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60"/>
  </p:notesMasterIdLst>
  <p:handoutMasterIdLst>
    <p:handoutMasterId r:id="rId61"/>
  </p:handoutMasterIdLst>
  <p:sldIdLst>
    <p:sldId id="309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56" r:id="rId12"/>
    <p:sldId id="457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5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7" r:id="rId51"/>
    <p:sldId id="448" r:id="rId52"/>
    <p:sldId id="458" r:id="rId53"/>
    <p:sldId id="452" r:id="rId54"/>
    <p:sldId id="453" r:id="rId55"/>
    <p:sldId id="454" r:id="rId56"/>
    <p:sldId id="455" r:id="rId57"/>
    <p:sldId id="450" r:id="rId58"/>
    <p:sldId id="451" r:id="rId5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969696"/>
    <a:srgbClr val="C0C0C0"/>
    <a:srgbClr val="000000"/>
    <a:srgbClr val="DDDDDD"/>
    <a:srgbClr val="33CC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76087" autoAdjust="0"/>
  </p:normalViewPr>
  <p:slideViewPr>
    <p:cSldViewPr>
      <p:cViewPr varScale="1">
        <p:scale>
          <a:sx n="61" d="100"/>
          <a:sy n="61" d="100"/>
        </p:scale>
        <p:origin x="962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6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50"/>
    </p:cViewPr>
  </p:sorterViewPr>
  <p:notesViewPr>
    <p:cSldViewPr>
      <p:cViewPr varScale="1">
        <p:scale>
          <a:sx n="30" d="100"/>
          <a:sy n="30" d="100"/>
        </p:scale>
        <p:origin x="-1704" y="-7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4" Type="http://schemas.openxmlformats.org/officeDocument/2006/relationships/image" Target="../media/image6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4" Type="http://schemas.openxmlformats.org/officeDocument/2006/relationships/image" Target="../media/image10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B6B9201D-A1CE-4EE4-9608-FB645AAFE4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9740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3" tIns="48251" rIns="96503" bIns="4825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86775FF1-35DA-4133-88A5-7812D14627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7127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5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5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5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5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320A67-595A-48D5-8597-49E12BA50347}" type="slidenum">
              <a:rPr lang="zh-TW" altLang="en-US"/>
              <a:pPr eaLnBrk="1" hangingPunct="1"/>
              <a:t>1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smtClean="0"/>
              <a:t>x_bar, y_bar, u_bar, v_bar and V are vectors defined in the global coordinate (x_bar, y_bar)</a:t>
            </a:r>
          </a:p>
          <a:p>
            <a:endParaRPr lang="en-US" altLang="zh-TW" smtClean="0"/>
          </a:p>
          <a:p>
            <a:r>
              <a:rPr lang="en-US" altLang="zh-TW" smtClean="0"/>
              <a:t>(x^0, y^0) are the coordinates of V in the global coordinate (coordinate 0)</a:t>
            </a:r>
          </a:p>
          <a:p>
            <a:r>
              <a:rPr lang="en-US" altLang="zh-TW" smtClean="0"/>
              <a:t>(x^1, y^1) are the coordinates of V in the local coordinate (coordinate 1)</a:t>
            </a:r>
          </a:p>
          <a:p>
            <a:endParaRPr lang="en-US" altLang="zh-TW" smtClean="0"/>
          </a:p>
          <a:p>
            <a:r>
              <a:rPr lang="en-US" altLang="zh-TW" smtClean="0"/>
              <a:t>V can be considered as a vector that can be represented in the local or global coordinate.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78F93-46D3-4AF2-BD3B-B4B5410AE2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446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204C-8E31-42A9-A7B3-E3E22E7077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531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477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477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E68DF-1B83-46FE-9F62-9CE57AD72F6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149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447800"/>
            <a:ext cx="4132262" cy="5029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90859-C02B-44A7-A072-2DB0B4BB72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507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30738" y="1447800"/>
            <a:ext cx="4132262" cy="2438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30738" y="4038600"/>
            <a:ext cx="4132262" cy="2438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253DC-E50F-40B0-9637-04BBF07A65D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968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7EDD2-298C-4C86-BA04-C28D208763A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94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C69CF-271E-4C4C-AEF2-26AEB43597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27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7663" y="1447800"/>
            <a:ext cx="4130675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30738" y="1447800"/>
            <a:ext cx="413226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2D110-ACC8-47D9-AEB6-1A1A573AFC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800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E899B-3A98-4B95-A4E7-E0815BF529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34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D8C8B-E83F-41EC-9819-172F86C9D4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368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A1190-E986-483C-930B-B98130731E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815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B6EE5-F6A7-43B9-BAC9-851680F3AB4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150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46754-764E-4775-A51C-99F7467876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216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67056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447800"/>
            <a:ext cx="84153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Line 16"/>
          <p:cNvSpPr>
            <a:spLocks noChangeShapeType="1"/>
          </p:cNvSpPr>
          <p:nvPr userDrawn="1"/>
        </p:nvSpPr>
        <p:spPr bwMode="auto">
          <a:xfrm>
            <a:off x="381000" y="1143000"/>
            <a:ext cx="8382000" cy="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152400" y="6534150"/>
            <a:ext cx="5486400" cy="0"/>
          </a:xfrm>
          <a:prstGeom prst="line">
            <a:avLst/>
          </a:prstGeom>
          <a:noFill/>
          <a:ln w="12700" cap="sq">
            <a:solidFill>
              <a:srgbClr val="5F5F5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923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613525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 smtClean="0">
                <a:solidFill>
                  <a:srgbClr val="5F5F5F"/>
                </a:solidFill>
                <a:ea typeface="新細明體" pitchFamily="18" charset="-120"/>
              </a:defRPr>
            </a:lvl1pPr>
          </a:lstStyle>
          <a:p>
            <a:pPr>
              <a:defRPr/>
            </a:pPr>
            <a:fld id="{17CDEBC5-806D-4EAB-AE13-165EF71323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534150"/>
            <a:ext cx="42672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i="1">
                <a:solidFill>
                  <a:srgbClr val="DDDDDD"/>
                </a:solidFill>
                <a:ea typeface="新細明體" charset="-120"/>
              </a:defRPr>
            </a:lvl1pPr>
          </a:lstStyle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31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6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Char char="•"/>
        <a:defRPr sz="21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9900"/>
        </a:buClr>
        <a:buSzPct val="110000"/>
        <a:buFont typeface="Arial" charset="0"/>
        <a:buChar char="›"/>
        <a:defRPr sz="2000">
          <a:solidFill>
            <a:schemeClr val="tx2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7.e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3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6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5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1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72.bin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6.emf"/><Relationship Id="rId9" Type="http://schemas.openxmlformats.org/officeDocument/2006/relationships/image" Target="../media/image78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7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1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7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98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gif"/><Relationship Id="rId2" Type="http://schemas.openxmlformats.org/officeDocument/2006/relationships/hyperlink" Target="http://en.wikipedia.org/wiki/Image:Bezier_forth_anim.gi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gif"/><Relationship Id="rId4" Type="http://schemas.openxmlformats.org/officeDocument/2006/relationships/hyperlink" Target="http://en.wikipedia.org/wiki/Image:Bezier_cubic_anim.gif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10.emf"/><Relationship Id="rId3" Type="http://schemas.openxmlformats.org/officeDocument/2006/relationships/image" Target="../media/image111.png"/><Relationship Id="rId7" Type="http://schemas.openxmlformats.org/officeDocument/2006/relationships/image" Target="../media/image107.e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8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111.png"/><Relationship Id="rId7" Type="http://schemas.openxmlformats.org/officeDocument/2006/relationships/image" Target="../media/image1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15.emf"/><Relationship Id="rId4" Type="http://schemas.openxmlformats.org/officeDocument/2006/relationships/oleObject" Target="../embeddings/oleObject10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8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7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6"/>
          <p:cNvSpPr>
            <a:spLocks noGrp="1" noChangeArrowheads="1"/>
          </p:cNvSpPr>
          <p:nvPr>
            <p:ph type="ctrTitle"/>
          </p:nvPr>
        </p:nvSpPr>
        <p:spPr>
          <a:xfrm>
            <a:off x="533400" y="762000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Representing Rotations</a:t>
            </a:r>
          </a:p>
        </p:txBody>
      </p:sp>
      <p:pic>
        <p:nvPicPr>
          <p:cNvPr id="2051" name="Picture 86" descr="gimbal.gif (62815 bytes)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781300"/>
            <a:ext cx="3455987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1866781-B50A-4831-B5B8-E5A8D54B3217}" type="slidenum">
              <a:rPr lang="zh-TW" altLang="en-US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Compounding Transformations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Transformations can be treated as a series of matrix multiplications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827088" y="2781300"/>
          <a:ext cx="316865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方程式" r:id="rId3" imgW="1379248" imgH="655217" progId="Equation.3">
                  <p:embed/>
                </p:oleObj>
              </mc:Choice>
              <mc:Fallback>
                <p:oleObj name="方程式" r:id="rId3" imgW="1379248" imgH="6552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81300"/>
                        <a:ext cx="3168650" cy="15128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2890838" y="4437063"/>
          <a:ext cx="3506787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方程式" r:id="rId5" imgW="1722063" imgH="906708" progId="Equation.3">
                  <p:embed/>
                </p:oleObj>
              </mc:Choice>
              <mc:Fallback>
                <p:oleObj name="方程式" r:id="rId5" imgW="1722063" imgH="90670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437063"/>
                        <a:ext cx="3506787" cy="18557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013075" y="4508500"/>
            <a:ext cx="2711450" cy="1296988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5940425" y="4508500"/>
            <a:ext cx="312738" cy="1296988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611188" y="4292600"/>
            <a:ext cx="233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chemeClr val="hlink"/>
                </a:solidFill>
                <a:latin typeface="Tahoma" pitchFamily="34" charset="0"/>
                <a:ea typeface="新細明體" charset="-120"/>
              </a:rPr>
              <a:t>rotation, scaling</a:t>
            </a: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2508250" y="4797425"/>
            <a:ext cx="576263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5" name="Text Box 10"/>
          <p:cNvSpPr txBox="1">
            <a:spLocks noChangeArrowheads="1"/>
          </p:cNvSpPr>
          <p:nvPr/>
        </p:nvSpPr>
        <p:spPr bwMode="auto">
          <a:xfrm>
            <a:off x="6735763" y="4643438"/>
            <a:ext cx="159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solidFill>
                  <a:srgbClr val="FFFF00"/>
                </a:solidFill>
                <a:latin typeface="Tahoma" pitchFamily="34" charset="0"/>
                <a:ea typeface="新細明體" charset="-120"/>
              </a:rPr>
              <a:t>translation</a:t>
            </a:r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 flipH="1">
            <a:off x="6180138" y="5013325"/>
            <a:ext cx="649287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1277" name="Object 12"/>
          <p:cNvGraphicFramePr>
            <a:graphicFrameLocks noChangeAspect="1"/>
          </p:cNvGraphicFramePr>
          <p:nvPr/>
        </p:nvGraphicFramePr>
        <p:xfrm>
          <a:off x="4716463" y="2781300"/>
          <a:ext cx="36909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方程式" r:id="rId7" imgW="1607864" imgH="693492" progId="Equation.3">
                  <p:embed/>
                </p:oleObj>
              </mc:Choice>
              <mc:Fallback>
                <p:oleObj name="方程式" r:id="rId7" imgW="1607864" imgH="69349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781300"/>
                        <a:ext cx="3690937" cy="1600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094D5CD-C188-4EEA-B224-FB1D5C8EA12B}" type="slidenum">
              <a:rPr lang="zh-TW" altLang="en-US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zh-TW" sz="3300" smtClean="0">
                <a:ea typeface="新細明體" charset="-120"/>
              </a:rPr>
              <a:t>Two Ways of Interpreting a Rotation Matrix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15338" cy="5181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Rotating a vector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6172200" y="3048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V="1">
            <a:off x="7086600" y="15240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V="1">
            <a:off x="7086600" y="2514600"/>
            <a:ext cx="11430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 flipV="1">
            <a:off x="7086600" y="1981200"/>
            <a:ext cx="381000" cy="1066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7" name="Freeform 10"/>
          <p:cNvSpPr>
            <a:spLocks/>
          </p:cNvSpPr>
          <p:nvPr/>
        </p:nvSpPr>
        <p:spPr bwMode="auto">
          <a:xfrm>
            <a:off x="7848600" y="2743200"/>
            <a:ext cx="76200" cy="228600"/>
          </a:xfrm>
          <a:custGeom>
            <a:avLst/>
            <a:gdLst>
              <a:gd name="T0" fmla="*/ 0 w 48"/>
              <a:gd name="T1" fmla="*/ 228600 h 144"/>
              <a:gd name="T2" fmla="*/ 76200 w 48"/>
              <a:gd name="T3" fmla="*/ 152400 h 144"/>
              <a:gd name="T4" fmla="*/ 0 w 48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44">
                <a:moveTo>
                  <a:pt x="0" y="144"/>
                </a:moveTo>
                <a:cubicBezTo>
                  <a:pt x="24" y="132"/>
                  <a:pt x="48" y="120"/>
                  <a:pt x="48" y="96"/>
                </a:cubicBezTo>
                <a:cubicBezTo>
                  <a:pt x="48" y="72"/>
                  <a:pt x="2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298" name="Freeform 11"/>
          <p:cNvSpPr>
            <a:spLocks/>
          </p:cNvSpPr>
          <p:nvPr/>
        </p:nvSpPr>
        <p:spPr bwMode="auto">
          <a:xfrm rot="-2520007">
            <a:off x="7543800" y="2209800"/>
            <a:ext cx="161925" cy="457200"/>
          </a:xfrm>
          <a:custGeom>
            <a:avLst/>
            <a:gdLst>
              <a:gd name="T0" fmla="*/ 0 w 48"/>
              <a:gd name="T1" fmla="*/ 457200 h 144"/>
              <a:gd name="T2" fmla="*/ 161925 w 48"/>
              <a:gd name="T3" fmla="*/ 304800 h 144"/>
              <a:gd name="T4" fmla="*/ 0 w 48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44">
                <a:moveTo>
                  <a:pt x="0" y="144"/>
                </a:moveTo>
                <a:cubicBezTo>
                  <a:pt x="24" y="132"/>
                  <a:pt x="48" y="120"/>
                  <a:pt x="48" y="96"/>
                </a:cubicBezTo>
                <a:cubicBezTo>
                  <a:pt x="48" y="72"/>
                  <a:pt x="2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2299" name="Object 12"/>
          <p:cNvGraphicFramePr>
            <a:graphicFrameLocks noChangeAspect="1"/>
          </p:cNvGraphicFramePr>
          <p:nvPr/>
        </p:nvGraphicFramePr>
        <p:xfrm>
          <a:off x="8001000" y="2667000"/>
          <a:ext cx="3206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name="方程式" r:id="rId3" imgW="144855" imgH="129530" progId="Equation.3">
                  <p:embed/>
                </p:oleObj>
              </mc:Choice>
              <mc:Fallback>
                <p:oleObj name="方程式" r:id="rId3" imgW="144855" imgH="1295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667000"/>
                        <a:ext cx="320675" cy="2952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3"/>
          <p:cNvGraphicFramePr>
            <a:graphicFrameLocks noChangeAspect="1"/>
          </p:cNvGraphicFramePr>
          <p:nvPr/>
        </p:nvGraphicFramePr>
        <p:xfrm>
          <a:off x="7708900" y="2017713"/>
          <a:ext cx="2936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9" name="方程式" r:id="rId5" imgW="129527" imgH="167589" progId="Equation.3">
                  <p:embed/>
                </p:oleObj>
              </mc:Choice>
              <mc:Fallback>
                <p:oleObj name="方程式" r:id="rId5" imgW="129527" imgH="16758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2017713"/>
                        <a:ext cx="293688" cy="3762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38" name="Object 14"/>
          <p:cNvGraphicFramePr>
            <a:graphicFrameLocks noChangeAspect="1"/>
          </p:cNvGraphicFramePr>
          <p:nvPr/>
        </p:nvGraphicFramePr>
        <p:xfrm>
          <a:off x="728663" y="1885950"/>
          <a:ext cx="300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方程式" r:id="rId7" imgW="1005778" imgH="198079" progId="Equation.3">
                  <p:embed/>
                </p:oleObj>
              </mc:Choice>
              <mc:Fallback>
                <p:oleObj name="方程式" r:id="rId7" imgW="1005778" imgH="1980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885950"/>
                        <a:ext cx="300513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0" name="Object 16"/>
          <p:cNvGraphicFramePr>
            <a:graphicFrameLocks noChangeAspect="1"/>
          </p:cNvGraphicFramePr>
          <p:nvPr/>
        </p:nvGraphicFramePr>
        <p:xfrm>
          <a:off x="1133475" y="2419350"/>
          <a:ext cx="5108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方程式" r:id="rId9" imgW="1722063" imgH="198079" progId="Equation.3">
                  <p:embed/>
                </p:oleObj>
              </mc:Choice>
              <mc:Fallback>
                <p:oleObj name="方程式" r:id="rId9" imgW="1722063" imgH="1980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419350"/>
                        <a:ext cx="51085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1" name="Object 17"/>
          <p:cNvGraphicFramePr>
            <a:graphicFrameLocks noChangeAspect="1"/>
          </p:cNvGraphicFramePr>
          <p:nvPr/>
        </p:nvGraphicFramePr>
        <p:xfrm>
          <a:off x="1135063" y="3028950"/>
          <a:ext cx="51831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方程式" r:id="rId11" imgW="1744947" imgH="198079" progId="Equation.3">
                  <p:embed/>
                </p:oleObj>
              </mc:Choice>
              <mc:Fallback>
                <p:oleObj name="方程式" r:id="rId11" imgW="1744947" imgH="19807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3028950"/>
                        <a:ext cx="5183187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2" name="Object 18"/>
          <p:cNvGraphicFramePr>
            <a:graphicFrameLocks noChangeAspect="1"/>
          </p:cNvGraphicFramePr>
          <p:nvPr/>
        </p:nvGraphicFramePr>
        <p:xfrm>
          <a:off x="1143000" y="3638550"/>
          <a:ext cx="3305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3" name="方程式" r:id="rId13" imgW="1112422" imgH="198079" progId="Equation.3">
                  <p:embed/>
                </p:oleObj>
              </mc:Choice>
              <mc:Fallback>
                <p:oleObj name="方程式" r:id="rId13" imgW="1112422" imgH="1980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38550"/>
                        <a:ext cx="33051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3" name="Object 19"/>
          <p:cNvGraphicFramePr>
            <a:graphicFrameLocks noChangeAspect="1"/>
          </p:cNvGraphicFramePr>
          <p:nvPr/>
        </p:nvGraphicFramePr>
        <p:xfrm>
          <a:off x="765175" y="4173538"/>
          <a:ext cx="29686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4" name="方程式" r:id="rId15" imgW="998223" imgH="198079" progId="Equation.3">
                  <p:embed/>
                </p:oleObj>
              </mc:Choice>
              <mc:Fallback>
                <p:oleObj name="方程式" r:id="rId15" imgW="998223" imgH="1980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173538"/>
                        <a:ext cx="2968625" cy="5699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5" name="Object 21"/>
          <p:cNvGraphicFramePr>
            <a:graphicFrameLocks noChangeAspect="1"/>
          </p:cNvGraphicFramePr>
          <p:nvPr/>
        </p:nvGraphicFramePr>
        <p:xfrm>
          <a:off x="1143000" y="4724400"/>
          <a:ext cx="51831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5" name="方程式" r:id="rId17" imgW="1744947" imgH="198079" progId="Equation.3">
                  <p:embed/>
                </p:oleObj>
              </mc:Choice>
              <mc:Fallback>
                <p:oleObj name="方程式" r:id="rId17" imgW="1744947" imgH="1980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5183188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6" name="Object 22"/>
          <p:cNvGraphicFramePr>
            <a:graphicFrameLocks noChangeAspect="1"/>
          </p:cNvGraphicFramePr>
          <p:nvPr/>
        </p:nvGraphicFramePr>
        <p:xfrm>
          <a:off x="1143000" y="5257800"/>
          <a:ext cx="3305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方程式" r:id="rId19" imgW="1112422" imgH="198079" progId="Equation.3">
                  <p:embed/>
                </p:oleObj>
              </mc:Choice>
              <mc:Fallback>
                <p:oleObj name="方程式" r:id="rId19" imgW="1112422" imgH="1980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3305175" cy="571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047" name="Object 23"/>
          <p:cNvGraphicFramePr>
            <a:graphicFrameLocks noChangeAspect="1"/>
          </p:cNvGraphicFramePr>
          <p:nvPr/>
        </p:nvGraphicFramePr>
        <p:xfrm>
          <a:off x="5022850" y="5334000"/>
          <a:ext cx="41211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方程式" r:id="rId21" imgW="1645858" imgH="449570" progId="Equation.3">
                  <p:embed/>
                </p:oleObj>
              </mc:Choice>
              <mc:Fallback>
                <p:oleObj name="方程式" r:id="rId21" imgW="1645858" imgH="44957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5334000"/>
                        <a:ext cx="4121150" cy="1143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4"/>
          <p:cNvGraphicFramePr>
            <a:graphicFrameLocks noChangeAspect="1"/>
          </p:cNvGraphicFramePr>
          <p:nvPr/>
        </p:nvGraphicFramePr>
        <p:xfrm>
          <a:off x="7391400" y="1447800"/>
          <a:ext cx="1219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方程式" r:id="rId23" imgW="464787" imgH="198079" progId="Equation.3">
                  <p:embed/>
                </p:oleObj>
              </mc:Choice>
              <mc:Fallback>
                <p:oleObj name="方程式" r:id="rId23" imgW="464787" imgH="1980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447800"/>
                        <a:ext cx="1219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5"/>
          <p:cNvGraphicFramePr>
            <a:graphicFrameLocks noChangeAspect="1"/>
          </p:cNvGraphicFramePr>
          <p:nvPr/>
        </p:nvGraphicFramePr>
        <p:xfrm>
          <a:off x="8040688" y="2057400"/>
          <a:ext cx="987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方程式" r:id="rId25" imgW="373470" imgH="198079" progId="Equation.3">
                  <p:embed/>
                </p:oleObj>
              </mc:Choice>
              <mc:Fallback>
                <p:oleObj name="方程式" r:id="rId25" imgW="373470" imgH="1980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2057400"/>
                        <a:ext cx="9874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6"/>
          <p:cNvGraphicFramePr>
            <a:graphicFrameLocks noChangeAspect="1"/>
          </p:cNvGraphicFramePr>
          <p:nvPr/>
        </p:nvGraphicFramePr>
        <p:xfrm>
          <a:off x="7391400" y="2489200"/>
          <a:ext cx="2968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方程式" r:id="rId27" imgW="106644" imgH="121961" progId="Equation.3">
                  <p:embed/>
                </p:oleObj>
              </mc:Choice>
              <mc:Fallback>
                <p:oleObj name="方程式" r:id="rId27" imgW="106644" imgH="12196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489200"/>
                        <a:ext cx="2968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722589E-51B4-473A-837A-C018C9469F4F}" type="slidenum">
              <a:rPr lang="zh-TW" altLang="en-US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2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zh-TW" sz="3300" smtClean="0">
                <a:ea typeface="新細明體" charset="-120"/>
              </a:rPr>
              <a:t>Two Ways of Interpreting a Rotation Matrix</a:t>
            </a:r>
            <a:endParaRPr lang="zh-TW" altLang="en-US" sz="3300" smtClean="0">
              <a:ea typeface="新細明體" charset="-12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95400"/>
            <a:ext cx="8415337" cy="5029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Rotating a coordinate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6172200" y="3048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 flipV="1">
            <a:off x="7086600" y="15240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 flipV="1">
            <a:off x="7086600" y="2514600"/>
            <a:ext cx="114300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7086600" y="1981200"/>
            <a:ext cx="381000" cy="1066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 flipV="1">
            <a:off x="6553200" y="1905000"/>
            <a:ext cx="1676400" cy="16764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6172200" y="2133600"/>
            <a:ext cx="1676400" cy="16764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3323" name="Object 12"/>
          <p:cNvGraphicFramePr>
            <a:graphicFrameLocks noChangeAspect="1"/>
          </p:cNvGraphicFramePr>
          <p:nvPr/>
        </p:nvGraphicFramePr>
        <p:xfrm>
          <a:off x="8650288" y="2514600"/>
          <a:ext cx="2682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方程式" r:id="rId4" imgW="121971" imgH="144883" progId="Equation.3">
                  <p:embed/>
                </p:oleObj>
              </mc:Choice>
              <mc:Fallback>
                <p:oleObj name="方程式" r:id="rId4" imgW="121971" imgH="14488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0288" y="2514600"/>
                        <a:ext cx="268287" cy="3238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3"/>
          <p:cNvGraphicFramePr>
            <a:graphicFrameLocks noChangeAspect="1"/>
          </p:cNvGraphicFramePr>
          <p:nvPr/>
        </p:nvGraphicFramePr>
        <p:xfrm>
          <a:off x="7215188" y="1219200"/>
          <a:ext cx="293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方程式" r:id="rId6" imgW="129527" imgH="182942" progId="Equation.3">
                  <p:embed/>
                </p:oleObj>
              </mc:Choice>
              <mc:Fallback>
                <p:oleObj name="方程式" r:id="rId6" imgW="129527" imgH="18294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1219200"/>
                        <a:ext cx="293687" cy="403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4"/>
          <p:cNvGraphicFramePr>
            <a:graphicFrameLocks noChangeAspect="1"/>
          </p:cNvGraphicFramePr>
          <p:nvPr/>
        </p:nvGraphicFramePr>
        <p:xfrm>
          <a:off x="8240713" y="1676400"/>
          <a:ext cx="2936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方程式" r:id="rId8" imgW="129527" imgH="160020" progId="Equation.3">
                  <p:embed/>
                </p:oleObj>
              </mc:Choice>
              <mc:Fallback>
                <p:oleObj name="方程式" r:id="rId8" imgW="129527" imgH="1600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713" y="1676400"/>
                        <a:ext cx="293687" cy="349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5"/>
          <p:cNvGraphicFramePr>
            <a:graphicFrameLocks noChangeAspect="1"/>
          </p:cNvGraphicFramePr>
          <p:nvPr/>
        </p:nvGraphicFramePr>
        <p:xfrm>
          <a:off x="5983288" y="1703388"/>
          <a:ext cx="2921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方程式" r:id="rId10" imgW="129527" imgH="160020" progId="Equation.3">
                  <p:embed/>
                </p:oleObj>
              </mc:Choice>
              <mc:Fallback>
                <p:oleObj name="方程式" r:id="rId10" imgW="129527" imgH="1600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703388"/>
                        <a:ext cx="292100" cy="3492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Freeform 16"/>
          <p:cNvSpPr>
            <a:spLocks/>
          </p:cNvSpPr>
          <p:nvPr/>
        </p:nvSpPr>
        <p:spPr bwMode="auto">
          <a:xfrm rot="-3840768">
            <a:off x="7391400" y="2362200"/>
            <a:ext cx="76200" cy="228600"/>
          </a:xfrm>
          <a:custGeom>
            <a:avLst/>
            <a:gdLst>
              <a:gd name="T0" fmla="*/ 0 w 48"/>
              <a:gd name="T1" fmla="*/ 228600 h 144"/>
              <a:gd name="T2" fmla="*/ 76200 w 48"/>
              <a:gd name="T3" fmla="*/ 152400 h 144"/>
              <a:gd name="T4" fmla="*/ 0 w 48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44">
                <a:moveTo>
                  <a:pt x="0" y="144"/>
                </a:moveTo>
                <a:cubicBezTo>
                  <a:pt x="24" y="132"/>
                  <a:pt x="48" y="120"/>
                  <a:pt x="48" y="96"/>
                </a:cubicBezTo>
                <a:cubicBezTo>
                  <a:pt x="48" y="72"/>
                  <a:pt x="2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8" name="Freeform 17"/>
          <p:cNvSpPr>
            <a:spLocks/>
          </p:cNvSpPr>
          <p:nvPr/>
        </p:nvSpPr>
        <p:spPr bwMode="auto">
          <a:xfrm rot="-2520007">
            <a:off x="7696200" y="2514600"/>
            <a:ext cx="161925" cy="457200"/>
          </a:xfrm>
          <a:custGeom>
            <a:avLst/>
            <a:gdLst>
              <a:gd name="T0" fmla="*/ 0 w 48"/>
              <a:gd name="T1" fmla="*/ 457200 h 144"/>
              <a:gd name="T2" fmla="*/ 161925 w 48"/>
              <a:gd name="T3" fmla="*/ 304800 h 144"/>
              <a:gd name="T4" fmla="*/ 0 w 48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" h="144">
                <a:moveTo>
                  <a:pt x="0" y="144"/>
                </a:moveTo>
                <a:cubicBezTo>
                  <a:pt x="24" y="132"/>
                  <a:pt x="48" y="120"/>
                  <a:pt x="48" y="96"/>
                </a:cubicBezTo>
                <a:cubicBezTo>
                  <a:pt x="48" y="72"/>
                  <a:pt x="24" y="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3329" name="Object 18"/>
          <p:cNvGraphicFramePr>
            <a:graphicFrameLocks noChangeAspect="1"/>
          </p:cNvGraphicFramePr>
          <p:nvPr/>
        </p:nvGraphicFramePr>
        <p:xfrm>
          <a:off x="7467600" y="2057400"/>
          <a:ext cx="3206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方程式" r:id="rId12" imgW="144855" imgH="129530" progId="Equation.3">
                  <p:embed/>
                </p:oleObj>
              </mc:Choice>
              <mc:Fallback>
                <p:oleObj name="方程式" r:id="rId12" imgW="144855" imgH="1295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057400"/>
                        <a:ext cx="3206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9"/>
          <p:cNvGraphicFramePr>
            <a:graphicFrameLocks noChangeAspect="1"/>
          </p:cNvGraphicFramePr>
          <p:nvPr/>
        </p:nvGraphicFramePr>
        <p:xfrm>
          <a:off x="7696200" y="2286000"/>
          <a:ext cx="2936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方程式" r:id="rId14" imgW="129527" imgH="167589" progId="Equation.3">
                  <p:embed/>
                </p:oleObj>
              </mc:Choice>
              <mc:Fallback>
                <p:oleObj name="方程式" r:id="rId14" imgW="129527" imgH="16758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286000"/>
                        <a:ext cx="2936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2068" name="Object 20"/>
          <p:cNvGraphicFramePr>
            <a:graphicFrameLocks noChangeAspect="1"/>
          </p:cNvGraphicFramePr>
          <p:nvPr/>
        </p:nvGraphicFramePr>
        <p:xfrm>
          <a:off x="0" y="2514600"/>
          <a:ext cx="55626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方程式" r:id="rId16" imgW="1630747" imgH="221001" progId="Equation.3">
                  <p:embed/>
                </p:oleObj>
              </mc:Choice>
              <mc:Fallback>
                <p:oleObj name="方程式" r:id="rId16" imgW="1630747" imgH="2210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5562600" cy="7381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2069" name="Object 21"/>
          <p:cNvGraphicFramePr>
            <a:graphicFrameLocks noChangeAspect="1"/>
          </p:cNvGraphicFramePr>
          <p:nvPr/>
        </p:nvGraphicFramePr>
        <p:xfrm>
          <a:off x="533400" y="3276600"/>
          <a:ext cx="86868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方程式" r:id="rId18" imgW="2621198" imgH="221001" progId="Equation.3">
                  <p:embed/>
                </p:oleObj>
              </mc:Choice>
              <mc:Fallback>
                <p:oleObj name="方程式" r:id="rId18" imgW="2621198" imgH="2210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8686800" cy="7191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2070" name="Object 22"/>
          <p:cNvGraphicFramePr>
            <a:graphicFrameLocks noChangeAspect="1"/>
          </p:cNvGraphicFramePr>
          <p:nvPr/>
        </p:nvGraphicFramePr>
        <p:xfrm>
          <a:off x="533400" y="4154488"/>
          <a:ext cx="743267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方程式" r:id="rId20" imgW="2544993" imgH="472491" progId="Equation.3">
                  <p:embed/>
                </p:oleObj>
              </mc:Choice>
              <mc:Fallback>
                <p:oleObj name="方程式" r:id="rId20" imgW="2544993" imgH="4724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54488"/>
                        <a:ext cx="7432675" cy="14081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2071" name="Text Box 23"/>
          <p:cNvSpPr txBox="1">
            <a:spLocks noChangeArrowheads="1"/>
          </p:cNvSpPr>
          <p:nvPr/>
        </p:nvSpPr>
        <p:spPr bwMode="auto">
          <a:xfrm>
            <a:off x="762000" y="5715000"/>
            <a:ext cx="441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accent1"/>
                </a:solidFill>
                <a:ea typeface="新細明體" charset="-120"/>
              </a:rPr>
              <a:t>Transformation that maps from coordinate 1 to coordinate 0</a:t>
            </a:r>
          </a:p>
        </p:txBody>
      </p:sp>
      <p:sp>
        <p:nvSpPr>
          <p:cNvPr id="1282072" name="Line 24"/>
          <p:cNvSpPr>
            <a:spLocks noChangeShapeType="1"/>
          </p:cNvSpPr>
          <p:nvPr/>
        </p:nvSpPr>
        <p:spPr bwMode="auto">
          <a:xfrm>
            <a:off x="3200400" y="5486400"/>
            <a:ext cx="762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82073" name="Text Box 25"/>
          <p:cNvSpPr txBox="1">
            <a:spLocks noChangeArrowheads="1"/>
          </p:cNvSpPr>
          <p:nvPr/>
        </p:nvSpPr>
        <p:spPr bwMode="auto">
          <a:xfrm>
            <a:off x="5257800" y="5654675"/>
            <a:ext cx="411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accent1"/>
                </a:solidFill>
                <a:ea typeface="新細明體" charset="-120"/>
              </a:rPr>
              <a:t>Axes of coordinate 1 represented in coordinate 0 </a:t>
            </a:r>
          </a:p>
        </p:txBody>
      </p:sp>
      <p:sp>
        <p:nvSpPr>
          <p:cNvPr id="1282074" name="Line 26"/>
          <p:cNvSpPr>
            <a:spLocks noChangeShapeType="1"/>
          </p:cNvSpPr>
          <p:nvPr/>
        </p:nvSpPr>
        <p:spPr bwMode="auto">
          <a:xfrm>
            <a:off x="6477000" y="5410200"/>
            <a:ext cx="66675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71" grpId="0"/>
      <p:bldP spid="1282072" grpId="0" animBg="1"/>
      <p:bldP spid="1282073" grpId="0"/>
      <p:bldP spid="12820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2FBD52E-FA63-4DAF-86E7-56D1E95854A9}" type="slidenum">
              <a:rPr lang="zh-TW" altLang="en-US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Rotation Matrix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Rows/columns of matrix must be </a:t>
            </a:r>
            <a:r>
              <a:rPr lang="en-US" altLang="zh-TW" sz="2800" smtClean="0">
                <a:solidFill>
                  <a:schemeClr val="accent2"/>
                </a:solidFill>
                <a:ea typeface="新細明體" charset="-120"/>
              </a:rPr>
              <a:t>orthonormal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Unit length and orthogonal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Numerical errors cause a nonorthonomral matrix when a series of rotations apply</a:t>
            </a:r>
            <a:r>
              <a:rPr lang="en-US" altLang="zh-TW" smtClean="0">
                <a:ea typeface="新細明體" charset="-120"/>
              </a:rPr>
              <a:t> 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How to interpolate between matrices?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Interpolating the components of two matrices doesn’t maintain the orthonormality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The generated matrix is not a rotation matrix</a:t>
            </a:r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165A8A76-CE8F-42F8-944C-3528BA3DDF64}" type="slidenum">
              <a:rPr lang="zh-TW" altLang="en-US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Interpolate Rotation Matrix?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TW" altLang="en-US" sz="27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27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27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27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700" smtClean="0">
                <a:ea typeface="新細明體" charset="-120"/>
              </a:rPr>
              <a:t>The halfway matrix you get by linearly interpolating each entry is</a:t>
            </a:r>
          </a:p>
          <a:p>
            <a:pPr eaLnBrk="1" hangingPunct="1">
              <a:lnSpc>
                <a:spcPct val="90000"/>
              </a:lnSpc>
            </a:pPr>
            <a:endParaRPr lang="en-US" altLang="zh-TW" sz="27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7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7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700" smtClean="0">
                <a:ea typeface="新細明體" charset="-120"/>
              </a:rPr>
              <a:t>Not a rotation matrix any more!</a:t>
            </a: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211388" y="1590675"/>
          <a:ext cx="136683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方程式" r:id="rId3" imgW="769607" imgH="701061" progId="Equation.3">
                  <p:embed/>
                </p:oleObj>
              </mc:Choice>
              <mc:Fallback>
                <p:oleObj name="方程式" r:id="rId3" imgW="769607" imgH="70106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590675"/>
                        <a:ext cx="1366837" cy="1254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/>
        </p:nvGraphicFramePr>
        <p:xfrm>
          <a:off x="5524500" y="1524000"/>
          <a:ext cx="1438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方程式" r:id="rId5" imgW="769607" imgH="701061" progId="Equation.3">
                  <p:embed/>
                </p:oleObj>
              </mc:Choice>
              <mc:Fallback>
                <p:oleObj name="方程式" r:id="rId5" imgW="769607" imgH="70106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1524000"/>
                        <a:ext cx="1438275" cy="13208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938588" y="4176713"/>
          <a:ext cx="133032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方程式" r:id="rId7" imgW="662963" imgH="701061" progId="Equation.3">
                  <p:embed/>
                </p:oleObj>
              </mc:Choice>
              <mc:Fallback>
                <p:oleObj name="方程式" r:id="rId7" imgW="662963" imgH="70106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4176713"/>
                        <a:ext cx="1330325" cy="14049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4010025" y="22320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2209800" y="2879725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90</a:t>
            </a:r>
            <a:r>
              <a:rPr lang="en-US" altLang="zh-TW" sz="2400" baseline="30000">
                <a:latin typeface="Times" pitchFamily="18" charset="0"/>
                <a:ea typeface="新細明體" charset="-120"/>
              </a:rPr>
              <a:t>o </a:t>
            </a:r>
            <a:r>
              <a:rPr lang="en-US" altLang="zh-TW" sz="2400">
                <a:latin typeface="Times" pitchFamily="18" charset="0"/>
                <a:ea typeface="新細明體" charset="-120"/>
              </a:rPr>
              <a:t>z-axis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5451475" y="2927350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-90</a:t>
            </a:r>
            <a:r>
              <a:rPr lang="en-US" altLang="zh-TW" sz="2400" baseline="30000">
                <a:latin typeface="Times" pitchFamily="18" charset="0"/>
                <a:ea typeface="新細明體" charset="-120"/>
              </a:rPr>
              <a:t>o </a:t>
            </a:r>
            <a:r>
              <a:rPr lang="en-US" altLang="zh-TW" sz="2400">
                <a:latin typeface="Times" pitchFamily="18" charset="0"/>
                <a:ea typeface="新細明體" charset="-120"/>
              </a:rPr>
              <a:t>z-axis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FF89CD4-CF7C-4844-963A-226971FAD926}" type="slidenum">
              <a:rPr lang="zh-TW" altLang="en-US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Representing 3D rotations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Rotation Matrix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Fixed Angle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Euler Angle 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Axis angle 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Quaternion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5125944-080C-44C4-9AD5-D053EE51B698}" type="slidenum">
              <a:rPr lang="zh-TW" altLang="en-US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Fixed Angle Representation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Ordered triple of rotations about </a:t>
            </a:r>
            <a:r>
              <a:rPr lang="en-US" altLang="zh-TW" smtClean="0">
                <a:solidFill>
                  <a:srgbClr val="FFFF00"/>
                </a:solidFill>
                <a:ea typeface="新細明體" charset="-120"/>
              </a:rPr>
              <a:t>global axes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Any triple can be used that doesn’t repeat an axis immediately, e.g., x-y-z is fine, so is x-y-x. But x-x-z is not.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5341938" y="3429000"/>
            <a:ext cx="2830512" cy="2354263"/>
            <a:chOff x="1480" y="1956"/>
            <a:chExt cx="1783" cy="1483"/>
          </a:xfrm>
        </p:grpSpPr>
        <p:sp>
          <p:nvSpPr>
            <p:cNvPr id="17417" name="Line 5"/>
            <p:cNvSpPr>
              <a:spLocks noChangeShapeType="1"/>
            </p:cNvSpPr>
            <p:nvPr/>
          </p:nvSpPr>
          <p:spPr bwMode="auto">
            <a:xfrm flipV="1">
              <a:off x="2359" y="2133"/>
              <a:ext cx="10" cy="6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8" name="Line 6"/>
            <p:cNvSpPr>
              <a:spLocks noChangeShapeType="1"/>
            </p:cNvSpPr>
            <p:nvPr/>
          </p:nvSpPr>
          <p:spPr bwMode="auto">
            <a:xfrm>
              <a:off x="2359" y="2759"/>
              <a:ext cx="574" cy="5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 flipH="1">
              <a:off x="1528" y="2759"/>
              <a:ext cx="831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3008" y="312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17421" name="Text Box 9"/>
            <p:cNvSpPr txBox="1">
              <a:spLocks noChangeArrowheads="1"/>
            </p:cNvSpPr>
            <p:nvPr/>
          </p:nvSpPr>
          <p:spPr bwMode="auto">
            <a:xfrm>
              <a:off x="1480" y="315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17422" name="Text Box 10"/>
            <p:cNvSpPr txBox="1">
              <a:spLocks noChangeArrowheads="1"/>
            </p:cNvSpPr>
            <p:nvPr/>
          </p:nvSpPr>
          <p:spPr bwMode="auto">
            <a:xfrm>
              <a:off x="2038" y="195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  <p:graphicFrame>
          <p:nvGraphicFramePr>
            <p:cNvPr id="17423" name="Object 11"/>
            <p:cNvGraphicFramePr>
              <a:graphicFrameLocks noChangeAspect="1"/>
            </p:cNvGraphicFramePr>
            <p:nvPr/>
          </p:nvGraphicFramePr>
          <p:xfrm>
            <a:off x="1752" y="2446"/>
            <a:ext cx="1228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0" r:id="rId3" imgW="5334000" imgH="3098800" progId="MS_ClipArt_Gallery">
                    <p:embed/>
                  </p:oleObj>
                </mc:Choice>
                <mc:Fallback>
                  <p:oleObj r:id="rId3" imgW="5334000" imgH="3098800" progId="MS_ClipArt_Gallery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2446"/>
                          <a:ext cx="1228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4" name="Text Box 12"/>
          <p:cNvSpPr txBox="1">
            <a:spLocks noChangeArrowheads="1"/>
          </p:cNvSpPr>
          <p:nvPr/>
        </p:nvSpPr>
        <p:spPr bwMode="auto">
          <a:xfrm>
            <a:off x="1187450" y="4083050"/>
            <a:ext cx="213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e.g., x-y-z order</a:t>
            </a:r>
          </a:p>
        </p:txBody>
      </p:sp>
      <p:graphicFrame>
        <p:nvGraphicFramePr>
          <p:cNvPr id="17415" name="Object 13"/>
          <p:cNvGraphicFramePr>
            <a:graphicFrameLocks noChangeAspect="1"/>
          </p:cNvGraphicFramePr>
          <p:nvPr/>
        </p:nvGraphicFramePr>
        <p:xfrm>
          <a:off x="1263650" y="4725988"/>
          <a:ext cx="35877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方程式" r:id="rId5" imgW="1630747" imgH="236138" progId="Equation.3">
                  <p:embed/>
                </p:oleObj>
              </mc:Choice>
              <mc:Fallback>
                <p:oleObj name="方程式" r:id="rId5" imgW="1630747" imgH="23613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725988"/>
                        <a:ext cx="3587750" cy="528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14"/>
          <p:cNvGraphicFramePr>
            <a:graphicFrameLocks noChangeAspect="1"/>
          </p:cNvGraphicFramePr>
          <p:nvPr/>
        </p:nvGraphicFramePr>
        <p:xfrm>
          <a:off x="3454400" y="4076700"/>
          <a:ext cx="14747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方程式" r:id="rId7" imgW="662963" imgH="236138" progId="Equation.3">
                  <p:embed/>
                </p:oleObj>
              </mc:Choice>
              <mc:Fallback>
                <p:oleObj name="方程式" r:id="rId7" imgW="662963" imgH="2361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076700"/>
                        <a:ext cx="1474788" cy="528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791133F-FCEA-445D-9A63-76068B423F3D}" type="slidenum">
              <a:rPr lang="zh-TW" altLang="en-US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0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 flipV="1">
            <a:off x="2582863" y="20605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Fixed Angle Representation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z="2700" smtClean="0">
                <a:ea typeface="新細明體" charset="-120"/>
              </a:rPr>
              <a:t>(0,90,0) in x-y-z order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r>
              <a:rPr lang="en-US" altLang="zh-TW" sz="2700" smtClean="0">
                <a:ea typeface="新細明體" charset="-120"/>
              </a:rPr>
              <a:t>(90,45,90) in x-y-z order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2573338" y="2987675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 flipH="1">
            <a:off x="2006600" y="2987675"/>
            <a:ext cx="55245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3735388" y="25638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1574800" y="32131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2366963" y="17002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V="1">
            <a:off x="2589213" y="2990850"/>
            <a:ext cx="725487" cy="1111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 flipH="1" flipV="1">
            <a:off x="2579688" y="2505075"/>
            <a:ext cx="0" cy="4540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445" name="Group 12"/>
          <p:cNvGrpSpPr>
            <a:grpSpLocks/>
          </p:cNvGrpSpPr>
          <p:nvPr/>
        </p:nvGrpSpPr>
        <p:grpSpPr bwMode="auto">
          <a:xfrm>
            <a:off x="5148263" y="1628775"/>
            <a:ext cx="2565400" cy="2043113"/>
            <a:chOff x="3243" y="1026"/>
            <a:chExt cx="1616" cy="1287"/>
          </a:xfrm>
        </p:grpSpPr>
        <p:sp>
          <p:nvSpPr>
            <p:cNvPr id="18483" name="Line 13"/>
            <p:cNvSpPr>
              <a:spLocks noChangeShapeType="1"/>
            </p:cNvSpPr>
            <p:nvPr/>
          </p:nvSpPr>
          <p:spPr bwMode="auto">
            <a:xfrm flipV="1">
              <a:off x="3878" y="1298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8484" name="Group 14"/>
            <p:cNvGrpSpPr>
              <a:grpSpLocks/>
            </p:cNvGrpSpPr>
            <p:nvPr/>
          </p:nvGrpSpPr>
          <p:grpSpPr bwMode="auto">
            <a:xfrm>
              <a:off x="3243" y="1026"/>
              <a:ext cx="1616" cy="1287"/>
              <a:chOff x="3243" y="1117"/>
              <a:chExt cx="1616" cy="1287"/>
            </a:xfrm>
          </p:grpSpPr>
          <p:sp>
            <p:nvSpPr>
              <p:cNvPr id="18485" name="Line 15"/>
              <p:cNvSpPr>
                <a:spLocks noChangeShapeType="1"/>
              </p:cNvSpPr>
              <p:nvPr/>
            </p:nvSpPr>
            <p:spPr bwMode="auto">
              <a:xfrm>
                <a:off x="3872" y="1974"/>
                <a:ext cx="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86" name="Line 16"/>
              <p:cNvSpPr>
                <a:spLocks noChangeShapeType="1"/>
              </p:cNvSpPr>
              <p:nvPr/>
            </p:nvSpPr>
            <p:spPr bwMode="auto">
              <a:xfrm flipH="1">
                <a:off x="3515" y="1974"/>
                <a:ext cx="348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87" name="Text Box 17"/>
              <p:cNvSpPr txBox="1">
                <a:spLocks noChangeArrowheads="1"/>
              </p:cNvSpPr>
              <p:nvPr/>
            </p:nvSpPr>
            <p:spPr bwMode="auto">
              <a:xfrm>
                <a:off x="4604" y="17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TW" sz="2400">
                    <a:latin typeface="Times" pitchFamily="18" charset="0"/>
                    <a:ea typeface="新細明體" charset="-120"/>
                  </a:rPr>
                  <a:t>X</a:t>
                </a:r>
              </a:p>
            </p:txBody>
          </p:sp>
          <p:sp>
            <p:nvSpPr>
              <p:cNvPr id="18488" name="Text Box 18"/>
              <p:cNvSpPr txBox="1">
                <a:spLocks noChangeArrowheads="1"/>
              </p:cNvSpPr>
              <p:nvPr/>
            </p:nvSpPr>
            <p:spPr bwMode="auto">
              <a:xfrm>
                <a:off x="3243" y="21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TW" sz="2400">
                    <a:latin typeface="Times" pitchFamily="18" charset="0"/>
                    <a:ea typeface="新細明體" charset="-120"/>
                  </a:rPr>
                  <a:t>Z</a:t>
                </a:r>
              </a:p>
            </p:txBody>
          </p:sp>
          <p:sp>
            <p:nvSpPr>
              <p:cNvPr id="18489" name="Text Box 19"/>
              <p:cNvSpPr txBox="1">
                <a:spLocks noChangeArrowheads="1"/>
              </p:cNvSpPr>
              <p:nvPr/>
            </p:nvSpPr>
            <p:spPr bwMode="auto">
              <a:xfrm>
                <a:off x="3742" y="111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TW" sz="2400">
                    <a:latin typeface="Times" pitchFamily="18" charset="0"/>
                    <a:ea typeface="新細明體" charset="-120"/>
                  </a:rPr>
                  <a:t>Y</a:t>
                </a:r>
              </a:p>
            </p:txBody>
          </p:sp>
          <p:sp>
            <p:nvSpPr>
              <p:cNvPr id="18490" name="Line 20"/>
              <p:cNvSpPr>
                <a:spLocks noChangeShapeType="1"/>
              </p:cNvSpPr>
              <p:nvPr/>
            </p:nvSpPr>
            <p:spPr bwMode="auto">
              <a:xfrm flipV="1">
                <a:off x="3882" y="1661"/>
                <a:ext cx="313" cy="322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8491" name="Line 21"/>
              <p:cNvSpPr>
                <a:spLocks noChangeShapeType="1"/>
              </p:cNvSpPr>
              <p:nvPr/>
            </p:nvSpPr>
            <p:spPr bwMode="auto">
              <a:xfrm flipH="1" flipV="1">
                <a:off x="3876" y="1670"/>
                <a:ext cx="0" cy="28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8446" name="Group 22"/>
          <p:cNvGrpSpPr>
            <a:grpSpLocks/>
          </p:cNvGrpSpPr>
          <p:nvPr/>
        </p:nvGrpSpPr>
        <p:grpSpPr bwMode="auto">
          <a:xfrm>
            <a:off x="1430338" y="4430713"/>
            <a:ext cx="2565400" cy="1970087"/>
            <a:chOff x="901" y="2597"/>
            <a:chExt cx="1616" cy="1241"/>
          </a:xfrm>
        </p:grpSpPr>
        <p:sp>
          <p:nvSpPr>
            <p:cNvPr id="18475" name="Line 23"/>
            <p:cNvSpPr>
              <a:spLocks noChangeShapeType="1"/>
            </p:cNvSpPr>
            <p:nvPr/>
          </p:nvSpPr>
          <p:spPr bwMode="auto">
            <a:xfrm flipV="1">
              <a:off x="1536" y="282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76" name="Line 24"/>
            <p:cNvSpPr>
              <a:spLocks noChangeShapeType="1"/>
            </p:cNvSpPr>
            <p:nvPr/>
          </p:nvSpPr>
          <p:spPr bwMode="auto">
            <a:xfrm>
              <a:off x="1530" y="3408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77" name="Line 25"/>
            <p:cNvSpPr>
              <a:spLocks noChangeShapeType="1"/>
            </p:cNvSpPr>
            <p:nvPr/>
          </p:nvSpPr>
          <p:spPr bwMode="auto">
            <a:xfrm flipH="1">
              <a:off x="1173" y="3408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78" name="Text Box 26"/>
            <p:cNvSpPr txBox="1">
              <a:spLocks noChangeArrowheads="1"/>
            </p:cNvSpPr>
            <p:nvPr/>
          </p:nvSpPr>
          <p:spPr bwMode="auto">
            <a:xfrm>
              <a:off x="2262" y="314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901" y="355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18480" name="Text Box 28"/>
            <p:cNvSpPr txBox="1">
              <a:spLocks noChangeArrowheads="1"/>
            </p:cNvSpPr>
            <p:nvPr/>
          </p:nvSpPr>
          <p:spPr bwMode="auto">
            <a:xfrm>
              <a:off x="1400" y="25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18481" name="Line 29"/>
            <p:cNvSpPr>
              <a:spLocks noChangeShapeType="1"/>
            </p:cNvSpPr>
            <p:nvPr/>
          </p:nvSpPr>
          <p:spPr bwMode="auto">
            <a:xfrm flipV="1">
              <a:off x="1540" y="3410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82" name="Line 30"/>
            <p:cNvSpPr>
              <a:spLocks noChangeShapeType="1"/>
            </p:cNvSpPr>
            <p:nvPr/>
          </p:nvSpPr>
          <p:spPr bwMode="auto">
            <a:xfrm flipH="1" flipV="1">
              <a:off x="1534" y="3104"/>
              <a:ext cx="0" cy="28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37023" name="Group 31"/>
          <p:cNvGrpSpPr>
            <a:grpSpLocks/>
          </p:cNvGrpSpPr>
          <p:nvPr/>
        </p:nvGrpSpPr>
        <p:grpSpPr bwMode="auto">
          <a:xfrm>
            <a:off x="5246688" y="4278313"/>
            <a:ext cx="2565400" cy="1970087"/>
            <a:chOff x="3305" y="2478"/>
            <a:chExt cx="1616" cy="1241"/>
          </a:xfrm>
        </p:grpSpPr>
        <p:sp>
          <p:nvSpPr>
            <p:cNvPr id="18472" name="Text Box 32"/>
            <p:cNvSpPr txBox="1">
              <a:spLocks noChangeArrowheads="1"/>
            </p:cNvSpPr>
            <p:nvPr/>
          </p:nvSpPr>
          <p:spPr bwMode="auto">
            <a:xfrm>
              <a:off x="4666" y="302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18473" name="Text Box 33"/>
            <p:cNvSpPr txBox="1">
              <a:spLocks noChangeArrowheads="1"/>
            </p:cNvSpPr>
            <p:nvPr/>
          </p:nvSpPr>
          <p:spPr bwMode="auto">
            <a:xfrm>
              <a:off x="3305" y="343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18474" name="Text Box 34"/>
            <p:cNvSpPr txBox="1">
              <a:spLocks noChangeArrowheads="1"/>
            </p:cNvSpPr>
            <p:nvPr/>
          </p:nvSpPr>
          <p:spPr bwMode="auto">
            <a:xfrm>
              <a:off x="3804" y="247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</p:grpSp>
      <p:grpSp>
        <p:nvGrpSpPr>
          <p:cNvPr id="1237027" name="Group 35"/>
          <p:cNvGrpSpPr>
            <a:grpSpLocks/>
          </p:cNvGrpSpPr>
          <p:nvPr/>
        </p:nvGrpSpPr>
        <p:grpSpPr bwMode="auto">
          <a:xfrm>
            <a:off x="5678488" y="4638675"/>
            <a:ext cx="1722437" cy="1439863"/>
            <a:chOff x="3577" y="2705"/>
            <a:chExt cx="1085" cy="907"/>
          </a:xfrm>
        </p:grpSpPr>
        <p:sp>
          <p:nvSpPr>
            <p:cNvPr id="18467" name="Line 36"/>
            <p:cNvSpPr>
              <a:spLocks noChangeShapeType="1"/>
            </p:cNvSpPr>
            <p:nvPr/>
          </p:nvSpPr>
          <p:spPr bwMode="auto">
            <a:xfrm flipV="1">
              <a:off x="3940" y="270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8" name="Line 37"/>
            <p:cNvSpPr>
              <a:spLocks noChangeShapeType="1"/>
            </p:cNvSpPr>
            <p:nvPr/>
          </p:nvSpPr>
          <p:spPr bwMode="auto">
            <a:xfrm>
              <a:off x="3934" y="3289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9" name="Line 38"/>
            <p:cNvSpPr>
              <a:spLocks noChangeShapeType="1"/>
            </p:cNvSpPr>
            <p:nvPr/>
          </p:nvSpPr>
          <p:spPr bwMode="auto">
            <a:xfrm flipH="1">
              <a:off x="3577" y="3289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70" name="Line 39"/>
            <p:cNvSpPr>
              <a:spLocks noChangeShapeType="1"/>
            </p:cNvSpPr>
            <p:nvPr/>
          </p:nvSpPr>
          <p:spPr bwMode="auto">
            <a:xfrm flipV="1">
              <a:off x="3944" y="3291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71" name="Line 40"/>
            <p:cNvSpPr>
              <a:spLocks noChangeShapeType="1"/>
            </p:cNvSpPr>
            <p:nvPr/>
          </p:nvSpPr>
          <p:spPr bwMode="auto">
            <a:xfrm flipH="1">
              <a:off x="3713" y="3271"/>
              <a:ext cx="225" cy="20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37033" name="Group 41"/>
          <p:cNvGrpSpPr>
            <a:grpSpLocks/>
          </p:cNvGrpSpPr>
          <p:nvPr/>
        </p:nvGrpSpPr>
        <p:grpSpPr bwMode="auto">
          <a:xfrm>
            <a:off x="5678488" y="4638675"/>
            <a:ext cx="1722437" cy="1439863"/>
            <a:chOff x="4290" y="2795"/>
            <a:chExt cx="1085" cy="907"/>
          </a:xfrm>
        </p:grpSpPr>
        <p:sp>
          <p:nvSpPr>
            <p:cNvPr id="18462" name="Line 42"/>
            <p:cNvSpPr>
              <a:spLocks noChangeShapeType="1"/>
            </p:cNvSpPr>
            <p:nvPr/>
          </p:nvSpPr>
          <p:spPr bwMode="auto">
            <a:xfrm flipV="1">
              <a:off x="4653" y="279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63" name="Line 43"/>
            <p:cNvSpPr>
              <a:spLocks noChangeShapeType="1"/>
            </p:cNvSpPr>
            <p:nvPr/>
          </p:nvSpPr>
          <p:spPr bwMode="auto">
            <a:xfrm>
              <a:off x="4647" y="3379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4" name="Line 44"/>
            <p:cNvSpPr>
              <a:spLocks noChangeShapeType="1"/>
            </p:cNvSpPr>
            <p:nvPr/>
          </p:nvSpPr>
          <p:spPr bwMode="auto">
            <a:xfrm flipH="1">
              <a:off x="4290" y="3379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5" name="Line 45"/>
            <p:cNvSpPr>
              <a:spLocks noChangeShapeType="1"/>
            </p:cNvSpPr>
            <p:nvPr/>
          </p:nvSpPr>
          <p:spPr bwMode="auto">
            <a:xfrm flipV="1">
              <a:off x="4657" y="3203"/>
              <a:ext cx="446" cy="18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6" name="Line 46"/>
            <p:cNvSpPr>
              <a:spLocks noChangeShapeType="1"/>
            </p:cNvSpPr>
            <p:nvPr/>
          </p:nvSpPr>
          <p:spPr bwMode="auto">
            <a:xfrm>
              <a:off x="4651" y="3361"/>
              <a:ext cx="179" cy="20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37039" name="Group 47"/>
          <p:cNvGrpSpPr>
            <a:grpSpLocks/>
          </p:cNvGrpSpPr>
          <p:nvPr/>
        </p:nvGrpSpPr>
        <p:grpSpPr bwMode="auto">
          <a:xfrm>
            <a:off x="5678488" y="4638675"/>
            <a:ext cx="1722437" cy="1439863"/>
            <a:chOff x="4422" y="2886"/>
            <a:chExt cx="1085" cy="907"/>
          </a:xfrm>
        </p:grpSpPr>
        <p:sp>
          <p:nvSpPr>
            <p:cNvPr id="18457" name="Line 48"/>
            <p:cNvSpPr>
              <a:spLocks noChangeShapeType="1"/>
            </p:cNvSpPr>
            <p:nvPr/>
          </p:nvSpPr>
          <p:spPr bwMode="auto">
            <a:xfrm flipV="1">
              <a:off x="4785" y="2886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58" name="Line 49"/>
            <p:cNvSpPr>
              <a:spLocks noChangeShapeType="1"/>
            </p:cNvSpPr>
            <p:nvPr/>
          </p:nvSpPr>
          <p:spPr bwMode="auto">
            <a:xfrm>
              <a:off x="4779" y="3470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9" name="Line 50"/>
            <p:cNvSpPr>
              <a:spLocks noChangeShapeType="1"/>
            </p:cNvSpPr>
            <p:nvPr/>
          </p:nvSpPr>
          <p:spPr bwMode="auto">
            <a:xfrm flipH="1">
              <a:off x="4422" y="3470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0" name="Line 51"/>
            <p:cNvSpPr>
              <a:spLocks noChangeShapeType="1"/>
            </p:cNvSpPr>
            <p:nvPr/>
          </p:nvSpPr>
          <p:spPr bwMode="auto">
            <a:xfrm flipV="1">
              <a:off x="4789" y="3067"/>
              <a:ext cx="223" cy="412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1" name="Line 52"/>
            <p:cNvSpPr>
              <a:spLocks noChangeShapeType="1"/>
            </p:cNvSpPr>
            <p:nvPr/>
          </p:nvSpPr>
          <p:spPr bwMode="auto">
            <a:xfrm flipH="1" flipV="1">
              <a:off x="4558" y="3294"/>
              <a:ext cx="225" cy="15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8451" name="Line 53"/>
          <p:cNvSpPr>
            <a:spLocks noChangeShapeType="1"/>
          </p:cNvSpPr>
          <p:nvPr/>
        </p:nvSpPr>
        <p:spPr bwMode="auto">
          <a:xfrm>
            <a:off x="4427538" y="26368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8452" name="Text Box 54"/>
          <p:cNvSpPr txBox="1">
            <a:spLocks noChangeArrowheads="1"/>
          </p:cNvSpPr>
          <p:nvPr/>
        </p:nvSpPr>
        <p:spPr bwMode="auto">
          <a:xfrm>
            <a:off x="4364038" y="2205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(0,90,0)</a:t>
            </a:r>
          </a:p>
        </p:txBody>
      </p:sp>
      <p:sp>
        <p:nvSpPr>
          <p:cNvPr id="1237047" name="Line 55"/>
          <p:cNvSpPr>
            <a:spLocks noChangeShapeType="1"/>
          </p:cNvSpPr>
          <p:nvPr/>
        </p:nvSpPr>
        <p:spPr bwMode="auto">
          <a:xfrm>
            <a:off x="4500563" y="52863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37048" name="Text Box 56"/>
          <p:cNvSpPr txBox="1">
            <a:spLocks noChangeArrowheads="1"/>
          </p:cNvSpPr>
          <p:nvPr/>
        </p:nvSpPr>
        <p:spPr bwMode="auto">
          <a:xfrm>
            <a:off x="4481513" y="485298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(90,0,0)</a:t>
            </a:r>
          </a:p>
        </p:txBody>
      </p:sp>
      <p:sp>
        <p:nvSpPr>
          <p:cNvPr id="1237049" name="Text Box 57"/>
          <p:cNvSpPr txBox="1">
            <a:spLocks noChangeArrowheads="1"/>
          </p:cNvSpPr>
          <p:nvPr/>
        </p:nvSpPr>
        <p:spPr bwMode="auto">
          <a:xfrm>
            <a:off x="4356100" y="48529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(90,45,90)</a:t>
            </a:r>
          </a:p>
        </p:txBody>
      </p:sp>
      <p:sp>
        <p:nvSpPr>
          <p:cNvPr id="1237050" name="Text Box 58"/>
          <p:cNvSpPr txBox="1">
            <a:spLocks noChangeArrowheads="1"/>
          </p:cNvSpPr>
          <p:nvPr/>
        </p:nvSpPr>
        <p:spPr bwMode="auto">
          <a:xfrm>
            <a:off x="4418013" y="48529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(90,45,0)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047" grpId="0" animBg="1"/>
      <p:bldP spid="1237048" grpId="0"/>
      <p:bldP spid="1237048" grpId="1"/>
      <p:bldP spid="1237049" grpId="0"/>
      <p:bldP spid="1237050" grpId="0"/>
      <p:bldP spid="123705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7967EE1-BAC0-4F1B-9D51-DB014D75A0F6}" type="slidenum">
              <a:rPr lang="zh-TW" altLang="en-US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Interpolation Problem in Fixed Angle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The rotation from (0,90,0) to (90,45,90) is a 45-degree x-axis rotation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Directly interpolating between (0,90,0) and (90,45,90) produces a halfway orientation (45, 67.5, 45)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Desired halfway orientation is (90, 22.5, 90)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6426200" y="4394200"/>
            <a:ext cx="2565400" cy="1970088"/>
            <a:chOff x="3351" y="1616"/>
            <a:chExt cx="1616" cy="1241"/>
          </a:xfrm>
        </p:grpSpPr>
        <p:grpSp>
          <p:nvGrpSpPr>
            <p:cNvPr id="19484" name="Group 5"/>
            <p:cNvGrpSpPr>
              <a:grpSpLocks/>
            </p:cNvGrpSpPr>
            <p:nvPr/>
          </p:nvGrpSpPr>
          <p:grpSpPr bwMode="auto">
            <a:xfrm>
              <a:off x="3606" y="1842"/>
              <a:ext cx="1085" cy="907"/>
              <a:chOff x="4422" y="2886"/>
              <a:chExt cx="1085" cy="907"/>
            </a:xfrm>
          </p:grpSpPr>
          <p:sp>
            <p:nvSpPr>
              <p:cNvPr id="19489" name="Line 6"/>
              <p:cNvSpPr>
                <a:spLocks noChangeShapeType="1"/>
              </p:cNvSpPr>
              <p:nvPr/>
            </p:nvSpPr>
            <p:spPr bwMode="auto">
              <a:xfrm flipV="1">
                <a:off x="4785" y="2886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0" name="Line 7"/>
              <p:cNvSpPr>
                <a:spLocks noChangeShapeType="1"/>
              </p:cNvSpPr>
              <p:nvPr/>
            </p:nvSpPr>
            <p:spPr bwMode="auto">
              <a:xfrm>
                <a:off x="4779" y="3470"/>
                <a:ext cx="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1" name="Line 8"/>
              <p:cNvSpPr>
                <a:spLocks noChangeShapeType="1"/>
              </p:cNvSpPr>
              <p:nvPr/>
            </p:nvSpPr>
            <p:spPr bwMode="auto">
              <a:xfrm flipH="1">
                <a:off x="4422" y="3470"/>
                <a:ext cx="348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2" name="Line 9"/>
              <p:cNvSpPr>
                <a:spLocks noChangeShapeType="1"/>
              </p:cNvSpPr>
              <p:nvPr/>
            </p:nvSpPr>
            <p:spPr bwMode="auto">
              <a:xfrm flipV="1">
                <a:off x="4789" y="3067"/>
                <a:ext cx="223" cy="412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3" name="Line 10"/>
              <p:cNvSpPr>
                <a:spLocks noChangeShapeType="1"/>
              </p:cNvSpPr>
              <p:nvPr/>
            </p:nvSpPr>
            <p:spPr bwMode="auto">
              <a:xfrm flipH="1" flipV="1">
                <a:off x="4558" y="3294"/>
                <a:ext cx="225" cy="15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9485" name="Group 11"/>
            <p:cNvGrpSpPr>
              <a:grpSpLocks/>
            </p:cNvGrpSpPr>
            <p:nvPr/>
          </p:nvGrpSpPr>
          <p:grpSpPr bwMode="auto">
            <a:xfrm>
              <a:off x="3351" y="1616"/>
              <a:ext cx="1616" cy="1241"/>
              <a:chOff x="3305" y="2478"/>
              <a:chExt cx="1616" cy="1241"/>
            </a:xfrm>
          </p:grpSpPr>
          <p:sp>
            <p:nvSpPr>
              <p:cNvPr id="19486" name="Text Box 12"/>
              <p:cNvSpPr txBox="1">
                <a:spLocks noChangeArrowheads="1"/>
              </p:cNvSpPr>
              <p:nvPr/>
            </p:nvSpPr>
            <p:spPr bwMode="auto">
              <a:xfrm>
                <a:off x="4666" y="302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TW" sz="2400">
                    <a:latin typeface="Times" pitchFamily="18" charset="0"/>
                    <a:ea typeface="新細明體" charset="-120"/>
                  </a:rPr>
                  <a:t>X</a:t>
                </a:r>
              </a:p>
            </p:txBody>
          </p:sp>
          <p:sp>
            <p:nvSpPr>
              <p:cNvPr id="19487" name="Text Box 13"/>
              <p:cNvSpPr txBox="1">
                <a:spLocks noChangeArrowheads="1"/>
              </p:cNvSpPr>
              <p:nvPr/>
            </p:nvSpPr>
            <p:spPr bwMode="auto">
              <a:xfrm>
                <a:off x="3305" y="3431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TW" sz="2400">
                    <a:latin typeface="Times" pitchFamily="18" charset="0"/>
                    <a:ea typeface="新細明體" charset="-120"/>
                  </a:rPr>
                  <a:t>Z</a:t>
                </a:r>
              </a:p>
            </p:txBody>
          </p:sp>
          <p:sp>
            <p:nvSpPr>
              <p:cNvPr id="19488" name="Text Box 14"/>
              <p:cNvSpPr txBox="1">
                <a:spLocks noChangeArrowheads="1"/>
              </p:cNvSpPr>
              <p:nvPr/>
            </p:nvSpPr>
            <p:spPr bwMode="auto">
              <a:xfrm>
                <a:off x="3804" y="247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TW" sz="2400">
                    <a:latin typeface="Times" pitchFamily="18" charset="0"/>
                    <a:ea typeface="新細明體" charset="-120"/>
                  </a:rPr>
                  <a:t>Y</a:t>
                </a:r>
              </a:p>
            </p:txBody>
          </p:sp>
        </p:grpSp>
      </p:grpSp>
      <p:sp>
        <p:nvSpPr>
          <p:cNvPr id="19462" name="Text Box 15"/>
          <p:cNvSpPr txBox="1">
            <a:spLocks noChangeArrowheads="1"/>
          </p:cNvSpPr>
          <p:nvPr/>
        </p:nvSpPr>
        <p:spPr bwMode="auto">
          <a:xfrm>
            <a:off x="4181475" y="60198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(0,90,0)</a:t>
            </a:r>
          </a:p>
        </p:txBody>
      </p:sp>
      <p:sp>
        <p:nvSpPr>
          <p:cNvPr id="19463" name="Text Box 16"/>
          <p:cNvSpPr txBox="1">
            <a:spLocks noChangeArrowheads="1"/>
          </p:cNvSpPr>
          <p:nvPr/>
        </p:nvSpPr>
        <p:spPr bwMode="auto">
          <a:xfrm>
            <a:off x="7272338" y="60960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(90,45,90)</a:t>
            </a:r>
          </a:p>
        </p:txBody>
      </p:sp>
      <p:grpSp>
        <p:nvGrpSpPr>
          <p:cNvPr id="19464" name="Group 17"/>
          <p:cNvGrpSpPr>
            <a:grpSpLocks/>
          </p:cNvGrpSpPr>
          <p:nvPr/>
        </p:nvGrpSpPr>
        <p:grpSpPr bwMode="auto">
          <a:xfrm>
            <a:off x="3378200" y="4322763"/>
            <a:ext cx="2565400" cy="2043112"/>
            <a:chOff x="3243" y="1026"/>
            <a:chExt cx="1616" cy="1287"/>
          </a:xfrm>
        </p:grpSpPr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 flipV="1">
              <a:off x="3878" y="1298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9476" name="Group 19"/>
            <p:cNvGrpSpPr>
              <a:grpSpLocks/>
            </p:cNvGrpSpPr>
            <p:nvPr/>
          </p:nvGrpSpPr>
          <p:grpSpPr bwMode="auto">
            <a:xfrm>
              <a:off x="3243" y="1026"/>
              <a:ext cx="1616" cy="1287"/>
              <a:chOff x="3243" y="1117"/>
              <a:chExt cx="1616" cy="1287"/>
            </a:xfrm>
          </p:grpSpPr>
          <p:sp>
            <p:nvSpPr>
              <p:cNvPr id="19477" name="Line 20"/>
              <p:cNvSpPr>
                <a:spLocks noChangeShapeType="1"/>
              </p:cNvSpPr>
              <p:nvPr/>
            </p:nvSpPr>
            <p:spPr bwMode="auto">
              <a:xfrm>
                <a:off x="3872" y="1974"/>
                <a:ext cx="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78" name="Line 21"/>
              <p:cNvSpPr>
                <a:spLocks noChangeShapeType="1"/>
              </p:cNvSpPr>
              <p:nvPr/>
            </p:nvSpPr>
            <p:spPr bwMode="auto">
              <a:xfrm flipH="1">
                <a:off x="3515" y="1974"/>
                <a:ext cx="348" cy="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79" name="Text Box 22"/>
              <p:cNvSpPr txBox="1">
                <a:spLocks noChangeArrowheads="1"/>
              </p:cNvSpPr>
              <p:nvPr/>
            </p:nvSpPr>
            <p:spPr bwMode="auto">
              <a:xfrm>
                <a:off x="4604" y="170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TW" sz="2400">
                    <a:latin typeface="Times" pitchFamily="18" charset="0"/>
                    <a:ea typeface="新細明體" charset="-120"/>
                  </a:rPr>
                  <a:t>X</a:t>
                </a:r>
              </a:p>
            </p:txBody>
          </p:sp>
          <p:sp>
            <p:nvSpPr>
              <p:cNvPr id="19480" name="Text Box 23"/>
              <p:cNvSpPr txBox="1">
                <a:spLocks noChangeArrowheads="1"/>
              </p:cNvSpPr>
              <p:nvPr/>
            </p:nvSpPr>
            <p:spPr bwMode="auto">
              <a:xfrm>
                <a:off x="3243" y="211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TW" sz="2400">
                    <a:latin typeface="Times" pitchFamily="18" charset="0"/>
                    <a:ea typeface="新細明體" charset="-120"/>
                  </a:rPr>
                  <a:t>Z</a:t>
                </a:r>
              </a:p>
            </p:txBody>
          </p:sp>
          <p:sp>
            <p:nvSpPr>
              <p:cNvPr id="19481" name="Text Box 24"/>
              <p:cNvSpPr txBox="1">
                <a:spLocks noChangeArrowheads="1"/>
              </p:cNvSpPr>
              <p:nvPr/>
            </p:nvSpPr>
            <p:spPr bwMode="auto">
              <a:xfrm>
                <a:off x="3742" y="1117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zh-TW" sz="2400">
                    <a:latin typeface="Times" pitchFamily="18" charset="0"/>
                    <a:ea typeface="新細明體" charset="-120"/>
                  </a:rPr>
                  <a:t>Y</a:t>
                </a:r>
              </a:p>
            </p:txBody>
          </p:sp>
          <p:sp>
            <p:nvSpPr>
              <p:cNvPr id="19482" name="Line 25"/>
              <p:cNvSpPr>
                <a:spLocks noChangeShapeType="1"/>
              </p:cNvSpPr>
              <p:nvPr/>
            </p:nvSpPr>
            <p:spPr bwMode="auto">
              <a:xfrm flipV="1">
                <a:off x="3882" y="1661"/>
                <a:ext cx="313" cy="322"/>
              </a:xfrm>
              <a:prstGeom prst="line">
                <a:avLst/>
              </a:prstGeom>
              <a:noFill/>
              <a:ln w="762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3" name="Line 26"/>
              <p:cNvSpPr>
                <a:spLocks noChangeShapeType="1"/>
              </p:cNvSpPr>
              <p:nvPr/>
            </p:nvSpPr>
            <p:spPr bwMode="auto">
              <a:xfrm flipH="1" flipV="1">
                <a:off x="3876" y="1670"/>
                <a:ext cx="0" cy="286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19465" name="Group 27"/>
          <p:cNvGrpSpPr>
            <a:grpSpLocks/>
          </p:cNvGrpSpPr>
          <p:nvPr/>
        </p:nvGrpSpPr>
        <p:grpSpPr bwMode="auto">
          <a:xfrm>
            <a:off x="635000" y="4430713"/>
            <a:ext cx="2565400" cy="1970087"/>
            <a:chOff x="901" y="2597"/>
            <a:chExt cx="1616" cy="1241"/>
          </a:xfrm>
        </p:grpSpPr>
        <p:sp>
          <p:nvSpPr>
            <p:cNvPr id="19467" name="Line 28"/>
            <p:cNvSpPr>
              <a:spLocks noChangeShapeType="1"/>
            </p:cNvSpPr>
            <p:nvPr/>
          </p:nvSpPr>
          <p:spPr bwMode="auto">
            <a:xfrm flipV="1">
              <a:off x="1536" y="282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8" name="Line 29"/>
            <p:cNvSpPr>
              <a:spLocks noChangeShapeType="1"/>
            </p:cNvSpPr>
            <p:nvPr/>
          </p:nvSpPr>
          <p:spPr bwMode="auto">
            <a:xfrm>
              <a:off x="1530" y="3408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9" name="Line 30"/>
            <p:cNvSpPr>
              <a:spLocks noChangeShapeType="1"/>
            </p:cNvSpPr>
            <p:nvPr/>
          </p:nvSpPr>
          <p:spPr bwMode="auto">
            <a:xfrm flipH="1">
              <a:off x="1173" y="3408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0" name="Text Box 31"/>
            <p:cNvSpPr txBox="1">
              <a:spLocks noChangeArrowheads="1"/>
            </p:cNvSpPr>
            <p:nvPr/>
          </p:nvSpPr>
          <p:spPr bwMode="auto">
            <a:xfrm>
              <a:off x="2262" y="314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19471" name="Text Box 32"/>
            <p:cNvSpPr txBox="1">
              <a:spLocks noChangeArrowheads="1"/>
            </p:cNvSpPr>
            <p:nvPr/>
          </p:nvSpPr>
          <p:spPr bwMode="auto">
            <a:xfrm>
              <a:off x="901" y="355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19472" name="Text Box 33"/>
            <p:cNvSpPr txBox="1">
              <a:spLocks noChangeArrowheads="1"/>
            </p:cNvSpPr>
            <p:nvPr/>
          </p:nvSpPr>
          <p:spPr bwMode="auto">
            <a:xfrm>
              <a:off x="1400" y="25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19473" name="Line 34"/>
            <p:cNvSpPr>
              <a:spLocks noChangeShapeType="1"/>
            </p:cNvSpPr>
            <p:nvPr/>
          </p:nvSpPr>
          <p:spPr bwMode="auto">
            <a:xfrm flipV="1">
              <a:off x="1540" y="3410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4" name="Line 35"/>
            <p:cNvSpPr>
              <a:spLocks noChangeShapeType="1"/>
            </p:cNvSpPr>
            <p:nvPr/>
          </p:nvSpPr>
          <p:spPr bwMode="auto">
            <a:xfrm flipH="1" flipV="1">
              <a:off x="1534" y="3104"/>
              <a:ext cx="0" cy="28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9466" name="Text Box 36"/>
          <p:cNvSpPr txBox="1">
            <a:spLocks noChangeArrowheads="1"/>
          </p:cNvSpPr>
          <p:nvPr/>
        </p:nvSpPr>
        <p:spPr bwMode="auto">
          <a:xfrm>
            <a:off x="1371600" y="6019800"/>
            <a:ext cx="8747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(0,0,0)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37BBF9C-8015-421E-8F78-E53B73545B2B}" type="slidenum">
              <a:rPr lang="zh-TW" altLang="en-US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Euler Angle</a:t>
            </a:r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5038725" y="3886200"/>
            <a:ext cx="3190875" cy="2781300"/>
            <a:chOff x="2474" y="2160"/>
            <a:chExt cx="2010" cy="1752"/>
          </a:xfrm>
        </p:grpSpPr>
        <p:sp>
          <p:nvSpPr>
            <p:cNvPr id="20486" name="Line 4"/>
            <p:cNvSpPr>
              <a:spLocks noChangeShapeType="1"/>
            </p:cNvSpPr>
            <p:nvPr/>
          </p:nvSpPr>
          <p:spPr bwMode="auto">
            <a:xfrm flipV="1">
              <a:off x="3579" y="2503"/>
              <a:ext cx="0" cy="6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3569" y="3179"/>
              <a:ext cx="544" cy="7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 flipH="1">
              <a:off x="2605" y="3179"/>
              <a:ext cx="964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20489" name="Object 7"/>
            <p:cNvGraphicFramePr>
              <a:graphicFrameLocks noChangeAspect="1"/>
            </p:cNvGraphicFramePr>
            <p:nvPr/>
          </p:nvGraphicFramePr>
          <p:xfrm>
            <a:off x="2983" y="2814"/>
            <a:ext cx="1320" cy="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5" r:id="rId3" imgW="5334000" imgH="3098800" progId="MS_ClipArt_Gallery">
                    <p:embed/>
                  </p:oleObj>
                </mc:Choice>
                <mc:Fallback>
                  <p:oleObj r:id="rId3" imgW="5334000" imgH="3098800" progId="MS_ClipArt_Gallery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3" y="2814"/>
                          <a:ext cx="1320" cy="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Text Box 8"/>
            <p:cNvSpPr txBox="1">
              <a:spLocks noChangeArrowheads="1"/>
            </p:cNvSpPr>
            <p:nvPr/>
          </p:nvSpPr>
          <p:spPr bwMode="auto">
            <a:xfrm>
              <a:off x="4229" y="362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3288" y="216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2474" y="315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>
              <a:off x="3630" y="3221"/>
              <a:ext cx="359" cy="4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 flipV="1">
              <a:off x="3634" y="2230"/>
              <a:ext cx="21" cy="9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H="1">
              <a:off x="2838" y="3197"/>
              <a:ext cx="779" cy="3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6" name="Text Box 14"/>
            <p:cNvSpPr txBox="1">
              <a:spLocks noChangeArrowheads="1"/>
            </p:cNvSpPr>
            <p:nvPr/>
          </p:nvSpPr>
          <p:spPr bwMode="auto">
            <a:xfrm>
              <a:off x="3644" y="359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solidFill>
                    <a:srgbClr val="FF0000"/>
                  </a:solidFill>
                  <a:latin typeface="Times" pitchFamily="18" charset="0"/>
                  <a:ea typeface="新細明體" charset="-120"/>
                </a:rPr>
                <a:t>x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  <p:sp>
          <p:nvSpPr>
            <p:cNvPr id="20497" name="Text Box 15"/>
            <p:cNvSpPr txBox="1">
              <a:spLocks noChangeArrowheads="1"/>
            </p:cNvSpPr>
            <p:nvPr/>
          </p:nvSpPr>
          <p:spPr bwMode="auto">
            <a:xfrm>
              <a:off x="3720" y="21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solidFill>
                    <a:srgbClr val="FF0000"/>
                  </a:solidFill>
                  <a:latin typeface="Times" pitchFamily="18" charset="0"/>
                  <a:ea typeface="新細明體" charset="-120"/>
                </a:rPr>
                <a:t>y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2821" y="354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solidFill>
                    <a:srgbClr val="FF0000"/>
                  </a:solidFill>
                  <a:latin typeface="Times" pitchFamily="18" charset="0"/>
                  <a:ea typeface="新細明體" charset="-120"/>
                </a:rPr>
                <a:t>z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  <p:sp>
        <p:nvSpPr>
          <p:cNvPr id="2048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47663" y="1219200"/>
            <a:ext cx="8415337" cy="50292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Ordered triple of rotations about </a:t>
            </a:r>
            <a:r>
              <a:rPr lang="en-US" altLang="zh-TW" sz="2800" smtClean="0">
                <a:solidFill>
                  <a:srgbClr val="FFFF00"/>
                </a:solidFill>
                <a:ea typeface="新細明體" charset="-120"/>
              </a:rPr>
              <a:t>local axes</a:t>
            </a:r>
            <a:r>
              <a:rPr lang="en-US" altLang="zh-TW" sz="2800" smtClean="0">
                <a:ea typeface="新細明體" charset="-120"/>
              </a:rPr>
              <a:t> 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As with fixed angles, any triple can be used that doesn’t immediately repeat an axis, e.g., x-y-z, is fine, so is x-y-x. But x-x-z is not.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Euler angle ordering is equivalent to reverse ordering in fixed angles</a:t>
            </a:r>
            <a:endParaRPr lang="zh-TW" altLang="en-US" sz="280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1BE226F-DB73-4145-B42B-03D718191C96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Orientation Representation</a:t>
            </a:r>
          </a:p>
        </p:txBody>
      </p:sp>
      <p:sp>
        <p:nvSpPr>
          <p:cNvPr id="3076" name="Line 3"/>
          <p:cNvSpPr>
            <a:spLocks noChangeShapeType="1"/>
          </p:cNvSpPr>
          <p:nvPr/>
        </p:nvSpPr>
        <p:spPr bwMode="auto">
          <a:xfrm flipV="1">
            <a:off x="2532063" y="2300288"/>
            <a:ext cx="0" cy="2246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7" name="Line 4"/>
          <p:cNvSpPr>
            <a:spLocks noChangeShapeType="1"/>
          </p:cNvSpPr>
          <p:nvPr/>
        </p:nvSpPr>
        <p:spPr bwMode="auto">
          <a:xfrm>
            <a:off x="2547938" y="4562475"/>
            <a:ext cx="2214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8" name="Line 5"/>
          <p:cNvSpPr>
            <a:spLocks noChangeShapeType="1"/>
          </p:cNvSpPr>
          <p:nvPr/>
        </p:nvSpPr>
        <p:spPr bwMode="auto">
          <a:xfrm flipH="1">
            <a:off x="1636713" y="4562475"/>
            <a:ext cx="911225" cy="1027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 flipV="1">
            <a:off x="6086475" y="2257425"/>
            <a:ext cx="0" cy="2246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0" name="Line 7"/>
          <p:cNvSpPr>
            <a:spLocks noChangeShapeType="1"/>
          </p:cNvSpPr>
          <p:nvPr/>
        </p:nvSpPr>
        <p:spPr bwMode="auto">
          <a:xfrm>
            <a:off x="6102350" y="4519613"/>
            <a:ext cx="2214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 flipH="1">
            <a:off x="5191125" y="4519613"/>
            <a:ext cx="911225" cy="1027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2074863" y="4303713"/>
            <a:ext cx="684212" cy="684212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 rot="2802080">
            <a:off x="5694362" y="4244976"/>
            <a:ext cx="684213" cy="684212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084" name="Freeform 11"/>
          <p:cNvSpPr>
            <a:spLocks/>
          </p:cNvSpPr>
          <p:nvPr/>
        </p:nvSpPr>
        <p:spPr bwMode="auto">
          <a:xfrm>
            <a:off x="3019425" y="3357563"/>
            <a:ext cx="2508250" cy="815975"/>
          </a:xfrm>
          <a:custGeom>
            <a:avLst/>
            <a:gdLst>
              <a:gd name="T0" fmla="*/ 0 w 1252"/>
              <a:gd name="T1" fmla="*/ 815975 h 514"/>
              <a:gd name="T2" fmla="*/ 925568 w 1252"/>
              <a:gd name="T3" fmla="*/ 17463 h 514"/>
              <a:gd name="T4" fmla="*/ 2508250 w 1252"/>
              <a:gd name="T5" fmla="*/ 717550 h 51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52" h="514">
                <a:moveTo>
                  <a:pt x="0" y="514"/>
                </a:moveTo>
                <a:cubicBezTo>
                  <a:pt x="126" y="267"/>
                  <a:pt x="253" y="21"/>
                  <a:pt x="462" y="11"/>
                </a:cubicBezTo>
                <a:cubicBezTo>
                  <a:pt x="670" y="0"/>
                  <a:pt x="1091" y="417"/>
                  <a:pt x="1252" y="4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3335338" y="2582863"/>
            <a:ext cx="150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orientation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CF3445B-A8AD-4F76-860F-02221AD751E6}" type="slidenum">
              <a:rPr lang="zh-TW" altLang="en-US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4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 flipV="1">
            <a:off x="2484438" y="47704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Fixed Angle vs. Euler Angle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z="2700" smtClean="0">
                <a:ea typeface="新細明體" charset="-120"/>
              </a:rPr>
              <a:t>Fixed angle: (90,45,90) in x-y-z order</a:t>
            </a: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r>
              <a:rPr lang="en-US" altLang="zh-TW" sz="2700" smtClean="0">
                <a:ea typeface="新細明體" charset="-120"/>
              </a:rPr>
              <a:t>Euler angle: (90,45,90) in z’-y’-x’ order</a:t>
            </a: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2474913" y="5697538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H="1">
            <a:off x="1908175" y="5697538"/>
            <a:ext cx="55245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3636963" y="52736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1476375" y="5922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2268538" y="44100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 flipV="1">
            <a:off x="2490788" y="5700713"/>
            <a:ext cx="725487" cy="1111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 flipV="1">
            <a:off x="2481263" y="5214938"/>
            <a:ext cx="0" cy="4540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 flipV="1">
            <a:off x="6057900" y="47704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1518" name="Group 13"/>
          <p:cNvGrpSpPr>
            <a:grpSpLocks/>
          </p:cNvGrpSpPr>
          <p:nvPr/>
        </p:nvGrpSpPr>
        <p:grpSpPr bwMode="auto">
          <a:xfrm>
            <a:off x="5049838" y="4338638"/>
            <a:ext cx="2565400" cy="2043112"/>
            <a:chOff x="3181" y="2733"/>
            <a:chExt cx="1616" cy="1287"/>
          </a:xfrm>
        </p:grpSpPr>
        <p:sp>
          <p:nvSpPr>
            <p:cNvPr id="21545" name="Line 14"/>
            <p:cNvSpPr>
              <a:spLocks noChangeShapeType="1"/>
            </p:cNvSpPr>
            <p:nvPr/>
          </p:nvSpPr>
          <p:spPr bwMode="auto">
            <a:xfrm>
              <a:off x="3810" y="3590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6" name="Line 15"/>
            <p:cNvSpPr>
              <a:spLocks noChangeShapeType="1"/>
            </p:cNvSpPr>
            <p:nvPr/>
          </p:nvSpPr>
          <p:spPr bwMode="auto">
            <a:xfrm flipH="1">
              <a:off x="3453" y="3590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7" name="Text Box 16"/>
            <p:cNvSpPr txBox="1">
              <a:spLocks noChangeArrowheads="1"/>
            </p:cNvSpPr>
            <p:nvPr/>
          </p:nvSpPr>
          <p:spPr bwMode="auto">
            <a:xfrm>
              <a:off x="4542" y="332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1548" name="Text Box 17"/>
            <p:cNvSpPr txBox="1">
              <a:spLocks noChangeArrowheads="1"/>
            </p:cNvSpPr>
            <p:nvPr/>
          </p:nvSpPr>
          <p:spPr bwMode="auto">
            <a:xfrm>
              <a:off x="3181" y="37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1549" name="Text Box 18"/>
            <p:cNvSpPr txBox="1">
              <a:spLocks noChangeArrowheads="1"/>
            </p:cNvSpPr>
            <p:nvPr/>
          </p:nvSpPr>
          <p:spPr bwMode="auto">
            <a:xfrm>
              <a:off x="3680" y="273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</p:grpSp>
      <p:grpSp>
        <p:nvGrpSpPr>
          <p:cNvPr id="21519" name="Group 19"/>
          <p:cNvGrpSpPr>
            <a:grpSpLocks/>
          </p:cNvGrpSpPr>
          <p:nvPr/>
        </p:nvGrpSpPr>
        <p:grpSpPr bwMode="auto">
          <a:xfrm>
            <a:off x="1430338" y="1889125"/>
            <a:ext cx="2565400" cy="1970088"/>
            <a:chOff x="901" y="2597"/>
            <a:chExt cx="1616" cy="1241"/>
          </a:xfrm>
        </p:grpSpPr>
        <p:sp>
          <p:nvSpPr>
            <p:cNvPr id="21537" name="Line 20"/>
            <p:cNvSpPr>
              <a:spLocks noChangeShapeType="1"/>
            </p:cNvSpPr>
            <p:nvPr/>
          </p:nvSpPr>
          <p:spPr bwMode="auto">
            <a:xfrm flipV="1">
              <a:off x="1536" y="282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38" name="Line 21"/>
            <p:cNvSpPr>
              <a:spLocks noChangeShapeType="1"/>
            </p:cNvSpPr>
            <p:nvPr/>
          </p:nvSpPr>
          <p:spPr bwMode="auto">
            <a:xfrm>
              <a:off x="1530" y="3408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9" name="Line 22"/>
            <p:cNvSpPr>
              <a:spLocks noChangeShapeType="1"/>
            </p:cNvSpPr>
            <p:nvPr/>
          </p:nvSpPr>
          <p:spPr bwMode="auto">
            <a:xfrm flipH="1">
              <a:off x="1173" y="3408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0" name="Text Box 23"/>
            <p:cNvSpPr txBox="1">
              <a:spLocks noChangeArrowheads="1"/>
            </p:cNvSpPr>
            <p:nvPr/>
          </p:nvSpPr>
          <p:spPr bwMode="auto">
            <a:xfrm>
              <a:off x="2262" y="314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1541" name="Text Box 24"/>
            <p:cNvSpPr txBox="1">
              <a:spLocks noChangeArrowheads="1"/>
            </p:cNvSpPr>
            <p:nvPr/>
          </p:nvSpPr>
          <p:spPr bwMode="auto">
            <a:xfrm>
              <a:off x="901" y="355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1542" name="Text Box 25"/>
            <p:cNvSpPr txBox="1">
              <a:spLocks noChangeArrowheads="1"/>
            </p:cNvSpPr>
            <p:nvPr/>
          </p:nvSpPr>
          <p:spPr bwMode="auto">
            <a:xfrm>
              <a:off x="1400" y="25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1543" name="Line 26"/>
            <p:cNvSpPr>
              <a:spLocks noChangeShapeType="1"/>
            </p:cNvSpPr>
            <p:nvPr/>
          </p:nvSpPr>
          <p:spPr bwMode="auto">
            <a:xfrm flipV="1">
              <a:off x="1540" y="3410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44" name="Line 27"/>
            <p:cNvSpPr>
              <a:spLocks noChangeShapeType="1"/>
            </p:cNvSpPr>
            <p:nvPr/>
          </p:nvSpPr>
          <p:spPr bwMode="auto">
            <a:xfrm flipH="1" flipV="1">
              <a:off x="1534" y="3104"/>
              <a:ext cx="0" cy="28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1520" name="Group 28"/>
          <p:cNvGrpSpPr>
            <a:grpSpLocks/>
          </p:cNvGrpSpPr>
          <p:nvPr/>
        </p:nvGrpSpPr>
        <p:grpSpPr bwMode="auto">
          <a:xfrm>
            <a:off x="5246688" y="1700213"/>
            <a:ext cx="2565400" cy="1970087"/>
            <a:chOff x="3305" y="2478"/>
            <a:chExt cx="1616" cy="1241"/>
          </a:xfrm>
        </p:grpSpPr>
        <p:sp>
          <p:nvSpPr>
            <p:cNvPr id="21534" name="Text Box 29"/>
            <p:cNvSpPr txBox="1">
              <a:spLocks noChangeArrowheads="1"/>
            </p:cNvSpPr>
            <p:nvPr/>
          </p:nvSpPr>
          <p:spPr bwMode="auto">
            <a:xfrm>
              <a:off x="4666" y="302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1535" name="Text Box 30"/>
            <p:cNvSpPr txBox="1">
              <a:spLocks noChangeArrowheads="1"/>
            </p:cNvSpPr>
            <p:nvPr/>
          </p:nvSpPr>
          <p:spPr bwMode="auto">
            <a:xfrm>
              <a:off x="3305" y="343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1536" name="Text Box 31"/>
            <p:cNvSpPr txBox="1">
              <a:spLocks noChangeArrowheads="1"/>
            </p:cNvSpPr>
            <p:nvPr/>
          </p:nvSpPr>
          <p:spPr bwMode="auto">
            <a:xfrm>
              <a:off x="3804" y="247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</p:grpSp>
      <p:sp>
        <p:nvSpPr>
          <p:cNvPr id="21521" name="Line 32"/>
          <p:cNvSpPr>
            <a:spLocks noChangeShapeType="1"/>
          </p:cNvSpPr>
          <p:nvPr/>
        </p:nvSpPr>
        <p:spPr bwMode="auto">
          <a:xfrm flipV="1">
            <a:off x="6254750" y="2060575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2" name="Line 33"/>
          <p:cNvSpPr>
            <a:spLocks noChangeShapeType="1"/>
          </p:cNvSpPr>
          <p:nvPr/>
        </p:nvSpPr>
        <p:spPr bwMode="auto">
          <a:xfrm>
            <a:off x="6245225" y="2987675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3" name="Line 34"/>
          <p:cNvSpPr>
            <a:spLocks noChangeShapeType="1"/>
          </p:cNvSpPr>
          <p:nvPr/>
        </p:nvSpPr>
        <p:spPr bwMode="auto">
          <a:xfrm flipH="1">
            <a:off x="5678488" y="2987675"/>
            <a:ext cx="55245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4" name="Line 35"/>
          <p:cNvSpPr>
            <a:spLocks noChangeShapeType="1"/>
          </p:cNvSpPr>
          <p:nvPr/>
        </p:nvSpPr>
        <p:spPr bwMode="auto">
          <a:xfrm>
            <a:off x="4329113" y="53467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25" name="Line 36"/>
          <p:cNvSpPr>
            <a:spLocks noChangeShapeType="1"/>
          </p:cNvSpPr>
          <p:nvPr/>
        </p:nvSpPr>
        <p:spPr bwMode="auto">
          <a:xfrm>
            <a:off x="4500563" y="27082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1526" name="Group 37"/>
          <p:cNvGrpSpPr>
            <a:grpSpLocks/>
          </p:cNvGrpSpPr>
          <p:nvPr/>
        </p:nvGrpSpPr>
        <p:grpSpPr bwMode="auto">
          <a:xfrm>
            <a:off x="6256338" y="2484438"/>
            <a:ext cx="735012" cy="496887"/>
            <a:chOff x="4777" y="989"/>
            <a:chExt cx="463" cy="313"/>
          </a:xfrm>
        </p:grpSpPr>
        <p:sp>
          <p:nvSpPr>
            <p:cNvPr id="21532" name="Line 38"/>
            <p:cNvSpPr>
              <a:spLocks noChangeShapeType="1"/>
            </p:cNvSpPr>
            <p:nvPr/>
          </p:nvSpPr>
          <p:spPr bwMode="auto">
            <a:xfrm flipV="1">
              <a:off x="4783" y="1295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3" name="Line 39"/>
            <p:cNvSpPr>
              <a:spLocks noChangeShapeType="1"/>
            </p:cNvSpPr>
            <p:nvPr/>
          </p:nvSpPr>
          <p:spPr bwMode="auto">
            <a:xfrm flipH="1" flipV="1">
              <a:off x="4777" y="989"/>
              <a:ext cx="0" cy="28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1527" name="Group 40"/>
          <p:cNvGrpSpPr>
            <a:grpSpLocks/>
          </p:cNvGrpSpPr>
          <p:nvPr/>
        </p:nvGrpSpPr>
        <p:grpSpPr bwMode="auto">
          <a:xfrm>
            <a:off x="6053138" y="5199063"/>
            <a:ext cx="735012" cy="496887"/>
            <a:chOff x="4777" y="989"/>
            <a:chExt cx="463" cy="313"/>
          </a:xfrm>
        </p:grpSpPr>
        <p:sp>
          <p:nvSpPr>
            <p:cNvPr id="21530" name="Line 41"/>
            <p:cNvSpPr>
              <a:spLocks noChangeShapeType="1"/>
            </p:cNvSpPr>
            <p:nvPr/>
          </p:nvSpPr>
          <p:spPr bwMode="auto">
            <a:xfrm flipV="1">
              <a:off x="4783" y="1295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31" name="Line 42"/>
            <p:cNvSpPr>
              <a:spLocks noChangeShapeType="1"/>
            </p:cNvSpPr>
            <p:nvPr/>
          </p:nvSpPr>
          <p:spPr bwMode="auto">
            <a:xfrm flipH="1" flipV="1">
              <a:off x="4777" y="989"/>
              <a:ext cx="0" cy="28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1528" name="Text Box 43"/>
          <p:cNvSpPr txBox="1">
            <a:spLocks noChangeArrowheads="1"/>
          </p:cNvSpPr>
          <p:nvPr/>
        </p:nvSpPr>
        <p:spPr bwMode="auto">
          <a:xfrm>
            <a:off x="6084888" y="4916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y’</a:t>
            </a:r>
          </a:p>
        </p:txBody>
      </p:sp>
      <p:sp>
        <p:nvSpPr>
          <p:cNvPr id="21529" name="Text Box 44"/>
          <p:cNvSpPr txBox="1">
            <a:spLocks noChangeArrowheads="1"/>
          </p:cNvSpPr>
          <p:nvPr/>
        </p:nvSpPr>
        <p:spPr bwMode="auto">
          <a:xfrm>
            <a:off x="6510338" y="52038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04CBA37-75E5-469E-BF77-4D56A4266ED8}" type="slidenum">
              <a:rPr lang="zh-TW" altLang="en-US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50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grpSp>
        <p:nvGrpSpPr>
          <p:cNvPr id="22531" name="Group 2"/>
          <p:cNvGrpSpPr>
            <a:grpSpLocks/>
          </p:cNvGrpSpPr>
          <p:nvPr/>
        </p:nvGrpSpPr>
        <p:grpSpPr bwMode="auto">
          <a:xfrm>
            <a:off x="5678488" y="2060575"/>
            <a:ext cx="1722437" cy="1439863"/>
            <a:chOff x="3577" y="1298"/>
            <a:chExt cx="1085" cy="907"/>
          </a:xfrm>
        </p:grpSpPr>
        <p:sp>
          <p:nvSpPr>
            <p:cNvPr id="22575" name="Line 3"/>
            <p:cNvSpPr>
              <a:spLocks noChangeShapeType="1"/>
            </p:cNvSpPr>
            <p:nvPr/>
          </p:nvSpPr>
          <p:spPr bwMode="auto">
            <a:xfrm flipV="1">
              <a:off x="3940" y="1298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76" name="Line 4"/>
            <p:cNvSpPr>
              <a:spLocks noChangeShapeType="1"/>
            </p:cNvSpPr>
            <p:nvPr/>
          </p:nvSpPr>
          <p:spPr bwMode="auto">
            <a:xfrm>
              <a:off x="3934" y="1882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77" name="Line 5"/>
            <p:cNvSpPr>
              <a:spLocks noChangeShapeType="1"/>
            </p:cNvSpPr>
            <p:nvPr/>
          </p:nvSpPr>
          <p:spPr bwMode="auto">
            <a:xfrm flipH="1">
              <a:off x="3577" y="1882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532" name="Line 6"/>
          <p:cNvSpPr>
            <a:spLocks noChangeShapeType="1"/>
          </p:cNvSpPr>
          <p:nvPr/>
        </p:nvSpPr>
        <p:spPr bwMode="auto">
          <a:xfrm flipV="1">
            <a:off x="2484438" y="47704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Fixed Angle vs. Euler Angle</a:t>
            </a:r>
          </a:p>
        </p:txBody>
      </p:sp>
      <p:sp>
        <p:nvSpPr>
          <p:cNvPr id="2253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z="2700" smtClean="0">
                <a:ea typeface="新細明體" charset="-120"/>
              </a:rPr>
              <a:t>Fixed angle: (90,45,90) in x-y-z order</a:t>
            </a: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r>
              <a:rPr lang="en-US" altLang="zh-TW" sz="2700" smtClean="0">
                <a:ea typeface="新細明體" charset="-120"/>
              </a:rPr>
              <a:t>Euler angle: (90,45,90) in z’-y’-x’ order</a:t>
            </a: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22535" name="Line 9"/>
          <p:cNvSpPr>
            <a:spLocks noChangeShapeType="1"/>
          </p:cNvSpPr>
          <p:nvPr/>
        </p:nvSpPr>
        <p:spPr bwMode="auto">
          <a:xfrm>
            <a:off x="2474913" y="5697538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6" name="Line 10"/>
          <p:cNvSpPr>
            <a:spLocks noChangeShapeType="1"/>
          </p:cNvSpPr>
          <p:nvPr/>
        </p:nvSpPr>
        <p:spPr bwMode="auto">
          <a:xfrm flipH="1">
            <a:off x="1908175" y="5697538"/>
            <a:ext cx="55245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37" name="Text Box 11"/>
          <p:cNvSpPr txBox="1">
            <a:spLocks noChangeArrowheads="1"/>
          </p:cNvSpPr>
          <p:nvPr/>
        </p:nvSpPr>
        <p:spPr bwMode="auto">
          <a:xfrm>
            <a:off x="3636963" y="52736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22538" name="Text Box 12"/>
          <p:cNvSpPr txBox="1">
            <a:spLocks noChangeArrowheads="1"/>
          </p:cNvSpPr>
          <p:nvPr/>
        </p:nvSpPr>
        <p:spPr bwMode="auto">
          <a:xfrm>
            <a:off x="1476375" y="5922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22539" name="Text Box 13"/>
          <p:cNvSpPr txBox="1">
            <a:spLocks noChangeArrowheads="1"/>
          </p:cNvSpPr>
          <p:nvPr/>
        </p:nvSpPr>
        <p:spPr bwMode="auto">
          <a:xfrm>
            <a:off x="2268538" y="44100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sp>
        <p:nvSpPr>
          <p:cNvPr id="22540" name="Line 14"/>
          <p:cNvSpPr>
            <a:spLocks noChangeShapeType="1"/>
          </p:cNvSpPr>
          <p:nvPr/>
        </p:nvSpPr>
        <p:spPr bwMode="auto">
          <a:xfrm flipV="1">
            <a:off x="2490788" y="5700713"/>
            <a:ext cx="725487" cy="1111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H="1" flipV="1">
            <a:off x="2481263" y="5214938"/>
            <a:ext cx="0" cy="4540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2" name="Line 16"/>
          <p:cNvSpPr>
            <a:spLocks noChangeShapeType="1"/>
          </p:cNvSpPr>
          <p:nvPr/>
        </p:nvSpPr>
        <p:spPr bwMode="auto">
          <a:xfrm flipV="1">
            <a:off x="6057900" y="47704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6048375" y="5699125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4" name="Line 18"/>
          <p:cNvSpPr>
            <a:spLocks noChangeShapeType="1"/>
          </p:cNvSpPr>
          <p:nvPr/>
        </p:nvSpPr>
        <p:spPr bwMode="auto">
          <a:xfrm flipH="1">
            <a:off x="5481638" y="5699125"/>
            <a:ext cx="55245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7210425" y="52752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22546" name="Text Box 20"/>
          <p:cNvSpPr txBox="1">
            <a:spLocks noChangeArrowheads="1"/>
          </p:cNvSpPr>
          <p:nvPr/>
        </p:nvSpPr>
        <p:spPr bwMode="auto">
          <a:xfrm>
            <a:off x="5049838" y="5924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22547" name="Text Box 21"/>
          <p:cNvSpPr txBox="1">
            <a:spLocks noChangeArrowheads="1"/>
          </p:cNvSpPr>
          <p:nvPr/>
        </p:nvSpPr>
        <p:spPr bwMode="auto">
          <a:xfrm>
            <a:off x="5842000" y="4338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sp>
        <p:nvSpPr>
          <p:cNvPr id="22548" name="Line 22"/>
          <p:cNvSpPr>
            <a:spLocks noChangeShapeType="1"/>
          </p:cNvSpPr>
          <p:nvPr/>
        </p:nvSpPr>
        <p:spPr bwMode="auto">
          <a:xfrm flipH="1" flipV="1">
            <a:off x="6056313" y="4978400"/>
            <a:ext cx="7937" cy="73501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549" name="Line 23"/>
          <p:cNvSpPr>
            <a:spLocks noChangeShapeType="1"/>
          </p:cNvSpPr>
          <p:nvPr/>
        </p:nvSpPr>
        <p:spPr bwMode="auto">
          <a:xfrm rot="-5400000" flipH="1" flipV="1">
            <a:off x="5807076" y="5434012"/>
            <a:ext cx="0" cy="4540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2550" name="Group 24"/>
          <p:cNvGrpSpPr>
            <a:grpSpLocks/>
          </p:cNvGrpSpPr>
          <p:nvPr/>
        </p:nvGrpSpPr>
        <p:grpSpPr bwMode="auto">
          <a:xfrm>
            <a:off x="1430338" y="1889125"/>
            <a:ext cx="2565400" cy="1970088"/>
            <a:chOff x="901" y="2597"/>
            <a:chExt cx="1616" cy="1241"/>
          </a:xfrm>
        </p:grpSpPr>
        <p:sp>
          <p:nvSpPr>
            <p:cNvPr id="22567" name="Line 25"/>
            <p:cNvSpPr>
              <a:spLocks noChangeShapeType="1"/>
            </p:cNvSpPr>
            <p:nvPr/>
          </p:nvSpPr>
          <p:spPr bwMode="auto">
            <a:xfrm flipV="1">
              <a:off x="1536" y="282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8" name="Line 26"/>
            <p:cNvSpPr>
              <a:spLocks noChangeShapeType="1"/>
            </p:cNvSpPr>
            <p:nvPr/>
          </p:nvSpPr>
          <p:spPr bwMode="auto">
            <a:xfrm>
              <a:off x="1530" y="3408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69" name="Line 27"/>
            <p:cNvSpPr>
              <a:spLocks noChangeShapeType="1"/>
            </p:cNvSpPr>
            <p:nvPr/>
          </p:nvSpPr>
          <p:spPr bwMode="auto">
            <a:xfrm flipH="1">
              <a:off x="1173" y="3408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70" name="Text Box 28"/>
            <p:cNvSpPr txBox="1">
              <a:spLocks noChangeArrowheads="1"/>
            </p:cNvSpPr>
            <p:nvPr/>
          </p:nvSpPr>
          <p:spPr bwMode="auto">
            <a:xfrm>
              <a:off x="2262" y="314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2571" name="Text Box 29"/>
            <p:cNvSpPr txBox="1">
              <a:spLocks noChangeArrowheads="1"/>
            </p:cNvSpPr>
            <p:nvPr/>
          </p:nvSpPr>
          <p:spPr bwMode="auto">
            <a:xfrm>
              <a:off x="901" y="355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2572" name="Text Box 30"/>
            <p:cNvSpPr txBox="1">
              <a:spLocks noChangeArrowheads="1"/>
            </p:cNvSpPr>
            <p:nvPr/>
          </p:nvSpPr>
          <p:spPr bwMode="auto">
            <a:xfrm>
              <a:off x="1400" y="25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2573" name="Line 31"/>
            <p:cNvSpPr>
              <a:spLocks noChangeShapeType="1"/>
            </p:cNvSpPr>
            <p:nvPr/>
          </p:nvSpPr>
          <p:spPr bwMode="auto">
            <a:xfrm flipV="1">
              <a:off x="1540" y="3410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74" name="Line 32"/>
            <p:cNvSpPr>
              <a:spLocks noChangeShapeType="1"/>
            </p:cNvSpPr>
            <p:nvPr/>
          </p:nvSpPr>
          <p:spPr bwMode="auto">
            <a:xfrm flipH="1" flipV="1">
              <a:off x="1534" y="3104"/>
              <a:ext cx="0" cy="28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551" name="Group 33"/>
          <p:cNvGrpSpPr>
            <a:grpSpLocks/>
          </p:cNvGrpSpPr>
          <p:nvPr/>
        </p:nvGrpSpPr>
        <p:grpSpPr bwMode="auto">
          <a:xfrm>
            <a:off x="5246688" y="1700213"/>
            <a:ext cx="2565400" cy="1970087"/>
            <a:chOff x="3305" y="2478"/>
            <a:chExt cx="1616" cy="1241"/>
          </a:xfrm>
        </p:grpSpPr>
        <p:sp>
          <p:nvSpPr>
            <p:cNvPr id="22564" name="Text Box 34"/>
            <p:cNvSpPr txBox="1">
              <a:spLocks noChangeArrowheads="1"/>
            </p:cNvSpPr>
            <p:nvPr/>
          </p:nvSpPr>
          <p:spPr bwMode="auto">
            <a:xfrm>
              <a:off x="4666" y="302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2565" name="Text Box 35"/>
            <p:cNvSpPr txBox="1">
              <a:spLocks noChangeArrowheads="1"/>
            </p:cNvSpPr>
            <p:nvPr/>
          </p:nvSpPr>
          <p:spPr bwMode="auto">
            <a:xfrm>
              <a:off x="3305" y="343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2566" name="Text Box 36"/>
            <p:cNvSpPr txBox="1">
              <a:spLocks noChangeArrowheads="1"/>
            </p:cNvSpPr>
            <p:nvPr/>
          </p:nvSpPr>
          <p:spPr bwMode="auto">
            <a:xfrm>
              <a:off x="3804" y="247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</p:grpSp>
      <p:grpSp>
        <p:nvGrpSpPr>
          <p:cNvPr id="22552" name="Group 37"/>
          <p:cNvGrpSpPr>
            <a:grpSpLocks/>
          </p:cNvGrpSpPr>
          <p:nvPr/>
        </p:nvGrpSpPr>
        <p:grpSpPr bwMode="auto">
          <a:xfrm>
            <a:off x="5678488" y="2060575"/>
            <a:ext cx="1722437" cy="1439863"/>
            <a:chOff x="3577" y="2705"/>
            <a:chExt cx="1085" cy="907"/>
          </a:xfrm>
        </p:grpSpPr>
        <p:sp>
          <p:nvSpPr>
            <p:cNvPr id="22559" name="Line 38"/>
            <p:cNvSpPr>
              <a:spLocks noChangeShapeType="1"/>
            </p:cNvSpPr>
            <p:nvPr/>
          </p:nvSpPr>
          <p:spPr bwMode="auto">
            <a:xfrm flipV="1">
              <a:off x="3940" y="270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60" name="Line 39"/>
            <p:cNvSpPr>
              <a:spLocks noChangeShapeType="1"/>
            </p:cNvSpPr>
            <p:nvPr/>
          </p:nvSpPr>
          <p:spPr bwMode="auto">
            <a:xfrm>
              <a:off x="3934" y="3289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61" name="Line 40"/>
            <p:cNvSpPr>
              <a:spLocks noChangeShapeType="1"/>
            </p:cNvSpPr>
            <p:nvPr/>
          </p:nvSpPr>
          <p:spPr bwMode="auto">
            <a:xfrm flipH="1">
              <a:off x="3577" y="3289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62" name="Line 41"/>
            <p:cNvSpPr>
              <a:spLocks noChangeShapeType="1"/>
            </p:cNvSpPr>
            <p:nvPr/>
          </p:nvSpPr>
          <p:spPr bwMode="auto">
            <a:xfrm flipV="1">
              <a:off x="3944" y="3291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63" name="Line 42"/>
            <p:cNvSpPr>
              <a:spLocks noChangeShapeType="1"/>
            </p:cNvSpPr>
            <p:nvPr/>
          </p:nvSpPr>
          <p:spPr bwMode="auto">
            <a:xfrm flipH="1">
              <a:off x="3713" y="3271"/>
              <a:ext cx="225" cy="20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553" name="Line 43"/>
          <p:cNvSpPr>
            <a:spLocks noChangeShapeType="1"/>
          </p:cNvSpPr>
          <p:nvPr/>
        </p:nvSpPr>
        <p:spPr bwMode="auto">
          <a:xfrm>
            <a:off x="4329113" y="53467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4" name="Text Box 44"/>
          <p:cNvSpPr txBox="1">
            <a:spLocks noChangeArrowheads="1"/>
          </p:cNvSpPr>
          <p:nvPr/>
        </p:nvSpPr>
        <p:spPr bwMode="auto">
          <a:xfrm>
            <a:off x="4265613" y="4914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(90,0,0)</a:t>
            </a:r>
          </a:p>
        </p:txBody>
      </p:sp>
      <p:sp>
        <p:nvSpPr>
          <p:cNvPr id="22555" name="Line 45"/>
          <p:cNvSpPr>
            <a:spLocks noChangeShapeType="1"/>
          </p:cNvSpPr>
          <p:nvPr/>
        </p:nvSpPr>
        <p:spPr bwMode="auto">
          <a:xfrm>
            <a:off x="4500563" y="27082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56" name="Text Box 46"/>
          <p:cNvSpPr txBox="1">
            <a:spLocks noChangeArrowheads="1"/>
          </p:cNvSpPr>
          <p:nvPr/>
        </p:nvSpPr>
        <p:spPr bwMode="auto">
          <a:xfrm>
            <a:off x="4481513" y="227488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(90,0,0)</a:t>
            </a:r>
          </a:p>
        </p:txBody>
      </p:sp>
      <p:sp>
        <p:nvSpPr>
          <p:cNvPr id="22557" name="Text Box 47"/>
          <p:cNvSpPr txBox="1">
            <a:spLocks noChangeArrowheads="1"/>
          </p:cNvSpPr>
          <p:nvPr/>
        </p:nvSpPr>
        <p:spPr bwMode="auto">
          <a:xfrm>
            <a:off x="5435600" y="51577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y’</a:t>
            </a:r>
          </a:p>
        </p:txBody>
      </p:sp>
      <p:sp>
        <p:nvSpPr>
          <p:cNvPr id="22558" name="Text Box 48"/>
          <p:cNvSpPr txBox="1">
            <a:spLocks noChangeArrowheads="1"/>
          </p:cNvSpPr>
          <p:nvPr/>
        </p:nvSpPr>
        <p:spPr bwMode="auto">
          <a:xfrm>
            <a:off x="608488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BCCAEBB-C452-45D0-9369-4D129054222B}" type="slidenum">
              <a:rPr lang="zh-TW" altLang="en-US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4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 flipV="1">
            <a:off x="2484438" y="47704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Fixed Angle vs. Euler Angle</a:t>
            </a: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z="2700" smtClean="0">
                <a:ea typeface="新細明體" charset="-120"/>
              </a:rPr>
              <a:t>Fixed angle: (90,45,90) in x-y-z order</a:t>
            </a: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r>
              <a:rPr lang="en-US" altLang="zh-TW" sz="2700" smtClean="0">
                <a:ea typeface="新細明體" charset="-120"/>
              </a:rPr>
              <a:t>Euler angle: (90,45,90) in z’-y’-x’ order</a:t>
            </a: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2474913" y="5697538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 flipH="1">
            <a:off x="1908175" y="5697538"/>
            <a:ext cx="55245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3636963" y="52736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1476375" y="5922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2268538" y="44100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 flipV="1">
            <a:off x="2490788" y="5700713"/>
            <a:ext cx="725487" cy="1111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 flipH="1" flipV="1">
            <a:off x="2481263" y="5214938"/>
            <a:ext cx="0" cy="4540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 flipV="1">
            <a:off x="6057900" y="47704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6048375" y="5699125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 flipH="1">
            <a:off x="5481638" y="5699125"/>
            <a:ext cx="55245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7210425" y="52752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23569" name="Text Box 16"/>
          <p:cNvSpPr txBox="1">
            <a:spLocks noChangeArrowheads="1"/>
          </p:cNvSpPr>
          <p:nvPr/>
        </p:nvSpPr>
        <p:spPr bwMode="auto">
          <a:xfrm>
            <a:off x="5049838" y="5924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5842000" y="4338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grpSp>
        <p:nvGrpSpPr>
          <p:cNvPr id="23571" name="Group 18"/>
          <p:cNvGrpSpPr>
            <a:grpSpLocks/>
          </p:cNvGrpSpPr>
          <p:nvPr/>
        </p:nvGrpSpPr>
        <p:grpSpPr bwMode="auto">
          <a:xfrm>
            <a:off x="1430338" y="1889125"/>
            <a:ext cx="2565400" cy="1970088"/>
            <a:chOff x="901" y="2597"/>
            <a:chExt cx="1616" cy="1241"/>
          </a:xfrm>
        </p:grpSpPr>
        <p:sp>
          <p:nvSpPr>
            <p:cNvPr id="23590" name="Line 19"/>
            <p:cNvSpPr>
              <a:spLocks noChangeShapeType="1"/>
            </p:cNvSpPr>
            <p:nvPr/>
          </p:nvSpPr>
          <p:spPr bwMode="auto">
            <a:xfrm flipV="1">
              <a:off x="1536" y="282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91" name="Line 20"/>
            <p:cNvSpPr>
              <a:spLocks noChangeShapeType="1"/>
            </p:cNvSpPr>
            <p:nvPr/>
          </p:nvSpPr>
          <p:spPr bwMode="auto">
            <a:xfrm>
              <a:off x="1530" y="3408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92" name="Line 21"/>
            <p:cNvSpPr>
              <a:spLocks noChangeShapeType="1"/>
            </p:cNvSpPr>
            <p:nvPr/>
          </p:nvSpPr>
          <p:spPr bwMode="auto">
            <a:xfrm flipH="1">
              <a:off x="1173" y="3408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93" name="Text Box 22"/>
            <p:cNvSpPr txBox="1">
              <a:spLocks noChangeArrowheads="1"/>
            </p:cNvSpPr>
            <p:nvPr/>
          </p:nvSpPr>
          <p:spPr bwMode="auto">
            <a:xfrm>
              <a:off x="2262" y="314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3594" name="Text Box 23"/>
            <p:cNvSpPr txBox="1">
              <a:spLocks noChangeArrowheads="1"/>
            </p:cNvSpPr>
            <p:nvPr/>
          </p:nvSpPr>
          <p:spPr bwMode="auto">
            <a:xfrm>
              <a:off x="901" y="355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3595" name="Text Box 24"/>
            <p:cNvSpPr txBox="1">
              <a:spLocks noChangeArrowheads="1"/>
            </p:cNvSpPr>
            <p:nvPr/>
          </p:nvSpPr>
          <p:spPr bwMode="auto">
            <a:xfrm>
              <a:off x="1400" y="25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3596" name="Line 25"/>
            <p:cNvSpPr>
              <a:spLocks noChangeShapeType="1"/>
            </p:cNvSpPr>
            <p:nvPr/>
          </p:nvSpPr>
          <p:spPr bwMode="auto">
            <a:xfrm flipV="1">
              <a:off x="1540" y="3410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97" name="Line 26"/>
            <p:cNvSpPr>
              <a:spLocks noChangeShapeType="1"/>
            </p:cNvSpPr>
            <p:nvPr/>
          </p:nvSpPr>
          <p:spPr bwMode="auto">
            <a:xfrm flipH="1" flipV="1">
              <a:off x="1534" y="3104"/>
              <a:ext cx="0" cy="28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572" name="Group 27"/>
          <p:cNvGrpSpPr>
            <a:grpSpLocks/>
          </p:cNvGrpSpPr>
          <p:nvPr/>
        </p:nvGrpSpPr>
        <p:grpSpPr bwMode="auto">
          <a:xfrm>
            <a:off x="5246688" y="1700213"/>
            <a:ext cx="2565400" cy="1970087"/>
            <a:chOff x="3305" y="2478"/>
            <a:chExt cx="1616" cy="1241"/>
          </a:xfrm>
        </p:grpSpPr>
        <p:sp>
          <p:nvSpPr>
            <p:cNvPr id="23587" name="Text Box 28"/>
            <p:cNvSpPr txBox="1">
              <a:spLocks noChangeArrowheads="1"/>
            </p:cNvSpPr>
            <p:nvPr/>
          </p:nvSpPr>
          <p:spPr bwMode="auto">
            <a:xfrm>
              <a:off x="4666" y="302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3588" name="Text Box 29"/>
            <p:cNvSpPr txBox="1">
              <a:spLocks noChangeArrowheads="1"/>
            </p:cNvSpPr>
            <p:nvPr/>
          </p:nvSpPr>
          <p:spPr bwMode="auto">
            <a:xfrm>
              <a:off x="3305" y="343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3589" name="Text Box 30"/>
            <p:cNvSpPr txBox="1">
              <a:spLocks noChangeArrowheads="1"/>
            </p:cNvSpPr>
            <p:nvPr/>
          </p:nvSpPr>
          <p:spPr bwMode="auto">
            <a:xfrm>
              <a:off x="3804" y="247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</p:grpSp>
      <p:grpSp>
        <p:nvGrpSpPr>
          <p:cNvPr id="23573" name="Group 31"/>
          <p:cNvGrpSpPr>
            <a:grpSpLocks/>
          </p:cNvGrpSpPr>
          <p:nvPr/>
        </p:nvGrpSpPr>
        <p:grpSpPr bwMode="auto">
          <a:xfrm>
            <a:off x="5678488" y="2060575"/>
            <a:ext cx="1722437" cy="1439863"/>
            <a:chOff x="4290" y="2795"/>
            <a:chExt cx="1085" cy="907"/>
          </a:xfrm>
        </p:grpSpPr>
        <p:sp>
          <p:nvSpPr>
            <p:cNvPr id="23582" name="Line 32"/>
            <p:cNvSpPr>
              <a:spLocks noChangeShapeType="1"/>
            </p:cNvSpPr>
            <p:nvPr/>
          </p:nvSpPr>
          <p:spPr bwMode="auto">
            <a:xfrm flipV="1">
              <a:off x="4653" y="2795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3" name="Line 33"/>
            <p:cNvSpPr>
              <a:spLocks noChangeShapeType="1"/>
            </p:cNvSpPr>
            <p:nvPr/>
          </p:nvSpPr>
          <p:spPr bwMode="auto">
            <a:xfrm>
              <a:off x="4647" y="3379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4" name="Line 34"/>
            <p:cNvSpPr>
              <a:spLocks noChangeShapeType="1"/>
            </p:cNvSpPr>
            <p:nvPr/>
          </p:nvSpPr>
          <p:spPr bwMode="auto">
            <a:xfrm flipH="1">
              <a:off x="4290" y="3379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5" name="Line 35"/>
            <p:cNvSpPr>
              <a:spLocks noChangeShapeType="1"/>
            </p:cNvSpPr>
            <p:nvPr/>
          </p:nvSpPr>
          <p:spPr bwMode="auto">
            <a:xfrm flipV="1">
              <a:off x="4657" y="3203"/>
              <a:ext cx="446" cy="185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86" name="Line 36"/>
            <p:cNvSpPr>
              <a:spLocks noChangeShapeType="1"/>
            </p:cNvSpPr>
            <p:nvPr/>
          </p:nvSpPr>
          <p:spPr bwMode="auto">
            <a:xfrm>
              <a:off x="4651" y="3361"/>
              <a:ext cx="179" cy="205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574" name="Line 37"/>
          <p:cNvSpPr>
            <a:spLocks noChangeShapeType="1"/>
          </p:cNvSpPr>
          <p:nvPr/>
        </p:nvSpPr>
        <p:spPr bwMode="auto">
          <a:xfrm>
            <a:off x="4329113" y="53467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5" name="Text Box 38"/>
          <p:cNvSpPr txBox="1">
            <a:spLocks noChangeArrowheads="1"/>
          </p:cNvSpPr>
          <p:nvPr/>
        </p:nvSpPr>
        <p:spPr bwMode="auto">
          <a:xfrm>
            <a:off x="4265613" y="4914900"/>
            <a:ext cx="1125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(90,45,0)</a:t>
            </a:r>
          </a:p>
        </p:txBody>
      </p:sp>
      <p:sp>
        <p:nvSpPr>
          <p:cNvPr id="23576" name="Line 39"/>
          <p:cNvSpPr>
            <a:spLocks noChangeShapeType="1"/>
          </p:cNvSpPr>
          <p:nvPr/>
        </p:nvSpPr>
        <p:spPr bwMode="auto">
          <a:xfrm>
            <a:off x="4500563" y="27082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7" name="Text Box 40"/>
          <p:cNvSpPr txBox="1">
            <a:spLocks noChangeArrowheads="1"/>
          </p:cNvSpPr>
          <p:nvPr/>
        </p:nvSpPr>
        <p:spPr bwMode="auto">
          <a:xfrm>
            <a:off x="4481513" y="2274888"/>
            <a:ext cx="1125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(90,45,0)</a:t>
            </a:r>
          </a:p>
        </p:txBody>
      </p:sp>
      <p:sp>
        <p:nvSpPr>
          <p:cNvPr id="23578" name="Line 41"/>
          <p:cNvSpPr>
            <a:spLocks noChangeShapeType="1"/>
          </p:cNvSpPr>
          <p:nvPr/>
        </p:nvSpPr>
        <p:spPr bwMode="auto">
          <a:xfrm flipV="1">
            <a:off x="6059488" y="5043488"/>
            <a:ext cx="354012" cy="6540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79" name="Line 42"/>
          <p:cNvSpPr>
            <a:spLocks noChangeShapeType="1"/>
          </p:cNvSpPr>
          <p:nvPr/>
        </p:nvSpPr>
        <p:spPr bwMode="auto">
          <a:xfrm rot="-5400000" flipH="1" flipV="1">
            <a:off x="5807076" y="5434012"/>
            <a:ext cx="0" cy="4540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580" name="Text Box 43"/>
          <p:cNvSpPr txBox="1">
            <a:spLocks noChangeArrowheads="1"/>
          </p:cNvSpPr>
          <p:nvPr/>
        </p:nvSpPr>
        <p:spPr bwMode="auto">
          <a:xfrm>
            <a:off x="6372225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x’</a:t>
            </a:r>
          </a:p>
        </p:txBody>
      </p:sp>
      <p:sp>
        <p:nvSpPr>
          <p:cNvPr id="23581" name="Text Box 44"/>
          <p:cNvSpPr txBox="1">
            <a:spLocks noChangeArrowheads="1"/>
          </p:cNvSpPr>
          <p:nvPr/>
        </p:nvSpPr>
        <p:spPr bwMode="auto">
          <a:xfrm>
            <a:off x="5435600" y="51577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8261CA3-B90A-4876-B7D7-8ED30E11AEA4}" type="slidenum">
              <a:rPr lang="zh-TW" altLang="en-US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4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4579" name="Line 2"/>
          <p:cNvSpPr>
            <a:spLocks noChangeShapeType="1"/>
          </p:cNvSpPr>
          <p:nvPr/>
        </p:nvSpPr>
        <p:spPr bwMode="auto">
          <a:xfrm flipV="1">
            <a:off x="2484438" y="47704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Fixed Angle vs. Euler Angle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z="2700" smtClean="0">
                <a:ea typeface="新細明體" charset="-120"/>
              </a:rPr>
              <a:t>Fixed angle: (90,45,90) in x-y-z order</a:t>
            </a: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r>
              <a:rPr lang="en-US" altLang="zh-TW" sz="2700" smtClean="0">
                <a:ea typeface="新細明體" charset="-120"/>
              </a:rPr>
              <a:t>Euler angle: (90,45,90) in z’-y’-x’ order</a:t>
            </a: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2474913" y="5697538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H="1">
            <a:off x="1908175" y="5697538"/>
            <a:ext cx="552450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636963" y="52736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1476375" y="5922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2268538" y="441007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 flipV="1">
            <a:off x="2490788" y="5700713"/>
            <a:ext cx="725487" cy="11112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H="1" flipV="1">
            <a:off x="2481263" y="5214938"/>
            <a:ext cx="0" cy="4540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 flipV="1">
            <a:off x="6057900" y="4770438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>
            <a:off x="6048375" y="5699125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H="1">
            <a:off x="5481638" y="5699125"/>
            <a:ext cx="55245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7210425" y="52752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5049838" y="59245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5842000" y="43386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grpSp>
        <p:nvGrpSpPr>
          <p:cNvPr id="24595" name="Group 18"/>
          <p:cNvGrpSpPr>
            <a:grpSpLocks/>
          </p:cNvGrpSpPr>
          <p:nvPr/>
        </p:nvGrpSpPr>
        <p:grpSpPr bwMode="auto">
          <a:xfrm>
            <a:off x="1430338" y="1889125"/>
            <a:ext cx="2565400" cy="1970088"/>
            <a:chOff x="901" y="2597"/>
            <a:chExt cx="1616" cy="1241"/>
          </a:xfrm>
        </p:grpSpPr>
        <p:sp>
          <p:nvSpPr>
            <p:cNvPr id="24615" name="Line 19"/>
            <p:cNvSpPr>
              <a:spLocks noChangeShapeType="1"/>
            </p:cNvSpPr>
            <p:nvPr/>
          </p:nvSpPr>
          <p:spPr bwMode="auto">
            <a:xfrm flipV="1">
              <a:off x="1536" y="2824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16" name="Line 20"/>
            <p:cNvSpPr>
              <a:spLocks noChangeShapeType="1"/>
            </p:cNvSpPr>
            <p:nvPr/>
          </p:nvSpPr>
          <p:spPr bwMode="auto">
            <a:xfrm>
              <a:off x="1530" y="3408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17" name="Line 21"/>
            <p:cNvSpPr>
              <a:spLocks noChangeShapeType="1"/>
            </p:cNvSpPr>
            <p:nvPr/>
          </p:nvSpPr>
          <p:spPr bwMode="auto">
            <a:xfrm flipH="1">
              <a:off x="1173" y="3408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18" name="Text Box 22"/>
            <p:cNvSpPr txBox="1">
              <a:spLocks noChangeArrowheads="1"/>
            </p:cNvSpPr>
            <p:nvPr/>
          </p:nvSpPr>
          <p:spPr bwMode="auto">
            <a:xfrm>
              <a:off x="2262" y="314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4619" name="Text Box 23"/>
            <p:cNvSpPr txBox="1">
              <a:spLocks noChangeArrowheads="1"/>
            </p:cNvSpPr>
            <p:nvPr/>
          </p:nvSpPr>
          <p:spPr bwMode="auto">
            <a:xfrm>
              <a:off x="901" y="355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4620" name="Text Box 24"/>
            <p:cNvSpPr txBox="1">
              <a:spLocks noChangeArrowheads="1"/>
            </p:cNvSpPr>
            <p:nvPr/>
          </p:nvSpPr>
          <p:spPr bwMode="auto">
            <a:xfrm>
              <a:off x="1400" y="259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4621" name="Line 25"/>
            <p:cNvSpPr>
              <a:spLocks noChangeShapeType="1"/>
            </p:cNvSpPr>
            <p:nvPr/>
          </p:nvSpPr>
          <p:spPr bwMode="auto">
            <a:xfrm flipV="1">
              <a:off x="1540" y="3410"/>
              <a:ext cx="457" cy="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22" name="Line 26"/>
            <p:cNvSpPr>
              <a:spLocks noChangeShapeType="1"/>
            </p:cNvSpPr>
            <p:nvPr/>
          </p:nvSpPr>
          <p:spPr bwMode="auto">
            <a:xfrm flipH="1" flipV="1">
              <a:off x="1534" y="3104"/>
              <a:ext cx="0" cy="28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4596" name="Group 27"/>
          <p:cNvGrpSpPr>
            <a:grpSpLocks/>
          </p:cNvGrpSpPr>
          <p:nvPr/>
        </p:nvGrpSpPr>
        <p:grpSpPr bwMode="auto">
          <a:xfrm>
            <a:off x="5246688" y="1700213"/>
            <a:ext cx="2565400" cy="1970087"/>
            <a:chOff x="3305" y="2478"/>
            <a:chExt cx="1616" cy="1241"/>
          </a:xfrm>
        </p:grpSpPr>
        <p:sp>
          <p:nvSpPr>
            <p:cNvPr id="24612" name="Text Box 28"/>
            <p:cNvSpPr txBox="1">
              <a:spLocks noChangeArrowheads="1"/>
            </p:cNvSpPr>
            <p:nvPr/>
          </p:nvSpPr>
          <p:spPr bwMode="auto">
            <a:xfrm>
              <a:off x="4666" y="302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4613" name="Text Box 29"/>
            <p:cNvSpPr txBox="1">
              <a:spLocks noChangeArrowheads="1"/>
            </p:cNvSpPr>
            <p:nvPr/>
          </p:nvSpPr>
          <p:spPr bwMode="auto">
            <a:xfrm>
              <a:off x="3305" y="343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  <p:sp>
          <p:nvSpPr>
            <p:cNvPr id="24614" name="Text Box 30"/>
            <p:cNvSpPr txBox="1">
              <a:spLocks noChangeArrowheads="1"/>
            </p:cNvSpPr>
            <p:nvPr/>
          </p:nvSpPr>
          <p:spPr bwMode="auto">
            <a:xfrm>
              <a:off x="3804" y="247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</p:grpSp>
      <p:grpSp>
        <p:nvGrpSpPr>
          <p:cNvPr id="24597" name="Group 31"/>
          <p:cNvGrpSpPr>
            <a:grpSpLocks/>
          </p:cNvGrpSpPr>
          <p:nvPr/>
        </p:nvGrpSpPr>
        <p:grpSpPr bwMode="auto">
          <a:xfrm>
            <a:off x="5678488" y="2060575"/>
            <a:ext cx="1722437" cy="1439863"/>
            <a:chOff x="4422" y="2886"/>
            <a:chExt cx="1085" cy="907"/>
          </a:xfrm>
        </p:grpSpPr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 flipV="1">
              <a:off x="4785" y="2886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608" name="Line 33"/>
            <p:cNvSpPr>
              <a:spLocks noChangeShapeType="1"/>
            </p:cNvSpPr>
            <p:nvPr/>
          </p:nvSpPr>
          <p:spPr bwMode="auto">
            <a:xfrm>
              <a:off x="4779" y="3470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 flipH="1">
              <a:off x="4422" y="3470"/>
              <a:ext cx="348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 flipV="1">
              <a:off x="4789" y="3067"/>
              <a:ext cx="223" cy="412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11" name="Line 36"/>
            <p:cNvSpPr>
              <a:spLocks noChangeShapeType="1"/>
            </p:cNvSpPr>
            <p:nvPr/>
          </p:nvSpPr>
          <p:spPr bwMode="auto">
            <a:xfrm flipH="1" flipV="1">
              <a:off x="4558" y="3294"/>
              <a:ext cx="225" cy="15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4598" name="Line 37"/>
          <p:cNvSpPr>
            <a:spLocks noChangeShapeType="1"/>
          </p:cNvSpPr>
          <p:nvPr/>
        </p:nvSpPr>
        <p:spPr bwMode="auto">
          <a:xfrm>
            <a:off x="4329113" y="53467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9" name="Text Box 38"/>
          <p:cNvSpPr txBox="1">
            <a:spLocks noChangeArrowheads="1"/>
          </p:cNvSpPr>
          <p:nvPr/>
        </p:nvSpPr>
        <p:spPr bwMode="auto">
          <a:xfrm>
            <a:off x="4265613" y="4914900"/>
            <a:ext cx="125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(90,45,90)</a:t>
            </a:r>
          </a:p>
        </p:txBody>
      </p:sp>
      <p:sp>
        <p:nvSpPr>
          <p:cNvPr id="24600" name="Line 39"/>
          <p:cNvSpPr>
            <a:spLocks noChangeShapeType="1"/>
          </p:cNvSpPr>
          <p:nvPr/>
        </p:nvSpPr>
        <p:spPr bwMode="auto">
          <a:xfrm>
            <a:off x="4500563" y="270827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601" name="Text Box 40"/>
          <p:cNvSpPr txBox="1">
            <a:spLocks noChangeArrowheads="1"/>
          </p:cNvSpPr>
          <p:nvPr/>
        </p:nvSpPr>
        <p:spPr bwMode="auto">
          <a:xfrm>
            <a:off x="4481513" y="22748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>
                <a:latin typeface="Tahoma" pitchFamily="34" charset="0"/>
                <a:ea typeface="新細明體" charset="-120"/>
              </a:rPr>
              <a:t>(90,45,90)</a:t>
            </a:r>
          </a:p>
        </p:txBody>
      </p:sp>
      <p:grpSp>
        <p:nvGrpSpPr>
          <p:cNvPr id="24602" name="Group 41"/>
          <p:cNvGrpSpPr>
            <a:grpSpLocks/>
          </p:cNvGrpSpPr>
          <p:nvPr/>
        </p:nvGrpSpPr>
        <p:grpSpPr bwMode="auto">
          <a:xfrm>
            <a:off x="5692775" y="5043488"/>
            <a:ext cx="720725" cy="654050"/>
            <a:chOff x="4516" y="2568"/>
            <a:chExt cx="454" cy="412"/>
          </a:xfrm>
        </p:grpSpPr>
        <p:sp>
          <p:nvSpPr>
            <p:cNvPr id="24605" name="Line 42"/>
            <p:cNvSpPr>
              <a:spLocks noChangeShapeType="1"/>
            </p:cNvSpPr>
            <p:nvPr/>
          </p:nvSpPr>
          <p:spPr bwMode="auto">
            <a:xfrm flipV="1">
              <a:off x="4747" y="2568"/>
              <a:ext cx="223" cy="412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606" name="Line 43"/>
            <p:cNvSpPr>
              <a:spLocks noChangeShapeType="1"/>
            </p:cNvSpPr>
            <p:nvPr/>
          </p:nvSpPr>
          <p:spPr bwMode="auto">
            <a:xfrm flipH="1" flipV="1">
              <a:off x="4516" y="2795"/>
              <a:ext cx="225" cy="15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4603" name="Text Box 44"/>
          <p:cNvSpPr txBox="1">
            <a:spLocks noChangeArrowheads="1"/>
          </p:cNvSpPr>
          <p:nvPr/>
        </p:nvSpPr>
        <p:spPr bwMode="auto">
          <a:xfrm>
            <a:off x="6372225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x’</a:t>
            </a:r>
          </a:p>
        </p:txBody>
      </p:sp>
      <p:sp>
        <p:nvSpPr>
          <p:cNvPr id="24604" name="Text Box 45"/>
          <p:cNvSpPr txBox="1">
            <a:spLocks noChangeArrowheads="1"/>
          </p:cNvSpPr>
          <p:nvPr/>
        </p:nvSpPr>
        <p:spPr bwMode="auto">
          <a:xfrm>
            <a:off x="5502275" y="50133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1E00D0F-867E-47CA-89CC-37D32E4F443A}" type="slidenum">
              <a:rPr lang="zh-TW" altLang="en-US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Gimbal Lock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A gimbal is a mechanical device allowing the rotation of an object in multiple dimensions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Gimbal lock occurs when two of the rotation axes align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5494338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E3C9282-CA04-4EEC-8100-0B36065362B8}" type="slidenum">
              <a:rPr lang="zh-TW" altLang="en-US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Gimbal Lock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Gimbal lock is a basic problem with 3D representations using fixed or Euler angles</a:t>
            </a:r>
          </a:p>
        </p:txBody>
      </p:sp>
      <p:pic>
        <p:nvPicPr>
          <p:cNvPr id="26629" name="Picture 4" descr="gimbal.gif (62815 bytes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771775" y="5884863"/>
            <a:ext cx="3905250" cy="423862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>
                <a:latin typeface="Times New Roman" pitchFamily="18" charset="0"/>
                <a:ea typeface="新細明體" charset="-120"/>
              </a:rPr>
              <a:t>http://www.anticz.com/eularqua.htm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8D5D8B8-9382-46EB-8F94-35C45297F5D6}" type="slidenum">
              <a:rPr lang="zh-TW" altLang="en-US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Axis Angle Representation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447800"/>
            <a:ext cx="8026400" cy="5029200"/>
          </a:xfrm>
        </p:spPr>
        <p:txBody>
          <a:bodyPr/>
          <a:lstStyle/>
          <a:p>
            <a:pPr eaLnBrk="1" hangingPunct="1"/>
            <a:r>
              <a:rPr lang="en-US" altLang="zh-TW" sz="2700" smtClean="0">
                <a:ea typeface="新細明體" charset="-120"/>
              </a:rPr>
              <a:t>Euler’s rotation theorem</a:t>
            </a:r>
          </a:p>
          <a:p>
            <a:pPr lvl="1" eaLnBrk="1" hangingPunct="1"/>
            <a:r>
              <a:rPr lang="en-US" altLang="zh-TW" sz="2200" smtClean="0">
                <a:ea typeface="新細明體" charset="-120"/>
              </a:rPr>
              <a:t>Any 3-D rotation can be described by 4 parameters</a:t>
            </a:r>
          </a:p>
          <a:p>
            <a:pPr eaLnBrk="1" hangingPunct="1"/>
            <a:r>
              <a:rPr lang="en-US" altLang="zh-TW" sz="2700" smtClean="0">
                <a:ea typeface="新細明體" charset="-120"/>
              </a:rPr>
              <a:t>Rotate about      by 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419600" y="2667000"/>
            <a:ext cx="173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 b="1">
                <a:latin typeface="Times" pitchFamily="18" charset="0"/>
                <a:ea typeface="新細明體" charset="-120"/>
              </a:rPr>
              <a:t>(A</a:t>
            </a:r>
            <a:r>
              <a:rPr lang="en-US" altLang="zh-TW" sz="2400" b="1" baseline="-25000">
                <a:latin typeface="Times" pitchFamily="18" charset="0"/>
                <a:ea typeface="新細明體" charset="-120"/>
              </a:rPr>
              <a:t>x</a:t>
            </a:r>
            <a:r>
              <a:rPr lang="en-US" altLang="zh-TW" sz="2400" b="1">
                <a:latin typeface="Times" pitchFamily="18" charset="0"/>
                <a:ea typeface="新細明體" charset="-120"/>
              </a:rPr>
              <a:t>,A</a:t>
            </a:r>
            <a:r>
              <a:rPr lang="en-US" altLang="zh-TW" sz="2400" b="1" baseline="-25000">
                <a:latin typeface="Times" pitchFamily="18" charset="0"/>
                <a:ea typeface="新細明體" charset="-120"/>
              </a:rPr>
              <a:t>y</a:t>
            </a:r>
            <a:r>
              <a:rPr lang="en-US" altLang="zh-TW" sz="2400" b="1">
                <a:latin typeface="Times" pitchFamily="18" charset="0"/>
                <a:ea typeface="新細明體" charset="-120"/>
              </a:rPr>
              <a:t>,A</a:t>
            </a:r>
            <a:r>
              <a:rPr lang="en-US" altLang="zh-TW" sz="2400" b="1" baseline="-25000">
                <a:latin typeface="Times" pitchFamily="18" charset="0"/>
                <a:ea typeface="新細明體" charset="-120"/>
              </a:rPr>
              <a:t>z</a:t>
            </a:r>
            <a:r>
              <a:rPr lang="en-US" altLang="zh-TW" sz="2400" b="1">
                <a:latin typeface="Times" pitchFamily="18" charset="0"/>
                <a:ea typeface="新細明體" charset="-120"/>
              </a:rPr>
              <a:t>,</a:t>
            </a:r>
            <a:r>
              <a:rPr lang="en-US" altLang="zh-TW" sz="2400" b="1">
                <a:latin typeface="Symbol" pitchFamily="18" charset="2"/>
                <a:ea typeface="新細明體" charset="-120"/>
              </a:rPr>
              <a:t>q</a:t>
            </a:r>
            <a:r>
              <a:rPr lang="en-US" altLang="zh-TW" sz="2400" b="1">
                <a:latin typeface="Times" pitchFamily="18" charset="0"/>
                <a:ea typeface="新細明體" charset="-120"/>
              </a:rPr>
              <a:t>)</a:t>
            </a:r>
          </a:p>
        </p:txBody>
      </p:sp>
      <p:grpSp>
        <p:nvGrpSpPr>
          <p:cNvPr id="27654" name="Group 5"/>
          <p:cNvGrpSpPr>
            <a:grpSpLocks/>
          </p:cNvGrpSpPr>
          <p:nvPr/>
        </p:nvGrpSpPr>
        <p:grpSpPr bwMode="auto">
          <a:xfrm>
            <a:off x="3059113" y="3308350"/>
            <a:ext cx="2990850" cy="2857500"/>
            <a:chOff x="647" y="1451"/>
            <a:chExt cx="1884" cy="1800"/>
          </a:xfrm>
        </p:grpSpPr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 flipV="1">
              <a:off x="1481" y="2000"/>
              <a:ext cx="0" cy="8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>
              <a:off x="1491" y="2841"/>
              <a:ext cx="698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59" name="Line 8"/>
            <p:cNvSpPr>
              <a:spLocks noChangeShapeType="1"/>
            </p:cNvSpPr>
            <p:nvPr/>
          </p:nvSpPr>
          <p:spPr bwMode="auto">
            <a:xfrm flipH="1">
              <a:off x="723" y="2851"/>
              <a:ext cx="779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 flipV="1">
              <a:off x="1491" y="1754"/>
              <a:ext cx="790" cy="10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1" name="Freeform 10"/>
            <p:cNvSpPr>
              <a:spLocks/>
            </p:cNvSpPr>
            <p:nvPr/>
          </p:nvSpPr>
          <p:spPr bwMode="auto">
            <a:xfrm>
              <a:off x="1973" y="1897"/>
              <a:ext cx="329" cy="287"/>
            </a:xfrm>
            <a:custGeom>
              <a:avLst/>
              <a:gdLst>
                <a:gd name="T0" fmla="*/ 62 w 329"/>
                <a:gd name="T1" fmla="*/ 0 h 287"/>
                <a:gd name="T2" fmla="*/ 257 w 329"/>
                <a:gd name="T3" fmla="*/ 72 h 287"/>
                <a:gd name="T4" fmla="*/ 318 w 329"/>
                <a:gd name="T5" fmla="*/ 257 h 287"/>
                <a:gd name="T6" fmla="*/ 185 w 329"/>
                <a:gd name="T7" fmla="*/ 257 h 287"/>
                <a:gd name="T8" fmla="*/ 0 w 329"/>
                <a:gd name="T9" fmla="*/ 11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9" h="287">
                  <a:moveTo>
                    <a:pt x="62" y="0"/>
                  </a:moveTo>
                  <a:cubicBezTo>
                    <a:pt x="138" y="14"/>
                    <a:pt x="214" y="29"/>
                    <a:pt x="257" y="72"/>
                  </a:cubicBezTo>
                  <a:cubicBezTo>
                    <a:pt x="299" y="114"/>
                    <a:pt x="329" y="226"/>
                    <a:pt x="318" y="257"/>
                  </a:cubicBezTo>
                  <a:cubicBezTo>
                    <a:pt x="306" y="287"/>
                    <a:pt x="237" y="280"/>
                    <a:pt x="185" y="257"/>
                  </a:cubicBezTo>
                  <a:cubicBezTo>
                    <a:pt x="132" y="233"/>
                    <a:pt x="66" y="173"/>
                    <a:pt x="0" y="11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62" name="Text Box 11"/>
            <p:cNvSpPr txBox="1">
              <a:spLocks noChangeArrowheads="1"/>
            </p:cNvSpPr>
            <p:nvPr/>
          </p:nvSpPr>
          <p:spPr bwMode="auto">
            <a:xfrm>
              <a:off x="2120" y="145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Symbol" pitchFamily="18" charset="2"/>
                  <a:ea typeface="新細明體" charset="-120"/>
                </a:rPr>
                <a:t>A</a:t>
              </a:r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2315" y="1952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Symbol" pitchFamily="18" charset="2"/>
                  <a:ea typeface="新細明體" charset="-120"/>
                </a:rPr>
                <a:t>q</a:t>
              </a:r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2109" y="265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X</a:t>
              </a:r>
            </a:p>
          </p:txBody>
        </p:sp>
        <p:sp>
          <p:nvSpPr>
            <p:cNvPr id="27665" name="Text Box 14"/>
            <p:cNvSpPr txBox="1">
              <a:spLocks noChangeArrowheads="1"/>
            </p:cNvSpPr>
            <p:nvPr/>
          </p:nvSpPr>
          <p:spPr bwMode="auto">
            <a:xfrm>
              <a:off x="1149" y="195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Y</a:t>
              </a:r>
            </a:p>
          </p:txBody>
        </p:sp>
        <p:sp>
          <p:nvSpPr>
            <p:cNvPr id="27666" name="Text Box 15"/>
            <p:cNvSpPr txBox="1">
              <a:spLocks noChangeArrowheads="1"/>
            </p:cNvSpPr>
            <p:nvPr/>
          </p:nvSpPr>
          <p:spPr bwMode="auto">
            <a:xfrm>
              <a:off x="647" y="286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Z</a:t>
              </a:r>
            </a:p>
          </p:txBody>
        </p:sp>
      </p:grpSp>
      <p:graphicFrame>
        <p:nvGraphicFramePr>
          <p:cNvPr id="27655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2667000"/>
          <a:ext cx="357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方程式" r:id="rId3" imgW="144855" imgH="160020" progId="Equation.3">
                  <p:embed/>
                </p:oleObj>
              </mc:Choice>
              <mc:Fallback>
                <p:oleObj name="方程式" r:id="rId3" imgW="144855" imgH="1600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0"/>
                        <a:ext cx="357188" cy="406400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7"/>
          <p:cNvGraphicFramePr>
            <a:graphicFrameLocks noChangeAspect="1"/>
          </p:cNvGraphicFramePr>
          <p:nvPr/>
        </p:nvGraphicFramePr>
        <p:xfrm>
          <a:off x="3810000" y="2667000"/>
          <a:ext cx="319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方程式" r:id="rId5" imgW="129527" imgH="167589" progId="Equation.3">
                  <p:embed/>
                </p:oleObj>
              </mc:Choice>
              <mc:Fallback>
                <p:oleObj name="方程式" r:id="rId5" imgW="129527" imgH="16758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319088" cy="4095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599DD93-4F7B-4F0A-92C9-C9BE5A73E62B}" type="slidenum">
              <a:rPr lang="zh-TW" altLang="en-US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29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Axis Angle Interpolation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447800"/>
            <a:ext cx="8393112" cy="5029200"/>
          </a:xfrm>
        </p:spPr>
        <p:txBody>
          <a:bodyPr/>
          <a:lstStyle/>
          <a:p>
            <a:pPr eaLnBrk="1" hangingPunct="1"/>
            <a:r>
              <a:rPr lang="en-US" altLang="zh-TW" sz="2300" smtClean="0">
                <a:ea typeface="新細明體" charset="-120"/>
              </a:rPr>
              <a:t>Interpolate axis and angle separately</a:t>
            </a:r>
          </a:p>
          <a:p>
            <a:pPr eaLnBrk="1" hangingPunct="1"/>
            <a:endParaRPr lang="en-US" altLang="zh-TW" sz="23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/>
            <a:endParaRPr lang="zh-TW" altLang="en-US" sz="2700" smtClean="0">
              <a:ea typeface="新細明體" charset="-120"/>
            </a:endParaRPr>
          </a:p>
        </p:txBody>
      </p:sp>
      <p:graphicFrame>
        <p:nvGraphicFramePr>
          <p:cNvPr id="2867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02100" y="3463925"/>
          <a:ext cx="3841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方程式" r:id="rId3" imgW="159966" imgH="221001" progId="Equation.3">
                  <p:embed/>
                </p:oleObj>
              </mc:Choice>
              <mc:Fallback>
                <p:oleObj name="方程式" r:id="rId3" imgW="159966" imgH="2210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3463925"/>
                        <a:ext cx="384175" cy="557213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Line 5"/>
          <p:cNvSpPr>
            <a:spLocks noChangeShapeType="1"/>
          </p:cNvSpPr>
          <p:nvPr/>
        </p:nvSpPr>
        <p:spPr bwMode="auto">
          <a:xfrm flipV="1">
            <a:off x="2484438" y="3394075"/>
            <a:ext cx="0" cy="1335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2466975" y="4729163"/>
            <a:ext cx="1108075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H="1">
            <a:off x="1247775" y="4725988"/>
            <a:ext cx="1236663" cy="63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2466975" y="3003550"/>
            <a:ext cx="1254125" cy="17097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2" name="Freeform 9"/>
          <p:cNvSpPr>
            <a:spLocks/>
          </p:cNvSpPr>
          <p:nvPr/>
        </p:nvSpPr>
        <p:spPr bwMode="auto">
          <a:xfrm>
            <a:off x="3087688" y="3070225"/>
            <a:ext cx="522287" cy="455613"/>
          </a:xfrm>
          <a:custGeom>
            <a:avLst/>
            <a:gdLst>
              <a:gd name="T0" fmla="*/ 98425 w 329"/>
              <a:gd name="T1" fmla="*/ 0 h 287"/>
              <a:gd name="T2" fmla="*/ 407987 w 329"/>
              <a:gd name="T3" fmla="*/ 114300 h 287"/>
              <a:gd name="T4" fmla="*/ 504825 w 329"/>
              <a:gd name="T5" fmla="*/ 407988 h 287"/>
              <a:gd name="T6" fmla="*/ 293687 w 329"/>
              <a:gd name="T7" fmla="*/ 407988 h 287"/>
              <a:gd name="T8" fmla="*/ 0 w 329"/>
              <a:gd name="T9" fmla="*/ 179388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287">
                <a:moveTo>
                  <a:pt x="62" y="0"/>
                </a:moveTo>
                <a:cubicBezTo>
                  <a:pt x="138" y="14"/>
                  <a:pt x="214" y="29"/>
                  <a:pt x="257" y="72"/>
                </a:cubicBezTo>
                <a:cubicBezTo>
                  <a:pt x="299" y="114"/>
                  <a:pt x="329" y="226"/>
                  <a:pt x="318" y="257"/>
                </a:cubicBezTo>
                <a:cubicBezTo>
                  <a:pt x="306" y="287"/>
                  <a:pt x="237" y="280"/>
                  <a:pt x="185" y="257"/>
                </a:cubicBezTo>
                <a:cubicBezTo>
                  <a:pt x="132" y="233"/>
                  <a:pt x="66" y="173"/>
                  <a:pt x="0" y="11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3348038" y="486886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2124075" y="31416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sp>
        <p:nvSpPr>
          <p:cNvPr id="28685" name="Text Box 12"/>
          <p:cNvSpPr txBox="1">
            <a:spLocks noChangeArrowheads="1"/>
          </p:cNvSpPr>
          <p:nvPr/>
        </p:nvSpPr>
        <p:spPr bwMode="auto">
          <a:xfrm>
            <a:off x="1127125" y="477202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V="1">
            <a:off x="2457450" y="4017963"/>
            <a:ext cx="1952625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7" name="Freeform 14"/>
          <p:cNvSpPr>
            <a:spLocks/>
          </p:cNvSpPr>
          <p:nvPr/>
        </p:nvSpPr>
        <p:spPr bwMode="auto">
          <a:xfrm rot="-2659660">
            <a:off x="3708400" y="4025900"/>
            <a:ext cx="358775" cy="412750"/>
          </a:xfrm>
          <a:custGeom>
            <a:avLst/>
            <a:gdLst>
              <a:gd name="T0" fmla="*/ 60099 w 197"/>
              <a:gd name="T1" fmla="*/ 60839 h 346"/>
              <a:gd name="T2" fmla="*/ 41887 w 197"/>
              <a:gd name="T3" fmla="*/ 354297 h 346"/>
              <a:gd name="T4" fmla="*/ 304139 w 197"/>
              <a:gd name="T5" fmla="*/ 354297 h 346"/>
              <a:gd name="T6" fmla="*/ 358775 w 197"/>
              <a:gd name="T7" fmla="*/ 0 h 3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7" h="346">
                <a:moveTo>
                  <a:pt x="33" y="51"/>
                </a:moveTo>
                <a:cubicBezTo>
                  <a:pt x="16" y="153"/>
                  <a:pt x="0" y="255"/>
                  <a:pt x="23" y="297"/>
                </a:cubicBezTo>
                <a:cubicBezTo>
                  <a:pt x="45" y="338"/>
                  <a:pt x="138" y="346"/>
                  <a:pt x="167" y="297"/>
                </a:cubicBezTo>
                <a:cubicBezTo>
                  <a:pt x="195" y="247"/>
                  <a:pt x="196" y="123"/>
                  <a:pt x="197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 flipH="1" flipV="1">
            <a:off x="2052638" y="4149725"/>
            <a:ext cx="419100" cy="5429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 flipV="1">
            <a:off x="2449513" y="3409950"/>
            <a:ext cx="1866900" cy="1304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90" name="Freeform 17"/>
          <p:cNvSpPr>
            <a:spLocks/>
          </p:cNvSpPr>
          <p:nvPr/>
        </p:nvSpPr>
        <p:spPr bwMode="auto">
          <a:xfrm>
            <a:off x="3630613" y="3425825"/>
            <a:ext cx="522287" cy="455613"/>
          </a:xfrm>
          <a:custGeom>
            <a:avLst/>
            <a:gdLst>
              <a:gd name="T0" fmla="*/ 98425 w 329"/>
              <a:gd name="T1" fmla="*/ 0 h 287"/>
              <a:gd name="T2" fmla="*/ 407987 w 329"/>
              <a:gd name="T3" fmla="*/ 114300 h 287"/>
              <a:gd name="T4" fmla="*/ 504825 w 329"/>
              <a:gd name="T5" fmla="*/ 407988 h 287"/>
              <a:gd name="T6" fmla="*/ 293687 w 329"/>
              <a:gd name="T7" fmla="*/ 407988 h 287"/>
              <a:gd name="T8" fmla="*/ 0 w 329"/>
              <a:gd name="T9" fmla="*/ 179388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287">
                <a:moveTo>
                  <a:pt x="62" y="0"/>
                </a:moveTo>
                <a:cubicBezTo>
                  <a:pt x="138" y="14"/>
                  <a:pt x="214" y="29"/>
                  <a:pt x="257" y="72"/>
                </a:cubicBezTo>
                <a:cubicBezTo>
                  <a:pt x="299" y="114"/>
                  <a:pt x="329" y="226"/>
                  <a:pt x="318" y="257"/>
                </a:cubicBezTo>
                <a:cubicBezTo>
                  <a:pt x="306" y="287"/>
                  <a:pt x="237" y="280"/>
                  <a:pt x="185" y="257"/>
                </a:cubicBezTo>
                <a:cubicBezTo>
                  <a:pt x="132" y="233"/>
                  <a:pt x="66" y="173"/>
                  <a:pt x="0" y="11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28691" name="Object 18"/>
          <p:cNvGraphicFramePr>
            <a:graphicFrameLocks noChangeAspect="1"/>
          </p:cNvGraphicFramePr>
          <p:nvPr/>
        </p:nvGraphicFramePr>
        <p:xfrm>
          <a:off x="5435600" y="4800600"/>
          <a:ext cx="25876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8" name="方程式" r:id="rId5" imgW="1173516" imgH="221001" progId="Equation.3">
                  <p:embed/>
                </p:oleObj>
              </mc:Choice>
              <mc:Fallback>
                <p:oleObj name="方程式" r:id="rId5" imgW="1173516" imgH="2210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00600"/>
                        <a:ext cx="2587625" cy="500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19"/>
          <p:cNvGraphicFramePr>
            <a:graphicFrameLocks noChangeAspect="1"/>
          </p:cNvGraphicFramePr>
          <p:nvPr/>
        </p:nvGraphicFramePr>
        <p:xfrm>
          <a:off x="5448300" y="4152900"/>
          <a:ext cx="20034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9" name="方程式" r:id="rId7" imgW="906690" imgH="221001" progId="Equation.3">
                  <p:embed/>
                </p:oleObj>
              </mc:Choice>
              <mc:Fallback>
                <p:oleObj name="方程式" r:id="rId7" imgW="906690" imgH="2210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152900"/>
                        <a:ext cx="2003425" cy="50006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0"/>
          <p:cNvGraphicFramePr>
            <a:graphicFrameLocks noChangeAspect="1"/>
          </p:cNvGraphicFramePr>
          <p:nvPr/>
        </p:nvGraphicFramePr>
        <p:xfrm>
          <a:off x="5508625" y="2668588"/>
          <a:ext cx="1557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0" name="方程式" r:id="rId9" imgW="700958" imgH="205647" progId="Equation.3">
                  <p:embed/>
                </p:oleObj>
              </mc:Choice>
              <mc:Fallback>
                <p:oleObj name="方程式" r:id="rId9" imgW="700958" imgH="2056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668588"/>
                        <a:ext cx="1557338" cy="473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1"/>
          <p:cNvGraphicFramePr>
            <a:graphicFrameLocks noChangeAspect="1"/>
          </p:cNvGraphicFramePr>
          <p:nvPr/>
        </p:nvGraphicFramePr>
        <p:xfrm>
          <a:off x="4284663" y="2997200"/>
          <a:ext cx="4175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1" name="方程式" r:id="rId11" imgW="182849" imgH="221001" progId="Equation.3">
                  <p:embed/>
                </p:oleObj>
              </mc:Choice>
              <mc:Fallback>
                <p:oleObj name="方程式" r:id="rId11" imgW="182849" imgH="2210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97200"/>
                        <a:ext cx="417512" cy="500063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22"/>
          <p:cNvGraphicFramePr>
            <a:graphicFrameLocks noChangeAspect="1"/>
          </p:cNvGraphicFramePr>
          <p:nvPr/>
        </p:nvGraphicFramePr>
        <p:xfrm>
          <a:off x="2897188" y="2781300"/>
          <a:ext cx="3063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2" name="方程式" r:id="rId13" imgW="144855" imgH="205647" progId="Equation.3">
                  <p:embed/>
                </p:oleObj>
              </mc:Choice>
              <mc:Fallback>
                <p:oleObj name="方程式" r:id="rId13" imgW="144855" imgH="20564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2781300"/>
                        <a:ext cx="306387" cy="4349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3"/>
          <p:cNvGraphicFramePr>
            <a:graphicFrameLocks noChangeAspect="1"/>
          </p:cNvGraphicFramePr>
          <p:nvPr/>
        </p:nvGraphicFramePr>
        <p:xfrm>
          <a:off x="4067175" y="4221163"/>
          <a:ext cx="3317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3" name="方程式" r:id="rId15" imgW="159966" imgH="205647" progId="Equation.3">
                  <p:embed/>
                </p:oleObj>
              </mc:Choice>
              <mc:Fallback>
                <p:oleObj name="方程式" r:id="rId15" imgW="159966" imgH="20564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221163"/>
                        <a:ext cx="331788" cy="433387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95788" y="3695700"/>
          <a:ext cx="393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方程式" r:id="rId17" imgW="182849" imgH="205647" progId="Equation.3">
                  <p:embed/>
                </p:oleObj>
              </mc:Choice>
              <mc:Fallback>
                <p:oleObj name="方程式" r:id="rId17" imgW="182849" imgH="20564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3695700"/>
                        <a:ext cx="393700" cy="468313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5"/>
          <p:cNvGraphicFramePr>
            <a:graphicFrameLocks noChangeAspect="1"/>
          </p:cNvGraphicFramePr>
          <p:nvPr/>
        </p:nvGraphicFramePr>
        <p:xfrm>
          <a:off x="3492500" y="2565400"/>
          <a:ext cx="3587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方程式" r:id="rId19" imgW="167738" imgH="205647" progId="Equation.3">
                  <p:embed/>
                </p:oleObj>
              </mc:Choice>
              <mc:Fallback>
                <p:oleObj name="方程式" r:id="rId19" imgW="167738" imgH="20564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565400"/>
                        <a:ext cx="358775" cy="436563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6"/>
          <p:cNvGraphicFramePr>
            <a:graphicFrameLocks noChangeAspect="1"/>
          </p:cNvGraphicFramePr>
          <p:nvPr/>
        </p:nvGraphicFramePr>
        <p:xfrm>
          <a:off x="782638" y="3644900"/>
          <a:ext cx="15573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方程式" r:id="rId21" imgW="700958" imgH="205647" progId="Equation.3">
                  <p:embed/>
                </p:oleObj>
              </mc:Choice>
              <mc:Fallback>
                <p:oleObj name="方程式" r:id="rId21" imgW="700958" imgH="20564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644900"/>
                        <a:ext cx="1557337" cy="4730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7"/>
          <p:cNvGraphicFramePr>
            <a:graphicFrameLocks noChangeAspect="1"/>
          </p:cNvGraphicFramePr>
          <p:nvPr/>
        </p:nvGraphicFramePr>
        <p:xfrm>
          <a:off x="5435600" y="3176588"/>
          <a:ext cx="22526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方程式" r:id="rId23" imgW="1021106" imgH="434433" progId="Equation.3">
                  <p:embed/>
                </p:oleObj>
              </mc:Choice>
              <mc:Fallback>
                <p:oleObj name="方程式" r:id="rId23" imgW="1021106" imgH="43443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176588"/>
                        <a:ext cx="2252663" cy="9731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2B1FBF4-5AE6-48A7-A934-917C78A651C8}" type="slidenum">
              <a:rPr lang="zh-TW" altLang="en-US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Axis Angle vs. Quaternion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Axis angle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Can interpolate the axis and angle separately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No gimbal lock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Cannot compose rotations efficiently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Quaternion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Good interpolation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No gimbal lock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Can be composed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6F78954-AB39-43D8-BD0F-B0F1BD8BF1A1}" type="slidenum">
              <a:rPr lang="zh-TW" altLang="en-US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Quaternion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4-tuple of real numbers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q=(s,x,y,z) or [s,v]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s is a scalar; v is a vector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Same information as axis/angle but in a different form</a:t>
            </a: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827088" y="4787900"/>
          <a:ext cx="44783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方程式" r:id="rId3" imgW="2034440" imgH="426648" progId="Equation.3">
                  <p:embed/>
                </p:oleObj>
              </mc:Choice>
              <mc:Fallback>
                <p:oleObj name="方程式" r:id="rId3" imgW="2034440" imgH="4266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87900"/>
                        <a:ext cx="4478337" cy="946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Line 5"/>
          <p:cNvSpPr>
            <a:spLocks noChangeShapeType="1"/>
          </p:cNvSpPr>
          <p:nvPr/>
        </p:nvSpPr>
        <p:spPr bwMode="auto">
          <a:xfrm flipV="1">
            <a:off x="6472238" y="4371975"/>
            <a:ext cx="0" cy="1335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6488113" y="5707063"/>
            <a:ext cx="1108075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H="1">
            <a:off x="5653088" y="5722938"/>
            <a:ext cx="852487" cy="442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6488113" y="4508500"/>
            <a:ext cx="965200" cy="1182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6877050" y="4557713"/>
            <a:ext cx="522288" cy="455612"/>
          </a:xfrm>
          <a:custGeom>
            <a:avLst/>
            <a:gdLst>
              <a:gd name="T0" fmla="*/ 98425 w 329"/>
              <a:gd name="T1" fmla="*/ 0 h 287"/>
              <a:gd name="T2" fmla="*/ 407988 w 329"/>
              <a:gd name="T3" fmla="*/ 114300 h 287"/>
              <a:gd name="T4" fmla="*/ 504825 w 329"/>
              <a:gd name="T5" fmla="*/ 407987 h 287"/>
              <a:gd name="T6" fmla="*/ 293688 w 329"/>
              <a:gd name="T7" fmla="*/ 407987 h 287"/>
              <a:gd name="T8" fmla="*/ 0 w 329"/>
              <a:gd name="T9" fmla="*/ 179387 h 2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29" h="287">
                <a:moveTo>
                  <a:pt x="62" y="0"/>
                </a:moveTo>
                <a:cubicBezTo>
                  <a:pt x="138" y="14"/>
                  <a:pt x="214" y="29"/>
                  <a:pt x="257" y="72"/>
                </a:cubicBezTo>
                <a:cubicBezTo>
                  <a:pt x="299" y="114"/>
                  <a:pt x="329" y="226"/>
                  <a:pt x="318" y="257"/>
                </a:cubicBezTo>
                <a:cubicBezTo>
                  <a:pt x="306" y="287"/>
                  <a:pt x="237" y="280"/>
                  <a:pt x="185" y="257"/>
                </a:cubicBezTo>
                <a:cubicBezTo>
                  <a:pt x="132" y="233"/>
                  <a:pt x="66" y="173"/>
                  <a:pt x="0" y="11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7381875" y="472440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Symbol" pitchFamily="18" charset="2"/>
                <a:ea typeface="新細明體" charset="-120"/>
              </a:rPr>
              <a:t>q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7469188" y="54181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X</a:t>
            </a:r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6013450" y="42211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Y</a:t>
            </a:r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5364163" y="57340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Z</a:t>
            </a:r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7092950" y="4051300"/>
            <a:ext cx="188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 b="1">
                <a:latin typeface="Times" pitchFamily="18" charset="0"/>
                <a:ea typeface="新細明體" charset="-120"/>
              </a:rPr>
              <a:t>A=(A</a:t>
            </a:r>
            <a:r>
              <a:rPr lang="en-US" altLang="zh-TW" sz="2400" b="1" baseline="-25000">
                <a:latin typeface="Times" pitchFamily="18" charset="0"/>
                <a:ea typeface="新細明體" charset="-120"/>
              </a:rPr>
              <a:t>x</a:t>
            </a:r>
            <a:r>
              <a:rPr lang="en-US" altLang="zh-TW" sz="2400" b="1">
                <a:latin typeface="Times" pitchFamily="18" charset="0"/>
                <a:ea typeface="新細明體" charset="-120"/>
              </a:rPr>
              <a:t>,A</a:t>
            </a:r>
            <a:r>
              <a:rPr lang="en-US" altLang="zh-TW" sz="2400" b="1" baseline="-25000">
                <a:latin typeface="Times" pitchFamily="18" charset="0"/>
                <a:ea typeface="新細明體" charset="-120"/>
              </a:rPr>
              <a:t>y</a:t>
            </a:r>
            <a:r>
              <a:rPr lang="en-US" altLang="zh-TW" sz="2400" b="1">
                <a:latin typeface="Times" pitchFamily="18" charset="0"/>
                <a:ea typeface="新細明體" charset="-120"/>
              </a:rPr>
              <a:t>,A</a:t>
            </a:r>
            <a:r>
              <a:rPr lang="en-US" altLang="zh-TW" sz="2400" b="1" baseline="-25000">
                <a:latin typeface="Times" pitchFamily="18" charset="0"/>
                <a:ea typeface="新細明體" charset="-120"/>
              </a:rPr>
              <a:t>z</a:t>
            </a:r>
            <a:r>
              <a:rPr lang="en-US" altLang="zh-TW" sz="2400" b="1">
                <a:latin typeface="Times" pitchFamily="18" charset="0"/>
                <a:ea typeface="新細明體" charset="-12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4E002AC0-C241-4662-BAC6-AD0980F8E531}" type="slidenum">
              <a:rPr lang="zh-TW" altLang="en-US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3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Interpolation</a:t>
            </a: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1004888" y="3165475"/>
            <a:ext cx="1676400" cy="1660525"/>
            <a:chOff x="544" y="1703"/>
            <a:chExt cx="1056" cy="1046"/>
          </a:xfrm>
        </p:grpSpPr>
        <p:sp>
          <p:nvSpPr>
            <p:cNvPr id="4126" name="Line 4"/>
            <p:cNvSpPr>
              <a:spLocks noChangeShapeType="1"/>
            </p:cNvSpPr>
            <p:nvPr/>
          </p:nvSpPr>
          <p:spPr bwMode="auto">
            <a:xfrm flipV="1">
              <a:off x="954" y="1703"/>
              <a:ext cx="0" cy="5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7" name="Line 5"/>
            <p:cNvSpPr>
              <a:spLocks noChangeShapeType="1"/>
            </p:cNvSpPr>
            <p:nvPr/>
          </p:nvSpPr>
          <p:spPr bwMode="auto">
            <a:xfrm>
              <a:off x="964" y="2287"/>
              <a:ext cx="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8" name="Line 6"/>
            <p:cNvSpPr>
              <a:spLocks noChangeShapeType="1"/>
            </p:cNvSpPr>
            <p:nvPr/>
          </p:nvSpPr>
          <p:spPr bwMode="auto">
            <a:xfrm flipH="1">
              <a:off x="544" y="2287"/>
              <a:ext cx="420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9" name="Rectangle 7"/>
            <p:cNvSpPr>
              <a:spLocks noChangeArrowheads="1"/>
            </p:cNvSpPr>
            <p:nvPr/>
          </p:nvSpPr>
          <p:spPr bwMode="auto">
            <a:xfrm>
              <a:off x="584" y="2268"/>
              <a:ext cx="810" cy="164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  <p:grpSp>
        <p:nvGrpSpPr>
          <p:cNvPr id="1224712" name="Group 8"/>
          <p:cNvGrpSpPr>
            <a:grpSpLocks/>
          </p:cNvGrpSpPr>
          <p:nvPr/>
        </p:nvGrpSpPr>
        <p:grpSpPr bwMode="auto">
          <a:xfrm>
            <a:off x="4071938" y="1770063"/>
            <a:ext cx="1676400" cy="1660525"/>
            <a:chOff x="2476" y="824"/>
            <a:chExt cx="1056" cy="1046"/>
          </a:xfrm>
        </p:grpSpPr>
        <p:sp>
          <p:nvSpPr>
            <p:cNvPr id="4122" name="Line 9"/>
            <p:cNvSpPr>
              <a:spLocks noChangeShapeType="1"/>
            </p:cNvSpPr>
            <p:nvPr/>
          </p:nvSpPr>
          <p:spPr bwMode="auto">
            <a:xfrm flipV="1">
              <a:off x="2886" y="824"/>
              <a:ext cx="0" cy="5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3" name="Line 10"/>
            <p:cNvSpPr>
              <a:spLocks noChangeShapeType="1"/>
            </p:cNvSpPr>
            <p:nvPr/>
          </p:nvSpPr>
          <p:spPr bwMode="auto">
            <a:xfrm>
              <a:off x="2896" y="1408"/>
              <a:ext cx="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4" name="Line 11"/>
            <p:cNvSpPr>
              <a:spLocks noChangeShapeType="1"/>
            </p:cNvSpPr>
            <p:nvPr/>
          </p:nvSpPr>
          <p:spPr bwMode="auto">
            <a:xfrm flipH="1">
              <a:off x="2476" y="1408"/>
              <a:ext cx="420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5" name="Rectangle 12"/>
            <p:cNvSpPr>
              <a:spLocks noChangeArrowheads="1"/>
            </p:cNvSpPr>
            <p:nvPr/>
          </p:nvSpPr>
          <p:spPr bwMode="auto">
            <a:xfrm rot="-4444487">
              <a:off x="2485" y="1380"/>
              <a:ext cx="810" cy="164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  <p:grpSp>
        <p:nvGrpSpPr>
          <p:cNvPr id="1224717" name="Group 13"/>
          <p:cNvGrpSpPr>
            <a:grpSpLocks/>
          </p:cNvGrpSpPr>
          <p:nvPr/>
        </p:nvGrpSpPr>
        <p:grpSpPr bwMode="auto">
          <a:xfrm>
            <a:off x="3929063" y="4576763"/>
            <a:ext cx="1744662" cy="1660525"/>
            <a:chOff x="2386" y="2592"/>
            <a:chExt cx="1099" cy="1046"/>
          </a:xfrm>
        </p:grpSpPr>
        <p:sp>
          <p:nvSpPr>
            <p:cNvPr id="4118" name="Line 14"/>
            <p:cNvSpPr>
              <a:spLocks noChangeShapeType="1"/>
            </p:cNvSpPr>
            <p:nvPr/>
          </p:nvSpPr>
          <p:spPr bwMode="auto">
            <a:xfrm flipV="1">
              <a:off x="2839" y="2592"/>
              <a:ext cx="0" cy="5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19" name="Line 15"/>
            <p:cNvSpPr>
              <a:spLocks noChangeShapeType="1"/>
            </p:cNvSpPr>
            <p:nvPr/>
          </p:nvSpPr>
          <p:spPr bwMode="auto">
            <a:xfrm>
              <a:off x="2849" y="3176"/>
              <a:ext cx="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0" name="Line 16"/>
            <p:cNvSpPr>
              <a:spLocks noChangeShapeType="1"/>
            </p:cNvSpPr>
            <p:nvPr/>
          </p:nvSpPr>
          <p:spPr bwMode="auto">
            <a:xfrm flipH="1">
              <a:off x="2429" y="3176"/>
              <a:ext cx="420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1" name="Rectangle 17"/>
            <p:cNvSpPr>
              <a:spLocks noChangeArrowheads="1"/>
            </p:cNvSpPr>
            <p:nvPr/>
          </p:nvSpPr>
          <p:spPr bwMode="auto">
            <a:xfrm rot="-1399644">
              <a:off x="2386" y="3127"/>
              <a:ext cx="810" cy="164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  <p:grpSp>
        <p:nvGrpSpPr>
          <p:cNvPr id="1224722" name="Group 18"/>
          <p:cNvGrpSpPr>
            <a:grpSpLocks/>
          </p:cNvGrpSpPr>
          <p:nvPr/>
        </p:nvGrpSpPr>
        <p:grpSpPr bwMode="auto">
          <a:xfrm>
            <a:off x="6640513" y="2889250"/>
            <a:ext cx="1676400" cy="1660525"/>
            <a:chOff x="4094" y="1529"/>
            <a:chExt cx="1056" cy="1046"/>
          </a:xfrm>
        </p:grpSpPr>
        <p:sp>
          <p:nvSpPr>
            <p:cNvPr id="4114" name="Line 19"/>
            <p:cNvSpPr>
              <a:spLocks noChangeShapeType="1"/>
            </p:cNvSpPr>
            <p:nvPr/>
          </p:nvSpPr>
          <p:spPr bwMode="auto">
            <a:xfrm flipV="1">
              <a:off x="4504" y="1529"/>
              <a:ext cx="0" cy="5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15" name="Line 20"/>
            <p:cNvSpPr>
              <a:spLocks noChangeShapeType="1"/>
            </p:cNvSpPr>
            <p:nvPr/>
          </p:nvSpPr>
          <p:spPr bwMode="auto">
            <a:xfrm>
              <a:off x="4514" y="2113"/>
              <a:ext cx="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16" name="Line 21"/>
            <p:cNvSpPr>
              <a:spLocks noChangeShapeType="1"/>
            </p:cNvSpPr>
            <p:nvPr/>
          </p:nvSpPr>
          <p:spPr bwMode="auto">
            <a:xfrm flipH="1">
              <a:off x="4094" y="2113"/>
              <a:ext cx="420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17" name="Rectangle 22"/>
            <p:cNvSpPr>
              <a:spLocks noChangeArrowheads="1"/>
            </p:cNvSpPr>
            <p:nvPr/>
          </p:nvSpPr>
          <p:spPr bwMode="auto">
            <a:xfrm rot="-2973850">
              <a:off x="4116" y="2077"/>
              <a:ext cx="810" cy="164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  <p:grpSp>
        <p:nvGrpSpPr>
          <p:cNvPr id="1224727" name="Group 23"/>
          <p:cNvGrpSpPr>
            <a:grpSpLocks/>
          </p:cNvGrpSpPr>
          <p:nvPr/>
        </p:nvGrpSpPr>
        <p:grpSpPr bwMode="auto">
          <a:xfrm>
            <a:off x="2713038" y="2763838"/>
            <a:ext cx="1400175" cy="971550"/>
            <a:chOff x="1620" y="1450"/>
            <a:chExt cx="882" cy="612"/>
          </a:xfrm>
        </p:grpSpPr>
        <p:sp>
          <p:nvSpPr>
            <p:cNvPr id="4112" name="Line 24"/>
            <p:cNvSpPr>
              <a:spLocks noChangeShapeType="1"/>
            </p:cNvSpPr>
            <p:nvPr/>
          </p:nvSpPr>
          <p:spPr bwMode="auto">
            <a:xfrm flipV="1">
              <a:off x="1620" y="1498"/>
              <a:ext cx="882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13" name="Text Box 25"/>
            <p:cNvSpPr txBox="1">
              <a:spLocks noChangeArrowheads="1"/>
            </p:cNvSpPr>
            <p:nvPr/>
          </p:nvSpPr>
          <p:spPr bwMode="auto">
            <a:xfrm>
              <a:off x="1706" y="145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O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1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  <p:grpSp>
        <p:nvGrpSpPr>
          <p:cNvPr id="1224730" name="Group 26"/>
          <p:cNvGrpSpPr>
            <a:grpSpLocks/>
          </p:cNvGrpSpPr>
          <p:nvPr/>
        </p:nvGrpSpPr>
        <p:grpSpPr bwMode="auto">
          <a:xfrm>
            <a:off x="2632075" y="4337050"/>
            <a:ext cx="1350963" cy="993775"/>
            <a:chOff x="1569" y="2441"/>
            <a:chExt cx="851" cy="626"/>
          </a:xfrm>
        </p:grpSpPr>
        <p:sp>
          <p:nvSpPr>
            <p:cNvPr id="4110" name="Line 27"/>
            <p:cNvSpPr>
              <a:spLocks noChangeShapeType="1"/>
            </p:cNvSpPr>
            <p:nvPr/>
          </p:nvSpPr>
          <p:spPr bwMode="auto">
            <a:xfrm>
              <a:off x="1569" y="2441"/>
              <a:ext cx="851" cy="6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11" name="Text Box 28"/>
            <p:cNvSpPr txBox="1">
              <a:spLocks noChangeArrowheads="1"/>
            </p:cNvSpPr>
            <p:nvPr/>
          </p:nvSpPr>
          <p:spPr bwMode="auto">
            <a:xfrm>
              <a:off x="1634" y="273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O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2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  <p:grpSp>
        <p:nvGrpSpPr>
          <p:cNvPr id="1224733" name="Group 29"/>
          <p:cNvGrpSpPr>
            <a:grpSpLocks/>
          </p:cNvGrpSpPr>
          <p:nvPr/>
        </p:nvGrpSpPr>
        <p:grpSpPr bwMode="auto">
          <a:xfrm>
            <a:off x="3495675" y="3459163"/>
            <a:ext cx="2979738" cy="1301750"/>
            <a:chOff x="2113" y="1888"/>
            <a:chExt cx="1877" cy="820"/>
          </a:xfrm>
        </p:grpSpPr>
        <p:sp>
          <p:nvSpPr>
            <p:cNvPr id="4107" name="Freeform 30"/>
            <p:cNvSpPr>
              <a:spLocks/>
            </p:cNvSpPr>
            <p:nvPr/>
          </p:nvSpPr>
          <p:spPr bwMode="auto">
            <a:xfrm>
              <a:off x="2123" y="1888"/>
              <a:ext cx="1712" cy="465"/>
            </a:xfrm>
            <a:custGeom>
              <a:avLst/>
              <a:gdLst>
                <a:gd name="T0" fmla="*/ 0 w 1774"/>
                <a:gd name="T1" fmla="*/ 0 h 475"/>
                <a:gd name="T2" fmla="*/ 603 w 1774"/>
                <a:gd name="T3" fmla="*/ 392 h 475"/>
                <a:gd name="T4" fmla="*/ 1712 w 1774"/>
                <a:gd name="T5" fmla="*/ 442 h 4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74" h="475">
                  <a:moveTo>
                    <a:pt x="0" y="0"/>
                  </a:moveTo>
                  <a:cubicBezTo>
                    <a:pt x="164" y="162"/>
                    <a:pt x="329" y="324"/>
                    <a:pt x="625" y="400"/>
                  </a:cubicBezTo>
                  <a:cubicBezTo>
                    <a:pt x="920" y="475"/>
                    <a:pt x="1582" y="446"/>
                    <a:pt x="1774" y="45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8" name="Freeform 31"/>
            <p:cNvSpPr>
              <a:spLocks/>
            </p:cNvSpPr>
            <p:nvPr/>
          </p:nvSpPr>
          <p:spPr bwMode="auto">
            <a:xfrm>
              <a:off x="2113" y="2326"/>
              <a:ext cx="1877" cy="382"/>
            </a:xfrm>
            <a:custGeom>
              <a:avLst/>
              <a:gdLst>
                <a:gd name="T0" fmla="*/ 0 w 1784"/>
                <a:gd name="T1" fmla="*/ 382 h 403"/>
                <a:gd name="T2" fmla="*/ 507 w 1784"/>
                <a:gd name="T3" fmla="*/ 149 h 403"/>
                <a:gd name="T4" fmla="*/ 1877 w 1784"/>
                <a:gd name="T5" fmla="*/ 23 h 4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84" h="403">
                  <a:moveTo>
                    <a:pt x="0" y="403"/>
                  </a:moveTo>
                  <a:cubicBezTo>
                    <a:pt x="92" y="311"/>
                    <a:pt x="184" y="220"/>
                    <a:pt x="482" y="157"/>
                  </a:cubicBezTo>
                  <a:cubicBezTo>
                    <a:pt x="779" y="93"/>
                    <a:pt x="1568" y="0"/>
                    <a:pt x="1784" y="2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9" name="Text Box 32"/>
            <p:cNvSpPr txBox="1">
              <a:spLocks noChangeArrowheads="1"/>
            </p:cNvSpPr>
            <p:nvPr/>
          </p:nvSpPr>
          <p:spPr bwMode="auto">
            <a:xfrm>
              <a:off x="3326" y="1952"/>
              <a:ext cx="4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O 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1.5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1FDB5B5-45DA-41F5-9090-2B4A37E22C00}" type="slidenum">
              <a:rPr lang="zh-TW" altLang="en-US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Quaternion Math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1600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Addition</a:t>
            </a:r>
          </a:p>
          <a:p>
            <a:pPr eaLnBrk="1" hangingPunct="1"/>
            <a:endParaRPr lang="en-US" altLang="zh-TW" sz="3500" smtClean="0">
              <a:ea typeface="新細明體" charset="-120"/>
            </a:endParaRPr>
          </a:p>
          <a:p>
            <a:pPr eaLnBrk="1" hangingPunct="1"/>
            <a:r>
              <a:rPr lang="en-US" altLang="zh-TW" sz="3200" smtClean="0">
                <a:ea typeface="新細明體" charset="-120"/>
              </a:rPr>
              <a:t>Multiplication</a:t>
            </a:r>
          </a:p>
          <a:p>
            <a:pPr eaLnBrk="1" hangingPunct="1"/>
            <a:endParaRPr lang="en-US" altLang="zh-TW" sz="3500" smtClean="0">
              <a:ea typeface="新細明體" charset="-120"/>
            </a:endParaRPr>
          </a:p>
          <a:p>
            <a:pPr eaLnBrk="1" hangingPunct="1"/>
            <a:r>
              <a:rPr lang="en-US" altLang="zh-TW" sz="3200" smtClean="0">
                <a:ea typeface="新細明體" charset="-120"/>
              </a:rPr>
              <a:t>Multiplication is associative but not commutative</a:t>
            </a:r>
          </a:p>
          <a:p>
            <a:pPr eaLnBrk="1" hangingPunct="1"/>
            <a:endParaRPr lang="zh-TW" altLang="en-US" sz="3500" smtClean="0">
              <a:ea typeface="新細明體" charset="-120"/>
            </a:endParaRPr>
          </a:p>
        </p:txBody>
      </p:sp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1763713" y="1989138"/>
          <a:ext cx="50815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方程式" r:id="rId3" imgW="2072650" imgH="205647" progId="Equation.3">
                  <p:embed/>
                </p:oleObj>
              </mc:Choice>
              <mc:Fallback>
                <p:oleObj name="方程式" r:id="rId3" imgW="2072650" imgH="2056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5081587" cy="527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990600" y="3505200"/>
          <a:ext cx="77168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方程式" r:id="rId5" imgW="3154634" imgH="205647" progId="Equation.3">
                  <p:embed/>
                </p:oleObj>
              </mc:Choice>
              <mc:Fallback>
                <p:oleObj name="方程式" r:id="rId5" imgW="3154634" imgH="2056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7716838" cy="527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5867400" y="5486400"/>
          <a:ext cx="16732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方程式" r:id="rId7" imgW="678075" imgH="205647" progId="Equation.3">
                  <p:embed/>
                </p:oleObj>
              </mc:Choice>
              <mc:Fallback>
                <p:oleObj name="方程式" r:id="rId7" imgW="678075" imgH="2056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86400"/>
                        <a:ext cx="1673225" cy="527050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/>
          <p:cNvGraphicFramePr>
            <a:graphicFrameLocks noChangeAspect="1"/>
          </p:cNvGraphicFramePr>
          <p:nvPr/>
        </p:nvGraphicFramePr>
        <p:xfrm>
          <a:off x="1897063" y="5538788"/>
          <a:ext cx="28194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方程式" r:id="rId9" imgW="1150633" imgH="221001" progId="Equation.3">
                  <p:embed/>
                </p:oleObj>
              </mc:Choice>
              <mc:Fallback>
                <p:oleObj name="方程式" r:id="rId9" imgW="1150633" imgH="2210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538788"/>
                        <a:ext cx="2819400" cy="5572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D28A5BA-6CBF-46A1-85E5-B9A237FA4B74}" type="slidenum">
              <a:rPr lang="zh-TW" altLang="en-US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2770" name="頁尾版面配置區 3"/>
          <p:cNvSpPr txBox="1">
            <a:spLocks noGrp="1"/>
          </p:cNvSpPr>
          <p:nvPr/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1200" i="1">
                <a:solidFill>
                  <a:srgbClr val="5F5F5F"/>
                </a:solidFill>
                <a:ea typeface="新細明體" charset="-120"/>
              </a:rPr>
              <a:t>ILE5030 Computer Animation and Special Effects 11S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Quaternion Math (cont.)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 point in space is represented as [0, x, y, z]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Multiplicative identity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Inverse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2339975" y="4365625"/>
          <a:ext cx="35941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方程式" r:id="rId3" imgW="1463009" imgH="281981" progId="Equation.3">
                  <p:embed/>
                </p:oleObj>
              </mc:Choice>
              <mc:Fallback>
                <p:oleObj name="方程式" r:id="rId3" imgW="1463009" imgH="28198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65625"/>
                        <a:ext cx="3594100" cy="71278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4932363" y="2276475"/>
          <a:ext cx="2387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方程式" r:id="rId5" imgW="967784" imgH="205647" progId="Equation.3">
                  <p:embed/>
                </p:oleObj>
              </mc:Choice>
              <mc:Fallback>
                <p:oleObj name="方程式" r:id="rId5" imgW="967784" imgH="2056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276475"/>
                        <a:ext cx="2387600" cy="527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2455863" y="2960688"/>
          <a:ext cx="20447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方程式" r:id="rId7" imgW="830485" imgH="449570" progId="Equation.3">
                  <p:embed/>
                </p:oleObj>
              </mc:Choice>
              <mc:Fallback>
                <p:oleObj name="方程式" r:id="rId7" imgW="830485" imgH="4495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2960688"/>
                        <a:ext cx="2044700" cy="11160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2339975" y="5445125"/>
          <a:ext cx="24479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方程式" r:id="rId9" imgW="998223" imgH="221001" progId="Equation.3">
                  <p:embed/>
                </p:oleObj>
              </mc:Choice>
              <mc:Fallback>
                <p:oleObj name="方程式" r:id="rId9" imgW="998223" imgH="2210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2447925" cy="5572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1F8B49FD-3575-4836-86CF-E63A8E007AC0}" type="slidenum">
              <a:rPr lang="zh-TW" altLang="en-US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3794" name="頁尾版面配置區 3"/>
          <p:cNvSpPr txBox="1">
            <a:spLocks noGrp="1"/>
          </p:cNvSpPr>
          <p:nvPr/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1200" i="1">
                <a:solidFill>
                  <a:srgbClr val="5F5F5F"/>
                </a:solidFill>
                <a:ea typeface="新細明體" charset="-120"/>
              </a:rPr>
              <a:t>ILE5030 Computer Animation and Special Effects 11S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Quaternion Rotation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To rotate a vector </a:t>
            </a:r>
            <a:r>
              <a:rPr lang="en-US" altLang="zh-TW" i="1" smtClean="0">
                <a:ea typeface="新細明體" charset="-120"/>
              </a:rPr>
              <a:t>v</a:t>
            </a:r>
            <a:r>
              <a:rPr lang="en-US" altLang="zh-TW" smtClean="0">
                <a:ea typeface="新細明體" charset="-120"/>
              </a:rPr>
              <a:t> using quaternion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Represent the vector as [0, </a:t>
            </a:r>
            <a:r>
              <a:rPr lang="en-US" altLang="zh-TW" i="1" smtClean="0">
                <a:ea typeface="新細明體" charset="-120"/>
              </a:rPr>
              <a:t>v</a:t>
            </a:r>
            <a:r>
              <a:rPr lang="en-US" altLang="zh-TW" smtClean="0">
                <a:ea typeface="新細明體" charset="-120"/>
              </a:rPr>
              <a:t>]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Represent the rotation as a quaternion </a:t>
            </a:r>
            <a:r>
              <a:rPr lang="en-US" altLang="zh-TW" i="1" smtClean="0">
                <a:ea typeface="新細明體" charset="-120"/>
              </a:rPr>
              <a:t>q</a:t>
            </a:r>
          </a:p>
          <a:p>
            <a:pPr lvl="1" eaLnBrk="1" hangingPunct="1"/>
            <a:endParaRPr lang="en-US" altLang="zh-TW" i="1" smtClean="0">
              <a:ea typeface="新細明體" charset="-120"/>
            </a:endParaRPr>
          </a:p>
          <a:p>
            <a:pPr lvl="1" eaLnBrk="1" hangingPunct="1"/>
            <a:endParaRPr lang="en-US" altLang="zh-TW" i="1" smtClean="0">
              <a:ea typeface="新細明體" charset="-120"/>
            </a:endParaRPr>
          </a:p>
          <a:p>
            <a:pPr eaLnBrk="1" hangingPunct="1"/>
            <a:r>
              <a:rPr lang="en-US" altLang="zh-TW" i="1" smtClean="0">
                <a:ea typeface="新細明體" charset="-120"/>
              </a:rPr>
              <a:t>q </a:t>
            </a:r>
            <a:r>
              <a:rPr lang="en-US" altLang="zh-TW" smtClean="0">
                <a:ea typeface="新細明體" charset="-120"/>
              </a:rPr>
              <a:t>and </a:t>
            </a:r>
            <a:r>
              <a:rPr lang="en-US" altLang="zh-TW" i="1" smtClean="0">
                <a:ea typeface="新細明體" charset="-120"/>
              </a:rPr>
              <a:t>–q</a:t>
            </a:r>
            <a:r>
              <a:rPr lang="en-US" altLang="zh-TW" smtClean="0">
                <a:ea typeface="新細明體" charset="-120"/>
              </a:rPr>
              <a:t> represent the same orientation</a:t>
            </a:r>
          </a:p>
          <a:p>
            <a:pPr lvl="1" eaLnBrk="1" hangingPunct="1"/>
            <a:endParaRPr lang="en-US" altLang="zh-TW" smtClean="0">
              <a:ea typeface="新細明體" charset="-120"/>
            </a:endParaRPr>
          </a:p>
          <a:p>
            <a:pPr lvl="1" eaLnBrk="1" hangingPunct="1"/>
            <a:endParaRPr lang="en-US" altLang="zh-TW" i="1" smtClean="0">
              <a:ea typeface="新細明體" charset="-120"/>
            </a:endParaRPr>
          </a:p>
          <a:p>
            <a:pPr eaLnBrk="1" hangingPunct="1">
              <a:buFontTx/>
              <a:buNone/>
            </a:pPr>
            <a:endParaRPr lang="en-US" altLang="zh-TW" smtClean="0">
              <a:ea typeface="新細明體" charset="-120"/>
            </a:endParaRPr>
          </a:p>
          <a:p>
            <a:pPr lvl="1" eaLnBrk="1" hangingPunct="1"/>
            <a:endParaRPr lang="zh-TW" altLang="en-US" smtClean="0">
              <a:ea typeface="新細明體" charset="-120"/>
            </a:endParaRPr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2047875" y="3462338"/>
          <a:ext cx="41576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方程式" r:id="rId3" imgW="1379248" imgH="243922" progId="Equation.3">
                  <p:embed/>
                </p:oleObj>
              </mc:Choice>
              <mc:Fallback>
                <p:oleObj name="方程式" r:id="rId3" imgW="1379248" imgH="24392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3462338"/>
                        <a:ext cx="4157663" cy="7620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D28AC17-EDC0-424D-AC3D-76144B3C184B}" type="slidenum">
              <a:rPr lang="zh-TW" altLang="en-US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altLang="zh-TW" sz="3300" smtClean="0">
                <a:ea typeface="新細明體" charset="-120"/>
              </a:rPr>
              <a:t>Why q and –q represent same rotation?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Consider two axis angles that represent the same rotation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827088" y="3657600"/>
          <a:ext cx="44783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方程式" r:id="rId3" imgW="2034440" imgH="426648" progId="Equation.3">
                  <p:embed/>
                </p:oleObj>
              </mc:Choice>
              <mc:Fallback>
                <p:oleObj name="方程式" r:id="rId3" imgW="2034440" imgH="4266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57600"/>
                        <a:ext cx="4478337" cy="946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990600" y="2589213"/>
          <a:ext cx="24304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方程式" r:id="rId5" imgW="1104840" imgH="241200" progId="Equation.3">
                  <p:embed/>
                </p:oleObj>
              </mc:Choice>
              <mc:Fallback>
                <p:oleObj name="方程式" r:id="rId5" imgW="11048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89213"/>
                        <a:ext cx="2430463" cy="5349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4"/>
          <p:cNvGraphicFramePr>
            <a:graphicFrameLocks noChangeAspect="1"/>
          </p:cNvGraphicFramePr>
          <p:nvPr/>
        </p:nvGraphicFramePr>
        <p:xfrm>
          <a:off x="4572000" y="2513013"/>
          <a:ext cx="33528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4" name="方程式" r:id="rId7" imgW="1523880" imgH="241200" progId="Equation.3">
                  <p:embed/>
                </p:oleObj>
              </mc:Choice>
              <mc:Fallback>
                <p:oleObj name="方程式" r:id="rId7" imgW="1523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13013"/>
                        <a:ext cx="3352800" cy="5349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4"/>
          <p:cNvGraphicFramePr>
            <a:graphicFrameLocks noChangeAspect="1"/>
          </p:cNvGraphicFramePr>
          <p:nvPr/>
        </p:nvGraphicFramePr>
        <p:xfrm>
          <a:off x="2935288" y="4687888"/>
          <a:ext cx="625951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方程式" r:id="rId9" imgW="2844720" imgH="431640" progId="Equation.3">
                  <p:embed/>
                </p:oleObj>
              </mc:Choice>
              <mc:Fallback>
                <p:oleObj name="方程式" r:id="rId9" imgW="28447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687888"/>
                        <a:ext cx="6259512" cy="95726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6477000" y="3200400"/>
            <a:ext cx="228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>
            <a:off x="2438400" y="3124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FD1BC0C-9DF6-45D6-A760-A901DE017C2A}" type="slidenum">
              <a:rPr lang="zh-TW" altLang="en-US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4818" name="頁尾版面配置區 3"/>
          <p:cNvSpPr txBox="1">
            <a:spLocks noGrp="1"/>
          </p:cNvSpPr>
          <p:nvPr/>
        </p:nvSpPr>
        <p:spPr bwMode="auto">
          <a:xfrm>
            <a:off x="563563" y="6553200"/>
            <a:ext cx="4541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1200" i="1">
                <a:solidFill>
                  <a:srgbClr val="5F5F5F"/>
                </a:solidFill>
                <a:ea typeface="新細明體" charset="-120"/>
              </a:rPr>
              <a:t>ILE5030 Computer Animation and Special Effects 11S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Compose Rotations</a:t>
            </a:r>
          </a:p>
        </p:txBody>
      </p:sp>
      <p:graphicFrame>
        <p:nvGraphicFramePr>
          <p:cNvPr id="34820" name="Object 3"/>
          <p:cNvGraphicFramePr>
            <a:graphicFrameLocks noChangeAspect="1"/>
          </p:cNvGraphicFramePr>
          <p:nvPr/>
        </p:nvGraphicFramePr>
        <p:xfrm>
          <a:off x="2057400" y="1676400"/>
          <a:ext cx="5122863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方程式" r:id="rId3" imgW="1798269" imgH="983042" progId="Equation.3">
                  <p:embed/>
                </p:oleObj>
              </mc:Choice>
              <mc:Fallback>
                <p:oleObj name="方程式" r:id="rId3" imgW="1798269" imgH="98304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5122863" cy="28130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4953000" y="5029200"/>
          <a:ext cx="2343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方程式" r:id="rId5" imgW="929573" imgH="221001" progId="Equation.3">
                  <p:embed/>
                </p:oleObj>
              </mc:Choice>
              <mc:Fallback>
                <p:oleObj name="方程式" r:id="rId5" imgW="929573" imgH="2210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2343150" cy="8382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600200" y="4876800"/>
            <a:ext cx="3141663" cy="45878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ahoma" pitchFamily="34" charset="0"/>
                <a:ea typeface="新細明體" charset="-120"/>
              </a:rPr>
              <a:t>Prove by yourself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C7C1057-529E-4BF1-9C25-77DC94A4E9E9}" type="slidenum">
              <a:rPr lang="zh-TW" altLang="en-US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charset="-120"/>
              </a:rPr>
              <a:t>Summary of Rotation Representations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040313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Rotation Matrix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orthornormal columns/rows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bad for interpolation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Fixed Angle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rotate about global axes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bad for interpolation, gimbal lock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Euler Angle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rotate about local axes</a:t>
            </a:r>
          </a:p>
          <a:p>
            <a:pPr lvl="1" eaLnBrk="1" hangingPunct="1"/>
            <a:r>
              <a:rPr lang="en-US" altLang="zh-TW" smtClean="0">
                <a:ea typeface="新細明體" charset="-120"/>
              </a:rPr>
              <a:t>same problem as fixed angle</a:t>
            </a:r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BF27B8A2-D001-4A8D-999C-ABF44DAB6201}" type="slidenum">
              <a:rPr lang="zh-TW" altLang="en-US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TW" smtClean="0">
                <a:ea typeface="新細明體" charset="-120"/>
              </a:rPr>
              <a:t>Axis angle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mtClean="0">
                <a:ea typeface="新細明體" charset="-120"/>
              </a:rPr>
              <a:t>rotate about </a:t>
            </a:r>
            <a:r>
              <a:rPr lang="en-US" altLang="zh-TW" i="1" smtClean="0">
                <a:ea typeface="新細明體" charset="-120"/>
              </a:rPr>
              <a:t>A</a:t>
            </a:r>
            <a:r>
              <a:rPr lang="en-US" altLang="zh-TW" smtClean="0">
                <a:ea typeface="新細明體" charset="-120"/>
              </a:rPr>
              <a:t> by </a:t>
            </a:r>
            <a:r>
              <a:rPr lang="en-US" altLang="zh-TW" i="1" smtClean="0">
                <a:latin typeface="Symbol" pitchFamily="18" charset="2"/>
                <a:ea typeface="新細明體" charset="-120"/>
              </a:rPr>
              <a:t>q</a:t>
            </a:r>
            <a:r>
              <a:rPr lang="en-US" altLang="zh-TW" smtClean="0">
                <a:ea typeface="新細明體" charset="-120"/>
              </a:rPr>
              <a:t> , </a:t>
            </a:r>
            <a:r>
              <a:rPr lang="en-US" altLang="zh-TW" b="1" smtClean="0">
                <a:latin typeface="Times" pitchFamily="18" charset="0"/>
                <a:ea typeface="新細明體" charset="-120"/>
              </a:rPr>
              <a:t>(</a:t>
            </a:r>
            <a:r>
              <a:rPr lang="en-US" altLang="zh-TW" i="1" smtClean="0">
                <a:ea typeface="新細明體" charset="-120"/>
              </a:rPr>
              <a:t>A</a:t>
            </a:r>
            <a:r>
              <a:rPr lang="en-US" altLang="zh-TW" i="1" baseline="-25000" smtClean="0">
                <a:ea typeface="新細明體" charset="-120"/>
              </a:rPr>
              <a:t>x</a:t>
            </a:r>
            <a:r>
              <a:rPr lang="en-US" altLang="zh-TW" i="1" smtClean="0">
                <a:ea typeface="新細明體" charset="-120"/>
              </a:rPr>
              <a:t>,A</a:t>
            </a:r>
            <a:r>
              <a:rPr lang="en-US" altLang="zh-TW" i="1" baseline="-25000" smtClean="0">
                <a:ea typeface="新細明體" charset="-120"/>
              </a:rPr>
              <a:t>y</a:t>
            </a:r>
            <a:r>
              <a:rPr lang="en-US" altLang="zh-TW" i="1" smtClean="0">
                <a:ea typeface="新細明體" charset="-120"/>
              </a:rPr>
              <a:t>,A</a:t>
            </a:r>
            <a:r>
              <a:rPr lang="en-US" altLang="zh-TW" i="1" baseline="-25000" smtClean="0">
                <a:ea typeface="新細明體" charset="-120"/>
              </a:rPr>
              <a:t>z</a:t>
            </a:r>
            <a:r>
              <a:rPr lang="en-US" altLang="zh-TW" b="1" smtClean="0">
                <a:latin typeface="Times" pitchFamily="18" charset="0"/>
                <a:ea typeface="新細明體" charset="-120"/>
              </a:rPr>
              <a:t>,</a:t>
            </a:r>
            <a:r>
              <a:rPr lang="en-US" altLang="zh-TW" i="1" smtClean="0">
                <a:latin typeface="Symbol" pitchFamily="18" charset="2"/>
                <a:ea typeface="新細明體" charset="-120"/>
              </a:rPr>
              <a:t>q</a:t>
            </a:r>
            <a:r>
              <a:rPr lang="en-US" altLang="zh-TW" b="1" smtClean="0">
                <a:latin typeface="Times" pitchFamily="18" charset="0"/>
                <a:ea typeface="新細明體" charset="-120"/>
              </a:rPr>
              <a:t>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mtClean="0">
                <a:ea typeface="新細明體" charset="-120"/>
              </a:rPr>
              <a:t>good interpolation, no gimbal lock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mtClean="0">
                <a:ea typeface="新細明體" charset="-120"/>
              </a:rPr>
              <a:t>bad for compounding rotations</a:t>
            </a:r>
            <a:endParaRPr lang="el-GR" altLang="zh-TW" smtClean="0"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</a:pPr>
            <a:r>
              <a:rPr lang="en-US" altLang="zh-TW" smtClean="0">
                <a:ea typeface="新細明體" charset="-120"/>
              </a:rPr>
              <a:t>Quaternion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mtClean="0">
                <a:ea typeface="新細明體" charset="-120"/>
              </a:rPr>
              <a:t>similar to axis angle but in different form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i="1" smtClean="0">
                <a:ea typeface="新細明體" charset="-120"/>
              </a:rPr>
              <a:t>q=[s,v]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TW" smtClean="0">
                <a:ea typeface="新細明體" charset="-120"/>
              </a:rPr>
              <a:t>good for compounding rotations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3600" smtClean="0">
                <a:ea typeface="新細明體" charset="-120"/>
              </a:rPr>
              <a:t>Summary of Rotation Representations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8AE0CB4-67D3-43C1-BCB0-2E8EDADAD782}" type="slidenum">
              <a:rPr lang="zh-TW" altLang="en-US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Visualizing Rotations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View rotations as points lying on an n-D sphere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Interpolating rotation means moving on n-D sphere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How about 3-angle rotation (quaternion)?</a:t>
            </a:r>
          </a:p>
        </p:txBody>
      </p: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844675"/>
            <a:ext cx="23764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1692275" y="3978275"/>
            <a:ext cx="2654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ahoma" pitchFamily="34" charset="0"/>
                <a:ea typeface="新細明體" charset="-120"/>
              </a:rPr>
              <a:t>1-angle rotation</a:t>
            </a:r>
          </a:p>
          <a:p>
            <a:pPr eaLnBrk="1" hangingPunct="1"/>
            <a:r>
              <a:rPr kumimoji="1" lang="en-US" altLang="zh-TW" sz="2000">
                <a:latin typeface="Tahoma" pitchFamily="34" charset="0"/>
                <a:ea typeface="新細明體" charset="-120"/>
              </a:rPr>
              <a:t>unit circle in 2D space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4835525" y="4003675"/>
            <a:ext cx="28289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000">
                <a:latin typeface="Tahoma" pitchFamily="34" charset="0"/>
                <a:ea typeface="新細明體" charset="-120"/>
              </a:rPr>
              <a:t>2-angle rotation</a:t>
            </a:r>
          </a:p>
          <a:p>
            <a:pPr eaLnBrk="1" hangingPunct="1"/>
            <a:r>
              <a:rPr kumimoji="1" lang="en-US" altLang="zh-TW" sz="2000">
                <a:latin typeface="Tahoma" pitchFamily="34" charset="0"/>
                <a:ea typeface="新細明體" charset="-120"/>
              </a:rPr>
              <a:t>unit sphere in 3D space</a:t>
            </a:r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4792663" y="1987550"/>
            <a:ext cx="1979612" cy="1944688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rgbClr val="00007E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897" name="Freeform 8"/>
          <p:cNvSpPr>
            <a:spLocks/>
          </p:cNvSpPr>
          <p:nvPr/>
        </p:nvSpPr>
        <p:spPr bwMode="auto">
          <a:xfrm>
            <a:off x="5657850" y="2276475"/>
            <a:ext cx="215900" cy="1296988"/>
          </a:xfrm>
          <a:custGeom>
            <a:avLst/>
            <a:gdLst>
              <a:gd name="T0" fmla="*/ 215900 w 281"/>
              <a:gd name="T1" fmla="*/ 0 h 1361"/>
              <a:gd name="T2" fmla="*/ 6147 w 281"/>
              <a:gd name="T3" fmla="*/ 648970 h 1361"/>
              <a:gd name="T4" fmla="*/ 180557 w 281"/>
              <a:gd name="T5" fmla="*/ 1296988 h 13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1" h="1361">
                <a:moveTo>
                  <a:pt x="281" y="0"/>
                </a:moveTo>
                <a:cubicBezTo>
                  <a:pt x="148" y="227"/>
                  <a:pt x="16" y="454"/>
                  <a:pt x="8" y="681"/>
                </a:cubicBezTo>
                <a:cubicBezTo>
                  <a:pt x="0" y="908"/>
                  <a:pt x="182" y="1248"/>
                  <a:pt x="235" y="136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8" name="Freeform 9"/>
          <p:cNvSpPr>
            <a:spLocks/>
          </p:cNvSpPr>
          <p:nvPr/>
        </p:nvSpPr>
        <p:spPr bwMode="auto">
          <a:xfrm rot="403570">
            <a:off x="5800725" y="2276475"/>
            <a:ext cx="504825" cy="1296988"/>
          </a:xfrm>
          <a:custGeom>
            <a:avLst/>
            <a:gdLst>
              <a:gd name="T0" fmla="*/ 0 w 318"/>
              <a:gd name="T1" fmla="*/ 0 h 817"/>
              <a:gd name="T2" fmla="*/ 360363 w 318"/>
              <a:gd name="T3" fmla="*/ 215900 h 817"/>
              <a:gd name="T4" fmla="*/ 504825 w 318"/>
              <a:gd name="T5" fmla="*/ 576263 h 817"/>
              <a:gd name="T6" fmla="*/ 360363 w 318"/>
              <a:gd name="T7" fmla="*/ 1008063 h 817"/>
              <a:gd name="T8" fmla="*/ 144463 w 318"/>
              <a:gd name="T9" fmla="*/ 1296988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817">
                <a:moveTo>
                  <a:pt x="0" y="0"/>
                </a:moveTo>
                <a:cubicBezTo>
                  <a:pt x="87" y="38"/>
                  <a:pt x="174" y="76"/>
                  <a:pt x="227" y="136"/>
                </a:cubicBezTo>
                <a:cubicBezTo>
                  <a:pt x="280" y="196"/>
                  <a:pt x="318" y="280"/>
                  <a:pt x="318" y="363"/>
                </a:cubicBezTo>
                <a:cubicBezTo>
                  <a:pt x="318" y="446"/>
                  <a:pt x="265" y="560"/>
                  <a:pt x="227" y="635"/>
                </a:cubicBezTo>
                <a:cubicBezTo>
                  <a:pt x="189" y="710"/>
                  <a:pt x="140" y="763"/>
                  <a:pt x="91" y="81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5800725" y="22034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900" name="Oval 11"/>
          <p:cNvSpPr>
            <a:spLocks noChangeArrowheads="1"/>
          </p:cNvSpPr>
          <p:nvPr/>
        </p:nvSpPr>
        <p:spPr bwMode="auto">
          <a:xfrm>
            <a:off x="5800725" y="34290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6232525" y="277971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D877181-0354-4934-8919-28942821440F}" type="slidenum">
              <a:rPr lang="zh-TW" altLang="en-US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Quaternion Interpolation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zh-TW" sz="2700" smtClean="0">
                <a:ea typeface="新細明體" charset="-120"/>
              </a:rPr>
              <a:t>A quaternion is a point on a 4D unit sphere</a:t>
            </a:r>
          </a:p>
          <a:p>
            <a:pPr eaLnBrk="1" hangingPunct="1"/>
            <a:r>
              <a:rPr lang="en-US" altLang="zh-TW" sz="2700" smtClean="0">
                <a:ea typeface="新細明體" charset="-120"/>
              </a:rPr>
              <a:t>Unit quaternion: </a:t>
            </a:r>
            <a:r>
              <a:rPr lang="en-US" altLang="zh-TW" sz="2700" i="1" smtClean="0">
                <a:ea typeface="新細明體" charset="-120"/>
              </a:rPr>
              <a:t>q=(s,x,y,z), ||q|| = 1</a:t>
            </a:r>
          </a:p>
          <a:p>
            <a:pPr eaLnBrk="1" hangingPunct="1"/>
            <a:r>
              <a:rPr lang="en-US" altLang="zh-TW" sz="2700" smtClean="0">
                <a:ea typeface="新細明體" charset="-120"/>
              </a:rPr>
              <a:t>Interpolating rotations means moving on 4D sphere</a:t>
            </a:r>
          </a:p>
          <a:p>
            <a:pPr eaLnBrk="1" hangingPunct="1"/>
            <a:endParaRPr lang="en-US" altLang="zh-TW" sz="2700" smtClean="0">
              <a:ea typeface="新細明體" charset="-120"/>
            </a:endParaRPr>
          </a:p>
          <a:p>
            <a:pPr eaLnBrk="1" hangingPunct="1">
              <a:buFontTx/>
              <a:buNone/>
            </a:pPr>
            <a:endParaRPr lang="zh-TW" altLang="en-US" sz="2700" smtClean="0">
              <a:ea typeface="新細明體" charset="-120"/>
            </a:endParaRP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997200"/>
            <a:ext cx="30003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Freeform 5"/>
          <p:cNvSpPr>
            <a:spLocks/>
          </p:cNvSpPr>
          <p:nvPr/>
        </p:nvSpPr>
        <p:spPr bwMode="auto">
          <a:xfrm rot="2874578">
            <a:off x="4715669" y="3934619"/>
            <a:ext cx="504825" cy="1512887"/>
          </a:xfrm>
          <a:custGeom>
            <a:avLst/>
            <a:gdLst>
              <a:gd name="T0" fmla="*/ 0 w 318"/>
              <a:gd name="T1" fmla="*/ 0 h 817"/>
              <a:gd name="T2" fmla="*/ 360363 w 318"/>
              <a:gd name="T3" fmla="*/ 251839 h 817"/>
              <a:gd name="T4" fmla="*/ 504825 w 318"/>
              <a:gd name="T5" fmla="*/ 672188 h 817"/>
              <a:gd name="T6" fmla="*/ 360363 w 318"/>
              <a:gd name="T7" fmla="*/ 1175867 h 817"/>
              <a:gd name="T8" fmla="*/ 144463 w 318"/>
              <a:gd name="T9" fmla="*/ 1512887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817">
                <a:moveTo>
                  <a:pt x="0" y="0"/>
                </a:moveTo>
                <a:cubicBezTo>
                  <a:pt x="87" y="38"/>
                  <a:pt x="174" y="76"/>
                  <a:pt x="227" y="136"/>
                </a:cubicBezTo>
                <a:cubicBezTo>
                  <a:pt x="280" y="196"/>
                  <a:pt x="318" y="280"/>
                  <a:pt x="318" y="363"/>
                </a:cubicBezTo>
                <a:cubicBezTo>
                  <a:pt x="318" y="446"/>
                  <a:pt x="265" y="560"/>
                  <a:pt x="227" y="635"/>
                </a:cubicBezTo>
                <a:cubicBezTo>
                  <a:pt x="189" y="710"/>
                  <a:pt x="140" y="763"/>
                  <a:pt x="91" y="817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067F74D-6E2D-478C-B326-9F1FB6DFB6DA}" type="slidenum">
              <a:rPr lang="zh-TW" altLang="en-US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Linear Interpolation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Linear interpolation generates unequal spacing of points after projecting to circle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3708400" y="3068638"/>
            <a:ext cx="2300288" cy="2293937"/>
            <a:chOff x="2154" y="1752"/>
            <a:chExt cx="1449" cy="1445"/>
          </a:xfrm>
        </p:grpSpPr>
        <p:pic>
          <p:nvPicPr>
            <p:cNvPr id="3994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752"/>
              <a:ext cx="1449" cy="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6"/>
            <p:cNvSpPr>
              <a:spLocks noChangeArrowheads="1"/>
            </p:cNvSpPr>
            <p:nvPr/>
          </p:nvSpPr>
          <p:spPr bwMode="auto">
            <a:xfrm>
              <a:off x="2608" y="1842"/>
              <a:ext cx="9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3107" y="2160"/>
              <a:ext cx="9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424" y="2659"/>
              <a:ext cx="9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9946" name="Oval 9"/>
            <p:cNvSpPr>
              <a:spLocks noChangeArrowheads="1"/>
            </p:cNvSpPr>
            <p:nvPr/>
          </p:nvSpPr>
          <p:spPr bwMode="auto">
            <a:xfrm>
              <a:off x="2517" y="2115"/>
              <a:ext cx="91" cy="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9947" name="Oval 10"/>
            <p:cNvSpPr>
              <a:spLocks noChangeArrowheads="1"/>
            </p:cNvSpPr>
            <p:nvPr/>
          </p:nvSpPr>
          <p:spPr bwMode="auto">
            <a:xfrm>
              <a:off x="2835" y="2432"/>
              <a:ext cx="91" cy="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39948" name="Oval 11"/>
            <p:cNvSpPr>
              <a:spLocks noChangeArrowheads="1"/>
            </p:cNvSpPr>
            <p:nvPr/>
          </p:nvSpPr>
          <p:spPr bwMode="auto">
            <a:xfrm>
              <a:off x="3198" y="2750"/>
              <a:ext cx="91" cy="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AF9387D-CEE0-45F5-ABD4-D1909072703D}" type="slidenum">
              <a:rPr lang="zh-TW" altLang="en-US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2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Concatenation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1504950" y="2952750"/>
            <a:ext cx="1676400" cy="1660525"/>
            <a:chOff x="544" y="1703"/>
            <a:chExt cx="1056" cy="1046"/>
          </a:xfrm>
        </p:grpSpPr>
        <p:sp>
          <p:nvSpPr>
            <p:cNvPr id="5141" name="Line 4"/>
            <p:cNvSpPr>
              <a:spLocks noChangeShapeType="1"/>
            </p:cNvSpPr>
            <p:nvPr/>
          </p:nvSpPr>
          <p:spPr bwMode="auto">
            <a:xfrm flipV="1">
              <a:off x="954" y="1703"/>
              <a:ext cx="0" cy="5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42" name="Line 5"/>
            <p:cNvSpPr>
              <a:spLocks noChangeShapeType="1"/>
            </p:cNvSpPr>
            <p:nvPr/>
          </p:nvSpPr>
          <p:spPr bwMode="auto">
            <a:xfrm>
              <a:off x="964" y="2287"/>
              <a:ext cx="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43" name="Line 6"/>
            <p:cNvSpPr>
              <a:spLocks noChangeShapeType="1"/>
            </p:cNvSpPr>
            <p:nvPr/>
          </p:nvSpPr>
          <p:spPr bwMode="auto">
            <a:xfrm flipH="1">
              <a:off x="544" y="2287"/>
              <a:ext cx="420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44" name="Rectangle 7"/>
            <p:cNvSpPr>
              <a:spLocks noChangeArrowheads="1"/>
            </p:cNvSpPr>
            <p:nvPr/>
          </p:nvSpPr>
          <p:spPr bwMode="auto">
            <a:xfrm>
              <a:off x="584" y="2268"/>
              <a:ext cx="810" cy="164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  <p:grpSp>
        <p:nvGrpSpPr>
          <p:cNvPr id="1225736" name="Group 8"/>
          <p:cNvGrpSpPr>
            <a:grpSpLocks/>
          </p:cNvGrpSpPr>
          <p:nvPr/>
        </p:nvGrpSpPr>
        <p:grpSpPr bwMode="auto">
          <a:xfrm>
            <a:off x="4572000" y="1557338"/>
            <a:ext cx="1676400" cy="1660525"/>
            <a:chOff x="2476" y="824"/>
            <a:chExt cx="1056" cy="1046"/>
          </a:xfrm>
        </p:grpSpPr>
        <p:sp>
          <p:nvSpPr>
            <p:cNvPr id="5137" name="Line 9"/>
            <p:cNvSpPr>
              <a:spLocks noChangeShapeType="1"/>
            </p:cNvSpPr>
            <p:nvPr/>
          </p:nvSpPr>
          <p:spPr bwMode="auto">
            <a:xfrm flipV="1">
              <a:off x="2886" y="824"/>
              <a:ext cx="0" cy="5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38" name="Line 10"/>
            <p:cNvSpPr>
              <a:spLocks noChangeShapeType="1"/>
            </p:cNvSpPr>
            <p:nvPr/>
          </p:nvSpPr>
          <p:spPr bwMode="auto">
            <a:xfrm>
              <a:off x="2896" y="1408"/>
              <a:ext cx="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39" name="Line 11"/>
            <p:cNvSpPr>
              <a:spLocks noChangeShapeType="1"/>
            </p:cNvSpPr>
            <p:nvPr/>
          </p:nvSpPr>
          <p:spPr bwMode="auto">
            <a:xfrm flipH="1">
              <a:off x="2476" y="1408"/>
              <a:ext cx="420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40" name="Rectangle 12"/>
            <p:cNvSpPr>
              <a:spLocks noChangeArrowheads="1"/>
            </p:cNvSpPr>
            <p:nvPr/>
          </p:nvSpPr>
          <p:spPr bwMode="auto">
            <a:xfrm rot="-4444487">
              <a:off x="2485" y="1380"/>
              <a:ext cx="810" cy="164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  <p:grpSp>
        <p:nvGrpSpPr>
          <p:cNvPr id="1225741" name="Group 13"/>
          <p:cNvGrpSpPr>
            <a:grpSpLocks/>
          </p:cNvGrpSpPr>
          <p:nvPr/>
        </p:nvGrpSpPr>
        <p:grpSpPr bwMode="auto">
          <a:xfrm>
            <a:off x="5780088" y="4332288"/>
            <a:ext cx="1744662" cy="1660525"/>
            <a:chOff x="2386" y="2592"/>
            <a:chExt cx="1099" cy="1046"/>
          </a:xfrm>
        </p:grpSpPr>
        <p:sp>
          <p:nvSpPr>
            <p:cNvPr id="5133" name="Line 14"/>
            <p:cNvSpPr>
              <a:spLocks noChangeShapeType="1"/>
            </p:cNvSpPr>
            <p:nvPr/>
          </p:nvSpPr>
          <p:spPr bwMode="auto">
            <a:xfrm flipV="1">
              <a:off x="2839" y="2592"/>
              <a:ext cx="0" cy="5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34" name="Line 15"/>
            <p:cNvSpPr>
              <a:spLocks noChangeShapeType="1"/>
            </p:cNvSpPr>
            <p:nvPr/>
          </p:nvSpPr>
          <p:spPr bwMode="auto">
            <a:xfrm>
              <a:off x="2849" y="3176"/>
              <a:ext cx="6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35" name="Line 16"/>
            <p:cNvSpPr>
              <a:spLocks noChangeShapeType="1"/>
            </p:cNvSpPr>
            <p:nvPr/>
          </p:nvSpPr>
          <p:spPr bwMode="auto">
            <a:xfrm flipH="1">
              <a:off x="2429" y="3176"/>
              <a:ext cx="420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36" name="Rectangle 17"/>
            <p:cNvSpPr>
              <a:spLocks noChangeArrowheads="1"/>
            </p:cNvSpPr>
            <p:nvPr/>
          </p:nvSpPr>
          <p:spPr bwMode="auto">
            <a:xfrm rot="-1399644">
              <a:off x="2386" y="3127"/>
              <a:ext cx="810" cy="164"/>
            </a:xfrm>
            <a:prstGeom prst="rect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  <p:grpSp>
        <p:nvGrpSpPr>
          <p:cNvPr id="1225746" name="Group 18"/>
          <p:cNvGrpSpPr>
            <a:grpSpLocks/>
          </p:cNvGrpSpPr>
          <p:nvPr/>
        </p:nvGrpSpPr>
        <p:grpSpPr bwMode="auto">
          <a:xfrm>
            <a:off x="3213100" y="2551113"/>
            <a:ext cx="1400175" cy="971550"/>
            <a:chOff x="1620" y="1450"/>
            <a:chExt cx="882" cy="612"/>
          </a:xfrm>
        </p:grpSpPr>
        <p:sp>
          <p:nvSpPr>
            <p:cNvPr id="5131" name="Line 19"/>
            <p:cNvSpPr>
              <a:spLocks noChangeShapeType="1"/>
            </p:cNvSpPr>
            <p:nvPr/>
          </p:nvSpPr>
          <p:spPr bwMode="auto">
            <a:xfrm flipV="1">
              <a:off x="1620" y="1498"/>
              <a:ext cx="882" cy="5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32" name="Text Box 20"/>
            <p:cNvSpPr txBox="1">
              <a:spLocks noChangeArrowheads="1"/>
            </p:cNvSpPr>
            <p:nvPr/>
          </p:nvSpPr>
          <p:spPr bwMode="auto">
            <a:xfrm>
              <a:off x="1706" y="145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O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1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  <p:grpSp>
        <p:nvGrpSpPr>
          <p:cNvPr id="1225749" name="Group 21"/>
          <p:cNvGrpSpPr>
            <a:grpSpLocks/>
          </p:cNvGrpSpPr>
          <p:nvPr/>
        </p:nvGrpSpPr>
        <p:grpSpPr bwMode="auto">
          <a:xfrm>
            <a:off x="5688013" y="3065463"/>
            <a:ext cx="1147762" cy="1108075"/>
            <a:chOff x="3179" y="1774"/>
            <a:chExt cx="723" cy="698"/>
          </a:xfrm>
        </p:grpSpPr>
        <p:sp>
          <p:nvSpPr>
            <p:cNvPr id="5129" name="Line 22"/>
            <p:cNvSpPr>
              <a:spLocks noChangeShapeType="1"/>
            </p:cNvSpPr>
            <p:nvPr/>
          </p:nvSpPr>
          <p:spPr bwMode="auto">
            <a:xfrm>
              <a:off x="3179" y="1774"/>
              <a:ext cx="431" cy="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30" name="Text Box 23"/>
            <p:cNvSpPr txBox="1">
              <a:spLocks noChangeArrowheads="1"/>
            </p:cNvSpPr>
            <p:nvPr/>
          </p:nvSpPr>
          <p:spPr bwMode="auto">
            <a:xfrm>
              <a:off x="3583" y="184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O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2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5C8F0C1-AE81-4CA7-89B2-CDD7D08A19DA}" type="slidenum">
              <a:rPr lang="zh-TW" altLang="en-US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1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3036888" y="3925888"/>
          <a:ext cx="382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方程式" r:id="rId3" imgW="144855" imgH="205647" progId="Equation.3">
                  <p:embed/>
                </p:oleObj>
              </mc:Choice>
              <mc:Fallback>
                <p:oleObj name="方程式" r:id="rId3" imgW="144855" imgH="2056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925888"/>
                        <a:ext cx="382587" cy="5429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Want equal increment along arc connecting two quaternions on the spherical surface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z="1800" smtClean="0">
              <a:ea typeface="新細明體" charset="-120"/>
            </a:endParaRP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Normalize to regain unit quaternion</a:t>
            </a:r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Spherical Linear Interpolation (slerp)</a:t>
            </a:r>
          </a:p>
        </p:txBody>
      </p:sp>
      <p:graphicFrame>
        <p:nvGraphicFramePr>
          <p:cNvPr id="40966" name="Object 5"/>
          <p:cNvGraphicFramePr>
            <a:graphicFrameLocks noChangeAspect="1"/>
          </p:cNvGraphicFramePr>
          <p:nvPr/>
        </p:nvGraphicFramePr>
        <p:xfrm>
          <a:off x="1285875" y="2276475"/>
          <a:ext cx="62849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方程式" r:id="rId5" imgW="2583203" imgH="388589" progId="Equation.3">
                  <p:embed/>
                </p:oleObj>
              </mc:Choice>
              <mc:Fallback>
                <p:oleObj name="方程式" r:id="rId5" imgW="2583203" imgH="38858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276475"/>
                        <a:ext cx="6284913" cy="9556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7" name="Group 6"/>
          <p:cNvGrpSpPr>
            <a:grpSpLocks/>
          </p:cNvGrpSpPr>
          <p:nvPr/>
        </p:nvGrpSpPr>
        <p:grpSpPr bwMode="auto">
          <a:xfrm>
            <a:off x="3419475" y="4213225"/>
            <a:ext cx="2300288" cy="2293938"/>
            <a:chOff x="2154" y="1752"/>
            <a:chExt cx="1449" cy="1445"/>
          </a:xfrm>
        </p:grpSpPr>
        <p:pic>
          <p:nvPicPr>
            <p:cNvPr id="40969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1752"/>
              <a:ext cx="1449" cy="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0" name="Rectangle 8"/>
            <p:cNvSpPr>
              <a:spLocks noChangeArrowheads="1"/>
            </p:cNvSpPr>
            <p:nvPr/>
          </p:nvSpPr>
          <p:spPr bwMode="auto">
            <a:xfrm>
              <a:off x="2608" y="1842"/>
              <a:ext cx="9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40971" name="Rectangle 9"/>
            <p:cNvSpPr>
              <a:spLocks noChangeArrowheads="1"/>
            </p:cNvSpPr>
            <p:nvPr/>
          </p:nvSpPr>
          <p:spPr bwMode="auto">
            <a:xfrm>
              <a:off x="3107" y="2160"/>
              <a:ext cx="9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40972" name="Rectangle 10"/>
            <p:cNvSpPr>
              <a:spLocks noChangeArrowheads="1"/>
            </p:cNvSpPr>
            <p:nvPr/>
          </p:nvSpPr>
          <p:spPr bwMode="auto">
            <a:xfrm>
              <a:off x="3424" y="2659"/>
              <a:ext cx="91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40973" name="Oval 11"/>
            <p:cNvSpPr>
              <a:spLocks noChangeArrowheads="1"/>
            </p:cNvSpPr>
            <p:nvPr/>
          </p:nvSpPr>
          <p:spPr bwMode="auto">
            <a:xfrm>
              <a:off x="2517" y="2115"/>
              <a:ext cx="91" cy="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40974" name="Oval 12"/>
            <p:cNvSpPr>
              <a:spLocks noChangeArrowheads="1"/>
            </p:cNvSpPr>
            <p:nvPr/>
          </p:nvSpPr>
          <p:spPr bwMode="auto">
            <a:xfrm>
              <a:off x="2835" y="2432"/>
              <a:ext cx="91" cy="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40975" name="Oval 13"/>
            <p:cNvSpPr>
              <a:spLocks noChangeArrowheads="1"/>
            </p:cNvSpPr>
            <p:nvPr/>
          </p:nvSpPr>
          <p:spPr bwMode="auto">
            <a:xfrm>
              <a:off x="3198" y="2750"/>
              <a:ext cx="91" cy="9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  <p:graphicFrame>
        <p:nvGraphicFramePr>
          <p:cNvPr id="40968" name="Object 14"/>
          <p:cNvGraphicFramePr>
            <a:graphicFrameLocks noChangeAspect="1"/>
          </p:cNvGraphicFramePr>
          <p:nvPr/>
        </p:nvGraphicFramePr>
        <p:xfrm>
          <a:off x="5795963" y="6086475"/>
          <a:ext cx="4143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方程式" r:id="rId8" imgW="159966" imgH="205647" progId="Equation.3">
                  <p:embed/>
                </p:oleObj>
              </mc:Choice>
              <mc:Fallback>
                <p:oleObj name="方程式" r:id="rId8" imgW="159966" imgH="20564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6086475"/>
                        <a:ext cx="414337" cy="5429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70D463ED-7CC0-4107-BE01-B2ED5EB6A50A}" type="slidenum">
              <a:rPr lang="zh-TW" altLang="en-US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21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Proof of Slerp Equation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67287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It can be proved that</a:t>
            </a:r>
          </a:p>
        </p:txBody>
      </p:sp>
      <p:sp>
        <p:nvSpPr>
          <p:cNvPr id="41989" name="Arc 4"/>
          <p:cNvSpPr>
            <a:spLocks/>
          </p:cNvSpPr>
          <p:nvPr/>
        </p:nvSpPr>
        <p:spPr bwMode="auto">
          <a:xfrm rot="13371256" flipV="1">
            <a:off x="1470025" y="3354388"/>
            <a:ext cx="2024063" cy="1901825"/>
          </a:xfrm>
          <a:custGeom>
            <a:avLst/>
            <a:gdLst>
              <a:gd name="T0" fmla="*/ 0 w 26412"/>
              <a:gd name="T1" fmla="*/ 39832 h 25926"/>
              <a:gd name="T2" fmla="*/ 1990497 w 26412"/>
              <a:gd name="T3" fmla="*/ 1901825 h 25926"/>
              <a:gd name="T4" fmla="*/ 368764 w 26412"/>
              <a:gd name="T5" fmla="*/ 1584487 h 259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12" h="25926" fill="none" extrusionOk="0">
                <a:moveTo>
                  <a:pt x="-1" y="542"/>
                </a:moveTo>
                <a:cubicBezTo>
                  <a:pt x="1578" y="182"/>
                  <a:pt x="3192" y="-1"/>
                  <a:pt x="4812" y="0"/>
                </a:cubicBezTo>
                <a:cubicBezTo>
                  <a:pt x="16741" y="0"/>
                  <a:pt x="26412" y="9670"/>
                  <a:pt x="26412" y="21600"/>
                </a:cubicBezTo>
                <a:cubicBezTo>
                  <a:pt x="26412" y="23053"/>
                  <a:pt x="26265" y="24502"/>
                  <a:pt x="25974" y="25926"/>
                </a:cubicBezTo>
              </a:path>
              <a:path w="26412" h="25926" stroke="0" extrusionOk="0">
                <a:moveTo>
                  <a:pt x="-1" y="542"/>
                </a:moveTo>
                <a:cubicBezTo>
                  <a:pt x="1578" y="182"/>
                  <a:pt x="3192" y="-1"/>
                  <a:pt x="4812" y="0"/>
                </a:cubicBezTo>
                <a:cubicBezTo>
                  <a:pt x="16741" y="0"/>
                  <a:pt x="26412" y="9670"/>
                  <a:pt x="26412" y="21600"/>
                </a:cubicBezTo>
                <a:cubicBezTo>
                  <a:pt x="26412" y="23053"/>
                  <a:pt x="26265" y="24502"/>
                  <a:pt x="25974" y="25926"/>
                </a:cubicBezTo>
                <a:lnTo>
                  <a:pt x="4812" y="21600"/>
                </a:lnTo>
                <a:lnTo>
                  <a:pt x="-1" y="54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>
            <a:off x="1317625" y="4046538"/>
            <a:ext cx="1152525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 flipH="1">
            <a:off x="2470150" y="4191000"/>
            <a:ext cx="1223963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 rot="1962825">
            <a:off x="1749425" y="3830638"/>
            <a:ext cx="1152525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1749425" y="4191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ahoma" pitchFamily="34" charset="0"/>
                <a:ea typeface="新細明體" charset="-120"/>
              </a:rPr>
              <a:t>θ</a:t>
            </a: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2470150" y="44069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ahoma" pitchFamily="34" charset="0"/>
                <a:ea typeface="新細明體" charset="-120"/>
              </a:rPr>
              <a:t>Ω</a:t>
            </a:r>
          </a:p>
        </p:txBody>
      </p:sp>
      <p:sp>
        <p:nvSpPr>
          <p:cNvPr id="41995" name="Freeform 10"/>
          <p:cNvSpPr>
            <a:spLocks/>
          </p:cNvSpPr>
          <p:nvPr/>
        </p:nvSpPr>
        <p:spPr bwMode="auto">
          <a:xfrm rot="343182">
            <a:off x="2181225" y="4826000"/>
            <a:ext cx="576263" cy="157163"/>
          </a:xfrm>
          <a:custGeom>
            <a:avLst/>
            <a:gdLst>
              <a:gd name="T0" fmla="*/ 0 w 363"/>
              <a:gd name="T1" fmla="*/ 157163 h 99"/>
              <a:gd name="T2" fmla="*/ 215900 w 363"/>
              <a:gd name="T3" fmla="*/ 12700 h 99"/>
              <a:gd name="T4" fmla="*/ 576263 w 363"/>
              <a:gd name="T5" fmla="*/ 85725 h 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9">
                <a:moveTo>
                  <a:pt x="0" y="99"/>
                </a:moveTo>
                <a:cubicBezTo>
                  <a:pt x="37" y="57"/>
                  <a:pt x="75" y="16"/>
                  <a:pt x="136" y="8"/>
                </a:cubicBezTo>
                <a:cubicBezTo>
                  <a:pt x="197" y="0"/>
                  <a:pt x="295" y="46"/>
                  <a:pt x="363" y="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6" name="Freeform 11"/>
          <p:cNvSpPr>
            <a:spLocks/>
          </p:cNvSpPr>
          <p:nvPr/>
        </p:nvSpPr>
        <p:spPr bwMode="auto">
          <a:xfrm>
            <a:off x="1965325" y="4622800"/>
            <a:ext cx="288925" cy="71438"/>
          </a:xfrm>
          <a:custGeom>
            <a:avLst/>
            <a:gdLst>
              <a:gd name="T0" fmla="*/ 0 w 182"/>
              <a:gd name="T1" fmla="*/ 71438 h 45"/>
              <a:gd name="T2" fmla="*/ 144463 w 182"/>
              <a:gd name="T3" fmla="*/ 0 h 45"/>
              <a:gd name="T4" fmla="*/ 288925 w 182"/>
              <a:gd name="T5" fmla="*/ 71438 h 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" h="45">
                <a:moveTo>
                  <a:pt x="0" y="45"/>
                </a:moveTo>
                <a:cubicBezTo>
                  <a:pt x="30" y="22"/>
                  <a:pt x="61" y="0"/>
                  <a:pt x="91" y="0"/>
                </a:cubicBezTo>
                <a:cubicBezTo>
                  <a:pt x="121" y="0"/>
                  <a:pt x="159" y="38"/>
                  <a:pt x="182" y="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1028700" y="35433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A</a:t>
            </a:r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1965325" y="31829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P</a:t>
            </a:r>
          </a:p>
        </p:txBody>
      </p:sp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3621088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B</a:t>
            </a:r>
          </a:p>
        </p:txBody>
      </p:sp>
      <p:graphicFrame>
        <p:nvGraphicFramePr>
          <p:cNvPr id="42000" name="Object 15"/>
          <p:cNvGraphicFramePr>
            <a:graphicFrameLocks noChangeAspect="1"/>
          </p:cNvGraphicFramePr>
          <p:nvPr/>
        </p:nvGraphicFramePr>
        <p:xfrm>
          <a:off x="4918075" y="2967038"/>
          <a:ext cx="2101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方程式" r:id="rId3" imgW="807818" imgH="198079" progId="Equation.3">
                  <p:embed/>
                </p:oleObj>
              </mc:Choice>
              <mc:Fallback>
                <p:oleObj name="方程式" r:id="rId3" imgW="807818" imgH="1980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2967038"/>
                        <a:ext cx="2101850" cy="528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6"/>
          <p:cNvGraphicFramePr>
            <a:graphicFrameLocks noChangeAspect="1"/>
          </p:cNvGraphicFramePr>
          <p:nvPr/>
        </p:nvGraphicFramePr>
        <p:xfrm>
          <a:off x="4989513" y="3614738"/>
          <a:ext cx="1117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方程式" r:id="rId5" imgW="426792" imgH="243922" progId="Equation.3">
                  <p:embed/>
                </p:oleObj>
              </mc:Choice>
              <mc:Fallback>
                <p:oleObj name="方程式" r:id="rId5" imgW="426792" imgH="24392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614738"/>
                        <a:ext cx="1117600" cy="6619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7"/>
          <p:cNvGraphicFramePr>
            <a:graphicFrameLocks noChangeAspect="1"/>
          </p:cNvGraphicFramePr>
          <p:nvPr/>
        </p:nvGraphicFramePr>
        <p:xfrm>
          <a:off x="4989513" y="4551363"/>
          <a:ext cx="19065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方程式" r:id="rId7" imgW="731613" imgH="167589" progId="Equation.3">
                  <p:embed/>
                </p:oleObj>
              </mc:Choice>
              <mc:Fallback>
                <p:oleObj name="方程式" r:id="rId7" imgW="731613" imgH="16758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551363"/>
                        <a:ext cx="1906587" cy="463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18"/>
          <p:cNvGraphicFramePr>
            <a:graphicFrameLocks noChangeAspect="1"/>
          </p:cNvGraphicFramePr>
          <p:nvPr/>
        </p:nvGraphicFramePr>
        <p:xfrm>
          <a:off x="4989513" y="5270500"/>
          <a:ext cx="1841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方程式" r:id="rId9" imgW="700958" imgH="167589" progId="Equation.3">
                  <p:embed/>
                </p:oleObj>
              </mc:Choice>
              <mc:Fallback>
                <p:oleObj name="方程式" r:id="rId9" imgW="700958" imgH="16758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5270500"/>
                        <a:ext cx="1841500" cy="463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19"/>
          <p:cNvGraphicFramePr>
            <a:graphicFrameLocks noChangeAspect="1"/>
          </p:cNvGraphicFramePr>
          <p:nvPr/>
        </p:nvGraphicFramePr>
        <p:xfrm>
          <a:off x="4656138" y="1600200"/>
          <a:ext cx="433546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方程式" r:id="rId11" imgW="1668741" imgH="388589" progId="Equation.3">
                  <p:embed/>
                </p:oleObj>
              </mc:Choice>
              <mc:Fallback>
                <p:oleObj name="方程式" r:id="rId11" imgW="1668741" imgH="38858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600200"/>
                        <a:ext cx="4335462" cy="10239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C23EE90-613C-478B-854F-3FD787C6317B}" type="slidenum">
              <a:rPr lang="zh-TW" altLang="en-US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Proof of Slerp Equation (cont.)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3013" name="Arc 4"/>
          <p:cNvSpPr>
            <a:spLocks/>
          </p:cNvSpPr>
          <p:nvPr/>
        </p:nvSpPr>
        <p:spPr bwMode="auto">
          <a:xfrm rot="13371256" flipV="1">
            <a:off x="1268413" y="1624013"/>
            <a:ext cx="2024062" cy="1901825"/>
          </a:xfrm>
          <a:custGeom>
            <a:avLst/>
            <a:gdLst>
              <a:gd name="T0" fmla="*/ 0 w 26412"/>
              <a:gd name="T1" fmla="*/ 39832 h 25926"/>
              <a:gd name="T2" fmla="*/ 1990496 w 26412"/>
              <a:gd name="T3" fmla="*/ 1901825 h 25926"/>
              <a:gd name="T4" fmla="*/ 368764 w 26412"/>
              <a:gd name="T5" fmla="*/ 1584487 h 259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12" h="25926" fill="none" extrusionOk="0">
                <a:moveTo>
                  <a:pt x="-1" y="542"/>
                </a:moveTo>
                <a:cubicBezTo>
                  <a:pt x="1578" y="182"/>
                  <a:pt x="3192" y="-1"/>
                  <a:pt x="4812" y="0"/>
                </a:cubicBezTo>
                <a:cubicBezTo>
                  <a:pt x="16741" y="0"/>
                  <a:pt x="26412" y="9670"/>
                  <a:pt x="26412" y="21600"/>
                </a:cubicBezTo>
                <a:cubicBezTo>
                  <a:pt x="26412" y="23053"/>
                  <a:pt x="26265" y="24502"/>
                  <a:pt x="25974" y="25926"/>
                </a:cubicBezTo>
              </a:path>
              <a:path w="26412" h="25926" stroke="0" extrusionOk="0">
                <a:moveTo>
                  <a:pt x="-1" y="542"/>
                </a:moveTo>
                <a:cubicBezTo>
                  <a:pt x="1578" y="182"/>
                  <a:pt x="3192" y="-1"/>
                  <a:pt x="4812" y="0"/>
                </a:cubicBezTo>
                <a:cubicBezTo>
                  <a:pt x="16741" y="0"/>
                  <a:pt x="26412" y="9670"/>
                  <a:pt x="26412" y="21600"/>
                </a:cubicBezTo>
                <a:cubicBezTo>
                  <a:pt x="26412" y="23053"/>
                  <a:pt x="26265" y="24502"/>
                  <a:pt x="25974" y="25926"/>
                </a:cubicBezTo>
                <a:lnTo>
                  <a:pt x="4812" y="21600"/>
                </a:lnTo>
                <a:lnTo>
                  <a:pt x="-1" y="54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1116013" y="2316163"/>
            <a:ext cx="1152525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 flipH="1">
            <a:off x="2268538" y="2460625"/>
            <a:ext cx="1223962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 rot="1962825">
            <a:off x="1547813" y="2100263"/>
            <a:ext cx="1152525" cy="129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17" name="Text Box 8"/>
          <p:cNvSpPr txBox="1">
            <a:spLocks noChangeArrowheads="1"/>
          </p:cNvSpPr>
          <p:nvPr/>
        </p:nvSpPr>
        <p:spPr bwMode="auto">
          <a:xfrm>
            <a:off x="1547813" y="24606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ahoma" pitchFamily="34" charset="0"/>
                <a:ea typeface="新細明體" charset="-120"/>
              </a:rPr>
              <a:t>θ</a:t>
            </a:r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2268538" y="26765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ahoma" pitchFamily="34" charset="0"/>
                <a:ea typeface="新細明體" charset="-120"/>
              </a:rPr>
              <a:t>Ω</a:t>
            </a:r>
          </a:p>
        </p:txBody>
      </p:sp>
      <p:sp>
        <p:nvSpPr>
          <p:cNvPr id="43019" name="Freeform 10"/>
          <p:cNvSpPr>
            <a:spLocks/>
          </p:cNvSpPr>
          <p:nvPr/>
        </p:nvSpPr>
        <p:spPr bwMode="auto">
          <a:xfrm rot="343182">
            <a:off x="1979613" y="3095625"/>
            <a:ext cx="576262" cy="157163"/>
          </a:xfrm>
          <a:custGeom>
            <a:avLst/>
            <a:gdLst>
              <a:gd name="T0" fmla="*/ 0 w 363"/>
              <a:gd name="T1" fmla="*/ 157163 h 99"/>
              <a:gd name="T2" fmla="*/ 215900 w 363"/>
              <a:gd name="T3" fmla="*/ 12700 h 99"/>
              <a:gd name="T4" fmla="*/ 576262 w 363"/>
              <a:gd name="T5" fmla="*/ 85725 h 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9">
                <a:moveTo>
                  <a:pt x="0" y="99"/>
                </a:moveTo>
                <a:cubicBezTo>
                  <a:pt x="37" y="57"/>
                  <a:pt x="75" y="16"/>
                  <a:pt x="136" y="8"/>
                </a:cubicBezTo>
                <a:cubicBezTo>
                  <a:pt x="197" y="0"/>
                  <a:pt x="295" y="46"/>
                  <a:pt x="363" y="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0" name="Freeform 11"/>
          <p:cNvSpPr>
            <a:spLocks/>
          </p:cNvSpPr>
          <p:nvPr/>
        </p:nvSpPr>
        <p:spPr bwMode="auto">
          <a:xfrm>
            <a:off x="1763713" y="2892425"/>
            <a:ext cx="288925" cy="71438"/>
          </a:xfrm>
          <a:custGeom>
            <a:avLst/>
            <a:gdLst>
              <a:gd name="T0" fmla="*/ 0 w 182"/>
              <a:gd name="T1" fmla="*/ 71438 h 45"/>
              <a:gd name="T2" fmla="*/ 144463 w 182"/>
              <a:gd name="T3" fmla="*/ 0 h 45"/>
              <a:gd name="T4" fmla="*/ 288925 w 182"/>
              <a:gd name="T5" fmla="*/ 71438 h 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" h="45">
                <a:moveTo>
                  <a:pt x="0" y="45"/>
                </a:moveTo>
                <a:cubicBezTo>
                  <a:pt x="30" y="22"/>
                  <a:pt x="61" y="0"/>
                  <a:pt x="91" y="0"/>
                </a:cubicBezTo>
                <a:cubicBezTo>
                  <a:pt x="121" y="0"/>
                  <a:pt x="159" y="38"/>
                  <a:pt x="182" y="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827088" y="1812925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A</a:t>
            </a:r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1763713" y="14525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P</a:t>
            </a: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3419475" y="20034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B</a:t>
            </a:r>
          </a:p>
        </p:txBody>
      </p:sp>
      <p:graphicFrame>
        <p:nvGraphicFramePr>
          <p:cNvPr id="43024" name="Object 15"/>
          <p:cNvGraphicFramePr>
            <a:graphicFrameLocks noChangeAspect="1"/>
          </p:cNvGraphicFramePr>
          <p:nvPr/>
        </p:nvGraphicFramePr>
        <p:xfrm>
          <a:off x="4716463" y="1236663"/>
          <a:ext cx="2101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方程式" r:id="rId3" imgW="807818" imgH="198079" progId="Equation.3">
                  <p:embed/>
                </p:oleObj>
              </mc:Choice>
              <mc:Fallback>
                <p:oleObj name="方程式" r:id="rId3" imgW="807818" imgH="1980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236663"/>
                        <a:ext cx="2101850" cy="528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6"/>
          <p:cNvGraphicFramePr>
            <a:graphicFrameLocks noChangeAspect="1"/>
          </p:cNvGraphicFramePr>
          <p:nvPr/>
        </p:nvGraphicFramePr>
        <p:xfrm>
          <a:off x="4787900" y="1884363"/>
          <a:ext cx="1117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方程式" r:id="rId5" imgW="426792" imgH="243922" progId="Equation.3">
                  <p:embed/>
                </p:oleObj>
              </mc:Choice>
              <mc:Fallback>
                <p:oleObj name="方程式" r:id="rId5" imgW="426792" imgH="24392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884363"/>
                        <a:ext cx="1117600" cy="66198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7"/>
          <p:cNvGraphicFramePr>
            <a:graphicFrameLocks noChangeAspect="1"/>
          </p:cNvGraphicFramePr>
          <p:nvPr/>
        </p:nvGraphicFramePr>
        <p:xfrm>
          <a:off x="4673600" y="2820988"/>
          <a:ext cx="2136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方程式" r:id="rId7" imgW="815373" imgH="167589" progId="Equation.3">
                  <p:embed/>
                </p:oleObj>
              </mc:Choice>
              <mc:Fallback>
                <p:oleObj name="方程式" r:id="rId7" imgW="815373" imgH="16758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820988"/>
                        <a:ext cx="2136775" cy="463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18"/>
          <p:cNvGraphicFramePr>
            <a:graphicFrameLocks noChangeAspect="1"/>
          </p:cNvGraphicFramePr>
          <p:nvPr/>
        </p:nvGraphicFramePr>
        <p:xfrm>
          <a:off x="4689475" y="3397250"/>
          <a:ext cx="2038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6" name="方程式" r:id="rId9" imgW="777163" imgH="167589" progId="Equation.3">
                  <p:embed/>
                </p:oleObj>
              </mc:Choice>
              <mc:Fallback>
                <p:oleObj name="方程式" r:id="rId9" imgW="777163" imgH="16758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3397250"/>
                        <a:ext cx="2038350" cy="4635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19"/>
          <p:cNvGraphicFramePr>
            <a:graphicFrameLocks noChangeAspect="1"/>
          </p:cNvGraphicFramePr>
          <p:nvPr/>
        </p:nvGraphicFramePr>
        <p:xfrm>
          <a:off x="395288" y="4005263"/>
          <a:ext cx="84185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7" name="方程式" r:id="rId11" imgW="3246166" imgH="274413" progId="Equation.3">
                  <p:embed/>
                </p:oleObj>
              </mc:Choice>
              <mc:Fallback>
                <p:oleObj name="方程式" r:id="rId11" imgW="3246166" imgH="2744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05263"/>
                        <a:ext cx="8418512" cy="727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0"/>
          <p:cNvGraphicFramePr>
            <a:graphicFrameLocks noChangeAspect="1"/>
          </p:cNvGraphicFramePr>
          <p:nvPr/>
        </p:nvGraphicFramePr>
        <p:xfrm>
          <a:off x="468313" y="5084763"/>
          <a:ext cx="67389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方程式" r:id="rId13" imgW="2598315" imgH="274413" progId="Equation.3">
                  <p:embed/>
                </p:oleObj>
              </mc:Choice>
              <mc:Fallback>
                <p:oleObj name="方程式" r:id="rId13" imgW="2598315" imgH="2744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84763"/>
                        <a:ext cx="6738937" cy="7270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1"/>
          <p:cNvGraphicFramePr>
            <a:graphicFrameLocks noChangeAspect="1"/>
          </p:cNvGraphicFramePr>
          <p:nvPr/>
        </p:nvGraphicFramePr>
        <p:xfrm>
          <a:off x="3924300" y="4581525"/>
          <a:ext cx="3155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方程式" r:id="rId15" imgW="1211511" imgH="198079" progId="Equation.3">
                  <p:embed/>
                </p:oleObj>
              </mc:Choice>
              <mc:Fallback>
                <p:oleObj name="方程式" r:id="rId15" imgW="1211511" imgH="1980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81525"/>
                        <a:ext cx="3155950" cy="528638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2"/>
          <p:cNvGraphicFramePr>
            <a:graphicFrameLocks noChangeAspect="1"/>
          </p:cNvGraphicFramePr>
          <p:nvPr/>
        </p:nvGraphicFramePr>
        <p:xfrm>
          <a:off x="3492500" y="5734050"/>
          <a:ext cx="38798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0" name="方程式" r:id="rId17" imgW="1493448" imgH="221001" progId="Equation.3">
                  <p:embed/>
                </p:oleObj>
              </mc:Choice>
              <mc:Fallback>
                <p:oleObj name="方程式" r:id="rId17" imgW="1493448" imgH="2210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734050"/>
                        <a:ext cx="3879850" cy="59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DB6E07D5-0FDB-4539-AD73-EBD08CB2B59A}" type="slidenum">
              <a:rPr lang="zh-TW" altLang="en-US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Two equations for Two unknowns</a:t>
            </a:r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395288" y="1341438"/>
          <a:ext cx="31559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方程式" r:id="rId3" imgW="1211511" imgH="198079" progId="Equation.3">
                  <p:embed/>
                </p:oleObj>
              </mc:Choice>
              <mc:Fallback>
                <p:oleObj name="方程式" r:id="rId3" imgW="1211511" imgH="1980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3155950" cy="528637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4"/>
          <p:cNvGraphicFramePr>
            <a:graphicFrameLocks noChangeAspect="1"/>
          </p:cNvGraphicFramePr>
          <p:nvPr/>
        </p:nvGraphicFramePr>
        <p:xfrm>
          <a:off x="1339850" y="2781300"/>
          <a:ext cx="38798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方程式" r:id="rId5" imgW="1493448" imgH="221001" progId="Equation.3">
                  <p:embed/>
                </p:oleObj>
              </mc:Choice>
              <mc:Fallback>
                <p:oleObj name="方程式" r:id="rId5" imgW="1493448" imgH="2210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781300"/>
                        <a:ext cx="3879850" cy="5937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5"/>
          <p:cNvGraphicFramePr>
            <a:graphicFrameLocks noChangeAspect="1"/>
          </p:cNvGraphicFramePr>
          <p:nvPr/>
        </p:nvGraphicFramePr>
        <p:xfrm>
          <a:off x="2916238" y="1898650"/>
          <a:ext cx="57531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方程式" r:id="rId7" imgW="2217505" imgH="221001" progId="Equation.3">
                  <p:embed/>
                </p:oleObj>
              </mc:Choice>
              <mc:Fallback>
                <p:oleObj name="方程式" r:id="rId7" imgW="2217505" imgH="2210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98650"/>
                        <a:ext cx="5753100" cy="595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1979613" y="22066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5508625" y="256540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4041" name="Object 8"/>
          <p:cNvGraphicFramePr>
            <a:graphicFrameLocks noChangeAspect="1"/>
          </p:cNvGraphicFramePr>
          <p:nvPr/>
        </p:nvGraphicFramePr>
        <p:xfrm>
          <a:off x="3709988" y="3573463"/>
          <a:ext cx="43068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方程式" r:id="rId9" imgW="1653630" imgH="221001" progId="Equation.3">
                  <p:embed/>
                </p:oleObj>
              </mc:Choice>
              <mc:Fallback>
                <p:oleObj name="方程式" r:id="rId9" imgW="1653630" imgH="2210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3573463"/>
                        <a:ext cx="4306887" cy="595312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9"/>
          <p:cNvGraphicFramePr>
            <a:graphicFrameLocks noChangeAspect="1"/>
          </p:cNvGraphicFramePr>
          <p:nvPr/>
        </p:nvGraphicFramePr>
        <p:xfrm>
          <a:off x="4427538" y="4149725"/>
          <a:ext cx="28940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方程式" r:id="rId11" imgW="1112422" imgH="221001" progId="Equation.3">
                  <p:embed/>
                </p:oleObj>
              </mc:Choice>
              <mc:Fallback>
                <p:oleObj name="方程式" r:id="rId11" imgW="1112422" imgH="2210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149725"/>
                        <a:ext cx="2894012" cy="595313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0"/>
          <p:cNvGraphicFramePr>
            <a:graphicFrameLocks noChangeAspect="1"/>
          </p:cNvGraphicFramePr>
          <p:nvPr/>
        </p:nvGraphicFramePr>
        <p:xfrm>
          <a:off x="5003800" y="4637088"/>
          <a:ext cx="16779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方程式" r:id="rId13" imgW="640080" imgH="388589" progId="Equation.3">
                  <p:embed/>
                </p:oleObj>
              </mc:Choice>
              <mc:Fallback>
                <p:oleObj name="方程式" r:id="rId13" imgW="640080" imgH="38858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637088"/>
                        <a:ext cx="1677988" cy="1025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Line 11"/>
          <p:cNvSpPr>
            <a:spLocks noChangeShapeType="1"/>
          </p:cNvSpPr>
          <p:nvPr/>
        </p:nvSpPr>
        <p:spPr bwMode="auto">
          <a:xfrm flipH="1">
            <a:off x="3419475" y="5157788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4045" name="Object 12"/>
          <p:cNvGraphicFramePr>
            <a:graphicFrameLocks noChangeAspect="1"/>
          </p:cNvGraphicFramePr>
          <p:nvPr/>
        </p:nvGraphicFramePr>
        <p:xfrm>
          <a:off x="647700" y="4510088"/>
          <a:ext cx="24685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方程式" r:id="rId15" imgW="944901" imgH="388589" progId="Equation.3">
                  <p:embed/>
                </p:oleObj>
              </mc:Choice>
              <mc:Fallback>
                <p:oleObj name="方程式" r:id="rId15" imgW="944901" imgH="38858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510088"/>
                        <a:ext cx="2468563" cy="10255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F0DDE44-F77A-4270-8060-99940E906D4D}" type="slidenum">
              <a:rPr lang="zh-TW" altLang="en-US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1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Slerp: Pick Shortest Path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Recall that </a:t>
            </a:r>
            <a:r>
              <a:rPr lang="en-US" altLang="zh-TW" i="1" smtClean="0">
                <a:ea typeface="新細明體" charset="-120"/>
              </a:rPr>
              <a:t>q</a:t>
            </a:r>
            <a:r>
              <a:rPr lang="en-US" altLang="zh-TW" smtClean="0">
                <a:ea typeface="新細明體" charset="-120"/>
              </a:rPr>
              <a:t> and </a:t>
            </a:r>
            <a:r>
              <a:rPr lang="en-US" altLang="zh-TW" i="1" smtClean="0">
                <a:ea typeface="新細明體" charset="-120"/>
              </a:rPr>
              <a:t>–q </a:t>
            </a:r>
            <a:r>
              <a:rPr lang="en-US" altLang="zh-TW" smtClean="0">
                <a:ea typeface="新細明體" charset="-120"/>
              </a:rPr>
              <a:t>represent the same rotation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Slerp can go the LONG way!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Have to go the short way</a:t>
            </a:r>
          </a:p>
          <a:p>
            <a:pPr eaLnBrk="1" hangingPunct="1">
              <a:buFontTx/>
              <a:buNone/>
            </a:pPr>
            <a:endParaRPr lang="zh-TW" altLang="en-US" smtClean="0">
              <a:ea typeface="新細明體" charset="-120"/>
            </a:endParaRP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3276600" y="4168775"/>
            <a:ext cx="2303463" cy="22320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4356100" y="40957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5364163" y="467201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graphicFrame>
        <p:nvGraphicFramePr>
          <p:cNvPr id="45064" name="Object 7"/>
          <p:cNvGraphicFramePr>
            <a:graphicFrameLocks noChangeAspect="1"/>
          </p:cNvGraphicFramePr>
          <p:nvPr/>
        </p:nvGraphicFramePr>
        <p:xfrm>
          <a:off x="5526088" y="4489450"/>
          <a:ext cx="4143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方程式" r:id="rId3" imgW="159966" imgH="205647" progId="Equation.3">
                  <p:embed/>
                </p:oleObj>
              </mc:Choice>
              <mc:Fallback>
                <p:oleObj name="方程式" r:id="rId3" imgW="159966" imgH="2056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4489450"/>
                        <a:ext cx="414337" cy="5429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8"/>
          <p:cNvGraphicFramePr>
            <a:graphicFrameLocks noChangeAspect="1"/>
          </p:cNvGraphicFramePr>
          <p:nvPr/>
        </p:nvGraphicFramePr>
        <p:xfrm>
          <a:off x="3995738" y="3592513"/>
          <a:ext cx="382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方程式" r:id="rId5" imgW="144855" imgH="205647" progId="Equation.3">
                  <p:embed/>
                </p:oleObj>
              </mc:Choice>
              <mc:Fallback>
                <p:oleObj name="方程式" r:id="rId5" imgW="144855" imgH="2056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92513"/>
                        <a:ext cx="382587" cy="5429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Line 9"/>
          <p:cNvSpPr>
            <a:spLocks noChangeShapeType="1"/>
          </p:cNvSpPr>
          <p:nvPr/>
        </p:nvSpPr>
        <p:spPr bwMode="auto">
          <a:xfrm flipV="1">
            <a:off x="2844800" y="4168775"/>
            <a:ext cx="3527425" cy="215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5067" name="Object 10"/>
          <p:cNvGraphicFramePr>
            <a:graphicFrameLocks noChangeAspect="1"/>
          </p:cNvGraphicFramePr>
          <p:nvPr/>
        </p:nvGraphicFramePr>
        <p:xfrm>
          <a:off x="2684463" y="5535613"/>
          <a:ext cx="700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方程式" r:id="rId7" imgW="274382" imgH="205647" progId="Equation.3">
                  <p:embed/>
                </p:oleObj>
              </mc:Choice>
              <mc:Fallback>
                <p:oleObj name="方程式" r:id="rId7" imgW="274382" imgH="20564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5535613"/>
                        <a:ext cx="700087" cy="5429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Oval 11"/>
          <p:cNvSpPr>
            <a:spLocks noChangeArrowheads="1"/>
          </p:cNvSpPr>
          <p:nvPr/>
        </p:nvSpPr>
        <p:spPr bwMode="auto">
          <a:xfrm>
            <a:off x="3421063" y="582453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graphicFrame>
        <p:nvGraphicFramePr>
          <p:cNvPr id="45069" name="Object 12"/>
          <p:cNvGraphicFramePr>
            <a:graphicFrameLocks noChangeAspect="1"/>
          </p:cNvGraphicFramePr>
          <p:nvPr/>
        </p:nvGraphicFramePr>
        <p:xfrm>
          <a:off x="5410200" y="3124200"/>
          <a:ext cx="15287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方程式" r:id="rId9" imgW="602085" imgH="205647" progId="Equation.3">
                  <p:embed/>
                </p:oleObj>
              </mc:Choice>
              <mc:Fallback>
                <p:oleObj name="方程式" r:id="rId9" imgW="602085" imgH="2056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4200"/>
                        <a:ext cx="1528763" cy="5429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70" name="Group 13"/>
          <p:cNvGrpSpPr>
            <a:grpSpLocks/>
          </p:cNvGrpSpPr>
          <p:nvPr/>
        </p:nvGrpSpPr>
        <p:grpSpPr bwMode="auto">
          <a:xfrm>
            <a:off x="3132138" y="4600575"/>
            <a:ext cx="504825" cy="576263"/>
            <a:chOff x="1020" y="2795"/>
            <a:chExt cx="318" cy="363"/>
          </a:xfrm>
        </p:grpSpPr>
        <p:sp>
          <p:nvSpPr>
            <p:cNvPr id="45071" name="Line 14"/>
            <p:cNvSpPr>
              <a:spLocks noChangeShapeType="1"/>
            </p:cNvSpPr>
            <p:nvPr/>
          </p:nvSpPr>
          <p:spPr bwMode="auto">
            <a:xfrm flipH="1">
              <a:off x="1020" y="2795"/>
              <a:ext cx="272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72" name="Line 15"/>
            <p:cNvSpPr>
              <a:spLocks noChangeShapeType="1"/>
            </p:cNvSpPr>
            <p:nvPr/>
          </p:nvSpPr>
          <p:spPr bwMode="auto">
            <a:xfrm>
              <a:off x="1020" y="2795"/>
              <a:ext cx="318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35BCB4E-128E-4CA9-8A22-9CA7E12D744C}" type="slidenum">
              <a:rPr lang="zh-TW" altLang="en-US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Useful Analogies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141663"/>
            <a:ext cx="300037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Freeform 4"/>
          <p:cNvSpPr>
            <a:spLocks/>
          </p:cNvSpPr>
          <p:nvPr/>
        </p:nvSpPr>
        <p:spPr bwMode="auto">
          <a:xfrm rot="2874578">
            <a:off x="6371431" y="4079082"/>
            <a:ext cx="504825" cy="1512888"/>
          </a:xfrm>
          <a:custGeom>
            <a:avLst/>
            <a:gdLst>
              <a:gd name="T0" fmla="*/ 0 w 318"/>
              <a:gd name="T1" fmla="*/ 0 h 817"/>
              <a:gd name="T2" fmla="*/ 360363 w 318"/>
              <a:gd name="T3" fmla="*/ 251839 h 817"/>
              <a:gd name="T4" fmla="*/ 504825 w 318"/>
              <a:gd name="T5" fmla="*/ 672189 h 817"/>
              <a:gd name="T6" fmla="*/ 360363 w 318"/>
              <a:gd name="T7" fmla="*/ 1175868 h 817"/>
              <a:gd name="T8" fmla="*/ 144463 w 318"/>
              <a:gd name="T9" fmla="*/ 1512888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817">
                <a:moveTo>
                  <a:pt x="0" y="0"/>
                </a:moveTo>
                <a:cubicBezTo>
                  <a:pt x="87" y="38"/>
                  <a:pt x="174" y="76"/>
                  <a:pt x="227" y="136"/>
                </a:cubicBezTo>
                <a:cubicBezTo>
                  <a:pt x="280" y="196"/>
                  <a:pt x="318" y="280"/>
                  <a:pt x="318" y="363"/>
                </a:cubicBezTo>
                <a:cubicBezTo>
                  <a:pt x="318" y="446"/>
                  <a:pt x="265" y="560"/>
                  <a:pt x="227" y="635"/>
                </a:cubicBezTo>
                <a:cubicBezTo>
                  <a:pt x="189" y="710"/>
                  <a:pt x="140" y="763"/>
                  <a:pt x="91" y="817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6" name="AutoShape 5"/>
          <p:cNvSpPr>
            <a:spLocks noChangeArrowheads="1"/>
          </p:cNvSpPr>
          <p:nvPr/>
        </p:nvSpPr>
        <p:spPr bwMode="auto">
          <a:xfrm>
            <a:off x="755650" y="3357563"/>
            <a:ext cx="2736850" cy="2663825"/>
          </a:xfrm>
          <a:prstGeom prst="cube">
            <a:avLst>
              <a:gd name="adj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 flipV="1">
            <a:off x="1116013" y="4438650"/>
            <a:ext cx="1511300" cy="122396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395288" y="1341438"/>
            <a:ext cx="3227387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Euclidean Space</a:t>
            </a:r>
          </a:p>
          <a:p>
            <a:pPr eaLnBrk="1" hangingPunct="1"/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Position</a:t>
            </a:r>
          </a:p>
          <a:p>
            <a:pPr eaLnBrk="1" hangingPunct="1"/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Linear interpolation</a:t>
            </a: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4500563" y="1363663"/>
            <a:ext cx="463708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4D Spherical Space</a:t>
            </a:r>
          </a:p>
          <a:p>
            <a:pPr eaLnBrk="1" hangingPunct="1"/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Orientation</a:t>
            </a:r>
          </a:p>
          <a:p>
            <a:pPr eaLnBrk="1" hangingPunct="1"/>
            <a:r>
              <a:rPr kumimoji="1" lang="en-US" altLang="zh-TW" sz="30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pherical </a:t>
            </a:r>
            <a:r>
              <a:rPr kumimoji="1" lang="en-US" altLang="zh-TW" sz="30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l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inear int</a:t>
            </a:r>
            <a:r>
              <a:rPr kumimoji="1" lang="en-US" altLang="zh-TW" sz="30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erp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olation</a:t>
            </a:r>
          </a:p>
          <a:p>
            <a:pPr eaLnBrk="1" hangingPunct="1"/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(</a:t>
            </a:r>
            <a:r>
              <a:rPr kumimoji="1" lang="en-US" altLang="zh-TW" sz="300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slerp</a:t>
            </a:r>
            <a:r>
              <a:rPr kumimoji="1" lang="en-US" altLang="zh-TW" sz="3000">
                <a:latin typeface="Times New Roman" pitchFamily="18" charset="0"/>
                <a:ea typeface="新細明體" charset="-120"/>
              </a:rPr>
              <a:t>)</a:t>
            </a:r>
          </a:p>
        </p:txBody>
      </p:sp>
      <p:sp>
        <p:nvSpPr>
          <p:cNvPr id="46090" name="AutoShape 9"/>
          <p:cNvSpPr>
            <a:spLocks noChangeArrowheads="1"/>
          </p:cNvSpPr>
          <p:nvPr/>
        </p:nvSpPr>
        <p:spPr bwMode="auto">
          <a:xfrm>
            <a:off x="3779838" y="2133600"/>
            <a:ext cx="503237" cy="431800"/>
          </a:xfrm>
          <a:prstGeom prst="leftRightArrow">
            <a:avLst>
              <a:gd name="adj1" fmla="val 50000"/>
              <a:gd name="adj2" fmla="val 233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3C2AB3D-FD5A-4F9C-82E8-58FFFFBC1BC6}" type="slidenum">
              <a:rPr lang="zh-TW" altLang="en-US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What if there are multiple segments?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11175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As linear interpolation in </a:t>
            </a:r>
            <a:r>
              <a:rPr lang="en-US" altLang="zh-TW" sz="2800" smtClean="0">
                <a:solidFill>
                  <a:schemeClr val="accent2"/>
                </a:solidFill>
                <a:ea typeface="新細明體" charset="-120"/>
              </a:rPr>
              <a:t>Euclidean space</a:t>
            </a:r>
            <a:r>
              <a:rPr lang="en-US" altLang="zh-TW" sz="2800" smtClean="0">
                <a:ea typeface="新細明體" charset="-120"/>
              </a:rPr>
              <a:t>, we can have first order discontinuity 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z="1200" smtClean="0">
              <a:ea typeface="新細明體" charset="-120"/>
            </a:endParaRP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Need a cubic curve interpolation to maintain first order continuity in </a:t>
            </a:r>
            <a:r>
              <a:rPr lang="en-US" altLang="zh-TW" sz="2800" smtClean="0">
                <a:solidFill>
                  <a:schemeClr val="accent2"/>
                </a:solidFill>
                <a:ea typeface="新細明體" charset="-120"/>
              </a:rPr>
              <a:t>Euclidean space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Similarly, slerp can have 1st order discontinuity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We also need a cubic curve interpolation in </a:t>
            </a:r>
            <a:r>
              <a:rPr lang="en-US" altLang="zh-TW" sz="2800" smtClean="0">
                <a:solidFill>
                  <a:schemeClr val="accent2"/>
                </a:solidFill>
                <a:ea typeface="新細明體" charset="-120"/>
              </a:rPr>
              <a:t>4D spherical space</a:t>
            </a:r>
            <a:r>
              <a:rPr lang="en-US" altLang="zh-TW" sz="2800" smtClean="0">
                <a:ea typeface="新細明體" charset="-120"/>
              </a:rPr>
              <a:t> for 1st order continuity</a:t>
            </a:r>
            <a:endParaRPr lang="en-US" altLang="zh-TW" smtClean="0">
              <a:ea typeface="新細明體" charset="-120"/>
            </a:endParaRPr>
          </a:p>
        </p:txBody>
      </p:sp>
      <p:grpSp>
        <p:nvGrpSpPr>
          <p:cNvPr id="1265668" name="Group 4"/>
          <p:cNvGrpSpPr>
            <a:grpSpLocks/>
          </p:cNvGrpSpPr>
          <p:nvPr/>
        </p:nvGrpSpPr>
        <p:grpSpPr bwMode="auto">
          <a:xfrm>
            <a:off x="3276600" y="2493963"/>
            <a:ext cx="1800225" cy="863600"/>
            <a:chOff x="1882" y="1842"/>
            <a:chExt cx="1134" cy="544"/>
          </a:xfrm>
        </p:grpSpPr>
        <p:sp>
          <p:nvSpPr>
            <p:cNvPr id="47111" name="Freeform 5"/>
            <p:cNvSpPr>
              <a:spLocks/>
            </p:cNvSpPr>
            <p:nvPr/>
          </p:nvSpPr>
          <p:spPr bwMode="auto">
            <a:xfrm>
              <a:off x="1882" y="1842"/>
              <a:ext cx="657" cy="544"/>
            </a:xfrm>
            <a:custGeom>
              <a:avLst/>
              <a:gdLst>
                <a:gd name="T0" fmla="*/ 0 w 499"/>
                <a:gd name="T1" fmla="*/ 544 h 544"/>
                <a:gd name="T2" fmla="*/ 238 w 499"/>
                <a:gd name="T3" fmla="*/ 181 h 544"/>
                <a:gd name="T4" fmla="*/ 657 w 499"/>
                <a:gd name="T5" fmla="*/ 0 h 5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9" h="544">
                  <a:moveTo>
                    <a:pt x="0" y="544"/>
                  </a:moveTo>
                  <a:cubicBezTo>
                    <a:pt x="49" y="408"/>
                    <a:pt x="98" y="272"/>
                    <a:pt x="181" y="181"/>
                  </a:cubicBezTo>
                  <a:cubicBezTo>
                    <a:pt x="264" y="90"/>
                    <a:pt x="446" y="23"/>
                    <a:pt x="499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2" name="Freeform 6"/>
            <p:cNvSpPr>
              <a:spLocks/>
            </p:cNvSpPr>
            <p:nvPr/>
          </p:nvSpPr>
          <p:spPr bwMode="auto">
            <a:xfrm>
              <a:off x="2539" y="1842"/>
              <a:ext cx="477" cy="363"/>
            </a:xfrm>
            <a:custGeom>
              <a:avLst/>
              <a:gdLst>
                <a:gd name="T0" fmla="*/ 0 w 362"/>
                <a:gd name="T1" fmla="*/ 0 h 363"/>
                <a:gd name="T2" fmla="*/ 59 w 362"/>
                <a:gd name="T3" fmla="*/ 181 h 363"/>
                <a:gd name="T4" fmla="*/ 179 w 362"/>
                <a:gd name="T5" fmla="*/ 317 h 363"/>
                <a:gd name="T6" fmla="*/ 477 w 362"/>
                <a:gd name="T7" fmla="*/ 363 h 3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2" h="363">
                  <a:moveTo>
                    <a:pt x="0" y="0"/>
                  </a:moveTo>
                  <a:cubicBezTo>
                    <a:pt x="11" y="64"/>
                    <a:pt x="22" y="128"/>
                    <a:pt x="45" y="181"/>
                  </a:cubicBezTo>
                  <a:cubicBezTo>
                    <a:pt x="68" y="234"/>
                    <a:pt x="83" y="287"/>
                    <a:pt x="136" y="317"/>
                  </a:cubicBezTo>
                  <a:cubicBezTo>
                    <a:pt x="189" y="347"/>
                    <a:pt x="332" y="355"/>
                    <a:pt x="362" y="363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65671" name="Oval 7"/>
          <p:cNvSpPr>
            <a:spLocks noChangeArrowheads="1"/>
          </p:cNvSpPr>
          <p:nvPr/>
        </p:nvSpPr>
        <p:spPr bwMode="auto">
          <a:xfrm>
            <a:off x="4284663" y="2422525"/>
            <a:ext cx="144462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7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8DF16986-8E67-4D59-BEBD-07A0F80FD381}" type="slidenum">
              <a:rPr lang="zh-TW" altLang="en-US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41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3300" smtClean="0">
                <a:ea typeface="新細明體" charset="-120"/>
              </a:rPr>
              <a:t>Bezier Interpolation in Euclidean Space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2149475" y="4968875"/>
            <a:ext cx="179388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4059238" y="4584700"/>
            <a:ext cx="179387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8135" name="Oval 6"/>
          <p:cNvSpPr>
            <a:spLocks noChangeArrowheads="1"/>
          </p:cNvSpPr>
          <p:nvPr/>
        </p:nvSpPr>
        <p:spPr bwMode="auto">
          <a:xfrm>
            <a:off x="5838825" y="5616575"/>
            <a:ext cx="179388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7196138" y="4678363"/>
            <a:ext cx="179387" cy="179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8137" name="Oval 8"/>
          <p:cNvSpPr>
            <a:spLocks noChangeArrowheads="1"/>
          </p:cNvSpPr>
          <p:nvPr/>
        </p:nvSpPr>
        <p:spPr bwMode="auto">
          <a:xfrm>
            <a:off x="5216525" y="474980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4657725" y="557530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8139" name="Freeform 10"/>
          <p:cNvSpPr>
            <a:spLocks/>
          </p:cNvSpPr>
          <p:nvPr/>
        </p:nvSpPr>
        <p:spPr bwMode="auto">
          <a:xfrm>
            <a:off x="4151313" y="4637088"/>
            <a:ext cx="1790700" cy="1081087"/>
          </a:xfrm>
          <a:custGeom>
            <a:avLst/>
            <a:gdLst>
              <a:gd name="T0" fmla="*/ 0 w 1128"/>
              <a:gd name="T1" fmla="*/ 39687 h 681"/>
              <a:gd name="T2" fmla="*/ 407988 w 1128"/>
              <a:gd name="T3" fmla="*/ 136525 h 681"/>
              <a:gd name="T4" fmla="*/ 798513 w 1128"/>
              <a:gd name="T5" fmla="*/ 852487 h 681"/>
              <a:gd name="T6" fmla="*/ 1790700 w 1128"/>
              <a:gd name="T7" fmla="*/ 108108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8" h="681">
                <a:moveTo>
                  <a:pt x="0" y="25"/>
                </a:moveTo>
                <a:cubicBezTo>
                  <a:pt x="86" y="12"/>
                  <a:pt x="173" y="0"/>
                  <a:pt x="257" y="86"/>
                </a:cubicBezTo>
                <a:cubicBezTo>
                  <a:pt x="340" y="171"/>
                  <a:pt x="357" y="437"/>
                  <a:pt x="503" y="537"/>
                </a:cubicBezTo>
                <a:cubicBezTo>
                  <a:pt x="648" y="636"/>
                  <a:pt x="888" y="658"/>
                  <a:pt x="1128" y="681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 flipV="1">
            <a:off x="4833938" y="5638800"/>
            <a:ext cx="1133475" cy="841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8141" name="Group 12"/>
          <p:cNvGrpSpPr>
            <a:grpSpLocks/>
          </p:cNvGrpSpPr>
          <p:nvPr/>
        </p:nvGrpSpPr>
        <p:grpSpPr bwMode="auto">
          <a:xfrm>
            <a:off x="3849688" y="4114800"/>
            <a:ext cx="2473325" cy="2057400"/>
            <a:chOff x="2425" y="1206"/>
            <a:chExt cx="1558" cy="1296"/>
          </a:xfrm>
        </p:grpSpPr>
        <p:sp>
          <p:nvSpPr>
            <p:cNvPr id="48165" name="Text Box 13"/>
            <p:cNvSpPr txBox="1">
              <a:spLocks noChangeArrowheads="1"/>
            </p:cNvSpPr>
            <p:nvPr/>
          </p:nvSpPr>
          <p:spPr bwMode="auto">
            <a:xfrm>
              <a:off x="2425" y="120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P1</a:t>
              </a:r>
            </a:p>
          </p:txBody>
        </p:sp>
        <p:sp>
          <p:nvSpPr>
            <p:cNvPr id="48166" name="Text Box 14"/>
            <p:cNvSpPr txBox="1">
              <a:spLocks noChangeArrowheads="1"/>
            </p:cNvSpPr>
            <p:nvPr/>
          </p:nvSpPr>
          <p:spPr bwMode="auto">
            <a:xfrm>
              <a:off x="3422" y="15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P2</a:t>
              </a:r>
            </a:p>
          </p:txBody>
        </p:sp>
        <p:sp>
          <p:nvSpPr>
            <p:cNvPr id="48167" name="Text Box 15"/>
            <p:cNvSpPr txBox="1">
              <a:spLocks noChangeArrowheads="1"/>
            </p:cNvSpPr>
            <p:nvPr/>
          </p:nvSpPr>
          <p:spPr bwMode="auto">
            <a:xfrm>
              <a:off x="2674" y="216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P3</a:t>
              </a:r>
            </a:p>
          </p:txBody>
        </p:sp>
        <p:sp>
          <p:nvSpPr>
            <p:cNvPr id="48168" name="Text Box 16"/>
            <p:cNvSpPr txBox="1">
              <a:spLocks noChangeArrowheads="1"/>
            </p:cNvSpPr>
            <p:nvPr/>
          </p:nvSpPr>
          <p:spPr bwMode="auto">
            <a:xfrm>
              <a:off x="3664" y="221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P4</a:t>
              </a:r>
            </a:p>
          </p:txBody>
        </p:sp>
      </p:grpSp>
      <p:sp>
        <p:nvSpPr>
          <p:cNvPr id="48142" name="Text Box 17"/>
          <p:cNvSpPr txBox="1">
            <a:spLocks noChangeArrowheads="1"/>
          </p:cNvSpPr>
          <p:nvPr/>
        </p:nvSpPr>
        <p:spPr bwMode="auto">
          <a:xfrm>
            <a:off x="1187450" y="3508375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p’(0) = 3(p2-p1), p’(1)=3(p4-p3)</a:t>
            </a:r>
          </a:p>
        </p:txBody>
      </p:sp>
      <p:grpSp>
        <p:nvGrpSpPr>
          <p:cNvPr id="48143" name="Group 18"/>
          <p:cNvGrpSpPr>
            <a:grpSpLocks/>
          </p:cNvGrpSpPr>
          <p:nvPr/>
        </p:nvGrpSpPr>
        <p:grpSpPr bwMode="auto">
          <a:xfrm>
            <a:off x="1331913" y="1492250"/>
            <a:ext cx="5451475" cy="1835150"/>
            <a:chOff x="839" y="754"/>
            <a:chExt cx="3434" cy="1156"/>
          </a:xfrm>
        </p:grpSpPr>
        <p:sp>
          <p:nvSpPr>
            <p:cNvPr id="48145" name="Text Box 19"/>
            <p:cNvSpPr txBox="1">
              <a:spLocks noChangeArrowheads="1"/>
            </p:cNvSpPr>
            <p:nvPr/>
          </p:nvSpPr>
          <p:spPr bwMode="auto">
            <a:xfrm>
              <a:off x="839" y="1186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p(u) = [u3 u2 u 1]</a:t>
              </a:r>
            </a:p>
          </p:txBody>
        </p:sp>
        <p:sp>
          <p:nvSpPr>
            <p:cNvPr id="48146" name="Text Box 20"/>
            <p:cNvSpPr txBox="1">
              <a:spLocks noChangeArrowheads="1"/>
            </p:cNvSpPr>
            <p:nvPr/>
          </p:nvSpPr>
          <p:spPr bwMode="auto">
            <a:xfrm>
              <a:off x="3850" y="828"/>
              <a:ext cx="423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P1 P2 P3 P4</a:t>
              </a:r>
            </a:p>
          </p:txBody>
        </p:sp>
        <p:sp>
          <p:nvSpPr>
            <p:cNvPr id="48147" name="Text Box 21"/>
            <p:cNvSpPr txBox="1">
              <a:spLocks noChangeArrowheads="1"/>
            </p:cNvSpPr>
            <p:nvPr/>
          </p:nvSpPr>
          <p:spPr bwMode="auto">
            <a:xfrm>
              <a:off x="2456" y="80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-1</a:t>
              </a:r>
            </a:p>
          </p:txBody>
        </p:sp>
        <p:sp>
          <p:nvSpPr>
            <p:cNvPr id="48148" name="Text Box 22"/>
            <p:cNvSpPr txBox="1">
              <a:spLocks noChangeArrowheads="1"/>
            </p:cNvSpPr>
            <p:nvPr/>
          </p:nvSpPr>
          <p:spPr bwMode="auto">
            <a:xfrm>
              <a:off x="3406" y="8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48149" name="Text Box 23"/>
            <p:cNvSpPr txBox="1">
              <a:spLocks noChangeArrowheads="1"/>
            </p:cNvSpPr>
            <p:nvPr/>
          </p:nvSpPr>
          <p:spPr bwMode="auto">
            <a:xfrm>
              <a:off x="2520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48150" name="Text Box 24"/>
            <p:cNvSpPr txBox="1">
              <a:spLocks noChangeArrowheads="1"/>
            </p:cNvSpPr>
            <p:nvPr/>
          </p:nvSpPr>
          <p:spPr bwMode="auto">
            <a:xfrm>
              <a:off x="3138" y="10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48151" name="Text Box 25"/>
            <p:cNvSpPr txBox="1">
              <a:spLocks noChangeArrowheads="1"/>
            </p:cNvSpPr>
            <p:nvPr/>
          </p:nvSpPr>
          <p:spPr bwMode="auto">
            <a:xfrm>
              <a:off x="2834" y="8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48152" name="Text Box 26"/>
            <p:cNvSpPr txBox="1">
              <a:spLocks noChangeArrowheads="1"/>
            </p:cNvSpPr>
            <p:nvPr/>
          </p:nvSpPr>
          <p:spPr bwMode="auto">
            <a:xfrm>
              <a:off x="2520" y="10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48153" name="Text Box 27"/>
            <p:cNvSpPr txBox="1">
              <a:spLocks noChangeArrowheads="1"/>
            </p:cNvSpPr>
            <p:nvPr/>
          </p:nvSpPr>
          <p:spPr bwMode="auto">
            <a:xfrm>
              <a:off x="2834" y="13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48154" name="Text Box 28"/>
            <p:cNvSpPr txBox="1">
              <a:spLocks noChangeArrowheads="1"/>
            </p:cNvSpPr>
            <p:nvPr/>
          </p:nvSpPr>
          <p:spPr bwMode="auto">
            <a:xfrm>
              <a:off x="3116" y="13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48155" name="Text Box 29"/>
            <p:cNvSpPr txBox="1">
              <a:spLocks noChangeArrowheads="1"/>
            </p:cNvSpPr>
            <p:nvPr/>
          </p:nvSpPr>
          <p:spPr bwMode="auto">
            <a:xfrm>
              <a:off x="2770" y="1078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-6</a:t>
              </a:r>
            </a:p>
          </p:txBody>
        </p:sp>
        <p:sp>
          <p:nvSpPr>
            <p:cNvPr id="48156" name="Text Box 30"/>
            <p:cNvSpPr txBox="1">
              <a:spLocks noChangeArrowheads="1"/>
            </p:cNvSpPr>
            <p:nvPr/>
          </p:nvSpPr>
          <p:spPr bwMode="auto">
            <a:xfrm>
              <a:off x="3074" y="80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-3</a:t>
              </a:r>
            </a:p>
          </p:txBody>
        </p:sp>
        <p:sp>
          <p:nvSpPr>
            <p:cNvPr id="48157" name="Text Box 31"/>
            <p:cNvSpPr txBox="1">
              <a:spLocks noChangeArrowheads="1"/>
            </p:cNvSpPr>
            <p:nvPr/>
          </p:nvSpPr>
          <p:spPr bwMode="auto">
            <a:xfrm>
              <a:off x="2456" y="1343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-3</a:t>
              </a:r>
            </a:p>
          </p:txBody>
        </p:sp>
        <p:sp>
          <p:nvSpPr>
            <p:cNvPr id="48158" name="Text Box 32"/>
            <p:cNvSpPr txBox="1">
              <a:spLocks noChangeArrowheads="1"/>
            </p:cNvSpPr>
            <p:nvPr/>
          </p:nvSpPr>
          <p:spPr bwMode="auto">
            <a:xfrm>
              <a:off x="3406" y="13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48159" name="Text Box 33"/>
            <p:cNvSpPr txBox="1">
              <a:spLocks noChangeArrowheads="1"/>
            </p:cNvSpPr>
            <p:nvPr/>
          </p:nvSpPr>
          <p:spPr bwMode="auto">
            <a:xfrm>
              <a:off x="3406" y="10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48160" name="Text Box 34"/>
            <p:cNvSpPr txBox="1">
              <a:spLocks noChangeArrowheads="1"/>
            </p:cNvSpPr>
            <p:nvPr/>
          </p:nvSpPr>
          <p:spPr bwMode="auto">
            <a:xfrm>
              <a:off x="2834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48161" name="Text Box 35"/>
            <p:cNvSpPr txBox="1">
              <a:spLocks noChangeArrowheads="1"/>
            </p:cNvSpPr>
            <p:nvPr/>
          </p:nvSpPr>
          <p:spPr bwMode="auto">
            <a:xfrm>
              <a:off x="340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48162" name="Text Box 36"/>
            <p:cNvSpPr txBox="1">
              <a:spLocks noChangeArrowheads="1"/>
            </p:cNvSpPr>
            <p:nvPr/>
          </p:nvSpPr>
          <p:spPr bwMode="auto">
            <a:xfrm>
              <a:off x="3116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48163" name="AutoShape 37"/>
            <p:cNvSpPr>
              <a:spLocks noChangeArrowheads="1"/>
            </p:cNvSpPr>
            <p:nvPr/>
          </p:nvSpPr>
          <p:spPr bwMode="auto">
            <a:xfrm>
              <a:off x="2336" y="754"/>
              <a:ext cx="1413" cy="115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48164" name="AutoShape 38"/>
            <p:cNvSpPr>
              <a:spLocks noChangeArrowheads="1"/>
            </p:cNvSpPr>
            <p:nvPr/>
          </p:nvSpPr>
          <p:spPr bwMode="auto">
            <a:xfrm>
              <a:off x="3798" y="808"/>
              <a:ext cx="392" cy="1081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  <p:sp>
        <p:nvSpPr>
          <p:cNvPr id="48144" name="Line 39"/>
          <p:cNvSpPr>
            <a:spLocks noChangeShapeType="1"/>
          </p:cNvSpPr>
          <p:nvPr/>
        </p:nvSpPr>
        <p:spPr bwMode="auto">
          <a:xfrm>
            <a:off x="4175125" y="4683125"/>
            <a:ext cx="1104900" cy="17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634ABAC-2CDB-4372-812E-712FDCA0C7B2}" type="slidenum">
              <a:rPr lang="zh-TW" altLang="en-US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2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3300" smtClean="0">
                <a:ea typeface="新細明體" charset="-120"/>
              </a:rPr>
              <a:t>Bezier Interpolation in Euclidean Space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187450" y="3213100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800">
                <a:latin typeface="Times New Roman" pitchFamily="18" charset="0"/>
                <a:ea typeface="新細明體" charset="-120"/>
              </a:rPr>
              <a:t>p’(0) = 3(p2-p1), P’(1)=3(p4-p3)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42938" y="1652588"/>
            <a:ext cx="8120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3200">
                <a:solidFill>
                  <a:srgbClr val="FFFF00"/>
                </a:solidFill>
                <a:latin typeface="Times New Roman" pitchFamily="18" charset="0"/>
                <a:ea typeface="新細明體" charset="-120"/>
              </a:rPr>
              <a:t>Colinearity of the control points at either side of </a:t>
            </a:r>
          </a:p>
          <a:p>
            <a:pPr eaLnBrk="1" hangingPunct="1"/>
            <a:r>
              <a:rPr kumimoji="1" lang="en-US" altLang="zh-TW" sz="3200">
                <a:solidFill>
                  <a:srgbClr val="FFFF00"/>
                </a:solidFill>
                <a:latin typeface="Times New Roman" pitchFamily="18" charset="0"/>
                <a:ea typeface="新細明體" charset="-120"/>
              </a:rPr>
              <a:t>an endpoint guarantees the 1st order continuity</a:t>
            </a:r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2149475" y="4968875"/>
            <a:ext cx="179388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4059238" y="4584700"/>
            <a:ext cx="179387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9161" name="Oval 8"/>
          <p:cNvSpPr>
            <a:spLocks noChangeArrowheads="1"/>
          </p:cNvSpPr>
          <p:nvPr/>
        </p:nvSpPr>
        <p:spPr bwMode="auto">
          <a:xfrm>
            <a:off x="5838825" y="5616575"/>
            <a:ext cx="179388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9162" name="Oval 9"/>
          <p:cNvSpPr>
            <a:spLocks noChangeArrowheads="1"/>
          </p:cNvSpPr>
          <p:nvPr/>
        </p:nvSpPr>
        <p:spPr bwMode="auto">
          <a:xfrm>
            <a:off x="7196138" y="4678363"/>
            <a:ext cx="179387" cy="1793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9163" name="Oval 10"/>
          <p:cNvSpPr>
            <a:spLocks noChangeArrowheads="1"/>
          </p:cNvSpPr>
          <p:nvPr/>
        </p:nvSpPr>
        <p:spPr bwMode="auto">
          <a:xfrm>
            <a:off x="5216525" y="474980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9164" name="Oval 11"/>
          <p:cNvSpPr>
            <a:spLocks noChangeArrowheads="1"/>
          </p:cNvSpPr>
          <p:nvPr/>
        </p:nvSpPr>
        <p:spPr bwMode="auto">
          <a:xfrm>
            <a:off x="3008313" y="4397375"/>
            <a:ext cx="179387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9165" name="Line 12"/>
          <p:cNvSpPr>
            <a:spLocks noChangeShapeType="1"/>
          </p:cNvSpPr>
          <p:nvPr/>
        </p:nvSpPr>
        <p:spPr bwMode="auto">
          <a:xfrm>
            <a:off x="5922963" y="5713413"/>
            <a:ext cx="1138237" cy="476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7062788" y="5667375"/>
            <a:ext cx="179387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9167" name="Oval 14"/>
          <p:cNvSpPr>
            <a:spLocks noChangeArrowheads="1"/>
          </p:cNvSpPr>
          <p:nvPr/>
        </p:nvSpPr>
        <p:spPr bwMode="auto">
          <a:xfrm>
            <a:off x="4657725" y="557530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49168" name="Freeform 15"/>
          <p:cNvSpPr>
            <a:spLocks/>
          </p:cNvSpPr>
          <p:nvPr/>
        </p:nvSpPr>
        <p:spPr bwMode="auto">
          <a:xfrm>
            <a:off x="4151313" y="4637088"/>
            <a:ext cx="1790700" cy="1081087"/>
          </a:xfrm>
          <a:custGeom>
            <a:avLst/>
            <a:gdLst>
              <a:gd name="T0" fmla="*/ 0 w 1128"/>
              <a:gd name="T1" fmla="*/ 39687 h 681"/>
              <a:gd name="T2" fmla="*/ 407988 w 1128"/>
              <a:gd name="T3" fmla="*/ 136525 h 681"/>
              <a:gd name="T4" fmla="*/ 798513 w 1128"/>
              <a:gd name="T5" fmla="*/ 852487 h 681"/>
              <a:gd name="T6" fmla="*/ 1790700 w 1128"/>
              <a:gd name="T7" fmla="*/ 108108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8" h="681">
                <a:moveTo>
                  <a:pt x="0" y="25"/>
                </a:moveTo>
                <a:cubicBezTo>
                  <a:pt x="86" y="12"/>
                  <a:pt x="173" y="0"/>
                  <a:pt x="257" y="86"/>
                </a:cubicBezTo>
                <a:cubicBezTo>
                  <a:pt x="340" y="171"/>
                  <a:pt x="357" y="437"/>
                  <a:pt x="503" y="537"/>
                </a:cubicBezTo>
                <a:cubicBezTo>
                  <a:pt x="648" y="636"/>
                  <a:pt x="888" y="658"/>
                  <a:pt x="1128" y="681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H="1" flipV="1">
            <a:off x="3152775" y="4483100"/>
            <a:ext cx="962025" cy="1651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170" name="Line 17"/>
          <p:cNvSpPr>
            <a:spLocks noChangeShapeType="1"/>
          </p:cNvSpPr>
          <p:nvPr/>
        </p:nvSpPr>
        <p:spPr bwMode="auto">
          <a:xfrm flipH="1" flipV="1">
            <a:off x="4833938" y="5638800"/>
            <a:ext cx="1133475" cy="841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49171" name="Group 18"/>
          <p:cNvGrpSpPr>
            <a:grpSpLocks/>
          </p:cNvGrpSpPr>
          <p:nvPr/>
        </p:nvGrpSpPr>
        <p:grpSpPr bwMode="auto">
          <a:xfrm>
            <a:off x="3849688" y="4114800"/>
            <a:ext cx="2473325" cy="2057400"/>
            <a:chOff x="2425" y="1206"/>
            <a:chExt cx="1558" cy="1296"/>
          </a:xfrm>
        </p:grpSpPr>
        <p:sp>
          <p:nvSpPr>
            <p:cNvPr id="49173" name="Text Box 19"/>
            <p:cNvSpPr txBox="1">
              <a:spLocks noChangeArrowheads="1"/>
            </p:cNvSpPr>
            <p:nvPr/>
          </p:nvSpPr>
          <p:spPr bwMode="auto">
            <a:xfrm>
              <a:off x="2425" y="120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P1</a:t>
              </a:r>
            </a:p>
          </p:txBody>
        </p:sp>
        <p:sp>
          <p:nvSpPr>
            <p:cNvPr id="49174" name="Text Box 20"/>
            <p:cNvSpPr txBox="1">
              <a:spLocks noChangeArrowheads="1"/>
            </p:cNvSpPr>
            <p:nvPr/>
          </p:nvSpPr>
          <p:spPr bwMode="auto">
            <a:xfrm>
              <a:off x="3422" y="15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P2</a:t>
              </a:r>
            </a:p>
          </p:txBody>
        </p:sp>
        <p:sp>
          <p:nvSpPr>
            <p:cNvPr id="49175" name="Text Box 21"/>
            <p:cNvSpPr txBox="1">
              <a:spLocks noChangeArrowheads="1"/>
            </p:cNvSpPr>
            <p:nvPr/>
          </p:nvSpPr>
          <p:spPr bwMode="auto">
            <a:xfrm>
              <a:off x="2674" y="216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P3</a:t>
              </a:r>
            </a:p>
          </p:txBody>
        </p:sp>
        <p:sp>
          <p:nvSpPr>
            <p:cNvPr id="49176" name="Text Box 22"/>
            <p:cNvSpPr txBox="1">
              <a:spLocks noChangeArrowheads="1"/>
            </p:cNvSpPr>
            <p:nvPr/>
          </p:nvSpPr>
          <p:spPr bwMode="auto">
            <a:xfrm>
              <a:off x="3664" y="221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P4</a:t>
              </a:r>
            </a:p>
          </p:txBody>
        </p:sp>
      </p:grpSp>
      <p:sp>
        <p:nvSpPr>
          <p:cNvPr id="49172" name="Line 23"/>
          <p:cNvSpPr>
            <a:spLocks noChangeShapeType="1"/>
          </p:cNvSpPr>
          <p:nvPr/>
        </p:nvSpPr>
        <p:spPr bwMode="auto">
          <a:xfrm>
            <a:off x="4175125" y="4683125"/>
            <a:ext cx="1104900" cy="17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7A21A55-E0D0-4602-9A4C-7580AA16DB25}" type="slidenum">
              <a:rPr lang="zh-TW" altLang="en-US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268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95400"/>
            <a:ext cx="822960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Bezier interpolation on 4D sphere?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How are control points generated?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How are cubic splines defined?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7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Control points are automatically generated as it is not intuitive to manually adjust them on a 4D sphere</a:t>
            </a:r>
            <a:endParaRPr lang="en-US" altLang="zh-TW" sz="8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Construct Bezier curves by iteratively linear interpolation </a:t>
            </a:r>
            <a:r>
              <a:rPr lang="en-US" altLang="zh-TW" sz="2800" smtClean="0">
                <a:ea typeface="新細明體" charset="-120"/>
                <a:sym typeface="Wingdings" pitchFamily="2" charset="2"/>
              </a:rPr>
              <a:t> </a:t>
            </a:r>
            <a:r>
              <a:rPr lang="en-US" altLang="zh-TW" sz="2800" smtClean="0">
                <a:ea typeface="新細明體" charset="-120"/>
              </a:rPr>
              <a:t>applying slerp</a:t>
            </a:r>
            <a:endParaRPr lang="en-US" altLang="zh-TW" sz="8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Let’s first see how to do the above two procedures in Euclidean space</a:t>
            </a:r>
            <a:r>
              <a:rPr lang="en-US" altLang="zh-TW" smtClean="0">
                <a:ea typeface="新細明體" charset="-120"/>
              </a:rPr>
              <a:t>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Bezier Interpolation of Quaternions</a:t>
            </a:r>
          </a:p>
        </p:txBody>
      </p:sp>
      <p:grpSp>
        <p:nvGrpSpPr>
          <p:cNvPr id="1268740" name="Group 4"/>
          <p:cNvGrpSpPr>
            <a:grpSpLocks noChangeAspect="1"/>
          </p:cNvGrpSpPr>
          <p:nvPr/>
        </p:nvGrpSpPr>
        <p:grpSpPr bwMode="auto">
          <a:xfrm>
            <a:off x="7019925" y="1219200"/>
            <a:ext cx="1800225" cy="1814513"/>
            <a:chOff x="2079" y="2115"/>
            <a:chExt cx="1890" cy="1905"/>
          </a:xfrm>
        </p:grpSpPr>
        <p:pic>
          <p:nvPicPr>
            <p:cNvPr id="5018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" y="2115"/>
              <a:ext cx="1890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3" name="Oval 6"/>
            <p:cNvSpPr>
              <a:spLocks noChangeAspect="1" noChangeArrowheads="1"/>
            </p:cNvSpPr>
            <p:nvPr/>
          </p:nvSpPr>
          <p:spPr bwMode="auto">
            <a:xfrm>
              <a:off x="3376" y="2606"/>
              <a:ext cx="123" cy="1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0184" name="Oval 7"/>
            <p:cNvSpPr>
              <a:spLocks noChangeAspect="1" noChangeArrowheads="1"/>
            </p:cNvSpPr>
            <p:nvPr/>
          </p:nvSpPr>
          <p:spPr bwMode="auto">
            <a:xfrm>
              <a:off x="2385" y="2856"/>
              <a:ext cx="123" cy="1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0185" name="Oval 8"/>
            <p:cNvSpPr>
              <a:spLocks noChangeAspect="1" noChangeArrowheads="1"/>
            </p:cNvSpPr>
            <p:nvPr/>
          </p:nvSpPr>
          <p:spPr bwMode="auto">
            <a:xfrm>
              <a:off x="3000" y="2404"/>
              <a:ext cx="123" cy="1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0186" name="Oval 9"/>
            <p:cNvSpPr>
              <a:spLocks noChangeAspect="1" noChangeArrowheads="1"/>
            </p:cNvSpPr>
            <p:nvPr/>
          </p:nvSpPr>
          <p:spPr bwMode="auto">
            <a:xfrm>
              <a:off x="2979" y="3286"/>
              <a:ext cx="123" cy="1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0187" name="Freeform 10"/>
            <p:cNvSpPr>
              <a:spLocks noChangeAspect="1"/>
            </p:cNvSpPr>
            <p:nvPr/>
          </p:nvSpPr>
          <p:spPr bwMode="auto">
            <a:xfrm>
              <a:off x="2444" y="2531"/>
              <a:ext cx="994" cy="702"/>
            </a:xfrm>
            <a:custGeom>
              <a:avLst/>
              <a:gdLst>
                <a:gd name="T0" fmla="*/ 994 w 994"/>
                <a:gd name="T1" fmla="*/ 137 h 702"/>
                <a:gd name="T2" fmla="*/ 769 w 994"/>
                <a:gd name="T3" fmla="*/ 86 h 702"/>
                <a:gd name="T4" fmla="*/ 533 w 994"/>
                <a:gd name="T5" fmla="*/ 650 h 702"/>
                <a:gd name="T6" fmla="*/ 0 w 994"/>
                <a:gd name="T7" fmla="*/ 404 h 7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702">
                  <a:moveTo>
                    <a:pt x="994" y="137"/>
                  </a:moveTo>
                  <a:cubicBezTo>
                    <a:pt x="919" y="68"/>
                    <a:pt x="845" y="0"/>
                    <a:pt x="769" y="86"/>
                  </a:cubicBezTo>
                  <a:cubicBezTo>
                    <a:pt x="692" y="171"/>
                    <a:pt x="661" y="597"/>
                    <a:pt x="533" y="650"/>
                  </a:cubicBezTo>
                  <a:cubicBezTo>
                    <a:pt x="404" y="702"/>
                    <a:pt x="202" y="553"/>
                    <a:pt x="0" y="40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23E9B26-B73A-444C-9EE3-FE3B909705CD}" type="slidenum">
              <a:rPr lang="zh-TW" altLang="en-US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3-D Transformations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3813"/>
            <a:ext cx="822960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Translate, scale, or rotate a point P to P’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P’=P+T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P’=SP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P’=RP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How to treat these transformations in a unified way?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P’ = MP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Representing P in the homogeneous coordinate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ea typeface="新細明體" charset="-120"/>
              </a:rPr>
              <a:t>M can be used for animation, viewing, or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738BED5-0280-4D41-BDDE-45923B2B373B}" type="slidenum">
              <a:rPr lang="zh-TW" altLang="en-US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5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Generating Collinear Control Points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1270788" name="Freeform 4"/>
          <p:cNvSpPr>
            <a:spLocks/>
          </p:cNvSpPr>
          <p:nvPr/>
        </p:nvSpPr>
        <p:spPr bwMode="auto">
          <a:xfrm>
            <a:off x="3141663" y="4295775"/>
            <a:ext cx="1255712" cy="749300"/>
          </a:xfrm>
          <a:custGeom>
            <a:avLst/>
            <a:gdLst>
              <a:gd name="T0" fmla="*/ 0 w 791"/>
              <a:gd name="T1" fmla="*/ 17983 h 500"/>
              <a:gd name="T2" fmla="*/ 322262 w 791"/>
              <a:gd name="T3" fmla="*/ 46457 h 500"/>
              <a:gd name="T4" fmla="*/ 614362 w 791"/>
              <a:gd name="T5" fmla="*/ 293726 h 500"/>
              <a:gd name="T6" fmla="*/ 876300 w 791"/>
              <a:gd name="T7" fmla="*/ 680364 h 500"/>
              <a:gd name="T8" fmla="*/ 1255712 w 791"/>
              <a:gd name="T9" fmla="*/ 707339 h 5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1" h="500">
                <a:moveTo>
                  <a:pt x="0" y="12"/>
                </a:moveTo>
                <a:cubicBezTo>
                  <a:pt x="69" y="6"/>
                  <a:pt x="139" y="0"/>
                  <a:pt x="203" y="31"/>
                </a:cubicBezTo>
                <a:cubicBezTo>
                  <a:pt x="267" y="62"/>
                  <a:pt x="329" y="126"/>
                  <a:pt x="387" y="196"/>
                </a:cubicBezTo>
                <a:cubicBezTo>
                  <a:pt x="445" y="266"/>
                  <a:pt x="485" y="408"/>
                  <a:pt x="552" y="454"/>
                </a:cubicBezTo>
                <a:cubicBezTo>
                  <a:pt x="619" y="500"/>
                  <a:pt x="705" y="486"/>
                  <a:pt x="791" y="472"/>
                </a:cubicBezTo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1206" name="Group 5"/>
          <p:cNvGrpSpPr>
            <a:grpSpLocks/>
          </p:cNvGrpSpPr>
          <p:nvPr/>
        </p:nvGrpSpPr>
        <p:grpSpPr bwMode="auto">
          <a:xfrm>
            <a:off x="1676400" y="3810000"/>
            <a:ext cx="5087938" cy="1584325"/>
            <a:chOff x="1330" y="1485"/>
            <a:chExt cx="3205" cy="998"/>
          </a:xfrm>
        </p:grpSpPr>
        <p:sp>
          <p:nvSpPr>
            <p:cNvPr id="51246" name="Oval 6"/>
            <p:cNvSpPr>
              <a:spLocks noChangeArrowheads="1"/>
            </p:cNvSpPr>
            <p:nvPr/>
          </p:nvSpPr>
          <p:spPr bwMode="auto">
            <a:xfrm>
              <a:off x="1499" y="2070"/>
              <a:ext cx="101" cy="1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1247" name="Oval 7"/>
            <p:cNvSpPr>
              <a:spLocks noChangeArrowheads="1"/>
            </p:cNvSpPr>
            <p:nvPr/>
          </p:nvSpPr>
          <p:spPr bwMode="auto">
            <a:xfrm>
              <a:off x="2211" y="1761"/>
              <a:ext cx="101" cy="1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1248" name="Oval 8"/>
            <p:cNvSpPr>
              <a:spLocks noChangeArrowheads="1"/>
            </p:cNvSpPr>
            <p:nvPr/>
          </p:nvSpPr>
          <p:spPr bwMode="auto">
            <a:xfrm>
              <a:off x="3005" y="2197"/>
              <a:ext cx="101" cy="1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1249" name="Oval 9"/>
            <p:cNvSpPr>
              <a:spLocks noChangeArrowheads="1"/>
            </p:cNvSpPr>
            <p:nvPr/>
          </p:nvSpPr>
          <p:spPr bwMode="auto">
            <a:xfrm>
              <a:off x="4048" y="1805"/>
              <a:ext cx="101" cy="10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1250" name="Text Box 10"/>
            <p:cNvSpPr txBox="1">
              <a:spLocks noChangeArrowheads="1"/>
            </p:cNvSpPr>
            <p:nvPr/>
          </p:nvSpPr>
          <p:spPr bwMode="auto">
            <a:xfrm>
              <a:off x="2117" y="1485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latin typeface="Times" pitchFamily="18" charset="0"/>
                  <a:ea typeface="新細明體" charset="-120"/>
                </a:rPr>
                <a:t>p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n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  <p:sp>
          <p:nvSpPr>
            <p:cNvPr id="51251" name="Text Box 11"/>
            <p:cNvSpPr txBox="1">
              <a:spLocks noChangeArrowheads="1"/>
            </p:cNvSpPr>
            <p:nvPr/>
          </p:nvSpPr>
          <p:spPr bwMode="auto">
            <a:xfrm>
              <a:off x="1330" y="1793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latin typeface="Times" pitchFamily="18" charset="0"/>
                  <a:ea typeface="新細明體" charset="-120"/>
                </a:rPr>
                <a:t>p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n-1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  <p:sp>
          <p:nvSpPr>
            <p:cNvPr id="51252" name="Text Box 12"/>
            <p:cNvSpPr txBox="1">
              <a:spLocks noChangeArrowheads="1"/>
            </p:cNvSpPr>
            <p:nvPr/>
          </p:nvSpPr>
          <p:spPr bwMode="auto">
            <a:xfrm>
              <a:off x="2842" y="2195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latin typeface="Times" pitchFamily="18" charset="0"/>
                  <a:ea typeface="新細明體" charset="-120"/>
                </a:rPr>
                <a:t>p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n+1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  <p:sp>
          <p:nvSpPr>
            <p:cNvPr id="51253" name="Text Box 13"/>
            <p:cNvSpPr txBox="1">
              <a:spLocks noChangeArrowheads="1"/>
            </p:cNvSpPr>
            <p:nvPr/>
          </p:nvSpPr>
          <p:spPr bwMode="auto">
            <a:xfrm>
              <a:off x="4107" y="1677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latin typeface="Times" pitchFamily="18" charset="0"/>
                  <a:ea typeface="新細明體" charset="-120"/>
                </a:rPr>
                <a:t>p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n+2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  <p:grpSp>
        <p:nvGrpSpPr>
          <p:cNvPr id="1270798" name="Group 14"/>
          <p:cNvGrpSpPr>
            <a:grpSpLocks/>
          </p:cNvGrpSpPr>
          <p:nvPr/>
        </p:nvGrpSpPr>
        <p:grpSpPr bwMode="auto">
          <a:xfrm>
            <a:off x="5784850" y="4505325"/>
            <a:ext cx="846138" cy="1095375"/>
            <a:chOff x="3918" y="1923"/>
            <a:chExt cx="533" cy="690"/>
          </a:xfrm>
        </p:grpSpPr>
        <p:sp>
          <p:nvSpPr>
            <p:cNvPr id="51243" name="Line 15"/>
            <p:cNvSpPr>
              <a:spLocks noChangeShapeType="1"/>
            </p:cNvSpPr>
            <p:nvPr/>
          </p:nvSpPr>
          <p:spPr bwMode="auto">
            <a:xfrm flipV="1">
              <a:off x="3918" y="1923"/>
              <a:ext cx="156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4" name="Oval 16"/>
            <p:cNvSpPr>
              <a:spLocks noChangeArrowheads="1"/>
            </p:cNvSpPr>
            <p:nvPr/>
          </p:nvSpPr>
          <p:spPr bwMode="auto">
            <a:xfrm>
              <a:off x="3943" y="2216"/>
              <a:ext cx="101" cy="10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1245" name="Text Box 17"/>
            <p:cNvSpPr txBox="1">
              <a:spLocks noChangeArrowheads="1"/>
            </p:cNvSpPr>
            <p:nvPr/>
          </p:nvSpPr>
          <p:spPr bwMode="auto">
            <a:xfrm>
              <a:off x="4023" y="2126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latin typeface="Times" pitchFamily="18" charset="0"/>
                  <a:ea typeface="新細明體" charset="-120"/>
                </a:rPr>
                <a:t>a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n+1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  <p:grpSp>
        <p:nvGrpSpPr>
          <p:cNvPr id="1270802" name="Group 18"/>
          <p:cNvGrpSpPr>
            <a:grpSpLocks/>
          </p:cNvGrpSpPr>
          <p:nvPr/>
        </p:nvGrpSpPr>
        <p:grpSpPr bwMode="auto">
          <a:xfrm>
            <a:off x="4256088" y="4105275"/>
            <a:ext cx="782637" cy="457200"/>
            <a:chOff x="2955" y="1671"/>
            <a:chExt cx="493" cy="288"/>
          </a:xfrm>
        </p:grpSpPr>
        <p:sp>
          <p:nvSpPr>
            <p:cNvPr id="51241" name="Oval 19"/>
            <p:cNvSpPr>
              <a:spLocks noChangeArrowheads="1"/>
            </p:cNvSpPr>
            <p:nvPr/>
          </p:nvSpPr>
          <p:spPr bwMode="auto">
            <a:xfrm>
              <a:off x="2955" y="1793"/>
              <a:ext cx="101" cy="10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1242" name="Text Box 20"/>
            <p:cNvSpPr txBox="1">
              <a:spLocks noChangeArrowheads="1"/>
            </p:cNvSpPr>
            <p:nvPr/>
          </p:nvSpPr>
          <p:spPr bwMode="auto">
            <a:xfrm>
              <a:off x="3020" y="1671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latin typeface="Times" pitchFamily="18" charset="0"/>
                  <a:ea typeface="新細明體" charset="-120"/>
                </a:rPr>
                <a:t>a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n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  <p:grpSp>
        <p:nvGrpSpPr>
          <p:cNvPr id="1270805" name="Group 21"/>
          <p:cNvGrpSpPr>
            <a:grpSpLocks/>
          </p:cNvGrpSpPr>
          <p:nvPr/>
        </p:nvGrpSpPr>
        <p:grpSpPr bwMode="auto">
          <a:xfrm>
            <a:off x="2628900" y="4895850"/>
            <a:ext cx="3068638" cy="457200"/>
            <a:chOff x="1930" y="2169"/>
            <a:chExt cx="1933" cy="288"/>
          </a:xfrm>
        </p:grpSpPr>
        <p:sp>
          <p:nvSpPr>
            <p:cNvPr id="51237" name="Oval 22"/>
            <p:cNvSpPr>
              <a:spLocks noChangeArrowheads="1"/>
            </p:cNvSpPr>
            <p:nvPr/>
          </p:nvSpPr>
          <p:spPr bwMode="auto">
            <a:xfrm>
              <a:off x="2121" y="2184"/>
              <a:ext cx="101" cy="10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1238" name="Line 23"/>
            <p:cNvSpPr>
              <a:spLocks noChangeShapeType="1"/>
            </p:cNvSpPr>
            <p:nvPr/>
          </p:nvSpPr>
          <p:spPr bwMode="auto">
            <a:xfrm flipH="1" flipV="1">
              <a:off x="3173" y="2254"/>
              <a:ext cx="69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9" name="Line 24"/>
            <p:cNvSpPr>
              <a:spLocks noChangeShapeType="1"/>
            </p:cNvSpPr>
            <p:nvPr/>
          </p:nvSpPr>
          <p:spPr bwMode="auto">
            <a:xfrm flipH="1" flipV="1">
              <a:off x="2256" y="2231"/>
              <a:ext cx="69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40" name="Text Box 25"/>
            <p:cNvSpPr txBox="1">
              <a:spLocks noChangeArrowheads="1"/>
            </p:cNvSpPr>
            <p:nvPr/>
          </p:nvSpPr>
          <p:spPr bwMode="auto">
            <a:xfrm>
              <a:off x="1930" y="2169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400">
                  <a:latin typeface="Times" pitchFamily="18" charset="0"/>
                  <a:ea typeface="新細明體" charset="-120"/>
                </a:rPr>
                <a:t>b</a:t>
              </a:r>
              <a:r>
                <a:rPr lang="en-US" altLang="zh-TW" sz="2400" baseline="-25000">
                  <a:latin typeface="Times" pitchFamily="18" charset="0"/>
                  <a:ea typeface="新細明體" charset="-120"/>
                </a:rPr>
                <a:t>n+1</a:t>
              </a:r>
              <a:endParaRPr lang="en-US" altLang="zh-TW" sz="2400">
                <a:latin typeface="Times" pitchFamily="18" charset="0"/>
                <a:ea typeface="新細明體" charset="-120"/>
              </a:endParaRPr>
            </a:p>
          </p:txBody>
        </p:sp>
      </p:grpSp>
      <p:grpSp>
        <p:nvGrpSpPr>
          <p:cNvPr id="1270810" name="Group 26"/>
          <p:cNvGrpSpPr>
            <a:grpSpLocks/>
          </p:cNvGrpSpPr>
          <p:nvPr/>
        </p:nvGrpSpPr>
        <p:grpSpPr bwMode="auto">
          <a:xfrm>
            <a:off x="3228975" y="4371975"/>
            <a:ext cx="2916238" cy="1641475"/>
            <a:chOff x="2308" y="1839"/>
            <a:chExt cx="1837" cy="1034"/>
          </a:xfrm>
        </p:grpSpPr>
        <p:sp>
          <p:nvSpPr>
            <p:cNvPr id="51233" name="Oval 27"/>
            <p:cNvSpPr>
              <a:spLocks noChangeArrowheads="1"/>
            </p:cNvSpPr>
            <p:nvPr/>
          </p:nvSpPr>
          <p:spPr bwMode="auto">
            <a:xfrm>
              <a:off x="3845" y="2662"/>
              <a:ext cx="101" cy="10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1234" name="Line 28"/>
            <p:cNvSpPr>
              <a:spLocks noChangeShapeType="1"/>
            </p:cNvSpPr>
            <p:nvPr/>
          </p:nvSpPr>
          <p:spPr bwMode="auto">
            <a:xfrm>
              <a:off x="2308" y="1839"/>
              <a:ext cx="68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5" name="Line 29"/>
            <p:cNvSpPr>
              <a:spLocks noChangeShapeType="1"/>
            </p:cNvSpPr>
            <p:nvPr/>
          </p:nvSpPr>
          <p:spPr bwMode="auto">
            <a:xfrm>
              <a:off x="3143" y="2296"/>
              <a:ext cx="68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236" name="Text Box 30"/>
            <p:cNvSpPr txBox="1">
              <a:spLocks noChangeArrowheads="1"/>
            </p:cNvSpPr>
            <p:nvPr/>
          </p:nvSpPr>
          <p:spPr bwMode="auto">
            <a:xfrm>
              <a:off x="3933" y="25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1</a:t>
              </a:r>
            </a:p>
          </p:txBody>
        </p:sp>
      </p:grpSp>
      <p:sp>
        <p:nvSpPr>
          <p:cNvPr id="1270815" name="Oval 31"/>
          <p:cNvSpPr>
            <a:spLocks noChangeArrowheads="1"/>
          </p:cNvSpPr>
          <p:nvPr/>
        </p:nvSpPr>
        <p:spPr bwMode="auto">
          <a:xfrm>
            <a:off x="5853113" y="565308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grpSp>
        <p:nvGrpSpPr>
          <p:cNvPr id="51212" name="Group 32"/>
          <p:cNvGrpSpPr>
            <a:grpSpLocks/>
          </p:cNvGrpSpPr>
          <p:nvPr/>
        </p:nvGrpSpPr>
        <p:grpSpPr bwMode="auto">
          <a:xfrm>
            <a:off x="1331913" y="1447800"/>
            <a:ext cx="5445125" cy="1835150"/>
            <a:chOff x="839" y="912"/>
            <a:chExt cx="3430" cy="1156"/>
          </a:xfrm>
        </p:grpSpPr>
        <p:sp>
          <p:nvSpPr>
            <p:cNvPr id="51213" name="Text Box 33"/>
            <p:cNvSpPr txBox="1">
              <a:spLocks noChangeArrowheads="1"/>
            </p:cNvSpPr>
            <p:nvPr/>
          </p:nvSpPr>
          <p:spPr bwMode="auto">
            <a:xfrm>
              <a:off x="839" y="1344"/>
              <a:ext cx="14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p(u) = [u</a:t>
              </a:r>
              <a:r>
                <a:rPr lang="en-US" altLang="zh-TW" sz="2400" baseline="30000">
                  <a:latin typeface="Times" pitchFamily="18" charset="0"/>
                  <a:ea typeface="新細明體" charset="-120"/>
                </a:rPr>
                <a:t>3</a:t>
              </a:r>
              <a:r>
                <a:rPr lang="en-US" altLang="zh-TW" sz="2400">
                  <a:latin typeface="Times" pitchFamily="18" charset="0"/>
                  <a:ea typeface="新細明體" charset="-120"/>
                </a:rPr>
                <a:t> u</a:t>
              </a:r>
              <a:r>
                <a:rPr lang="en-US" altLang="zh-TW" sz="2400" baseline="30000">
                  <a:latin typeface="Times" pitchFamily="18" charset="0"/>
                  <a:ea typeface="新細明體" charset="-120"/>
                </a:rPr>
                <a:t>2</a:t>
              </a:r>
              <a:r>
                <a:rPr lang="en-US" altLang="zh-TW" sz="2400">
                  <a:latin typeface="Times" pitchFamily="18" charset="0"/>
                  <a:ea typeface="新細明體" charset="-120"/>
                </a:rPr>
                <a:t> u 1]</a:t>
              </a:r>
            </a:p>
          </p:txBody>
        </p:sp>
        <p:sp>
          <p:nvSpPr>
            <p:cNvPr id="51214" name="Text Box 34"/>
            <p:cNvSpPr txBox="1">
              <a:spLocks noChangeArrowheads="1"/>
            </p:cNvSpPr>
            <p:nvPr/>
          </p:nvSpPr>
          <p:spPr bwMode="auto">
            <a:xfrm>
              <a:off x="3840" y="986"/>
              <a:ext cx="429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500">
                  <a:latin typeface="Times" pitchFamily="18" charset="0"/>
                  <a:ea typeface="新細明體" charset="-120"/>
                </a:rPr>
                <a:t>p</a:t>
              </a:r>
              <a:r>
                <a:rPr lang="en-US" altLang="zh-TW" sz="2500" baseline="-25000">
                  <a:latin typeface="Times" pitchFamily="18" charset="0"/>
                  <a:ea typeface="新細明體" charset="-120"/>
                </a:rPr>
                <a:t>n</a:t>
              </a:r>
              <a:r>
                <a:rPr lang="en-US" altLang="zh-TW" sz="2500">
                  <a:latin typeface="Times" pitchFamily="18" charset="0"/>
                  <a:ea typeface="新細明體" charset="-120"/>
                </a:rPr>
                <a:t> </a:t>
              </a:r>
            </a:p>
            <a:p>
              <a:r>
                <a:rPr lang="en-US" altLang="zh-TW" sz="2500">
                  <a:latin typeface="Times" pitchFamily="18" charset="0"/>
                  <a:ea typeface="新細明體" charset="-120"/>
                </a:rPr>
                <a:t>a</a:t>
              </a:r>
              <a:r>
                <a:rPr lang="en-US" altLang="zh-TW" sz="2500" baseline="-25000">
                  <a:latin typeface="Times" pitchFamily="18" charset="0"/>
                  <a:ea typeface="新細明體" charset="-120"/>
                </a:rPr>
                <a:t>n</a:t>
              </a:r>
              <a:r>
                <a:rPr lang="en-US" altLang="zh-TW" sz="2500">
                  <a:latin typeface="Times" pitchFamily="18" charset="0"/>
                  <a:ea typeface="新細明體" charset="-120"/>
                </a:rPr>
                <a:t> b</a:t>
              </a:r>
              <a:r>
                <a:rPr lang="en-US" altLang="zh-TW" sz="2500" baseline="-25000">
                  <a:latin typeface="Times" pitchFamily="18" charset="0"/>
                  <a:ea typeface="新細明體" charset="-120"/>
                </a:rPr>
                <a:t>n+1</a:t>
              </a:r>
              <a:r>
                <a:rPr lang="en-US" altLang="zh-TW" sz="2500">
                  <a:latin typeface="Times" pitchFamily="18" charset="0"/>
                  <a:ea typeface="新細明體" charset="-120"/>
                </a:rPr>
                <a:t> p</a:t>
              </a:r>
              <a:r>
                <a:rPr lang="en-US" altLang="zh-TW" sz="2500" baseline="-25000">
                  <a:latin typeface="Times" pitchFamily="18" charset="0"/>
                  <a:ea typeface="新細明體" charset="-120"/>
                </a:rPr>
                <a:t>n+1</a:t>
              </a:r>
            </a:p>
          </p:txBody>
        </p:sp>
        <p:sp>
          <p:nvSpPr>
            <p:cNvPr id="51215" name="Text Box 35"/>
            <p:cNvSpPr txBox="1">
              <a:spLocks noChangeArrowheads="1"/>
            </p:cNvSpPr>
            <p:nvPr/>
          </p:nvSpPr>
          <p:spPr bwMode="auto">
            <a:xfrm>
              <a:off x="2478" y="9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-1</a:t>
              </a:r>
            </a:p>
          </p:txBody>
        </p:sp>
        <p:sp>
          <p:nvSpPr>
            <p:cNvPr id="51216" name="Text Box 36"/>
            <p:cNvSpPr txBox="1">
              <a:spLocks noChangeArrowheads="1"/>
            </p:cNvSpPr>
            <p:nvPr/>
          </p:nvSpPr>
          <p:spPr bwMode="auto">
            <a:xfrm>
              <a:off x="3441" y="9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51217" name="Text Box 37"/>
            <p:cNvSpPr txBox="1">
              <a:spLocks noChangeArrowheads="1"/>
            </p:cNvSpPr>
            <p:nvPr/>
          </p:nvSpPr>
          <p:spPr bwMode="auto">
            <a:xfrm>
              <a:off x="2543" y="17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1</a:t>
              </a:r>
            </a:p>
          </p:txBody>
        </p:sp>
        <p:sp>
          <p:nvSpPr>
            <p:cNvPr id="51218" name="Text Box 38"/>
            <p:cNvSpPr txBox="1">
              <a:spLocks noChangeArrowheads="1"/>
            </p:cNvSpPr>
            <p:nvPr/>
          </p:nvSpPr>
          <p:spPr bwMode="auto">
            <a:xfrm>
              <a:off x="3169" y="12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51219" name="Text Box 39"/>
            <p:cNvSpPr txBox="1">
              <a:spLocks noChangeArrowheads="1"/>
            </p:cNvSpPr>
            <p:nvPr/>
          </p:nvSpPr>
          <p:spPr bwMode="auto">
            <a:xfrm>
              <a:off x="2861" y="96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51220" name="Text Box 40"/>
            <p:cNvSpPr txBox="1">
              <a:spLocks noChangeArrowheads="1"/>
            </p:cNvSpPr>
            <p:nvPr/>
          </p:nvSpPr>
          <p:spPr bwMode="auto">
            <a:xfrm>
              <a:off x="2543" y="12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51221" name="Text Box 41"/>
            <p:cNvSpPr txBox="1">
              <a:spLocks noChangeArrowheads="1"/>
            </p:cNvSpPr>
            <p:nvPr/>
          </p:nvSpPr>
          <p:spPr bwMode="auto">
            <a:xfrm>
              <a:off x="2861" y="15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51222" name="Text Box 42"/>
            <p:cNvSpPr txBox="1">
              <a:spLocks noChangeArrowheads="1"/>
            </p:cNvSpPr>
            <p:nvPr/>
          </p:nvSpPr>
          <p:spPr bwMode="auto">
            <a:xfrm>
              <a:off x="3147" y="15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3</a:t>
              </a:r>
            </a:p>
          </p:txBody>
        </p:sp>
        <p:sp>
          <p:nvSpPr>
            <p:cNvPr id="51223" name="Text Box 43"/>
            <p:cNvSpPr txBox="1">
              <a:spLocks noChangeArrowheads="1"/>
            </p:cNvSpPr>
            <p:nvPr/>
          </p:nvSpPr>
          <p:spPr bwMode="auto">
            <a:xfrm>
              <a:off x="2796" y="123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-6</a:t>
              </a:r>
            </a:p>
          </p:txBody>
        </p:sp>
        <p:sp>
          <p:nvSpPr>
            <p:cNvPr id="51224" name="Text Box 44"/>
            <p:cNvSpPr txBox="1">
              <a:spLocks noChangeArrowheads="1"/>
            </p:cNvSpPr>
            <p:nvPr/>
          </p:nvSpPr>
          <p:spPr bwMode="auto">
            <a:xfrm>
              <a:off x="3105" y="9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-3</a:t>
              </a:r>
            </a:p>
          </p:txBody>
        </p:sp>
        <p:sp>
          <p:nvSpPr>
            <p:cNvPr id="51225" name="Text Box 45"/>
            <p:cNvSpPr txBox="1">
              <a:spLocks noChangeArrowheads="1"/>
            </p:cNvSpPr>
            <p:nvPr/>
          </p:nvSpPr>
          <p:spPr bwMode="auto">
            <a:xfrm>
              <a:off x="2478" y="1501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-3</a:t>
              </a:r>
            </a:p>
          </p:txBody>
        </p:sp>
        <p:sp>
          <p:nvSpPr>
            <p:cNvPr id="51226" name="Text Box 46"/>
            <p:cNvSpPr txBox="1">
              <a:spLocks noChangeArrowheads="1"/>
            </p:cNvSpPr>
            <p:nvPr/>
          </p:nvSpPr>
          <p:spPr bwMode="auto">
            <a:xfrm>
              <a:off x="3441" y="15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51227" name="Text Box 47"/>
            <p:cNvSpPr txBox="1">
              <a:spLocks noChangeArrowheads="1"/>
            </p:cNvSpPr>
            <p:nvPr/>
          </p:nvSpPr>
          <p:spPr bwMode="auto">
            <a:xfrm>
              <a:off x="3441" y="12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51228" name="Text Box 48"/>
            <p:cNvSpPr txBox="1">
              <a:spLocks noChangeArrowheads="1"/>
            </p:cNvSpPr>
            <p:nvPr/>
          </p:nvSpPr>
          <p:spPr bwMode="auto">
            <a:xfrm>
              <a:off x="2861" y="17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51229" name="Text Box 49"/>
            <p:cNvSpPr txBox="1">
              <a:spLocks noChangeArrowheads="1"/>
            </p:cNvSpPr>
            <p:nvPr/>
          </p:nvSpPr>
          <p:spPr bwMode="auto">
            <a:xfrm>
              <a:off x="3441" y="17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51230" name="Text Box 50"/>
            <p:cNvSpPr txBox="1">
              <a:spLocks noChangeArrowheads="1"/>
            </p:cNvSpPr>
            <p:nvPr/>
          </p:nvSpPr>
          <p:spPr bwMode="auto">
            <a:xfrm>
              <a:off x="3147" y="1742"/>
              <a:ext cx="2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TW" sz="2400">
                  <a:latin typeface="Times" pitchFamily="18" charset="0"/>
                  <a:ea typeface="新細明體" charset="-120"/>
                </a:rPr>
                <a:t>0</a:t>
              </a:r>
            </a:p>
          </p:txBody>
        </p:sp>
        <p:sp>
          <p:nvSpPr>
            <p:cNvPr id="51231" name="AutoShape 51"/>
            <p:cNvSpPr>
              <a:spLocks noChangeArrowheads="1"/>
            </p:cNvSpPr>
            <p:nvPr/>
          </p:nvSpPr>
          <p:spPr bwMode="auto">
            <a:xfrm>
              <a:off x="2356" y="912"/>
              <a:ext cx="1433" cy="115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1232" name="AutoShape 52"/>
            <p:cNvSpPr>
              <a:spLocks noChangeArrowheads="1"/>
            </p:cNvSpPr>
            <p:nvPr/>
          </p:nvSpPr>
          <p:spPr bwMode="auto">
            <a:xfrm>
              <a:off x="3838" y="966"/>
              <a:ext cx="398" cy="1081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7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7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8" grpId="0" animBg="1"/>
      <p:bldP spid="12708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2729DD79-02E8-4B74-B9CB-D276D36DC092}" type="slidenum">
              <a:rPr lang="zh-TW" altLang="en-US"/>
              <a:pPr>
                <a:defRPr/>
              </a:pPr>
              <a:t>51</a:t>
            </a:fld>
            <a:endParaRPr lang="en-US" altLang="zh-TW"/>
          </a:p>
        </p:txBody>
      </p:sp>
      <p:sp>
        <p:nvSpPr>
          <p:cNvPr id="2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TW" sz="3300" smtClean="0">
                <a:ea typeface="新細明體" charset="-120"/>
              </a:rPr>
              <a:t>De Casteljau Construction of Bézier Curve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Constructing Bezier curve by multiple linear interpolation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2057400" y="4416425"/>
            <a:ext cx="179388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6864350" y="4552950"/>
            <a:ext cx="179388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1814" name="Line 6"/>
          <p:cNvSpPr>
            <a:spLocks noChangeShapeType="1"/>
          </p:cNvSpPr>
          <p:nvPr/>
        </p:nvSpPr>
        <p:spPr bwMode="auto">
          <a:xfrm>
            <a:off x="3152775" y="3168650"/>
            <a:ext cx="3011488" cy="128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1815" name="Line 7"/>
          <p:cNvSpPr>
            <a:spLocks noChangeShapeType="1"/>
          </p:cNvSpPr>
          <p:nvPr/>
        </p:nvSpPr>
        <p:spPr bwMode="auto">
          <a:xfrm flipV="1">
            <a:off x="2154238" y="3162300"/>
            <a:ext cx="1008062" cy="1350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3" name="Oval 8"/>
          <p:cNvSpPr>
            <a:spLocks noChangeArrowheads="1"/>
          </p:cNvSpPr>
          <p:nvPr/>
        </p:nvSpPr>
        <p:spPr bwMode="auto">
          <a:xfrm>
            <a:off x="3062288" y="3079750"/>
            <a:ext cx="179387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1817" name="Line 9"/>
          <p:cNvSpPr>
            <a:spLocks noChangeShapeType="1"/>
          </p:cNvSpPr>
          <p:nvPr/>
        </p:nvSpPr>
        <p:spPr bwMode="auto">
          <a:xfrm>
            <a:off x="6138863" y="3287713"/>
            <a:ext cx="812800" cy="1335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35" name="Oval 10"/>
          <p:cNvSpPr>
            <a:spLocks noChangeArrowheads="1"/>
          </p:cNvSpPr>
          <p:nvPr/>
        </p:nvSpPr>
        <p:spPr bwMode="auto">
          <a:xfrm>
            <a:off x="6048375" y="3216275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1819" name="Text Box 11"/>
          <p:cNvSpPr txBox="1">
            <a:spLocks noChangeArrowheads="1"/>
          </p:cNvSpPr>
          <p:nvPr/>
        </p:nvSpPr>
        <p:spPr bwMode="auto">
          <a:xfrm>
            <a:off x="1492250" y="2971800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u=1/3</a:t>
            </a:r>
          </a:p>
        </p:txBody>
      </p:sp>
      <p:sp>
        <p:nvSpPr>
          <p:cNvPr id="1271820" name="Line 12"/>
          <p:cNvSpPr>
            <a:spLocks noChangeShapeType="1"/>
          </p:cNvSpPr>
          <p:nvPr/>
        </p:nvSpPr>
        <p:spPr bwMode="auto">
          <a:xfrm flipV="1">
            <a:off x="2447925" y="3211513"/>
            <a:ext cx="153035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1821" name="Oval 13"/>
          <p:cNvSpPr>
            <a:spLocks noChangeArrowheads="1"/>
          </p:cNvSpPr>
          <p:nvPr/>
        </p:nvSpPr>
        <p:spPr bwMode="auto">
          <a:xfrm>
            <a:off x="2363788" y="3971925"/>
            <a:ext cx="179387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1822" name="Line 14"/>
          <p:cNvSpPr>
            <a:spLocks noChangeShapeType="1"/>
          </p:cNvSpPr>
          <p:nvPr/>
        </p:nvSpPr>
        <p:spPr bwMode="auto">
          <a:xfrm>
            <a:off x="3984625" y="3219450"/>
            <a:ext cx="2409825" cy="487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1823" name="Oval 15"/>
          <p:cNvSpPr>
            <a:spLocks noChangeArrowheads="1"/>
          </p:cNvSpPr>
          <p:nvPr/>
        </p:nvSpPr>
        <p:spPr bwMode="auto">
          <a:xfrm>
            <a:off x="3884613" y="3114675"/>
            <a:ext cx="179387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1824" name="Oval 16"/>
          <p:cNvSpPr>
            <a:spLocks noChangeArrowheads="1"/>
          </p:cNvSpPr>
          <p:nvPr/>
        </p:nvSpPr>
        <p:spPr bwMode="auto">
          <a:xfrm>
            <a:off x="6284913" y="3625850"/>
            <a:ext cx="179387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1825" name="Line 17"/>
          <p:cNvSpPr>
            <a:spLocks noChangeShapeType="1"/>
          </p:cNvSpPr>
          <p:nvPr/>
        </p:nvSpPr>
        <p:spPr bwMode="auto">
          <a:xfrm flipV="1">
            <a:off x="2952750" y="3341688"/>
            <a:ext cx="1676400" cy="455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1826" name="Oval 18"/>
          <p:cNvSpPr>
            <a:spLocks noChangeArrowheads="1"/>
          </p:cNvSpPr>
          <p:nvPr/>
        </p:nvSpPr>
        <p:spPr bwMode="auto">
          <a:xfrm>
            <a:off x="2857500" y="3700463"/>
            <a:ext cx="179388" cy="17938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1827" name="Oval 19"/>
          <p:cNvSpPr>
            <a:spLocks noChangeArrowheads="1"/>
          </p:cNvSpPr>
          <p:nvPr/>
        </p:nvSpPr>
        <p:spPr bwMode="auto">
          <a:xfrm>
            <a:off x="4524375" y="3267075"/>
            <a:ext cx="179388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1828" name="Oval 20"/>
          <p:cNvSpPr>
            <a:spLocks noChangeArrowheads="1"/>
          </p:cNvSpPr>
          <p:nvPr/>
        </p:nvSpPr>
        <p:spPr bwMode="auto">
          <a:xfrm>
            <a:off x="3394075" y="3554413"/>
            <a:ext cx="179388" cy="179387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1829" name="Freeform 21"/>
          <p:cNvSpPr>
            <a:spLocks/>
          </p:cNvSpPr>
          <p:nvPr/>
        </p:nvSpPr>
        <p:spPr bwMode="auto">
          <a:xfrm>
            <a:off x="2138363" y="3484563"/>
            <a:ext cx="4819650" cy="1143000"/>
          </a:xfrm>
          <a:custGeom>
            <a:avLst/>
            <a:gdLst>
              <a:gd name="T0" fmla="*/ 0 w 3036"/>
              <a:gd name="T1" fmla="*/ 1028700 h 720"/>
              <a:gd name="T2" fmla="*/ 1350963 w 3036"/>
              <a:gd name="T3" fmla="*/ 150813 h 720"/>
              <a:gd name="T4" fmla="*/ 3175000 w 3036"/>
              <a:gd name="T5" fmla="*/ 166688 h 720"/>
              <a:gd name="T6" fmla="*/ 4819650 w 3036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36" h="720">
                <a:moveTo>
                  <a:pt x="0" y="648"/>
                </a:moveTo>
                <a:cubicBezTo>
                  <a:pt x="258" y="416"/>
                  <a:pt x="517" y="185"/>
                  <a:pt x="851" y="95"/>
                </a:cubicBezTo>
                <a:cubicBezTo>
                  <a:pt x="1184" y="4"/>
                  <a:pt x="1635" y="0"/>
                  <a:pt x="2000" y="105"/>
                </a:cubicBezTo>
                <a:cubicBezTo>
                  <a:pt x="2364" y="209"/>
                  <a:pt x="2700" y="464"/>
                  <a:pt x="3036" y="720"/>
                </a:cubicBezTo>
              </a:path>
            </a:pathLst>
          </a:cu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1830" name="Text Box 22"/>
          <p:cNvSpPr txBox="1">
            <a:spLocks noChangeArrowheads="1"/>
          </p:cNvSpPr>
          <p:nvPr/>
        </p:nvSpPr>
        <p:spPr bwMode="auto">
          <a:xfrm>
            <a:off x="3332163" y="3900488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 i="1">
                <a:latin typeface="Times" pitchFamily="18" charset="0"/>
                <a:ea typeface="新細明體" charset="-120"/>
              </a:rPr>
              <a:t>p</a:t>
            </a:r>
            <a:r>
              <a:rPr lang="en-US" altLang="zh-TW" sz="2400">
                <a:latin typeface="Times" pitchFamily="18" charset="0"/>
                <a:ea typeface="新細明體" charset="-120"/>
              </a:rPr>
              <a:t>(1/3)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7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7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7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7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7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4" grpId="0" animBg="1"/>
      <p:bldP spid="1271815" grpId="0" animBg="1"/>
      <p:bldP spid="1271817" grpId="0" animBg="1"/>
      <p:bldP spid="1271819" grpId="0" autoUpdateAnimBg="0"/>
      <p:bldP spid="1271820" grpId="0" animBg="1"/>
      <p:bldP spid="1271821" grpId="0" animBg="1"/>
      <p:bldP spid="1271822" grpId="0" animBg="1"/>
      <p:bldP spid="1271823" grpId="0" animBg="1"/>
      <p:bldP spid="1271824" grpId="0" animBg="1"/>
      <p:bldP spid="1271825" grpId="0" animBg="1"/>
      <p:bldP spid="1271826" grpId="0" animBg="1"/>
      <p:bldP spid="1271827" grpId="0" animBg="1"/>
      <p:bldP spid="1271828" grpId="0" animBg="1"/>
      <p:bldP spid="1271829" grpId="0" animBg="1"/>
      <p:bldP spid="127183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3B4A330-055A-43AA-9EB2-FED0E8A548AC}" type="slidenum">
              <a:rPr lang="zh-TW" altLang="en-US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pic>
        <p:nvPicPr>
          <p:cNvPr id="63491" name="Picture 4" descr="Animation t in [0,1]">
            <a:hlinkClick r:id="rId2" tooltip="Animation t in [0,1]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76700"/>
            <a:ext cx="4608513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5" descr="Animation t in [0,1]">
            <a:hlinkClick r:id="rId4" tooltip="Animation t in [0,1]"/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16113"/>
            <a:ext cx="4608513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1887538" y="5969000"/>
            <a:ext cx="327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imes New Roman" pitchFamily="18" charset="0"/>
                <a:ea typeface="新細明體" charset="-120"/>
              </a:rPr>
              <a:t>from www.wikipedia.org</a:t>
            </a:r>
          </a:p>
        </p:txBody>
      </p:sp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228600" y="0"/>
            <a:ext cx="8915400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700" b="1">
                <a:solidFill>
                  <a:schemeClr val="tx2"/>
                </a:solidFill>
                <a:latin typeface="Arial" charset="0"/>
              </a:defRPr>
            </a:lvl1pPr>
            <a:lvl2pPr eaLnBrk="0" hangingPunct="0">
              <a:defRPr sz="3700" b="1">
                <a:solidFill>
                  <a:schemeClr val="tx2"/>
                </a:solidFill>
                <a:latin typeface="Arial" charset="0"/>
              </a:defRPr>
            </a:lvl2pPr>
            <a:lvl3pPr eaLnBrk="0" hangingPunct="0">
              <a:defRPr sz="3700" b="1">
                <a:solidFill>
                  <a:schemeClr val="tx2"/>
                </a:solidFill>
                <a:latin typeface="Arial" charset="0"/>
              </a:defRPr>
            </a:lvl3pPr>
            <a:lvl4pPr eaLnBrk="0" hangingPunct="0">
              <a:defRPr sz="3700" b="1">
                <a:solidFill>
                  <a:schemeClr val="tx2"/>
                </a:solidFill>
                <a:latin typeface="Arial" charset="0"/>
              </a:defRPr>
            </a:lvl4pPr>
            <a:lvl5pPr eaLnBrk="0" hangingPunct="0">
              <a:defRPr sz="3700" b="1">
                <a:solidFill>
                  <a:schemeClr val="tx2"/>
                </a:solidFill>
                <a:latin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7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3300">
                <a:ea typeface="新細明體" charset="-120"/>
              </a:rPr>
              <a:t>De Casteljau Construction of Bézier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388F412F-5F6A-4101-BDCD-6924BFC80408}" type="slidenum">
              <a:rPr lang="zh-TW" altLang="en-US"/>
              <a:pPr>
                <a:defRPr/>
              </a:pPr>
              <a:t>53</a:t>
            </a:fld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Geometric Intuition for Bézier Curves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By repeatedly cutting the corners off a polygon, we approach a smooth curve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r>
              <a:rPr lang="en-US" altLang="zh-TW" smtClean="0">
                <a:ea typeface="新細明體" charset="-120"/>
              </a:rPr>
              <a:t>This is called subdivision!</a:t>
            </a:r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8077200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CDBC2876-9967-4B50-83F8-397B65BD8F03}" type="slidenum">
              <a:rPr lang="zh-TW" altLang="en-US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Subdivision Scheme 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95400"/>
            <a:ext cx="8415337" cy="52578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Defines a curve by breaking a simpler curve into smaller pieces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The limit curve (obtained by subdividing infinitely many times) will be a smooth curve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377238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2667000" y="3733800"/>
          <a:ext cx="5768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方程式" r:id="rId4" imgW="2278383" imgH="388589" progId="Equation.3">
                  <p:embed/>
                </p:oleObj>
              </mc:Choice>
              <mc:Fallback>
                <p:oleObj name="方程式" r:id="rId4" imgW="2278383" imgH="38858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5768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6"/>
          <p:cNvGraphicFramePr>
            <a:graphicFrameLocks noChangeAspect="1"/>
          </p:cNvGraphicFramePr>
          <p:nvPr/>
        </p:nvGraphicFramePr>
        <p:xfrm>
          <a:off x="1182688" y="3505200"/>
          <a:ext cx="4175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方程式" r:id="rId6" imgW="159966" imgH="205647" progId="Equation.3">
                  <p:embed/>
                </p:oleObj>
              </mc:Choice>
              <mc:Fallback>
                <p:oleObj name="方程式" r:id="rId6" imgW="159966" imgH="2056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3505200"/>
                        <a:ext cx="4175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7"/>
          <p:cNvGraphicFramePr>
            <a:graphicFrameLocks noChangeAspect="1"/>
          </p:cNvGraphicFramePr>
          <p:nvPr/>
        </p:nvGraphicFramePr>
        <p:xfrm>
          <a:off x="822325" y="5775325"/>
          <a:ext cx="4492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方程式" r:id="rId8" imgW="167738" imgH="221001" progId="Equation.3">
                  <p:embed/>
                </p:oleObj>
              </mc:Choice>
              <mc:Fallback>
                <p:oleObj name="方程式" r:id="rId8" imgW="167738" imgH="2210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775325"/>
                        <a:ext cx="4492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8"/>
          <p:cNvGraphicFramePr>
            <a:graphicFrameLocks noChangeAspect="1"/>
          </p:cNvGraphicFramePr>
          <p:nvPr/>
        </p:nvGraphicFramePr>
        <p:xfrm>
          <a:off x="2286000" y="5730875"/>
          <a:ext cx="4492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方程式" r:id="rId10" imgW="167738" imgH="205647" progId="Equation.3">
                  <p:embed/>
                </p:oleObj>
              </mc:Choice>
              <mc:Fallback>
                <p:oleObj name="方程式" r:id="rId10" imgW="167738" imgH="2056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30875"/>
                        <a:ext cx="4492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9"/>
          <p:cNvGraphicFramePr>
            <a:graphicFrameLocks noChangeAspect="1"/>
          </p:cNvGraphicFramePr>
          <p:nvPr/>
        </p:nvGraphicFramePr>
        <p:xfrm>
          <a:off x="1552575" y="5105400"/>
          <a:ext cx="546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方程式" r:id="rId12" imgW="205732" imgH="205647" progId="Equation.3">
                  <p:embed/>
                </p:oleObj>
              </mc:Choice>
              <mc:Fallback>
                <p:oleObj name="方程式" r:id="rId12" imgW="205732" imgH="2056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5105400"/>
                        <a:ext cx="546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061D73FC-18C6-47F6-B46E-B6D97BB8684E}" type="slidenum">
              <a:rPr lang="zh-TW" altLang="en-US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Subdivision Rule 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19200"/>
            <a:ext cx="8415337" cy="5257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above rule can be generalized</a:t>
            </a:r>
          </a:p>
          <a:p>
            <a:pPr eaLnBrk="1" hangingPunct="1"/>
            <a:endParaRPr lang="en-US" altLang="zh-TW" sz="2000" smtClean="0">
              <a:ea typeface="新細明體" charset="-120"/>
            </a:endParaRPr>
          </a:p>
          <a:p>
            <a:pPr eaLnBrk="1" hangingPunct="1"/>
            <a:r>
              <a:rPr lang="en-US" altLang="zh-TW" smtClean="0">
                <a:ea typeface="新細明體" charset="-120"/>
              </a:rPr>
              <a:t>Regrouping terms gives the quadratic Bézier </a:t>
            </a: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48088"/>
            <a:ext cx="8377238" cy="272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302" name="Object 5"/>
          <p:cNvGraphicFramePr>
            <a:graphicFrameLocks noChangeAspect="1"/>
          </p:cNvGraphicFramePr>
          <p:nvPr/>
        </p:nvGraphicFramePr>
        <p:xfrm>
          <a:off x="766763" y="1828800"/>
          <a:ext cx="76914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1" name="方程式" r:id="rId4" imgW="3040434" imgH="221001" progId="Equation.3">
                  <p:embed/>
                </p:oleObj>
              </mc:Choice>
              <mc:Fallback>
                <p:oleObj name="方程式" r:id="rId4" imgW="3040434" imgH="2210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828800"/>
                        <a:ext cx="7691437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6"/>
          <p:cNvGraphicFramePr>
            <a:graphicFrameLocks noChangeAspect="1"/>
          </p:cNvGraphicFramePr>
          <p:nvPr/>
        </p:nvGraphicFramePr>
        <p:xfrm>
          <a:off x="2667000" y="3733800"/>
          <a:ext cx="5768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方程式" r:id="rId6" imgW="2278383" imgH="388589" progId="Equation.3">
                  <p:embed/>
                </p:oleObj>
              </mc:Choice>
              <mc:Fallback>
                <p:oleObj name="方程式" r:id="rId6" imgW="2278383" imgH="38858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733800"/>
                        <a:ext cx="5768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7"/>
          <p:cNvGraphicFramePr>
            <a:graphicFrameLocks noChangeAspect="1"/>
          </p:cNvGraphicFramePr>
          <p:nvPr/>
        </p:nvGraphicFramePr>
        <p:xfrm>
          <a:off x="1762125" y="3054350"/>
          <a:ext cx="59928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方程式" r:id="rId8" imgW="2369915" imgH="236138" progId="Equation.3">
                  <p:embed/>
                </p:oleObj>
              </mc:Choice>
              <mc:Fallback>
                <p:oleObj name="方程式" r:id="rId8" imgW="2369915" imgH="23613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054350"/>
                        <a:ext cx="5992813" cy="60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5DB2BDBA-F0CB-4DBE-9986-718A88F29DD7}" type="slidenum">
              <a:rPr lang="zh-TW" altLang="en-US"/>
              <a:pPr>
                <a:defRPr/>
              </a:pPr>
              <a:t>56</a:t>
            </a:fld>
            <a:endParaRPr lang="en-US" altLang="zh-TW"/>
          </a:p>
        </p:txBody>
      </p:sp>
      <p:sp>
        <p:nvSpPr>
          <p:cNvPr id="2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De Casteljau Algorithm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19200"/>
            <a:ext cx="8415337" cy="5029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Constructs Bezier curve using a sequence of linear interpolation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mtClean="0">
              <a:ea typeface="新細明體" charset="-120"/>
            </a:endParaRPr>
          </a:p>
        </p:txBody>
      </p:sp>
      <p:sp>
        <p:nvSpPr>
          <p:cNvPr id="56325" name="Oval 4"/>
          <p:cNvSpPr>
            <a:spLocks noChangeArrowheads="1"/>
          </p:cNvSpPr>
          <p:nvPr/>
        </p:nvSpPr>
        <p:spPr bwMode="auto">
          <a:xfrm>
            <a:off x="3700463" y="3502025"/>
            <a:ext cx="179387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8507413" y="3638550"/>
            <a:ext cx="179387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8982" name="Line 6"/>
          <p:cNvSpPr>
            <a:spLocks noChangeShapeType="1"/>
          </p:cNvSpPr>
          <p:nvPr/>
        </p:nvSpPr>
        <p:spPr bwMode="auto">
          <a:xfrm>
            <a:off x="4795838" y="2254250"/>
            <a:ext cx="3011487" cy="128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8983" name="Line 7"/>
          <p:cNvSpPr>
            <a:spLocks noChangeShapeType="1"/>
          </p:cNvSpPr>
          <p:nvPr/>
        </p:nvSpPr>
        <p:spPr bwMode="auto">
          <a:xfrm flipV="1">
            <a:off x="3797300" y="2247900"/>
            <a:ext cx="1008063" cy="1350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9" name="Oval 8"/>
          <p:cNvSpPr>
            <a:spLocks noChangeArrowheads="1"/>
          </p:cNvSpPr>
          <p:nvPr/>
        </p:nvSpPr>
        <p:spPr bwMode="auto">
          <a:xfrm>
            <a:off x="4705350" y="216535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7781925" y="2373313"/>
            <a:ext cx="812800" cy="1335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1" name="Oval 10"/>
          <p:cNvSpPr>
            <a:spLocks noChangeArrowheads="1"/>
          </p:cNvSpPr>
          <p:nvPr/>
        </p:nvSpPr>
        <p:spPr bwMode="auto">
          <a:xfrm>
            <a:off x="7691438" y="2301875"/>
            <a:ext cx="179387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3135313" y="2514600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u=1/3</a:t>
            </a:r>
          </a:p>
        </p:txBody>
      </p:sp>
      <p:sp>
        <p:nvSpPr>
          <p:cNvPr id="1278988" name="Line 12"/>
          <p:cNvSpPr>
            <a:spLocks noChangeShapeType="1"/>
          </p:cNvSpPr>
          <p:nvPr/>
        </p:nvSpPr>
        <p:spPr bwMode="auto">
          <a:xfrm flipV="1">
            <a:off x="4090988" y="2297113"/>
            <a:ext cx="153035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8989" name="Oval 13"/>
          <p:cNvSpPr>
            <a:spLocks noChangeArrowheads="1"/>
          </p:cNvSpPr>
          <p:nvPr/>
        </p:nvSpPr>
        <p:spPr bwMode="auto">
          <a:xfrm>
            <a:off x="4006850" y="3057525"/>
            <a:ext cx="179388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8990" name="Line 14"/>
          <p:cNvSpPr>
            <a:spLocks noChangeShapeType="1"/>
          </p:cNvSpPr>
          <p:nvPr/>
        </p:nvSpPr>
        <p:spPr bwMode="auto">
          <a:xfrm>
            <a:off x="5627688" y="2305050"/>
            <a:ext cx="2409825" cy="487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8991" name="Oval 15"/>
          <p:cNvSpPr>
            <a:spLocks noChangeArrowheads="1"/>
          </p:cNvSpPr>
          <p:nvPr/>
        </p:nvSpPr>
        <p:spPr bwMode="auto">
          <a:xfrm>
            <a:off x="5527675" y="2200275"/>
            <a:ext cx="179388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8992" name="Oval 16"/>
          <p:cNvSpPr>
            <a:spLocks noChangeArrowheads="1"/>
          </p:cNvSpPr>
          <p:nvPr/>
        </p:nvSpPr>
        <p:spPr bwMode="auto">
          <a:xfrm>
            <a:off x="7927975" y="2711450"/>
            <a:ext cx="179388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8993" name="Line 17"/>
          <p:cNvSpPr>
            <a:spLocks noChangeShapeType="1"/>
          </p:cNvSpPr>
          <p:nvPr/>
        </p:nvSpPr>
        <p:spPr bwMode="auto">
          <a:xfrm flipV="1">
            <a:off x="4595813" y="2427288"/>
            <a:ext cx="1676400" cy="455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8994" name="Oval 18"/>
          <p:cNvSpPr>
            <a:spLocks noChangeArrowheads="1"/>
          </p:cNvSpPr>
          <p:nvPr/>
        </p:nvSpPr>
        <p:spPr bwMode="auto">
          <a:xfrm>
            <a:off x="4500563" y="2786063"/>
            <a:ext cx="179387" cy="17938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8995" name="Oval 19"/>
          <p:cNvSpPr>
            <a:spLocks noChangeArrowheads="1"/>
          </p:cNvSpPr>
          <p:nvPr/>
        </p:nvSpPr>
        <p:spPr bwMode="auto">
          <a:xfrm>
            <a:off x="6167438" y="2352675"/>
            <a:ext cx="179387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8996" name="Oval 20"/>
          <p:cNvSpPr>
            <a:spLocks noChangeArrowheads="1"/>
          </p:cNvSpPr>
          <p:nvPr/>
        </p:nvSpPr>
        <p:spPr bwMode="auto">
          <a:xfrm>
            <a:off x="5037138" y="2640013"/>
            <a:ext cx="179387" cy="179387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8997" name="Freeform 21"/>
          <p:cNvSpPr>
            <a:spLocks/>
          </p:cNvSpPr>
          <p:nvPr/>
        </p:nvSpPr>
        <p:spPr bwMode="auto">
          <a:xfrm>
            <a:off x="3781425" y="2570163"/>
            <a:ext cx="4819650" cy="1143000"/>
          </a:xfrm>
          <a:custGeom>
            <a:avLst/>
            <a:gdLst>
              <a:gd name="T0" fmla="*/ 0 w 3036"/>
              <a:gd name="T1" fmla="*/ 1028700 h 720"/>
              <a:gd name="T2" fmla="*/ 1350963 w 3036"/>
              <a:gd name="T3" fmla="*/ 150813 h 720"/>
              <a:gd name="T4" fmla="*/ 3175000 w 3036"/>
              <a:gd name="T5" fmla="*/ 166688 h 720"/>
              <a:gd name="T6" fmla="*/ 4819650 w 3036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36" h="720">
                <a:moveTo>
                  <a:pt x="0" y="648"/>
                </a:moveTo>
                <a:cubicBezTo>
                  <a:pt x="258" y="416"/>
                  <a:pt x="517" y="185"/>
                  <a:pt x="851" y="95"/>
                </a:cubicBezTo>
                <a:cubicBezTo>
                  <a:pt x="1184" y="4"/>
                  <a:pt x="1635" y="0"/>
                  <a:pt x="2000" y="105"/>
                </a:cubicBezTo>
                <a:cubicBezTo>
                  <a:pt x="2364" y="209"/>
                  <a:pt x="2700" y="464"/>
                  <a:pt x="3036" y="720"/>
                </a:cubicBezTo>
              </a:path>
            </a:pathLst>
          </a:cu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8998" name="Text Box 22"/>
          <p:cNvSpPr txBox="1">
            <a:spLocks noChangeArrowheads="1"/>
          </p:cNvSpPr>
          <p:nvPr/>
        </p:nvSpPr>
        <p:spPr bwMode="auto">
          <a:xfrm>
            <a:off x="4975225" y="2986088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 i="1">
                <a:latin typeface="Times" pitchFamily="18" charset="0"/>
                <a:ea typeface="新細明體" charset="-120"/>
              </a:rPr>
              <a:t>p</a:t>
            </a:r>
            <a:r>
              <a:rPr lang="en-US" altLang="zh-TW" sz="2400">
                <a:latin typeface="Times" pitchFamily="18" charset="0"/>
                <a:ea typeface="新細明體" charset="-120"/>
              </a:rPr>
              <a:t>(1/3)</a:t>
            </a:r>
          </a:p>
        </p:txBody>
      </p:sp>
      <p:pic>
        <p:nvPicPr>
          <p:cNvPr id="56344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0"/>
            <a:ext cx="6019800" cy="24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345" name="Object 24"/>
          <p:cNvGraphicFramePr>
            <a:graphicFrameLocks noChangeAspect="1"/>
          </p:cNvGraphicFramePr>
          <p:nvPr/>
        </p:nvGraphicFramePr>
        <p:xfrm>
          <a:off x="3429000" y="5562600"/>
          <a:ext cx="11858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方程式" r:id="rId4" imgW="464787" imgH="167589" progId="Equation.3">
                  <p:embed/>
                </p:oleObj>
              </mc:Choice>
              <mc:Fallback>
                <p:oleObj name="方程式" r:id="rId4" imgW="464787" imgH="16758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11858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25"/>
          <p:cNvGraphicFramePr>
            <a:graphicFrameLocks noChangeAspect="1"/>
          </p:cNvGraphicFramePr>
          <p:nvPr/>
        </p:nvGraphicFramePr>
        <p:xfrm>
          <a:off x="6781800" y="5524500"/>
          <a:ext cx="16843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方程式" r:id="rId6" imgW="929573" imgH="396158" progId="Equation.3">
                  <p:embed/>
                </p:oleObj>
              </mc:Choice>
              <mc:Fallback>
                <p:oleObj name="方程式" r:id="rId6" imgW="929573" imgH="39615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524500"/>
                        <a:ext cx="16843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7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7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7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7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7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7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2" grpId="0" animBg="1"/>
      <p:bldP spid="1278983" grpId="0" animBg="1"/>
      <p:bldP spid="1278985" grpId="0" animBg="1"/>
      <p:bldP spid="1278987" grpId="0" autoUpdateAnimBg="0"/>
      <p:bldP spid="1278988" grpId="0" animBg="1"/>
      <p:bldP spid="1278989" grpId="0" animBg="1"/>
      <p:bldP spid="1278990" grpId="0" animBg="1"/>
      <p:bldP spid="1278991" grpId="0" animBg="1"/>
      <p:bldP spid="1278992" grpId="0" animBg="1"/>
      <p:bldP spid="1278993" grpId="0" animBg="1"/>
      <p:bldP spid="1278994" grpId="0" animBg="1"/>
      <p:bldP spid="1278995" grpId="0" animBg="1"/>
      <p:bldP spid="1278996" grpId="0" animBg="1"/>
      <p:bldP spid="1278997" grpId="0" animBg="1"/>
      <p:bldP spid="1278998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E9C84067-7B36-485C-BF90-DADA54C09288}" type="slidenum">
              <a:rPr lang="zh-TW" altLang="en-US"/>
              <a:pPr>
                <a:defRPr/>
              </a:pPr>
              <a:t>57</a:t>
            </a:fld>
            <a:endParaRPr lang="en-US" altLang="zh-TW"/>
          </a:p>
        </p:txBody>
      </p:sp>
      <p:sp>
        <p:nvSpPr>
          <p:cNvPr id="30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graphicFrame>
        <p:nvGraphicFramePr>
          <p:cNvPr id="1273858" name="Object 2"/>
          <p:cNvGraphicFramePr>
            <a:graphicFrameLocks noChangeAspect="1"/>
          </p:cNvGraphicFramePr>
          <p:nvPr/>
        </p:nvGraphicFramePr>
        <p:xfrm>
          <a:off x="4597400" y="4594225"/>
          <a:ext cx="40782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方程式" r:id="rId3" imgW="1958235" imgH="434433" progId="Equation.3">
                  <p:embed/>
                </p:oleObj>
              </mc:Choice>
              <mc:Fallback>
                <p:oleObj name="方程式" r:id="rId3" imgW="1958235" imgH="43443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594225"/>
                        <a:ext cx="4078288" cy="922338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Bezier Interpolation of Quaternions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68788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Automatically generating interior (spherical) control point</a:t>
            </a:r>
          </a:p>
        </p:txBody>
      </p:sp>
      <p:sp>
        <p:nvSpPr>
          <p:cNvPr id="1273861" name="Line 5"/>
          <p:cNvSpPr>
            <a:spLocks noChangeShapeType="1"/>
          </p:cNvSpPr>
          <p:nvPr/>
        </p:nvSpPr>
        <p:spPr bwMode="auto">
          <a:xfrm flipV="1">
            <a:off x="1071563" y="3538538"/>
            <a:ext cx="2851150" cy="103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3862" name="Freeform 6"/>
          <p:cNvSpPr>
            <a:spLocks/>
          </p:cNvSpPr>
          <p:nvPr/>
        </p:nvSpPr>
        <p:spPr bwMode="auto">
          <a:xfrm>
            <a:off x="2008188" y="3116263"/>
            <a:ext cx="1433512" cy="1400175"/>
          </a:xfrm>
          <a:custGeom>
            <a:avLst/>
            <a:gdLst>
              <a:gd name="T0" fmla="*/ 0 w 903"/>
              <a:gd name="T1" fmla="*/ 1400175 h 882"/>
              <a:gd name="T2" fmla="*/ 407987 w 903"/>
              <a:gd name="T3" fmla="*/ 488950 h 882"/>
              <a:gd name="T4" fmla="*/ 1433512 w 903"/>
              <a:gd name="T5" fmla="*/ 0 h 8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3" h="882">
                <a:moveTo>
                  <a:pt x="0" y="882"/>
                </a:moveTo>
                <a:cubicBezTo>
                  <a:pt x="53" y="668"/>
                  <a:pt x="106" y="455"/>
                  <a:pt x="257" y="308"/>
                </a:cubicBezTo>
                <a:cubicBezTo>
                  <a:pt x="407" y="160"/>
                  <a:pt x="655" y="80"/>
                  <a:pt x="903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3863" name="Freeform 7"/>
          <p:cNvSpPr>
            <a:spLocks/>
          </p:cNvSpPr>
          <p:nvPr/>
        </p:nvSpPr>
        <p:spPr bwMode="auto">
          <a:xfrm>
            <a:off x="3457575" y="3130550"/>
            <a:ext cx="960438" cy="1090613"/>
          </a:xfrm>
          <a:custGeom>
            <a:avLst/>
            <a:gdLst>
              <a:gd name="T0" fmla="*/ 960438 w 605"/>
              <a:gd name="T1" fmla="*/ 1090613 h 687"/>
              <a:gd name="T2" fmla="*/ 554038 w 605"/>
              <a:gd name="T3" fmla="*/ 406400 h 687"/>
              <a:gd name="T4" fmla="*/ 0 w 605"/>
              <a:gd name="T5" fmla="*/ 0 h 6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5" h="687">
                <a:moveTo>
                  <a:pt x="605" y="687"/>
                </a:moveTo>
                <a:cubicBezTo>
                  <a:pt x="527" y="528"/>
                  <a:pt x="449" y="370"/>
                  <a:pt x="349" y="256"/>
                </a:cubicBezTo>
                <a:cubicBezTo>
                  <a:pt x="248" y="141"/>
                  <a:pt x="124" y="70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1931988" y="4767263"/>
            <a:ext cx="684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q 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n-1</a:t>
            </a:r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1725613" y="3014663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q 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n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4059238" y="4291013"/>
            <a:ext cx="73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q 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n+1</a:t>
            </a:r>
          </a:p>
        </p:txBody>
      </p:sp>
      <p:sp>
        <p:nvSpPr>
          <p:cNvPr id="1273867" name="Text Box 11"/>
          <p:cNvSpPr txBox="1">
            <a:spLocks noChangeArrowheads="1"/>
          </p:cNvSpPr>
          <p:nvPr/>
        </p:nvSpPr>
        <p:spPr bwMode="auto">
          <a:xfrm>
            <a:off x="3154363" y="2611438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q’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n-1</a:t>
            </a:r>
          </a:p>
        </p:txBody>
      </p:sp>
      <p:sp>
        <p:nvSpPr>
          <p:cNvPr id="1273868" name="Text Box 12"/>
          <p:cNvSpPr txBox="1">
            <a:spLocks noChangeArrowheads="1"/>
          </p:cNvSpPr>
          <p:nvPr/>
        </p:nvSpPr>
        <p:spPr bwMode="auto">
          <a:xfrm>
            <a:off x="3870325" y="3057525"/>
            <a:ext cx="49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a 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n</a:t>
            </a:r>
          </a:p>
        </p:txBody>
      </p:sp>
      <p:sp>
        <p:nvSpPr>
          <p:cNvPr id="1273869" name="Text Box 13"/>
          <p:cNvSpPr txBox="1">
            <a:spLocks noChangeArrowheads="1"/>
          </p:cNvSpPr>
          <p:nvPr/>
        </p:nvSpPr>
        <p:spPr bwMode="auto">
          <a:xfrm>
            <a:off x="3008313" y="5276850"/>
            <a:ext cx="2579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400">
                <a:latin typeface="Times" pitchFamily="18" charset="0"/>
                <a:ea typeface="新細明體" charset="-120"/>
              </a:rPr>
              <a:t>Double the arc</a:t>
            </a:r>
          </a:p>
        </p:txBody>
      </p:sp>
      <p:sp>
        <p:nvSpPr>
          <p:cNvPr id="1273870" name="Line 14"/>
          <p:cNvSpPr>
            <a:spLocks noChangeShapeType="1"/>
          </p:cNvSpPr>
          <p:nvPr/>
        </p:nvSpPr>
        <p:spPr bwMode="auto">
          <a:xfrm flipH="1" flipV="1">
            <a:off x="2284413" y="4160838"/>
            <a:ext cx="1284287" cy="11239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3871" name="Line 15"/>
          <p:cNvSpPr>
            <a:spLocks noChangeShapeType="1"/>
          </p:cNvSpPr>
          <p:nvPr/>
        </p:nvSpPr>
        <p:spPr bwMode="auto">
          <a:xfrm flipH="1" flipV="1">
            <a:off x="2976563" y="3429000"/>
            <a:ext cx="642937" cy="18907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73872" name="Text Box 16"/>
          <p:cNvSpPr txBox="1">
            <a:spLocks noChangeArrowheads="1"/>
          </p:cNvSpPr>
          <p:nvPr/>
        </p:nvSpPr>
        <p:spPr bwMode="auto">
          <a:xfrm>
            <a:off x="5146675" y="4340225"/>
            <a:ext cx="202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Bisect the span</a:t>
            </a:r>
          </a:p>
        </p:txBody>
      </p:sp>
      <p:sp>
        <p:nvSpPr>
          <p:cNvPr id="1273873" name="Line 17"/>
          <p:cNvSpPr>
            <a:spLocks noChangeShapeType="1"/>
          </p:cNvSpPr>
          <p:nvPr/>
        </p:nvSpPr>
        <p:spPr bwMode="auto">
          <a:xfrm flipH="1" flipV="1">
            <a:off x="4149725" y="3621088"/>
            <a:ext cx="1827213" cy="9159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1273874" name="Object 18"/>
          <p:cNvGraphicFramePr>
            <a:graphicFrameLocks noChangeAspect="1"/>
          </p:cNvGraphicFramePr>
          <p:nvPr/>
        </p:nvGraphicFramePr>
        <p:xfrm>
          <a:off x="2695575" y="5792788"/>
          <a:ext cx="57689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方程式" r:id="rId5" imgW="2621198" imgH="236138" progId="Equation.3">
                  <p:embed/>
                </p:oleObj>
              </mc:Choice>
              <mc:Fallback>
                <p:oleObj name="方程式" r:id="rId5" imgW="2621198" imgH="23613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5792788"/>
                        <a:ext cx="5768975" cy="5302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3875" name="Oval 19"/>
          <p:cNvSpPr>
            <a:spLocks noChangeArrowheads="1"/>
          </p:cNvSpPr>
          <p:nvPr/>
        </p:nvSpPr>
        <p:spPr bwMode="auto">
          <a:xfrm>
            <a:off x="952500" y="3573463"/>
            <a:ext cx="163513" cy="1635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89" name="Oval 20"/>
          <p:cNvSpPr>
            <a:spLocks noChangeArrowheads="1"/>
          </p:cNvSpPr>
          <p:nvPr/>
        </p:nvSpPr>
        <p:spPr bwMode="auto">
          <a:xfrm>
            <a:off x="2335213" y="3522663"/>
            <a:ext cx="163512" cy="16351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90" name="Oval 21"/>
          <p:cNvSpPr>
            <a:spLocks noChangeArrowheads="1"/>
          </p:cNvSpPr>
          <p:nvPr/>
        </p:nvSpPr>
        <p:spPr bwMode="auto">
          <a:xfrm>
            <a:off x="1949450" y="4457700"/>
            <a:ext cx="163513" cy="1635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8391" name="Oval 22"/>
          <p:cNvSpPr>
            <a:spLocks noChangeArrowheads="1"/>
          </p:cNvSpPr>
          <p:nvPr/>
        </p:nvSpPr>
        <p:spPr bwMode="auto">
          <a:xfrm>
            <a:off x="4343400" y="4130675"/>
            <a:ext cx="163513" cy="163513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3879" name="Oval 23"/>
          <p:cNvSpPr>
            <a:spLocks noChangeArrowheads="1"/>
          </p:cNvSpPr>
          <p:nvPr/>
        </p:nvSpPr>
        <p:spPr bwMode="auto">
          <a:xfrm>
            <a:off x="3367088" y="3040063"/>
            <a:ext cx="163512" cy="163512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kumimoji="1" lang="zh-TW" altLang="en-US">
              <a:latin typeface="Tahoma" pitchFamily="34" charset="0"/>
              <a:ea typeface="新細明體" charset="-120"/>
            </a:endParaRPr>
          </a:p>
        </p:txBody>
      </p:sp>
      <p:sp>
        <p:nvSpPr>
          <p:cNvPr id="1273880" name="Oval 24"/>
          <p:cNvSpPr>
            <a:spLocks noChangeArrowheads="1"/>
          </p:cNvSpPr>
          <p:nvPr/>
        </p:nvSpPr>
        <p:spPr bwMode="auto">
          <a:xfrm>
            <a:off x="3935413" y="3462338"/>
            <a:ext cx="163512" cy="16351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1273881" name="Text Box 25"/>
          <p:cNvSpPr txBox="1">
            <a:spLocks noChangeArrowheads="1"/>
          </p:cNvSpPr>
          <p:nvPr/>
        </p:nvSpPr>
        <p:spPr bwMode="auto">
          <a:xfrm>
            <a:off x="755650" y="3068638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b </a:t>
            </a:r>
            <a:r>
              <a:rPr lang="en-US" altLang="zh-TW" sz="2400" baseline="-25000">
                <a:latin typeface="Times" pitchFamily="18" charset="0"/>
                <a:ea typeface="新細明體" charset="-120"/>
              </a:rPr>
              <a:t>n</a:t>
            </a:r>
          </a:p>
        </p:txBody>
      </p:sp>
      <p:grpSp>
        <p:nvGrpSpPr>
          <p:cNvPr id="1273882" name="Group 26"/>
          <p:cNvGrpSpPr>
            <a:grpSpLocks/>
          </p:cNvGrpSpPr>
          <p:nvPr/>
        </p:nvGrpSpPr>
        <p:grpSpPr bwMode="auto">
          <a:xfrm>
            <a:off x="3779838" y="2492375"/>
            <a:ext cx="311150" cy="396875"/>
            <a:chOff x="3424" y="1616"/>
            <a:chExt cx="196" cy="250"/>
          </a:xfrm>
        </p:grpSpPr>
        <p:sp>
          <p:nvSpPr>
            <p:cNvPr id="58396" name="Oval 27"/>
            <p:cNvSpPr>
              <a:spLocks noChangeArrowheads="1"/>
            </p:cNvSpPr>
            <p:nvPr/>
          </p:nvSpPr>
          <p:spPr bwMode="auto">
            <a:xfrm>
              <a:off x="3424" y="1661"/>
              <a:ext cx="181" cy="18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zh-TW" altLang="en-US">
                <a:ea typeface="新細明體" charset="-120"/>
              </a:endParaRPr>
            </a:p>
          </p:txBody>
        </p:sp>
        <p:sp>
          <p:nvSpPr>
            <p:cNvPr id="58397" name="Text Box 28"/>
            <p:cNvSpPr txBox="1">
              <a:spLocks noChangeArrowheads="1"/>
            </p:cNvSpPr>
            <p:nvPr/>
          </p:nvSpPr>
          <p:spPr bwMode="auto">
            <a:xfrm>
              <a:off x="3424" y="16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kumimoji="1" lang="en-US" altLang="zh-TW" sz="2000">
                  <a:latin typeface="Times New Roman" pitchFamily="18" charset="0"/>
                  <a:ea typeface="新細明體" charset="-12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7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7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61" grpId="0" animBg="1"/>
      <p:bldP spid="1273862" grpId="0" animBg="1"/>
      <p:bldP spid="1273862" grpId="1" animBg="1"/>
      <p:bldP spid="1273863" grpId="0" animBg="1"/>
      <p:bldP spid="1273867" grpId="0" autoUpdateAnimBg="0"/>
      <p:bldP spid="1273868" grpId="0" autoUpdateAnimBg="0"/>
      <p:bldP spid="1273869" grpId="0" autoUpdateAnimBg="0"/>
      <p:bldP spid="1273870" grpId="0" animBg="1"/>
      <p:bldP spid="1273871" grpId="0" animBg="1"/>
      <p:bldP spid="1273872" grpId="0" autoUpdateAnimBg="0"/>
      <p:bldP spid="1273873" grpId="0" animBg="1"/>
      <p:bldP spid="1273875" grpId="0" animBg="1"/>
      <p:bldP spid="1273879" grpId="0" animBg="1"/>
      <p:bldP spid="1273880" grpId="0" animBg="1"/>
      <p:bldP spid="1273881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320AA60-0B8A-4143-A639-E633C0DD6B87}" type="slidenum">
              <a:rPr lang="zh-TW" altLang="en-US"/>
              <a:pPr>
                <a:defRPr/>
              </a:pPr>
              <a:t>58</a:t>
            </a:fld>
            <a:endParaRPr lang="en-US" altLang="zh-TW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graphicFrame>
        <p:nvGraphicFramePr>
          <p:cNvPr id="59395" name="Object 2"/>
          <p:cNvGraphicFramePr>
            <a:graphicFrameLocks noChangeAspect="1"/>
          </p:cNvGraphicFramePr>
          <p:nvPr/>
        </p:nvGraphicFramePr>
        <p:xfrm>
          <a:off x="8245475" y="4652963"/>
          <a:ext cx="638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5" name="方程式" r:id="rId3" imgW="243943" imgH="221001" progId="Equation.3">
                  <p:embed/>
                </p:oleObj>
              </mc:Choice>
              <mc:Fallback>
                <p:oleObj name="方程式" r:id="rId3" imgW="243943" imgH="2210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475" y="4652963"/>
                        <a:ext cx="638175" cy="5746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3"/>
          <p:cNvGraphicFramePr>
            <a:graphicFrameLocks noChangeAspect="1"/>
          </p:cNvGraphicFramePr>
          <p:nvPr/>
        </p:nvGraphicFramePr>
        <p:xfrm>
          <a:off x="3375025" y="4437063"/>
          <a:ext cx="4460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6" name="方程式" r:id="rId5" imgW="167738" imgH="221001" progId="Equation.3">
                  <p:embed/>
                </p:oleObj>
              </mc:Choice>
              <mc:Fallback>
                <p:oleObj name="方程式" r:id="rId5" imgW="167738" imgH="2210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4437063"/>
                        <a:ext cx="446088" cy="5746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TW" sz="3300" smtClean="0">
                <a:ea typeface="新細明體" charset="-120"/>
              </a:rPr>
              <a:t>De Casteljau Construction on 4D Sphere</a:t>
            </a:r>
          </a:p>
        </p:txBody>
      </p:sp>
      <p:sp>
        <p:nvSpPr>
          <p:cNvPr id="593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graphicFrame>
        <p:nvGraphicFramePr>
          <p:cNvPr id="59399" name="Object 6"/>
          <p:cNvGraphicFramePr>
            <a:graphicFrameLocks noChangeAspect="1"/>
          </p:cNvGraphicFramePr>
          <p:nvPr/>
        </p:nvGraphicFramePr>
        <p:xfrm>
          <a:off x="468313" y="2565400"/>
          <a:ext cx="2916237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7" name="Equation" r:id="rId7" imgW="1379248" imgH="1310650" progId="Equation.3">
                  <p:embed/>
                </p:oleObj>
              </mc:Choice>
              <mc:Fallback>
                <p:oleObj name="Equation" r:id="rId7" imgW="1379248" imgH="13106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5400"/>
                        <a:ext cx="2916237" cy="27844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3652838" y="4410075"/>
            <a:ext cx="179387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01" name="Oval 8"/>
          <p:cNvSpPr>
            <a:spLocks noChangeArrowheads="1"/>
          </p:cNvSpPr>
          <p:nvPr/>
        </p:nvSpPr>
        <p:spPr bwMode="auto">
          <a:xfrm>
            <a:off x="8459788" y="4546600"/>
            <a:ext cx="179387" cy="17938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>
            <a:off x="4748213" y="3162300"/>
            <a:ext cx="3011487" cy="128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 flipV="1">
            <a:off x="3749675" y="3155950"/>
            <a:ext cx="1008063" cy="13509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4" name="Oval 11"/>
          <p:cNvSpPr>
            <a:spLocks noChangeArrowheads="1"/>
          </p:cNvSpPr>
          <p:nvPr/>
        </p:nvSpPr>
        <p:spPr bwMode="auto">
          <a:xfrm>
            <a:off x="4657725" y="3073400"/>
            <a:ext cx="179388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05" name="Line 12"/>
          <p:cNvSpPr>
            <a:spLocks noChangeShapeType="1"/>
          </p:cNvSpPr>
          <p:nvPr/>
        </p:nvSpPr>
        <p:spPr bwMode="auto">
          <a:xfrm>
            <a:off x="7734300" y="3281363"/>
            <a:ext cx="812800" cy="1335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6" name="Oval 13"/>
          <p:cNvSpPr>
            <a:spLocks noChangeArrowheads="1"/>
          </p:cNvSpPr>
          <p:nvPr/>
        </p:nvSpPr>
        <p:spPr bwMode="auto">
          <a:xfrm>
            <a:off x="7643813" y="3209925"/>
            <a:ext cx="179387" cy="17938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07" name="Text Box 14"/>
          <p:cNvSpPr txBox="1">
            <a:spLocks noChangeArrowheads="1"/>
          </p:cNvSpPr>
          <p:nvPr/>
        </p:nvSpPr>
        <p:spPr bwMode="auto">
          <a:xfrm>
            <a:off x="3492500" y="2781300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u=1/3</a:t>
            </a:r>
          </a:p>
        </p:txBody>
      </p:sp>
      <p:sp>
        <p:nvSpPr>
          <p:cNvPr id="59408" name="Line 15"/>
          <p:cNvSpPr>
            <a:spLocks noChangeShapeType="1"/>
          </p:cNvSpPr>
          <p:nvPr/>
        </p:nvSpPr>
        <p:spPr bwMode="auto">
          <a:xfrm flipV="1">
            <a:off x="4043363" y="3205163"/>
            <a:ext cx="153035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09" name="Oval 16"/>
          <p:cNvSpPr>
            <a:spLocks noChangeArrowheads="1"/>
          </p:cNvSpPr>
          <p:nvPr/>
        </p:nvSpPr>
        <p:spPr bwMode="auto">
          <a:xfrm>
            <a:off x="3959225" y="3965575"/>
            <a:ext cx="179388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10" name="Line 17"/>
          <p:cNvSpPr>
            <a:spLocks noChangeShapeType="1"/>
          </p:cNvSpPr>
          <p:nvPr/>
        </p:nvSpPr>
        <p:spPr bwMode="auto">
          <a:xfrm>
            <a:off x="5580063" y="3213100"/>
            <a:ext cx="2409825" cy="487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11" name="Oval 18"/>
          <p:cNvSpPr>
            <a:spLocks noChangeArrowheads="1"/>
          </p:cNvSpPr>
          <p:nvPr/>
        </p:nvSpPr>
        <p:spPr bwMode="auto">
          <a:xfrm>
            <a:off x="5480050" y="3108325"/>
            <a:ext cx="179388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12" name="Oval 19"/>
          <p:cNvSpPr>
            <a:spLocks noChangeArrowheads="1"/>
          </p:cNvSpPr>
          <p:nvPr/>
        </p:nvSpPr>
        <p:spPr bwMode="auto">
          <a:xfrm>
            <a:off x="7880350" y="3619500"/>
            <a:ext cx="179388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13" name="Line 20"/>
          <p:cNvSpPr>
            <a:spLocks noChangeShapeType="1"/>
          </p:cNvSpPr>
          <p:nvPr/>
        </p:nvSpPr>
        <p:spPr bwMode="auto">
          <a:xfrm flipV="1">
            <a:off x="4548188" y="3335338"/>
            <a:ext cx="1676400" cy="455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14" name="Oval 21"/>
          <p:cNvSpPr>
            <a:spLocks noChangeArrowheads="1"/>
          </p:cNvSpPr>
          <p:nvPr/>
        </p:nvSpPr>
        <p:spPr bwMode="auto">
          <a:xfrm>
            <a:off x="4452938" y="3694113"/>
            <a:ext cx="179387" cy="17938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15" name="Oval 22"/>
          <p:cNvSpPr>
            <a:spLocks noChangeArrowheads="1"/>
          </p:cNvSpPr>
          <p:nvPr/>
        </p:nvSpPr>
        <p:spPr bwMode="auto">
          <a:xfrm>
            <a:off x="6119813" y="3260725"/>
            <a:ext cx="179387" cy="17938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16" name="Oval 23"/>
          <p:cNvSpPr>
            <a:spLocks noChangeArrowheads="1"/>
          </p:cNvSpPr>
          <p:nvPr/>
        </p:nvSpPr>
        <p:spPr bwMode="auto">
          <a:xfrm>
            <a:off x="4989513" y="3548063"/>
            <a:ext cx="179387" cy="179387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sp>
        <p:nvSpPr>
          <p:cNvPr id="59417" name="Freeform 24"/>
          <p:cNvSpPr>
            <a:spLocks/>
          </p:cNvSpPr>
          <p:nvPr/>
        </p:nvSpPr>
        <p:spPr bwMode="auto">
          <a:xfrm>
            <a:off x="3733800" y="3478213"/>
            <a:ext cx="4819650" cy="1143000"/>
          </a:xfrm>
          <a:custGeom>
            <a:avLst/>
            <a:gdLst>
              <a:gd name="T0" fmla="*/ 0 w 3036"/>
              <a:gd name="T1" fmla="*/ 1028700 h 720"/>
              <a:gd name="T2" fmla="*/ 1350963 w 3036"/>
              <a:gd name="T3" fmla="*/ 150813 h 720"/>
              <a:gd name="T4" fmla="*/ 3175000 w 3036"/>
              <a:gd name="T5" fmla="*/ 166688 h 720"/>
              <a:gd name="T6" fmla="*/ 4819650 w 3036"/>
              <a:gd name="T7" fmla="*/ 114300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36" h="720">
                <a:moveTo>
                  <a:pt x="0" y="648"/>
                </a:moveTo>
                <a:cubicBezTo>
                  <a:pt x="258" y="416"/>
                  <a:pt x="517" y="185"/>
                  <a:pt x="851" y="95"/>
                </a:cubicBezTo>
                <a:cubicBezTo>
                  <a:pt x="1184" y="4"/>
                  <a:pt x="1635" y="0"/>
                  <a:pt x="2000" y="105"/>
                </a:cubicBezTo>
                <a:cubicBezTo>
                  <a:pt x="2364" y="209"/>
                  <a:pt x="2700" y="464"/>
                  <a:pt x="3036" y="720"/>
                </a:cubicBezTo>
              </a:path>
            </a:pathLst>
          </a:custGeom>
          <a:noFill/>
          <a:ln w="381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9418" name="Text Box 25"/>
          <p:cNvSpPr txBox="1">
            <a:spLocks noChangeArrowheads="1"/>
          </p:cNvSpPr>
          <p:nvPr/>
        </p:nvSpPr>
        <p:spPr bwMode="auto">
          <a:xfrm>
            <a:off x="4927600" y="3894138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TW" sz="2400">
                <a:latin typeface="Times" pitchFamily="18" charset="0"/>
                <a:ea typeface="新細明體" charset="-120"/>
              </a:rPr>
              <a:t>P(1/3)</a:t>
            </a:r>
          </a:p>
        </p:txBody>
      </p:sp>
      <p:graphicFrame>
        <p:nvGraphicFramePr>
          <p:cNvPr id="59419" name="Object 26"/>
          <p:cNvGraphicFramePr>
            <a:graphicFrameLocks noChangeAspect="1"/>
          </p:cNvGraphicFramePr>
          <p:nvPr/>
        </p:nvGraphicFramePr>
        <p:xfrm>
          <a:off x="4456113" y="2492375"/>
          <a:ext cx="4460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方程式" r:id="rId9" imgW="167738" imgH="221001" progId="Equation.3">
                  <p:embed/>
                </p:oleObj>
              </mc:Choice>
              <mc:Fallback>
                <p:oleObj name="方程式" r:id="rId9" imgW="167738" imgH="22100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492375"/>
                        <a:ext cx="446087" cy="5746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0" name="Object 27"/>
          <p:cNvGraphicFramePr>
            <a:graphicFrameLocks noChangeAspect="1"/>
          </p:cNvGraphicFramePr>
          <p:nvPr/>
        </p:nvGraphicFramePr>
        <p:xfrm>
          <a:off x="7480300" y="2563813"/>
          <a:ext cx="6365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9" name="方程式" r:id="rId11" imgW="243943" imgH="221001" progId="Equation.3">
                  <p:embed/>
                </p:oleObj>
              </mc:Choice>
              <mc:Fallback>
                <p:oleObj name="方程式" r:id="rId11" imgW="243943" imgH="2210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2563813"/>
                        <a:ext cx="636588" cy="5746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1" name="Object 28"/>
          <p:cNvGraphicFramePr>
            <a:graphicFrameLocks noChangeAspect="1"/>
          </p:cNvGraphicFramePr>
          <p:nvPr/>
        </p:nvGraphicFramePr>
        <p:xfrm>
          <a:off x="3519488" y="3500438"/>
          <a:ext cx="446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方程式" r:id="rId13" imgW="167738" imgH="205647" progId="Equation.3">
                  <p:embed/>
                </p:oleObj>
              </mc:Choice>
              <mc:Fallback>
                <p:oleObj name="方程式" r:id="rId13" imgW="167738" imgH="20564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3500438"/>
                        <a:ext cx="446087" cy="5429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2" name="Object 29"/>
          <p:cNvGraphicFramePr>
            <a:graphicFrameLocks noChangeAspect="1"/>
          </p:cNvGraphicFramePr>
          <p:nvPr/>
        </p:nvGraphicFramePr>
        <p:xfrm>
          <a:off x="5319713" y="2563813"/>
          <a:ext cx="4778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方程式" r:id="rId15" imgW="182849" imgH="205647" progId="Equation.3">
                  <p:embed/>
                </p:oleObj>
              </mc:Choice>
              <mc:Fallback>
                <p:oleObj name="方程式" r:id="rId15" imgW="182849" imgH="2056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2563813"/>
                        <a:ext cx="477837" cy="541337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3" name="Object 30"/>
          <p:cNvGraphicFramePr>
            <a:graphicFrameLocks noChangeAspect="1"/>
          </p:cNvGraphicFramePr>
          <p:nvPr/>
        </p:nvGraphicFramePr>
        <p:xfrm>
          <a:off x="8128000" y="3211513"/>
          <a:ext cx="4460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name="方程式" r:id="rId17" imgW="167738" imgH="221001" progId="Equation.3">
                  <p:embed/>
                </p:oleObj>
              </mc:Choice>
              <mc:Fallback>
                <p:oleObj name="方程式" r:id="rId17" imgW="167738" imgH="22100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3211513"/>
                        <a:ext cx="446088" cy="573087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650B3A4F-B83D-48AD-88C0-8DC582D7D031}" type="slidenum">
              <a:rPr lang="zh-TW" altLang="en-US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Homogeneous Coordinate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687887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In graphics, we use homogeneous coordinate for transformation</a:t>
            </a: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4x4 matrix can represent translation, scaling, and rotation and other transformations</a:t>
            </a:r>
          </a:p>
          <a:p>
            <a:pPr eaLnBrk="1" hangingPunct="1"/>
            <a:endParaRPr lang="en-US" altLang="zh-TW" sz="2800" smtClean="0">
              <a:ea typeface="新細明體" charset="-120"/>
            </a:endParaRPr>
          </a:p>
          <a:p>
            <a:pPr eaLnBrk="1" hangingPunct="1"/>
            <a:endParaRPr lang="en-US" altLang="zh-TW" sz="2800" smtClean="0">
              <a:ea typeface="新細明體" charset="-120"/>
            </a:endParaRPr>
          </a:p>
          <a:p>
            <a:pPr eaLnBrk="1" hangingPunct="1"/>
            <a:endParaRPr lang="en-US" altLang="zh-TW" sz="2800" smtClean="0">
              <a:ea typeface="新細明體" charset="-120"/>
            </a:endParaRPr>
          </a:p>
          <a:p>
            <a:pPr eaLnBrk="1" hangingPunct="1"/>
            <a:r>
              <a:rPr lang="en-US" altLang="zh-TW" sz="2800" smtClean="0">
                <a:ea typeface="新細明體" charset="-120"/>
              </a:rPr>
              <a:t>Typically, when transforming a point in 3D space, we set w = 1</a:t>
            </a:r>
            <a:r>
              <a:rPr lang="en-US" altLang="zh-TW" smtClean="0">
                <a:ea typeface="新細明體" charset="-120"/>
              </a:rPr>
              <a:t>  </a:t>
            </a:r>
            <a:endParaRPr lang="zh-TW" altLang="en-US" smtClean="0">
              <a:ea typeface="新細明體" charset="-120"/>
            </a:endParaRP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2895600" y="3505200"/>
          <a:ext cx="36718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方程式" r:id="rId3" imgW="1440126" imgH="388589" progId="Equation.3">
                  <p:embed/>
                </p:oleObj>
              </mc:Choice>
              <mc:Fallback>
                <p:oleObj name="方程式" r:id="rId3" imgW="1440126" imgH="38858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0"/>
                        <a:ext cx="3671888" cy="10001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5"/>
          <p:cNvGraphicFramePr>
            <a:graphicFrameLocks noChangeAspect="1"/>
          </p:cNvGraphicFramePr>
          <p:nvPr/>
        </p:nvGraphicFramePr>
        <p:xfrm>
          <a:off x="3048000" y="4572000"/>
          <a:ext cx="33131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方程式" r:id="rId5" imgW="1188627" imgH="198079" progId="Equation.3">
                  <p:embed/>
                </p:oleObj>
              </mc:Choice>
              <mc:Fallback>
                <p:oleObj name="方程式" r:id="rId5" imgW="1188627" imgH="1980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572000"/>
                        <a:ext cx="3313113" cy="56515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F175705A-CFF9-4D60-9147-8043E9B523FD}" type="slidenum">
              <a:rPr lang="zh-TW" altLang="en-US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Translation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>
              <a:ea typeface="新細明體" charset="-120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482850" y="1778000"/>
          <a:ext cx="4176713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方程式" r:id="rId3" imgW="1554542" imgH="906708" progId="Equation.3">
                  <p:embed/>
                </p:oleObj>
              </mc:Choice>
              <mc:Fallback>
                <p:oleObj name="方程式" r:id="rId3" imgW="1554542" imgH="9067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778000"/>
                        <a:ext cx="4176713" cy="24479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276600" y="5029200"/>
            <a:ext cx="317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ahoma" pitchFamily="34" charset="0"/>
                <a:ea typeface="新細明體" charset="-120"/>
              </a:rPr>
              <a:t>Transformation matrix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5946775" y="4572000"/>
            <a:ext cx="252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latin typeface="Tahoma" pitchFamily="34" charset="0"/>
                <a:ea typeface="新細明體" charset="-120"/>
              </a:rPr>
              <a:t>Point in 3D space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990600" y="4495800"/>
            <a:ext cx="323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kumimoji="1" lang="en-US" altLang="zh-TW" sz="2400">
                <a:ea typeface="新細明體" charset="-120"/>
              </a:rPr>
              <a:t>New point in 3D space</a:t>
            </a: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V="1">
            <a:off x="4787900" y="42211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 flipH="1" flipV="1">
            <a:off x="6227763" y="4221163"/>
            <a:ext cx="4318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V="1">
            <a:off x="2627313" y="4221163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9B88F59D-5CB7-4382-B8C9-7EA0F9D6EFCA}" type="slidenum">
              <a:rPr lang="zh-TW" altLang="en-US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Scaling</a:t>
            </a: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2411413" y="1700213"/>
          <a:ext cx="4535487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方程式" r:id="rId3" imgW="1668741" imgH="906708" progId="Equation.3">
                  <p:embed/>
                </p:oleObj>
              </mc:Choice>
              <mc:Fallback>
                <p:oleObj name="方程式" r:id="rId3" imgW="1668741" imgH="9067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700213"/>
                        <a:ext cx="4535487" cy="24765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pPr>
              <a:defRPr/>
            </a:pPr>
            <a:fld id="{A7B70FCC-CED5-47DE-B64C-95185C8CE5C2}" type="slidenum">
              <a:rPr lang="zh-TW" altLang="en-US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en-US" altLang="zh-TW" smtClean="0"/>
              <a:t>ILE5030 Computer Animation and Special Effects 18S</a:t>
            </a:r>
            <a:endParaRPr lang="en-US" altLang="zh-TW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Rotation</a:t>
            </a:r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3048000" y="1219200"/>
          <a:ext cx="38100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方程式" r:id="rId3" imgW="2072650" imgH="906708" progId="Equation.3">
                  <p:embed/>
                </p:oleObj>
              </mc:Choice>
              <mc:Fallback>
                <p:oleObj name="方程式" r:id="rId3" imgW="2072650" imgH="9067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19200"/>
                        <a:ext cx="3810000" cy="1673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3048000" y="2895600"/>
          <a:ext cx="38100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方程式" r:id="rId5" imgW="2072650" imgH="906708" progId="Equation.3">
                  <p:embed/>
                </p:oleObj>
              </mc:Choice>
              <mc:Fallback>
                <p:oleObj name="方程式" r:id="rId5" imgW="2072650" imgH="90670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3810000" cy="1673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3048000" y="4803775"/>
          <a:ext cx="38100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方程式" r:id="rId7" imgW="2072650" imgH="906708" progId="Equation.3">
                  <p:embed/>
                </p:oleObj>
              </mc:Choice>
              <mc:Fallback>
                <p:oleObj name="方程式" r:id="rId7" imgW="2072650" imgH="90670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3775"/>
                        <a:ext cx="3810000" cy="16732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3886200" y="1295400"/>
            <a:ext cx="2057400" cy="11430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zh-TW" altLang="en-US">
              <a:ea typeface="新細明體" charset="-120"/>
            </a:endParaRPr>
          </a:p>
        </p:txBody>
      </p:sp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1981200" y="1784350"/>
          <a:ext cx="8905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方程式" r:id="rId9" imgW="396137" imgH="221001" progId="Equation.3">
                  <p:embed/>
                </p:oleObj>
              </mc:Choice>
              <mc:Fallback>
                <p:oleObj name="方程式" r:id="rId9" imgW="396137" imgH="2210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84350"/>
                        <a:ext cx="890588" cy="501650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8"/>
          <p:cNvGraphicFramePr>
            <a:graphicFrameLocks noChangeAspect="1"/>
          </p:cNvGraphicFramePr>
          <p:nvPr/>
        </p:nvGraphicFramePr>
        <p:xfrm>
          <a:off x="2057400" y="3429000"/>
          <a:ext cx="8905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方程式" r:id="rId11" imgW="396137" imgH="236138" progId="Equation.3">
                  <p:embed/>
                </p:oleObj>
              </mc:Choice>
              <mc:Fallback>
                <p:oleObj name="方程式" r:id="rId11" imgW="396137" imgH="23613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29000"/>
                        <a:ext cx="890588" cy="5302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9"/>
          <p:cNvGraphicFramePr>
            <a:graphicFrameLocks noChangeAspect="1"/>
          </p:cNvGraphicFramePr>
          <p:nvPr/>
        </p:nvGraphicFramePr>
        <p:xfrm>
          <a:off x="2032000" y="5257800"/>
          <a:ext cx="863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方程式" r:id="rId13" imgW="388581" imgH="205647" progId="Equation.3">
                  <p:embed/>
                </p:oleObj>
              </mc:Choice>
              <mc:Fallback>
                <p:oleObj name="方程式" r:id="rId13" imgW="388581" imgH="2056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5257800"/>
                        <a:ext cx="863600" cy="47307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47663" y="1219200"/>
            <a:ext cx="8415337" cy="5029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X axis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endParaRPr lang="en-US" altLang="zh-TW" sz="2000" smtClean="0">
              <a:ea typeface="新細明體" charset="-120"/>
            </a:endParaRPr>
          </a:p>
          <a:p>
            <a:pPr eaLnBrk="1" hangingPunct="1"/>
            <a:r>
              <a:rPr lang="en-US" altLang="zh-TW" smtClean="0">
                <a:ea typeface="新細明體" charset="-120"/>
              </a:rPr>
              <a:t>Y axis</a:t>
            </a:r>
          </a:p>
          <a:p>
            <a:pPr eaLnBrk="1" hangingPunct="1"/>
            <a:endParaRPr lang="en-US" altLang="zh-TW" smtClean="0">
              <a:ea typeface="新細明體" charset="-120"/>
            </a:endParaRPr>
          </a:p>
          <a:p>
            <a:pPr eaLnBrk="1" hangingPunct="1"/>
            <a:r>
              <a:rPr lang="en-US" altLang="zh-TW" smtClean="0">
                <a:ea typeface="新細明體" charset="-120"/>
              </a:rPr>
              <a:t>Z axis</a:t>
            </a:r>
            <a:endParaRPr lang="zh-TW" altLang="en-US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993399"/>
      </a:dk1>
      <a:lt1>
        <a:srgbClr val="FFFFFF"/>
      </a:lt1>
      <a:dk2>
        <a:srgbClr val="000000"/>
      </a:dk2>
      <a:lt2>
        <a:srgbClr val="FFFFFF"/>
      </a:lt2>
      <a:accent1>
        <a:srgbClr val="FF6633"/>
      </a:accent1>
      <a:accent2>
        <a:srgbClr val="B9D300"/>
      </a:accent2>
      <a:accent3>
        <a:srgbClr val="AAAAAA"/>
      </a:accent3>
      <a:accent4>
        <a:srgbClr val="DADADA"/>
      </a:accent4>
      <a:accent5>
        <a:srgbClr val="FFB8AD"/>
      </a:accent5>
      <a:accent6>
        <a:srgbClr val="A7BF00"/>
      </a:accent6>
      <a:hlink>
        <a:srgbClr val="62BD19"/>
      </a:hlink>
      <a:folHlink>
        <a:srgbClr val="99339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993399"/>
        </a:dk1>
        <a:lt1>
          <a:srgbClr val="FFFFFF"/>
        </a:lt1>
        <a:dk2>
          <a:srgbClr val="000000"/>
        </a:dk2>
        <a:lt2>
          <a:srgbClr val="FFFFFF"/>
        </a:lt2>
        <a:accent1>
          <a:srgbClr val="FF6633"/>
        </a:accent1>
        <a:accent2>
          <a:srgbClr val="B9D300"/>
        </a:accent2>
        <a:accent3>
          <a:srgbClr val="AAAAAA"/>
        </a:accent3>
        <a:accent4>
          <a:srgbClr val="DADADA"/>
        </a:accent4>
        <a:accent5>
          <a:srgbClr val="FFB8AD"/>
        </a:accent5>
        <a:accent6>
          <a:srgbClr val="A7BF00"/>
        </a:accent6>
        <a:hlink>
          <a:srgbClr val="62BD19"/>
        </a:hlink>
        <a:folHlink>
          <a:srgbClr val="9933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19155</TotalTime>
  <Words>2132</Words>
  <Application>Microsoft Office PowerPoint</Application>
  <PresentationFormat>如螢幕大小 (4:3)</PresentationFormat>
  <Paragraphs>598</Paragraphs>
  <Slides>58</Slides>
  <Notes>2</Notes>
  <HiddenSlides>1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58</vt:i4>
      </vt:variant>
    </vt:vector>
  </HeadingPairs>
  <TitlesOfParts>
    <vt:vector size="69" baseType="lpstr">
      <vt:lpstr>新細明體</vt:lpstr>
      <vt:lpstr>Arial</vt:lpstr>
      <vt:lpstr>Symbol</vt:lpstr>
      <vt:lpstr>Tahoma</vt:lpstr>
      <vt:lpstr>Times</vt:lpstr>
      <vt:lpstr>Times New Roman</vt:lpstr>
      <vt:lpstr>Wingdings</vt:lpstr>
      <vt:lpstr>Custom Design</vt:lpstr>
      <vt:lpstr>方程式</vt:lpstr>
      <vt:lpstr>MS_ClipArt_Gallery</vt:lpstr>
      <vt:lpstr>Equation</vt:lpstr>
      <vt:lpstr>Representing Rotations</vt:lpstr>
      <vt:lpstr>Orientation Representation</vt:lpstr>
      <vt:lpstr>Interpolation</vt:lpstr>
      <vt:lpstr>Concatenation</vt:lpstr>
      <vt:lpstr>3-D Transformations</vt:lpstr>
      <vt:lpstr>Homogeneous Coordinate</vt:lpstr>
      <vt:lpstr>Translation</vt:lpstr>
      <vt:lpstr>Scaling</vt:lpstr>
      <vt:lpstr>Rotation</vt:lpstr>
      <vt:lpstr>Compounding Transformations</vt:lpstr>
      <vt:lpstr>Two Ways of Interpreting a Rotation Matrix </vt:lpstr>
      <vt:lpstr>Two Ways of Interpreting a Rotation Matrix</vt:lpstr>
      <vt:lpstr>Rotation Matrix</vt:lpstr>
      <vt:lpstr>Interpolate Rotation Matrix?</vt:lpstr>
      <vt:lpstr>Representing 3D rotations</vt:lpstr>
      <vt:lpstr>Fixed Angle Representation</vt:lpstr>
      <vt:lpstr>Fixed Angle Representation</vt:lpstr>
      <vt:lpstr>Interpolation Problem in Fixed Angle</vt:lpstr>
      <vt:lpstr>Euler Angle</vt:lpstr>
      <vt:lpstr>Fixed Angle vs. Euler Angle</vt:lpstr>
      <vt:lpstr>Fixed Angle vs. Euler Angle</vt:lpstr>
      <vt:lpstr>Fixed Angle vs. Euler Angle</vt:lpstr>
      <vt:lpstr>Fixed Angle vs. Euler Angle</vt:lpstr>
      <vt:lpstr>Gimbal Lock</vt:lpstr>
      <vt:lpstr>Gimbal Lock</vt:lpstr>
      <vt:lpstr>Axis Angle Representation</vt:lpstr>
      <vt:lpstr>Axis Angle Interpolation</vt:lpstr>
      <vt:lpstr>Axis Angle vs. Quaternion</vt:lpstr>
      <vt:lpstr>Quaternion</vt:lpstr>
      <vt:lpstr>Quaternion Math</vt:lpstr>
      <vt:lpstr>Quaternion Math (cont.)</vt:lpstr>
      <vt:lpstr>Quaternion Rotation</vt:lpstr>
      <vt:lpstr>Why q and –q represent same rotation?</vt:lpstr>
      <vt:lpstr>Compose Rotations</vt:lpstr>
      <vt:lpstr>Summary of Rotation Representations</vt:lpstr>
      <vt:lpstr>Summary of Rotation Representations</vt:lpstr>
      <vt:lpstr>Visualizing Rotations</vt:lpstr>
      <vt:lpstr>Quaternion Interpolation</vt:lpstr>
      <vt:lpstr>Linear Interpolation</vt:lpstr>
      <vt:lpstr>Spherical Linear Interpolation (slerp)</vt:lpstr>
      <vt:lpstr>Proof of Slerp Equation</vt:lpstr>
      <vt:lpstr>Proof of Slerp Equation (cont.)</vt:lpstr>
      <vt:lpstr>Two equations for Two unknowns</vt:lpstr>
      <vt:lpstr>Slerp: Pick Shortest Path</vt:lpstr>
      <vt:lpstr>Useful Analogies</vt:lpstr>
      <vt:lpstr>What if there are multiple segments?</vt:lpstr>
      <vt:lpstr>Bezier Interpolation in Euclidean Space</vt:lpstr>
      <vt:lpstr>Bezier Interpolation in Euclidean Space</vt:lpstr>
      <vt:lpstr>Bezier Interpolation of Quaternions</vt:lpstr>
      <vt:lpstr>Generating Collinear Control Points</vt:lpstr>
      <vt:lpstr>De Casteljau Construction of Bézier Curve</vt:lpstr>
      <vt:lpstr>PowerPoint 簡報</vt:lpstr>
      <vt:lpstr>Geometric Intuition for Bézier Curves</vt:lpstr>
      <vt:lpstr>Subdivision Scheme </vt:lpstr>
      <vt:lpstr>Subdivision Rule </vt:lpstr>
      <vt:lpstr>De Casteljau Algorithm</vt:lpstr>
      <vt:lpstr>Bezier Interpolation of Quaternions</vt:lpstr>
      <vt:lpstr>De Casteljau Construction on 4D Sphere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Overby</dc:creator>
  <cp:lastModifiedBy>Steve Lin</cp:lastModifiedBy>
  <cp:revision>517</cp:revision>
  <dcterms:created xsi:type="dcterms:W3CDTF">2003-01-26T07:16:40Z</dcterms:created>
  <dcterms:modified xsi:type="dcterms:W3CDTF">2018-03-25T23:55:29Z</dcterms:modified>
</cp:coreProperties>
</file>