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309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969696"/>
    <a:srgbClr val="C0C0C0"/>
    <a:srgbClr val="000000"/>
    <a:srgbClr val="DDDDDD"/>
    <a:srgbClr val="33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71378" autoAdjust="0"/>
  </p:normalViewPr>
  <p:slideViewPr>
    <p:cSldViewPr>
      <p:cViewPr varScale="1">
        <p:scale>
          <a:sx n="57" d="100"/>
          <a:sy n="57" d="100"/>
        </p:scale>
        <p:origin x="105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w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75A5F7-9922-479C-BCAE-F9DD94C07C8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6121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BC949D-A7BD-49F8-A6D1-C595AC7F50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0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D672-E16B-41EA-9A80-60CB9341726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1249F1-F759-47F9-807F-9F40DFACC1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613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34453-AB49-45B7-8607-4B1D81B790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523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957DC4-984E-47A3-AF3E-A32472DE2D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244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E300B6-B6C7-4A5B-8E4E-AFD2490E7A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8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FAD585-B4D3-4D90-8FE9-6805771B1D6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308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20F7B-FB88-4A04-BF18-2DE51D54EB5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67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7C3A2F-F720-4DBB-A39C-62B161BB393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7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A8ADCC-D953-49DA-8F8C-4B5A755753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69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DF657F-E492-4B87-A1FD-FF3FE1FA99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32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04BBA-C011-4AEC-A307-37FC34B40D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0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4D884-22B5-40AB-BE56-C19420671E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3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32" name="Line 16"/>
          <p:cNvSpPr>
            <a:spLocks noChangeShapeType="1"/>
          </p:cNvSpPr>
          <p:nvPr userDrawn="1"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 userDrawn="1"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fld id="{714F20D4-5D70-471A-AB5A-B7B70F50B7F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cmu.edu/~baraff/sigcours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.cs.illinois.edu/iem/ode/eulrmth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0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54.jpeg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50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emf"/><Relationship Id="rId17" Type="http://schemas.openxmlformats.org/officeDocument/2006/relationships/image" Target="../media/image48.wmf"/><Relationship Id="rId25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45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10" Type="http://schemas.openxmlformats.org/officeDocument/2006/relationships/image" Target="../media/image45.emf"/><Relationship Id="rId19" Type="http://schemas.openxmlformats.org/officeDocument/2006/relationships/image" Target="../media/image49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96" name="Rectangle 56"/>
          <p:cNvSpPr>
            <a:spLocks noGrp="1" noChangeArrowheads="1"/>
          </p:cNvSpPr>
          <p:nvPr>
            <p:ph type="ctrTitle"/>
          </p:nvPr>
        </p:nvSpPr>
        <p:spPr>
          <a:xfrm>
            <a:off x="1143000" y="762000"/>
            <a:ext cx="7772400" cy="1470025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Differential Equation Basics</a:t>
            </a:r>
            <a:endParaRPr lang="zh-TW" altLang="en-US">
              <a:ea typeface="新細明體" charset="-120"/>
            </a:endParaRPr>
          </a:p>
        </p:txBody>
      </p:sp>
      <p:grpSp>
        <p:nvGrpSpPr>
          <p:cNvPr id="87097" name="Group 57"/>
          <p:cNvGrpSpPr>
            <a:grpSpLocks/>
          </p:cNvGrpSpPr>
          <p:nvPr/>
        </p:nvGrpSpPr>
        <p:grpSpPr bwMode="auto">
          <a:xfrm>
            <a:off x="2971800" y="2133600"/>
            <a:ext cx="3465513" cy="3511550"/>
            <a:chOff x="567" y="1626"/>
            <a:chExt cx="2183" cy="2212"/>
          </a:xfrm>
        </p:grpSpPr>
        <p:sp>
          <p:nvSpPr>
            <p:cNvPr id="87098" name="Text Box 58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87099" name="Text Box 59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pic>
          <p:nvPicPr>
            <p:cNvPr id="87100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101" name="Line 61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102" name="Line 62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7103" name="Text Box 63"/>
          <p:cNvSpPr txBox="1">
            <a:spLocks noChangeArrowheads="1"/>
          </p:cNvSpPr>
          <p:nvPr/>
        </p:nvSpPr>
        <p:spPr bwMode="auto">
          <a:xfrm>
            <a:off x="152400" y="5791200"/>
            <a:ext cx="89916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ea typeface="新細明體" charset="-120"/>
              </a:rPr>
              <a:t>Witkin and Baraff’s course notes in SIGGRAPH’01: Physically-based modeling</a:t>
            </a:r>
          </a:p>
          <a:p>
            <a:r>
              <a:rPr lang="en-US" altLang="zh-TW">
                <a:ea typeface="新細明體" charset="-120"/>
                <a:hlinkClick r:id="rId4"/>
              </a:rPr>
              <a:t>http://www.cs.cmu.edu/~baraff/sigcourse/</a:t>
            </a:r>
            <a:r>
              <a:rPr lang="en-US" altLang="zh-TW">
                <a:ea typeface="新細明體" charset="-120"/>
              </a:rPr>
              <a:t>  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638C6-1D3D-4322-A3AE-12BBB92C74D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Integral Curves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Pick a starting point, and follow the vectors</a:t>
            </a:r>
          </a:p>
        </p:txBody>
      </p:sp>
      <p:grpSp>
        <p:nvGrpSpPr>
          <p:cNvPr id="928772" name="Group 4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28774" name="Text Box 6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pic>
          <p:nvPicPr>
            <p:cNvPr id="92877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" y="1979"/>
              <a:ext cx="1742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8776" name="Line 8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8778" name="AutoShape 10"/>
          <p:cNvSpPr>
            <a:spLocks noChangeArrowheads="1"/>
          </p:cNvSpPr>
          <p:nvPr/>
        </p:nvSpPr>
        <p:spPr bwMode="auto">
          <a:xfrm>
            <a:off x="539750" y="3284538"/>
            <a:ext cx="4464050" cy="2305050"/>
          </a:xfrm>
          <a:prstGeom prst="wedgeRoundRectCallout">
            <a:avLst>
              <a:gd name="adj1" fmla="val 62981"/>
              <a:gd name="adj2" fmla="val 26380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Release a ball at any starting point and let it drift following the current. The trajectory swept out by the ball is an integral curve</a:t>
            </a:r>
            <a:endParaRPr kumimoji="1" lang="en-US" altLang="zh-TW" b="1">
              <a:solidFill>
                <a:srgbClr val="CC0099"/>
              </a:solidFill>
              <a:latin typeface="Tahom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F11A0-A367-4C4A-A36C-7262620C61C8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Initial Value Problem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843088"/>
            <a:ext cx="8415337" cy="46339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Given the starting point, follow the integral curve</a:t>
            </a:r>
          </a:p>
        </p:txBody>
      </p:sp>
      <p:grpSp>
        <p:nvGrpSpPr>
          <p:cNvPr id="929796" name="Group 4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sp>
          <p:nvSpPr>
            <p:cNvPr id="929797" name="Text Box 5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29798" name="Text Box 6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pic>
          <p:nvPicPr>
            <p:cNvPr id="92979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" y="1979"/>
              <a:ext cx="1742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9800" name="Line 8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9801" name="Line 9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9802" name="AutoShape 10"/>
          <p:cNvSpPr>
            <a:spLocks noChangeArrowheads="1"/>
          </p:cNvSpPr>
          <p:nvPr/>
        </p:nvSpPr>
        <p:spPr bwMode="auto">
          <a:xfrm>
            <a:off x="468313" y="3213100"/>
            <a:ext cx="4464050" cy="2305050"/>
          </a:xfrm>
          <a:prstGeom prst="wedgeRoundRectCallout">
            <a:avLst>
              <a:gd name="adj1" fmla="val 63903"/>
              <a:gd name="adj2" fmla="val 29199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Where the ball is carried depends on where we initially drop it, but once dropped, all future motion is determined by </a:t>
            </a:r>
            <a:r>
              <a:rPr kumimoji="1" lang="en-US" altLang="zh-TW" sz="2800" i="1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f</a:t>
            </a:r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(</a:t>
            </a:r>
            <a:r>
              <a:rPr kumimoji="1" lang="en-US" altLang="zh-TW" sz="2800" b="1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,</a:t>
            </a:r>
            <a:r>
              <a:rPr kumimoji="1" lang="en-US" altLang="zh-TW" sz="2800" i="1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t</a:t>
            </a:r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)</a:t>
            </a:r>
            <a:endParaRPr kumimoji="1" lang="en-US" altLang="zh-TW" b="1">
              <a:solidFill>
                <a:srgbClr val="CC0099"/>
              </a:solidFill>
              <a:latin typeface="Tahoma" pitchFamily="34" charset="0"/>
              <a:ea typeface="新細明體" charset="-120"/>
            </a:endParaRPr>
          </a:p>
        </p:txBody>
      </p:sp>
      <p:graphicFrame>
        <p:nvGraphicFramePr>
          <p:cNvPr id="929803" name="Object 11"/>
          <p:cNvGraphicFramePr>
            <a:graphicFrameLocks noChangeAspect="1"/>
          </p:cNvGraphicFramePr>
          <p:nvPr/>
        </p:nvGraphicFramePr>
        <p:xfrm>
          <a:off x="971550" y="1196975"/>
          <a:ext cx="70437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12" name="方程式" r:id="rId4" imgW="2527200" imgH="228600" progId="Equation.3">
                  <p:embed/>
                </p:oleObj>
              </mc:Choice>
              <mc:Fallback>
                <p:oleObj name="方程式" r:id="rId4" imgW="2527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7043738" cy="639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F0323-7ECB-48EC-8ABE-77C87CBAC033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Numerical Solution of ODEs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4588"/>
            <a:ext cx="8675687" cy="52562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Instead of true integral curve, numerical solution follow a polygonal path</a:t>
            </a:r>
          </a:p>
          <a:p>
            <a:r>
              <a:rPr lang="en-US" altLang="zh-TW">
                <a:ea typeface="新細明體" charset="-120"/>
              </a:rPr>
              <a:t>Each leg is obtained by evaluating the derivative at discrete time steps</a:t>
            </a:r>
          </a:p>
          <a:p>
            <a:r>
              <a:rPr lang="en-US" altLang="zh-TW">
                <a:ea typeface="新細明體" charset="-120"/>
              </a:rPr>
              <a:t>Bigger steps, bigger errors</a:t>
            </a:r>
          </a:p>
        </p:txBody>
      </p:sp>
      <p:grpSp>
        <p:nvGrpSpPr>
          <p:cNvPr id="930820" name="Group 4"/>
          <p:cNvGrpSpPr>
            <a:grpSpLocks/>
          </p:cNvGrpSpPr>
          <p:nvPr/>
        </p:nvGrpSpPr>
        <p:grpSpPr bwMode="auto">
          <a:xfrm>
            <a:off x="5638800" y="3194050"/>
            <a:ext cx="3465513" cy="3511550"/>
            <a:chOff x="567" y="1626"/>
            <a:chExt cx="2183" cy="2212"/>
          </a:xfrm>
        </p:grpSpPr>
        <p:grpSp>
          <p:nvGrpSpPr>
            <p:cNvPr id="930821" name="Group 5"/>
            <p:cNvGrpSpPr>
              <a:grpSpLocks/>
            </p:cNvGrpSpPr>
            <p:nvPr/>
          </p:nvGrpSpPr>
          <p:grpSpPr bwMode="auto">
            <a:xfrm>
              <a:off x="703" y="1943"/>
              <a:ext cx="1742" cy="1814"/>
              <a:chOff x="703" y="1943"/>
              <a:chExt cx="1742" cy="1814"/>
            </a:xfrm>
          </p:grpSpPr>
          <p:pic>
            <p:nvPicPr>
              <p:cNvPr id="930822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1979"/>
                <a:ext cx="1742" cy="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30823" name="Line 7"/>
              <p:cNvSpPr>
                <a:spLocks noChangeShapeType="1"/>
              </p:cNvSpPr>
              <p:nvPr/>
            </p:nvSpPr>
            <p:spPr bwMode="auto">
              <a:xfrm>
                <a:off x="703" y="3712"/>
                <a:ext cx="172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0824" name="Line 8"/>
              <p:cNvSpPr>
                <a:spLocks noChangeShapeType="1"/>
              </p:cNvSpPr>
              <p:nvPr/>
            </p:nvSpPr>
            <p:spPr bwMode="auto">
              <a:xfrm flipV="1">
                <a:off x="703" y="1943"/>
                <a:ext cx="0" cy="18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30825" name="Text Box 9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30826" name="Text Box 10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855D4-093B-4D8B-8767-F6F24C93C92D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Issue I: Inaccuracy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Error turns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from a circle into the spiral of your choice!</a:t>
            </a:r>
          </a:p>
        </p:txBody>
      </p:sp>
      <p:grpSp>
        <p:nvGrpSpPr>
          <p:cNvPr id="931844" name="Group 4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3419" y="1581"/>
            <a:chExt cx="2183" cy="2212"/>
          </a:xfrm>
        </p:grpSpPr>
        <p:pic>
          <p:nvPicPr>
            <p:cNvPr id="9318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933"/>
              <a:ext cx="1733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1846" name="Line 6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1847" name="Line 7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1848" name="Text Box 8"/>
            <p:cNvSpPr txBox="1">
              <a:spLocks noChangeArrowheads="1"/>
            </p:cNvSpPr>
            <p:nvPr/>
          </p:nvSpPr>
          <p:spPr bwMode="auto">
            <a:xfrm>
              <a:off x="5311" y="346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31849" name="Text Box 9"/>
            <p:cNvSpPr txBox="1">
              <a:spLocks noChangeArrowheads="1"/>
            </p:cNvSpPr>
            <p:nvPr/>
          </p:nvSpPr>
          <p:spPr bwMode="auto">
            <a:xfrm>
              <a:off x="3419" y="158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FBCDF-FD53-4648-8C1F-607221552ED5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Issue II: Instability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932868" name="Group 4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3419" y="1581"/>
            <a:chExt cx="2183" cy="2212"/>
          </a:xfrm>
        </p:grpSpPr>
        <p:pic>
          <p:nvPicPr>
            <p:cNvPr id="93286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1933"/>
              <a:ext cx="1738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2870" name="Line 6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2871" name="Line 7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2872" name="Text Box 8"/>
            <p:cNvSpPr txBox="1">
              <a:spLocks noChangeArrowheads="1"/>
            </p:cNvSpPr>
            <p:nvPr/>
          </p:nvSpPr>
          <p:spPr bwMode="auto">
            <a:xfrm>
              <a:off x="5311" y="346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32873" name="Text Box 9"/>
            <p:cNvSpPr txBox="1">
              <a:spLocks noChangeArrowheads="1"/>
            </p:cNvSpPr>
            <p:nvPr/>
          </p:nvSpPr>
          <p:spPr bwMode="auto">
            <a:xfrm>
              <a:off x="3419" y="158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932874" name="Line 10"/>
            <p:cNvSpPr>
              <a:spLocks noChangeShapeType="1"/>
            </p:cNvSpPr>
            <p:nvPr/>
          </p:nvSpPr>
          <p:spPr bwMode="auto">
            <a:xfrm flipV="1">
              <a:off x="5254" y="1953"/>
              <a:ext cx="78" cy="22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A654F-00AD-4D2F-BCFD-3725B918EAF7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Euler’s Method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Simplest numerical solution method</a:t>
            </a:r>
          </a:p>
          <a:p>
            <a:r>
              <a:rPr lang="en-US" altLang="zh-TW">
                <a:ea typeface="新細明體" charset="-120"/>
              </a:rPr>
              <a:t>Bigger time steps, bigger errors</a:t>
            </a:r>
          </a:p>
        </p:txBody>
      </p:sp>
      <p:graphicFrame>
        <p:nvGraphicFramePr>
          <p:cNvPr id="933892" name="Object 4"/>
          <p:cNvGraphicFramePr>
            <a:graphicFrameLocks noChangeAspect="1"/>
          </p:cNvGraphicFramePr>
          <p:nvPr/>
        </p:nvGraphicFramePr>
        <p:xfrm>
          <a:off x="715963" y="3213100"/>
          <a:ext cx="44624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08" name="方程式" r:id="rId3" imgW="1600200" imgH="203040" progId="Equation.3">
                  <p:embed/>
                </p:oleObj>
              </mc:Choice>
              <mc:Fallback>
                <p:oleObj name="方程式" r:id="rId3" imgW="16002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13100"/>
                        <a:ext cx="4462462" cy="569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3893" name="Group 5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grpSp>
          <p:nvGrpSpPr>
            <p:cNvPr id="933894" name="Group 6"/>
            <p:cNvGrpSpPr>
              <a:grpSpLocks/>
            </p:cNvGrpSpPr>
            <p:nvPr/>
          </p:nvGrpSpPr>
          <p:grpSpPr bwMode="auto">
            <a:xfrm>
              <a:off x="703" y="1943"/>
              <a:ext cx="1742" cy="1814"/>
              <a:chOff x="703" y="1943"/>
              <a:chExt cx="1742" cy="1814"/>
            </a:xfrm>
          </p:grpSpPr>
          <p:pic>
            <p:nvPicPr>
              <p:cNvPr id="933895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" y="1979"/>
                <a:ext cx="1742" cy="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33896" name="Line 8"/>
              <p:cNvSpPr>
                <a:spLocks noChangeShapeType="1"/>
              </p:cNvSpPr>
              <p:nvPr/>
            </p:nvSpPr>
            <p:spPr bwMode="auto">
              <a:xfrm>
                <a:off x="703" y="3712"/>
                <a:ext cx="172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3897" name="Line 9"/>
              <p:cNvSpPr>
                <a:spLocks noChangeShapeType="1"/>
              </p:cNvSpPr>
              <p:nvPr/>
            </p:nvSpPr>
            <p:spPr bwMode="auto">
              <a:xfrm flipV="1">
                <a:off x="703" y="1943"/>
                <a:ext cx="0" cy="18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33898" name="Text Box 10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33899" name="Text Box 11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27141-CBDA-4251-882F-0256F4454A1A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Euler’s Method (cont.)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841500"/>
            <a:ext cx="8415337" cy="47117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Solves ODE using one-term Taylor-series</a:t>
            </a:r>
          </a:p>
        </p:txBody>
      </p:sp>
      <p:graphicFrame>
        <p:nvGraphicFramePr>
          <p:cNvPr id="934916" name="Object 4"/>
          <p:cNvGraphicFramePr>
            <a:graphicFrameLocks noChangeAspect="1"/>
          </p:cNvGraphicFramePr>
          <p:nvPr/>
        </p:nvGraphicFramePr>
        <p:xfrm>
          <a:off x="1619250" y="2641600"/>
          <a:ext cx="58785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4" name="方程式" r:id="rId3" imgW="2108160" imgH="419040" progId="Equation.3">
                  <p:embed/>
                </p:oleObj>
              </mc:Choice>
              <mc:Fallback>
                <p:oleObj name="方程式" r:id="rId3" imgW="2108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41600"/>
                        <a:ext cx="5878513" cy="1174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17" name="Object 5"/>
          <p:cNvGraphicFramePr>
            <a:graphicFrameLocks noChangeAspect="1"/>
          </p:cNvGraphicFramePr>
          <p:nvPr/>
        </p:nvGraphicFramePr>
        <p:xfrm>
          <a:off x="2124075" y="3865563"/>
          <a:ext cx="19129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5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5563"/>
                        <a:ext cx="1912938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18" name="Object 6"/>
          <p:cNvGraphicFramePr>
            <a:graphicFrameLocks noChangeAspect="1"/>
          </p:cNvGraphicFramePr>
          <p:nvPr/>
        </p:nvGraphicFramePr>
        <p:xfrm>
          <a:off x="2300288" y="5167313"/>
          <a:ext cx="44624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6" name="方程式" r:id="rId7" imgW="1600200" imgH="203040" progId="Equation.3">
                  <p:embed/>
                </p:oleObj>
              </mc:Choice>
              <mc:Fallback>
                <p:oleObj name="方程式" r:id="rId7" imgW="16002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5167313"/>
                        <a:ext cx="4462462" cy="569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4919" name="AutoShape 7"/>
          <p:cNvSpPr>
            <a:spLocks noChangeArrowheads="1"/>
          </p:cNvSpPr>
          <p:nvPr/>
        </p:nvSpPr>
        <p:spPr bwMode="auto">
          <a:xfrm>
            <a:off x="4211638" y="4081463"/>
            <a:ext cx="574675" cy="936625"/>
          </a:xfrm>
          <a:prstGeom prst="downArrow">
            <a:avLst>
              <a:gd name="adj1" fmla="val 50000"/>
              <a:gd name="adj2" fmla="val 407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934920" name="Object 8"/>
          <p:cNvGraphicFramePr>
            <a:graphicFrameLocks noChangeAspect="1"/>
          </p:cNvGraphicFramePr>
          <p:nvPr/>
        </p:nvGraphicFramePr>
        <p:xfrm>
          <a:off x="2268538" y="4368800"/>
          <a:ext cx="17700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7" name="方程式" r:id="rId9" imgW="634680" imgH="228600" progId="Equation.3">
                  <p:embed/>
                </p:oleObj>
              </mc:Choice>
              <mc:Fallback>
                <p:oleObj name="方程式" r:id="rId9" imgW="634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68800"/>
                        <a:ext cx="1770062" cy="639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21" name="Object 9"/>
          <p:cNvGraphicFramePr>
            <a:graphicFrameLocks noChangeAspect="1"/>
          </p:cNvGraphicFramePr>
          <p:nvPr/>
        </p:nvGraphicFramePr>
        <p:xfrm>
          <a:off x="2994025" y="5743575"/>
          <a:ext cx="25860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8" name="方程式" r:id="rId11" imgW="927000" imgH="228600" progId="Equation.3">
                  <p:embed/>
                </p:oleObj>
              </mc:Choice>
              <mc:Fallback>
                <p:oleObj name="方程式" r:id="rId11" imgW="927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5743575"/>
                        <a:ext cx="2586038" cy="641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22" name="Object 10"/>
          <p:cNvGraphicFramePr>
            <a:graphicFrameLocks noChangeAspect="1"/>
          </p:cNvGraphicFramePr>
          <p:nvPr/>
        </p:nvGraphicFramePr>
        <p:xfrm>
          <a:off x="609600" y="1265238"/>
          <a:ext cx="70437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9" name="方程式" r:id="rId13" imgW="2527200" imgH="228600" progId="Equation.3">
                  <p:embed/>
                </p:oleObj>
              </mc:Choice>
              <mc:Fallback>
                <p:oleObj name="方程式" r:id="rId13" imgW="2527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65238"/>
                        <a:ext cx="7043738" cy="639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4923" name="Line 11"/>
          <p:cNvSpPr>
            <a:spLocks noChangeShapeType="1"/>
          </p:cNvSpPr>
          <p:nvPr/>
        </p:nvSpPr>
        <p:spPr bwMode="auto">
          <a:xfrm>
            <a:off x="2051050" y="6097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4924" name="Text Box 12"/>
          <p:cNvSpPr txBox="1">
            <a:spLocks noChangeArrowheads="1"/>
          </p:cNvSpPr>
          <p:nvPr/>
        </p:nvSpPr>
        <p:spPr bwMode="auto">
          <a:xfrm>
            <a:off x="6353175" y="3865563"/>
            <a:ext cx="2827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O(h</a:t>
            </a:r>
            <a:r>
              <a:rPr kumimoji="1" lang="en-US" altLang="zh-TW" sz="2800" baseline="30000">
                <a:latin typeface="Times New Roman" pitchFamily="18" charset="0"/>
                <a:ea typeface="新細明體" charset="-120"/>
              </a:rPr>
              <a:t>2</a:t>
            </a:r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): </a:t>
            </a:r>
          </a:p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2nd order accurate</a:t>
            </a:r>
          </a:p>
        </p:txBody>
      </p:sp>
      <p:sp>
        <p:nvSpPr>
          <p:cNvPr id="934925" name="Line 13"/>
          <p:cNvSpPr>
            <a:spLocks noChangeShapeType="1"/>
          </p:cNvSpPr>
          <p:nvPr/>
        </p:nvSpPr>
        <p:spPr bwMode="auto">
          <a:xfrm flipH="1" flipV="1">
            <a:off x="6443663" y="3073400"/>
            <a:ext cx="360362" cy="792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5C1E77-273B-41A1-8140-312C973BFAD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Drawbacks of Euler’s Method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Inaccuracy</a:t>
            </a:r>
          </a:p>
          <a:p>
            <a:r>
              <a:rPr lang="en-US" altLang="zh-TW" dirty="0">
                <a:ea typeface="新細明體" charset="-120"/>
              </a:rPr>
              <a:t>Inefficiency</a:t>
            </a:r>
          </a:p>
          <a:p>
            <a:pPr lvl="1"/>
            <a:r>
              <a:rPr lang="en-US" altLang="zh-TW" dirty="0">
                <a:ea typeface="新細明體" charset="-120"/>
              </a:rPr>
              <a:t>Need to use small time-steps to avoid divergence</a:t>
            </a:r>
          </a:p>
          <a:p>
            <a:pPr lvl="1"/>
            <a:r>
              <a:rPr lang="en-US" altLang="zh-TW" dirty="0">
                <a:ea typeface="新細明體" charset="-120"/>
              </a:rPr>
              <a:t>Example: </a:t>
            </a:r>
            <a:r>
              <a:rPr lang="en-US" altLang="zh-TW" dirty="0">
                <a:ea typeface="新細明體" charset="-120"/>
                <a:hlinkClick r:id="rId2"/>
              </a:rPr>
              <a:t>http://</a:t>
            </a:r>
            <a:r>
              <a:rPr lang="en-US" altLang="zh-TW" dirty="0" smtClean="0">
                <a:ea typeface="新細明體" charset="-120"/>
                <a:hlinkClick r:id="rId2"/>
              </a:rPr>
              <a:t>heath.cs.illinois.edu/iem/ode/eulrmthd/</a:t>
            </a:r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Improvement using the midpoint method</a:t>
            </a:r>
          </a:p>
          <a:p>
            <a:pPr lvl="1"/>
            <a:r>
              <a:rPr lang="en-US" altLang="zh-TW" dirty="0">
                <a:ea typeface="新細明體" charset="-120"/>
              </a:rPr>
              <a:t>Slope at midpoint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79EBA-A3D5-45C8-86A9-F8C58845F84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Midpoint Method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5040312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Compute an Euler step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Evaluate f at the midpoint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Take a step using the midpoint value</a:t>
            </a:r>
          </a:p>
        </p:txBody>
      </p:sp>
      <p:pic>
        <p:nvPicPr>
          <p:cNvPr id="936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068638"/>
            <a:ext cx="2773362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6965" name="Group 5"/>
          <p:cNvGrpSpPr>
            <a:grpSpLocks/>
          </p:cNvGrpSpPr>
          <p:nvPr/>
        </p:nvGrpSpPr>
        <p:grpSpPr bwMode="auto">
          <a:xfrm>
            <a:off x="5643563" y="3013075"/>
            <a:ext cx="2735262" cy="2879725"/>
            <a:chOff x="3555" y="1898"/>
            <a:chExt cx="1723" cy="1814"/>
          </a:xfrm>
        </p:grpSpPr>
        <p:sp>
          <p:nvSpPr>
            <p:cNvPr id="936966" name="Line 6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6967" name="Line 7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36968" name="Text Box 8"/>
          <p:cNvSpPr txBox="1">
            <a:spLocks noChangeArrowheads="1"/>
          </p:cNvSpPr>
          <p:nvPr/>
        </p:nvSpPr>
        <p:spPr bwMode="auto">
          <a:xfrm>
            <a:off x="8431213" y="5502275"/>
            <a:ext cx="46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i="1"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936969" name="Text Box 9"/>
          <p:cNvSpPr txBox="1">
            <a:spLocks noChangeArrowheads="1"/>
          </p:cNvSpPr>
          <p:nvPr/>
        </p:nvSpPr>
        <p:spPr bwMode="auto">
          <a:xfrm>
            <a:off x="5427663" y="2509838"/>
            <a:ext cx="46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i="1"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latin typeface="Times New Roman" pitchFamily="18" charset="0"/>
                <a:ea typeface="新細明體" charset="-120"/>
              </a:rPr>
              <a:t>2</a:t>
            </a:r>
          </a:p>
        </p:txBody>
      </p:sp>
      <p:graphicFrame>
        <p:nvGraphicFramePr>
          <p:cNvPr id="936970" name="Object 10"/>
          <p:cNvGraphicFramePr>
            <a:graphicFrameLocks noChangeAspect="1"/>
          </p:cNvGraphicFramePr>
          <p:nvPr/>
        </p:nvGraphicFramePr>
        <p:xfrm>
          <a:off x="1782763" y="1954213"/>
          <a:ext cx="2901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97" name="方程式" r:id="rId4" imgW="1041120" imgH="228600" progId="Equation.3">
                  <p:embed/>
                </p:oleObj>
              </mc:Choice>
              <mc:Fallback>
                <p:oleObj name="方程式" r:id="rId4" imgW="10411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1954213"/>
                        <a:ext cx="2901950" cy="641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6971" name="Object 11"/>
          <p:cNvGraphicFramePr>
            <a:graphicFrameLocks noChangeAspect="1"/>
          </p:cNvGraphicFramePr>
          <p:nvPr/>
        </p:nvGraphicFramePr>
        <p:xfrm>
          <a:off x="1220788" y="3314700"/>
          <a:ext cx="3575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98" name="方程式" r:id="rId6" imgW="1282680" imgH="393480" progId="Equation.3">
                  <p:embed/>
                </p:oleObj>
              </mc:Choice>
              <mc:Fallback>
                <p:oleObj name="方程式" r:id="rId6" imgW="12826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314700"/>
                        <a:ext cx="3575050" cy="1104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6972" name="Object 12"/>
          <p:cNvGraphicFramePr>
            <a:graphicFrameLocks noChangeAspect="1"/>
          </p:cNvGraphicFramePr>
          <p:nvPr/>
        </p:nvGraphicFramePr>
        <p:xfrm>
          <a:off x="933450" y="5373688"/>
          <a:ext cx="42513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99" name="方程式" r:id="rId8" imgW="1523880" imgH="228600" progId="Equation.3">
                  <p:embed/>
                </p:oleObj>
              </mc:Choice>
              <mc:Fallback>
                <p:oleObj name="方程式" r:id="rId8" imgW="15238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373688"/>
                        <a:ext cx="4251325" cy="641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E6850-E97E-4137-A862-74760339CBF1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zh-TW" sz="3300">
                <a:ea typeface="新細明體" charset="-120"/>
              </a:rPr>
              <a:t>Accuracy of the Midpoint Method is O(h</a:t>
            </a:r>
            <a:r>
              <a:rPr lang="en-US" altLang="zh-TW" sz="3300" baseline="30000">
                <a:ea typeface="新細明體" charset="-120"/>
              </a:rPr>
              <a:t>3</a:t>
            </a:r>
            <a:r>
              <a:rPr lang="en-US" altLang="zh-TW" sz="3300">
                <a:ea typeface="新細明體" charset="-120"/>
              </a:rPr>
              <a:t>)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Solves ODE using two-term Taylor-series</a:t>
            </a:r>
          </a:p>
          <a:p>
            <a:endParaRPr lang="en-US" altLang="zh-TW" sz="3500">
              <a:ea typeface="新細明體" charset="-120"/>
            </a:endParaRPr>
          </a:p>
          <a:p>
            <a:endParaRPr lang="en-US" altLang="zh-TW" sz="3500">
              <a:ea typeface="新細明體" charset="-120"/>
            </a:endParaRPr>
          </a:p>
          <a:p>
            <a:endParaRPr lang="en-US" altLang="zh-TW" sz="35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Approximating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f’</a:t>
            </a:r>
            <a:r>
              <a:rPr lang="en-US" altLang="zh-TW">
                <a:ea typeface="新細明體" charset="-120"/>
              </a:rPr>
              <a:t> by Taylor-series</a:t>
            </a:r>
          </a:p>
        </p:txBody>
      </p:sp>
      <p:graphicFrame>
        <p:nvGraphicFramePr>
          <p:cNvPr id="937988" name="Object 4"/>
          <p:cNvGraphicFramePr>
            <a:graphicFrameLocks noChangeAspect="1"/>
          </p:cNvGraphicFramePr>
          <p:nvPr/>
        </p:nvGraphicFramePr>
        <p:xfrm>
          <a:off x="827088" y="1752600"/>
          <a:ext cx="6913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42" name="方程式" r:id="rId3" imgW="2730240" imgH="419040" progId="Equation.3">
                  <p:embed/>
                </p:oleObj>
              </mc:Choice>
              <mc:Fallback>
                <p:oleObj name="方程式" r:id="rId3" imgW="2730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52600"/>
                        <a:ext cx="6913562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89" name="Object 5"/>
          <p:cNvGraphicFramePr>
            <a:graphicFrameLocks noChangeAspect="1"/>
          </p:cNvGraphicFramePr>
          <p:nvPr/>
        </p:nvGraphicFramePr>
        <p:xfrm>
          <a:off x="795338" y="2873375"/>
          <a:ext cx="72818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43" name="方程式" r:id="rId5" imgW="2831760" imgH="393480" progId="Equation.3">
                  <p:embed/>
                </p:oleObj>
              </mc:Choice>
              <mc:Fallback>
                <p:oleObj name="方程式" r:id="rId5" imgW="2831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873375"/>
                        <a:ext cx="7281862" cy="1012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0" name="Object 6"/>
          <p:cNvGraphicFramePr>
            <a:graphicFrameLocks noChangeAspect="1"/>
          </p:cNvGraphicFramePr>
          <p:nvPr/>
        </p:nvGraphicFramePr>
        <p:xfrm>
          <a:off x="395288" y="4716463"/>
          <a:ext cx="4519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44" name="方程式" r:id="rId7" imgW="1917360" imgH="228600" progId="Equation.3">
                  <p:embed/>
                </p:oleObj>
              </mc:Choice>
              <mc:Fallback>
                <p:oleObj name="方程式" r:id="rId7" imgW="1917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16463"/>
                        <a:ext cx="4519612" cy="5413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1" name="Object 7"/>
          <p:cNvGraphicFramePr>
            <a:graphicFrameLocks noChangeAspect="1"/>
          </p:cNvGraphicFramePr>
          <p:nvPr/>
        </p:nvGraphicFramePr>
        <p:xfrm>
          <a:off x="6372225" y="5257800"/>
          <a:ext cx="2184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45" name="方程式" r:id="rId9" imgW="927000" imgH="393480" progId="Equation.3">
                  <p:embed/>
                </p:oleObj>
              </mc:Choice>
              <mc:Fallback>
                <p:oleObj name="方程式" r:id="rId9" imgW="927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257800"/>
                        <a:ext cx="2184400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2" name="Object 8"/>
          <p:cNvGraphicFramePr>
            <a:graphicFrameLocks noChangeAspect="1"/>
          </p:cNvGraphicFramePr>
          <p:nvPr/>
        </p:nvGraphicFramePr>
        <p:xfrm>
          <a:off x="279400" y="5257800"/>
          <a:ext cx="60452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46" name="方程式" r:id="rId11" imgW="2565360" imgH="393480" progId="Equation.3">
                  <p:embed/>
                </p:oleObj>
              </mc:Choice>
              <mc:Fallback>
                <p:oleObj name="方程式" r:id="rId11" imgW="25653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5257800"/>
                        <a:ext cx="6045200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3" name="Object 9"/>
          <p:cNvGraphicFramePr>
            <a:graphicFrameLocks noChangeAspect="1"/>
          </p:cNvGraphicFramePr>
          <p:nvPr/>
        </p:nvGraphicFramePr>
        <p:xfrm>
          <a:off x="6781800" y="4246563"/>
          <a:ext cx="20351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47" name="方程式" r:id="rId13" imgW="863280" imgH="393480" progId="Equation.3">
                  <p:embed/>
                </p:oleObj>
              </mc:Choice>
              <mc:Fallback>
                <p:oleObj name="方程式" r:id="rId13" imgW="863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46563"/>
                        <a:ext cx="2035175" cy="935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CA2DE-F28A-4B7E-85D9-76F11BE9B6E9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Physics-based Simulation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675688" cy="50403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 procedure that generates a sequence of the states of a system based on physics laws</a:t>
            </a:r>
          </a:p>
        </p:txBody>
      </p:sp>
      <p:sp>
        <p:nvSpPr>
          <p:cNvPr id="920610" name="Rectangle 34"/>
          <p:cNvSpPr>
            <a:spLocks noChangeArrowheads="1"/>
          </p:cNvSpPr>
          <p:nvPr/>
        </p:nvSpPr>
        <p:spPr bwMode="auto">
          <a:xfrm>
            <a:off x="685800" y="3586163"/>
            <a:ext cx="2447925" cy="1800225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b="1">
                <a:solidFill>
                  <a:srgbClr val="FFFFFF"/>
                </a:solidFill>
                <a:latin typeface="Tahoma" pitchFamily="34" charset="0"/>
                <a:ea typeface="新細明體" charset="-120"/>
              </a:rPr>
              <a:t>Newtonian laws</a:t>
            </a:r>
          </a:p>
          <a:p>
            <a:pPr algn="ctr"/>
            <a:r>
              <a:rPr kumimoji="1" lang="en-US" altLang="zh-TW" b="1">
                <a:solidFill>
                  <a:srgbClr val="FFFFFF"/>
                </a:solidFill>
                <a:latin typeface="Tahoma" pitchFamily="34" charset="0"/>
                <a:ea typeface="新細明體" charset="-120"/>
              </a:rPr>
              <a:t>elastic forces</a:t>
            </a:r>
          </a:p>
          <a:p>
            <a:pPr algn="ctr"/>
            <a:r>
              <a:rPr kumimoji="1" lang="en-US" altLang="zh-TW" b="1">
                <a:solidFill>
                  <a:srgbClr val="FFFFFF"/>
                </a:solidFill>
                <a:latin typeface="Tahoma" pitchFamily="34" charset="0"/>
                <a:ea typeface="新細明體" charset="-120"/>
              </a:rPr>
              <a:t>wind</a:t>
            </a:r>
          </a:p>
          <a:p>
            <a:pPr algn="ctr"/>
            <a:r>
              <a:rPr kumimoji="1" lang="en-US" altLang="zh-TW" b="1">
                <a:solidFill>
                  <a:srgbClr val="FFFFFF"/>
                </a:solidFill>
                <a:latin typeface="Tahoma" pitchFamily="34" charset="0"/>
                <a:ea typeface="新細明體" charset="-120"/>
              </a:rPr>
              <a:t>gravity</a:t>
            </a:r>
          </a:p>
          <a:p>
            <a:pPr algn="ctr"/>
            <a:r>
              <a:rPr kumimoji="1" lang="en-US" altLang="zh-TW" b="1">
                <a:solidFill>
                  <a:srgbClr val="FFFFFF"/>
                </a:solidFill>
                <a:latin typeface="Tahoma" pitchFamily="34" charset="0"/>
                <a:ea typeface="新細明體" charset="-120"/>
              </a:rPr>
              <a:t>friction</a:t>
            </a:r>
          </a:p>
          <a:p>
            <a:pPr algn="ctr"/>
            <a:r>
              <a:rPr kumimoji="1" lang="en-US" altLang="zh-TW" b="1">
                <a:solidFill>
                  <a:srgbClr val="FFFFFF"/>
                </a:solidFill>
                <a:latin typeface="Arial"/>
                <a:ea typeface="新細明體" charset="-120"/>
              </a:rPr>
              <a:t>…</a:t>
            </a:r>
            <a:endParaRPr kumimoji="1" lang="en-US" altLang="zh-TW" b="1">
              <a:solidFill>
                <a:srgbClr val="FFFFFF"/>
              </a:solidFill>
              <a:latin typeface="Tahoma" pitchFamily="34" charset="0"/>
              <a:ea typeface="新細明體" charset="-120"/>
            </a:endParaRPr>
          </a:p>
        </p:txBody>
      </p:sp>
      <p:sp>
        <p:nvSpPr>
          <p:cNvPr id="920611" name="Rectangle 35"/>
          <p:cNvSpPr>
            <a:spLocks noChangeArrowheads="1"/>
          </p:cNvSpPr>
          <p:nvPr/>
        </p:nvSpPr>
        <p:spPr bwMode="auto">
          <a:xfrm>
            <a:off x="1512888" y="2651125"/>
            <a:ext cx="792162" cy="504825"/>
          </a:xfrm>
          <a:prstGeom prst="rect">
            <a:avLst/>
          </a:prstGeom>
          <a:solidFill>
            <a:srgbClr val="FFCC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800" b="1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20612" name="Rectangle 36"/>
          <p:cNvSpPr>
            <a:spLocks noChangeArrowheads="1"/>
          </p:cNvSpPr>
          <p:nvPr/>
        </p:nvSpPr>
        <p:spPr bwMode="auto">
          <a:xfrm>
            <a:off x="4214813" y="4164013"/>
            <a:ext cx="792162" cy="504825"/>
          </a:xfrm>
          <a:prstGeom prst="rect">
            <a:avLst/>
          </a:prstGeom>
          <a:solidFill>
            <a:srgbClr val="FFCC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2800" b="1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i+1</a:t>
            </a:r>
          </a:p>
        </p:txBody>
      </p:sp>
      <p:sp>
        <p:nvSpPr>
          <p:cNvPr id="920613" name="Rectangle 37"/>
          <p:cNvSpPr>
            <a:spLocks noChangeArrowheads="1"/>
          </p:cNvSpPr>
          <p:nvPr/>
        </p:nvSpPr>
        <p:spPr bwMode="auto">
          <a:xfrm>
            <a:off x="1514475" y="5819775"/>
            <a:ext cx="792163" cy="504825"/>
          </a:xfrm>
          <a:prstGeom prst="rect">
            <a:avLst/>
          </a:prstGeom>
          <a:solidFill>
            <a:srgbClr val="FFCC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b="1">
                <a:solidFill>
                  <a:srgbClr val="0000FF"/>
                </a:solidFill>
                <a:latin typeface="Tahoma" pitchFamily="34" charset="0"/>
                <a:ea typeface="新細明體" charset="-120"/>
              </a:rPr>
              <a:t>△</a:t>
            </a:r>
            <a:r>
              <a:rPr kumimoji="1" lang="en-US" altLang="zh-TW" sz="2800" b="1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x</a:t>
            </a:r>
            <a:endParaRPr kumimoji="1" lang="en-US" altLang="zh-TW" sz="2800" i="1" baseline="-25000">
              <a:solidFill>
                <a:srgbClr val="0000FF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20614" name="Line 38"/>
          <p:cNvSpPr>
            <a:spLocks noChangeShapeType="1"/>
          </p:cNvSpPr>
          <p:nvPr/>
        </p:nvSpPr>
        <p:spPr bwMode="auto">
          <a:xfrm>
            <a:off x="1909763" y="3227388"/>
            <a:ext cx="0" cy="36036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0615" name="Line 39"/>
          <p:cNvSpPr>
            <a:spLocks noChangeShapeType="1"/>
          </p:cNvSpPr>
          <p:nvPr/>
        </p:nvSpPr>
        <p:spPr bwMode="auto">
          <a:xfrm>
            <a:off x="1909763" y="5387975"/>
            <a:ext cx="0" cy="36036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0616" name="Freeform 40"/>
          <p:cNvSpPr>
            <a:spLocks/>
          </p:cNvSpPr>
          <p:nvPr/>
        </p:nvSpPr>
        <p:spPr bwMode="auto">
          <a:xfrm>
            <a:off x="2270125" y="2867025"/>
            <a:ext cx="1439863" cy="3168650"/>
          </a:xfrm>
          <a:custGeom>
            <a:avLst/>
            <a:gdLst>
              <a:gd name="T0" fmla="*/ 0 w 907"/>
              <a:gd name="T1" fmla="*/ 0 h 1996"/>
              <a:gd name="T2" fmla="*/ 907 w 907"/>
              <a:gd name="T3" fmla="*/ 0 h 1996"/>
              <a:gd name="T4" fmla="*/ 907 w 907"/>
              <a:gd name="T5" fmla="*/ 1996 h 1996"/>
              <a:gd name="T6" fmla="*/ 91 w 907"/>
              <a:gd name="T7" fmla="*/ 1996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1996">
                <a:moveTo>
                  <a:pt x="0" y="0"/>
                </a:moveTo>
                <a:lnTo>
                  <a:pt x="907" y="0"/>
                </a:lnTo>
                <a:lnTo>
                  <a:pt x="907" y="1996"/>
                </a:lnTo>
                <a:lnTo>
                  <a:pt x="91" y="1996"/>
                </a:lnTo>
              </a:path>
            </a:pathLst>
          </a:cu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0617" name="Line 41"/>
          <p:cNvSpPr>
            <a:spLocks noChangeShapeType="1"/>
          </p:cNvSpPr>
          <p:nvPr/>
        </p:nvSpPr>
        <p:spPr bwMode="auto">
          <a:xfrm>
            <a:off x="3709988" y="4451350"/>
            <a:ext cx="4318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0618" name="Oval 42"/>
          <p:cNvSpPr>
            <a:spLocks noChangeArrowheads="1"/>
          </p:cNvSpPr>
          <p:nvPr/>
        </p:nvSpPr>
        <p:spPr bwMode="auto">
          <a:xfrm>
            <a:off x="5654675" y="445135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1890000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0619" name="Oval 43"/>
          <p:cNvSpPr>
            <a:spLocks noChangeArrowheads="1"/>
          </p:cNvSpPr>
          <p:nvPr/>
        </p:nvSpPr>
        <p:spPr bwMode="auto">
          <a:xfrm>
            <a:off x="6950075" y="488315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0620" name="Text Box 44"/>
          <p:cNvSpPr txBox="1">
            <a:spLocks noChangeArrowheads="1"/>
          </p:cNvSpPr>
          <p:nvPr/>
        </p:nvSpPr>
        <p:spPr bwMode="auto">
          <a:xfrm>
            <a:off x="5870575" y="3932238"/>
            <a:ext cx="42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20621" name="Text Box 45"/>
          <p:cNvSpPr txBox="1">
            <a:spLocks noChangeArrowheads="1"/>
          </p:cNvSpPr>
          <p:nvPr/>
        </p:nvSpPr>
        <p:spPr bwMode="auto">
          <a:xfrm>
            <a:off x="7053263" y="4235450"/>
            <a:ext cx="2020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i+1</a:t>
            </a:r>
            <a:r>
              <a:rPr kumimoji="1" lang="en-US" altLang="zh-TW" sz="2800" i="1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= </a:t>
            </a:r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 i="1" baseline="-25000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altLang="zh-TW" sz="2800" i="1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+ </a:t>
            </a:r>
            <a:r>
              <a:rPr kumimoji="1" lang="en-US" altLang="en-US">
                <a:solidFill>
                  <a:srgbClr val="FFFFFF"/>
                </a:solidFill>
                <a:latin typeface="Tahoma" pitchFamily="34" charset="0"/>
                <a:ea typeface="新細明體" charset="-120"/>
              </a:rPr>
              <a:t>△</a:t>
            </a:r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charset="-120"/>
              </a:rPr>
              <a:t>x</a:t>
            </a:r>
          </a:p>
        </p:txBody>
      </p:sp>
      <p:sp>
        <p:nvSpPr>
          <p:cNvPr id="920622" name="AutoShape 46"/>
          <p:cNvSpPr>
            <a:spLocks noChangeArrowheads="1"/>
          </p:cNvSpPr>
          <p:nvPr/>
        </p:nvSpPr>
        <p:spPr bwMode="auto">
          <a:xfrm>
            <a:off x="5581650" y="4810125"/>
            <a:ext cx="3240088" cy="1081088"/>
          </a:xfrm>
          <a:prstGeom prst="rtTriangle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0623" name="Line 47"/>
          <p:cNvSpPr>
            <a:spLocks noChangeShapeType="1"/>
          </p:cNvSpPr>
          <p:nvPr/>
        </p:nvSpPr>
        <p:spPr bwMode="auto">
          <a:xfrm>
            <a:off x="5870575" y="4667250"/>
            <a:ext cx="647700" cy="2159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0624" name="Line 48"/>
          <p:cNvSpPr>
            <a:spLocks noChangeShapeType="1"/>
          </p:cNvSpPr>
          <p:nvPr/>
        </p:nvSpPr>
        <p:spPr bwMode="auto">
          <a:xfrm>
            <a:off x="7165975" y="5099050"/>
            <a:ext cx="647700" cy="2159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D9D94D-7EF5-42B3-9CB3-F5B4E40C185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 sz="3300">
                <a:ea typeface="新細明體" charset="-120"/>
              </a:rPr>
              <a:t>Accuracy of the Midpoint Method (cont.)</a:t>
            </a:r>
          </a:p>
        </p:txBody>
      </p:sp>
      <p:graphicFrame>
        <p:nvGraphicFramePr>
          <p:cNvPr id="939011" name="Object 3"/>
          <p:cNvGraphicFramePr>
            <a:graphicFrameLocks noChangeAspect="1"/>
          </p:cNvGraphicFramePr>
          <p:nvPr/>
        </p:nvGraphicFramePr>
        <p:xfrm>
          <a:off x="323850" y="3352800"/>
          <a:ext cx="71008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56" name="方程式" r:id="rId3" imgW="2730240" imgH="419040" progId="Equation.3">
                  <p:embed/>
                </p:oleObj>
              </mc:Choice>
              <mc:Fallback>
                <p:oleObj name="方程式" r:id="rId3" imgW="27302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2800"/>
                        <a:ext cx="7100888" cy="1095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2" name="Object 4"/>
          <p:cNvGraphicFramePr>
            <a:graphicFrameLocks noChangeAspect="1"/>
          </p:cNvGraphicFramePr>
          <p:nvPr/>
        </p:nvGraphicFramePr>
        <p:xfrm>
          <a:off x="1352550" y="1219200"/>
          <a:ext cx="50196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57" name="方程式" r:id="rId5" imgW="1930320" imgH="393480" progId="Equation.3">
                  <p:embed/>
                </p:oleObj>
              </mc:Choice>
              <mc:Fallback>
                <p:oleObj name="方程式" r:id="rId5" imgW="1930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219200"/>
                        <a:ext cx="5019675" cy="1030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3" name="Object 5"/>
          <p:cNvGraphicFramePr>
            <a:graphicFrameLocks noChangeAspect="1"/>
          </p:cNvGraphicFramePr>
          <p:nvPr/>
        </p:nvGraphicFramePr>
        <p:xfrm>
          <a:off x="1476375" y="2217738"/>
          <a:ext cx="5778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58" name="方程式" r:id="rId7" imgW="2222280" imgH="444240" progId="Equation.3">
                  <p:embed/>
                </p:oleObj>
              </mc:Choice>
              <mc:Fallback>
                <p:oleObj name="方程式" r:id="rId7" imgW="22222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17738"/>
                        <a:ext cx="5778500" cy="1162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4" name="Object 6"/>
          <p:cNvGraphicFramePr>
            <a:graphicFrameLocks noChangeAspect="1"/>
          </p:cNvGraphicFramePr>
          <p:nvPr/>
        </p:nvGraphicFramePr>
        <p:xfrm>
          <a:off x="323850" y="4419600"/>
          <a:ext cx="86534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59" name="方程式" r:id="rId9" imgW="3327120" imgH="431640" progId="Equation.3">
                  <p:embed/>
                </p:oleObj>
              </mc:Choice>
              <mc:Fallback>
                <p:oleObj name="方程式" r:id="rId9" imgW="3327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19600"/>
                        <a:ext cx="8653463" cy="1130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5" name="Object 7"/>
          <p:cNvGraphicFramePr>
            <a:graphicFrameLocks noChangeAspect="1"/>
          </p:cNvGraphicFramePr>
          <p:nvPr/>
        </p:nvGraphicFramePr>
        <p:xfrm>
          <a:off x="323850" y="5492750"/>
          <a:ext cx="55165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60" name="方程式" r:id="rId11" imgW="2120760" imgH="393480" progId="Equation.3">
                  <p:embed/>
                </p:oleObj>
              </mc:Choice>
              <mc:Fallback>
                <p:oleObj name="方程式" r:id="rId11" imgW="21207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0"/>
                        <a:ext cx="5516563" cy="1031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46C5D-5B2C-44E4-B146-CB8D1C5AF462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Runge-Kutta 4th Order Method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2071688"/>
            <a:ext cx="8415337" cy="45577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Using a weighted average of slopes obtained at four points</a:t>
            </a:r>
          </a:p>
        </p:txBody>
      </p:sp>
      <p:graphicFrame>
        <p:nvGraphicFramePr>
          <p:cNvPr id="940036" name="Object 4"/>
          <p:cNvGraphicFramePr>
            <a:graphicFrameLocks noChangeAspect="1"/>
          </p:cNvGraphicFramePr>
          <p:nvPr/>
        </p:nvGraphicFramePr>
        <p:xfrm>
          <a:off x="830263" y="1231900"/>
          <a:ext cx="7267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1" name="方程式" r:id="rId3" imgW="2946240" imgH="393480" progId="Equation.3">
                  <p:embed/>
                </p:oleObj>
              </mc:Choice>
              <mc:Fallback>
                <p:oleObj name="方程式" r:id="rId3" imgW="29462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231900"/>
                        <a:ext cx="7267575" cy="977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037" name="Object 5"/>
          <p:cNvGraphicFramePr>
            <a:graphicFrameLocks noChangeAspect="1"/>
          </p:cNvGraphicFramePr>
          <p:nvPr/>
        </p:nvGraphicFramePr>
        <p:xfrm>
          <a:off x="898525" y="3363913"/>
          <a:ext cx="20716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2" name="方程式" r:id="rId5" imgW="876240" imgH="228600" progId="Equation.3">
                  <p:embed/>
                </p:oleObj>
              </mc:Choice>
              <mc:Fallback>
                <p:oleObj name="方程式" r:id="rId5" imgW="876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363913"/>
                        <a:ext cx="2071688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038" name="Object 6"/>
          <p:cNvGraphicFramePr>
            <a:graphicFrameLocks noChangeAspect="1"/>
          </p:cNvGraphicFramePr>
          <p:nvPr/>
        </p:nvGraphicFramePr>
        <p:xfrm>
          <a:off x="900113" y="3940175"/>
          <a:ext cx="3390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3" name="方程式" r:id="rId7" imgW="1434960" imgH="393480" progId="Equation.3">
                  <p:embed/>
                </p:oleObj>
              </mc:Choice>
              <mc:Fallback>
                <p:oleObj name="方程式" r:id="rId7" imgW="1434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40175"/>
                        <a:ext cx="3390900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039" name="Object 7"/>
          <p:cNvGraphicFramePr>
            <a:graphicFrameLocks noChangeAspect="1"/>
          </p:cNvGraphicFramePr>
          <p:nvPr/>
        </p:nvGraphicFramePr>
        <p:xfrm>
          <a:off x="900113" y="4876800"/>
          <a:ext cx="34210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4" name="方程式" r:id="rId9" imgW="1447560" imgH="393480" progId="Equation.3">
                  <p:embed/>
                </p:oleObj>
              </mc:Choice>
              <mc:Fallback>
                <p:oleObj name="方程式" r:id="rId9" imgW="1447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76800"/>
                        <a:ext cx="3421062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040" name="Object 8"/>
          <p:cNvGraphicFramePr>
            <a:graphicFrameLocks noChangeAspect="1"/>
          </p:cNvGraphicFramePr>
          <p:nvPr/>
        </p:nvGraphicFramePr>
        <p:xfrm>
          <a:off x="971550" y="5846763"/>
          <a:ext cx="3240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5" name="方程式" r:id="rId11" imgW="1371600" imgH="228600" progId="Equation.3">
                  <p:embed/>
                </p:oleObj>
              </mc:Choice>
              <mc:Fallback>
                <p:oleObj name="方程式" r:id="rId11" imgW="1371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46763"/>
                        <a:ext cx="3240088" cy="542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0041" name="Group 9"/>
          <p:cNvGrpSpPr>
            <a:grpSpLocks/>
          </p:cNvGrpSpPr>
          <p:nvPr/>
        </p:nvGrpSpPr>
        <p:grpSpPr bwMode="auto">
          <a:xfrm>
            <a:off x="4787900" y="2819400"/>
            <a:ext cx="3817938" cy="3673475"/>
            <a:chOff x="3016" y="1706"/>
            <a:chExt cx="2405" cy="2314"/>
          </a:xfrm>
        </p:grpSpPr>
        <p:pic>
          <p:nvPicPr>
            <p:cNvPr id="940042" name="Picture 10" descr="File002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4" t="11209" r="12814" b="14732"/>
            <a:stretch>
              <a:fillRect/>
            </a:stretch>
          </p:blipFill>
          <p:spPr bwMode="auto">
            <a:xfrm>
              <a:off x="3016" y="1706"/>
              <a:ext cx="2404" cy="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940043" name="Object 11"/>
            <p:cNvGraphicFramePr>
              <a:graphicFrameLocks noChangeAspect="1"/>
            </p:cNvGraphicFramePr>
            <p:nvPr/>
          </p:nvGraphicFramePr>
          <p:xfrm>
            <a:off x="3469" y="3611"/>
            <a:ext cx="63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56" name="方程式" r:id="rId14" imgW="558720" imgH="228600" progId="Equation.3">
                    <p:embed/>
                  </p:oleObj>
                </mc:Choice>
                <mc:Fallback>
                  <p:oleObj name="方程式" r:id="rId14" imgW="55872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3611"/>
                          <a:ext cx="635" cy="2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0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89485"/>
                </p:ext>
              </p:extLst>
            </p:nvPr>
          </p:nvGraphicFramePr>
          <p:xfrm>
            <a:off x="4172" y="3203"/>
            <a:ext cx="124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57" name="方程式" r:id="rId16" imgW="1091880" imgH="393480" progId="Equation.3">
                    <p:embed/>
                  </p:oleObj>
                </mc:Choice>
                <mc:Fallback>
                  <p:oleObj name="方程式" r:id="rId16" imgW="1091880" imgH="393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3203"/>
                          <a:ext cx="1241" cy="4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045" name="Object 13"/>
            <p:cNvGraphicFramePr>
              <a:graphicFrameLocks noChangeAspect="1"/>
            </p:cNvGraphicFramePr>
            <p:nvPr/>
          </p:nvGraphicFramePr>
          <p:xfrm>
            <a:off x="5078" y="3747"/>
            <a:ext cx="1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58" name="方程式" r:id="rId18" imgW="88560" imgH="152280" progId="Equation.3">
                    <p:embed/>
                  </p:oleObj>
                </mc:Choice>
                <mc:Fallback>
                  <p:oleObj name="方程式" r:id="rId18" imgW="88560" imgH="152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3747"/>
                          <a:ext cx="158" cy="27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0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524420"/>
                </p:ext>
              </p:extLst>
            </p:nvPr>
          </p:nvGraphicFramePr>
          <p:xfrm>
            <a:off x="3145" y="2069"/>
            <a:ext cx="1270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59" name="方程式" r:id="rId20" imgW="1117440" imgH="393480" progId="Equation.3">
                    <p:embed/>
                  </p:oleObj>
                </mc:Choice>
                <mc:Fallback>
                  <p:oleObj name="方程式" r:id="rId20" imgW="111744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069"/>
                          <a:ext cx="1270" cy="4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047" name="Object 15"/>
            <p:cNvGraphicFramePr>
              <a:graphicFrameLocks noChangeAspect="1"/>
            </p:cNvGraphicFramePr>
            <p:nvPr/>
          </p:nvGraphicFramePr>
          <p:xfrm>
            <a:off x="3606" y="1752"/>
            <a:ext cx="118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60" name="方程式" r:id="rId22" imgW="1041120" imgH="228600" progId="Equation.3">
                    <p:embed/>
                  </p:oleObj>
                </mc:Choice>
                <mc:Fallback>
                  <p:oleObj name="方程式" r:id="rId22" imgW="104112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52"/>
                          <a:ext cx="1183" cy="2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048" name="Rectangle 16"/>
            <p:cNvSpPr>
              <a:spLocks noChangeArrowheads="1"/>
            </p:cNvSpPr>
            <p:nvPr/>
          </p:nvSpPr>
          <p:spPr bwMode="auto">
            <a:xfrm>
              <a:off x="4876" y="2114"/>
              <a:ext cx="545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0049" name="Rectangle 17"/>
            <p:cNvSpPr>
              <a:spLocks noChangeArrowheads="1"/>
            </p:cNvSpPr>
            <p:nvPr/>
          </p:nvSpPr>
          <p:spPr bwMode="auto">
            <a:xfrm>
              <a:off x="3968" y="2704"/>
              <a:ext cx="9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0050" name="Line 18"/>
            <p:cNvSpPr>
              <a:spLocks noChangeShapeType="1"/>
            </p:cNvSpPr>
            <p:nvPr/>
          </p:nvSpPr>
          <p:spPr bwMode="auto">
            <a:xfrm>
              <a:off x="3878" y="2523"/>
              <a:ext cx="247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40051" name="Object 19"/>
            <p:cNvGraphicFramePr>
              <a:graphicFrameLocks noChangeAspect="1"/>
            </p:cNvGraphicFramePr>
            <p:nvPr/>
          </p:nvGraphicFramePr>
          <p:xfrm>
            <a:off x="3017" y="1706"/>
            <a:ext cx="22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61" name="方程式" r:id="rId24" imgW="126720" imgH="126720" progId="Equation.3">
                    <p:embed/>
                  </p:oleObj>
                </mc:Choice>
                <mc:Fallback>
                  <p:oleObj name="方程式" r:id="rId24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706"/>
                          <a:ext cx="226" cy="22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052" name="Line 20"/>
            <p:cNvSpPr>
              <a:spLocks noChangeShapeType="1"/>
            </p:cNvSpPr>
            <p:nvPr/>
          </p:nvSpPr>
          <p:spPr bwMode="auto">
            <a:xfrm>
              <a:off x="4175" y="3216"/>
              <a:ext cx="66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40053" name="Object 21"/>
            <p:cNvGraphicFramePr>
              <a:graphicFrameLocks noChangeAspect="1"/>
            </p:cNvGraphicFramePr>
            <p:nvPr/>
          </p:nvGraphicFramePr>
          <p:xfrm>
            <a:off x="4785" y="2251"/>
            <a:ext cx="63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62" name="方程式" r:id="rId26" imgW="558720" imgH="228600" progId="Equation.3">
                    <p:embed/>
                  </p:oleObj>
                </mc:Choice>
                <mc:Fallback>
                  <p:oleObj name="方程式" r:id="rId26" imgW="55872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251"/>
                          <a:ext cx="635" cy="2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054" name="Line 22"/>
            <p:cNvSpPr>
              <a:spLocks noChangeShapeType="1"/>
            </p:cNvSpPr>
            <p:nvPr/>
          </p:nvSpPr>
          <p:spPr bwMode="auto">
            <a:xfrm>
              <a:off x="4896" y="2101"/>
              <a:ext cx="46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5A781C-3061-4AD3-ADF0-0FD2CA29C7C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Adaptive Step Size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Ideally, we want to choose h as large as possible, but not so large as to cause big error or instability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We can vary 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 as we march forward in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3337A-7A2C-4132-9802-073F904EE602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Adaptive Step Size for Euler’s Method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868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Estimate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i="1" baseline="-25000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by taking a full Euler step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Estimate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i="1" baseline="-25000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 by taking two half Euler steps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Error estimate: </a:t>
            </a:r>
            <a:r>
              <a:rPr lang="en-US" altLang="zh-TW" i="1">
                <a:ea typeface="新細明體" charset="-120"/>
              </a:rPr>
              <a:t>e</a:t>
            </a:r>
            <a:r>
              <a:rPr lang="en-US" altLang="zh-TW">
                <a:ea typeface="新細明體" charset="-120"/>
              </a:rPr>
              <a:t> = |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i="1" baseline="-25000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-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i="1" baseline="-25000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| is bounded by </a:t>
            </a:r>
            <a:r>
              <a:rPr lang="en-US" altLang="zh-TW" i="1">
                <a:ea typeface="新細明體" charset="-120"/>
              </a:rPr>
              <a:t>O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 baseline="30000">
                <a:ea typeface="新細明體" charset="-120"/>
              </a:rPr>
              <a:t>2</a:t>
            </a:r>
            <a:r>
              <a:rPr lang="en-US" altLang="zh-TW">
                <a:ea typeface="新細明體" charset="-120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charset="-120"/>
              </a:rPr>
              <a:t>x</a:t>
            </a:r>
            <a:r>
              <a:rPr lang="en-US" altLang="zh-TW" i="1" baseline="-25000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i="1" baseline="-25000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 differ from the true value of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ea typeface="新細明體" charset="-120"/>
              </a:rPr>
              <a:t>t</a:t>
            </a:r>
            <a:r>
              <a:rPr lang="en-US" altLang="zh-TW" i="1" baseline="-25000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+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) by </a:t>
            </a:r>
            <a:r>
              <a:rPr lang="en-US" altLang="zh-TW" i="1">
                <a:ea typeface="新細明體" charset="-120"/>
              </a:rPr>
              <a:t>O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 baseline="30000">
                <a:ea typeface="新細明體" charset="-120"/>
              </a:rPr>
              <a:t>2</a:t>
            </a:r>
            <a:r>
              <a:rPr lang="en-US" altLang="zh-TW">
                <a:ea typeface="新細明體" charset="-120"/>
              </a:rPr>
              <a:t>) 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942084" name="Object 4"/>
          <p:cNvGraphicFramePr>
            <a:graphicFrameLocks noChangeAspect="1"/>
          </p:cNvGraphicFramePr>
          <p:nvPr/>
        </p:nvGraphicFramePr>
        <p:xfrm>
          <a:off x="2555875" y="1773238"/>
          <a:ext cx="3435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1" name="方程式" r:id="rId3" imgW="1295280" imgH="228600" progId="Equation.3">
                  <p:embed/>
                </p:oleObj>
              </mc:Choice>
              <mc:Fallback>
                <p:oleObj name="方程式" r:id="rId3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3435350" cy="609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5" name="Object 5"/>
          <p:cNvGraphicFramePr>
            <a:graphicFrameLocks noChangeAspect="1"/>
          </p:cNvGraphicFramePr>
          <p:nvPr/>
        </p:nvGraphicFramePr>
        <p:xfrm>
          <a:off x="2647950" y="2924175"/>
          <a:ext cx="36703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2" name="方程式" r:id="rId5" imgW="1384200" imgH="393480" progId="Equation.3">
                  <p:embed/>
                </p:oleObj>
              </mc:Choice>
              <mc:Fallback>
                <p:oleObj name="方程式" r:id="rId5" imgW="1384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924175"/>
                        <a:ext cx="3670300" cy="1049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6" name="Object 6"/>
          <p:cNvGraphicFramePr>
            <a:graphicFrameLocks noChangeAspect="1"/>
          </p:cNvGraphicFramePr>
          <p:nvPr/>
        </p:nvGraphicFramePr>
        <p:xfrm>
          <a:off x="2484438" y="3932238"/>
          <a:ext cx="46799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3" name="方程式" r:id="rId7" imgW="1765080" imgH="393480" progId="Equation.3">
                  <p:embed/>
                </p:oleObj>
              </mc:Choice>
              <mc:Fallback>
                <p:oleObj name="方程式" r:id="rId7" imgW="1765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32238"/>
                        <a:ext cx="4679950" cy="10493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668AB-76AB-4CDC-9852-B31E189A3F91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Adaptive Step Size for Euler’s Method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What is optimal 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 if we want to have an error of as much as ε, and the current error is </a:t>
            </a:r>
            <a:r>
              <a:rPr lang="en-US" altLang="zh-TW" i="1">
                <a:ea typeface="新細明體" charset="-120"/>
              </a:rPr>
              <a:t>e</a:t>
            </a:r>
            <a:r>
              <a:rPr lang="en-US" altLang="zh-TW">
                <a:ea typeface="新細明體" charset="-120"/>
              </a:rPr>
              <a:t>?</a:t>
            </a:r>
          </a:p>
        </p:txBody>
      </p:sp>
      <p:graphicFrame>
        <p:nvGraphicFramePr>
          <p:cNvPr id="943108" name="Object 4"/>
          <p:cNvGraphicFramePr>
            <a:graphicFrameLocks noChangeAspect="1"/>
          </p:cNvGraphicFramePr>
          <p:nvPr/>
        </p:nvGraphicFramePr>
        <p:xfrm>
          <a:off x="3348038" y="3500438"/>
          <a:ext cx="9096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7" name="方程式" r:id="rId3" imgW="342720" imgH="444240" progId="Equation.3">
                  <p:embed/>
                </p:oleObj>
              </mc:Choice>
              <mc:Fallback>
                <p:oleObj name="方程式" r:id="rId3" imgW="3427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00438"/>
                        <a:ext cx="909637" cy="1184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B17E1E-CEB3-468D-B3ED-4458262C5B86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Take Home Message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Don’t use Euler’s method</a:t>
            </a:r>
          </a:p>
          <a:p>
            <a:pPr lvl="1"/>
            <a:r>
              <a:rPr lang="en-US" altLang="zh-TW">
                <a:ea typeface="新細明體" charset="-120"/>
              </a:rPr>
              <a:t>Inaccuracy </a:t>
            </a:r>
          </a:p>
          <a:p>
            <a:pPr lvl="1"/>
            <a:r>
              <a:rPr lang="en-US" altLang="zh-TW">
                <a:ea typeface="新細明體" charset="-120"/>
              </a:rPr>
              <a:t>Inefficiency (or unstable)</a:t>
            </a:r>
          </a:p>
          <a:p>
            <a:r>
              <a:rPr lang="en-US" altLang="zh-TW">
                <a:ea typeface="新細明體" charset="-120"/>
              </a:rPr>
              <a:t>Do use adaptive step size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or implicit method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Read Witkin and Baraff’s course notes in SIGGRAPH’01: Physics-based modeling 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5499100" y="1268413"/>
            <a:ext cx="3465513" cy="3511550"/>
            <a:chOff x="3419" y="1581"/>
            <a:chExt cx="2183" cy="2212"/>
          </a:xfrm>
        </p:grpSpPr>
        <p:pic>
          <p:nvPicPr>
            <p:cNvPr id="94413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933"/>
              <a:ext cx="1733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4134" name="Line 6"/>
            <p:cNvSpPr>
              <a:spLocks noChangeShapeType="1"/>
            </p:cNvSpPr>
            <p:nvPr/>
          </p:nvSpPr>
          <p:spPr bwMode="auto">
            <a:xfrm>
              <a:off x="3555" y="3667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4135" name="Line 7"/>
            <p:cNvSpPr>
              <a:spLocks noChangeShapeType="1"/>
            </p:cNvSpPr>
            <p:nvPr/>
          </p:nvSpPr>
          <p:spPr bwMode="auto">
            <a:xfrm flipV="1">
              <a:off x="3555" y="1898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4136" name="Text Box 8"/>
            <p:cNvSpPr txBox="1">
              <a:spLocks noChangeArrowheads="1"/>
            </p:cNvSpPr>
            <p:nvPr/>
          </p:nvSpPr>
          <p:spPr bwMode="auto">
            <a:xfrm>
              <a:off x="5311" y="346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44137" name="Text Box 9"/>
            <p:cNvSpPr txBox="1">
              <a:spLocks noChangeArrowheads="1"/>
            </p:cNvSpPr>
            <p:nvPr/>
          </p:nvSpPr>
          <p:spPr bwMode="auto">
            <a:xfrm>
              <a:off x="3419" y="158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736391-D804-42DF-B480-5F2AAD49625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Differential equation basics (this class)</a:t>
            </a:r>
          </a:p>
          <a:p>
            <a:r>
              <a:rPr lang="en-US" altLang="zh-TW">
                <a:ea typeface="新細明體" charset="-120"/>
              </a:rPr>
              <a:t>Implicit methods (next class )</a:t>
            </a:r>
          </a:p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6E9E9F-4519-4B55-8E0D-69CCFB2F18F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Differential Equations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04913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Differential equation </a:t>
            </a:r>
            <a:r>
              <a:rPr lang="en-US" altLang="zh-TW" sz="3300">
                <a:ea typeface="新細明體" charset="-120"/>
              </a:rPr>
              <a:t>describes the relation between an unknown function and its derivatives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Solving a differential equation is to find a function that satisfies the relation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Numerical solution of differential equations is based on finite-dimensional approximation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2577C9-604C-47B9-9636-92D0760C860D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Ordinary Differential Equations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Ordinary differential equation (ODE)</a:t>
            </a:r>
          </a:p>
          <a:p>
            <a:pPr lvl="1"/>
            <a:r>
              <a:rPr lang="en-US" altLang="zh-TW" sz="2800">
                <a:ea typeface="新細明體" charset="-120"/>
              </a:rPr>
              <a:t>All derivatives are with respect to single independent variable, usually representing time</a:t>
            </a: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923652" name="Object 4"/>
          <p:cNvGraphicFramePr>
            <a:graphicFrameLocks noChangeAspect="1"/>
          </p:cNvGraphicFramePr>
          <p:nvPr/>
        </p:nvGraphicFramePr>
        <p:xfrm>
          <a:off x="3060700" y="3179763"/>
          <a:ext cx="38957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7" name="方程式" r:id="rId3" imgW="1396800" imgH="393480" progId="Equation.3">
                  <p:embed/>
                </p:oleObj>
              </mc:Choice>
              <mc:Fallback>
                <p:oleObj name="方程式" r:id="rId3" imgW="1396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179763"/>
                        <a:ext cx="3895725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53" name="Text Box 5"/>
          <p:cNvSpPr txBox="1">
            <a:spLocks noChangeArrowheads="1"/>
          </p:cNvSpPr>
          <p:nvPr/>
        </p:nvSpPr>
        <p:spPr bwMode="auto">
          <a:xfrm>
            <a:off x="1404938" y="4546600"/>
            <a:ext cx="287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solidFill>
                  <a:schemeClr val="accent1"/>
                </a:solidFill>
                <a:latin typeface="Times New Roman" pitchFamily="18" charset="0"/>
                <a:ea typeface="新細明體" charset="-120"/>
              </a:rPr>
              <a:t>Time derivative of the unknown function</a:t>
            </a:r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5003800" y="4076700"/>
            <a:ext cx="2663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solidFill>
                  <a:schemeClr val="accent1"/>
                </a:solidFill>
                <a:latin typeface="Times New Roman" pitchFamily="18" charset="0"/>
                <a:ea typeface="新細明體" charset="-120"/>
              </a:rPr>
              <a:t>Unknown function that evaluates the state given time</a:t>
            </a:r>
          </a:p>
        </p:txBody>
      </p:sp>
      <p:sp>
        <p:nvSpPr>
          <p:cNvPr id="923655" name="Text Box 7"/>
          <p:cNvSpPr txBox="1">
            <a:spLocks noChangeArrowheads="1"/>
          </p:cNvSpPr>
          <p:nvPr/>
        </p:nvSpPr>
        <p:spPr bwMode="auto">
          <a:xfrm>
            <a:off x="4213225" y="28194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solidFill>
                  <a:schemeClr val="accent1"/>
                </a:solidFill>
                <a:latin typeface="Times New Roman" pitchFamily="18" charset="0"/>
                <a:ea typeface="新細明體" charset="-120"/>
              </a:rPr>
              <a:t>Known function</a:t>
            </a:r>
          </a:p>
        </p:txBody>
      </p:sp>
      <p:sp>
        <p:nvSpPr>
          <p:cNvPr id="923656" name="Line 8"/>
          <p:cNvSpPr>
            <a:spLocks noChangeShapeType="1"/>
          </p:cNvSpPr>
          <p:nvPr/>
        </p:nvSpPr>
        <p:spPr bwMode="auto">
          <a:xfrm flipV="1">
            <a:off x="2917825" y="425926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57" name="Line 9"/>
          <p:cNvSpPr>
            <a:spLocks noChangeShapeType="1"/>
          </p:cNvSpPr>
          <p:nvPr/>
        </p:nvSpPr>
        <p:spPr bwMode="auto">
          <a:xfrm flipH="1">
            <a:off x="4284663" y="32512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58" name="Line 10"/>
          <p:cNvSpPr>
            <a:spLocks noChangeShapeType="1"/>
          </p:cNvSpPr>
          <p:nvPr/>
        </p:nvSpPr>
        <p:spPr bwMode="auto">
          <a:xfrm flipH="1" flipV="1">
            <a:off x="4716463" y="3971925"/>
            <a:ext cx="287337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923659" name="Object 11"/>
          <p:cNvGraphicFramePr>
            <a:graphicFrameLocks noChangeAspect="1"/>
          </p:cNvGraphicFramePr>
          <p:nvPr/>
        </p:nvGraphicFramePr>
        <p:xfrm>
          <a:off x="5076825" y="5213350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8" name="方程式" r:id="rId5" imgW="1676160" imgH="228600" progId="Equation.3">
                  <p:embed/>
                </p:oleObj>
              </mc:Choice>
              <mc:Fallback>
                <p:oleObj name="方程式" r:id="rId5" imgW="1676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213350"/>
                        <a:ext cx="3816350" cy="520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60" name="Text Box 12"/>
          <p:cNvSpPr txBox="1">
            <a:spLocks noChangeArrowheads="1"/>
          </p:cNvSpPr>
          <p:nvPr/>
        </p:nvSpPr>
        <p:spPr bwMode="auto">
          <a:xfrm>
            <a:off x="755650" y="5661025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TW" altLang="en-US" sz="2400">
                <a:latin typeface="Times New Roman" pitchFamily="18" charset="0"/>
                <a:ea typeface="新細明體" charset="-120"/>
              </a:rPr>
              <a:t>*</a:t>
            </a:r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We’ll show that a higher ODE can be transformed into this 1st order system soon!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55DEE-1399-4BC7-A966-2CCB93E4A94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Higher-Order ODEs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Order of ODE determined by highest-order derivative of solution function appearing in ODE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Equations with higher derivatives can be transformed into equivalent first-order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48CBF-6A4A-4A4F-9845-8AE742465459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Higher-Order ODEs (cont.)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248150" cy="4687887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Given </a:t>
            </a:r>
            <a:r>
              <a:rPr lang="en-US" altLang="zh-TW" sz="2800" i="1">
                <a:ea typeface="新細明體" charset="-120"/>
              </a:rPr>
              <a:t>k</a:t>
            </a:r>
            <a:r>
              <a:rPr lang="en-US" altLang="zh-TW" sz="2800">
                <a:ea typeface="新細明體" charset="-120"/>
              </a:rPr>
              <a:t>-th order ODE</a:t>
            </a:r>
            <a:r>
              <a:rPr lang="en-US" altLang="zh-TW">
                <a:ea typeface="新細明體" charset="-120"/>
              </a:rPr>
              <a:t> </a:t>
            </a:r>
          </a:p>
          <a:p>
            <a:endParaRPr lang="en-US" altLang="zh-TW" sz="4400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Define</a:t>
            </a:r>
          </a:p>
          <a:p>
            <a:endParaRPr lang="en-US" altLang="zh-TW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925700" name="Object 4"/>
          <p:cNvGraphicFramePr>
            <a:graphicFrameLocks noChangeAspect="1"/>
          </p:cNvGraphicFramePr>
          <p:nvPr/>
        </p:nvGraphicFramePr>
        <p:xfrm>
          <a:off x="2051050" y="1628775"/>
          <a:ext cx="5184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55" name="方程式" r:id="rId3" imgW="2044440" imgH="419040" progId="Equation.3">
                  <p:embed/>
                </p:oleObj>
              </mc:Choice>
              <mc:Fallback>
                <p:oleObj name="方程式" r:id="rId3" imgW="2044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28775"/>
                        <a:ext cx="5184775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01" name="Object 5"/>
          <p:cNvGraphicFramePr>
            <a:graphicFrameLocks noChangeAspect="1"/>
          </p:cNvGraphicFramePr>
          <p:nvPr/>
        </p:nvGraphicFramePr>
        <p:xfrm>
          <a:off x="1331913" y="3235325"/>
          <a:ext cx="14493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56" name="方程式" r:id="rId5" imgW="571320" imgH="215640" progId="Equation.3">
                  <p:embed/>
                </p:oleObj>
              </mc:Choice>
              <mc:Fallback>
                <p:oleObj name="方程式" r:id="rId5" imgW="5713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35325"/>
                        <a:ext cx="1449387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02" name="Object 6"/>
          <p:cNvGraphicFramePr>
            <a:graphicFrameLocks noChangeAspect="1"/>
          </p:cNvGraphicFramePr>
          <p:nvPr/>
        </p:nvGraphicFramePr>
        <p:xfrm>
          <a:off x="1331913" y="3883025"/>
          <a:ext cx="15795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57" name="方程式" r:id="rId7" imgW="622080" imgH="215640" progId="Equation.3">
                  <p:embed/>
                </p:oleObj>
              </mc:Choice>
              <mc:Fallback>
                <p:oleObj name="方程式" r:id="rId7" imgW="6220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83025"/>
                        <a:ext cx="1579562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03" name="Object 7"/>
          <p:cNvGraphicFramePr>
            <a:graphicFrameLocks noChangeAspect="1"/>
          </p:cNvGraphicFramePr>
          <p:nvPr/>
        </p:nvGraphicFramePr>
        <p:xfrm>
          <a:off x="1331913" y="4605338"/>
          <a:ext cx="16113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58" name="方程式" r:id="rId9" imgW="634680" imgH="228600" progId="Equation.3">
                  <p:embed/>
                </p:oleObj>
              </mc:Choice>
              <mc:Fallback>
                <p:oleObj name="方程式" r:id="rId9" imgW="634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05338"/>
                        <a:ext cx="1611312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04" name="Object 8"/>
          <p:cNvGraphicFramePr>
            <a:graphicFrameLocks noChangeAspect="1"/>
          </p:cNvGraphicFramePr>
          <p:nvPr/>
        </p:nvGraphicFramePr>
        <p:xfrm>
          <a:off x="1258888" y="5768975"/>
          <a:ext cx="2030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59" name="方程式" r:id="rId11" imgW="799920" imgH="241200" progId="Equation.3">
                  <p:embed/>
                </p:oleObj>
              </mc:Choice>
              <mc:Fallback>
                <p:oleObj name="方程式" r:id="rId11" imgW="7999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68975"/>
                        <a:ext cx="2030412" cy="612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05" name="Rectangle 9"/>
          <p:cNvSpPr>
            <a:spLocks noChangeArrowheads="1"/>
          </p:cNvSpPr>
          <p:nvPr/>
        </p:nvSpPr>
        <p:spPr bwMode="auto">
          <a:xfrm>
            <a:off x="3492500" y="2492375"/>
            <a:ext cx="56515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31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  <a:defRPr sz="26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21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TW" sz="2800">
                <a:ea typeface="新細明體" charset="-120"/>
              </a:rPr>
              <a:t>Original ODE equivalent to first order system</a:t>
            </a:r>
          </a:p>
        </p:txBody>
      </p:sp>
      <p:graphicFrame>
        <p:nvGraphicFramePr>
          <p:cNvPr id="925706" name="Object 10"/>
          <p:cNvGraphicFramePr>
            <a:graphicFrameLocks noChangeAspect="1"/>
          </p:cNvGraphicFramePr>
          <p:nvPr/>
        </p:nvGraphicFramePr>
        <p:xfrm>
          <a:off x="4176713" y="3513138"/>
          <a:ext cx="4716462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60" name="方程式" r:id="rId13" imgW="1879560" imgH="1168200" progId="Equation.3">
                  <p:embed/>
                </p:oleObj>
              </mc:Choice>
              <mc:Fallback>
                <p:oleObj name="方程式" r:id="rId13" imgW="1879560" imgH="116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513138"/>
                        <a:ext cx="4716462" cy="2935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F0DBA2-FBFE-417E-AB15-500A10366E04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Visualizing Solution of ODE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926724" name="Group 4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pic>
          <p:nvPicPr>
            <p:cNvPr id="9267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988"/>
              <a:ext cx="1742" cy="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6726" name="Line 6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727" name="Line 7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728" name="Text Box 8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26729" name="Text Box 9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</p:grpSp>
      <p:graphicFrame>
        <p:nvGraphicFramePr>
          <p:cNvPr id="926730" name="Object 10"/>
          <p:cNvGraphicFramePr>
            <a:graphicFrameLocks noChangeAspect="1"/>
          </p:cNvGraphicFramePr>
          <p:nvPr/>
        </p:nvGraphicFramePr>
        <p:xfrm>
          <a:off x="971550" y="2060575"/>
          <a:ext cx="28336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57" name="方程式" r:id="rId4" imgW="1015920" imgH="393480" progId="Equation.3">
                  <p:embed/>
                </p:oleObj>
              </mc:Choice>
              <mc:Fallback>
                <p:oleObj name="方程式" r:id="rId4" imgW="1015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2833688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31" name="Object 11"/>
          <p:cNvGraphicFramePr>
            <a:graphicFrameLocks noChangeAspect="1"/>
          </p:cNvGraphicFramePr>
          <p:nvPr/>
        </p:nvGraphicFramePr>
        <p:xfrm>
          <a:off x="827088" y="3429000"/>
          <a:ext cx="3613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58" name="方程式" r:id="rId6" imgW="1295280" imgH="203040" progId="Equation.3">
                  <p:embed/>
                </p:oleObj>
              </mc:Choice>
              <mc:Fallback>
                <p:oleObj name="方程式" r:id="rId6" imgW="1295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36131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32" name="Object 12"/>
          <p:cNvGraphicFramePr>
            <a:graphicFrameLocks noChangeAspect="1"/>
          </p:cNvGraphicFramePr>
          <p:nvPr/>
        </p:nvGraphicFramePr>
        <p:xfrm>
          <a:off x="708025" y="4365625"/>
          <a:ext cx="3719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59" name="方程式" r:id="rId8" imgW="1333440" imgH="203040" progId="Equation.3">
                  <p:embed/>
                </p:oleObj>
              </mc:Choice>
              <mc:Fallback>
                <p:oleObj name="方程式" r:id="rId8" imgW="133344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365625"/>
                        <a:ext cx="37195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20C8A-93FF-4A2B-9B6B-1092BC2AAE9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Vector Field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The differential equation                       defines a vector field over </a:t>
            </a:r>
            <a:r>
              <a:rPr lang="en-US" altLang="zh-TW" b="1">
                <a:ea typeface="新細明體" charset="-120"/>
              </a:rPr>
              <a:t>x</a:t>
            </a:r>
          </a:p>
          <a:p>
            <a:endParaRPr lang="zh-TW" altLang="en-US" b="1">
              <a:ea typeface="新細明體" charset="-120"/>
            </a:endParaRPr>
          </a:p>
        </p:txBody>
      </p:sp>
      <p:graphicFrame>
        <p:nvGraphicFramePr>
          <p:cNvPr id="927748" name="Object 4"/>
          <p:cNvGraphicFramePr>
            <a:graphicFrameLocks noChangeAspect="1"/>
          </p:cNvGraphicFramePr>
          <p:nvPr/>
        </p:nvGraphicFramePr>
        <p:xfrm>
          <a:off x="5148263" y="1412875"/>
          <a:ext cx="19129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64" name="方程式" r:id="rId3" imgW="685800" imgH="203040" progId="Equation.3">
                  <p:embed/>
                </p:oleObj>
              </mc:Choice>
              <mc:Fallback>
                <p:oleObj name="方程式" r:id="rId3" imgW="6858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12875"/>
                        <a:ext cx="19129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7749" name="Group 5"/>
          <p:cNvGrpSpPr>
            <a:grpSpLocks/>
          </p:cNvGrpSpPr>
          <p:nvPr/>
        </p:nvGrpSpPr>
        <p:grpSpPr bwMode="auto">
          <a:xfrm>
            <a:off x="5427663" y="2509838"/>
            <a:ext cx="3465512" cy="3511550"/>
            <a:chOff x="567" y="1626"/>
            <a:chExt cx="2183" cy="2212"/>
          </a:xfrm>
        </p:grpSpPr>
        <p:sp>
          <p:nvSpPr>
            <p:cNvPr id="927750" name="Text Box 6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927751" name="Text Box 7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pic>
          <p:nvPicPr>
            <p:cNvPr id="92775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7753" name="Line 9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7754" name="Line 10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7755" name="AutoShape 11"/>
          <p:cNvSpPr>
            <a:spLocks noChangeArrowheads="1"/>
          </p:cNvSpPr>
          <p:nvPr/>
        </p:nvSpPr>
        <p:spPr bwMode="auto">
          <a:xfrm>
            <a:off x="684213" y="3500438"/>
            <a:ext cx="4464050" cy="2016125"/>
          </a:xfrm>
          <a:prstGeom prst="wedgeRoundRectCallout">
            <a:avLst>
              <a:gd name="adj1" fmla="val 59708"/>
              <a:gd name="adj2" fmla="val 29843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Think of this vector field as the sea, and the velocity of current at different places and time is defined by </a:t>
            </a:r>
            <a:r>
              <a:rPr kumimoji="1" lang="en-US" altLang="zh-TW" sz="2800" i="1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f</a:t>
            </a:r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(</a:t>
            </a:r>
            <a:r>
              <a:rPr kumimoji="1" lang="en-US" altLang="zh-TW" sz="2800" b="1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x</a:t>
            </a:r>
            <a:r>
              <a:rPr kumimoji="1" lang="en-US" altLang="zh-TW" sz="2800">
                <a:solidFill>
                  <a:srgbClr val="CC0099"/>
                </a:solidFill>
                <a:latin typeface="Times New Roman" pitchFamily="18" charset="0"/>
                <a:ea typeface="新細明體" charset="-120"/>
              </a:rPr>
              <a:t>,t)</a:t>
            </a:r>
          </a:p>
          <a:p>
            <a:pPr algn="ctr"/>
            <a:endParaRPr kumimoji="1" lang="zh-TW" altLang="en-US" b="1">
              <a:solidFill>
                <a:srgbClr val="CC0099"/>
              </a:solidFill>
              <a:latin typeface="Tahom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16327</TotalTime>
  <Words>839</Words>
  <Application>Microsoft Office PowerPoint</Application>
  <PresentationFormat>如螢幕大小 (4:3)</PresentationFormat>
  <Paragraphs>183</Paragraphs>
  <Slides>25</Slides>
  <Notes>1</Notes>
  <HiddenSlides>2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Tahoma</vt:lpstr>
      <vt:lpstr>Times New Roman</vt:lpstr>
      <vt:lpstr>Custom Design</vt:lpstr>
      <vt:lpstr>方程式</vt:lpstr>
      <vt:lpstr>Differential Equation Basics</vt:lpstr>
      <vt:lpstr>Physics-based Simulation</vt:lpstr>
      <vt:lpstr>Outline</vt:lpstr>
      <vt:lpstr>Differential Equations</vt:lpstr>
      <vt:lpstr>Ordinary Differential Equations</vt:lpstr>
      <vt:lpstr>Higher-Order ODEs</vt:lpstr>
      <vt:lpstr>Higher-Order ODEs (cont.)</vt:lpstr>
      <vt:lpstr>Visualizing Solution of ODE</vt:lpstr>
      <vt:lpstr>Vector Field</vt:lpstr>
      <vt:lpstr>Integral Curves</vt:lpstr>
      <vt:lpstr>Initial Value Problem</vt:lpstr>
      <vt:lpstr>Numerical Solution of ODEs</vt:lpstr>
      <vt:lpstr>Issue I: Inaccuracy</vt:lpstr>
      <vt:lpstr>Issue II: Instability</vt:lpstr>
      <vt:lpstr>Euler’s Method</vt:lpstr>
      <vt:lpstr>Euler’s Method (cont.)</vt:lpstr>
      <vt:lpstr>Drawbacks of Euler’s Method</vt:lpstr>
      <vt:lpstr>The Midpoint Method</vt:lpstr>
      <vt:lpstr>Accuracy of the Midpoint Method is O(h3)</vt:lpstr>
      <vt:lpstr>Accuracy of the Midpoint Method (cont.)</vt:lpstr>
      <vt:lpstr>Runge-Kutta 4th Order Method</vt:lpstr>
      <vt:lpstr>Adaptive Step Size</vt:lpstr>
      <vt:lpstr>Adaptive Step Size for Euler’s Method</vt:lpstr>
      <vt:lpstr>Adaptive Step Size for Euler’s Method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Steve Lin</cp:lastModifiedBy>
  <cp:revision>438</cp:revision>
  <dcterms:created xsi:type="dcterms:W3CDTF">2003-01-26T07:16:40Z</dcterms:created>
  <dcterms:modified xsi:type="dcterms:W3CDTF">2018-02-27T03:12:34Z</dcterms:modified>
</cp:coreProperties>
</file>