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309" r:id="rId2"/>
    <p:sldId id="32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24" r:id="rId17"/>
    <p:sldId id="325" r:id="rId18"/>
    <p:sldId id="326" r:id="rId19"/>
    <p:sldId id="327" r:id="rId20"/>
    <p:sldId id="328" r:id="rId21"/>
    <p:sldId id="331" r:id="rId22"/>
    <p:sldId id="332" r:id="rId23"/>
    <p:sldId id="330" r:id="rId24"/>
  </p:sldIdLst>
  <p:sldSz cx="9144000" cy="6858000" type="screen4x3"/>
  <p:notesSz cx="6645275" cy="9775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969696"/>
    <a:srgbClr val="C0C0C0"/>
    <a:srgbClr val="000000"/>
    <a:srgbClr val="DDDDDD"/>
    <a:srgbClr val="33CC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71378" autoAdjust="0"/>
  </p:normalViewPr>
  <p:slideViewPr>
    <p:cSldViewPr>
      <p:cViewPr varScale="1">
        <p:scale>
          <a:sx n="57" d="100"/>
          <a:sy n="57" d="100"/>
        </p:scale>
        <p:origin x="1054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0"/>
    </p:cViewPr>
  </p:sorterViewPr>
  <p:notesViewPr>
    <p:cSldViewPr>
      <p:cViewPr varScale="1">
        <p:scale>
          <a:sx n="30" d="100"/>
          <a:sy n="30" d="100"/>
        </p:scale>
        <p:origin x="-1704" y="-72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3F4E8A-06A3-479F-9371-8367958C8FF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93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51375F-1088-4F6C-A222-57901F0874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2602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515D4-92BE-445A-93BF-6F5CF92DF4F0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DC2C9-5370-474D-8381-3AF314B0132A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last two equations are obtained from taking MVT to f(x)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009A01-F954-43DB-84F5-B488E437677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1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DE0562-7677-409C-99EA-2D4072F7199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64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580091-DDD9-4058-B279-213508B0211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81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163FFD-4372-421F-9D61-4E3C5D9DF54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50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7B5575-8BA8-4A6B-9C0D-18A1047528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73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447800"/>
            <a:ext cx="41322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11D6BA-5C5A-42A3-928B-0AF97A298C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2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E9923C-412E-478C-BC66-53AED842B5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081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16A452-40BF-47ED-9F71-0D941FA0754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901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2EB06-C629-436A-B5E4-CE35512EDCE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69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679558-1533-4BE4-86CA-DA3C98C85D7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242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A30AF8-DEB7-4B34-BCC0-82255579997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40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67056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447800"/>
            <a:ext cx="84153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32" name="Line 16"/>
          <p:cNvSpPr>
            <a:spLocks noChangeShapeType="1"/>
          </p:cNvSpPr>
          <p:nvPr userDrawn="1"/>
        </p:nvSpPr>
        <p:spPr bwMode="auto">
          <a:xfrm>
            <a:off x="381000" y="11430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7"/>
          <p:cNvSpPr>
            <a:spLocks noChangeShapeType="1"/>
          </p:cNvSpPr>
          <p:nvPr userDrawn="1"/>
        </p:nvSpPr>
        <p:spPr bwMode="auto">
          <a:xfrm>
            <a:off x="152400" y="6534150"/>
            <a:ext cx="5486400" cy="0"/>
          </a:xfrm>
          <a:prstGeom prst="line">
            <a:avLst/>
          </a:prstGeom>
          <a:noFill/>
          <a:ln w="12700" cap="sq">
            <a:solidFill>
              <a:srgbClr val="5F5F5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5F5F5F"/>
                </a:solidFill>
                <a:ea typeface="新細明體" charset="-120"/>
              </a:defRPr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23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5F5F5F"/>
                </a:solidFill>
                <a:ea typeface="新細明體" charset="-120"/>
              </a:defRPr>
            </a:lvl1pPr>
          </a:lstStyle>
          <a:p>
            <a:fld id="{1D859CC3-2AE2-4309-A7C0-C53B2287624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600">
          <a:solidFill>
            <a:schemeClr val="tx2"/>
          </a:solidFill>
          <a:latin typeface="+mn-lt"/>
        </a:defRPr>
      </a:lvl2pPr>
      <a:lvl3pPr marL="1143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chemeClr val="tx2"/>
          </a:solidFill>
          <a:latin typeface="+mn-lt"/>
        </a:defRPr>
      </a:lvl3pPr>
      <a:lvl4pPr marL="1600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hyperlink" Target="http://upload.wikimedia.org/wikipedia/commons/2/2b/Damped_spring.gif" TargetMode="Externa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6.emf"/><Relationship Id="rId4" Type="http://schemas.openxmlformats.org/officeDocument/2006/relationships/image" Target="../media/image28.gif"/><Relationship Id="rId9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.cs.illinois.edu/iem/ode/backeul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96" name="Rectangle 56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382000" cy="1470025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Differential Equation Basics (2)</a:t>
            </a:r>
          </a:p>
        </p:txBody>
      </p:sp>
      <p:grpSp>
        <p:nvGrpSpPr>
          <p:cNvPr id="87097" name="Group 57"/>
          <p:cNvGrpSpPr>
            <a:grpSpLocks/>
          </p:cNvGrpSpPr>
          <p:nvPr/>
        </p:nvGrpSpPr>
        <p:grpSpPr bwMode="auto">
          <a:xfrm>
            <a:off x="2971800" y="2286000"/>
            <a:ext cx="3465513" cy="3511550"/>
            <a:chOff x="567" y="1626"/>
            <a:chExt cx="2183" cy="2212"/>
          </a:xfrm>
        </p:grpSpPr>
        <p:sp>
          <p:nvSpPr>
            <p:cNvPr id="87098" name="Text Box 58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87099" name="Text Box 59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kumimoji="1" lang="en-US" altLang="zh-TW" sz="2800" i="1" baseline="-25000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pic>
          <p:nvPicPr>
            <p:cNvPr id="87100" name="Picture 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70"/>
              <a:ext cx="1747" cy="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101" name="Line 61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102" name="Line 62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5D56E4-8158-4024-82C0-D1FD597BB948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Propagated Error—Euler’s method</a:t>
            </a:r>
          </a:p>
        </p:txBody>
      </p:sp>
      <p:graphicFrame>
        <p:nvGraphicFramePr>
          <p:cNvPr id="952323" name="Object 3"/>
          <p:cNvGraphicFramePr>
            <a:graphicFrameLocks noChangeAspect="1"/>
          </p:cNvGraphicFramePr>
          <p:nvPr/>
        </p:nvGraphicFramePr>
        <p:xfrm>
          <a:off x="266700" y="2133600"/>
          <a:ext cx="88280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9" name="方程式" r:id="rId3" imgW="3911400" imgH="419040" progId="Equation.3">
                  <p:embed/>
                </p:oleObj>
              </mc:Choice>
              <mc:Fallback>
                <p:oleObj name="方程式" r:id="rId3" imgW="39114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133600"/>
                        <a:ext cx="8828088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4" name="Object 4"/>
          <p:cNvGraphicFramePr>
            <a:graphicFrameLocks noChangeAspect="1"/>
          </p:cNvGraphicFramePr>
          <p:nvPr/>
        </p:nvGraphicFramePr>
        <p:xfrm>
          <a:off x="266700" y="1196975"/>
          <a:ext cx="81359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0" name="方程式" r:id="rId5" imgW="3606480" imgH="419040" progId="Equation.3">
                  <p:embed/>
                </p:oleObj>
              </mc:Choice>
              <mc:Fallback>
                <p:oleObj name="方程式" r:id="rId5" imgW="3606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196975"/>
                        <a:ext cx="8135938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5" name="Object 5"/>
          <p:cNvGraphicFramePr>
            <a:graphicFrameLocks noChangeAspect="1"/>
          </p:cNvGraphicFramePr>
          <p:nvPr/>
        </p:nvGraphicFramePr>
        <p:xfrm>
          <a:off x="303213" y="3200400"/>
          <a:ext cx="71643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1" name="方程式" r:id="rId7" imgW="3174840" imgH="419040" progId="Equation.3">
                  <p:embed/>
                </p:oleObj>
              </mc:Choice>
              <mc:Fallback>
                <p:oleObj name="方程式" r:id="rId7" imgW="31748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3200400"/>
                        <a:ext cx="7164387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6" name="Object 6"/>
          <p:cNvGraphicFramePr>
            <a:graphicFrameLocks noChangeAspect="1"/>
          </p:cNvGraphicFramePr>
          <p:nvPr/>
        </p:nvGraphicFramePr>
        <p:xfrm>
          <a:off x="266700" y="4179888"/>
          <a:ext cx="89138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2" name="方程式" r:id="rId9" imgW="3949560" imgH="419040" progId="Equation.3">
                  <p:embed/>
                </p:oleObj>
              </mc:Choice>
              <mc:Fallback>
                <p:oleObj name="方程式" r:id="rId9" imgW="39495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179888"/>
                        <a:ext cx="8913813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7" name="Object 7"/>
          <p:cNvGraphicFramePr>
            <a:graphicFrameLocks noChangeAspect="1"/>
          </p:cNvGraphicFramePr>
          <p:nvPr/>
        </p:nvGraphicFramePr>
        <p:xfrm>
          <a:off x="266700" y="5494338"/>
          <a:ext cx="81089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3" name="方程式" r:id="rId11" imgW="3593880" imgH="419040" progId="Equation.3">
                  <p:embed/>
                </p:oleObj>
              </mc:Choice>
              <mc:Fallback>
                <p:oleObj name="方程式" r:id="rId11" imgW="3593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5494338"/>
                        <a:ext cx="8108950" cy="958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28" name="AutoShape 8"/>
          <p:cNvSpPr>
            <a:spLocks noChangeArrowheads="1"/>
          </p:cNvSpPr>
          <p:nvPr/>
        </p:nvSpPr>
        <p:spPr bwMode="auto">
          <a:xfrm>
            <a:off x="395288" y="5013325"/>
            <a:ext cx="576262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2010E7-0F15-4029-9F0C-14DE4B7D4E96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Propagated Error—Euler’s method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Global error is the sum of propagated error and local error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 sz="16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Truncation error at each step is propagated to every later step with a growth factor (1+</a:t>
            </a:r>
            <a:r>
              <a:rPr lang="en-US" altLang="zh-TW" i="1">
                <a:ea typeface="新細明體" charset="-120"/>
              </a:rPr>
              <a:t>hK</a:t>
            </a:r>
            <a:r>
              <a:rPr lang="en-US" altLang="zh-TW">
                <a:ea typeface="新細明體" charset="-120"/>
              </a:rPr>
              <a:t>) each time!</a:t>
            </a:r>
          </a:p>
          <a:p>
            <a:endParaRPr lang="en-US" altLang="zh-TW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953348" name="Object 4"/>
          <p:cNvGraphicFramePr>
            <a:graphicFrameLocks noChangeAspect="1"/>
          </p:cNvGraphicFramePr>
          <p:nvPr/>
        </p:nvGraphicFramePr>
        <p:xfrm>
          <a:off x="250825" y="5229225"/>
          <a:ext cx="86756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62" name="方程式" r:id="rId3" imgW="3593880" imgH="419040" progId="Equation.3">
                  <p:embed/>
                </p:oleObj>
              </mc:Choice>
              <mc:Fallback>
                <p:oleObj name="方程式" r:id="rId3" imgW="35938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29225"/>
                        <a:ext cx="8675688" cy="1025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49" name="Object 5"/>
          <p:cNvGraphicFramePr>
            <a:graphicFrameLocks noChangeAspect="1"/>
          </p:cNvGraphicFramePr>
          <p:nvPr/>
        </p:nvGraphicFramePr>
        <p:xfrm>
          <a:off x="2411413" y="2349500"/>
          <a:ext cx="42608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63" name="方程式" r:id="rId5" imgW="1752480" imgH="419040" progId="Equation.3">
                  <p:embed/>
                </p:oleObj>
              </mc:Choice>
              <mc:Fallback>
                <p:oleObj name="方程式" r:id="rId5" imgW="1752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49500"/>
                        <a:ext cx="4260850" cy="1033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D74C6-681A-4BB4-9F7D-5442A8FDEF07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Propagated Error—Euler’s method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Error does not grow if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This can be generated to higher-order case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Error does not grow if the norm of all eigenvalues of (</a:t>
            </a:r>
            <a:r>
              <a:rPr lang="en-US" altLang="zh-TW" i="1">
                <a:ea typeface="新細明體" charset="-120"/>
              </a:rPr>
              <a:t>I+hJ</a:t>
            </a:r>
            <a:r>
              <a:rPr lang="en-US" altLang="zh-TW" i="1" baseline="-25000">
                <a:ea typeface="新細明體" charset="-120"/>
              </a:rPr>
              <a:t>f</a:t>
            </a:r>
            <a:r>
              <a:rPr lang="en-US" altLang="zh-TW">
                <a:ea typeface="新細明體" charset="-120"/>
              </a:rPr>
              <a:t>) less than 1</a:t>
            </a:r>
          </a:p>
        </p:txBody>
      </p:sp>
      <p:graphicFrame>
        <p:nvGraphicFramePr>
          <p:cNvPr id="954372" name="Object 4"/>
          <p:cNvGraphicFramePr>
            <a:graphicFrameLocks noChangeAspect="1"/>
          </p:cNvGraphicFramePr>
          <p:nvPr/>
        </p:nvGraphicFramePr>
        <p:xfrm>
          <a:off x="4859338" y="1484313"/>
          <a:ext cx="16367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02" name="方程式" r:id="rId3" imgW="672840" imgH="253800" progId="Equation.3">
                  <p:embed/>
                </p:oleObj>
              </mc:Choice>
              <mc:Fallback>
                <p:oleObj name="方程式" r:id="rId3" imgW="67284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4313"/>
                        <a:ext cx="1636712" cy="627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3" name="Object 5"/>
          <p:cNvGraphicFramePr>
            <a:graphicFrameLocks noChangeAspect="1"/>
          </p:cNvGraphicFramePr>
          <p:nvPr/>
        </p:nvGraphicFramePr>
        <p:xfrm>
          <a:off x="900113" y="4005263"/>
          <a:ext cx="65468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03" name="方程式" r:id="rId5" imgW="2692080" imgH="241200" progId="Equation.3">
                  <p:embed/>
                </p:oleObj>
              </mc:Choice>
              <mc:Fallback>
                <p:oleObj name="方程式" r:id="rId5" imgW="26920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6546850" cy="595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4374" name="Text Box 6"/>
          <p:cNvSpPr txBox="1">
            <a:spLocks noChangeArrowheads="1"/>
          </p:cNvSpPr>
          <p:nvPr/>
        </p:nvSpPr>
        <p:spPr bwMode="auto">
          <a:xfrm>
            <a:off x="3708400" y="3357563"/>
            <a:ext cx="2117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Jacobian of f:</a:t>
            </a:r>
          </a:p>
        </p:txBody>
      </p:sp>
      <p:sp>
        <p:nvSpPr>
          <p:cNvPr id="954375" name="Line 7"/>
          <p:cNvSpPr>
            <a:spLocks noChangeShapeType="1"/>
          </p:cNvSpPr>
          <p:nvPr/>
        </p:nvSpPr>
        <p:spPr bwMode="auto">
          <a:xfrm flipH="1">
            <a:off x="2987675" y="3789363"/>
            <a:ext cx="647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954376" name="Object 8"/>
          <p:cNvGraphicFramePr>
            <a:graphicFrameLocks noChangeAspect="1"/>
          </p:cNvGraphicFramePr>
          <p:nvPr/>
        </p:nvGraphicFramePr>
        <p:xfrm>
          <a:off x="971550" y="3357563"/>
          <a:ext cx="16684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04" name="方程式" r:id="rId7" imgW="685800" imgH="203040" progId="Equation.3">
                  <p:embed/>
                </p:oleObj>
              </mc:Choice>
              <mc:Fallback>
                <p:oleObj name="方程式" r:id="rId7" imgW="6858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1668463" cy="501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7" name="Object 9"/>
          <p:cNvGraphicFramePr>
            <a:graphicFrameLocks noChangeAspect="1"/>
          </p:cNvGraphicFramePr>
          <p:nvPr/>
        </p:nvGraphicFramePr>
        <p:xfrm>
          <a:off x="5867400" y="3141663"/>
          <a:ext cx="18002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05" name="方程式" r:id="rId9" imgW="876240" imgH="444240" progId="Equation.3">
                  <p:embed/>
                </p:oleObj>
              </mc:Choice>
              <mc:Fallback>
                <p:oleObj name="方程式" r:id="rId9" imgW="8762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41663"/>
                        <a:ext cx="1800225" cy="927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B5D6-37AF-4854-8998-74C5E5CFE167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 sz="3300">
                <a:ea typeface="新細明體" charset="-120"/>
              </a:rPr>
              <a:t>Stability of Numerical Methods for ODEs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In general, growth factor depends on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Numerical method, which determines form of growth factor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Step size </a:t>
            </a:r>
            <a:r>
              <a:rPr lang="en-US" altLang="zh-TW" i="1">
                <a:ea typeface="新細明體" charset="-120"/>
              </a:rPr>
              <a:t>h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ODE, which determines Jacobian J</a:t>
            </a:r>
            <a:r>
              <a:rPr lang="en-US" altLang="zh-TW" baseline="-25000">
                <a:ea typeface="新細明體" charset="-12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A9985-7FE8-4C4D-9349-254EA0AE0A08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Stiff Equations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Let’s consider a simple ODE </a:t>
            </a:r>
            <a:r>
              <a:rPr lang="en-US" altLang="zh-TW" i="1">
                <a:ea typeface="新細明體" charset="-120"/>
              </a:rPr>
              <a:t>x’=-kx</a:t>
            </a:r>
          </a:p>
          <a:p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 can be viewed as a stiffness constant</a:t>
            </a:r>
          </a:p>
          <a:p>
            <a:r>
              <a:rPr lang="en-US" altLang="zh-TW" sz="3000">
                <a:ea typeface="新細明體" charset="-120"/>
              </a:rPr>
              <a:t>Some Physics: Spring-Damper System</a:t>
            </a:r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7170738" y="1447800"/>
            <a:ext cx="1973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b="1">
                <a:solidFill>
                  <a:schemeClr val="accent2"/>
                </a:solidFill>
                <a:latin typeface="Tahoma" pitchFamily="34" charset="0"/>
                <a:ea typeface="新細明體" charset="-120"/>
              </a:rPr>
              <a:t>Damper system</a:t>
            </a:r>
          </a:p>
        </p:txBody>
      </p:sp>
      <p:pic>
        <p:nvPicPr>
          <p:cNvPr id="956422" name="Picture 6" descr="Image:Damped spring.gif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039938" y="2190750"/>
            <a:ext cx="10477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56423" name="Object 7"/>
          <p:cNvGraphicFramePr>
            <a:graphicFrameLocks noChangeAspect="1"/>
          </p:cNvGraphicFramePr>
          <p:nvPr/>
        </p:nvGraphicFramePr>
        <p:xfrm>
          <a:off x="2536825" y="4572000"/>
          <a:ext cx="1501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53" name="方程式" r:id="rId5" imgW="634680" imgH="228600" progId="Equation.3">
                  <p:embed/>
                </p:oleObj>
              </mc:Choice>
              <mc:Fallback>
                <p:oleObj name="方程式" r:id="rId5" imgW="6346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572000"/>
                        <a:ext cx="1501775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4" name="Object 8"/>
          <p:cNvGraphicFramePr>
            <a:graphicFrameLocks noChangeAspect="1"/>
          </p:cNvGraphicFramePr>
          <p:nvPr/>
        </p:nvGraphicFramePr>
        <p:xfrm>
          <a:off x="2401888" y="5495925"/>
          <a:ext cx="1381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54" name="方程式" r:id="rId7" imgW="583920" imgH="228600" progId="Equation.3">
                  <p:embed/>
                </p:oleObj>
              </mc:Choice>
              <mc:Fallback>
                <p:oleObj name="方程式" r:id="rId7" imgW="5839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495925"/>
                        <a:ext cx="1381125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5" name="Object 9"/>
          <p:cNvGraphicFramePr>
            <a:graphicFrameLocks noChangeAspect="1"/>
          </p:cNvGraphicFramePr>
          <p:nvPr/>
        </p:nvGraphicFramePr>
        <p:xfrm>
          <a:off x="2401888" y="6138863"/>
          <a:ext cx="14716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55" name="方程式" r:id="rId9" imgW="622080" imgH="139680" progId="Equation.3">
                  <p:embed/>
                </p:oleObj>
              </mc:Choice>
              <mc:Fallback>
                <p:oleObj name="方程式" r:id="rId9" imgW="622080" imgH="139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6138863"/>
                        <a:ext cx="1471612" cy="333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6" name="Object 10"/>
          <p:cNvGraphicFramePr>
            <a:graphicFrameLocks noChangeAspect="1"/>
          </p:cNvGraphicFramePr>
          <p:nvPr/>
        </p:nvGraphicFramePr>
        <p:xfrm>
          <a:off x="5105400" y="5486400"/>
          <a:ext cx="14414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56" name="方程式" r:id="rId11" imgW="609480" imgH="393480" progId="Equation.3">
                  <p:embed/>
                </p:oleObj>
              </mc:Choice>
              <mc:Fallback>
                <p:oleObj name="方程式" r:id="rId11" imgW="6094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86400"/>
                        <a:ext cx="1441450" cy="938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27" name="Text Box 11"/>
          <p:cNvSpPr txBox="1">
            <a:spLocks noChangeArrowheads="1"/>
          </p:cNvSpPr>
          <p:nvPr/>
        </p:nvSpPr>
        <p:spPr bwMode="auto">
          <a:xfrm>
            <a:off x="663575" y="4648200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Spring force</a:t>
            </a:r>
          </a:p>
        </p:txBody>
      </p:sp>
      <p:sp>
        <p:nvSpPr>
          <p:cNvPr id="956428" name="Text Box 12"/>
          <p:cNvSpPr txBox="1">
            <a:spLocks noChangeArrowheads="1"/>
          </p:cNvSpPr>
          <p:nvPr/>
        </p:nvSpPr>
        <p:spPr bwMode="auto">
          <a:xfrm>
            <a:off x="682625" y="5105400"/>
            <a:ext cx="640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Damping force: reduce the amplitude of oscillation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4F617-B27D-4974-85C3-6CC1FAD3ED8F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altLang="zh-TW" sz="3300">
                <a:ea typeface="新細明體" charset="-120"/>
              </a:rPr>
              <a:t>Step size of Euler’s method is limited by k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If </a:t>
            </a:r>
            <a:r>
              <a:rPr lang="en-US" altLang="zh-TW" i="1">
                <a:ea typeface="新細明體" charset="-120"/>
              </a:rPr>
              <a:t>h</a:t>
            </a:r>
            <a:r>
              <a:rPr lang="en-US" altLang="zh-TW">
                <a:ea typeface="新細明體" charset="-120"/>
              </a:rPr>
              <a:t> &gt; 2/</a:t>
            </a:r>
            <a:r>
              <a:rPr lang="en-US" altLang="zh-TW" i="1">
                <a:ea typeface="新細明體" charset="-120"/>
              </a:rPr>
              <a:t>k, </a:t>
            </a:r>
            <a:r>
              <a:rPr lang="en-US" altLang="zh-TW">
                <a:ea typeface="新細明體" charset="-120"/>
              </a:rPr>
              <a:t>explode!</a:t>
            </a:r>
          </a:p>
          <a:p>
            <a:r>
              <a:rPr lang="en-US" altLang="zh-TW">
                <a:ea typeface="新細明體" charset="-120"/>
              </a:rPr>
              <a:t>For a big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h</a:t>
            </a:r>
            <a:r>
              <a:rPr lang="en-US" altLang="zh-TW">
                <a:ea typeface="新細明體" charset="-120"/>
              </a:rPr>
              <a:t> needs to be very small!</a:t>
            </a:r>
          </a:p>
        </p:txBody>
      </p:sp>
      <p:pic>
        <p:nvPicPr>
          <p:cNvPr id="958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5829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58469" name="Object 5"/>
          <p:cNvGraphicFramePr>
            <a:graphicFrameLocks noChangeAspect="1"/>
          </p:cNvGraphicFramePr>
          <p:nvPr/>
        </p:nvGraphicFramePr>
        <p:xfrm>
          <a:off x="6084888" y="2525713"/>
          <a:ext cx="308927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84" name="方程式" r:id="rId4" imgW="1269720" imgH="685800" progId="Equation.3">
                  <p:embed/>
                </p:oleObj>
              </mc:Choice>
              <mc:Fallback>
                <p:oleObj name="方程式" r:id="rId4" imgW="126972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525713"/>
                        <a:ext cx="3089275" cy="1695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8470" name="Object 6"/>
          <p:cNvGraphicFramePr>
            <a:graphicFrameLocks noChangeAspect="1"/>
          </p:cNvGraphicFramePr>
          <p:nvPr/>
        </p:nvGraphicFramePr>
        <p:xfrm>
          <a:off x="6411913" y="4962525"/>
          <a:ext cx="21923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85" name="方程式" r:id="rId6" imgW="901440" imgH="253800" progId="Equation.3">
                  <p:embed/>
                </p:oleObj>
              </mc:Choice>
              <mc:Fallback>
                <p:oleObj name="方程式" r:id="rId6" imgW="9014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4962525"/>
                        <a:ext cx="2192337" cy="627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71" name="Text Box 7"/>
          <p:cNvSpPr txBox="1">
            <a:spLocks noChangeArrowheads="1"/>
          </p:cNvSpPr>
          <p:nvPr/>
        </p:nvSpPr>
        <p:spPr bwMode="auto">
          <a:xfrm>
            <a:off x="6280150" y="445135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b="1">
                <a:latin typeface="Tahoma" pitchFamily="34" charset="0"/>
                <a:ea typeface="新細明體" charset="-120"/>
              </a:rPr>
              <a:t>For convergence: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DA2670-2464-4B9D-B107-8C8D2F85E354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Stiff Equations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8229600" cy="5472113"/>
          </a:xfrm>
        </p:spPr>
        <p:txBody>
          <a:bodyPr/>
          <a:lstStyle/>
          <a:p>
            <a:r>
              <a:rPr lang="en-US" altLang="zh-TW" sz="3000">
                <a:ea typeface="新細明體" charset="-120"/>
              </a:rPr>
              <a:t>In more complex system, step size is limited by the largest </a:t>
            </a:r>
            <a:r>
              <a:rPr lang="en-US" altLang="zh-TW" sz="3000" i="1">
                <a:latin typeface="Times New Roman" pitchFamily="18" charset="0"/>
                <a:ea typeface="新細明體" charset="-120"/>
              </a:rPr>
              <a:t>k</a:t>
            </a:r>
            <a:r>
              <a:rPr lang="en-US" altLang="zh-TW" sz="3000">
                <a:ea typeface="新細明體" charset="-120"/>
              </a:rPr>
              <a:t>. One stiff spring can screw it up for everyone else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 sz="3000">
                <a:ea typeface="新細明體" charset="-120"/>
              </a:rPr>
              <a:t>Systems that have some big </a:t>
            </a:r>
            <a:r>
              <a:rPr lang="en-US" altLang="zh-TW" sz="3000" i="1">
                <a:latin typeface="Times New Roman" pitchFamily="18" charset="0"/>
                <a:ea typeface="新細明體" charset="-120"/>
              </a:rPr>
              <a:t>k</a:t>
            </a:r>
            <a:r>
              <a:rPr lang="en-US" altLang="zh-TW" sz="3000">
                <a:ea typeface="新細明體" charset="-120"/>
              </a:rPr>
              <a:t>’s mixed in are called </a:t>
            </a:r>
            <a:r>
              <a:rPr lang="en-US" altLang="zh-TW" sz="3000">
                <a:solidFill>
                  <a:srgbClr val="FF0000"/>
                </a:solidFill>
                <a:ea typeface="新細明體" charset="-120"/>
              </a:rPr>
              <a:t>stiff systems</a:t>
            </a:r>
            <a:endParaRPr lang="en-US" altLang="zh-TW" sz="3000">
              <a:ea typeface="新細明體" charset="-120"/>
            </a:endParaRP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 sz="3000">
                <a:ea typeface="新細明體" charset="-120"/>
              </a:rPr>
              <a:t>Remedy to stiff equations</a:t>
            </a:r>
          </a:p>
          <a:p>
            <a:pPr lvl="1"/>
            <a:r>
              <a:rPr lang="en-US" altLang="zh-TW">
                <a:ea typeface="新細明體" charset="-120"/>
              </a:rPr>
              <a:t>Using small step size </a:t>
            </a:r>
            <a:r>
              <a:rPr lang="en-US" altLang="zh-TW">
                <a:ea typeface="新細明體" charset="-120"/>
                <a:sym typeface="Wingdings" pitchFamily="2" charset="2"/>
              </a:rPr>
              <a:t> very inefficient </a:t>
            </a:r>
          </a:p>
          <a:p>
            <a:pPr lvl="1"/>
            <a:r>
              <a:rPr lang="en-US" altLang="zh-TW">
                <a:ea typeface="新細明體" charset="-120"/>
                <a:sym typeface="Wingdings" pitchFamily="2" charset="2"/>
              </a:rPr>
              <a:t>Implicit methods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23CE4-DF87-4CFB-BEF8-78B64BFC998E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Implicit Method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Euler’s method is explicit in that it uses only information at time </a:t>
            </a:r>
            <a:r>
              <a:rPr lang="en-US" altLang="zh-TW" i="1">
                <a:ea typeface="新細明體" charset="-120"/>
              </a:rPr>
              <a:t>t</a:t>
            </a:r>
            <a:r>
              <a:rPr lang="en-US" altLang="zh-TW" i="1" baseline="-25000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 to advance solution to time </a:t>
            </a:r>
            <a:r>
              <a:rPr lang="en-US" altLang="zh-TW" i="1">
                <a:ea typeface="新細明體" charset="-120"/>
              </a:rPr>
              <a:t>t</a:t>
            </a:r>
            <a:r>
              <a:rPr lang="en-US" altLang="zh-TW" i="1" baseline="-25000">
                <a:ea typeface="新細明體" charset="-120"/>
              </a:rPr>
              <a:t>n+1</a:t>
            </a:r>
            <a:endParaRPr lang="en-US" altLang="zh-TW">
              <a:ea typeface="新細明體" charset="-120"/>
            </a:endParaRPr>
          </a:p>
          <a:p>
            <a:endParaRPr lang="en-US" altLang="zh-TW" sz="16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Larger stability region can be achieved using information at time </a:t>
            </a:r>
            <a:r>
              <a:rPr lang="en-US" altLang="zh-TW" i="1">
                <a:ea typeface="新細明體" charset="-120"/>
              </a:rPr>
              <a:t>t</a:t>
            </a:r>
            <a:r>
              <a:rPr lang="en-US" altLang="zh-TW" i="1" baseline="-25000">
                <a:ea typeface="新細明體" charset="-120"/>
              </a:rPr>
              <a:t>n+1</a:t>
            </a:r>
            <a:r>
              <a:rPr lang="en-US" altLang="zh-TW">
                <a:ea typeface="新細明體" charset="-120"/>
              </a:rPr>
              <a:t>, which makes method implicit</a:t>
            </a:r>
          </a:p>
        </p:txBody>
      </p:sp>
      <p:sp>
        <p:nvSpPr>
          <p:cNvPr id="960516" name="AutoShape 4"/>
          <p:cNvSpPr>
            <a:spLocks noChangeArrowheads="1"/>
          </p:cNvSpPr>
          <p:nvPr/>
        </p:nvSpPr>
        <p:spPr bwMode="auto">
          <a:xfrm>
            <a:off x="2143125" y="5168900"/>
            <a:ext cx="6696075" cy="1079500"/>
          </a:xfrm>
          <a:prstGeom prst="wedgeRoundRectCallout">
            <a:avLst>
              <a:gd name="adj1" fmla="val -42389"/>
              <a:gd name="adj2" fmla="val -71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y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=</a:t>
            </a:r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f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(</a:t>
            </a:r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t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): </a:t>
            </a:r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y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 is an explicit function of </a:t>
            </a:r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t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f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(</a:t>
            </a:r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y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,</a:t>
            </a:r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t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)=0: </a:t>
            </a:r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y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 is an implicit function of </a:t>
            </a:r>
            <a:r>
              <a:rPr kumimoji="1" lang="en-US" altLang="zh-TW" sz="3000" i="1">
                <a:latin typeface="Times New Roman" pitchFamily="18" charset="0"/>
                <a:ea typeface="新細明體" charset="-120"/>
              </a:rPr>
              <a:t>t</a:t>
            </a:r>
          </a:p>
          <a:p>
            <a:pPr algn="ctr"/>
            <a:endParaRPr kumimoji="1" lang="en-US" altLang="zh-TW" b="1">
              <a:latin typeface="Tahoma" pitchFamily="34" charset="0"/>
              <a:ea typeface="新細明體" charset="-120"/>
            </a:endParaRPr>
          </a:p>
          <a:p>
            <a:pPr algn="ctr"/>
            <a:endParaRPr kumimoji="1" lang="zh-TW" altLang="en-US" b="1">
              <a:latin typeface="Tahom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76ED3-6977-4B5E-AD85-CBFEEA64AE31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Backward Euler Method 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Explicit Euler Method</a:t>
            </a:r>
          </a:p>
          <a:p>
            <a:endParaRPr lang="en-US" altLang="zh-TW" sz="40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Implicit (Backward) Euler Method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Example: </a:t>
            </a:r>
            <a:r>
              <a:rPr lang="en-US" altLang="zh-TW" i="1">
                <a:ea typeface="新細明體" charset="-120"/>
              </a:rPr>
              <a:t>x’</a:t>
            </a:r>
            <a:r>
              <a:rPr lang="en-US" altLang="zh-TW">
                <a:ea typeface="新細明體" charset="-120"/>
              </a:rPr>
              <a:t>=</a:t>
            </a:r>
            <a:r>
              <a:rPr lang="en-US" altLang="zh-TW" i="1">
                <a:ea typeface="新細明體" charset="-120"/>
              </a:rPr>
              <a:t>-kx</a:t>
            </a:r>
          </a:p>
          <a:p>
            <a:endParaRPr lang="en-US" altLang="zh-TW" sz="4000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961540" name="Object 4"/>
          <p:cNvGraphicFramePr>
            <a:graphicFrameLocks noChangeAspect="1"/>
          </p:cNvGraphicFramePr>
          <p:nvPr/>
        </p:nvGraphicFramePr>
        <p:xfrm>
          <a:off x="3276600" y="1989138"/>
          <a:ext cx="30321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70" name="方程式" r:id="rId3" imgW="1282680" imgH="228600" progId="Equation.3">
                  <p:embed/>
                </p:oleObj>
              </mc:Choice>
              <mc:Fallback>
                <p:oleObj name="方程式" r:id="rId3" imgW="1282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3032125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1541" name="Object 5"/>
          <p:cNvGraphicFramePr>
            <a:graphicFrameLocks noChangeAspect="1"/>
          </p:cNvGraphicFramePr>
          <p:nvPr/>
        </p:nvGraphicFramePr>
        <p:xfrm>
          <a:off x="3348038" y="3357563"/>
          <a:ext cx="34528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71" name="方程式" r:id="rId5" imgW="1460160" imgH="228600" progId="Equation.3">
                  <p:embed/>
                </p:oleObj>
              </mc:Choice>
              <mc:Fallback>
                <p:oleObj name="方程式" r:id="rId5" imgW="1460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357563"/>
                        <a:ext cx="3452812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1542" name="Object 6"/>
          <p:cNvGraphicFramePr>
            <a:graphicFrameLocks noChangeAspect="1"/>
          </p:cNvGraphicFramePr>
          <p:nvPr/>
        </p:nvGraphicFramePr>
        <p:xfrm>
          <a:off x="2051050" y="4865688"/>
          <a:ext cx="30924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72" name="方程式" r:id="rId7" imgW="1307880" imgH="228600" progId="Equation.3">
                  <p:embed/>
                </p:oleObj>
              </mc:Choice>
              <mc:Fallback>
                <p:oleObj name="方程式" r:id="rId7" imgW="13078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65688"/>
                        <a:ext cx="3092450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1543" name="Object 7"/>
          <p:cNvGraphicFramePr>
            <a:graphicFrameLocks noChangeAspect="1"/>
          </p:cNvGraphicFramePr>
          <p:nvPr/>
        </p:nvGraphicFramePr>
        <p:xfrm>
          <a:off x="2051050" y="5478463"/>
          <a:ext cx="25225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73" name="方程式" r:id="rId9" imgW="1066680" imgH="419040" progId="Equation.3">
                  <p:embed/>
                </p:oleObj>
              </mc:Choice>
              <mc:Fallback>
                <p:oleObj name="方程式" r:id="rId9" imgW="10666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78463"/>
                        <a:ext cx="2522538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44" name="Text Box 8"/>
          <p:cNvSpPr txBox="1">
            <a:spLocks noChangeArrowheads="1"/>
          </p:cNvSpPr>
          <p:nvPr/>
        </p:nvSpPr>
        <p:spPr bwMode="auto">
          <a:xfrm>
            <a:off x="5867400" y="5445125"/>
            <a:ext cx="2940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In this case, </a:t>
            </a:r>
          </a:p>
          <a:p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stable for any </a:t>
            </a:r>
            <a:r>
              <a:rPr kumimoji="1" lang="en-US" altLang="zh-TW" sz="2800" i="1">
                <a:latin typeface="Times New Roman" pitchFamily="18" charset="0"/>
                <a:ea typeface="新細明體" charset="-120"/>
              </a:rPr>
              <a:t>h</a:t>
            </a:r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 &gt; 0</a:t>
            </a:r>
          </a:p>
        </p:txBody>
      </p:sp>
      <p:sp>
        <p:nvSpPr>
          <p:cNvPr id="961545" name="Line 9"/>
          <p:cNvSpPr>
            <a:spLocks noChangeShapeType="1"/>
          </p:cNvSpPr>
          <p:nvPr/>
        </p:nvSpPr>
        <p:spPr bwMode="auto">
          <a:xfrm>
            <a:off x="4787900" y="5734050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8B797-D839-49E3-9837-37CE695684D3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Implicit Euler Method: 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9688"/>
            <a:ext cx="8229600" cy="54721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We must evaluate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>
                <a:ea typeface="新細明體" charset="-120"/>
              </a:rPr>
              <a:t> with </a:t>
            </a:r>
            <a:r>
              <a:rPr lang="en-US" altLang="zh-TW" b="1">
                <a:ea typeface="新細明體" charset="-120"/>
              </a:rPr>
              <a:t>x</a:t>
            </a:r>
            <a:r>
              <a:rPr lang="en-US" altLang="zh-TW" baseline="-25000">
                <a:ea typeface="新細明體" charset="-120"/>
              </a:rPr>
              <a:t>n+1</a:t>
            </a:r>
            <a:r>
              <a:rPr lang="en-US" altLang="zh-TW">
                <a:ea typeface="新細明體" charset="-120"/>
              </a:rPr>
              <a:t> before we know its value</a:t>
            </a:r>
            <a:endParaRPr lang="en-US" altLang="zh-TW" sz="1600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Therefore, we need to solve algebraic equation to determine </a:t>
            </a:r>
            <a:r>
              <a:rPr lang="en-US" altLang="zh-TW" b="1">
                <a:ea typeface="新細明體" charset="-120"/>
              </a:rPr>
              <a:t>x</a:t>
            </a:r>
            <a:r>
              <a:rPr lang="en-US" altLang="zh-TW" baseline="-25000">
                <a:ea typeface="新細明體" charset="-120"/>
              </a:rPr>
              <a:t>n+1</a:t>
            </a:r>
            <a:r>
              <a:rPr lang="en-US" altLang="zh-TW">
                <a:ea typeface="新細明體" charset="-120"/>
              </a:rPr>
              <a:t> </a:t>
            </a:r>
            <a:endParaRPr lang="en-US" altLang="zh-TW">
              <a:ea typeface="新細明體" charset="-120"/>
              <a:sym typeface="Wingdings" pitchFamily="2" charset="2"/>
            </a:endParaRPr>
          </a:p>
          <a:p>
            <a:pPr lvl="1"/>
            <a:r>
              <a:rPr lang="en-US" altLang="zh-TW" sz="2800">
                <a:ea typeface="新細明體" charset="-120"/>
                <a:sym typeface="Wingdings" pitchFamily="2" charset="2"/>
              </a:rPr>
              <a:t>Root finding</a:t>
            </a:r>
          </a:p>
          <a:p>
            <a:pPr lvl="1"/>
            <a:r>
              <a:rPr lang="en-US" altLang="zh-TW" sz="2800">
                <a:ea typeface="新細明體" charset="-120"/>
                <a:sym typeface="Wingdings" pitchFamily="2" charset="2"/>
              </a:rPr>
              <a:t>Approximate </a:t>
            </a:r>
            <a:r>
              <a:rPr lang="en-US" altLang="zh-TW" sz="2800" i="1">
                <a:latin typeface="Times New Roman" pitchFamily="18" charset="0"/>
                <a:ea typeface="新細明體" charset="-120"/>
                <a:sym typeface="Wingdings" pitchFamily="2" charset="2"/>
              </a:rPr>
              <a:t>f</a:t>
            </a:r>
            <a:r>
              <a:rPr lang="en-US" altLang="zh-TW" sz="2800">
                <a:ea typeface="新細明體" charset="-120"/>
                <a:sym typeface="Wingdings" pitchFamily="2" charset="2"/>
              </a:rPr>
              <a:t> by</a:t>
            </a:r>
            <a:r>
              <a:rPr lang="en-US" altLang="zh-TW">
                <a:ea typeface="新細明體" charset="-120"/>
                <a:sym typeface="Wingdings" pitchFamily="2" charset="2"/>
              </a:rPr>
              <a:t>  </a:t>
            </a:r>
            <a:endParaRPr lang="en-US" altLang="zh-TW">
              <a:ea typeface="新細明體" charset="-120"/>
            </a:endParaRPr>
          </a:p>
        </p:txBody>
      </p:sp>
      <p:graphicFrame>
        <p:nvGraphicFramePr>
          <p:cNvPr id="962564" name="Object 4"/>
          <p:cNvGraphicFramePr>
            <a:graphicFrameLocks noChangeAspect="1"/>
          </p:cNvGraphicFramePr>
          <p:nvPr/>
        </p:nvGraphicFramePr>
        <p:xfrm>
          <a:off x="5486400" y="304800"/>
          <a:ext cx="34528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78" name="方程式" r:id="rId3" imgW="1460160" imgH="228600" progId="Equation.3">
                  <p:embed/>
                </p:oleObj>
              </mc:Choice>
              <mc:Fallback>
                <p:oleObj name="方程式" r:id="rId3" imgW="1460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"/>
                        <a:ext cx="3452813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5" name="Object 5"/>
          <p:cNvGraphicFramePr>
            <a:graphicFrameLocks noChangeAspect="1"/>
          </p:cNvGraphicFramePr>
          <p:nvPr/>
        </p:nvGraphicFramePr>
        <p:xfrm>
          <a:off x="4191000" y="4876800"/>
          <a:ext cx="5397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79" name="方程式" r:id="rId5" imgW="228600" imgH="393480" progId="Equation.3">
                  <p:embed/>
                </p:oleObj>
              </mc:Choice>
              <mc:Fallback>
                <p:oleObj name="方程式" r:id="rId5" imgW="2286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76800"/>
                        <a:ext cx="539750" cy="938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BEA0D-8232-431A-B7AA-CECA5ED28CEF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Stability of ODE</a:t>
            </a:r>
          </a:p>
          <a:p>
            <a:r>
              <a:rPr lang="en-US" altLang="zh-TW">
                <a:ea typeface="新細明體" charset="-120"/>
              </a:rPr>
              <a:t>Propagation error</a:t>
            </a:r>
          </a:p>
          <a:p>
            <a:r>
              <a:rPr lang="en-US" altLang="zh-TW">
                <a:ea typeface="新細明體" charset="-120"/>
              </a:rPr>
              <a:t>Stiff system</a:t>
            </a:r>
          </a:p>
          <a:p>
            <a:r>
              <a:rPr lang="en-US" altLang="zh-TW">
                <a:ea typeface="新細明體" charset="-120"/>
              </a:rPr>
              <a:t>Implicit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CE197A-BBFC-4A51-B750-F23BED52218D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Example: Backward Euler Method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  <a:hlinkClick r:id="rId2"/>
              </a:rPr>
              <a:t>http</a:t>
            </a:r>
            <a:r>
              <a:rPr lang="en-US" altLang="zh-TW" dirty="0">
                <a:ea typeface="新細明體" charset="-120"/>
                <a:hlinkClick r:id="rId2"/>
              </a:rPr>
              <a:t>://heath.cs.illinois.edu/iem/ode/backeulr</a:t>
            </a:r>
            <a:r>
              <a:rPr lang="en-US" altLang="zh-TW" dirty="0" smtClean="0">
                <a:ea typeface="新細明體" charset="-120"/>
                <a:hlinkClick r:id="rId2"/>
              </a:rPr>
              <a:t>/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Read the course note on the E3 course web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0C9CE-CD54-40DC-A569-B627924FD07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Example: solving a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th-order ODE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2362200"/>
            <a:ext cx="8415337" cy="35814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Convert to a system of 1st-order equations 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Implicit method</a:t>
            </a:r>
          </a:p>
        </p:txBody>
      </p:sp>
      <p:graphicFrame>
        <p:nvGraphicFramePr>
          <p:cNvPr id="967684" name="Object 4"/>
          <p:cNvGraphicFramePr>
            <a:graphicFrameLocks noChangeAspect="1"/>
          </p:cNvGraphicFramePr>
          <p:nvPr/>
        </p:nvGraphicFramePr>
        <p:xfrm>
          <a:off x="3429000" y="3124200"/>
          <a:ext cx="22812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03" name="方程式" r:id="rId3" imgW="965160" imgH="228600" progId="Equation.3">
                  <p:embed/>
                </p:oleObj>
              </mc:Choice>
              <mc:Fallback>
                <p:oleObj name="方程式" r:id="rId3" imgW="965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24200"/>
                        <a:ext cx="2281238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690" name="Object 10"/>
          <p:cNvGraphicFramePr>
            <a:graphicFrameLocks noChangeAspect="1"/>
          </p:cNvGraphicFramePr>
          <p:nvPr/>
        </p:nvGraphicFramePr>
        <p:xfrm>
          <a:off x="2057400" y="1295400"/>
          <a:ext cx="5184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04" name="方程式" r:id="rId5" imgW="2044440" imgH="419040" progId="Equation.3">
                  <p:embed/>
                </p:oleObj>
              </mc:Choice>
              <mc:Fallback>
                <p:oleObj name="方程式" r:id="rId5" imgW="204444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5184775" cy="1066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D5615-C068-41CF-9F2E-0D5C3DD2AF9E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Convert to a system of 1st-order ODE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4248150" cy="4687887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Given </a:t>
            </a:r>
            <a:r>
              <a:rPr lang="en-US" altLang="zh-TW" sz="2800" i="1">
                <a:ea typeface="新細明體" charset="-120"/>
              </a:rPr>
              <a:t>k</a:t>
            </a:r>
            <a:r>
              <a:rPr lang="en-US" altLang="zh-TW" sz="2800">
                <a:ea typeface="新細明體" charset="-120"/>
              </a:rPr>
              <a:t>-th order ODE</a:t>
            </a:r>
            <a:r>
              <a:rPr lang="en-US" altLang="zh-TW">
                <a:ea typeface="新細明體" charset="-120"/>
              </a:rPr>
              <a:t> </a:t>
            </a:r>
          </a:p>
          <a:p>
            <a:endParaRPr lang="en-US" altLang="zh-TW" sz="4400">
              <a:ea typeface="新細明體" charset="-120"/>
            </a:endParaRPr>
          </a:p>
          <a:p>
            <a:r>
              <a:rPr lang="en-US" altLang="zh-TW" sz="2800">
                <a:ea typeface="新細明體" charset="-120"/>
              </a:rPr>
              <a:t>Define</a:t>
            </a:r>
          </a:p>
          <a:p>
            <a:endParaRPr lang="en-US" altLang="zh-TW">
              <a:ea typeface="新細明體" charset="-120"/>
            </a:endParaRPr>
          </a:p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968708" name="Object 4"/>
          <p:cNvGraphicFramePr>
            <a:graphicFrameLocks noChangeAspect="1"/>
          </p:cNvGraphicFramePr>
          <p:nvPr/>
        </p:nvGraphicFramePr>
        <p:xfrm>
          <a:off x="2057400" y="1600200"/>
          <a:ext cx="5184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51" name="方程式" r:id="rId3" imgW="2044440" imgH="419040" progId="Equation.3">
                  <p:embed/>
                </p:oleObj>
              </mc:Choice>
              <mc:Fallback>
                <p:oleObj name="方程式" r:id="rId3" imgW="20444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4775" cy="1066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8709" name="Object 5"/>
          <p:cNvGraphicFramePr>
            <a:graphicFrameLocks noChangeAspect="1"/>
          </p:cNvGraphicFramePr>
          <p:nvPr/>
        </p:nvGraphicFramePr>
        <p:xfrm>
          <a:off x="1331913" y="3235325"/>
          <a:ext cx="14493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52" name="方程式" r:id="rId5" imgW="571320" imgH="215640" progId="Equation.3">
                  <p:embed/>
                </p:oleObj>
              </mc:Choice>
              <mc:Fallback>
                <p:oleObj name="方程式" r:id="rId5" imgW="5713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35325"/>
                        <a:ext cx="1449387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8710" name="Object 6"/>
          <p:cNvGraphicFramePr>
            <a:graphicFrameLocks noChangeAspect="1"/>
          </p:cNvGraphicFramePr>
          <p:nvPr/>
        </p:nvGraphicFramePr>
        <p:xfrm>
          <a:off x="1331913" y="3883025"/>
          <a:ext cx="15795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53" name="方程式" r:id="rId7" imgW="622080" imgH="215640" progId="Equation.3">
                  <p:embed/>
                </p:oleObj>
              </mc:Choice>
              <mc:Fallback>
                <p:oleObj name="方程式" r:id="rId7" imgW="6220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83025"/>
                        <a:ext cx="1579562" cy="549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8711" name="Object 7"/>
          <p:cNvGraphicFramePr>
            <a:graphicFrameLocks noChangeAspect="1"/>
          </p:cNvGraphicFramePr>
          <p:nvPr/>
        </p:nvGraphicFramePr>
        <p:xfrm>
          <a:off x="1331913" y="4605338"/>
          <a:ext cx="16113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54" name="方程式" r:id="rId9" imgW="634680" imgH="228600" progId="Equation.3">
                  <p:embed/>
                </p:oleObj>
              </mc:Choice>
              <mc:Fallback>
                <p:oleObj name="方程式" r:id="rId9" imgW="6346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05338"/>
                        <a:ext cx="1611312" cy="581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8712" name="Object 8"/>
          <p:cNvGraphicFramePr>
            <a:graphicFrameLocks noChangeAspect="1"/>
          </p:cNvGraphicFramePr>
          <p:nvPr/>
        </p:nvGraphicFramePr>
        <p:xfrm>
          <a:off x="1258888" y="5768975"/>
          <a:ext cx="2030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55" name="方程式" r:id="rId11" imgW="799920" imgH="241200" progId="Equation.3">
                  <p:embed/>
                </p:oleObj>
              </mc:Choice>
              <mc:Fallback>
                <p:oleObj name="方程式" r:id="rId11" imgW="7999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68975"/>
                        <a:ext cx="2030412" cy="612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13" name="Rectangle 9"/>
          <p:cNvSpPr>
            <a:spLocks noChangeArrowheads="1"/>
          </p:cNvSpPr>
          <p:nvPr/>
        </p:nvSpPr>
        <p:spPr bwMode="auto">
          <a:xfrm>
            <a:off x="3492500" y="2492375"/>
            <a:ext cx="56515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31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–"/>
              <a:defRPr sz="26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21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–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TW" sz="2800">
                <a:ea typeface="新細明體" charset="-120"/>
              </a:rPr>
              <a:t>Original ODE equivalent to first order system</a:t>
            </a:r>
          </a:p>
        </p:txBody>
      </p:sp>
      <p:graphicFrame>
        <p:nvGraphicFramePr>
          <p:cNvPr id="968714" name="Object 10"/>
          <p:cNvGraphicFramePr>
            <a:graphicFrameLocks noChangeAspect="1"/>
          </p:cNvGraphicFramePr>
          <p:nvPr/>
        </p:nvGraphicFramePr>
        <p:xfrm>
          <a:off x="4176713" y="3513138"/>
          <a:ext cx="4716462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56" name="方程式" r:id="rId13" imgW="1879560" imgH="1168200" progId="Equation.3">
                  <p:embed/>
                </p:oleObj>
              </mc:Choice>
              <mc:Fallback>
                <p:oleObj name="方程式" r:id="rId13" imgW="1879560" imgH="116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513138"/>
                        <a:ext cx="4716462" cy="29352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B4C14B-9A3B-4239-BF6A-6BE7990331A6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Example: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th-order ODE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966660" name="Object 4"/>
          <p:cNvGraphicFramePr>
            <a:graphicFrameLocks noChangeAspect="1"/>
          </p:cNvGraphicFramePr>
          <p:nvPr/>
        </p:nvGraphicFramePr>
        <p:xfrm>
          <a:off x="609600" y="1295400"/>
          <a:ext cx="37226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02" name="方程式" r:id="rId3" imgW="1574640" imgH="393480" progId="Equation.3">
                  <p:embed/>
                </p:oleObj>
              </mc:Choice>
              <mc:Fallback>
                <p:oleObj name="方程式" r:id="rId3" imgW="15746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3722688" cy="938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6661" name="Object 5"/>
          <p:cNvGraphicFramePr>
            <a:graphicFrameLocks noChangeAspect="1"/>
          </p:cNvGraphicFramePr>
          <p:nvPr/>
        </p:nvGraphicFramePr>
        <p:xfrm>
          <a:off x="762000" y="2286000"/>
          <a:ext cx="3152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03" name="方程式" r:id="rId5" imgW="1333440" imgH="228600" progId="Equation.3">
                  <p:embed/>
                </p:oleObj>
              </mc:Choice>
              <mc:Fallback>
                <p:oleObj name="方程式" r:id="rId5" imgW="13334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3152775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6662" name="Object 6"/>
          <p:cNvGraphicFramePr>
            <a:graphicFrameLocks noChangeAspect="1"/>
          </p:cNvGraphicFramePr>
          <p:nvPr/>
        </p:nvGraphicFramePr>
        <p:xfrm>
          <a:off x="381000" y="3189288"/>
          <a:ext cx="48942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04" name="方程式" r:id="rId7" imgW="2070000" imgH="228600" progId="Equation.3">
                  <p:embed/>
                </p:oleObj>
              </mc:Choice>
              <mc:Fallback>
                <p:oleObj name="方程式" r:id="rId7" imgW="2070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89288"/>
                        <a:ext cx="4894263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6663" name="Object 7"/>
          <p:cNvGraphicFramePr>
            <a:graphicFrameLocks noChangeAspect="1"/>
          </p:cNvGraphicFramePr>
          <p:nvPr/>
        </p:nvGraphicFramePr>
        <p:xfrm>
          <a:off x="5372100" y="1295400"/>
          <a:ext cx="3397250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05" name="方程式" r:id="rId9" imgW="1688760" imgH="1422360" progId="Equation.3">
                  <p:embed/>
                </p:oleObj>
              </mc:Choice>
              <mc:Fallback>
                <p:oleObj name="方程式" r:id="rId9" imgW="1688760" imgH="1422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295400"/>
                        <a:ext cx="3397250" cy="2881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6664" name="Object 8"/>
          <p:cNvGraphicFramePr>
            <a:graphicFrameLocks noChangeAspect="1"/>
          </p:cNvGraphicFramePr>
          <p:nvPr/>
        </p:nvGraphicFramePr>
        <p:xfrm>
          <a:off x="381000" y="4343400"/>
          <a:ext cx="56149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06" name="方程式" r:id="rId11" imgW="2374560" imgH="228600" progId="Equation.3">
                  <p:embed/>
                </p:oleObj>
              </mc:Choice>
              <mc:Fallback>
                <p:oleObj name="方程式" r:id="rId11" imgW="23745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5614988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6665" name="Object 9"/>
          <p:cNvGraphicFramePr>
            <a:graphicFrameLocks noChangeAspect="1"/>
          </p:cNvGraphicFramePr>
          <p:nvPr/>
        </p:nvGraphicFramePr>
        <p:xfrm>
          <a:off x="1119188" y="5243513"/>
          <a:ext cx="4443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07" name="方程式" r:id="rId13" imgW="1879560" imgH="241200" progId="Equation.3">
                  <p:embed/>
                </p:oleObj>
              </mc:Choice>
              <mc:Fallback>
                <p:oleObj name="方程式" r:id="rId13" imgW="18795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5243513"/>
                        <a:ext cx="4443412" cy="574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CB6D7-B0F1-4FB4-8CC8-D1EB4A78FC7D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Stability of Analytic Solution of ODE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 sz="2900">
                <a:solidFill>
                  <a:srgbClr val="FF0000"/>
                </a:solidFill>
                <a:ea typeface="新細明體" charset="-120"/>
              </a:rPr>
              <a:t>Stable</a:t>
            </a:r>
            <a:r>
              <a:rPr lang="en-US" altLang="zh-TW" sz="2900">
                <a:ea typeface="新細明體" charset="-120"/>
              </a:rPr>
              <a:t> if solutions resulting from perturbations of initial value remain close to original solution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 sz="2900">
                <a:solidFill>
                  <a:srgbClr val="FF0000"/>
                </a:solidFill>
                <a:ea typeface="新細明體" charset="-120"/>
              </a:rPr>
              <a:t>Unstable</a:t>
            </a:r>
            <a:r>
              <a:rPr lang="en-US" altLang="zh-TW" sz="2900">
                <a:ea typeface="新細明體" charset="-120"/>
              </a:rPr>
              <a:t> if solutions resulting perturbations diverges away from original solution</a:t>
            </a:r>
            <a:r>
              <a:rPr lang="en-US" altLang="zh-TW">
                <a:ea typeface="新細明體" charset="-120"/>
              </a:rPr>
              <a:t> without bound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 sz="2900">
                <a:solidFill>
                  <a:srgbClr val="FF0000"/>
                </a:solidFill>
                <a:ea typeface="新細明體" charset="-120"/>
              </a:rPr>
              <a:t>Neutrally stable</a:t>
            </a:r>
            <a:r>
              <a:rPr lang="en-US" altLang="zh-TW" sz="2900">
                <a:ea typeface="新細明體" charset="-120"/>
              </a:rPr>
              <a:t> if solutions resulting from perturbations are neither stable or unstable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CB9272-6744-4C09-8389-8F7BBC45C2D5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Example: Stability of ODE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946180" name="Group 4"/>
          <p:cNvGrpSpPr>
            <a:grpSpLocks/>
          </p:cNvGrpSpPr>
          <p:nvPr/>
        </p:nvGrpSpPr>
        <p:grpSpPr bwMode="auto">
          <a:xfrm>
            <a:off x="900113" y="3810000"/>
            <a:ext cx="2749550" cy="2628900"/>
            <a:chOff x="521" y="2591"/>
            <a:chExt cx="1732" cy="1656"/>
          </a:xfrm>
        </p:grpSpPr>
        <p:pic>
          <p:nvPicPr>
            <p:cNvPr id="94618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591"/>
              <a:ext cx="171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6182" name="Text Box 6"/>
            <p:cNvSpPr txBox="1">
              <a:spLocks noChangeArrowheads="1"/>
            </p:cNvSpPr>
            <p:nvPr/>
          </p:nvSpPr>
          <p:spPr bwMode="auto">
            <a:xfrm>
              <a:off x="1429" y="3702"/>
              <a:ext cx="8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solidFill>
                    <a:srgbClr val="000000"/>
                  </a:solidFill>
                  <a:latin typeface="Tahoma" pitchFamily="34" charset="0"/>
                  <a:ea typeface="新細明體" charset="-120"/>
                </a:rPr>
                <a:t>Neutrally </a:t>
              </a:r>
            </a:p>
            <a:p>
              <a:r>
                <a:rPr kumimoji="1" lang="en-US" altLang="zh-TW" b="1">
                  <a:solidFill>
                    <a:srgbClr val="000000"/>
                  </a:solidFill>
                  <a:latin typeface="Tahoma" pitchFamily="34" charset="0"/>
                  <a:ea typeface="新細明體" charset="-120"/>
                </a:rPr>
                <a:t>stable</a:t>
              </a:r>
            </a:p>
          </p:txBody>
        </p:sp>
      </p:grpSp>
      <p:grpSp>
        <p:nvGrpSpPr>
          <p:cNvPr id="946183" name="Group 7"/>
          <p:cNvGrpSpPr>
            <a:grpSpLocks/>
          </p:cNvGrpSpPr>
          <p:nvPr/>
        </p:nvGrpSpPr>
        <p:grpSpPr bwMode="auto">
          <a:xfrm>
            <a:off x="684213" y="1331913"/>
            <a:ext cx="3348037" cy="2384425"/>
            <a:chOff x="431" y="839"/>
            <a:chExt cx="2109" cy="1502"/>
          </a:xfrm>
        </p:grpSpPr>
        <p:pic>
          <p:nvPicPr>
            <p:cNvPr id="94618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5"/>
            <a:stretch>
              <a:fillRect/>
            </a:stretch>
          </p:blipFill>
          <p:spPr bwMode="auto">
            <a:xfrm>
              <a:off x="431" y="839"/>
              <a:ext cx="2109" cy="1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6185" name="Text Box 9"/>
            <p:cNvSpPr txBox="1">
              <a:spLocks noChangeArrowheads="1"/>
            </p:cNvSpPr>
            <p:nvPr/>
          </p:nvSpPr>
          <p:spPr bwMode="auto">
            <a:xfrm>
              <a:off x="930" y="845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solidFill>
                    <a:srgbClr val="000000"/>
                  </a:solidFill>
                  <a:latin typeface="Tahoma" pitchFamily="34" charset="0"/>
                  <a:ea typeface="新細明體" charset="-120"/>
                </a:rPr>
                <a:t>Stable</a:t>
              </a:r>
            </a:p>
          </p:txBody>
        </p:sp>
      </p:grpSp>
      <p:grpSp>
        <p:nvGrpSpPr>
          <p:cNvPr id="946186" name="Group 10"/>
          <p:cNvGrpSpPr>
            <a:grpSpLocks/>
          </p:cNvGrpSpPr>
          <p:nvPr/>
        </p:nvGrpSpPr>
        <p:grpSpPr bwMode="auto">
          <a:xfrm>
            <a:off x="4932363" y="1303338"/>
            <a:ext cx="3382962" cy="3062287"/>
            <a:chOff x="3107" y="709"/>
            <a:chExt cx="2131" cy="1929"/>
          </a:xfrm>
        </p:grpSpPr>
        <p:pic>
          <p:nvPicPr>
            <p:cNvPr id="94618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709"/>
              <a:ext cx="2131" cy="1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6188" name="Text Box 12"/>
            <p:cNvSpPr txBox="1">
              <a:spLocks noChangeArrowheads="1"/>
            </p:cNvSpPr>
            <p:nvPr/>
          </p:nvSpPr>
          <p:spPr bwMode="auto">
            <a:xfrm>
              <a:off x="3833" y="886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solidFill>
                    <a:srgbClr val="000000"/>
                  </a:solidFill>
                  <a:latin typeface="Tahoma" pitchFamily="34" charset="0"/>
                  <a:ea typeface="新細明體" charset="-120"/>
                </a:rPr>
                <a:t>Unstable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91737-A34A-4560-880E-4BF2BB19894E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altLang="zh-TW" sz="3600">
                <a:ea typeface="新細明體" charset="-120"/>
              </a:rPr>
              <a:t>Stability of Numerical Solution of ODE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sz="3000">
                <a:ea typeface="新細明體" charset="-120"/>
              </a:rPr>
              <a:t>Numerical solution is </a:t>
            </a:r>
            <a:r>
              <a:rPr lang="en-US" altLang="zh-TW" sz="3000">
                <a:solidFill>
                  <a:srgbClr val="FF0000"/>
                </a:solidFill>
                <a:ea typeface="新細明體" charset="-120"/>
              </a:rPr>
              <a:t>stable</a:t>
            </a:r>
            <a:r>
              <a:rPr lang="en-US" altLang="zh-TW" sz="3000">
                <a:ea typeface="新細明體" charset="-120"/>
              </a:rPr>
              <a:t> if small perturbations do not cause resulting numerical solutions to diverge from each other without bound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 sz="3000">
                <a:ea typeface="新細明體" charset="-120"/>
              </a:rPr>
              <a:t>Divergence of numerical solutions could be caused by instability of analytical solution to ODE, but can also be due to numerical method itself, even when solutions to ODE is 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D37D3-1ADD-471A-A1CC-F767612A6E4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Determining Stability and Accuracy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Simple approach to determining stability and accuracy of numerical method is to apply it to scalar ODE </a:t>
            </a:r>
            <a:r>
              <a:rPr lang="en-US" altLang="zh-TW" i="1">
                <a:ea typeface="新細明體" charset="-120"/>
              </a:rPr>
              <a:t>x’</a:t>
            </a:r>
            <a:r>
              <a:rPr lang="en-US" altLang="zh-TW">
                <a:ea typeface="新細明體" charset="-120"/>
              </a:rPr>
              <a:t>=A</a:t>
            </a:r>
            <a:r>
              <a:rPr lang="en-US" altLang="zh-TW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, where</a:t>
            </a:r>
            <a:r>
              <a:rPr lang="en-US" altLang="zh-TW" sz="2800" i="1">
                <a:ea typeface="新細明體" charset="-120"/>
              </a:rPr>
              <a:t> A </a:t>
            </a:r>
            <a:r>
              <a:rPr lang="en-US" altLang="zh-TW">
                <a:ea typeface="新細明體" charset="-120"/>
              </a:rPr>
              <a:t>is (possibly complex) constant</a:t>
            </a:r>
          </a:p>
          <a:p>
            <a:pPr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For a given numerical method, we can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Determine stability by characterizing growth of numerical solution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Determine accuracy by comparing exact and numerical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CC9C79-429D-4B95-9BB9-92F197E22385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Example: Euler’s Method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Applying Euler’s method to </a:t>
            </a:r>
            <a:r>
              <a:rPr lang="en-US" altLang="zh-TW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’=</a:t>
            </a:r>
            <a:r>
              <a:rPr lang="en-US" altLang="zh-TW" i="1">
                <a:ea typeface="新細明體" charset="-120"/>
              </a:rPr>
              <a:t>Ax</a:t>
            </a:r>
            <a:r>
              <a:rPr lang="en-US" altLang="zh-TW">
                <a:ea typeface="新細明體" charset="-120"/>
              </a:rPr>
              <a:t> using fixed step size </a:t>
            </a:r>
            <a:r>
              <a:rPr lang="en-US" altLang="zh-TW" i="1">
                <a:ea typeface="新細明體" charset="-120"/>
              </a:rPr>
              <a:t>h</a:t>
            </a:r>
            <a:r>
              <a:rPr lang="en-US" altLang="zh-TW">
                <a:ea typeface="新細明體" charset="-120"/>
              </a:rPr>
              <a:t>, we have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 sz="24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If Re(</a:t>
            </a:r>
            <a:r>
              <a:rPr lang="en-US" altLang="zh-TW" i="1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) &lt; 0, exact solution is stable</a:t>
            </a:r>
          </a:p>
          <a:p>
            <a:r>
              <a:rPr lang="en-US" altLang="zh-TW">
                <a:ea typeface="新細明體" charset="-120"/>
              </a:rPr>
              <a:t>Numerical solution is also stable if   </a:t>
            </a:r>
            <a:endParaRPr lang="en-US" altLang="zh-TW" sz="1200">
              <a:ea typeface="新細明體" charset="-120"/>
            </a:endParaRPr>
          </a:p>
          <a:p>
            <a:pPr lvl="1"/>
            <a:r>
              <a:rPr lang="en-US" altLang="zh-TW">
                <a:ea typeface="新細明體" charset="-120"/>
              </a:rPr>
              <a:t>If </a:t>
            </a:r>
            <a:r>
              <a:rPr lang="en-US" altLang="zh-TW" i="1">
                <a:ea typeface="新細明體" charset="-120"/>
              </a:rPr>
              <a:t>A&lt;</a:t>
            </a:r>
            <a:r>
              <a:rPr lang="en-US" altLang="zh-TW">
                <a:ea typeface="新細明體" charset="-120"/>
              </a:rPr>
              <a:t>0 and is real, we must have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h</a:t>
            </a:r>
            <a:r>
              <a:rPr lang="en-US" altLang="zh-TW">
                <a:ea typeface="新細明體" charset="-120"/>
              </a:rPr>
              <a:t>&lt;-2/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 for Euler’s method to be stable</a:t>
            </a:r>
          </a:p>
        </p:txBody>
      </p:sp>
      <p:graphicFrame>
        <p:nvGraphicFramePr>
          <p:cNvPr id="949252" name="Object 4"/>
          <p:cNvGraphicFramePr>
            <a:graphicFrameLocks noChangeAspect="1"/>
          </p:cNvGraphicFramePr>
          <p:nvPr/>
        </p:nvGraphicFramePr>
        <p:xfrm>
          <a:off x="2411413" y="2492375"/>
          <a:ext cx="40370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273" name="方程式" r:id="rId3" imgW="1777680" imgH="228600" progId="Equation.3">
                  <p:embed/>
                </p:oleObj>
              </mc:Choice>
              <mc:Fallback>
                <p:oleObj name="方程式" r:id="rId3" imgW="1777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92375"/>
                        <a:ext cx="4037012" cy="525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53" name="Object 5"/>
          <p:cNvGraphicFramePr>
            <a:graphicFrameLocks noChangeAspect="1"/>
          </p:cNvGraphicFramePr>
          <p:nvPr/>
        </p:nvGraphicFramePr>
        <p:xfrm>
          <a:off x="3419475" y="3141663"/>
          <a:ext cx="23050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274" name="方程式" r:id="rId5" imgW="1015920" imgH="241200" progId="Equation.3">
                  <p:embed/>
                </p:oleObj>
              </mc:Choice>
              <mc:Fallback>
                <p:oleObj name="方程式" r:id="rId5" imgW="10159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2305050" cy="5540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54" name="Object 6"/>
          <p:cNvGraphicFramePr>
            <a:graphicFrameLocks noChangeAspect="1"/>
          </p:cNvGraphicFramePr>
          <p:nvPr/>
        </p:nvGraphicFramePr>
        <p:xfrm>
          <a:off x="6934200" y="4446588"/>
          <a:ext cx="15271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275" name="方程式" r:id="rId7" imgW="672840" imgH="253800" progId="Equation.3">
                  <p:embed/>
                </p:oleObj>
              </mc:Choice>
              <mc:Fallback>
                <p:oleObj name="方程式" r:id="rId7" imgW="6728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446588"/>
                        <a:ext cx="1527175" cy="5826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F79E7-ACF1-4C91-80EB-C3130DAA907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Propagated Error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Error made early in the process will also affect the late computations—the early error will be propagated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Propagated error analysis is not easy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We only analyze the propagated error for Euler’s method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11CEE9-0CF9-4AA6-AA58-67BA6031DD0F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Propagated Error—Euler’s method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Numerical solution by Euler’s method</a:t>
            </a:r>
          </a:p>
          <a:p>
            <a:endParaRPr lang="en-US" altLang="zh-TW" sz="20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Analytic solution using Taylor series</a:t>
            </a:r>
          </a:p>
        </p:txBody>
      </p:sp>
      <p:graphicFrame>
        <p:nvGraphicFramePr>
          <p:cNvPr id="951300" name="Object 4"/>
          <p:cNvGraphicFramePr>
            <a:graphicFrameLocks noChangeAspect="1"/>
          </p:cNvGraphicFramePr>
          <p:nvPr/>
        </p:nvGraphicFramePr>
        <p:xfrm>
          <a:off x="3429000" y="1981200"/>
          <a:ext cx="3200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38" name="方程式" r:id="rId4" imgW="1409400" imgH="228600" progId="Equation.3">
                  <p:embed/>
                </p:oleObj>
              </mc:Choice>
              <mc:Fallback>
                <p:oleObj name="方程式" r:id="rId4" imgW="1409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3200400" cy="525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1" name="Object 5"/>
          <p:cNvGraphicFramePr>
            <a:graphicFrameLocks noChangeAspect="1"/>
          </p:cNvGraphicFramePr>
          <p:nvPr/>
        </p:nvGraphicFramePr>
        <p:xfrm>
          <a:off x="1187450" y="2971800"/>
          <a:ext cx="7061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39" name="方程式" r:id="rId6" imgW="3111480" imgH="419040" progId="Equation.3">
                  <p:embed/>
                </p:oleObj>
              </mc:Choice>
              <mc:Fallback>
                <p:oleObj name="方程式" r:id="rId6" imgW="3111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71800"/>
                        <a:ext cx="7061200" cy="963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2" name="Object 6"/>
          <p:cNvGraphicFramePr>
            <a:graphicFrameLocks noChangeAspect="1"/>
          </p:cNvGraphicFramePr>
          <p:nvPr/>
        </p:nvGraphicFramePr>
        <p:xfrm>
          <a:off x="266700" y="3886200"/>
          <a:ext cx="88773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40" name="方程式" r:id="rId8" imgW="3911400" imgH="419040" progId="Equation.3">
                  <p:embed/>
                </p:oleObj>
              </mc:Choice>
              <mc:Fallback>
                <p:oleObj name="方程式" r:id="rId8" imgW="39114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886200"/>
                        <a:ext cx="8877300" cy="963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5" name="Object 9"/>
          <p:cNvGraphicFramePr>
            <a:graphicFrameLocks noChangeAspect="1"/>
          </p:cNvGraphicFramePr>
          <p:nvPr/>
        </p:nvGraphicFramePr>
        <p:xfrm>
          <a:off x="900113" y="4724400"/>
          <a:ext cx="70040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41" name="方程式" r:id="rId10" imgW="3085920" imgH="457200" progId="Equation.3">
                  <p:embed/>
                </p:oleObj>
              </mc:Choice>
              <mc:Fallback>
                <p:oleObj name="方程式" r:id="rId10" imgW="30859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7004050" cy="1050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6" name="Object 10"/>
          <p:cNvGraphicFramePr>
            <a:graphicFrameLocks noChangeAspect="1"/>
          </p:cNvGraphicFramePr>
          <p:nvPr/>
        </p:nvGraphicFramePr>
        <p:xfrm>
          <a:off x="971550" y="5715000"/>
          <a:ext cx="76374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42" name="方程式" r:id="rId12" imgW="3365280" imgH="419040" progId="Equation.3">
                  <p:embed/>
                </p:oleObj>
              </mc:Choice>
              <mc:Fallback>
                <p:oleObj name="方程式" r:id="rId12" imgW="336528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15000"/>
                        <a:ext cx="7637463" cy="963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993399"/>
      </a:dk1>
      <a:lt1>
        <a:srgbClr val="FFFFFF"/>
      </a:lt1>
      <a:dk2>
        <a:srgbClr val="000000"/>
      </a:dk2>
      <a:lt2>
        <a:srgbClr val="FFFFFF"/>
      </a:lt2>
      <a:accent1>
        <a:srgbClr val="FF6633"/>
      </a:accent1>
      <a:accent2>
        <a:srgbClr val="B9D300"/>
      </a:accent2>
      <a:accent3>
        <a:srgbClr val="AAAAAA"/>
      </a:accent3>
      <a:accent4>
        <a:srgbClr val="DADADA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993399"/>
        </a:dk1>
        <a:lt1>
          <a:srgbClr val="FFFFFF"/>
        </a:lt1>
        <a:dk2>
          <a:srgbClr val="000000"/>
        </a:dk2>
        <a:lt2>
          <a:srgbClr val="FFFFFF"/>
        </a:lt2>
        <a:accent1>
          <a:srgbClr val="FF6633"/>
        </a:accent1>
        <a:accent2>
          <a:srgbClr val="B9D300"/>
        </a:accent2>
        <a:accent3>
          <a:srgbClr val="AAAAAA"/>
        </a:accent3>
        <a:accent4>
          <a:srgbClr val="DADADA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16693</TotalTime>
  <Words>871</Words>
  <Application>Microsoft Office PowerPoint</Application>
  <PresentationFormat>如螢幕大小 (4:3)</PresentationFormat>
  <Paragraphs>168</Paragraphs>
  <Slides>23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Tahoma</vt:lpstr>
      <vt:lpstr>Times New Roman</vt:lpstr>
      <vt:lpstr>Wingdings</vt:lpstr>
      <vt:lpstr>Custom Design</vt:lpstr>
      <vt:lpstr>方程式</vt:lpstr>
      <vt:lpstr>Differential Equation Basics (2)</vt:lpstr>
      <vt:lpstr>Outline</vt:lpstr>
      <vt:lpstr>Stability of Analytic Solution of ODE</vt:lpstr>
      <vt:lpstr>Example: Stability of ODE</vt:lpstr>
      <vt:lpstr>Stability of Numerical Solution of ODE</vt:lpstr>
      <vt:lpstr>Determining Stability and Accuracy</vt:lpstr>
      <vt:lpstr>Example: Euler’s Method</vt:lpstr>
      <vt:lpstr>Propagated Error</vt:lpstr>
      <vt:lpstr>Propagated Error—Euler’s method</vt:lpstr>
      <vt:lpstr>Propagated Error—Euler’s method</vt:lpstr>
      <vt:lpstr>Propagated Error—Euler’s method</vt:lpstr>
      <vt:lpstr>Propagated Error—Euler’s method</vt:lpstr>
      <vt:lpstr>Stability of Numerical Methods for ODEs</vt:lpstr>
      <vt:lpstr>Stiff Equations</vt:lpstr>
      <vt:lpstr>Step size of Euler’s method is limited by k</vt:lpstr>
      <vt:lpstr>Stiff Equations</vt:lpstr>
      <vt:lpstr>Implicit Method</vt:lpstr>
      <vt:lpstr>Backward Euler Method </vt:lpstr>
      <vt:lpstr>Implicit Euler Method: </vt:lpstr>
      <vt:lpstr>Example: Backward Euler Method</vt:lpstr>
      <vt:lpstr>Example: solving a kth-order ODE</vt:lpstr>
      <vt:lpstr>Convert to a system of 1st-order ODE</vt:lpstr>
      <vt:lpstr>Example: kth-order 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Overby</dc:creator>
  <cp:lastModifiedBy>Steve Lin</cp:lastModifiedBy>
  <cp:revision>440</cp:revision>
  <dcterms:created xsi:type="dcterms:W3CDTF">2003-01-26T07:16:40Z</dcterms:created>
  <dcterms:modified xsi:type="dcterms:W3CDTF">2018-02-27T03:13:09Z</dcterms:modified>
</cp:coreProperties>
</file>