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309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9" r:id="rId26"/>
    <p:sldId id="340" r:id="rId27"/>
    <p:sldId id="334" r:id="rId28"/>
    <p:sldId id="335" r:id="rId29"/>
    <p:sldId id="336" r:id="rId30"/>
    <p:sldId id="337" r:id="rId31"/>
    <p:sldId id="338" r:id="rId32"/>
  </p:sldIdLst>
  <p:sldSz cx="9144000" cy="6858000" type="screen4x3"/>
  <p:notesSz cx="6645275" cy="9775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5F5F"/>
    <a:srgbClr val="969696"/>
    <a:srgbClr val="C0C0C0"/>
    <a:srgbClr val="000000"/>
    <a:srgbClr val="DDDDDD"/>
    <a:srgbClr val="33CC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86144" autoAdjust="0"/>
  </p:normalViewPr>
  <p:slideViewPr>
    <p:cSldViewPr>
      <p:cViewPr varScale="1">
        <p:scale>
          <a:sx n="69" d="100"/>
          <a:sy n="69" d="100"/>
        </p:scale>
        <p:origin x="706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50"/>
    </p:cViewPr>
  </p:sorterViewPr>
  <p:notesViewPr>
    <p:cSldViewPr>
      <p:cViewPr varScale="1">
        <p:scale>
          <a:sx n="30" d="100"/>
          <a:sy n="30" d="100"/>
        </p:scale>
        <p:origin x="-1704" y="-72"/>
      </p:cViewPr>
      <p:guideLst>
        <p:guide orient="horz" pos="3079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A1BFEE-AEB7-42D1-A653-E0CE9781492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934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49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A10079-35B6-4E8B-84D4-217F073E470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4173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437C-9FFC-406F-82EA-A17715F67855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66CCA-2873-478F-8B7B-2015F402637B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Since x*x’ = 0 and f*x’ = 0 </a:t>
            </a:r>
            <a:r>
              <a:rPr lang="en-US" altLang="zh-TW">
                <a:sym typeface="Wingdings" pitchFamily="2" charset="2"/>
              </a:rPr>
              <a:t> f is parallel to x  f = lamda * x</a:t>
            </a:r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DE5D7-8114-44BB-9B96-AB7E446F1272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Constraint forces are linear combination of the normals of hypersurfaces!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red line shows the constraint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=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The blue lines are contours of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). The point where the red line tangentially touches a blue contour is the maximum of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), since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</a:t>
            </a:r>
            <a:r>
              <a:rPr lang="en-US" altLang="zh-TW" sz="1200" b="0" i="0" kern="1200" baseline="-250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&gt;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</a:t>
            </a:r>
            <a:r>
              <a:rPr lang="en-US" altLang="zh-TW" sz="1200" b="0" i="0" kern="1200" baseline="-250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0079-35B6-4E8B-84D4-217F073E470B}" type="slidenum">
              <a:rPr lang="zh-TW" altLang="en-US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486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9D2375-2E3F-453F-B4CC-21BB5C863D1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68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0099AE-9F36-4D3E-9DAB-E163A3D38EB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7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CC73C2-DA61-430A-8A91-4F8A1542747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425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1846F2-DA15-4DFA-AFCB-C1D32E7DAE2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579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CEBD8-6B8F-49D8-B29E-9BE61E00AB4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625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7663" y="1447800"/>
            <a:ext cx="413067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447800"/>
            <a:ext cx="41322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374D37-BBCC-4A0F-B62E-14D8D92A5F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96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6CD430-D602-4DBC-9F9B-A8193E48000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400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F827F0-01D7-42EC-89EB-EF7841E1A9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39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0D1FA7-68B4-425A-A343-413C9375FB5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18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6CD707-DDD7-4DA9-A84D-8D2F7C97BA7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913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A9B4F9-C26A-42CA-B143-585804D0BE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84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67056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447800"/>
            <a:ext cx="84153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32" name="Line 16"/>
          <p:cNvSpPr>
            <a:spLocks noChangeShapeType="1"/>
          </p:cNvSpPr>
          <p:nvPr userDrawn="1"/>
        </p:nvSpPr>
        <p:spPr bwMode="auto">
          <a:xfrm>
            <a:off x="381000" y="11430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3" name="Line 17"/>
          <p:cNvSpPr>
            <a:spLocks noChangeShapeType="1"/>
          </p:cNvSpPr>
          <p:nvPr userDrawn="1"/>
        </p:nvSpPr>
        <p:spPr bwMode="auto">
          <a:xfrm>
            <a:off x="152400" y="6534150"/>
            <a:ext cx="5486400" cy="0"/>
          </a:xfrm>
          <a:prstGeom prst="line">
            <a:avLst/>
          </a:prstGeom>
          <a:noFill/>
          <a:ln w="12700" cap="sq">
            <a:solidFill>
              <a:srgbClr val="5F5F5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563" y="6553200"/>
            <a:ext cx="4541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5F5F5F"/>
                </a:solidFill>
                <a:ea typeface="新細明體" pitchFamily="18" charset="-120"/>
              </a:defRPr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23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5F5F5F"/>
                </a:solidFill>
                <a:ea typeface="新細明體" pitchFamily="18" charset="-120"/>
              </a:defRPr>
            </a:lvl1pPr>
          </a:lstStyle>
          <a:p>
            <a:fld id="{E28EDB56-12A6-44F7-96DA-B3A1299E750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600">
          <a:solidFill>
            <a:schemeClr val="tx2"/>
          </a:solidFill>
          <a:latin typeface="+mn-lt"/>
        </a:defRPr>
      </a:lvl2pPr>
      <a:lvl3pPr marL="1143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chemeClr val="tx2"/>
          </a:solidFill>
          <a:latin typeface="+mn-lt"/>
        </a:defRPr>
      </a:lvl3pPr>
      <a:lvl4pPr marL="1600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6.emf"/><Relationship Id="rId3" Type="http://schemas.openxmlformats.org/officeDocument/2006/relationships/image" Target="../media/image58.png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5.emf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5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0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1.emf"/><Relationship Id="rId4" Type="http://schemas.openxmlformats.org/officeDocument/2006/relationships/image" Target="../media/image58.png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96" name="Rectangle 56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8382000" cy="1470025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Particles</a:t>
            </a:r>
          </a:p>
        </p:txBody>
      </p:sp>
      <p:pic>
        <p:nvPicPr>
          <p:cNvPr id="87103" name="Picture 63" descr="Roller%20Coaster-7857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16113"/>
            <a:ext cx="3101975" cy="46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92BDD-81C0-4715-A0B3-A15B81E9AE13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Legal Conditions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5688012" cy="4967287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If we start with legal position and velocity</a:t>
            </a: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We only need ensure the legal acceleration</a:t>
            </a:r>
          </a:p>
        </p:txBody>
      </p:sp>
      <p:grpSp>
        <p:nvGrpSpPr>
          <p:cNvPr id="1003536" name="Group 16"/>
          <p:cNvGrpSpPr>
            <a:grpSpLocks/>
          </p:cNvGrpSpPr>
          <p:nvPr/>
        </p:nvGrpSpPr>
        <p:grpSpPr bwMode="auto">
          <a:xfrm>
            <a:off x="6084888" y="1844675"/>
            <a:ext cx="2952750" cy="2663825"/>
            <a:chOff x="3833" y="1162"/>
            <a:chExt cx="1860" cy="1678"/>
          </a:xfrm>
        </p:grpSpPr>
        <p:sp>
          <p:nvSpPr>
            <p:cNvPr id="1003525" name="Oval 5"/>
            <p:cNvSpPr>
              <a:spLocks noChangeArrowheads="1"/>
            </p:cNvSpPr>
            <p:nvPr/>
          </p:nvSpPr>
          <p:spPr bwMode="auto">
            <a:xfrm>
              <a:off x="3833" y="1525"/>
              <a:ext cx="1361" cy="131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3526" name="Oval 6"/>
            <p:cNvSpPr>
              <a:spLocks noChangeArrowheads="1"/>
            </p:cNvSpPr>
            <p:nvPr/>
          </p:nvSpPr>
          <p:spPr bwMode="auto">
            <a:xfrm>
              <a:off x="4412" y="1458"/>
              <a:ext cx="136" cy="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3527" name="Line 7"/>
            <p:cNvSpPr>
              <a:spLocks noChangeShapeType="1"/>
            </p:cNvSpPr>
            <p:nvPr/>
          </p:nvSpPr>
          <p:spPr bwMode="auto">
            <a:xfrm>
              <a:off x="4468" y="1525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528" name="Freeform 8"/>
            <p:cNvSpPr>
              <a:spLocks/>
            </p:cNvSpPr>
            <p:nvPr/>
          </p:nvSpPr>
          <p:spPr bwMode="auto">
            <a:xfrm>
              <a:off x="4468" y="1525"/>
              <a:ext cx="499" cy="181"/>
            </a:xfrm>
            <a:custGeom>
              <a:avLst/>
              <a:gdLst>
                <a:gd name="T0" fmla="*/ 0 w 499"/>
                <a:gd name="T1" fmla="*/ 0 h 181"/>
                <a:gd name="T2" fmla="*/ 272 w 499"/>
                <a:gd name="T3" fmla="*/ 45 h 181"/>
                <a:gd name="T4" fmla="*/ 499 w 499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9" h="181">
                  <a:moveTo>
                    <a:pt x="0" y="0"/>
                  </a:moveTo>
                  <a:cubicBezTo>
                    <a:pt x="94" y="7"/>
                    <a:pt x="189" y="15"/>
                    <a:pt x="272" y="45"/>
                  </a:cubicBezTo>
                  <a:cubicBezTo>
                    <a:pt x="355" y="75"/>
                    <a:pt x="427" y="128"/>
                    <a:pt x="499" y="18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003529" name="Object 9"/>
            <p:cNvGraphicFramePr>
              <a:graphicFrameLocks noChangeAspect="1"/>
            </p:cNvGraphicFramePr>
            <p:nvPr/>
          </p:nvGraphicFramePr>
          <p:xfrm>
            <a:off x="3878" y="1162"/>
            <a:ext cx="59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591" name="方程式" r:id="rId3" imgW="380880" imgH="177480" progId="Equation.3">
                    <p:embed/>
                  </p:oleObj>
                </mc:Choice>
                <mc:Fallback>
                  <p:oleObj name="方程式" r:id="rId3" imgW="38088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162"/>
                          <a:ext cx="591" cy="27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530" name="Object 10"/>
            <p:cNvGraphicFramePr>
              <a:graphicFrameLocks noChangeAspect="1"/>
            </p:cNvGraphicFramePr>
            <p:nvPr/>
          </p:nvGraphicFramePr>
          <p:xfrm>
            <a:off x="4876" y="1162"/>
            <a:ext cx="59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592" name="方程式" r:id="rId5" imgW="380880" imgH="203040" progId="Equation.3">
                    <p:embed/>
                  </p:oleObj>
                </mc:Choice>
                <mc:Fallback>
                  <p:oleObj name="方程式" r:id="rId5" imgW="3808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162"/>
                          <a:ext cx="590" cy="31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531" name="Object 11"/>
            <p:cNvGraphicFramePr>
              <a:graphicFrameLocks noChangeAspect="1"/>
            </p:cNvGraphicFramePr>
            <p:nvPr/>
          </p:nvGraphicFramePr>
          <p:xfrm>
            <a:off x="5103" y="1525"/>
            <a:ext cx="59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593" name="方程式" r:id="rId7" imgW="380880" imgH="203040" progId="Equation.3">
                    <p:embed/>
                  </p:oleObj>
                </mc:Choice>
                <mc:Fallback>
                  <p:oleObj name="方程式" r:id="rId7" imgW="3808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525"/>
                          <a:ext cx="590" cy="31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532" name="Object 12"/>
          <p:cNvGraphicFramePr>
            <a:graphicFrameLocks noChangeAspect="1"/>
          </p:cNvGraphicFramePr>
          <p:nvPr/>
        </p:nvGraphicFramePr>
        <p:xfrm>
          <a:off x="2700338" y="3148013"/>
          <a:ext cx="16557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4" name="方程式" r:id="rId9" imgW="571320" imgH="228600" progId="Equation.3">
                  <p:embed/>
                </p:oleObj>
              </mc:Choice>
              <mc:Fallback>
                <p:oleObj name="方程式" r:id="rId9" imgW="5713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48013"/>
                        <a:ext cx="1655762" cy="6619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33" name="Object 13"/>
          <p:cNvGraphicFramePr>
            <a:graphicFrameLocks noChangeAspect="1"/>
          </p:cNvGraphicFramePr>
          <p:nvPr/>
        </p:nvGraphicFramePr>
        <p:xfrm>
          <a:off x="2717800" y="2566988"/>
          <a:ext cx="15668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5" name="方程式" r:id="rId11" imgW="571320" imgH="203040" progId="Equation.3">
                  <p:embed/>
                </p:oleObj>
              </mc:Choice>
              <mc:Fallback>
                <p:oleObj name="方程式" r:id="rId11" imgW="57132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566988"/>
                        <a:ext cx="1566863" cy="557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34" name="Object 14"/>
          <p:cNvGraphicFramePr>
            <a:graphicFrameLocks noChangeAspect="1"/>
          </p:cNvGraphicFramePr>
          <p:nvPr/>
        </p:nvGraphicFramePr>
        <p:xfrm>
          <a:off x="2771775" y="5181600"/>
          <a:ext cx="16557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6" name="方程式" r:id="rId13" imgW="571320" imgH="228600" progId="Equation.3">
                  <p:embed/>
                </p:oleObj>
              </mc:Choice>
              <mc:Fallback>
                <p:oleObj name="方程式" r:id="rId13" imgW="57132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181600"/>
                        <a:ext cx="1655763" cy="6619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EDC6F0-C265-4C66-8B45-BBF6361C14FD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Force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Use the legal condition to compute the constraint force</a:t>
            </a:r>
          </a:p>
          <a:p>
            <a:endParaRPr lang="en-US" altLang="zh-TW" sz="4000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Substitute    with   </a:t>
            </a:r>
          </a:p>
        </p:txBody>
      </p:sp>
      <p:graphicFrame>
        <p:nvGraphicFramePr>
          <p:cNvPr id="1004548" name="Object 4"/>
          <p:cNvGraphicFramePr>
            <a:graphicFrameLocks noChangeAspect="1"/>
          </p:cNvGraphicFramePr>
          <p:nvPr/>
        </p:nvGraphicFramePr>
        <p:xfrm>
          <a:off x="1116013" y="2276475"/>
          <a:ext cx="39020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08" name="方程式" r:id="rId3" imgW="1346040" imgH="228600" progId="Equation.3">
                  <p:embed/>
                </p:oleObj>
              </mc:Choice>
              <mc:Fallback>
                <p:oleObj name="方程式" r:id="rId3" imgW="1346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3902075" cy="6619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549" name="Object 5"/>
          <p:cNvGraphicFramePr>
            <a:graphicFrameLocks noChangeAspect="1"/>
          </p:cNvGraphicFramePr>
          <p:nvPr/>
        </p:nvGraphicFramePr>
        <p:xfrm>
          <a:off x="3868738" y="2865438"/>
          <a:ext cx="1693862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09" name="方程式" r:id="rId5" imgW="583920" imgH="431640" progId="Equation.3">
                  <p:embed/>
                </p:oleObj>
              </mc:Choice>
              <mc:Fallback>
                <p:oleObj name="方程式" r:id="rId5" imgW="5839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865438"/>
                        <a:ext cx="1693862" cy="1249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550" name="Object 6"/>
          <p:cNvGraphicFramePr>
            <a:graphicFrameLocks noChangeAspect="1"/>
          </p:cNvGraphicFramePr>
          <p:nvPr/>
        </p:nvGraphicFramePr>
        <p:xfrm>
          <a:off x="3706813" y="1676400"/>
          <a:ext cx="3317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0" name="方程式" r:id="rId7" imgW="114120" imgH="203040" progId="Equation.3">
                  <p:embed/>
                </p:oleObj>
              </mc:Choice>
              <mc:Fallback>
                <p:oleObj name="方程式" r:id="rId7" imgW="1141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676400"/>
                        <a:ext cx="331787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551" name="Object 7"/>
          <p:cNvGraphicFramePr>
            <a:graphicFrameLocks noChangeAspect="1"/>
          </p:cNvGraphicFramePr>
          <p:nvPr/>
        </p:nvGraphicFramePr>
        <p:xfrm>
          <a:off x="1187450" y="4221163"/>
          <a:ext cx="45275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1" name="方程式" r:id="rId9" imgW="1562040" imgH="431640" progId="Equation.3">
                  <p:embed/>
                </p:oleObj>
              </mc:Choice>
              <mc:Fallback>
                <p:oleObj name="方程式" r:id="rId9" imgW="15620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4527550" cy="12509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552" name="Object 8"/>
          <p:cNvGraphicFramePr>
            <a:graphicFrameLocks noChangeAspect="1"/>
          </p:cNvGraphicFramePr>
          <p:nvPr/>
        </p:nvGraphicFramePr>
        <p:xfrm>
          <a:off x="2667000" y="3255963"/>
          <a:ext cx="3683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2" name="方程式" r:id="rId11" imgW="126720" imgH="164880" progId="Equation.3">
                  <p:embed/>
                </p:oleObj>
              </mc:Choice>
              <mc:Fallback>
                <p:oleObj name="方程式" r:id="rId11" imgW="12672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55963"/>
                        <a:ext cx="368300" cy="4778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553" name="Object 9"/>
          <p:cNvGraphicFramePr>
            <a:graphicFrameLocks noChangeAspect="1"/>
          </p:cNvGraphicFramePr>
          <p:nvPr/>
        </p:nvGraphicFramePr>
        <p:xfrm>
          <a:off x="1154113" y="5589588"/>
          <a:ext cx="35702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3" name="方程式" r:id="rId13" imgW="1231560" imgH="215640" progId="Equation.3">
                  <p:embed/>
                </p:oleObj>
              </mc:Choice>
              <mc:Fallback>
                <p:oleObj name="方程式" r:id="rId13" imgW="12315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589588"/>
                        <a:ext cx="3570287" cy="625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B6F2DD-4433-4C76-85DB-8BC0FAE248C2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Force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2147888"/>
            <a:ext cx="8415337" cy="3186112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We have one equation and two variables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Need one more condition to solve the constraint force</a:t>
            </a:r>
          </a:p>
        </p:txBody>
      </p:sp>
      <p:graphicFrame>
        <p:nvGraphicFramePr>
          <p:cNvPr id="1005572" name="Object 4"/>
          <p:cNvGraphicFramePr>
            <a:graphicFrameLocks noChangeAspect="1"/>
          </p:cNvGraphicFramePr>
          <p:nvPr/>
        </p:nvGraphicFramePr>
        <p:xfrm>
          <a:off x="2843213" y="1268413"/>
          <a:ext cx="35702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82" name="方程式" r:id="rId3" imgW="1231560" imgH="215640" progId="Equation.3">
                  <p:embed/>
                </p:oleObj>
              </mc:Choice>
              <mc:Fallback>
                <p:oleObj name="方程式" r:id="rId3" imgW="12315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268413"/>
                        <a:ext cx="3570287" cy="625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C4129B-9435-4B7D-AD5C-E52AA2B9409F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Virtual Work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force is passive—no energy gain or loss</a:t>
            </a:r>
          </a:p>
          <a:p>
            <a:r>
              <a:rPr lang="en-US" altLang="zh-TW">
                <a:ea typeface="新細明體" pitchFamily="18" charset="-120"/>
              </a:rPr>
              <a:t>Kinetic energy of the system</a:t>
            </a: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>
                <a:ea typeface="新細明體" pitchFamily="18" charset="-120"/>
              </a:rPr>
              <a:t>	which is virtual work done by f and</a:t>
            </a:r>
          </a:p>
          <a:p>
            <a:r>
              <a:rPr lang="en-US" altLang="zh-TW">
                <a:ea typeface="新細明體" pitchFamily="18" charset="-120"/>
              </a:rPr>
              <a:t>Make sure does no work for every legal velocity</a:t>
            </a:r>
          </a:p>
        </p:txBody>
      </p:sp>
      <p:graphicFrame>
        <p:nvGraphicFramePr>
          <p:cNvPr id="1006596" name="Object 4"/>
          <p:cNvGraphicFramePr>
            <a:graphicFrameLocks noChangeAspect="1"/>
          </p:cNvGraphicFramePr>
          <p:nvPr/>
        </p:nvGraphicFramePr>
        <p:xfrm>
          <a:off x="6038850" y="2133600"/>
          <a:ext cx="20891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38" name="方程式" r:id="rId3" imgW="774360" imgH="393480" progId="Equation.3">
                  <p:embed/>
                </p:oleObj>
              </mc:Choice>
              <mc:Fallback>
                <p:oleObj name="方程式" r:id="rId3" imgW="774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133600"/>
                        <a:ext cx="2089150" cy="1060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597" name="Object 5"/>
          <p:cNvGraphicFramePr>
            <a:graphicFrameLocks noChangeAspect="1"/>
          </p:cNvGraphicFramePr>
          <p:nvPr/>
        </p:nvGraphicFramePr>
        <p:xfrm>
          <a:off x="6983413" y="4343400"/>
          <a:ext cx="3317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39" name="方程式" r:id="rId5" imgW="114120" imgH="203040" progId="Equation.3">
                  <p:embed/>
                </p:oleObj>
              </mc:Choice>
              <mc:Fallback>
                <p:oleObj name="方程式" r:id="rId5" imgW="1141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4343400"/>
                        <a:ext cx="331787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598" name="Object 6"/>
          <p:cNvGraphicFramePr>
            <a:graphicFrameLocks noChangeAspect="1"/>
          </p:cNvGraphicFramePr>
          <p:nvPr/>
        </p:nvGraphicFramePr>
        <p:xfrm>
          <a:off x="1143000" y="3146425"/>
          <a:ext cx="64373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40" name="方程式" r:id="rId7" imgW="2387520" imgH="393480" progId="Equation.3">
                  <p:embed/>
                </p:oleObj>
              </mc:Choice>
              <mc:Fallback>
                <p:oleObj name="方程式" r:id="rId7" imgW="23875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46425"/>
                        <a:ext cx="6437313" cy="1060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599" name="Object 7"/>
          <p:cNvGraphicFramePr>
            <a:graphicFrameLocks noChangeAspect="1"/>
          </p:cNvGraphicFramePr>
          <p:nvPr/>
        </p:nvGraphicFramePr>
        <p:xfrm>
          <a:off x="2520950" y="5738813"/>
          <a:ext cx="47180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41" name="方程式" r:id="rId9" imgW="1625400" imgH="241200" progId="Equation.3">
                  <p:embed/>
                </p:oleObj>
              </mc:Choice>
              <mc:Fallback>
                <p:oleObj name="方程式" r:id="rId9" imgW="16254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5738813"/>
                        <a:ext cx="4718050" cy="6969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6600" name="Text Box 8"/>
          <p:cNvSpPr txBox="1">
            <a:spLocks noChangeArrowheads="1"/>
          </p:cNvSpPr>
          <p:nvPr/>
        </p:nvSpPr>
        <p:spPr bwMode="auto">
          <a:xfrm>
            <a:off x="6172200" y="6400800"/>
            <a:ext cx="277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CC66"/>
                </a:solidFill>
                <a:latin typeface="Tahoma" pitchFamily="34" charset="0"/>
                <a:ea typeface="新細明體" pitchFamily="18" charset="-120"/>
              </a:rPr>
              <a:t>set of legal velocity</a:t>
            </a:r>
          </a:p>
        </p:txBody>
      </p:sp>
      <p:sp>
        <p:nvSpPr>
          <p:cNvPr id="1006601" name="Line 9"/>
          <p:cNvSpPr>
            <a:spLocks noChangeShapeType="1"/>
          </p:cNvSpPr>
          <p:nvPr/>
        </p:nvSpPr>
        <p:spPr bwMode="auto">
          <a:xfrm flipH="1" flipV="1">
            <a:off x="6324600" y="6248400"/>
            <a:ext cx="266700" cy="293688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4B85BC-0614-48BF-932D-DE1F04A4E8D1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Virtual Work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2209800"/>
            <a:ext cx="8415337" cy="42672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The virtual work condition can be rewritten as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Substituting for     in</a:t>
            </a: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pPr>
              <a:buFontTx/>
              <a:buNone/>
            </a:pPr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1007620" name="Object 4"/>
          <p:cNvGraphicFramePr>
            <a:graphicFrameLocks noChangeAspect="1"/>
          </p:cNvGraphicFramePr>
          <p:nvPr/>
        </p:nvGraphicFramePr>
        <p:xfrm>
          <a:off x="2411413" y="1447800"/>
          <a:ext cx="47180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71" name="方程式" r:id="rId4" imgW="1625400" imgH="241200" progId="Equation.3">
                  <p:embed/>
                </p:oleObj>
              </mc:Choice>
              <mc:Fallback>
                <p:oleObj name="方程式" r:id="rId4" imgW="16254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47800"/>
                        <a:ext cx="4718050" cy="6969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21" name="Object 5"/>
          <p:cNvGraphicFramePr>
            <a:graphicFrameLocks noChangeAspect="1"/>
          </p:cNvGraphicFramePr>
          <p:nvPr/>
        </p:nvGraphicFramePr>
        <p:xfrm>
          <a:off x="3276600" y="2971800"/>
          <a:ext cx="12541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72" name="方程式" r:id="rId6" imgW="431640" imgH="215640" progId="Equation.3">
                  <p:embed/>
                </p:oleObj>
              </mc:Choice>
              <mc:Fallback>
                <p:oleObj name="方程式" r:id="rId6" imgW="431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1254125" cy="622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22" name="Object 6"/>
          <p:cNvGraphicFramePr>
            <a:graphicFrameLocks noChangeAspect="1"/>
          </p:cNvGraphicFramePr>
          <p:nvPr/>
        </p:nvGraphicFramePr>
        <p:xfrm>
          <a:off x="4419600" y="4038600"/>
          <a:ext cx="35702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73" name="方程式" r:id="rId8" imgW="1231560" imgH="215640" progId="Equation.3">
                  <p:embed/>
                </p:oleObj>
              </mc:Choice>
              <mc:Fallback>
                <p:oleObj name="方程式" r:id="rId8" imgW="12315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3570288" cy="625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23" name="Object 7"/>
          <p:cNvGraphicFramePr>
            <a:graphicFrameLocks noChangeAspect="1"/>
          </p:cNvGraphicFramePr>
          <p:nvPr/>
        </p:nvGraphicFramePr>
        <p:xfrm>
          <a:off x="3505200" y="4038600"/>
          <a:ext cx="3317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74" name="方程式" r:id="rId10" imgW="114120" imgH="203040" progId="Equation.3">
                  <p:embed/>
                </p:oleObj>
              </mc:Choice>
              <mc:Fallback>
                <p:oleObj name="方程式" r:id="rId10" imgW="1141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038600"/>
                        <a:ext cx="331788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24" name="Object 8"/>
          <p:cNvGraphicFramePr>
            <a:graphicFrameLocks noChangeAspect="1"/>
          </p:cNvGraphicFramePr>
          <p:nvPr/>
        </p:nvGraphicFramePr>
        <p:xfrm>
          <a:off x="2590800" y="5105400"/>
          <a:ext cx="33496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75" name="方程式" r:id="rId12" imgW="1155600" imgH="393480" progId="Equation.3">
                  <p:embed/>
                </p:oleObj>
              </mc:Choice>
              <mc:Fallback>
                <p:oleObj name="方程式" r:id="rId12" imgW="11556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3349625" cy="1139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BC5FD4-3CA1-4A75-A79E-ADBF8DB2B9A7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Geometric Interpretation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Constraint force</a:t>
            </a:r>
          </a:p>
          <a:p>
            <a:pPr>
              <a:lnSpc>
                <a:spcPct val="90000"/>
              </a:lnSpc>
            </a:pPr>
            <a:endParaRPr lang="en-US" altLang="zh-TW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If the system is at rest</a:t>
            </a:r>
          </a:p>
          <a:p>
            <a:pPr>
              <a:lnSpc>
                <a:spcPct val="90000"/>
              </a:lnSpc>
            </a:pPr>
            <a:endParaRPr lang="en-US" altLang="zh-TW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Only the tangent component of the applied force is kept</a:t>
            </a:r>
          </a:p>
        </p:txBody>
      </p:sp>
      <p:graphicFrame>
        <p:nvGraphicFramePr>
          <p:cNvPr id="1008644" name="Object 4"/>
          <p:cNvGraphicFramePr>
            <a:graphicFrameLocks noChangeAspect="1"/>
          </p:cNvGraphicFramePr>
          <p:nvPr/>
        </p:nvGraphicFramePr>
        <p:xfrm>
          <a:off x="1905000" y="1828800"/>
          <a:ext cx="44529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667" name="方程式" r:id="rId3" imgW="1536480" imgH="393480" progId="Equation.3">
                  <p:embed/>
                </p:oleObj>
              </mc:Choice>
              <mc:Fallback>
                <p:oleObj name="方程式" r:id="rId3" imgW="1536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4452938" cy="1139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5" name="Object 5"/>
          <p:cNvGraphicFramePr>
            <a:graphicFrameLocks noChangeAspect="1"/>
          </p:cNvGraphicFramePr>
          <p:nvPr/>
        </p:nvGraphicFramePr>
        <p:xfrm>
          <a:off x="4724400" y="3657600"/>
          <a:ext cx="21336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668" name="方程式" r:id="rId5" imgW="736560" imgH="393480" progId="Equation.3">
                  <p:embed/>
                </p:oleObj>
              </mc:Choice>
              <mc:Fallback>
                <p:oleObj name="方程式" r:id="rId5" imgW="7365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7600"/>
                        <a:ext cx="2133600" cy="1139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8646" name="Text Box 6"/>
          <p:cNvSpPr txBox="1">
            <a:spLocks noChangeArrowheads="1"/>
          </p:cNvSpPr>
          <p:nvPr/>
        </p:nvSpPr>
        <p:spPr bwMode="auto">
          <a:xfrm>
            <a:off x="685800" y="3810000"/>
            <a:ext cx="388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ea typeface="新細明體" pitchFamily="18" charset="-120"/>
              </a:rPr>
              <a:t>Normal component of the applied force</a:t>
            </a:r>
          </a:p>
        </p:txBody>
      </p:sp>
      <p:sp>
        <p:nvSpPr>
          <p:cNvPr id="1008648" name="Line 8"/>
          <p:cNvSpPr>
            <a:spLocks noChangeShapeType="1"/>
          </p:cNvSpPr>
          <p:nvPr/>
        </p:nvSpPr>
        <p:spPr bwMode="auto">
          <a:xfrm flipV="1">
            <a:off x="4114800" y="42672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DE9A0-D7DC-475A-AA1C-5B889BB17041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Constraint force</a:t>
            </a:r>
          </a:p>
          <a:p>
            <a:pPr lvl="1"/>
            <a:r>
              <a:rPr lang="en-US" altLang="zh-TW" sz="3500">
                <a:ea typeface="新細明體" pitchFamily="18" charset="-120"/>
              </a:rPr>
              <a:t>Single implicit constraint</a:t>
            </a:r>
          </a:p>
          <a:p>
            <a:pPr lvl="1"/>
            <a:r>
              <a:rPr lang="en-US" altLang="zh-TW" sz="3500">
                <a:solidFill>
                  <a:srgbClr val="FFFF00"/>
                </a:solidFill>
                <a:ea typeface="新細明體" pitchFamily="18" charset="-120"/>
              </a:rPr>
              <a:t>Multiple implicit constraint</a:t>
            </a:r>
          </a:p>
          <a:p>
            <a:r>
              <a:rPr lang="en-US" altLang="zh-TW" sz="4000">
                <a:ea typeface="新細明體" pitchFamily="18" charset="-120"/>
              </a:rPr>
              <a:t>Parametric constraint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CFC28E-4AF0-4CB4-A4CA-DB0016E5331A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Generalization to Particle System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We know how to simulate a bead on a wire now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Apply the same idea, we can create a constrained particle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26A94A-80C6-41D2-BF7C-FACD694EA531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Particles</a:t>
            </a:r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Particles: each particle represents a point in the phase space</a:t>
            </a:r>
          </a:p>
          <a:p>
            <a:r>
              <a:rPr lang="en-US" altLang="zh-TW">
                <a:ea typeface="新細明體" pitchFamily="18" charset="-120"/>
              </a:rPr>
              <a:t>Forces: each force affects the acceleration of certain particles</a:t>
            </a:r>
          </a:p>
          <a:p>
            <a:r>
              <a:rPr lang="en-US" altLang="zh-TW">
                <a:ea typeface="新細明體" pitchFamily="18" charset="-120"/>
              </a:rPr>
              <a:t>Constraints:</a:t>
            </a:r>
          </a:p>
          <a:p>
            <a:pPr lvl="1"/>
            <a:r>
              <a:rPr lang="en-US" altLang="zh-TW">
                <a:ea typeface="新細明體" pitchFamily="18" charset="-120"/>
              </a:rPr>
              <a:t>Each is a function C</a:t>
            </a:r>
            <a:r>
              <a:rPr lang="en-US" altLang="zh-TW" i="1" baseline="-25000">
                <a:ea typeface="新細明體" pitchFamily="18" charset="-120"/>
              </a:rPr>
              <a:t>i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i="1">
                <a:ea typeface="新細明體" pitchFamily="18" charset="-120"/>
              </a:rPr>
              <a:t>x</a:t>
            </a:r>
            <a:r>
              <a:rPr lang="en-US" altLang="zh-TW" i="1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,</a:t>
            </a:r>
            <a:r>
              <a:rPr lang="en-US" altLang="zh-TW" i="1">
                <a:ea typeface="新細明體" pitchFamily="18" charset="-120"/>
              </a:rPr>
              <a:t>x</a:t>
            </a:r>
            <a:r>
              <a:rPr lang="en-US" altLang="zh-TW" i="1" baseline="-25000">
                <a:ea typeface="新細明體" pitchFamily="18" charset="-120"/>
              </a:rPr>
              <a:t>2</a:t>
            </a:r>
            <a:r>
              <a:rPr lang="en-US" altLang="zh-TW">
                <a:ea typeface="新細明體" pitchFamily="18" charset="-120"/>
              </a:rPr>
              <a:t>,…)</a:t>
            </a:r>
          </a:p>
          <a:p>
            <a:pPr lvl="1"/>
            <a:r>
              <a:rPr lang="en-US" altLang="zh-TW">
                <a:ea typeface="新細明體" pitchFamily="18" charset="-120"/>
              </a:rPr>
              <a:t>Legal state: C</a:t>
            </a:r>
            <a:r>
              <a:rPr lang="en-US" altLang="zh-TW" i="1" baseline="-25000">
                <a:ea typeface="新細明體" pitchFamily="18" charset="-120"/>
              </a:rPr>
              <a:t>i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i="1">
                <a:ea typeface="新細明體" pitchFamily="18" charset="-120"/>
              </a:rPr>
              <a:t>x</a:t>
            </a:r>
            <a:r>
              <a:rPr lang="en-US" altLang="zh-TW" i="1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,</a:t>
            </a:r>
            <a:r>
              <a:rPr lang="en-US" altLang="zh-TW" i="1">
                <a:ea typeface="新細明體" pitchFamily="18" charset="-120"/>
              </a:rPr>
              <a:t>x</a:t>
            </a:r>
            <a:r>
              <a:rPr lang="en-US" altLang="zh-TW" i="1" baseline="-25000">
                <a:ea typeface="新細明體" pitchFamily="18" charset="-120"/>
              </a:rPr>
              <a:t>2</a:t>
            </a:r>
            <a:r>
              <a:rPr lang="en-US" altLang="zh-TW">
                <a:ea typeface="新細明體" pitchFamily="18" charset="-120"/>
              </a:rPr>
              <a:t>,…) = 0, for all </a:t>
            </a:r>
            <a:r>
              <a:rPr lang="en-US" altLang="zh-TW" i="1">
                <a:ea typeface="新細明體" pitchFamily="18" charset="-120"/>
              </a:rPr>
              <a:t>i</a:t>
            </a:r>
          </a:p>
          <a:p>
            <a:pPr lvl="1"/>
            <a:r>
              <a:rPr lang="en-US" altLang="zh-TW">
                <a:ea typeface="新細明體" pitchFamily="18" charset="-120"/>
              </a:rPr>
              <a:t>Constraint force: linear combination of constraint gradients </a:t>
            </a:r>
          </a:p>
        </p:txBody>
      </p:sp>
      <p:graphicFrame>
        <p:nvGraphicFramePr>
          <p:cNvPr id="1011716" name="Object 4"/>
          <p:cNvGraphicFramePr>
            <a:graphicFrameLocks noChangeAspect="1"/>
          </p:cNvGraphicFramePr>
          <p:nvPr/>
        </p:nvGraphicFramePr>
        <p:xfrm>
          <a:off x="3657600" y="5867400"/>
          <a:ext cx="10080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726" name="方程式" r:id="rId3" imgW="520560" imgH="393480" progId="Equation.3">
                  <p:embed/>
                </p:oleObj>
              </mc:Choice>
              <mc:Fallback>
                <p:oleObj name="方程式" r:id="rId3" imgW="520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867400"/>
                        <a:ext cx="1008063" cy="7604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511C78-DF4C-4444-94EC-FC1FA1FC225B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Motion Equation in General Case</a:t>
            </a:r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For a system of </a:t>
            </a:r>
            <a:r>
              <a:rPr lang="en-US" altLang="zh-TW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 particles</a:t>
            </a:r>
          </a:p>
        </p:txBody>
      </p:sp>
      <p:graphicFrame>
        <p:nvGraphicFramePr>
          <p:cNvPr id="1012740" name="Object 4"/>
          <p:cNvGraphicFramePr>
            <a:graphicFrameLocks noChangeAspect="1"/>
          </p:cNvGraphicFramePr>
          <p:nvPr/>
        </p:nvGraphicFramePr>
        <p:xfrm>
          <a:off x="4211638" y="5661025"/>
          <a:ext cx="16176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761" name="方程式" r:id="rId3" imgW="558720" imgH="203040" progId="Equation.3">
                  <p:embed/>
                </p:oleObj>
              </mc:Choice>
              <mc:Fallback>
                <p:oleObj name="方程式" r:id="rId3" imgW="5587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661025"/>
                        <a:ext cx="1617662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2741" name="Object 5"/>
          <p:cNvGraphicFramePr>
            <a:graphicFrameLocks noChangeAspect="1"/>
          </p:cNvGraphicFramePr>
          <p:nvPr/>
        </p:nvGraphicFramePr>
        <p:xfrm>
          <a:off x="2124075" y="1989138"/>
          <a:ext cx="5259388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762" name="方程式" r:id="rId5" imgW="1815840" imgH="965160" progId="Equation.3">
                  <p:embed/>
                </p:oleObj>
              </mc:Choice>
              <mc:Fallback>
                <p:oleObj name="方程式" r:id="rId5" imgW="181584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89138"/>
                        <a:ext cx="5259388" cy="27892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2742" name="AutoShape 6"/>
          <p:cNvSpPr>
            <a:spLocks noChangeArrowheads="1"/>
          </p:cNvSpPr>
          <p:nvPr/>
        </p:nvSpPr>
        <p:spPr bwMode="auto">
          <a:xfrm>
            <a:off x="4572000" y="4941888"/>
            <a:ext cx="792163" cy="5032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F979F-DA50-4CB2-B9C8-7D3CC3C01D27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Outline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  <a:ea typeface="新細明體" pitchFamily="18" charset="-120"/>
              </a:rPr>
              <a:t>Constraint force</a:t>
            </a:r>
          </a:p>
          <a:p>
            <a:pPr lvl="1"/>
            <a:r>
              <a:rPr lang="en-US" altLang="zh-TW">
                <a:ea typeface="新細明體" pitchFamily="18" charset="-120"/>
              </a:rPr>
              <a:t>Single implicit constraint</a:t>
            </a:r>
          </a:p>
          <a:p>
            <a:pPr lvl="1"/>
            <a:r>
              <a:rPr lang="en-US" altLang="zh-TW">
                <a:ea typeface="新細明體" pitchFamily="18" charset="-120"/>
              </a:rPr>
              <a:t>Multiple implicit constraint</a:t>
            </a:r>
          </a:p>
          <a:p>
            <a:r>
              <a:rPr lang="en-US" altLang="zh-TW">
                <a:ea typeface="新細明體" pitchFamily="18" charset="-120"/>
              </a:rPr>
              <a:t>Parametric constraint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B59E7B-64CC-4459-B319-718D35BDEF49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Equation in General Case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687888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System of constraint equation</a:t>
            </a: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 sz="1200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To compute the legal acceleration: 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Let 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we can get</a:t>
            </a:r>
          </a:p>
          <a:p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1013764" name="Object 4"/>
          <p:cNvGraphicFramePr>
            <a:graphicFrameLocks noChangeAspect="1"/>
          </p:cNvGraphicFramePr>
          <p:nvPr/>
        </p:nvGraphicFramePr>
        <p:xfrm>
          <a:off x="6248400" y="1317625"/>
          <a:ext cx="16906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8" name="方程式" r:id="rId3" imgW="583920" imgH="203040" progId="Equation.3">
                  <p:embed/>
                </p:oleObj>
              </mc:Choice>
              <mc:Fallback>
                <p:oleObj name="方程式" r:id="rId3" imgW="5839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317625"/>
                        <a:ext cx="1690688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65" name="Object 5"/>
          <p:cNvGraphicFramePr>
            <a:graphicFrameLocks noChangeAspect="1"/>
          </p:cNvGraphicFramePr>
          <p:nvPr/>
        </p:nvGraphicFramePr>
        <p:xfrm>
          <a:off x="712788" y="1997075"/>
          <a:ext cx="3675062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9" name="方程式" r:id="rId5" imgW="1269720" imgH="419040" progId="Equation.3">
                  <p:embed/>
                </p:oleObj>
              </mc:Choice>
              <mc:Fallback>
                <p:oleObj name="方程式" r:id="rId5" imgW="12697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997075"/>
                        <a:ext cx="3675062" cy="12112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66" name="Object 6"/>
          <p:cNvGraphicFramePr>
            <a:graphicFrameLocks noChangeAspect="1"/>
          </p:cNvGraphicFramePr>
          <p:nvPr/>
        </p:nvGraphicFramePr>
        <p:xfrm>
          <a:off x="5178425" y="2205038"/>
          <a:ext cx="29400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0" name="方程式" r:id="rId7" imgW="1015920" imgH="228600" progId="Equation.3">
                  <p:embed/>
                </p:oleObj>
              </mc:Choice>
              <mc:Fallback>
                <p:oleObj name="方程式" r:id="rId7" imgW="10159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2205038"/>
                        <a:ext cx="2940050" cy="660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67" name="Text Box 7"/>
          <p:cNvSpPr txBox="1">
            <a:spLocks noChangeArrowheads="1"/>
          </p:cNvSpPr>
          <p:nvPr/>
        </p:nvSpPr>
        <p:spPr bwMode="auto">
          <a:xfrm>
            <a:off x="3132138" y="3005138"/>
            <a:ext cx="134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CC66"/>
                </a:solidFill>
                <a:latin typeface="Tahoma" pitchFamily="34" charset="0"/>
                <a:ea typeface="新細明體" pitchFamily="18" charset="-120"/>
              </a:rPr>
              <a:t>Jacobian</a:t>
            </a:r>
          </a:p>
        </p:txBody>
      </p:sp>
      <p:sp>
        <p:nvSpPr>
          <p:cNvPr id="1013768" name="Line 8"/>
          <p:cNvSpPr>
            <a:spLocks noChangeShapeType="1"/>
          </p:cNvSpPr>
          <p:nvPr/>
        </p:nvSpPr>
        <p:spPr bwMode="auto">
          <a:xfrm flipH="1" flipV="1">
            <a:off x="3348038" y="2781300"/>
            <a:ext cx="142875" cy="287338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13769" name="Object 9"/>
          <p:cNvGraphicFramePr>
            <a:graphicFrameLocks noChangeAspect="1"/>
          </p:cNvGraphicFramePr>
          <p:nvPr/>
        </p:nvGraphicFramePr>
        <p:xfrm>
          <a:off x="1728788" y="4081463"/>
          <a:ext cx="24844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1" name="方程式" r:id="rId9" imgW="927000" imgH="241200" progId="Equation.3">
                  <p:embed/>
                </p:oleObj>
              </mc:Choice>
              <mc:Fallback>
                <p:oleObj name="方程式" r:id="rId9" imgW="9270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4081463"/>
                        <a:ext cx="2484437" cy="646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70" name="Text Box 10"/>
          <p:cNvSpPr txBox="1">
            <a:spLocks noChangeArrowheads="1"/>
          </p:cNvSpPr>
          <p:nvPr/>
        </p:nvSpPr>
        <p:spPr bwMode="auto">
          <a:xfrm>
            <a:off x="4608513" y="4368800"/>
            <a:ext cx="2455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>
                <a:solidFill>
                  <a:srgbClr val="FFCC66"/>
                </a:solidFill>
                <a:latin typeface="Tahoma" pitchFamily="34" charset="0"/>
                <a:ea typeface="新細明體" pitchFamily="18" charset="-120"/>
              </a:rPr>
              <a:t>Constraint forces</a:t>
            </a:r>
          </a:p>
        </p:txBody>
      </p:sp>
      <p:sp>
        <p:nvSpPr>
          <p:cNvPr id="1013771" name="Line 11"/>
          <p:cNvSpPr>
            <a:spLocks noChangeShapeType="1"/>
          </p:cNvSpPr>
          <p:nvPr/>
        </p:nvSpPr>
        <p:spPr bwMode="auto">
          <a:xfrm flipH="1" flipV="1">
            <a:off x="4032250" y="4441825"/>
            <a:ext cx="504825" cy="144463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13772" name="Object 12"/>
          <p:cNvGraphicFramePr>
            <a:graphicFrameLocks noChangeAspect="1"/>
          </p:cNvGraphicFramePr>
          <p:nvPr/>
        </p:nvGraphicFramePr>
        <p:xfrm>
          <a:off x="3024188" y="5018088"/>
          <a:ext cx="45196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2" name="方程式" r:id="rId11" imgW="1562040" imgH="241200" progId="Equation.3">
                  <p:embed/>
                </p:oleObj>
              </mc:Choice>
              <mc:Fallback>
                <p:oleObj name="方程式" r:id="rId11" imgW="156204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5018088"/>
                        <a:ext cx="4519612" cy="6969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73" name="Object 13"/>
          <p:cNvGraphicFramePr>
            <a:graphicFrameLocks noChangeAspect="1"/>
          </p:cNvGraphicFramePr>
          <p:nvPr/>
        </p:nvGraphicFramePr>
        <p:xfrm>
          <a:off x="2987675" y="5661025"/>
          <a:ext cx="37480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3" name="方程式" r:id="rId13" imgW="1295280" imgH="241200" progId="Equation.3">
                  <p:embed/>
                </p:oleObj>
              </mc:Choice>
              <mc:Fallback>
                <p:oleObj name="方程式" r:id="rId13" imgW="12952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661025"/>
                        <a:ext cx="3748088" cy="6969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14C97-E4C7-4164-82E7-17FFA1DCEC88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Principle of Virtual Work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To ensure the constraint force does not produce work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All vectors satisfy the condition can be expressed as  </a:t>
            </a:r>
          </a:p>
        </p:txBody>
      </p:sp>
      <p:graphicFrame>
        <p:nvGraphicFramePr>
          <p:cNvPr id="1014788" name="Object 4"/>
          <p:cNvGraphicFramePr>
            <a:graphicFrameLocks noChangeAspect="1"/>
          </p:cNvGraphicFramePr>
          <p:nvPr/>
        </p:nvGraphicFramePr>
        <p:xfrm>
          <a:off x="3419475" y="2205038"/>
          <a:ext cx="44958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10" name="方程式" r:id="rId3" imgW="1549080" imgH="241200" progId="Equation.3">
                  <p:embed/>
                </p:oleObj>
              </mc:Choice>
              <mc:Fallback>
                <p:oleObj name="方程式" r:id="rId3" imgW="15490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05038"/>
                        <a:ext cx="4495800" cy="6969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789" name="Object 5"/>
          <p:cNvGraphicFramePr>
            <a:graphicFrameLocks noChangeAspect="1"/>
          </p:cNvGraphicFramePr>
          <p:nvPr/>
        </p:nvGraphicFramePr>
        <p:xfrm>
          <a:off x="3675063" y="4022725"/>
          <a:ext cx="16192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11" name="方程式" r:id="rId5" imgW="558720" imgH="228600" progId="Equation.3">
                  <p:embed/>
                </p:oleObj>
              </mc:Choice>
              <mc:Fallback>
                <p:oleObj name="方程式" r:id="rId5" imgW="5587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4022725"/>
                        <a:ext cx="1619250" cy="660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790" name="Line 6"/>
          <p:cNvSpPr>
            <a:spLocks noChangeShapeType="1"/>
          </p:cNvSpPr>
          <p:nvPr/>
        </p:nvSpPr>
        <p:spPr bwMode="auto">
          <a:xfrm flipH="1">
            <a:off x="5213350" y="4148138"/>
            <a:ext cx="360363" cy="144462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4791" name="Text Box 7"/>
          <p:cNvSpPr txBox="1">
            <a:spLocks noChangeArrowheads="1"/>
          </p:cNvSpPr>
          <p:nvPr/>
        </p:nvSpPr>
        <p:spPr bwMode="auto">
          <a:xfrm>
            <a:off x="5573713" y="3860800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CC66"/>
                </a:solidFill>
                <a:latin typeface="Tahoma" pitchFamily="34" charset="0"/>
                <a:ea typeface="新細明體" pitchFamily="18" charset="-120"/>
              </a:rPr>
              <a:t>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B9FC9-DB4F-4708-84E5-EBCFCFE9DACE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8392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Two Conditions for Constraint Forces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Legal acceleration</a:t>
            </a:r>
          </a:p>
          <a:p>
            <a:endParaRPr lang="en-US" altLang="zh-TW" sz="4000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Principle of virtual work</a:t>
            </a:r>
          </a:p>
          <a:p>
            <a:endParaRPr lang="en-US" altLang="zh-TW" sz="4000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Constraint forces obtained by solving the linear system  </a:t>
            </a:r>
          </a:p>
        </p:txBody>
      </p:sp>
      <p:graphicFrame>
        <p:nvGraphicFramePr>
          <p:cNvPr id="1015812" name="Object 4"/>
          <p:cNvGraphicFramePr>
            <a:graphicFrameLocks noChangeAspect="1"/>
          </p:cNvGraphicFramePr>
          <p:nvPr/>
        </p:nvGraphicFramePr>
        <p:xfrm>
          <a:off x="4140200" y="1844675"/>
          <a:ext cx="37480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42" name="方程式" r:id="rId3" imgW="1295280" imgH="241200" progId="Equation.3">
                  <p:embed/>
                </p:oleObj>
              </mc:Choice>
              <mc:Fallback>
                <p:oleObj name="方程式" r:id="rId3" imgW="12952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844675"/>
                        <a:ext cx="3748088" cy="6969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13" name="Object 5"/>
          <p:cNvGraphicFramePr>
            <a:graphicFrameLocks noChangeAspect="1"/>
          </p:cNvGraphicFramePr>
          <p:nvPr/>
        </p:nvGraphicFramePr>
        <p:xfrm>
          <a:off x="4284663" y="3429000"/>
          <a:ext cx="16192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43" name="方程式" r:id="rId5" imgW="558720" imgH="228600" progId="Equation.3">
                  <p:embed/>
                </p:oleObj>
              </mc:Choice>
              <mc:Fallback>
                <p:oleObj name="方程式" r:id="rId5" imgW="5587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429000"/>
                        <a:ext cx="1619250" cy="660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14" name="Object 6"/>
          <p:cNvGraphicFramePr>
            <a:graphicFrameLocks noChangeAspect="1"/>
          </p:cNvGraphicFramePr>
          <p:nvPr/>
        </p:nvGraphicFramePr>
        <p:xfrm>
          <a:off x="3541713" y="5334000"/>
          <a:ext cx="40782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44" name="方程式" r:id="rId7" imgW="1409400" imgH="228600" progId="Equation.3">
                  <p:embed/>
                </p:oleObj>
              </mc:Choice>
              <mc:Fallback>
                <p:oleObj name="方程式" r:id="rId7" imgW="1409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5334000"/>
                        <a:ext cx="4078287" cy="660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16DB-7A9E-4CCE-ABA7-ACAC7CC2DC8A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Gradients (cont.)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pic>
        <p:nvPicPr>
          <p:cNvPr id="1016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49500"/>
            <a:ext cx="3116262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16837" name="Object 5"/>
          <p:cNvGraphicFramePr>
            <a:graphicFrameLocks noChangeAspect="1"/>
          </p:cNvGraphicFramePr>
          <p:nvPr/>
        </p:nvGraphicFramePr>
        <p:xfrm>
          <a:off x="4140200" y="1700213"/>
          <a:ext cx="16192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03" name="方程式" r:id="rId4" imgW="558720" imgH="228600" progId="Equation.3">
                  <p:embed/>
                </p:oleObj>
              </mc:Choice>
              <mc:Fallback>
                <p:oleObj name="方程式" r:id="rId4" imgW="5587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700213"/>
                        <a:ext cx="1619250" cy="660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6838" name="Object 6"/>
          <p:cNvGraphicFramePr>
            <a:graphicFrameLocks noChangeAspect="1"/>
          </p:cNvGraphicFramePr>
          <p:nvPr/>
        </p:nvGraphicFramePr>
        <p:xfrm>
          <a:off x="3851275" y="2636838"/>
          <a:ext cx="4451350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04" name="方程式" r:id="rId6" imgW="1536480" imgH="990360" progId="Equation.3">
                  <p:embed/>
                </p:oleObj>
              </mc:Choice>
              <mc:Fallback>
                <p:oleObj name="方程式" r:id="rId6" imgW="1536480" imgH="990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636838"/>
                        <a:ext cx="4451350" cy="28622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6839" name="Text Box 7"/>
          <p:cNvSpPr txBox="1">
            <a:spLocks noChangeArrowheads="1"/>
          </p:cNvSpPr>
          <p:nvPr/>
        </p:nvSpPr>
        <p:spPr bwMode="auto">
          <a:xfrm>
            <a:off x="5867400" y="1916113"/>
            <a:ext cx="220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>
                <a:solidFill>
                  <a:srgbClr val="FFCC66"/>
                </a:solidFill>
                <a:latin typeface="Times New Roman" pitchFamily="18" charset="0"/>
                <a:ea typeface="新細明體" pitchFamily="18" charset="-120"/>
              </a:rPr>
              <a:t>Normal of C</a:t>
            </a:r>
            <a:r>
              <a:rPr kumimoji="1" lang="en-US" altLang="zh-TW" sz="2800" baseline="-25000">
                <a:solidFill>
                  <a:srgbClr val="FFCC66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kumimoji="1" lang="en-US" altLang="zh-TW" sz="2800">
                <a:solidFill>
                  <a:srgbClr val="FFCC66"/>
                </a:solidFill>
                <a:latin typeface="Times New Roman" pitchFamily="18" charset="0"/>
                <a:ea typeface="新細明體" pitchFamily="18" charset="-120"/>
              </a:rPr>
              <a:t>:</a:t>
            </a:r>
          </a:p>
        </p:txBody>
      </p:sp>
      <p:sp>
        <p:nvSpPr>
          <p:cNvPr id="1016840" name="Rectangle 8"/>
          <p:cNvSpPr>
            <a:spLocks noChangeArrowheads="1"/>
          </p:cNvSpPr>
          <p:nvPr/>
        </p:nvSpPr>
        <p:spPr bwMode="auto">
          <a:xfrm>
            <a:off x="4572000" y="2708275"/>
            <a:ext cx="3671888" cy="720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841" name="Rectangle 9"/>
          <p:cNvSpPr>
            <a:spLocks noChangeArrowheads="1"/>
          </p:cNvSpPr>
          <p:nvPr/>
        </p:nvSpPr>
        <p:spPr bwMode="auto">
          <a:xfrm>
            <a:off x="4572000" y="4724400"/>
            <a:ext cx="3671888" cy="720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842" name="Text Box 10"/>
          <p:cNvSpPr txBox="1">
            <a:spLocks noChangeArrowheads="1"/>
          </p:cNvSpPr>
          <p:nvPr/>
        </p:nvSpPr>
        <p:spPr bwMode="auto">
          <a:xfrm>
            <a:off x="5724525" y="55895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>
                <a:solidFill>
                  <a:srgbClr val="FFCC66"/>
                </a:solidFill>
                <a:latin typeface="Times New Roman" pitchFamily="18" charset="0"/>
                <a:ea typeface="新細明體" pitchFamily="18" charset="-120"/>
              </a:rPr>
              <a:t>Normal of C</a:t>
            </a:r>
            <a:r>
              <a:rPr kumimoji="1" lang="en-US" altLang="zh-TW" sz="2800" baseline="-25000">
                <a:solidFill>
                  <a:srgbClr val="FFCC66"/>
                </a:solidFill>
                <a:latin typeface="Times New Roman" pitchFamily="18" charset="0"/>
                <a:ea typeface="新細明體" pitchFamily="18" charset="-120"/>
              </a:rPr>
              <a:t>m </a:t>
            </a:r>
            <a:r>
              <a:rPr kumimoji="1" lang="en-US" altLang="zh-TW" sz="2800">
                <a:solidFill>
                  <a:srgbClr val="FFCC66"/>
                </a:solidFill>
                <a:latin typeface="Times New Roman" pitchFamily="18" charset="0"/>
                <a:ea typeface="新細明體" pitchFamily="18" charset="-120"/>
              </a:rPr>
              <a:t>:</a:t>
            </a:r>
          </a:p>
        </p:txBody>
      </p:sp>
      <p:graphicFrame>
        <p:nvGraphicFramePr>
          <p:cNvPr id="1016843" name="Object 11"/>
          <p:cNvGraphicFramePr>
            <a:graphicFrameLocks noChangeAspect="1"/>
          </p:cNvGraphicFramePr>
          <p:nvPr/>
        </p:nvGraphicFramePr>
        <p:xfrm>
          <a:off x="8027988" y="1773238"/>
          <a:ext cx="603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05" name="方程式" r:id="rId8" imgW="291960" imgH="419040" progId="Equation.3">
                  <p:embed/>
                </p:oleObj>
              </mc:Choice>
              <mc:Fallback>
                <p:oleObj name="方程式" r:id="rId8" imgW="29196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1773238"/>
                        <a:ext cx="603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6844" name="Object 12"/>
          <p:cNvGraphicFramePr>
            <a:graphicFrameLocks noChangeAspect="1"/>
          </p:cNvGraphicFramePr>
          <p:nvPr/>
        </p:nvGraphicFramePr>
        <p:xfrm>
          <a:off x="7989888" y="5445125"/>
          <a:ext cx="6810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06" name="方程式" r:id="rId10" imgW="330120" imgH="419040" progId="Equation.3">
                  <p:embed/>
                </p:oleObj>
              </mc:Choice>
              <mc:Fallback>
                <p:oleObj name="方程式" r:id="rId10" imgW="33012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888" y="5445125"/>
                        <a:ext cx="6810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6847" name="Object 15"/>
          <p:cNvGraphicFramePr>
            <a:graphicFrameLocks noChangeAspect="1"/>
          </p:cNvGraphicFramePr>
          <p:nvPr/>
        </p:nvGraphicFramePr>
        <p:xfrm>
          <a:off x="1905000" y="2336800"/>
          <a:ext cx="603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07" name="方程式" r:id="rId12" imgW="291960" imgH="419040" progId="Equation.3">
                  <p:embed/>
                </p:oleObj>
              </mc:Choice>
              <mc:Fallback>
                <p:oleObj name="方程式" r:id="rId12" imgW="29196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36800"/>
                        <a:ext cx="603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6848" name="Object 16"/>
          <p:cNvGraphicFramePr>
            <a:graphicFrameLocks noChangeAspect="1"/>
          </p:cNvGraphicFramePr>
          <p:nvPr/>
        </p:nvGraphicFramePr>
        <p:xfrm>
          <a:off x="2743200" y="3581400"/>
          <a:ext cx="6810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08" name="方程式" r:id="rId14" imgW="330120" imgH="419040" progId="Equation.3">
                  <p:embed/>
                </p:oleObj>
              </mc:Choice>
              <mc:Fallback>
                <p:oleObj name="方程式" r:id="rId14" imgW="3301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81400"/>
                        <a:ext cx="6810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684A85-FA11-4A11-97F5-7A3F97DE43FA}" type="slidenum">
              <a:rPr lang="zh-TW" altLang="en-US"/>
              <a:pPr/>
              <a:t>24</a:t>
            </a:fld>
            <a:endParaRPr lang="en-US" altLang="zh-TW"/>
          </a:p>
        </p:txBody>
      </p:sp>
      <p:pic>
        <p:nvPicPr>
          <p:cNvPr id="10178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3116262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7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Gradients (cont.)</a:t>
            </a:r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00450" y="1217613"/>
            <a:ext cx="5543550" cy="5183187"/>
          </a:xfrm>
        </p:spPr>
        <p:txBody>
          <a:bodyPr/>
          <a:lstStyle/>
          <a:p>
            <a:r>
              <a:rPr lang="en-US" altLang="zh-TW" sz="3000">
                <a:ea typeface="新細明體" pitchFamily="18" charset="-120"/>
              </a:rPr>
              <a:t>Legal states: the intersection of two planes</a:t>
            </a:r>
          </a:p>
          <a:p>
            <a:r>
              <a:rPr lang="en-US" altLang="zh-TW" sz="3000">
                <a:ea typeface="新細明體" pitchFamily="18" charset="-120"/>
              </a:rPr>
              <a:t>Normal of legal states</a:t>
            </a:r>
          </a:p>
          <a:p>
            <a:endParaRPr lang="en-US" altLang="zh-TW" sz="3600">
              <a:ea typeface="新細明體" pitchFamily="18" charset="-120"/>
            </a:endParaRPr>
          </a:p>
          <a:p>
            <a:r>
              <a:rPr lang="en-US" altLang="zh-TW" sz="3000">
                <a:ea typeface="新細明體" pitchFamily="18" charset="-120"/>
              </a:rPr>
              <a:t>Constraint forces are aligned with the normal of legal states</a:t>
            </a:r>
          </a:p>
          <a:p>
            <a:r>
              <a:rPr lang="en-US" altLang="zh-TW" sz="3000">
                <a:ea typeface="新細明體" pitchFamily="18" charset="-120"/>
              </a:rPr>
              <a:t>Work done by constraint forces is zero</a:t>
            </a:r>
          </a:p>
        </p:txBody>
      </p:sp>
      <p:graphicFrame>
        <p:nvGraphicFramePr>
          <p:cNvPr id="1017861" name="Object 5"/>
          <p:cNvGraphicFramePr>
            <a:graphicFrameLocks noChangeAspect="1"/>
          </p:cNvGraphicFramePr>
          <p:nvPr/>
        </p:nvGraphicFramePr>
        <p:xfrm>
          <a:off x="4114800" y="3130550"/>
          <a:ext cx="16208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16" name="方程式" r:id="rId5" imgW="558720" imgH="228600" progId="Equation.3">
                  <p:embed/>
                </p:oleObj>
              </mc:Choice>
              <mc:Fallback>
                <p:oleObj name="方程式" r:id="rId5" imgW="5587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30550"/>
                        <a:ext cx="1620838" cy="660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62" name="Object 6"/>
          <p:cNvGraphicFramePr>
            <a:graphicFrameLocks noChangeAspect="1"/>
          </p:cNvGraphicFramePr>
          <p:nvPr/>
        </p:nvGraphicFramePr>
        <p:xfrm>
          <a:off x="6851650" y="2843213"/>
          <a:ext cx="158273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17" name="方程式" r:id="rId7" imgW="609480" imgH="431640" progId="Equation.3">
                  <p:embed/>
                </p:oleObj>
              </mc:Choice>
              <mc:Fallback>
                <p:oleObj name="方程式" r:id="rId7" imgW="6094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843213"/>
                        <a:ext cx="1582738" cy="11191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63" name="Line 7"/>
          <p:cNvSpPr>
            <a:spLocks noChangeShapeType="1"/>
          </p:cNvSpPr>
          <p:nvPr/>
        </p:nvSpPr>
        <p:spPr bwMode="auto">
          <a:xfrm>
            <a:off x="5843588" y="34194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17864" name="Object 8"/>
          <p:cNvGraphicFramePr>
            <a:graphicFrameLocks noChangeAspect="1"/>
          </p:cNvGraphicFramePr>
          <p:nvPr/>
        </p:nvGraphicFramePr>
        <p:xfrm>
          <a:off x="1905000" y="2336800"/>
          <a:ext cx="603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18" name="方程式" r:id="rId9" imgW="291960" imgH="419040" progId="Equation.3">
                  <p:embed/>
                </p:oleObj>
              </mc:Choice>
              <mc:Fallback>
                <p:oleObj name="方程式" r:id="rId9" imgW="2919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36800"/>
                        <a:ext cx="603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65" name="Object 9"/>
          <p:cNvGraphicFramePr>
            <a:graphicFrameLocks noChangeAspect="1"/>
          </p:cNvGraphicFramePr>
          <p:nvPr/>
        </p:nvGraphicFramePr>
        <p:xfrm>
          <a:off x="2743200" y="3581400"/>
          <a:ext cx="6810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19" name="方程式" r:id="rId11" imgW="330120" imgH="419040" progId="Equation.3">
                  <p:embed/>
                </p:oleObj>
              </mc:Choice>
              <mc:Fallback>
                <p:oleObj name="方程式" r:id="rId11" imgW="33012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81400"/>
                        <a:ext cx="6810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67" name="Line 11"/>
          <p:cNvSpPr>
            <a:spLocks noChangeShapeType="1"/>
          </p:cNvSpPr>
          <p:nvPr/>
        </p:nvSpPr>
        <p:spPr bwMode="auto">
          <a:xfrm flipV="1">
            <a:off x="2024063" y="3602038"/>
            <a:ext cx="22860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17869" name="Object 13"/>
          <p:cNvGraphicFramePr>
            <a:graphicFrameLocks noChangeAspect="1"/>
          </p:cNvGraphicFramePr>
          <p:nvPr/>
        </p:nvGraphicFramePr>
        <p:xfrm>
          <a:off x="228600" y="2514600"/>
          <a:ext cx="1295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20" name="方程式" r:id="rId13" imgW="558720" imgH="228600" progId="Equation.3">
                  <p:embed/>
                </p:oleObj>
              </mc:Choice>
              <mc:Fallback>
                <p:oleObj name="方程式" r:id="rId13" imgW="55872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1295400" cy="527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70" name="Freeform 14"/>
          <p:cNvSpPr>
            <a:spLocks/>
          </p:cNvSpPr>
          <p:nvPr/>
        </p:nvSpPr>
        <p:spPr bwMode="auto">
          <a:xfrm>
            <a:off x="914400" y="3048000"/>
            <a:ext cx="1219200" cy="838200"/>
          </a:xfrm>
          <a:custGeom>
            <a:avLst/>
            <a:gdLst>
              <a:gd name="T0" fmla="*/ 0 w 768"/>
              <a:gd name="T1" fmla="*/ 0 h 528"/>
              <a:gd name="T2" fmla="*/ 240 w 768"/>
              <a:gd name="T3" fmla="*/ 480 h 528"/>
              <a:gd name="T4" fmla="*/ 336 w 768"/>
              <a:gd name="T5" fmla="*/ 288 h 528"/>
              <a:gd name="T6" fmla="*/ 768 w 768"/>
              <a:gd name="T7" fmla="*/ 48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528">
                <a:moveTo>
                  <a:pt x="0" y="0"/>
                </a:moveTo>
                <a:cubicBezTo>
                  <a:pt x="92" y="216"/>
                  <a:pt x="184" y="432"/>
                  <a:pt x="240" y="480"/>
                </a:cubicBezTo>
                <a:cubicBezTo>
                  <a:pt x="296" y="528"/>
                  <a:pt x="248" y="288"/>
                  <a:pt x="336" y="288"/>
                </a:cubicBezTo>
                <a:cubicBezTo>
                  <a:pt x="424" y="288"/>
                  <a:pt x="596" y="384"/>
                  <a:pt x="768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242CE8-07F4-4ACE-B059-5B40C35BA0DD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Impress your friends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The requirement that constraints not add or remove energy is called the Principle of Virtual Work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The λ’s are called Lagrangain Multipliers</a:t>
            </a:r>
          </a:p>
          <a:p>
            <a:endParaRPr lang="en-US" altLang="zh-TW">
              <a:ea typeface="新細明體" pitchFamily="18" charset="-120"/>
            </a:endParaRPr>
          </a:p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-8001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Side Note on Lagrange Multiplier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7663" y="1219200"/>
            <a:ext cx="8415337" cy="5029200"/>
          </a:xfrm>
        </p:spPr>
        <p:txBody>
          <a:bodyPr/>
          <a:lstStyle/>
          <a:p>
            <a:r>
              <a:rPr lang="en-US" altLang="zh-TW" dirty="0" smtClean="0"/>
              <a:t>Finds </a:t>
            </a:r>
            <a:r>
              <a:rPr lang="en-US" altLang="zh-TW" dirty="0"/>
              <a:t>the local </a:t>
            </a:r>
            <a:r>
              <a:rPr lang="en-US" altLang="zh-TW" dirty="0" smtClean="0"/>
              <a:t>maxima/minima </a:t>
            </a:r>
            <a:r>
              <a:rPr lang="en-US" altLang="zh-TW" dirty="0"/>
              <a:t>of a function subject to equality </a:t>
            </a:r>
            <a:r>
              <a:rPr lang="en-US" altLang="zh-TW" dirty="0" smtClean="0"/>
              <a:t>constraints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Maximize 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Sub. to g(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)=0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1846F2-DA15-4DFA-AFCB-C1D32E7DAE28}" type="slidenum">
              <a:rPr lang="zh-TW" altLang="en-US" smtClean="0"/>
              <a:pPr/>
              <a:t>26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998" y="2286000"/>
            <a:ext cx="5972002" cy="41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E46236-EEC2-4F25-92F6-62490F4F51B7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55738"/>
            <a:ext cx="8415337" cy="5021262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Implicit</a:t>
            </a: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solidFill>
                  <a:srgbClr val="FFFF00"/>
                </a:solidFill>
                <a:ea typeface="新細明體" pitchFamily="18" charset="-120"/>
              </a:rPr>
              <a:t>Parametric</a:t>
            </a:r>
          </a:p>
        </p:txBody>
      </p:sp>
      <p:grpSp>
        <p:nvGrpSpPr>
          <p:cNvPr id="1019919" name="Group 15"/>
          <p:cNvGrpSpPr>
            <a:grpSpLocks/>
          </p:cNvGrpSpPr>
          <p:nvPr/>
        </p:nvGrpSpPr>
        <p:grpSpPr bwMode="auto">
          <a:xfrm>
            <a:off x="6227763" y="2584450"/>
            <a:ext cx="2160587" cy="2355850"/>
            <a:chOff x="3923" y="1628"/>
            <a:chExt cx="1361" cy="1484"/>
          </a:xfrm>
        </p:grpSpPr>
        <p:sp>
          <p:nvSpPr>
            <p:cNvPr id="1019909" name="Oval 5"/>
            <p:cNvSpPr>
              <a:spLocks noChangeArrowheads="1"/>
            </p:cNvSpPr>
            <p:nvPr/>
          </p:nvSpPr>
          <p:spPr bwMode="auto">
            <a:xfrm>
              <a:off x="3923" y="1797"/>
              <a:ext cx="1361" cy="131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9910" name="Oval 6"/>
            <p:cNvSpPr>
              <a:spLocks noChangeArrowheads="1"/>
            </p:cNvSpPr>
            <p:nvPr/>
          </p:nvSpPr>
          <p:spPr bwMode="auto">
            <a:xfrm>
              <a:off x="4876" y="1842"/>
              <a:ext cx="136" cy="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9911" name="Line 7"/>
            <p:cNvSpPr>
              <a:spLocks noChangeShapeType="1"/>
            </p:cNvSpPr>
            <p:nvPr/>
          </p:nvSpPr>
          <p:spPr bwMode="auto">
            <a:xfrm flipV="1">
              <a:off x="4604" y="1888"/>
              <a:ext cx="363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9912" name="Line 8"/>
            <p:cNvSpPr>
              <a:spLocks noChangeShapeType="1"/>
            </p:cNvSpPr>
            <p:nvPr/>
          </p:nvSpPr>
          <p:spPr bwMode="auto">
            <a:xfrm>
              <a:off x="4604" y="2478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9913" name="Text Box 9"/>
            <p:cNvSpPr txBox="1">
              <a:spLocks noChangeArrowheads="1"/>
            </p:cNvSpPr>
            <p:nvPr/>
          </p:nvSpPr>
          <p:spPr bwMode="auto">
            <a:xfrm>
              <a:off x="4999" y="16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x</a:t>
              </a:r>
            </a:p>
          </p:txBody>
        </p:sp>
        <p:sp>
          <p:nvSpPr>
            <p:cNvPr id="1019914" name="Text Box 10"/>
            <p:cNvSpPr txBox="1">
              <a:spLocks noChangeArrowheads="1"/>
            </p:cNvSpPr>
            <p:nvPr/>
          </p:nvSpPr>
          <p:spPr bwMode="auto">
            <a:xfrm>
              <a:off x="4876" y="243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latin typeface="Times New Roman" pitchFamily="18" charset="0"/>
                  <a:ea typeface="新細明體" pitchFamily="18" charset="-120"/>
                </a:rPr>
                <a:t>r</a:t>
              </a:r>
            </a:p>
          </p:txBody>
        </p:sp>
        <p:sp>
          <p:nvSpPr>
            <p:cNvPr id="1019915" name="Text Box 11"/>
            <p:cNvSpPr txBox="1">
              <a:spLocks noChangeArrowheads="1"/>
            </p:cNvSpPr>
            <p:nvPr/>
          </p:nvSpPr>
          <p:spPr bwMode="auto">
            <a:xfrm>
              <a:off x="469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l-GR" altLang="zh-TW" sz="2400" b="1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θ</a:t>
              </a:r>
            </a:p>
          </p:txBody>
        </p:sp>
      </p:grpSp>
      <p:graphicFrame>
        <p:nvGraphicFramePr>
          <p:cNvPr id="1019916" name="Object 12"/>
          <p:cNvGraphicFramePr>
            <a:graphicFrameLocks noChangeAspect="1"/>
          </p:cNvGraphicFramePr>
          <p:nvPr/>
        </p:nvGraphicFramePr>
        <p:xfrm>
          <a:off x="1763713" y="2417763"/>
          <a:ext cx="33845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38" name="方程式" r:id="rId3" imgW="1066680" imgH="203040" progId="Equation.3">
                  <p:embed/>
                </p:oleObj>
              </mc:Choice>
              <mc:Fallback>
                <p:oleObj name="方程式" r:id="rId3" imgW="106668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17763"/>
                        <a:ext cx="3384550" cy="644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17" name="Object 13"/>
          <p:cNvGraphicFramePr>
            <a:graphicFrameLocks noChangeAspect="1"/>
          </p:cNvGraphicFramePr>
          <p:nvPr/>
        </p:nvGraphicFramePr>
        <p:xfrm>
          <a:off x="2519363" y="4206875"/>
          <a:ext cx="255746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39" name="方程式" r:id="rId5" imgW="799920" imgH="457200" progId="Equation.3">
                  <p:embed/>
                </p:oleObj>
              </mc:Choice>
              <mc:Fallback>
                <p:oleObj name="方程式" r:id="rId5" imgW="79992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206875"/>
                        <a:ext cx="2557462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CD5517-2507-4338-9526-13596FA86082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Parametric Constraints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is always met exactly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1 degree of freedom:</a:t>
            </a:r>
          </a:p>
          <a:p>
            <a:pPr lvl="1"/>
            <a:r>
              <a:rPr lang="en-US" altLang="zh-TW">
                <a:ea typeface="新細明體" pitchFamily="18" charset="-120"/>
              </a:rPr>
              <a:t>Solve for </a:t>
            </a:r>
          </a:p>
        </p:txBody>
      </p:sp>
      <p:grpSp>
        <p:nvGrpSpPr>
          <p:cNvPr id="1020943" name="Group 15"/>
          <p:cNvGrpSpPr>
            <a:grpSpLocks/>
          </p:cNvGrpSpPr>
          <p:nvPr/>
        </p:nvGrpSpPr>
        <p:grpSpPr bwMode="auto">
          <a:xfrm>
            <a:off x="6227763" y="2205038"/>
            <a:ext cx="2160587" cy="2355850"/>
            <a:chOff x="3923" y="1389"/>
            <a:chExt cx="1361" cy="1484"/>
          </a:xfrm>
        </p:grpSpPr>
        <p:sp>
          <p:nvSpPr>
            <p:cNvPr id="1020933" name="Oval 5"/>
            <p:cNvSpPr>
              <a:spLocks noChangeArrowheads="1"/>
            </p:cNvSpPr>
            <p:nvPr/>
          </p:nvSpPr>
          <p:spPr bwMode="auto">
            <a:xfrm>
              <a:off x="3923" y="1558"/>
              <a:ext cx="1361" cy="131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0934" name="Oval 6"/>
            <p:cNvSpPr>
              <a:spLocks noChangeArrowheads="1"/>
            </p:cNvSpPr>
            <p:nvPr/>
          </p:nvSpPr>
          <p:spPr bwMode="auto">
            <a:xfrm>
              <a:off x="4876" y="1603"/>
              <a:ext cx="136" cy="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0935" name="Line 7"/>
            <p:cNvSpPr>
              <a:spLocks noChangeShapeType="1"/>
            </p:cNvSpPr>
            <p:nvPr/>
          </p:nvSpPr>
          <p:spPr bwMode="auto">
            <a:xfrm flipV="1">
              <a:off x="4604" y="1649"/>
              <a:ext cx="363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0936" name="Line 8"/>
            <p:cNvSpPr>
              <a:spLocks noChangeShapeType="1"/>
            </p:cNvSpPr>
            <p:nvPr/>
          </p:nvSpPr>
          <p:spPr bwMode="auto">
            <a:xfrm>
              <a:off x="4604" y="2239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0937" name="Text Box 9"/>
            <p:cNvSpPr txBox="1">
              <a:spLocks noChangeArrowheads="1"/>
            </p:cNvSpPr>
            <p:nvPr/>
          </p:nvSpPr>
          <p:spPr bwMode="auto">
            <a:xfrm>
              <a:off x="4999" y="138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x</a:t>
              </a:r>
            </a:p>
          </p:txBody>
        </p:sp>
        <p:sp>
          <p:nvSpPr>
            <p:cNvPr id="1020938" name="Text Box 10"/>
            <p:cNvSpPr txBox="1">
              <a:spLocks noChangeArrowheads="1"/>
            </p:cNvSpPr>
            <p:nvPr/>
          </p:nvSpPr>
          <p:spPr bwMode="auto">
            <a:xfrm>
              <a:off x="4876" y="2193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latin typeface="Times New Roman" pitchFamily="18" charset="0"/>
                  <a:ea typeface="新細明體" pitchFamily="18" charset="-120"/>
                </a:rPr>
                <a:t>r</a:t>
              </a:r>
            </a:p>
          </p:txBody>
        </p:sp>
        <p:sp>
          <p:nvSpPr>
            <p:cNvPr id="1020939" name="Text Box 11"/>
            <p:cNvSpPr txBox="1">
              <a:spLocks noChangeArrowheads="1"/>
            </p:cNvSpPr>
            <p:nvPr/>
          </p:nvSpPr>
          <p:spPr bwMode="auto">
            <a:xfrm>
              <a:off x="4694" y="192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l-GR" altLang="zh-TW" sz="2400" b="1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θ</a:t>
              </a:r>
            </a:p>
          </p:txBody>
        </p:sp>
      </p:grpSp>
      <p:graphicFrame>
        <p:nvGraphicFramePr>
          <p:cNvPr id="1020940" name="Object 12"/>
          <p:cNvGraphicFramePr>
            <a:graphicFrameLocks noChangeAspect="1"/>
          </p:cNvGraphicFramePr>
          <p:nvPr/>
        </p:nvGraphicFramePr>
        <p:xfrm>
          <a:off x="2590800" y="3429000"/>
          <a:ext cx="40481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62" name="方程式" r:id="rId3" imgW="139680" imgH="215640" progId="Equation.3">
                  <p:embed/>
                </p:oleObj>
              </mc:Choice>
              <mc:Fallback>
                <p:oleObj name="方程式" r:id="rId3" imgW="13968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404813" cy="623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0941" name="Object 13"/>
          <p:cNvGraphicFramePr>
            <a:graphicFrameLocks noChangeAspect="1"/>
          </p:cNvGraphicFramePr>
          <p:nvPr/>
        </p:nvGraphicFramePr>
        <p:xfrm>
          <a:off x="5867400" y="4797425"/>
          <a:ext cx="255746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63" name="方程式" r:id="rId5" imgW="799920" imgH="457200" progId="Equation.3">
                  <p:embed/>
                </p:oleObj>
              </mc:Choice>
              <mc:Fallback>
                <p:oleObj name="方程式" r:id="rId5" imgW="79992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97425"/>
                        <a:ext cx="2557463" cy="1460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C83CCD-7A45-47DB-9C29-C4F65EFB6A97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Parametric Constraints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is always met exactly</a:t>
            </a:r>
          </a:p>
          <a:p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1021964" name="Object 12"/>
          <p:cNvGraphicFramePr>
            <a:graphicFrameLocks noChangeAspect="1"/>
          </p:cNvGraphicFramePr>
          <p:nvPr/>
        </p:nvGraphicFramePr>
        <p:xfrm>
          <a:off x="971550" y="4724400"/>
          <a:ext cx="334962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25" name="方程式" r:id="rId3" imgW="1155600" imgH="571320" progId="Equation.3">
                  <p:embed/>
                </p:oleObj>
              </mc:Choice>
              <mc:Fallback>
                <p:oleObj name="方程式" r:id="rId3" imgW="115560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3349625" cy="16525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1965" name="Object 13"/>
          <p:cNvGraphicFramePr>
            <a:graphicFrameLocks noChangeAspect="1"/>
          </p:cNvGraphicFramePr>
          <p:nvPr/>
        </p:nvGraphicFramePr>
        <p:xfrm>
          <a:off x="762000" y="2286000"/>
          <a:ext cx="48958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26" name="方程式" r:id="rId5" imgW="1688760" imgH="393480" progId="Equation.3">
                  <p:embed/>
                </p:oleObj>
              </mc:Choice>
              <mc:Fallback>
                <p:oleObj name="方程式" r:id="rId5" imgW="16887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4895850" cy="1136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1966" name="Object 14"/>
          <p:cNvGraphicFramePr>
            <a:graphicFrameLocks noChangeAspect="1"/>
          </p:cNvGraphicFramePr>
          <p:nvPr/>
        </p:nvGraphicFramePr>
        <p:xfrm>
          <a:off x="754063" y="3500438"/>
          <a:ext cx="37179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27" name="方程式" r:id="rId7" imgW="1282680" imgH="431640" progId="Equation.3">
                  <p:embed/>
                </p:oleObj>
              </mc:Choice>
              <mc:Fallback>
                <p:oleObj name="方程式" r:id="rId7" imgW="128268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500438"/>
                        <a:ext cx="3717925" cy="1247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1968" name="Group 16"/>
          <p:cNvGrpSpPr>
            <a:grpSpLocks/>
          </p:cNvGrpSpPr>
          <p:nvPr/>
        </p:nvGrpSpPr>
        <p:grpSpPr bwMode="auto">
          <a:xfrm>
            <a:off x="6227763" y="2584450"/>
            <a:ext cx="2160587" cy="2355850"/>
            <a:chOff x="3923" y="1628"/>
            <a:chExt cx="1361" cy="1484"/>
          </a:xfrm>
        </p:grpSpPr>
        <p:sp>
          <p:nvSpPr>
            <p:cNvPr id="1021969" name="Oval 17"/>
            <p:cNvSpPr>
              <a:spLocks noChangeArrowheads="1"/>
            </p:cNvSpPr>
            <p:nvPr/>
          </p:nvSpPr>
          <p:spPr bwMode="auto">
            <a:xfrm>
              <a:off x="3923" y="1797"/>
              <a:ext cx="1361" cy="131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1970" name="Oval 18"/>
            <p:cNvSpPr>
              <a:spLocks noChangeArrowheads="1"/>
            </p:cNvSpPr>
            <p:nvPr/>
          </p:nvSpPr>
          <p:spPr bwMode="auto">
            <a:xfrm>
              <a:off x="4876" y="1842"/>
              <a:ext cx="136" cy="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1971" name="Line 19"/>
            <p:cNvSpPr>
              <a:spLocks noChangeShapeType="1"/>
            </p:cNvSpPr>
            <p:nvPr/>
          </p:nvSpPr>
          <p:spPr bwMode="auto">
            <a:xfrm flipV="1">
              <a:off x="4604" y="1888"/>
              <a:ext cx="363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1972" name="Line 20"/>
            <p:cNvSpPr>
              <a:spLocks noChangeShapeType="1"/>
            </p:cNvSpPr>
            <p:nvPr/>
          </p:nvSpPr>
          <p:spPr bwMode="auto">
            <a:xfrm>
              <a:off x="4604" y="2478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1973" name="Text Box 21"/>
            <p:cNvSpPr txBox="1">
              <a:spLocks noChangeArrowheads="1"/>
            </p:cNvSpPr>
            <p:nvPr/>
          </p:nvSpPr>
          <p:spPr bwMode="auto">
            <a:xfrm>
              <a:off x="4999" y="16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x</a:t>
              </a:r>
            </a:p>
          </p:txBody>
        </p:sp>
        <p:sp>
          <p:nvSpPr>
            <p:cNvPr id="1021974" name="Text Box 22"/>
            <p:cNvSpPr txBox="1">
              <a:spLocks noChangeArrowheads="1"/>
            </p:cNvSpPr>
            <p:nvPr/>
          </p:nvSpPr>
          <p:spPr bwMode="auto">
            <a:xfrm>
              <a:off x="4876" y="243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latin typeface="Times New Roman" pitchFamily="18" charset="0"/>
                  <a:ea typeface="新細明體" pitchFamily="18" charset="-120"/>
                </a:rPr>
                <a:t>r</a:t>
              </a:r>
            </a:p>
          </p:txBody>
        </p:sp>
        <p:sp>
          <p:nvSpPr>
            <p:cNvPr id="1021975" name="Text Box 23"/>
            <p:cNvSpPr txBox="1">
              <a:spLocks noChangeArrowheads="1"/>
            </p:cNvSpPr>
            <p:nvPr/>
          </p:nvSpPr>
          <p:spPr bwMode="auto">
            <a:xfrm>
              <a:off x="469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l-GR" altLang="zh-TW" sz="2400" b="1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θ</a:t>
              </a:r>
            </a:p>
          </p:txBody>
        </p:sp>
      </p:grpSp>
      <p:sp>
        <p:nvSpPr>
          <p:cNvPr id="1021976" name="Line 24"/>
          <p:cNvSpPr>
            <a:spLocks noChangeShapeType="1"/>
          </p:cNvSpPr>
          <p:nvPr/>
        </p:nvSpPr>
        <p:spPr bwMode="auto">
          <a:xfrm>
            <a:off x="7848600" y="29718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1985" name="Text Box 33"/>
          <p:cNvSpPr txBox="1">
            <a:spLocks noChangeArrowheads="1"/>
          </p:cNvSpPr>
          <p:nvPr/>
        </p:nvSpPr>
        <p:spPr bwMode="auto">
          <a:xfrm>
            <a:off x="8305800" y="30527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  <a:ea typeface="新細明體" pitchFamily="18" charset="-120"/>
              </a:rPr>
              <a:t>T</a:t>
            </a:r>
          </a:p>
        </p:txBody>
      </p:sp>
      <p:graphicFrame>
        <p:nvGraphicFramePr>
          <p:cNvPr id="1021986" name="Object 34"/>
          <p:cNvGraphicFramePr>
            <a:graphicFrameLocks noChangeAspect="1"/>
          </p:cNvGraphicFramePr>
          <p:nvPr/>
        </p:nvGraphicFramePr>
        <p:xfrm>
          <a:off x="4648200" y="4572000"/>
          <a:ext cx="150971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28" name="方程式" r:id="rId9" imgW="520560" imgH="215640" progId="Equation.3">
                  <p:embed/>
                </p:oleObj>
              </mc:Choice>
              <mc:Fallback>
                <p:oleObj name="方程式" r:id="rId9" imgW="52056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1509713" cy="623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1987" name="Text Box 35"/>
          <p:cNvSpPr txBox="1">
            <a:spLocks noChangeArrowheads="1"/>
          </p:cNvSpPr>
          <p:nvPr/>
        </p:nvSpPr>
        <p:spPr bwMode="auto">
          <a:xfrm>
            <a:off x="5775325" y="5141913"/>
            <a:ext cx="225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virtual work principle</a:t>
            </a:r>
          </a:p>
        </p:txBody>
      </p:sp>
      <p:sp>
        <p:nvSpPr>
          <p:cNvPr id="1021988" name="Text Box 36"/>
          <p:cNvSpPr txBox="1">
            <a:spLocks noChangeArrowheads="1"/>
          </p:cNvSpPr>
          <p:nvPr/>
        </p:nvSpPr>
        <p:spPr bwMode="auto">
          <a:xfrm>
            <a:off x="76200" y="4419600"/>
            <a:ext cx="257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Multiply both sides by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6ED1E4-6AD3-47CE-AA1D-4C23FCCF54BB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Simple Example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5703887" cy="5040313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A bead on a wire</a:t>
            </a:r>
          </a:p>
          <a:p>
            <a:endParaRPr lang="en-US" altLang="zh-TW" sz="1200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The bead can slide freely along the wire but cannot come off it</a:t>
            </a:r>
          </a:p>
          <a:p>
            <a:endParaRPr lang="en-US" altLang="zh-TW" sz="1200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How do we simulate the motion of the bead when arbitrary forces applied to it</a:t>
            </a:r>
          </a:p>
        </p:txBody>
      </p:sp>
      <p:sp>
        <p:nvSpPr>
          <p:cNvPr id="996356" name="Oval 4"/>
          <p:cNvSpPr>
            <a:spLocks noChangeArrowheads="1"/>
          </p:cNvSpPr>
          <p:nvPr/>
        </p:nvSpPr>
        <p:spPr bwMode="auto">
          <a:xfrm>
            <a:off x="6227763" y="2852738"/>
            <a:ext cx="2160587" cy="2087562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6362" name="Oval 10"/>
          <p:cNvSpPr>
            <a:spLocks noChangeArrowheads="1"/>
          </p:cNvSpPr>
          <p:nvPr/>
        </p:nvSpPr>
        <p:spPr bwMode="auto">
          <a:xfrm>
            <a:off x="6227763" y="2852738"/>
            <a:ext cx="2160587" cy="20875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6363" name="Oval 11"/>
          <p:cNvSpPr>
            <a:spLocks noChangeArrowheads="1"/>
          </p:cNvSpPr>
          <p:nvPr/>
        </p:nvSpPr>
        <p:spPr bwMode="auto">
          <a:xfrm>
            <a:off x="7092950" y="2779713"/>
            <a:ext cx="215900" cy="215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88F3A5-03D0-46CF-A36D-3B2E1846E53F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Lagrangian Dynamics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687887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See Witkin &amp; Baraff’s note for generalization to a system of </a:t>
            </a:r>
            <a:r>
              <a:rPr lang="en-US" altLang="zh-TW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-particles using parametric constraints</a:t>
            </a:r>
          </a:p>
          <a:p>
            <a:endParaRPr lang="en-US" altLang="zh-TW" sz="1200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This type of method is called Lagrangian Dynamics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Instead of working on unconstrained </a:t>
            </a:r>
            <a:r>
              <a:rPr lang="en-US" altLang="zh-TW" b="1">
                <a:ea typeface="新細明體" pitchFamily="18" charset="-120"/>
              </a:rPr>
              <a:t>q</a:t>
            </a:r>
          </a:p>
          <a:p>
            <a:pPr lvl="1"/>
            <a:r>
              <a:rPr lang="en-US" altLang="zh-TW">
                <a:ea typeface="新細明體" pitchFamily="18" charset="-120"/>
              </a:rPr>
              <a:t>We work on a constrained space </a:t>
            </a:r>
            <a:r>
              <a:rPr lang="en-US" altLang="zh-TW" b="1">
                <a:ea typeface="新細明體" pitchFamily="18" charset="-120"/>
              </a:rPr>
              <a:t>u</a:t>
            </a:r>
            <a:r>
              <a:rPr lang="en-US" altLang="zh-TW">
                <a:ea typeface="新細明體" pitchFamily="18" charset="-120"/>
              </a:rPr>
              <a:t> and solve for     through the parametric function </a:t>
            </a:r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1022980" name="Object 4"/>
          <p:cNvGraphicFramePr>
            <a:graphicFrameLocks noChangeAspect="1"/>
          </p:cNvGraphicFramePr>
          <p:nvPr/>
        </p:nvGraphicFramePr>
        <p:xfrm>
          <a:off x="6019800" y="5638800"/>
          <a:ext cx="9572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02" name="方程式" r:id="rId3" imgW="330120" imgH="203040" progId="Equation.3">
                  <p:embed/>
                </p:oleObj>
              </mc:Choice>
              <mc:Fallback>
                <p:oleObj name="方程式" r:id="rId3" imgW="3301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638800"/>
                        <a:ext cx="957263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1" name="Object 5"/>
          <p:cNvGraphicFramePr>
            <a:graphicFrameLocks noChangeAspect="1"/>
          </p:cNvGraphicFramePr>
          <p:nvPr/>
        </p:nvGraphicFramePr>
        <p:xfrm>
          <a:off x="8458200" y="5202238"/>
          <a:ext cx="3683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03" name="方程式" r:id="rId5" imgW="126720" imgH="177480" progId="Equation.3">
                  <p:embed/>
                </p:oleObj>
              </mc:Choice>
              <mc:Fallback>
                <p:oleObj name="方程式" r:id="rId5" imgW="1267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202238"/>
                        <a:ext cx="368300" cy="5127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5791200" y="6172200"/>
            <a:ext cx="334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accent1"/>
                </a:solidFill>
                <a:ea typeface="新細明體" pitchFamily="18" charset="-120"/>
              </a:rPr>
              <a:t>Generalized coordinate</a:t>
            </a:r>
          </a:p>
        </p:txBody>
      </p:sp>
      <p:sp>
        <p:nvSpPr>
          <p:cNvPr id="1022983" name="Line 7"/>
          <p:cNvSpPr>
            <a:spLocks noChangeShapeType="1"/>
          </p:cNvSpPr>
          <p:nvPr/>
        </p:nvSpPr>
        <p:spPr bwMode="auto">
          <a:xfrm flipV="1">
            <a:off x="6629400" y="6096000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F2244-051F-4200-87C8-B59914E62FFB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Parametric Constraints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Advantages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Fewer degrees of freedom</a:t>
            </a:r>
          </a:p>
          <a:p>
            <a:pPr lvl="1"/>
            <a:r>
              <a:rPr lang="en-US" altLang="zh-TW">
                <a:ea typeface="新細明體" pitchFamily="18" charset="-120"/>
              </a:rPr>
              <a:t>Constraints are always met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Disadvantages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Hard to find a parametric function that captures the desired constraints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Hard to combine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01F99-6C2C-4FD8-8091-54A5625D80F7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Penalty Constraints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6119812" cy="489585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Why not use a spring to hold the bead on the wire?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Problems:</a:t>
            </a:r>
          </a:p>
          <a:p>
            <a:pPr lvl="1"/>
            <a:r>
              <a:rPr lang="en-US" altLang="zh-TW">
                <a:ea typeface="新細明體" pitchFamily="18" charset="-120"/>
              </a:rPr>
              <a:t>Weak spring won’t do the job</a:t>
            </a:r>
          </a:p>
          <a:p>
            <a:pPr lvl="1"/>
            <a:r>
              <a:rPr lang="en-US" altLang="zh-TW">
                <a:ea typeface="新細明體" pitchFamily="18" charset="-120"/>
              </a:rPr>
              <a:t>Strong springs results in stiff systems</a:t>
            </a:r>
          </a:p>
        </p:txBody>
      </p:sp>
      <p:pic>
        <p:nvPicPr>
          <p:cNvPr id="997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05200"/>
            <a:ext cx="221773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D5919B-936F-40CA-885E-1315C143A09B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Force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47800"/>
            <a:ext cx="6037262" cy="50292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What is legal acceleration?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Depends on both </a:t>
            </a:r>
            <a:r>
              <a:rPr lang="en-US" altLang="zh-TW" b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 and </a:t>
            </a:r>
            <a:r>
              <a:rPr lang="en-US" altLang="zh-TW" b="1">
                <a:ea typeface="新細明體" pitchFamily="18" charset="-120"/>
              </a:rPr>
              <a:t>v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Compute   such that the net force          only generates legal acceleration</a:t>
            </a:r>
          </a:p>
        </p:txBody>
      </p:sp>
      <p:graphicFrame>
        <p:nvGraphicFramePr>
          <p:cNvPr id="998417" name="Object 17"/>
          <p:cNvGraphicFramePr>
            <a:graphicFrameLocks noChangeAspect="1"/>
          </p:cNvGraphicFramePr>
          <p:nvPr/>
        </p:nvGraphicFramePr>
        <p:xfrm>
          <a:off x="2411413" y="4176713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72" name="方程式" r:id="rId3" imgW="114120" imgH="203040" progId="Equation.3">
                  <p:embed/>
                </p:oleObj>
              </mc:Choice>
              <mc:Fallback>
                <p:oleObj name="方程式" r:id="rId3" imgW="11412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176713"/>
                        <a:ext cx="3238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18" name="Object 18"/>
          <p:cNvGraphicFramePr>
            <a:graphicFrameLocks noChangeAspect="1"/>
          </p:cNvGraphicFramePr>
          <p:nvPr/>
        </p:nvGraphicFramePr>
        <p:xfrm>
          <a:off x="1800225" y="4686300"/>
          <a:ext cx="900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73" name="方程式" r:id="rId5" imgW="317160" imgH="203040" progId="Equation.3">
                  <p:embed/>
                </p:oleObj>
              </mc:Choice>
              <mc:Fallback>
                <p:oleObj name="方程式" r:id="rId5" imgW="31716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686300"/>
                        <a:ext cx="900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32" name="Oval 32"/>
          <p:cNvSpPr>
            <a:spLocks noChangeArrowheads="1"/>
          </p:cNvSpPr>
          <p:nvPr/>
        </p:nvSpPr>
        <p:spPr bwMode="auto">
          <a:xfrm>
            <a:off x="6370638" y="2420938"/>
            <a:ext cx="2160587" cy="20875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en-US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98433" name="Oval 33"/>
          <p:cNvSpPr>
            <a:spLocks noChangeArrowheads="1"/>
          </p:cNvSpPr>
          <p:nvPr/>
        </p:nvSpPr>
        <p:spPr bwMode="auto">
          <a:xfrm>
            <a:off x="7289800" y="2314575"/>
            <a:ext cx="215900" cy="215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8434" name="Line 34"/>
          <p:cNvSpPr>
            <a:spLocks noChangeShapeType="1"/>
          </p:cNvSpPr>
          <p:nvPr/>
        </p:nvSpPr>
        <p:spPr bwMode="auto">
          <a:xfrm>
            <a:off x="7378700" y="2420938"/>
            <a:ext cx="719138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8435" name="Freeform 35"/>
          <p:cNvSpPr>
            <a:spLocks/>
          </p:cNvSpPr>
          <p:nvPr/>
        </p:nvSpPr>
        <p:spPr bwMode="auto">
          <a:xfrm>
            <a:off x="7378700" y="2420938"/>
            <a:ext cx="792163" cy="287337"/>
          </a:xfrm>
          <a:custGeom>
            <a:avLst/>
            <a:gdLst>
              <a:gd name="T0" fmla="*/ 0 w 499"/>
              <a:gd name="T1" fmla="*/ 0 h 181"/>
              <a:gd name="T2" fmla="*/ 272 w 499"/>
              <a:gd name="T3" fmla="*/ 45 h 181"/>
              <a:gd name="T4" fmla="*/ 499 w 499"/>
              <a:gd name="T5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9" h="181">
                <a:moveTo>
                  <a:pt x="0" y="0"/>
                </a:moveTo>
                <a:cubicBezTo>
                  <a:pt x="94" y="7"/>
                  <a:pt x="189" y="15"/>
                  <a:pt x="272" y="45"/>
                </a:cubicBezTo>
                <a:cubicBezTo>
                  <a:pt x="355" y="75"/>
                  <a:pt x="427" y="128"/>
                  <a:pt x="499" y="181"/>
                </a:cubicBezTo>
              </a:path>
            </a:pathLst>
          </a:custGeom>
          <a:noFill/>
          <a:ln w="38100" cmpd="sng">
            <a:solidFill>
              <a:srgbClr val="FFFF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998436" name="Object 36"/>
          <p:cNvGraphicFramePr>
            <a:graphicFrameLocks noChangeAspect="1"/>
          </p:cNvGraphicFramePr>
          <p:nvPr/>
        </p:nvGraphicFramePr>
        <p:xfrm>
          <a:off x="7346950" y="2981325"/>
          <a:ext cx="6397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74" name="方程式" r:id="rId7" imgW="203040" imgH="215640" progId="Equation.3">
                  <p:embed/>
                </p:oleObj>
              </mc:Choice>
              <mc:Fallback>
                <p:oleObj name="方程式" r:id="rId7" imgW="20304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2981325"/>
                        <a:ext cx="639763" cy="676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37" name="Line 37"/>
          <p:cNvSpPr>
            <a:spLocks noChangeShapeType="1"/>
          </p:cNvSpPr>
          <p:nvPr/>
        </p:nvSpPr>
        <p:spPr bwMode="auto">
          <a:xfrm flipV="1">
            <a:off x="7378700" y="1844675"/>
            <a:ext cx="0" cy="576263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8438" name="Line 38"/>
          <p:cNvSpPr>
            <a:spLocks noChangeShapeType="1"/>
          </p:cNvSpPr>
          <p:nvPr/>
        </p:nvSpPr>
        <p:spPr bwMode="auto">
          <a:xfrm flipV="1">
            <a:off x="7378700" y="1773238"/>
            <a:ext cx="576263" cy="6477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8439" name="Line 39"/>
          <p:cNvSpPr>
            <a:spLocks noChangeShapeType="1"/>
          </p:cNvSpPr>
          <p:nvPr/>
        </p:nvSpPr>
        <p:spPr bwMode="auto">
          <a:xfrm>
            <a:off x="7378700" y="2420938"/>
            <a:ext cx="287338" cy="50323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8440" name="Text Box 40"/>
          <p:cNvSpPr txBox="1">
            <a:spLocks noChangeArrowheads="1"/>
          </p:cNvSpPr>
          <p:nvPr/>
        </p:nvSpPr>
        <p:spPr bwMode="auto">
          <a:xfrm>
            <a:off x="8170863" y="23495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b="1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rPr>
              <a:t>a</a:t>
            </a:r>
          </a:p>
        </p:txBody>
      </p:sp>
      <p:sp>
        <p:nvSpPr>
          <p:cNvPr id="998441" name="Text Box 41"/>
          <p:cNvSpPr txBox="1">
            <a:spLocks noChangeArrowheads="1"/>
          </p:cNvSpPr>
          <p:nvPr/>
        </p:nvSpPr>
        <p:spPr bwMode="auto">
          <a:xfrm>
            <a:off x="7737475" y="19161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b="1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rPr>
              <a:t>v</a:t>
            </a:r>
          </a:p>
        </p:txBody>
      </p:sp>
      <p:sp>
        <p:nvSpPr>
          <p:cNvPr id="998442" name="Text Box 42"/>
          <p:cNvSpPr txBox="1">
            <a:spLocks noChangeArrowheads="1"/>
          </p:cNvSpPr>
          <p:nvPr/>
        </p:nvSpPr>
        <p:spPr bwMode="auto">
          <a:xfrm>
            <a:off x="8026400" y="1557338"/>
            <a:ext cx="30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b="1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rPr>
              <a:t>f</a:t>
            </a:r>
          </a:p>
        </p:txBody>
      </p:sp>
      <p:sp>
        <p:nvSpPr>
          <p:cNvPr id="998443" name="Text Box 43"/>
          <p:cNvSpPr txBox="1">
            <a:spLocks noChangeArrowheads="1"/>
          </p:cNvSpPr>
          <p:nvPr/>
        </p:nvSpPr>
        <p:spPr bwMode="auto">
          <a:xfrm>
            <a:off x="8170863" y="234950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rPr>
              <a:t>a</a:t>
            </a:r>
          </a:p>
        </p:txBody>
      </p:sp>
      <p:sp>
        <p:nvSpPr>
          <p:cNvPr id="998444" name="Text Box 44"/>
          <p:cNvSpPr txBox="1">
            <a:spLocks noChangeArrowheads="1"/>
          </p:cNvSpPr>
          <p:nvPr/>
        </p:nvSpPr>
        <p:spPr bwMode="auto">
          <a:xfrm>
            <a:off x="7162800" y="1341438"/>
            <a:ext cx="471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b="1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kumimoji="1" lang="en-US" altLang="zh-TW" sz="2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F19157-D499-409E-A7EA-F21DE653814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 Force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Need to compute constraint forces that cancel the illegal applied forces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Need to know what legal acceleration 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01A7-6290-4D35-B3AD-CFA1245614B3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Constraint force</a:t>
            </a:r>
            <a:endParaRPr lang="en-US" altLang="zh-TW" sz="4000">
              <a:solidFill>
                <a:srgbClr val="FFFF00"/>
              </a:solidFill>
              <a:ea typeface="新細明體" pitchFamily="18" charset="-120"/>
            </a:endParaRPr>
          </a:p>
          <a:p>
            <a:pPr lvl="1"/>
            <a:r>
              <a:rPr lang="en-US" altLang="zh-TW" sz="3500">
                <a:solidFill>
                  <a:srgbClr val="FFFF00"/>
                </a:solidFill>
                <a:ea typeface="新細明體" pitchFamily="18" charset="-120"/>
              </a:rPr>
              <a:t>Single implicit constraint</a:t>
            </a:r>
            <a:endParaRPr lang="en-US" altLang="zh-TW" sz="3500">
              <a:ea typeface="新細明體" pitchFamily="18" charset="-120"/>
            </a:endParaRPr>
          </a:p>
          <a:p>
            <a:pPr lvl="1"/>
            <a:r>
              <a:rPr lang="en-US" altLang="zh-TW" sz="3500">
                <a:ea typeface="新細明體" pitchFamily="18" charset="-120"/>
              </a:rPr>
              <a:t>Multiple implicit constraint</a:t>
            </a:r>
          </a:p>
          <a:p>
            <a:r>
              <a:rPr lang="en-US" altLang="zh-TW" sz="4000">
                <a:ea typeface="新細明體" pitchFamily="18" charset="-120"/>
              </a:rPr>
              <a:t>Parametric constraint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CD1468-B827-499E-BE8F-B3DFCF2ED7C0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Constraints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55738"/>
            <a:ext cx="8415337" cy="5021262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Implicit</a:t>
            </a: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Parametric</a:t>
            </a:r>
          </a:p>
        </p:txBody>
      </p:sp>
      <p:grpSp>
        <p:nvGrpSpPr>
          <p:cNvPr id="1001487" name="Group 15"/>
          <p:cNvGrpSpPr>
            <a:grpSpLocks/>
          </p:cNvGrpSpPr>
          <p:nvPr/>
        </p:nvGrpSpPr>
        <p:grpSpPr bwMode="auto">
          <a:xfrm>
            <a:off x="6227763" y="2584450"/>
            <a:ext cx="2160587" cy="2355850"/>
            <a:chOff x="3923" y="1628"/>
            <a:chExt cx="1361" cy="1484"/>
          </a:xfrm>
        </p:grpSpPr>
        <p:sp>
          <p:nvSpPr>
            <p:cNvPr id="1001477" name="Oval 5"/>
            <p:cNvSpPr>
              <a:spLocks noChangeArrowheads="1"/>
            </p:cNvSpPr>
            <p:nvPr/>
          </p:nvSpPr>
          <p:spPr bwMode="auto">
            <a:xfrm>
              <a:off x="3923" y="1797"/>
              <a:ext cx="1361" cy="131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1478" name="Oval 6"/>
            <p:cNvSpPr>
              <a:spLocks noChangeArrowheads="1"/>
            </p:cNvSpPr>
            <p:nvPr/>
          </p:nvSpPr>
          <p:spPr bwMode="auto">
            <a:xfrm>
              <a:off x="4876" y="1842"/>
              <a:ext cx="136" cy="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1479" name="Line 7"/>
            <p:cNvSpPr>
              <a:spLocks noChangeShapeType="1"/>
            </p:cNvSpPr>
            <p:nvPr/>
          </p:nvSpPr>
          <p:spPr bwMode="auto">
            <a:xfrm flipV="1">
              <a:off x="4604" y="1888"/>
              <a:ext cx="363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1480" name="Line 8"/>
            <p:cNvSpPr>
              <a:spLocks noChangeShapeType="1"/>
            </p:cNvSpPr>
            <p:nvPr/>
          </p:nvSpPr>
          <p:spPr bwMode="auto">
            <a:xfrm>
              <a:off x="4604" y="2478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1481" name="Text Box 9"/>
            <p:cNvSpPr txBox="1">
              <a:spLocks noChangeArrowheads="1"/>
            </p:cNvSpPr>
            <p:nvPr/>
          </p:nvSpPr>
          <p:spPr bwMode="auto">
            <a:xfrm>
              <a:off x="4999" y="16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 b="1">
                  <a:latin typeface="Times New Roman" pitchFamily="18" charset="0"/>
                  <a:ea typeface="新細明體" pitchFamily="18" charset="-120"/>
                </a:rPr>
                <a:t>x</a:t>
              </a:r>
            </a:p>
          </p:txBody>
        </p:sp>
        <p:sp>
          <p:nvSpPr>
            <p:cNvPr id="1001482" name="Text Box 10"/>
            <p:cNvSpPr txBox="1">
              <a:spLocks noChangeArrowheads="1"/>
            </p:cNvSpPr>
            <p:nvPr/>
          </p:nvSpPr>
          <p:spPr bwMode="auto">
            <a:xfrm>
              <a:off x="4876" y="243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latin typeface="Times New Roman" pitchFamily="18" charset="0"/>
                  <a:ea typeface="新細明體" pitchFamily="18" charset="-120"/>
                </a:rPr>
                <a:t>r</a:t>
              </a:r>
            </a:p>
          </p:txBody>
        </p:sp>
        <p:sp>
          <p:nvSpPr>
            <p:cNvPr id="1001483" name="Text Box 11"/>
            <p:cNvSpPr txBox="1">
              <a:spLocks noChangeArrowheads="1"/>
            </p:cNvSpPr>
            <p:nvPr/>
          </p:nvSpPr>
          <p:spPr bwMode="auto">
            <a:xfrm>
              <a:off x="469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l-GR" altLang="zh-TW" sz="2400" b="1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θ</a:t>
              </a:r>
            </a:p>
          </p:txBody>
        </p:sp>
      </p:grpSp>
      <p:graphicFrame>
        <p:nvGraphicFramePr>
          <p:cNvPr id="1001484" name="Object 12"/>
          <p:cNvGraphicFramePr>
            <a:graphicFrameLocks noChangeAspect="1"/>
          </p:cNvGraphicFramePr>
          <p:nvPr/>
        </p:nvGraphicFramePr>
        <p:xfrm>
          <a:off x="1763713" y="2417763"/>
          <a:ext cx="33845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06" name="方程式" r:id="rId3" imgW="1066680" imgH="203040" progId="Equation.3">
                  <p:embed/>
                </p:oleObj>
              </mc:Choice>
              <mc:Fallback>
                <p:oleObj name="方程式" r:id="rId3" imgW="106668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17763"/>
                        <a:ext cx="3384550" cy="644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1485" name="Object 13"/>
          <p:cNvGraphicFramePr>
            <a:graphicFrameLocks noChangeAspect="1"/>
          </p:cNvGraphicFramePr>
          <p:nvPr/>
        </p:nvGraphicFramePr>
        <p:xfrm>
          <a:off x="2519363" y="4206875"/>
          <a:ext cx="255746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07" name="方程式" r:id="rId5" imgW="799920" imgH="457200" progId="Equation.3">
                  <p:embed/>
                </p:oleObj>
              </mc:Choice>
              <mc:Fallback>
                <p:oleObj name="方程式" r:id="rId5" imgW="79992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206875"/>
                        <a:ext cx="2557462" cy="1460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CA22D4-E1BB-48EB-B911-F8A03D17EF71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Legal Acceleration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What is the legal position?</a:t>
            </a: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What is the legal velocity</a:t>
            </a:r>
          </a:p>
          <a:p>
            <a:endParaRPr lang="en-US" altLang="zh-TW" sz="4000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What is the legal acceleration? </a:t>
            </a:r>
          </a:p>
        </p:txBody>
      </p:sp>
      <p:graphicFrame>
        <p:nvGraphicFramePr>
          <p:cNvPr id="1002500" name="Object 4"/>
          <p:cNvGraphicFramePr>
            <a:graphicFrameLocks noChangeAspect="1"/>
          </p:cNvGraphicFramePr>
          <p:nvPr/>
        </p:nvGraphicFramePr>
        <p:xfrm>
          <a:off x="1187450" y="3962400"/>
          <a:ext cx="27971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71" name="方程式" r:id="rId3" imgW="965160" imgH="228600" progId="Equation.3">
                  <p:embed/>
                </p:oleObj>
              </mc:Choice>
              <mc:Fallback>
                <p:oleObj name="方程式" r:id="rId3" imgW="965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62400"/>
                        <a:ext cx="2797175" cy="6619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2516" name="Group 20"/>
          <p:cNvGrpSpPr>
            <a:grpSpLocks/>
          </p:cNvGrpSpPr>
          <p:nvPr/>
        </p:nvGrpSpPr>
        <p:grpSpPr bwMode="auto">
          <a:xfrm>
            <a:off x="6084888" y="1844675"/>
            <a:ext cx="2952750" cy="2663825"/>
            <a:chOff x="3833" y="1162"/>
            <a:chExt cx="1860" cy="1678"/>
          </a:xfrm>
        </p:grpSpPr>
        <p:sp>
          <p:nvSpPr>
            <p:cNvPr id="1002502" name="Oval 6"/>
            <p:cNvSpPr>
              <a:spLocks noChangeArrowheads="1"/>
            </p:cNvSpPr>
            <p:nvPr/>
          </p:nvSpPr>
          <p:spPr bwMode="auto">
            <a:xfrm>
              <a:off x="3833" y="1525"/>
              <a:ext cx="1361" cy="131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2503" name="Oval 7"/>
            <p:cNvSpPr>
              <a:spLocks noChangeArrowheads="1"/>
            </p:cNvSpPr>
            <p:nvPr/>
          </p:nvSpPr>
          <p:spPr bwMode="auto">
            <a:xfrm>
              <a:off x="4412" y="1458"/>
              <a:ext cx="136" cy="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2504" name="Line 8"/>
            <p:cNvSpPr>
              <a:spLocks noChangeShapeType="1"/>
            </p:cNvSpPr>
            <p:nvPr/>
          </p:nvSpPr>
          <p:spPr bwMode="auto">
            <a:xfrm>
              <a:off x="4468" y="1525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2505" name="Freeform 9"/>
            <p:cNvSpPr>
              <a:spLocks/>
            </p:cNvSpPr>
            <p:nvPr/>
          </p:nvSpPr>
          <p:spPr bwMode="auto">
            <a:xfrm>
              <a:off x="4468" y="1525"/>
              <a:ext cx="499" cy="181"/>
            </a:xfrm>
            <a:custGeom>
              <a:avLst/>
              <a:gdLst>
                <a:gd name="T0" fmla="*/ 0 w 499"/>
                <a:gd name="T1" fmla="*/ 0 h 181"/>
                <a:gd name="T2" fmla="*/ 272 w 499"/>
                <a:gd name="T3" fmla="*/ 45 h 181"/>
                <a:gd name="T4" fmla="*/ 499 w 499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9" h="181">
                  <a:moveTo>
                    <a:pt x="0" y="0"/>
                  </a:moveTo>
                  <a:cubicBezTo>
                    <a:pt x="94" y="7"/>
                    <a:pt x="189" y="15"/>
                    <a:pt x="272" y="45"/>
                  </a:cubicBezTo>
                  <a:cubicBezTo>
                    <a:pt x="355" y="75"/>
                    <a:pt x="427" y="128"/>
                    <a:pt x="499" y="18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002506" name="Object 10"/>
            <p:cNvGraphicFramePr>
              <a:graphicFrameLocks noChangeAspect="1"/>
            </p:cNvGraphicFramePr>
            <p:nvPr/>
          </p:nvGraphicFramePr>
          <p:xfrm>
            <a:off x="3878" y="1162"/>
            <a:ext cx="59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2572" name="方程式" r:id="rId5" imgW="380880" imgH="177480" progId="Equation.3">
                    <p:embed/>
                  </p:oleObj>
                </mc:Choice>
                <mc:Fallback>
                  <p:oleObj name="方程式" r:id="rId5" imgW="380880" imgH="177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162"/>
                          <a:ext cx="591" cy="27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2507" name="Object 11"/>
            <p:cNvGraphicFramePr>
              <a:graphicFrameLocks noChangeAspect="1"/>
            </p:cNvGraphicFramePr>
            <p:nvPr/>
          </p:nvGraphicFramePr>
          <p:xfrm>
            <a:off x="4876" y="1162"/>
            <a:ext cx="59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2573" name="方程式" r:id="rId7" imgW="380880" imgH="203040" progId="Equation.3">
                    <p:embed/>
                  </p:oleObj>
                </mc:Choice>
                <mc:Fallback>
                  <p:oleObj name="方程式" r:id="rId7" imgW="3808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162"/>
                          <a:ext cx="590" cy="31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2508" name="Object 12"/>
            <p:cNvGraphicFramePr>
              <a:graphicFrameLocks noChangeAspect="1"/>
            </p:cNvGraphicFramePr>
            <p:nvPr/>
          </p:nvGraphicFramePr>
          <p:xfrm>
            <a:off x="5103" y="1525"/>
            <a:ext cx="59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2574" name="方程式" r:id="rId9" imgW="380880" imgH="203040" progId="Equation.3">
                    <p:embed/>
                  </p:oleObj>
                </mc:Choice>
                <mc:Fallback>
                  <p:oleObj name="方程式" r:id="rId9" imgW="38088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525"/>
                          <a:ext cx="590" cy="31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2509" name="Object 13"/>
          <p:cNvGraphicFramePr>
            <a:graphicFrameLocks noChangeAspect="1"/>
          </p:cNvGraphicFramePr>
          <p:nvPr/>
        </p:nvGraphicFramePr>
        <p:xfrm>
          <a:off x="1042988" y="1852613"/>
          <a:ext cx="3168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75" name="方程式" r:id="rId11" imgW="1155600" imgH="393480" progId="Equation.3">
                  <p:embed/>
                </p:oleObj>
              </mc:Choice>
              <mc:Fallback>
                <p:oleObj name="方程式" r:id="rId11" imgW="11556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52613"/>
                        <a:ext cx="3168650" cy="1079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510" name="Text Box 14"/>
          <p:cNvSpPr txBox="1">
            <a:spLocks noChangeArrowheads="1"/>
          </p:cNvSpPr>
          <p:nvPr/>
        </p:nvSpPr>
        <p:spPr bwMode="auto">
          <a:xfrm>
            <a:off x="3348038" y="2757488"/>
            <a:ext cx="2746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>
                <a:latin typeface="Times New Roman" pitchFamily="18" charset="0"/>
                <a:ea typeface="新細明體" pitchFamily="18" charset="-120"/>
              </a:rPr>
              <a:t>assume unit circle</a:t>
            </a:r>
          </a:p>
        </p:txBody>
      </p:sp>
      <p:graphicFrame>
        <p:nvGraphicFramePr>
          <p:cNvPr id="1002511" name="Object 15"/>
          <p:cNvGraphicFramePr>
            <a:graphicFrameLocks noChangeAspect="1"/>
          </p:cNvGraphicFramePr>
          <p:nvPr/>
        </p:nvGraphicFramePr>
        <p:xfrm>
          <a:off x="1187450" y="5510213"/>
          <a:ext cx="39020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76" name="方程式" r:id="rId13" imgW="1346040" imgH="228600" progId="Equation.3">
                  <p:embed/>
                </p:oleObj>
              </mc:Choice>
              <mc:Fallback>
                <p:oleObj name="方程式" r:id="rId13" imgW="134604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10213"/>
                        <a:ext cx="3902075" cy="6619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512" name="Text Box 16"/>
          <p:cNvSpPr txBox="1">
            <a:spLocks noChangeArrowheads="1"/>
          </p:cNvSpPr>
          <p:nvPr/>
        </p:nvSpPr>
        <p:spPr bwMode="auto">
          <a:xfrm>
            <a:off x="1476375" y="2763838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CC66"/>
                </a:solidFill>
                <a:latin typeface="Times New Roman" pitchFamily="18" charset="0"/>
                <a:ea typeface="新細明體" pitchFamily="18" charset="-120"/>
              </a:rPr>
              <a:t>inner product</a:t>
            </a:r>
          </a:p>
        </p:txBody>
      </p:sp>
      <p:sp>
        <p:nvSpPr>
          <p:cNvPr id="1002513" name="Line 17"/>
          <p:cNvSpPr>
            <a:spLocks noChangeShapeType="1"/>
          </p:cNvSpPr>
          <p:nvPr/>
        </p:nvSpPr>
        <p:spPr bwMode="auto">
          <a:xfrm flipH="1">
            <a:off x="2987675" y="2501900"/>
            <a:ext cx="144463" cy="358775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2514" name="Line 18"/>
          <p:cNvSpPr>
            <a:spLocks noChangeShapeType="1"/>
          </p:cNvSpPr>
          <p:nvPr/>
        </p:nvSpPr>
        <p:spPr bwMode="auto">
          <a:xfrm>
            <a:off x="3924300" y="2573338"/>
            <a:ext cx="288925" cy="287337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993399"/>
      </a:dk1>
      <a:lt1>
        <a:srgbClr val="FFFFFF"/>
      </a:lt1>
      <a:dk2>
        <a:srgbClr val="000000"/>
      </a:dk2>
      <a:lt2>
        <a:srgbClr val="FFFFFF"/>
      </a:lt2>
      <a:accent1>
        <a:srgbClr val="FF6633"/>
      </a:accent1>
      <a:accent2>
        <a:srgbClr val="B9D300"/>
      </a:accent2>
      <a:accent3>
        <a:srgbClr val="AAAAAA"/>
      </a:accent3>
      <a:accent4>
        <a:srgbClr val="DADADA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993399"/>
        </a:dk1>
        <a:lt1>
          <a:srgbClr val="FFFFFF"/>
        </a:lt1>
        <a:dk2>
          <a:srgbClr val="000000"/>
        </a:dk2>
        <a:lt2>
          <a:srgbClr val="FFFFFF"/>
        </a:lt2>
        <a:accent1>
          <a:srgbClr val="FF6633"/>
        </a:accent1>
        <a:accent2>
          <a:srgbClr val="B9D300"/>
        </a:accent2>
        <a:accent3>
          <a:srgbClr val="AAAAAA"/>
        </a:accent3>
        <a:accent4>
          <a:srgbClr val="DADADA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17193</TotalTime>
  <Words>926</Words>
  <Application>Microsoft Office PowerPoint</Application>
  <PresentationFormat>如螢幕大小 (4:3)</PresentationFormat>
  <Paragraphs>249</Paragraphs>
  <Slides>31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Arial</vt:lpstr>
      <vt:lpstr>Tahoma</vt:lpstr>
      <vt:lpstr>Times New Roman</vt:lpstr>
      <vt:lpstr>Wingdings</vt:lpstr>
      <vt:lpstr>Custom Design</vt:lpstr>
      <vt:lpstr>方程式</vt:lpstr>
      <vt:lpstr>Constraint Particles</vt:lpstr>
      <vt:lpstr>Outline</vt:lpstr>
      <vt:lpstr>A Simple Example</vt:lpstr>
      <vt:lpstr>Penalty Constraints</vt:lpstr>
      <vt:lpstr>Constraint Force</vt:lpstr>
      <vt:lpstr>Constraint Force</vt:lpstr>
      <vt:lpstr>PowerPoint 簡報</vt:lpstr>
      <vt:lpstr>Constraints</vt:lpstr>
      <vt:lpstr>Legal Acceleration</vt:lpstr>
      <vt:lpstr>Legal Conditions</vt:lpstr>
      <vt:lpstr>Constraint Force</vt:lpstr>
      <vt:lpstr>Constraint Force</vt:lpstr>
      <vt:lpstr>Virtual Work</vt:lpstr>
      <vt:lpstr>Virtual Work</vt:lpstr>
      <vt:lpstr>Geometric Interpretation</vt:lpstr>
      <vt:lpstr>PowerPoint 簡報</vt:lpstr>
      <vt:lpstr>Generalization to Particle System</vt:lpstr>
      <vt:lpstr>Constraint Particles</vt:lpstr>
      <vt:lpstr>Motion Equation in General Case</vt:lpstr>
      <vt:lpstr>Constraint Equation in General Case</vt:lpstr>
      <vt:lpstr>Principle of Virtual Work</vt:lpstr>
      <vt:lpstr>Two Conditions for Constraint Forces</vt:lpstr>
      <vt:lpstr>Constraint Gradients (cont.)</vt:lpstr>
      <vt:lpstr>Constraint Gradients (cont.)</vt:lpstr>
      <vt:lpstr>Impress your friends</vt:lpstr>
      <vt:lpstr>Side Note on Lagrange Multiplier</vt:lpstr>
      <vt:lpstr>Constraints</vt:lpstr>
      <vt:lpstr>Parametric Constraints</vt:lpstr>
      <vt:lpstr>Parametric Constraints</vt:lpstr>
      <vt:lpstr>Lagrangian Dynamics</vt:lpstr>
      <vt:lpstr>Parametric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Overby</dc:creator>
  <cp:lastModifiedBy>Steve Lin</cp:lastModifiedBy>
  <cp:revision>454</cp:revision>
  <dcterms:created xsi:type="dcterms:W3CDTF">2003-01-26T07:16:40Z</dcterms:created>
  <dcterms:modified xsi:type="dcterms:W3CDTF">2018-03-12T06:12:42Z</dcterms:modified>
</cp:coreProperties>
</file>