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309" r:id="rId2"/>
    <p:sldId id="312" r:id="rId3"/>
    <p:sldId id="313" r:id="rId4"/>
    <p:sldId id="314" r:id="rId5"/>
    <p:sldId id="315" r:id="rId6"/>
    <p:sldId id="363" r:id="rId7"/>
    <p:sldId id="317" r:id="rId8"/>
    <p:sldId id="318" r:id="rId9"/>
    <p:sldId id="319" r:id="rId10"/>
    <p:sldId id="377" r:id="rId11"/>
    <p:sldId id="388" r:id="rId12"/>
    <p:sldId id="390" r:id="rId13"/>
    <p:sldId id="391" r:id="rId14"/>
    <p:sldId id="380" r:id="rId15"/>
    <p:sldId id="381" r:id="rId16"/>
    <p:sldId id="392" r:id="rId17"/>
    <p:sldId id="393" r:id="rId18"/>
    <p:sldId id="382" r:id="rId19"/>
    <p:sldId id="387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74" r:id="rId33"/>
    <p:sldId id="336" r:id="rId34"/>
    <p:sldId id="337" r:id="rId35"/>
    <p:sldId id="338" r:id="rId36"/>
    <p:sldId id="339" r:id="rId37"/>
    <p:sldId id="340" r:id="rId38"/>
    <p:sldId id="375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76" r:id="rId6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00FF"/>
    <a:srgbClr val="5F5F5F"/>
    <a:srgbClr val="969696"/>
    <a:srgbClr val="C0C0C0"/>
    <a:srgbClr val="000000"/>
    <a:srgbClr val="DDDDDD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86144" autoAdjust="0"/>
  </p:normalViewPr>
  <p:slideViewPr>
    <p:cSldViewPr>
      <p:cViewPr varScale="1">
        <p:scale>
          <a:sx n="69" d="100"/>
          <a:sy n="69" d="100"/>
        </p:scale>
        <p:origin x="706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50"/>
    </p:cViewPr>
  </p:sorterViewPr>
  <p:notesViewPr>
    <p:cSldViewPr>
      <p:cViewPr varScale="1">
        <p:scale>
          <a:sx n="30" d="100"/>
          <a:sy n="30" d="100"/>
        </p:scale>
        <p:origin x="-1704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7" Type="http://schemas.openxmlformats.org/officeDocument/2006/relationships/slide" Target="slides/slide42.xml"/><Relationship Id="rId2" Type="http://schemas.openxmlformats.org/officeDocument/2006/relationships/slide" Target="slides/slide34.xml"/><Relationship Id="rId1" Type="http://schemas.openxmlformats.org/officeDocument/2006/relationships/slide" Target="slides/slide33.xml"/><Relationship Id="rId6" Type="http://schemas.openxmlformats.org/officeDocument/2006/relationships/slide" Target="slides/slide41.xml"/><Relationship Id="rId5" Type="http://schemas.openxmlformats.org/officeDocument/2006/relationships/slide" Target="slides/slide37.xml"/><Relationship Id="rId4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0.w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4" Type="http://schemas.openxmlformats.org/officeDocument/2006/relationships/image" Target="../media/image9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28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BDCDEFB-3286-4567-9AF5-C4163F8C63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957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DB465CEC-4F81-4330-BB86-284B31F7EC7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916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69D00-3C50-4460-A35E-890B87CC5C93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4714E-F2FF-4E52-A392-A203F411630D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Moving local coordinate along the joint-link chain.</a:t>
            </a:r>
          </a:p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9A526A-46EB-4496-8756-078A15E53E2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36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64DC88-B0C4-4337-9CB9-42F9485867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992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1311E7-5716-4310-8CD6-83B49A7451D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568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3847D-D93F-4F6E-9380-05B9657AF89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579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D12C2D-8F56-4EC3-8582-3EFEF459C3F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371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7663" y="1447800"/>
            <a:ext cx="413067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447800"/>
            <a:ext cx="41322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33194-5E7D-4AC6-8C3F-30B07B14B24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002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D55105-10B4-4D16-8FD6-134D92B5013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4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75C351-0870-48C0-82D3-D616BB2AF2A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90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5F4E6-8342-458A-9A87-0949B3C6A0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145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7AAA28-4421-4E76-A0FE-841DBD6CF2F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8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2D0441-ED31-415D-B732-C391866ED3D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028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67056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447800"/>
            <a:ext cx="84153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32" name="Line 16"/>
          <p:cNvSpPr>
            <a:spLocks noChangeShapeType="1"/>
          </p:cNvSpPr>
          <p:nvPr userDrawn="1"/>
        </p:nvSpPr>
        <p:spPr bwMode="auto">
          <a:xfrm>
            <a:off x="381000" y="11430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3" name="Line 17"/>
          <p:cNvSpPr>
            <a:spLocks noChangeShapeType="1"/>
          </p:cNvSpPr>
          <p:nvPr userDrawn="1"/>
        </p:nvSpPr>
        <p:spPr bwMode="auto">
          <a:xfrm>
            <a:off x="152400" y="6534150"/>
            <a:ext cx="5486400" cy="0"/>
          </a:xfrm>
          <a:prstGeom prst="line">
            <a:avLst/>
          </a:prstGeom>
          <a:noFill/>
          <a:ln w="12700" cap="sq">
            <a:solidFill>
              <a:srgbClr val="5F5F5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563" y="6553200"/>
            <a:ext cx="4541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5F5F5F"/>
                </a:solidFill>
                <a:ea typeface="新細明體" charset="-120"/>
              </a:defRPr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23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5F5F5F"/>
                </a:solidFill>
                <a:ea typeface="新細明體" charset="-120"/>
              </a:defRPr>
            </a:lvl1pPr>
          </a:lstStyle>
          <a:p>
            <a:fld id="{FA069D1E-0014-496B-A656-505C9D638F4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600">
          <a:solidFill>
            <a:schemeClr val="tx2"/>
          </a:solidFill>
          <a:latin typeface="+mn-lt"/>
        </a:defRPr>
      </a:lvl2pPr>
      <a:lvl3pPr marL="1143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chemeClr val="tx2"/>
          </a:solidFill>
          <a:latin typeface="+mn-lt"/>
        </a:defRPr>
      </a:lvl3pPr>
      <a:lvl4pPr marL="1600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27.png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png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11" Type="http://schemas.openxmlformats.org/officeDocument/2006/relationships/image" Target="../media/image46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5.png"/><Relationship Id="rId4" Type="http://schemas.openxmlformats.org/officeDocument/2006/relationships/image" Target="../media/image41.emf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4.e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7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9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7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oleObject" Target="../embeddings/oleObject89.bin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9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0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4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09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courses\CA\Steve\zoran\finalbig.mpg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../2010F/aa" TargetMode="External"/><Relationship Id="rId2" Type="http://schemas.openxmlformats.org/officeDocument/2006/relationships/hyperlink" Target="http://ai.stanford.edu/~latombe/cs99k/2000/badl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ail.cs.washington.edu/projects/styleik/styleik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96" name="Rectangle 56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8382000" cy="1470025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Kinematics</a:t>
            </a:r>
          </a:p>
        </p:txBody>
      </p:sp>
      <p:pic>
        <p:nvPicPr>
          <p:cNvPr id="87127" name="Picture 87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565400"/>
            <a:ext cx="43529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E5A2FC-BCEE-4DEC-9045-FAF75804F4C3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Notations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     : vector represented in coordinate frame i</a:t>
            </a:r>
          </a:p>
          <a:p>
            <a:endParaRPr lang="en-US" altLang="zh-TW" sz="8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     : global position of the origin of coordinate frame i (global position of the 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>
                <a:ea typeface="新細明體" charset="-120"/>
              </a:rPr>
              <a:t>th joint)</a:t>
            </a:r>
          </a:p>
          <a:p>
            <a:endParaRPr lang="en-US" altLang="zh-TW" sz="8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     : </a:t>
            </a:r>
            <a:r>
              <a:rPr lang="en-US" altLang="en-US"/>
              <a:t>rotation matrix that transforms a vector  from coordinate frame </a:t>
            </a:r>
            <a:r>
              <a:rPr lang="en-US" altLang="en-US" i="1"/>
              <a:t>i</a:t>
            </a:r>
            <a:r>
              <a:rPr lang="en-US" altLang="en-US"/>
              <a:t> to coordinate frame </a:t>
            </a:r>
            <a:r>
              <a:rPr lang="en-US" altLang="en-US" i="1"/>
              <a:t>j</a:t>
            </a:r>
            <a:r>
              <a:rPr lang="en-US" altLang="en-US"/>
              <a:t>, i.e.,</a:t>
            </a:r>
            <a:r>
              <a:rPr lang="en-US" altLang="zh-TW">
                <a:ea typeface="新細明體" charset="-120"/>
              </a:rPr>
              <a:t>  </a:t>
            </a:r>
            <a:endParaRPr lang="zh-TW" altLang="en-US">
              <a:ea typeface="新細明體" charset="-120"/>
            </a:endParaRPr>
          </a:p>
        </p:txBody>
      </p:sp>
      <p:sp>
        <p:nvSpPr>
          <p:cNvPr id="1345605" name="Rectangle 6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345604" name="Object 68"/>
          <p:cNvGraphicFramePr>
            <a:graphicFrameLocks noChangeAspect="1"/>
          </p:cNvGraphicFramePr>
          <p:nvPr/>
        </p:nvGraphicFramePr>
        <p:xfrm>
          <a:off x="685800" y="1371600"/>
          <a:ext cx="53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41" name="方程式" r:id="rId3" imgW="152334" imgH="228501" progId="Equation.3">
                  <p:embed/>
                </p:oleObj>
              </mc:Choice>
              <mc:Fallback>
                <p:oleObj name="方程式" r:id="rId3" imgW="152334" imgH="228501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5334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5607" name="Rectangle 71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345606" name="Object 70"/>
          <p:cNvGraphicFramePr>
            <a:graphicFrameLocks noChangeAspect="1"/>
          </p:cNvGraphicFramePr>
          <p:nvPr/>
        </p:nvGraphicFramePr>
        <p:xfrm>
          <a:off x="533400" y="3836988"/>
          <a:ext cx="7540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42" name="方程式" r:id="rId5" imgW="215713" imgH="253780" progId="Equation.3">
                  <p:embed/>
                </p:oleObj>
              </mc:Choice>
              <mc:Fallback>
                <p:oleObj name="方程式" r:id="rId5" imgW="215713" imgH="2537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36988"/>
                        <a:ext cx="754063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5609" name="Rectangle 73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345608" name="Object 72"/>
          <p:cNvGraphicFramePr>
            <a:graphicFrameLocks noChangeAspect="1"/>
          </p:cNvGraphicFramePr>
          <p:nvPr/>
        </p:nvGraphicFramePr>
        <p:xfrm>
          <a:off x="3733800" y="5486400"/>
          <a:ext cx="16764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43" name="方程式" r:id="rId7" imgW="571252" imgH="253890" progId="Equation.3">
                  <p:embed/>
                </p:oleObj>
              </mc:Choice>
              <mc:Fallback>
                <p:oleObj name="方程式" r:id="rId7" imgW="571252" imgH="25389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486400"/>
                        <a:ext cx="167640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96222" y="2339601"/>
                <a:ext cx="622978" cy="708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22" y="2339601"/>
                <a:ext cx="622978" cy="7083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296E8-45F9-434F-A9EF-DA0A182BE8EF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Forward Kinematics</a:t>
            </a:r>
          </a:p>
        </p:txBody>
      </p:sp>
      <p:sp>
        <p:nvSpPr>
          <p:cNvPr id="1357838" name="Rectangle 14"/>
          <p:cNvSpPr>
            <a:spLocks noChangeArrowheads="1"/>
          </p:cNvSpPr>
          <p:nvPr/>
        </p:nvSpPr>
        <p:spPr bwMode="auto">
          <a:xfrm rot="4612111">
            <a:off x="3314700" y="2400300"/>
            <a:ext cx="152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7839" name="Rectangle 15"/>
          <p:cNvSpPr>
            <a:spLocks noChangeArrowheads="1"/>
          </p:cNvSpPr>
          <p:nvPr/>
        </p:nvSpPr>
        <p:spPr bwMode="auto">
          <a:xfrm rot="6654174">
            <a:off x="4914900" y="2476500"/>
            <a:ext cx="1524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57833" name="Group 9"/>
          <p:cNvGrpSpPr>
            <a:grpSpLocks/>
          </p:cNvGrpSpPr>
          <p:nvPr/>
        </p:nvGrpSpPr>
        <p:grpSpPr bwMode="auto">
          <a:xfrm rot="2072182">
            <a:off x="4267200" y="2514600"/>
            <a:ext cx="762000" cy="914400"/>
            <a:chOff x="1056" y="1872"/>
            <a:chExt cx="480" cy="576"/>
          </a:xfrm>
        </p:grpSpPr>
        <p:sp>
          <p:nvSpPr>
            <p:cNvPr id="1357834" name="Line 10"/>
            <p:cNvSpPr>
              <a:spLocks noChangeShapeType="1"/>
            </p:cNvSpPr>
            <p:nvPr/>
          </p:nvSpPr>
          <p:spPr bwMode="auto">
            <a:xfrm flipV="1">
              <a:off x="1056" y="1872"/>
              <a:ext cx="0" cy="48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7835" name="Line 11"/>
            <p:cNvSpPr>
              <a:spLocks noChangeShapeType="1"/>
            </p:cNvSpPr>
            <p:nvPr/>
          </p:nvSpPr>
          <p:spPr bwMode="auto">
            <a:xfrm flipV="1">
              <a:off x="1056" y="2112"/>
              <a:ext cx="384" cy="24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7836" name="Line 12"/>
            <p:cNvSpPr>
              <a:spLocks noChangeShapeType="1"/>
            </p:cNvSpPr>
            <p:nvPr/>
          </p:nvSpPr>
          <p:spPr bwMode="auto">
            <a:xfrm>
              <a:off x="1056" y="2352"/>
              <a:ext cx="480" cy="96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357840" name="Object 16"/>
          <p:cNvGraphicFramePr>
            <a:graphicFrameLocks noChangeAspect="1"/>
          </p:cNvGraphicFramePr>
          <p:nvPr/>
        </p:nvGraphicFramePr>
        <p:xfrm>
          <a:off x="5257800" y="2743200"/>
          <a:ext cx="844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22" name="方程式" r:id="rId3" imgW="241200" imgH="228600" progId="Equation.3">
                  <p:embed/>
                </p:oleObj>
              </mc:Choice>
              <mc:Fallback>
                <p:oleObj name="方程式" r:id="rId3" imgW="2412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84455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7842" name="Object 18"/>
          <p:cNvGraphicFramePr>
            <a:graphicFrameLocks noChangeAspect="1"/>
          </p:cNvGraphicFramePr>
          <p:nvPr/>
        </p:nvGraphicFramePr>
        <p:xfrm>
          <a:off x="2994025" y="1600200"/>
          <a:ext cx="9302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23" name="方程式" r:id="rId5" imgW="266400" imgH="241200" progId="Equation.3">
                  <p:embed/>
                </p:oleObj>
              </mc:Choice>
              <mc:Fallback>
                <p:oleObj name="方程式" r:id="rId5" imgW="26640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1600200"/>
                        <a:ext cx="930275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7843" name="Freeform 19"/>
          <p:cNvSpPr>
            <a:spLocks/>
          </p:cNvSpPr>
          <p:nvPr/>
        </p:nvSpPr>
        <p:spPr bwMode="auto">
          <a:xfrm rot="842174">
            <a:off x="3048000" y="2438400"/>
            <a:ext cx="990600" cy="457200"/>
          </a:xfrm>
          <a:custGeom>
            <a:avLst/>
            <a:gdLst>
              <a:gd name="T0" fmla="*/ 0 w 720"/>
              <a:gd name="T1" fmla="*/ 272 h 272"/>
              <a:gd name="T2" fmla="*/ 192 w 720"/>
              <a:gd name="T3" fmla="*/ 32 h 272"/>
              <a:gd name="T4" fmla="*/ 720 w 720"/>
              <a:gd name="T5" fmla="*/ 8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272">
                <a:moveTo>
                  <a:pt x="0" y="272"/>
                </a:moveTo>
                <a:cubicBezTo>
                  <a:pt x="36" y="168"/>
                  <a:pt x="72" y="64"/>
                  <a:pt x="192" y="32"/>
                </a:cubicBezTo>
                <a:cubicBezTo>
                  <a:pt x="312" y="0"/>
                  <a:pt x="624" y="72"/>
                  <a:pt x="720" y="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357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945437"/>
              </p:ext>
            </p:extLst>
          </p:nvPr>
        </p:nvGraphicFramePr>
        <p:xfrm>
          <a:off x="6096000" y="1336998"/>
          <a:ext cx="2057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24" name="方程式" r:id="rId7" imgW="749160" imgH="241200" progId="Equation.3">
                  <p:embed/>
                </p:oleObj>
              </mc:Choice>
              <mc:Fallback>
                <p:oleObj name="方程式" r:id="rId7" imgW="74916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336998"/>
                        <a:ext cx="20574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7845" name="Rectangle 21"/>
          <p:cNvSpPr>
            <a:spLocks noChangeArrowheads="1"/>
          </p:cNvSpPr>
          <p:nvPr/>
        </p:nvSpPr>
        <p:spPr bwMode="auto">
          <a:xfrm rot="24993373">
            <a:off x="1790700" y="3086100"/>
            <a:ext cx="152400" cy="1752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57832" name="Group 8"/>
          <p:cNvGrpSpPr>
            <a:grpSpLocks/>
          </p:cNvGrpSpPr>
          <p:nvPr/>
        </p:nvGrpSpPr>
        <p:grpSpPr bwMode="auto">
          <a:xfrm>
            <a:off x="2514600" y="2743200"/>
            <a:ext cx="762000" cy="914400"/>
            <a:chOff x="1056" y="1872"/>
            <a:chExt cx="480" cy="576"/>
          </a:xfrm>
        </p:grpSpPr>
        <p:sp>
          <p:nvSpPr>
            <p:cNvPr id="1357829" name="Line 5"/>
            <p:cNvSpPr>
              <a:spLocks noChangeShapeType="1"/>
            </p:cNvSpPr>
            <p:nvPr/>
          </p:nvSpPr>
          <p:spPr bwMode="auto">
            <a:xfrm flipV="1">
              <a:off x="1056" y="1872"/>
              <a:ext cx="0" cy="48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7830" name="Line 6"/>
            <p:cNvSpPr>
              <a:spLocks noChangeShapeType="1"/>
            </p:cNvSpPr>
            <p:nvPr/>
          </p:nvSpPr>
          <p:spPr bwMode="auto">
            <a:xfrm flipV="1">
              <a:off x="1056" y="2112"/>
              <a:ext cx="384" cy="24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7831" name="Line 7"/>
            <p:cNvSpPr>
              <a:spLocks noChangeShapeType="1"/>
            </p:cNvSpPr>
            <p:nvPr/>
          </p:nvSpPr>
          <p:spPr bwMode="auto">
            <a:xfrm>
              <a:off x="1056" y="2352"/>
              <a:ext cx="480" cy="96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3578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76329"/>
              </p:ext>
            </p:extLst>
          </p:nvPr>
        </p:nvGraphicFramePr>
        <p:xfrm>
          <a:off x="6172200" y="2743200"/>
          <a:ext cx="20732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25" name="方程式" r:id="rId9" imgW="863280" imgH="241200" progId="Equation.3">
                  <p:embed/>
                </p:oleObj>
              </mc:Choice>
              <mc:Fallback>
                <p:oleObj name="方程式" r:id="rId9" imgW="863280" imgH="24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743200"/>
                        <a:ext cx="207327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097444" y="3192959"/>
                <a:ext cx="1398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444" y="3192959"/>
                <a:ext cx="1398356" cy="7694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-1371600" y="4724400"/>
                <a:ext cx="11963400" cy="6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𝑇</m:t>
                          </m:r>
                        </m:e>
                      </m:sPre>
                      <m:r>
                        <a:rPr lang="en-US" altLang="zh-TW" sz="3000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30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𝑅</m:t>
                          </m:r>
                        </m:e>
                      </m:sPre>
                      <m:d>
                        <m:dPr>
                          <m:begChr m:val="{"/>
                          <m:endChr m:val="}"/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sPre>
                          <m:r>
                            <a:rPr lang="en-US" altLang="zh-TW" sz="3000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sPre>
                            <m:sPrePr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sPre>
                          <m:d>
                            <m:dPr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Pre>
                                <m:sPrePr>
                                  <m:ctrlPr>
                                    <a:rPr lang="en-US" altLang="zh-TW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zh-TW" sz="3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TW" sz="30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TW" sz="3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  <m:e>
                                  <m:r>
                                    <a:rPr lang="en-US" altLang="zh-TW" sz="30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sPre>
                              <m:sSub>
                                <m:sSubPr>
                                  <m:ctrlPr>
                                    <a:rPr lang="en-US" altLang="zh-TW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3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3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TW" sz="30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3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TW" sz="3000" b="0" i="1" smtClean="0">
                              <a:latin typeface="Cambria Math"/>
                            </a:rPr>
                            <m:t>]</m:t>
                          </m:r>
                          <m:r>
                            <a:rPr lang="en-US" altLang="zh-TW" sz="3000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]+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3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1600" y="4724400"/>
                <a:ext cx="11963400" cy="62260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2209800" y="5634565"/>
                <a:ext cx="4191000" cy="58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𝑇</m:t>
                          </m:r>
                        </m:e>
                      </m:sPre>
                      <m:r>
                        <a:rPr lang="en-US" altLang="zh-TW" sz="3000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3000" b="0" i="1" smtClean="0">
                              <a:latin typeface="Cambria Math"/>
                            </a:rPr>
                            <m:t>𝑖</m:t>
                          </m:r>
                        </m:sup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𝑅</m:t>
                          </m:r>
                        </m:e>
                      </m:sPre>
                      <m:sSub>
                        <m:sSub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</a:rPr>
                        <m:t>+</m:t>
                      </m:r>
                      <m:sPre>
                        <m:sPre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34565"/>
                <a:ext cx="4191000" cy="58855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486400" y="2006923"/>
                <a:ext cx="4191000" cy="58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3000" b="0" i="1" smtClean="0">
                              <a:latin typeface="Cambria Math"/>
                            </a:rPr>
                            <m:t>𝑖</m:t>
                          </m:r>
                        </m:sup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Pre>
                                      <m:sPrePr>
                                        <m:ctrlP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en-US" altLang="zh-TW" sz="3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sPre>
                                  </m:e>
                                  <m:e>
                                    <m:sPre>
                                      <m:sPrePr>
                                        <m:ctrlP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en-US" altLang="zh-TW" sz="3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</m:sPre>
                                  </m:e>
                                  <m:e>
                                    <m:sPre>
                                      <m:sPrePr>
                                        <m:ctrlP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en-US" altLang="zh-TW" sz="3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zh-TW" sz="3000" b="0" i="1" smtClean="0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</m:sPre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006923"/>
                <a:ext cx="4191000" cy="58855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2017126" y="2325096"/>
                <a:ext cx="6229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sPre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126" y="2325096"/>
                <a:ext cx="622978" cy="55399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792504" y="3584637"/>
                <a:ext cx="6229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sPre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04" y="3584637"/>
                <a:ext cx="622978" cy="55399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971800" y="2590800"/>
                <a:ext cx="6229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sPre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590800"/>
                <a:ext cx="622978" cy="55399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3BB7B8-FECB-4625-96A9-5E6B06B0DA30}" type="slidenum">
              <a:rPr lang="zh-TW" altLang="en-US"/>
              <a:pPr/>
              <a:t>12</a:t>
            </a:fld>
            <a:endParaRPr lang="en-US" altLang="zh-TW"/>
          </a:p>
        </p:txBody>
      </p:sp>
      <p:graphicFrame>
        <p:nvGraphicFramePr>
          <p:cNvPr id="1362946" name="Object 2"/>
          <p:cNvGraphicFramePr>
            <a:graphicFrameLocks noChangeAspect="1"/>
          </p:cNvGraphicFramePr>
          <p:nvPr/>
        </p:nvGraphicFramePr>
        <p:xfrm>
          <a:off x="3111500" y="2895600"/>
          <a:ext cx="374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74" name="方程式" r:id="rId4" imgW="177480" imgH="215640" progId="Equation.3">
                  <p:embed/>
                </p:oleObj>
              </mc:Choice>
              <mc:Fallback>
                <p:oleObj name="方程式" r:id="rId4" imgW="1774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895600"/>
                        <a:ext cx="374650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47" name="Object 3"/>
          <p:cNvGraphicFramePr>
            <a:graphicFrameLocks noChangeAspect="1"/>
          </p:cNvGraphicFramePr>
          <p:nvPr/>
        </p:nvGraphicFramePr>
        <p:xfrm>
          <a:off x="4419600" y="1905000"/>
          <a:ext cx="641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75" name="方程式" r:id="rId6" imgW="304560" imgH="215640" progId="Equation.3">
                  <p:embed/>
                </p:oleObj>
              </mc:Choice>
              <mc:Fallback>
                <p:oleObj name="方程式" r:id="rId6" imgW="3045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05000"/>
                        <a:ext cx="641350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48" name="Object 4"/>
          <p:cNvGraphicFramePr>
            <a:graphicFrameLocks noChangeAspect="1"/>
          </p:cNvGraphicFramePr>
          <p:nvPr/>
        </p:nvGraphicFramePr>
        <p:xfrm>
          <a:off x="1230313" y="3657600"/>
          <a:ext cx="655955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76" name="方程式" r:id="rId8" imgW="3187440" imgH="914400" progId="Equation.3">
                  <p:embed/>
                </p:oleObj>
              </mc:Choice>
              <mc:Fallback>
                <p:oleObj name="方程式" r:id="rId8" imgW="318744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657600"/>
                        <a:ext cx="6559550" cy="1881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9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00">
                <a:ea typeface="新細明體" charset="-120"/>
              </a:rPr>
              <a:t>Forward Kinematics by </a:t>
            </a:r>
            <a:br>
              <a:rPr lang="en-US" altLang="zh-TW" sz="3300">
                <a:ea typeface="新細明體" charset="-120"/>
              </a:rPr>
            </a:br>
            <a:r>
              <a:rPr lang="en-US" altLang="zh-TW" sz="3300">
                <a:ea typeface="新細明體" charset="-120"/>
              </a:rPr>
              <a:t>Composing Transformations</a:t>
            </a:r>
          </a:p>
        </p:txBody>
      </p:sp>
      <p:grpSp>
        <p:nvGrpSpPr>
          <p:cNvPr id="1362950" name="Group 6"/>
          <p:cNvGrpSpPr>
            <a:grpSpLocks/>
          </p:cNvGrpSpPr>
          <p:nvPr/>
        </p:nvGrpSpPr>
        <p:grpSpPr bwMode="auto">
          <a:xfrm>
            <a:off x="2665413" y="3416300"/>
            <a:ext cx="539750" cy="233363"/>
            <a:chOff x="1008" y="2496"/>
            <a:chExt cx="288" cy="96"/>
          </a:xfrm>
        </p:grpSpPr>
        <p:sp>
          <p:nvSpPr>
            <p:cNvPr id="1362951" name="Line 7"/>
            <p:cNvSpPr>
              <a:spLocks noChangeShapeType="1"/>
            </p:cNvSpPr>
            <p:nvPr/>
          </p:nvSpPr>
          <p:spPr bwMode="auto">
            <a:xfrm>
              <a:off x="1008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1008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62953" name="Line 9"/>
            <p:cNvSpPr>
              <a:spLocks noChangeShapeType="1"/>
            </p:cNvSpPr>
            <p:nvPr/>
          </p:nvSpPr>
          <p:spPr bwMode="auto">
            <a:xfrm flipH="1">
              <a:off x="1056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62954" name="Line 10"/>
            <p:cNvSpPr>
              <a:spLocks noChangeShapeType="1"/>
            </p:cNvSpPr>
            <p:nvPr/>
          </p:nvSpPr>
          <p:spPr bwMode="auto">
            <a:xfrm flipH="1">
              <a:off x="1104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62955" name="Line 11"/>
            <p:cNvSpPr>
              <a:spLocks noChangeShapeType="1"/>
            </p:cNvSpPr>
            <p:nvPr/>
          </p:nvSpPr>
          <p:spPr bwMode="auto">
            <a:xfrm flipH="1">
              <a:off x="1152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62956" name="Line 12"/>
            <p:cNvSpPr>
              <a:spLocks noChangeShapeType="1"/>
            </p:cNvSpPr>
            <p:nvPr/>
          </p:nvSpPr>
          <p:spPr bwMode="auto">
            <a:xfrm flipH="1">
              <a:off x="1200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362957" name="Line 13"/>
          <p:cNvSpPr>
            <a:spLocks noChangeShapeType="1"/>
          </p:cNvSpPr>
          <p:nvPr/>
        </p:nvSpPr>
        <p:spPr bwMode="auto">
          <a:xfrm flipV="1">
            <a:off x="2846388" y="2016125"/>
            <a:ext cx="1077912" cy="1400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62958" name="AutoShape 14"/>
          <p:cNvSpPr>
            <a:spLocks noChangeArrowheads="1"/>
          </p:cNvSpPr>
          <p:nvPr/>
        </p:nvSpPr>
        <p:spPr bwMode="auto">
          <a:xfrm>
            <a:off x="3835400" y="1898650"/>
            <a:ext cx="179388" cy="233363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2959" name="Line 15"/>
          <p:cNvSpPr>
            <a:spLocks noChangeShapeType="1"/>
          </p:cNvSpPr>
          <p:nvPr/>
        </p:nvSpPr>
        <p:spPr bwMode="auto">
          <a:xfrm>
            <a:off x="3924300" y="2016125"/>
            <a:ext cx="1438275" cy="128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62960" name="AutoShape 16"/>
          <p:cNvSpPr>
            <a:spLocks noChangeArrowheads="1"/>
          </p:cNvSpPr>
          <p:nvPr/>
        </p:nvSpPr>
        <p:spPr bwMode="auto">
          <a:xfrm>
            <a:off x="5273675" y="3182938"/>
            <a:ext cx="179388" cy="233362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2961" name="Line 17"/>
          <p:cNvSpPr>
            <a:spLocks noChangeShapeType="1"/>
          </p:cNvSpPr>
          <p:nvPr/>
        </p:nvSpPr>
        <p:spPr bwMode="auto">
          <a:xfrm flipV="1">
            <a:off x="5362575" y="2598738"/>
            <a:ext cx="1169988" cy="701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62962" name="Text Box 18"/>
          <p:cNvSpPr txBox="1">
            <a:spLocks noChangeArrowheads="1"/>
          </p:cNvSpPr>
          <p:nvPr/>
        </p:nvSpPr>
        <p:spPr bwMode="auto">
          <a:xfrm>
            <a:off x="6711950" y="2716213"/>
            <a:ext cx="174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latin typeface="Times New Roman" pitchFamily="18" charset="0"/>
                <a:ea typeface="Gulim" pitchFamily="34" charset="-127"/>
              </a:rPr>
              <a:t>End Effector</a:t>
            </a:r>
          </a:p>
        </p:txBody>
      </p:sp>
      <p:graphicFrame>
        <p:nvGraphicFramePr>
          <p:cNvPr id="1362963" name="Object 19"/>
          <p:cNvGraphicFramePr>
            <a:graphicFrameLocks noChangeAspect="1"/>
          </p:cNvGraphicFramePr>
          <p:nvPr/>
        </p:nvGraphicFramePr>
        <p:xfrm>
          <a:off x="5930900" y="3124200"/>
          <a:ext cx="374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77" name="方程式" r:id="rId10" imgW="177480" imgH="228600" progId="Equation.3">
                  <p:embed/>
                </p:oleObj>
              </mc:Choice>
              <mc:Fallback>
                <p:oleObj name="方程式" r:id="rId10" imgW="17748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3124200"/>
                        <a:ext cx="374650" cy="628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964" name="AutoShape 20"/>
          <p:cNvSpPr>
            <a:spLocks noChangeArrowheads="1"/>
          </p:cNvSpPr>
          <p:nvPr/>
        </p:nvSpPr>
        <p:spPr bwMode="auto">
          <a:xfrm>
            <a:off x="6442075" y="2481263"/>
            <a:ext cx="179388" cy="23495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2965" name="Line 21"/>
          <p:cNvSpPr>
            <a:spLocks noChangeShapeType="1"/>
          </p:cNvSpPr>
          <p:nvPr/>
        </p:nvSpPr>
        <p:spPr bwMode="auto">
          <a:xfrm>
            <a:off x="3973513" y="19939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62966" name="Arc 22"/>
          <p:cNvSpPr>
            <a:spLocks/>
          </p:cNvSpPr>
          <p:nvPr/>
        </p:nvSpPr>
        <p:spPr bwMode="auto">
          <a:xfrm>
            <a:off x="3032125" y="3213100"/>
            <a:ext cx="103188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2967" name="Arc 23"/>
          <p:cNvSpPr>
            <a:spLocks/>
          </p:cNvSpPr>
          <p:nvPr/>
        </p:nvSpPr>
        <p:spPr bwMode="auto">
          <a:xfrm rot="10800000" flipH="1">
            <a:off x="4268788" y="1752600"/>
            <a:ext cx="152400" cy="455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076"/>
              <a:gd name="T2" fmla="*/ 2312 w 21600"/>
              <a:gd name="T3" fmla="*/ 43076 h 43076"/>
              <a:gd name="T4" fmla="*/ 0 w 21600"/>
              <a:gd name="T5" fmla="*/ 21600 h 43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076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34"/>
                  <a:pt x="13283" y="41894"/>
                  <a:pt x="2311" y="43075"/>
                </a:cubicBezTo>
              </a:path>
              <a:path w="21600" h="43076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34"/>
                  <a:pt x="13283" y="41894"/>
                  <a:pt x="2311" y="43075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2968" name="Line 24"/>
          <p:cNvSpPr>
            <a:spLocks noChangeShapeType="1"/>
          </p:cNvSpPr>
          <p:nvPr/>
        </p:nvSpPr>
        <p:spPr bwMode="auto">
          <a:xfrm>
            <a:off x="5345113" y="32893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62969" name="Arc 25"/>
          <p:cNvSpPr>
            <a:spLocks/>
          </p:cNvSpPr>
          <p:nvPr/>
        </p:nvSpPr>
        <p:spPr bwMode="auto">
          <a:xfrm>
            <a:off x="5791200" y="3124200"/>
            <a:ext cx="80963" cy="457200"/>
          </a:xfrm>
          <a:custGeom>
            <a:avLst/>
            <a:gdLst>
              <a:gd name="G0" fmla="+- 1139 0 0"/>
              <a:gd name="G1" fmla="+- 21600 0 0"/>
              <a:gd name="G2" fmla="+- 21600 0 0"/>
              <a:gd name="T0" fmla="*/ 1139 w 22739"/>
              <a:gd name="T1" fmla="*/ 0 h 43200"/>
              <a:gd name="T2" fmla="*/ 0 w 22739"/>
              <a:gd name="T3" fmla="*/ 43170 h 43200"/>
              <a:gd name="T4" fmla="*/ 1139 w 22739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39" h="43200" fill="none" extrusionOk="0">
                <a:moveTo>
                  <a:pt x="1139" y="0"/>
                </a:moveTo>
                <a:cubicBezTo>
                  <a:pt x="13068" y="0"/>
                  <a:pt x="22739" y="9670"/>
                  <a:pt x="22739" y="21600"/>
                </a:cubicBezTo>
                <a:cubicBezTo>
                  <a:pt x="22739" y="33529"/>
                  <a:pt x="13068" y="43200"/>
                  <a:pt x="1139" y="43200"/>
                </a:cubicBezTo>
                <a:cubicBezTo>
                  <a:pt x="759" y="43200"/>
                  <a:pt x="379" y="43189"/>
                  <a:pt x="0" y="43169"/>
                </a:cubicBezTo>
              </a:path>
              <a:path w="22739" h="43200" stroke="0" extrusionOk="0">
                <a:moveTo>
                  <a:pt x="1139" y="0"/>
                </a:moveTo>
                <a:cubicBezTo>
                  <a:pt x="13068" y="0"/>
                  <a:pt x="22739" y="9670"/>
                  <a:pt x="22739" y="21600"/>
                </a:cubicBezTo>
                <a:cubicBezTo>
                  <a:pt x="22739" y="33529"/>
                  <a:pt x="13068" y="43200"/>
                  <a:pt x="1139" y="43200"/>
                </a:cubicBezTo>
                <a:cubicBezTo>
                  <a:pt x="759" y="43200"/>
                  <a:pt x="379" y="43189"/>
                  <a:pt x="0" y="43169"/>
                </a:cubicBezTo>
                <a:lnTo>
                  <a:pt x="1139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362970" name="Object 26"/>
          <p:cNvGraphicFramePr>
            <a:graphicFrameLocks noChangeAspect="1"/>
          </p:cNvGraphicFramePr>
          <p:nvPr/>
        </p:nvGraphicFramePr>
        <p:xfrm>
          <a:off x="3079750" y="2060575"/>
          <a:ext cx="268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78" name="수식" r:id="rId12" imgW="126720" imgH="215640" progId="Equation.3">
                  <p:embed/>
                </p:oleObj>
              </mc:Choice>
              <mc:Fallback>
                <p:oleObj name="수식" r:id="rId12" imgW="12672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060575"/>
                        <a:ext cx="268288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71" name="Object 27"/>
          <p:cNvGraphicFramePr>
            <a:graphicFrameLocks noChangeAspect="1"/>
          </p:cNvGraphicFramePr>
          <p:nvPr/>
        </p:nvGraphicFramePr>
        <p:xfrm>
          <a:off x="4341813" y="2679700"/>
          <a:ext cx="295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79" name="수식" r:id="rId14" imgW="139680" imgH="215640" progId="Equation.3">
                  <p:embed/>
                </p:oleObj>
              </mc:Choice>
              <mc:Fallback>
                <p:oleObj name="수식" r:id="rId14" imgW="13968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2679700"/>
                        <a:ext cx="29527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72" name="Object 28"/>
          <p:cNvGraphicFramePr>
            <a:graphicFrameLocks noChangeAspect="1"/>
          </p:cNvGraphicFramePr>
          <p:nvPr/>
        </p:nvGraphicFramePr>
        <p:xfrm>
          <a:off x="5649913" y="2281238"/>
          <a:ext cx="2682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80" name="수식" r:id="rId16" imgW="126720" imgH="228600" progId="Equation.3">
                  <p:embed/>
                </p:oleObj>
              </mc:Choice>
              <mc:Fallback>
                <p:oleObj name="수식" r:id="rId16" imgW="12672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2281238"/>
                        <a:ext cx="268287" cy="625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973" name="Line 29"/>
          <p:cNvSpPr>
            <a:spLocks noChangeShapeType="1"/>
          </p:cNvSpPr>
          <p:nvPr/>
        </p:nvSpPr>
        <p:spPr bwMode="auto">
          <a:xfrm>
            <a:off x="5335588" y="3284538"/>
            <a:ext cx="566737" cy="500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62974" name="Line 30"/>
          <p:cNvSpPr>
            <a:spLocks noChangeShapeType="1"/>
          </p:cNvSpPr>
          <p:nvPr/>
        </p:nvSpPr>
        <p:spPr bwMode="auto">
          <a:xfrm flipH="1">
            <a:off x="3957638" y="1412875"/>
            <a:ext cx="441325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1362975" name="Group 31"/>
          <p:cNvGrpSpPr>
            <a:grpSpLocks/>
          </p:cNvGrpSpPr>
          <p:nvPr/>
        </p:nvGrpSpPr>
        <p:grpSpPr bwMode="auto">
          <a:xfrm>
            <a:off x="2238375" y="2825750"/>
            <a:ext cx="763588" cy="720725"/>
            <a:chOff x="929" y="1644"/>
            <a:chExt cx="481" cy="454"/>
          </a:xfrm>
        </p:grpSpPr>
        <p:sp>
          <p:nvSpPr>
            <p:cNvPr id="1362976" name="Line 32"/>
            <p:cNvSpPr>
              <a:spLocks noChangeShapeType="1"/>
            </p:cNvSpPr>
            <p:nvPr/>
          </p:nvSpPr>
          <p:spPr bwMode="auto">
            <a:xfrm rot="18423809" flipV="1">
              <a:off x="1156" y="1679"/>
              <a:ext cx="0" cy="45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2977" name="Line 33"/>
            <p:cNvSpPr>
              <a:spLocks noChangeShapeType="1"/>
            </p:cNvSpPr>
            <p:nvPr/>
          </p:nvSpPr>
          <p:spPr bwMode="auto">
            <a:xfrm rot="-3176191">
              <a:off x="1183" y="1871"/>
              <a:ext cx="45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62978" name="Group 34"/>
          <p:cNvGrpSpPr>
            <a:grpSpLocks/>
          </p:cNvGrpSpPr>
          <p:nvPr/>
        </p:nvGrpSpPr>
        <p:grpSpPr bwMode="auto">
          <a:xfrm rot="-19181737">
            <a:off x="3967163" y="1628775"/>
            <a:ext cx="720725" cy="720725"/>
            <a:chOff x="1292" y="3702"/>
            <a:chExt cx="454" cy="454"/>
          </a:xfrm>
        </p:grpSpPr>
        <p:sp>
          <p:nvSpPr>
            <p:cNvPr id="1362979" name="Line 35"/>
            <p:cNvSpPr>
              <a:spLocks noChangeShapeType="1"/>
            </p:cNvSpPr>
            <p:nvPr/>
          </p:nvSpPr>
          <p:spPr bwMode="auto">
            <a:xfrm flipV="1">
              <a:off x="1338" y="3702"/>
              <a:ext cx="0" cy="45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2980" name="Line 36"/>
            <p:cNvSpPr>
              <a:spLocks noChangeShapeType="1"/>
            </p:cNvSpPr>
            <p:nvPr/>
          </p:nvSpPr>
          <p:spPr bwMode="auto">
            <a:xfrm>
              <a:off x="1292" y="4110"/>
              <a:ext cx="45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62981" name="Group 37"/>
          <p:cNvGrpSpPr>
            <a:grpSpLocks/>
          </p:cNvGrpSpPr>
          <p:nvPr/>
        </p:nvGrpSpPr>
        <p:grpSpPr bwMode="auto">
          <a:xfrm rot="-23453027">
            <a:off x="5076825" y="2543175"/>
            <a:ext cx="720725" cy="720725"/>
            <a:chOff x="1292" y="3702"/>
            <a:chExt cx="454" cy="454"/>
          </a:xfrm>
        </p:grpSpPr>
        <p:sp>
          <p:nvSpPr>
            <p:cNvPr id="1362982" name="Line 38"/>
            <p:cNvSpPr>
              <a:spLocks noChangeShapeType="1"/>
            </p:cNvSpPr>
            <p:nvPr/>
          </p:nvSpPr>
          <p:spPr bwMode="auto">
            <a:xfrm flipV="1">
              <a:off x="1338" y="3702"/>
              <a:ext cx="0" cy="45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2983" name="Line 39"/>
            <p:cNvSpPr>
              <a:spLocks noChangeShapeType="1"/>
            </p:cNvSpPr>
            <p:nvPr/>
          </p:nvSpPr>
          <p:spPr bwMode="auto">
            <a:xfrm>
              <a:off x="1292" y="4110"/>
              <a:ext cx="45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62984" name="Text Box 40"/>
          <p:cNvSpPr txBox="1">
            <a:spLocks noChangeArrowheads="1"/>
          </p:cNvSpPr>
          <p:nvPr/>
        </p:nvSpPr>
        <p:spPr bwMode="auto">
          <a:xfrm>
            <a:off x="2286000" y="5410200"/>
            <a:ext cx="565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latin typeface="Times New Roman" pitchFamily="18" charset="0"/>
                <a:ea typeface="新細明體" charset="-120"/>
              </a:rPr>
              <a:t>Relative rotation from the local coordinate of parent link to </a:t>
            </a:r>
          </a:p>
          <a:p>
            <a:r>
              <a:rPr kumimoji="1" lang="en-US" altLang="zh-TW">
                <a:latin typeface="Times New Roman" pitchFamily="18" charset="0"/>
                <a:ea typeface="新細明體" charset="-120"/>
              </a:rPr>
              <a:t>the local coordinate of the child link</a:t>
            </a:r>
          </a:p>
        </p:txBody>
      </p:sp>
      <p:grpSp>
        <p:nvGrpSpPr>
          <p:cNvPr id="1362985" name="Group 41"/>
          <p:cNvGrpSpPr>
            <a:grpSpLocks/>
          </p:cNvGrpSpPr>
          <p:nvPr/>
        </p:nvGrpSpPr>
        <p:grpSpPr bwMode="auto">
          <a:xfrm>
            <a:off x="2749550" y="2767013"/>
            <a:ext cx="720725" cy="720725"/>
            <a:chOff x="1292" y="3702"/>
            <a:chExt cx="454" cy="454"/>
          </a:xfrm>
        </p:grpSpPr>
        <p:sp>
          <p:nvSpPr>
            <p:cNvPr id="1362986" name="Line 42"/>
            <p:cNvSpPr>
              <a:spLocks noChangeShapeType="1"/>
            </p:cNvSpPr>
            <p:nvPr/>
          </p:nvSpPr>
          <p:spPr bwMode="auto">
            <a:xfrm flipV="1">
              <a:off x="1338" y="3702"/>
              <a:ext cx="0" cy="45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2987" name="Line 43"/>
            <p:cNvSpPr>
              <a:spLocks noChangeShapeType="1"/>
            </p:cNvSpPr>
            <p:nvPr/>
          </p:nvSpPr>
          <p:spPr bwMode="auto">
            <a:xfrm>
              <a:off x="1292" y="4110"/>
              <a:ext cx="45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362988" name="Object 44"/>
          <p:cNvGraphicFramePr>
            <a:graphicFrameLocks noChangeAspect="1"/>
          </p:cNvGraphicFramePr>
          <p:nvPr/>
        </p:nvGraphicFramePr>
        <p:xfrm>
          <a:off x="3492500" y="3213100"/>
          <a:ext cx="2682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81" name="方程式" r:id="rId18" imgW="126720" imgH="139680" progId="Equation.3">
                  <p:embed/>
                </p:oleObj>
              </mc:Choice>
              <mc:Fallback>
                <p:oleObj name="方程式" r:id="rId18" imgW="126720" imgH="1396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213100"/>
                        <a:ext cx="268288" cy="381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989" name="Object 45"/>
          <p:cNvGraphicFramePr>
            <a:graphicFrameLocks noChangeAspect="1"/>
          </p:cNvGraphicFramePr>
          <p:nvPr/>
        </p:nvGraphicFramePr>
        <p:xfrm>
          <a:off x="2700338" y="240347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82" name="方程式" r:id="rId20" imgW="139680" imgH="164880" progId="Equation.3">
                  <p:embed/>
                </p:oleObj>
              </mc:Choice>
              <mc:Fallback>
                <p:oleObj name="方程式" r:id="rId20" imgW="139680" imgH="1648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03475"/>
                        <a:ext cx="247650" cy="377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990" name="Line 46"/>
          <p:cNvSpPr>
            <a:spLocks noChangeShapeType="1"/>
          </p:cNvSpPr>
          <p:nvPr/>
        </p:nvSpPr>
        <p:spPr bwMode="auto">
          <a:xfrm>
            <a:off x="2438400" y="4876800"/>
            <a:ext cx="1524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62991" name="Line 47"/>
          <p:cNvSpPr>
            <a:spLocks noChangeShapeType="1"/>
          </p:cNvSpPr>
          <p:nvPr/>
        </p:nvSpPr>
        <p:spPr bwMode="auto">
          <a:xfrm flipV="1">
            <a:off x="3200400" y="4876800"/>
            <a:ext cx="0" cy="5048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62992" name="Line 48"/>
          <p:cNvSpPr>
            <a:spLocks noChangeShapeType="1"/>
          </p:cNvSpPr>
          <p:nvPr/>
        </p:nvSpPr>
        <p:spPr bwMode="auto">
          <a:xfrm flipV="1">
            <a:off x="4191000" y="4800600"/>
            <a:ext cx="0" cy="50323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FB517D-29B2-4FCF-9BA6-088FC3EE570D}" type="slidenum">
              <a:rPr lang="zh-TW" altLang="en-US"/>
              <a:pPr/>
              <a:t>13</a:t>
            </a:fld>
            <a:endParaRPr lang="en-US" altLang="zh-TW"/>
          </a:p>
        </p:txBody>
      </p:sp>
      <p:graphicFrame>
        <p:nvGraphicFramePr>
          <p:cNvPr id="1364994" name="Object 2"/>
          <p:cNvGraphicFramePr>
            <a:graphicFrameLocks noChangeAspect="1"/>
          </p:cNvGraphicFramePr>
          <p:nvPr/>
        </p:nvGraphicFramePr>
        <p:xfrm>
          <a:off x="3556000" y="2133600"/>
          <a:ext cx="20859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88" name="方程式" r:id="rId3" imgW="990360" imgH="215640" progId="Equation.3">
                  <p:embed/>
                </p:oleObj>
              </mc:Choice>
              <mc:Fallback>
                <p:oleObj name="方程式" r:id="rId3" imgW="9903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133600"/>
                        <a:ext cx="208597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With simplified notations</a:t>
            </a:r>
          </a:p>
        </p:txBody>
      </p:sp>
      <p:graphicFrame>
        <p:nvGraphicFramePr>
          <p:cNvPr id="1364996" name="Object 4"/>
          <p:cNvGraphicFramePr>
            <a:graphicFrameLocks noChangeAspect="1"/>
          </p:cNvGraphicFramePr>
          <p:nvPr/>
        </p:nvGraphicFramePr>
        <p:xfrm>
          <a:off x="1752600" y="4724400"/>
          <a:ext cx="58261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89" name="方程式" r:id="rId5" imgW="2209680" imgH="457200" progId="Equation.3">
                  <p:embed/>
                </p:oleObj>
              </mc:Choice>
              <mc:Fallback>
                <p:oleObj name="方程式" r:id="rId5" imgW="22096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5826125" cy="12049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4997" name="Text Box 5"/>
          <p:cNvSpPr txBox="1">
            <a:spLocks noChangeArrowheads="1"/>
          </p:cNvSpPr>
          <p:nvPr/>
        </p:nvSpPr>
        <p:spPr bwMode="auto">
          <a:xfrm>
            <a:off x="5867400" y="2133600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3200">
                <a:solidFill>
                  <a:srgbClr val="00FF00"/>
                </a:solidFill>
                <a:latin typeface="Times New Roman" pitchFamily="18" charset="0"/>
                <a:ea typeface="Gulim" pitchFamily="34" charset="-127"/>
              </a:rPr>
              <a:t>?</a:t>
            </a:r>
          </a:p>
        </p:txBody>
      </p:sp>
      <p:grpSp>
        <p:nvGrpSpPr>
          <p:cNvPr id="1364998" name="Group 6"/>
          <p:cNvGrpSpPr>
            <a:grpSpLocks/>
          </p:cNvGrpSpPr>
          <p:nvPr/>
        </p:nvGrpSpPr>
        <p:grpSpPr bwMode="auto">
          <a:xfrm>
            <a:off x="1901825" y="3632200"/>
            <a:ext cx="539750" cy="233363"/>
            <a:chOff x="1008" y="2496"/>
            <a:chExt cx="288" cy="96"/>
          </a:xfrm>
        </p:grpSpPr>
        <p:sp>
          <p:nvSpPr>
            <p:cNvPr id="1364999" name="Line 7"/>
            <p:cNvSpPr>
              <a:spLocks noChangeShapeType="1"/>
            </p:cNvSpPr>
            <p:nvPr/>
          </p:nvSpPr>
          <p:spPr bwMode="auto">
            <a:xfrm>
              <a:off x="1008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65000" name="Line 8"/>
            <p:cNvSpPr>
              <a:spLocks noChangeShapeType="1"/>
            </p:cNvSpPr>
            <p:nvPr/>
          </p:nvSpPr>
          <p:spPr bwMode="auto">
            <a:xfrm flipH="1">
              <a:off x="1008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65001" name="Line 9"/>
            <p:cNvSpPr>
              <a:spLocks noChangeShapeType="1"/>
            </p:cNvSpPr>
            <p:nvPr/>
          </p:nvSpPr>
          <p:spPr bwMode="auto">
            <a:xfrm flipH="1">
              <a:off x="1056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65002" name="Line 10"/>
            <p:cNvSpPr>
              <a:spLocks noChangeShapeType="1"/>
            </p:cNvSpPr>
            <p:nvPr/>
          </p:nvSpPr>
          <p:spPr bwMode="auto">
            <a:xfrm flipH="1">
              <a:off x="1104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65003" name="Line 11"/>
            <p:cNvSpPr>
              <a:spLocks noChangeShapeType="1"/>
            </p:cNvSpPr>
            <p:nvPr/>
          </p:nvSpPr>
          <p:spPr bwMode="auto">
            <a:xfrm flipH="1">
              <a:off x="1152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65004" name="Line 12"/>
            <p:cNvSpPr>
              <a:spLocks noChangeShapeType="1"/>
            </p:cNvSpPr>
            <p:nvPr/>
          </p:nvSpPr>
          <p:spPr bwMode="auto">
            <a:xfrm flipH="1">
              <a:off x="1200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365005" name="Text Box 13"/>
          <p:cNvSpPr txBox="1">
            <a:spLocks noChangeArrowheads="1"/>
          </p:cNvSpPr>
          <p:nvPr/>
        </p:nvSpPr>
        <p:spPr bwMode="auto">
          <a:xfrm>
            <a:off x="1133475" y="3716338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latin typeface="Times New Roman" pitchFamily="18" charset="0"/>
                <a:ea typeface="Gulim" pitchFamily="34" charset="-127"/>
              </a:rPr>
              <a:t>Base</a:t>
            </a:r>
          </a:p>
        </p:txBody>
      </p:sp>
      <p:sp>
        <p:nvSpPr>
          <p:cNvPr id="1365006" name="Line 14"/>
          <p:cNvSpPr>
            <a:spLocks noChangeShapeType="1"/>
          </p:cNvSpPr>
          <p:nvPr/>
        </p:nvSpPr>
        <p:spPr bwMode="auto">
          <a:xfrm flipV="1">
            <a:off x="2082800" y="2232025"/>
            <a:ext cx="1077913" cy="1400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365007" name="Object 15"/>
          <p:cNvGraphicFramePr>
            <a:graphicFrameLocks noChangeAspect="1"/>
          </p:cNvGraphicFramePr>
          <p:nvPr/>
        </p:nvGraphicFramePr>
        <p:xfrm>
          <a:off x="2438400" y="3124200"/>
          <a:ext cx="9636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90" name="方程式" r:id="rId7" imgW="457200" imgH="215640" progId="Equation.3">
                  <p:embed/>
                </p:oleObj>
              </mc:Choice>
              <mc:Fallback>
                <p:oleObj name="方程式" r:id="rId7" imgW="45720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963613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5008" name="AutoShape 16"/>
          <p:cNvSpPr>
            <a:spLocks noChangeArrowheads="1"/>
          </p:cNvSpPr>
          <p:nvPr/>
        </p:nvSpPr>
        <p:spPr bwMode="auto">
          <a:xfrm>
            <a:off x="3071813" y="2114550"/>
            <a:ext cx="179387" cy="233363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5009" name="Line 17"/>
          <p:cNvSpPr>
            <a:spLocks noChangeShapeType="1"/>
          </p:cNvSpPr>
          <p:nvPr/>
        </p:nvSpPr>
        <p:spPr bwMode="auto">
          <a:xfrm>
            <a:off x="3160713" y="2232025"/>
            <a:ext cx="1438275" cy="128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65010" name="AutoShape 18"/>
          <p:cNvSpPr>
            <a:spLocks noChangeArrowheads="1"/>
          </p:cNvSpPr>
          <p:nvPr/>
        </p:nvSpPr>
        <p:spPr bwMode="auto">
          <a:xfrm>
            <a:off x="4510088" y="3398838"/>
            <a:ext cx="179387" cy="233362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5011" name="Line 19"/>
          <p:cNvSpPr>
            <a:spLocks noChangeShapeType="1"/>
          </p:cNvSpPr>
          <p:nvPr/>
        </p:nvSpPr>
        <p:spPr bwMode="auto">
          <a:xfrm flipV="1">
            <a:off x="4598988" y="2814638"/>
            <a:ext cx="1169987" cy="701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65012" name="Text Box 20"/>
          <p:cNvSpPr txBox="1">
            <a:spLocks noChangeArrowheads="1"/>
          </p:cNvSpPr>
          <p:nvPr/>
        </p:nvSpPr>
        <p:spPr bwMode="auto">
          <a:xfrm>
            <a:off x="5940425" y="2590800"/>
            <a:ext cx="174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latin typeface="Times New Roman" pitchFamily="18" charset="0"/>
                <a:ea typeface="Gulim" pitchFamily="34" charset="-127"/>
              </a:rPr>
              <a:t>End Effector</a:t>
            </a:r>
          </a:p>
        </p:txBody>
      </p:sp>
      <p:graphicFrame>
        <p:nvGraphicFramePr>
          <p:cNvPr id="1365013" name="Object 21"/>
          <p:cNvGraphicFramePr>
            <a:graphicFrameLocks noChangeAspect="1"/>
          </p:cNvGraphicFramePr>
          <p:nvPr/>
        </p:nvGraphicFramePr>
        <p:xfrm>
          <a:off x="5453063" y="3048000"/>
          <a:ext cx="21669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91" name="方程式" r:id="rId9" imgW="1028520" imgH="228600" progId="Equation.3">
                  <p:embed/>
                </p:oleObj>
              </mc:Choice>
              <mc:Fallback>
                <p:oleObj name="方程式" r:id="rId9" imgW="102852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3048000"/>
                        <a:ext cx="2166937" cy="628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5014" name="AutoShape 22"/>
          <p:cNvSpPr>
            <a:spLocks noChangeArrowheads="1"/>
          </p:cNvSpPr>
          <p:nvPr/>
        </p:nvSpPr>
        <p:spPr bwMode="auto">
          <a:xfrm>
            <a:off x="5678488" y="2697163"/>
            <a:ext cx="179387" cy="23495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5015" name="Line 23"/>
          <p:cNvSpPr>
            <a:spLocks noChangeShapeType="1"/>
          </p:cNvSpPr>
          <p:nvPr/>
        </p:nvSpPr>
        <p:spPr bwMode="auto">
          <a:xfrm>
            <a:off x="3209925" y="2209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65016" name="Arc 24"/>
          <p:cNvSpPr>
            <a:spLocks/>
          </p:cNvSpPr>
          <p:nvPr/>
        </p:nvSpPr>
        <p:spPr bwMode="auto">
          <a:xfrm>
            <a:off x="2219325" y="3429000"/>
            <a:ext cx="1524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5017" name="Arc 25"/>
          <p:cNvSpPr>
            <a:spLocks/>
          </p:cNvSpPr>
          <p:nvPr/>
        </p:nvSpPr>
        <p:spPr bwMode="auto">
          <a:xfrm rot="10800000" flipH="1">
            <a:off x="3438525" y="2209800"/>
            <a:ext cx="1524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5018" name="Line 26"/>
          <p:cNvSpPr>
            <a:spLocks noChangeShapeType="1"/>
          </p:cNvSpPr>
          <p:nvPr/>
        </p:nvSpPr>
        <p:spPr bwMode="auto">
          <a:xfrm>
            <a:off x="4581525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65019" name="Arc 27"/>
          <p:cNvSpPr>
            <a:spLocks/>
          </p:cNvSpPr>
          <p:nvPr/>
        </p:nvSpPr>
        <p:spPr bwMode="auto">
          <a:xfrm>
            <a:off x="5038725" y="3276600"/>
            <a:ext cx="762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en-US">
              <a:latin typeface="Tahoma" pitchFamily="34" charset="0"/>
              <a:ea typeface="新細明體" charset="-120"/>
            </a:endParaRPr>
          </a:p>
        </p:txBody>
      </p:sp>
      <p:graphicFrame>
        <p:nvGraphicFramePr>
          <p:cNvPr id="1365020" name="Object 28"/>
          <p:cNvGraphicFramePr>
            <a:graphicFrameLocks noChangeAspect="1"/>
          </p:cNvGraphicFramePr>
          <p:nvPr/>
        </p:nvGraphicFramePr>
        <p:xfrm>
          <a:off x="2143125" y="2438400"/>
          <a:ext cx="268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92" name="수식" r:id="rId11" imgW="126720" imgH="215640" progId="Equation.3">
                  <p:embed/>
                </p:oleObj>
              </mc:Choice>
              <mc:Fallback>
                <p:oleObj name="수식" r:id="rId11" imgW="12672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438400"/>
                        <a:ext cx="268288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5021" name="Object 29"/>
          <p:cNvGraphicFramePr>
            <a:graphicFrameLocks noChangeAspect="1"/>
          </p:cNvGraphicFramePr>
          <p:nvPr/>
        </p:nvGraphicFramePr>
        <p:xfrm>
          <a:off x="3578225" y="2895600"/>
          <a:ext cx="295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93" name="수식" r:id="rId13" imgW="139680" imgH="215640" progId="Equation.3">
                  <p:embed/>
                </p:oleObj>
              </mc:Choice>
              <mc:Fallback>
                <p:oleObj name="수식" r:id="rId13" imgW="13968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895600"/>
                        <a:ext cx="29527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5022" name="Object 30"/>
          <p:cNvGraphicFramePr>
            <a:graphicFrameLocks noChangeAspect="1"/>
          </p:cNvGraphicFramePr>
          <p:nvPr/>
        </p:nvGraphicFramePr>
        <p:xfrm>
          <a:off x="4648200" y="2727325"/>
          <a:ext cx="2682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94" name="수식" r:id="rId15" imgW="126720" imgH="228600" progId="Equation.3">
                  <p:embed/>
                </p:oleObj>
              </mc:Choice>
              <mc:Fallback>
                <p:oleObj name="수식" r:id="rId15" imgW="12672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27325"/>
                        <a:ext cx="268288" cy="625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5023" name="Line 31"/>
          <p:cNvSpPr>
            <a:spLocks noChangeShapeType="1"/>
          </p:cNvSpPr>
          <p:nvPr/>
        </p:nvSpPr>
        <p:spPr bwMode="auto">
          <a:xfrm>
            <a:off x="4572000" y="3500438"/>
            <a:ext cx="566738" cy="500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65024" name="Line 32"/>
          <p:cNvSpPr>
            <a:spLocks noChangeShapeType="1"/>
          </p:cNvSpPr>
          <p:nvPr/>
        </p:nvSpPr>
        <p:spPr bwMode="auto">
          <a:xfrm flipH="1">
            <a:off x="3194050" y="1628775"/>
            <a:ext cx="441325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98BE3-C043-4E68-89BF-F130347F87FF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Acclaim Format</a:t>
            </a:r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Skeletal animation file format including</a:t>
            </a:r>
          </a:p>
          <a:p>
            <a:pPr lvl="1"/>
            <a:r>
              <a:rPr lang="en-US" altLang="zh-TW">
                <a:ea typeface="新細明體" charset="-120"/>
              </a:rPr>
              <a:t>.ASF: Skeleton file</a:t>
            </a:r>
          </a:p>
          <a:p>
            <a:pPr lvl="1"/>
            <a:r>
              <a:rPr lang="en-US" altLang="zh-TW">
                <a:ea typeface="新細明體" charset="-120"/>
              </a:rPr>
              <a:t>.AMC: Motion file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All information in </a:t>
            </a:r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ASF</a:t>
            </a:r>
            <a:r>
              <a:rPr lang="en-US" altLang="zh-TW">
                <a:ea typeface="新細明體" charset="-120"/>
              </a:rPr>
              <a:t> file is specified with respect to the </a:t>
            </a:r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global coordinate</a:t>
            </a:r>
            <a:r>
              <a:rPr lang="en-US" altLang="zh-TW">
                <a:ea typeface="新細明體" charset="-120"/>
              </a:rPr>
              <a:t>, while all information in </a:t>
            </a:r>
            <a:r>
              <a:rPr lang="en-US" altLang="zh-TW">
                <a:solidFill>
                  <a:schemeClr val="accent2"/>
                </a:solidFill>
                <a:ea typeface="新細明體" charset="-120"/>
              </a:rPr>
              <a:t>AMC</a:t>
            </a:r>
            <a:r>
              <a:rPr lang="en-US" altLang="zh-TW">
                <a:ea typeface="新細明體" charset="-120"/>
              </a:rPr>
              <a:t> file is specified with respect to the </a:t>
            </a:r>
            <a:r>
              <a:rPr lang="en-US" altLang="zh-TW">
                <a:solidFill>
                  <a:schemeClr val="accent2"/>
                </a:solidFill>
                <a:ea typeface="新細明體" charset="-120"/>
              </a:rPr>
              <a:t>local coordinate</a:t>
            </a:r>
            <a:r>
              <a:rPr lang="en-US" altLang="zh-TW">
                <a:ea typeface="新細明體" charset="-120"/>
              </a:rPr>
              <a:t>. </a:t>
            </a:r>
          </a:p>
        </p:txBody>
      </p:sp>
      <p:sp>
        <p:nvSpPr>
          <p:cNvPr id="1348613" name="Rectangle 5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1CBABA-2827-429D-81DE-800917EEB8A0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ASF File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95400"/>
            <a:ext cx="6053137" cy="5029200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Describes the local frame of each bone of a neutral (zero) pose in the global coordinate, e.g. Euler angle in xyz order,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 sz="2800">
                <a:ea typeface="新細明體" charset="-120"/>
              </a:rPr>
              <a:t>We need to compute the relative transformation and the unit-length bone direction vector in local coordinate </a:t>
            </a:r>
          </a:p>
        </p:txBody>
      </p:sp>
      <p:graphicFrame>
        <p:nvGraphicFramePr>
          <p:cNvPr id="1349636" name="Object 4"/>
          <p:cNvGraphicFramePr>
            <a:graphicFrameLocks noChangeAspect="1"/>
          </p:cNvGraphicFramePr>
          <p:nvPr/>
        </p:nvGraphicFramePr>
        <p:xfrm>
          <a:off x="2514600" y="5715000"/>
          <a:ext cx="26527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71" name="方程式" r:id="rId3" imgW="1104840" imgH="253800" progId="Equation.3">
                  <p:embed/>
                </p:oleObj>
              </mc:Choice>
              <mc:Fallback>
                <p:oleObj name="方程式" r:id="rId3" imgW="110484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15000"/>
                        <a:ext cx="2652713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9637" name="Object 5"/>
          <p:cNvGraphicFramePr>
            <a:graphicFrameLocks noChangeAspect="1"/>
          </p:cNvGraphicFramePr>
          <p:nvPr/>
        </p:nvGraphicFramePr>
        <p:xfrm>
          <a:off x="2057400" y="3352800"/>
          <a:ext cx="2362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72" name="方程式" r:id="rId5" imgW="1066337" imgH="253890" progId="Equation.3">
                  <p:embed/>
                </p:oleObj>
              </mc:Choice>
              <mc:Fallback>
                <p:oleObj name="方程式" r:id="rId5" imgW="1066337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23622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9639" name="Rectangle 7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349638" name="Object 6"/>
          <p:cNvGraphicFramePr>
            <a:graphicFrameLocks noChangeAspect="1"/>
          </p:cNvGraphicFramePr>
          <p:nvPr/>
        </p:nvGraphicFramePr>
        <p:xfrm>
          <a:off x="5562600" y="5737225"/>
          <a:ext cx="129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73" name="方程式" r:id="rId7" imgW="558558" imgH="253890" progId="Equation.3">
                  <p:embed/>
                </p:oleObj>
              </mc:Choice>
              <mc:Fallback>
                <p:oleObj name="方程式" r:id="rId7" imgW="558558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737225"/>
                        <a:ext cx="1295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9641" name="Text Box 9"/>
          <p:cNvSpPr txBox="1">
            <a:spLocks noChangeArrowheads="1"/>
          </p:cNvSpPr>
          <p:nvPr/>
        </p:nvSpPr>
        <p:spPr bwMode="auto">
          <a:xfrm>
            <a:off x="6019800" y="1992313"/>
            <a:ext cx="33591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begin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id 2 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name lfemur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</a:t>
            </a:r>
            <a:r>
              <a:rPr lang="en-US" altLang="zh-TW" sz="2000">
                <a:solidFill>
                  <a:schemeClr val="accent1"/>
                </a:solidFill>
                <a:ea typeface="新細明體" charset="-120"/>
              </a:rPr>
              <a:t>direction 0.342 -0.939 0</a:t>
            </a: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length 7.113  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</a:t>
            </a:r>
            <a:r>
              <a:rPr lang="en-US" altLang="zh-TW" sz="2000">
                <a:ea typeface="新細明體" charset="-120"/>
              </a:rPr>
              <a:t>axis 0 0 20  XYZ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dof rx ry rz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limits (-160.0 20.0)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      (-70.0 70.0)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      (-60.0 70.0)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end</a:t>
            </a:r>
            <a:endParaRPr lang="zh-TW" altLang="en-US" sz="2000">
              <a:solidFill>
                <a:schemeClr val="hlink"/>
              </a:solidFill>
              <a:ea typeface="新細明體" charset="-120"/>
            </a:endParaRPr>
          </a:p>
        </p:txBody>
      </p:sp>
      <p:sp>
        <p:nvSpPr>
          <p:cNvPr id="1349643" name="Line 11"/>
          <p:cNvSpPr>
            <a:spLocks noChangeShapeType="1"/>
          </p:cNvSpPr>
          <p:nvPr/>
        </p:nvSpPr>
        <p:spPr bwMode="auto">
          <a:xfrm flipH="1" flipV="1">
            <a:off x="4572000" y="3581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65985B-5931-458F-9AF5-B131ED0EA85F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1366021" name="Picture 5" descr="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438"/>
            <a:ext cx="7391400" cy="62674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C29792-97D1-48C5-97AA-EEF964924C22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1367045" name="Picture 5" descr="image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63000" cy="51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CB27B4-3A27-4992-B850-B1978217848F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AMC File 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350660" name="Text Box 4"/>
          <p:cNvSpPr txBox="1">
            <a:spLocks noChangeArrowheads="1"/>
          </p:cNvSpPr>
          <p:nvPr/>
        </p:nvSpPr>
        <p:spPr bwMode="auto">
          <a:xfrm>
            <a:off x="1905000" y="1143000"/>
            <a:ext cx="7099300" cy="1045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#!OML:ASF F:\VICON\USERDATA\INSTALL\rory3\rory3.ASF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:FULLY-SPECIFIED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:DEGREES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1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root 3.1294 17.6906 0.576147 -69.7364 88.7134 -68.7451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lowerback 5.37529 -0.419929 3.55267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upperback -1.47894 -0.3644 -1.32457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thorax -4.58452 -0.299522 -3.33877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lowerneck -3.64552 -5.65816 -4.72229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upperneck 4.19034 -7.74441 9.40555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head 2.64463 -3.6745 3.67041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rclavicle 1.2921e-015 1.55052e-014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rhumerus -39.2113 -25.8219 -71.2854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rradius 20.028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rwrist 28.2698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rhand -0.838087 16.263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rfingers 7.12502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rthumb 24.7874 -12.1506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lclavicle 1.2921e-015 1.55052e-014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lhumerus -35.6109 24.573 71.3578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lradius 16.6086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lwrist 15.9001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lhand -12.5773 10.6855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lfingers 7.12502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lthumb 13.5007 40.2279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rfemur 1.2602 0.329943 20.7559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rtibia 13.9379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rfoot -15.3822 -1.1112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rtoes -8.02936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lfemur 3.52626 0.806532 -14.1882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ltibia 8.14895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lfoot -11.1811 0.939771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ltoes -6.61339</a:t>
            </a:r>
          </a:p>
          <a:p>
            <a:endParaRPr lang="zh-TW" altLang="en-US" sz="2000">
              <a:solidFill>
                <a:schemeClr val="hlink"/>
              </a:solidFill>
              <a:ea typeface="新細明體" charset="-120"/>
            </a:endParaRPr>
          </a:p>
        </p:txBody>
      </p:sp>
      <p:sp>
        <p:nvSpPr>
          <p:cNvPr id="1350662" name="Rectangle 6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350661" name="Object 5"/>
          <p:cNvGraphicFramePr>
            <a:graphicFrameLocks noChangeAspect="1"/>
          </p:cNvGraphicFramePr>
          <p:nvPr/>
        </p:nvGraphicFramePr>
        <p:xfrm>
          <a:off x="3552825" y="228600"/>
          <a:ext cx="35655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72" name="方程式" r:id="rId3" imgW="1079280" imgH="241200" progId="Equation.3">
                  <p:embed/>
                </p:oleObj>
              </mc:Choice>
              <mc:Fallback>
                <p:oleObj name="方程式" r:id="rId3" imgW="1079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228600"/>
                        <a:ext cx="3565525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245EF-8986-459E-AD36-4EB4DCBDF3E4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Forward Kinematics in ASF/AMC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15338" cy="5029200"/>
          </a:xfrm>
        </p:spPr>
        <p:txBody>
          <a:bodyPr/>
          <a:lstStyle/>
          <a:p>
            <a:endParaRPr lang="zh-TW" altLang="en-US" dirty="0">
              <a:ea typeface="新細明體" charset="-120"/>
            </a:endParaRPr>
          </a:p>
        </p:txBody>
      </p:sp>
      <p:sp>
        <p:nvSpPr>
          <p:cNvPr id="1356804" name="Rectangle 4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35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87651"/>
              </p:ext>
            </p:extLst>
          </p:nvPr>
        </p:nvGraphicFramePr>
        <p:xfrm>
          <a:off x="1143000" y="1371600"/>
          <a:ext cx="29718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845" name="方程式" r:id="rId3" imgW="1002865" imgH="253890" progId="Equation.3">
                  <p:embed/>
                </p:oleObj>
              </mc:Choice>
              <mc:Fallback>
                <p:oleObj name="方程式" r:id="rId3" imgW="1002865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297180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6806" name="Rectangle 6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35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619118"/>
              </p:ext>
            </p:extLst>
          </p:nvPr>
        </p:nvGraphicFramePr>
        <p:xfrm>
          <a:off x="1295400" y="2362200"/>
          <a:ext cx="28194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846" name="方程式" r:id="rId5" imgW="977900" imgH="241300" progId="Equation.3">
                  <p:embed/>
                </p:oleObj>
              </mc:Choice>
              <mc:Fallback>
                <p:oleObj name="方程式" r:id="rId5" imgW="9779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281940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6808" name="Rectangle 8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356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786565"/>
              </p:ext>
            </p:extLst>
          </p:nvPr>
        </p:nvGraphicFramePr>
        <p:xfrm>
          <a:off x="1447800" y="3200400"/>
          <a:ext cx="16002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847" name="方程式" r:id="rId7" imgW="583947" imgH="253890" progId="Equation.3">
                  <p:embed/>
                </p:oleObj>
              </mc:Choice>
              <mc:Fallback>
                <p:oleObj name="方程式" r:id="rId7" imgW="583947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16002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6810" name="Rectangle 10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356812" name="Text Box 12"/>
          <p:cNvSpPr txBox="1">
            <a:spLocks noChangeArrowheads="1"/>
          </p:cNvSpPr>
          <p:nvPr/>
        </p:nvSpPr>
        <p:spPr bwMode="auto">
          <a:xfrm>
            <a:off x="5257800" y="1295400"/>
            <a:ext cx="33591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begin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id 2 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name lfemur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direction 0.342 -0.939 0  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</a:t>
            </a:r>
            <a:r>
              <a:rPr lang="en-US" altLang="zh-TW" sz="2000">
                <a:ea typeface="新細明體" charset="-120"/>
              </a:rPr>
              <a:t>length 7.113</a:t>
            </a: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axis 0 0 20  XYZ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dof rx ry rz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limits (-160.0 20.0)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      (-70.0 70.0)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         (-60.0 70.0)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  end</a:t>
            </a:r>
            <a:endParaRPr lang="zh-TW" altLang="en-US" sz="2000">
              <a:solidFill>
                <a:schemeClr val="hlink"/>
              </a:solidFill>
              <a:ea typeface="新細明體" charset="-120"/>
            </a:endParaRPr>
          </a:p>
        </p:txBody>
      </p:sp>
      <p:sp>
        <p:nvSpPr>
          <p:cNvPr id="1356813" name="Line 13"/>
          <p:cNvSpPr>
            <a:spLocks noChangeShapeType="1"/>
          </p:cNvSpPr>
          <p:nvPr/>
        </p:nvSpPr>
        <p:spPr bwMode="auto">
          <a:xfrm flipV="1">
            <a:off x="3124200" y="27432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62000" y="4038600"/>
                <a:ext cx="4191000" cy="58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𝑇</m:t>
                          </m:r>
                        </m:e>
                      </m:sPre>
                      <m:r>
                        <a:rPr lang="en-US" altLang="zh-TW" sz="3000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3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𝑅</m:t>
                          </m:r>
                        </m:e>
                      </m:sPre>
                      <m:sSub>
                        <m:sSub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</a:rPr>
                        <m:t>+</m:t>
                      </m:r>
                      <m:sPre>
                        <m:sPre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𝑇</m:t>
                          </m:r>
                        </m:e>
                      </m:sPre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038600"/>
                <a:ext cx="4191000" cy="5885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4"/>
          <p:cNvSpPr>
            <a:spLocks noChangeArrowheads="1"/>
          </p:cNvSpPr>
          <p:nvPr/>
        </p:nvSpPr>
        <p:spPr bwMode="auto">
          <a:xfrm rot="4612111">
            <a:off x="7739902" y="4749371"/>
            <a:ext cx="152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 rot="3393373">
            <a:off x="6215902" y="5435171"/>
            <a:ext cx="152400" cy="1752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6939802" y="5092271"/>
            <a:ext cx="762000" cy="914400"/>
            <a:chOff x="1056" y="1872"/>
            <a:chExt cx="480" cy="576"/>
          </a:xfrm>
        </p:grpSpPr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V="1">
              <a:off x="1056" y="1872"/>
              <a:ext cx="0" cy="48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1056" y="2112"/>
              <a:ext cx="384" cy="240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056" y="2352"/>
              <a:ext cx="480" cy="96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442328" y="4674167"/>
                <a:ext cx="6229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sPre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28" y="4674167"/>
                <a:ext cx="622978" cy="5539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217706" y="5933708"/>
                <a:ext cx="6229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sPre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706" y="5933708"/>
                <a:ext cx="622978" cy="55399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397002" y="4939871"/>
                <a:ext cx="6229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3000" b="0" i="1" smtClean="0">
                              <a:solidFill>
                                <a:srgbClr val="33CCFF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sPre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02" y="4939871"/>
                <a:ext cx="622978" cy="55399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696200" y="4793159"/>
                <a:ext cx="1398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4793159"/>
                <a:ext cx="1398356" cy="76944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EDCDD-9FAB-48F6-9F68-858837ED1470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Kinematics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03313"/>
            <a:ext cx="8229600" cy="4687887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The branch of mechanics concerned with the motions of objects without regard to the forces that cause the motion</a:t>
            </a:r>
          </a:p>
          <a:p>
            <a:r>
              <a:rPr lang="en-US" altLang="zh-TW" sz="2800">
                <a:ea typeface="新細明體" charset="-120"/>
              </a:rPr>
              <a:t>Why kinematics?</a:t>
            </a:r>
          </a:p>
          <a:p>
            <a:pPr lvl="1"/>
            <a:r>
              <a:rPr lang="en-US" altLang="zh-TW">
                <a:ea typeface="新細明體" charset="-120"/>
              </a:rPr>
              <a:t>Hierarchical articulated model</a:t>
            </a:r>
          </a:p>
          <a:p>
            <a:pPr lvl="1"/>
            <a:r>
              <a:rPr lang="en-US" altLang="zh-TW">
                <a:ea typeface="新細明體" charset="-120"/>
              </a:rPr>
              <a:t>Posing a character</a:t>
            </a:r>
            <a:endParaRPr lang="en-US" altLang="zh-TW" sz="2300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</p:txBody>
      </p:sp>
      <p:pic>
        <p:nvPicPr>
          <p:cNvPr id="1277956" name="Picture 4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43250"/>
            <a:ext cx="19812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7957" name="Picture 5" descr="asimo_clip_image002_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62425"/>
            <a:ext cx="18224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7958" name="Picture 6" descr="a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478338"/>
            <a:ext cx="2663825" cy="199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5A87FD-39EF-464A-98C7-8EFED7254E0C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Inverse Kinematics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1290244" name="Group 4"/>
          <p:cNvGrpSpPr>
            <a:grpSpLocks/>
          </p:cNvGrpSpPr>
          <p:nvPr/>
        </p:nvGrpSpPr>
        <p:grpSpPr bwMode="auto">
          <a:xfrm>
            <a:off x="1901825" y="3632200"/>
            <a:ext cx="539750" cy="233363"/>
            <a:chOff x="1008" y="2496"/>
            <a:chExt cx="288" cy="96"/>
          </a:xfrm>
        </p:grpSpPr>
        <p:sp>
          <p:nvSpPr>
            <p:cNvPr id="1290245" name="Line 5"/>
            <p:cNvSpPr>
              <a:spLocks noChangeShapeType="1"/>
            </p:cNvSpPr>
            <p:nvPr/>
          </p:nvSpPr>
          <p:spPr bwMode="auto">
            <a:xfrm>
              <a:off x="1008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90246" name="Line 6"/>
            <p:cNvSpPr>
              <a:spLocks noChangeShapeType="1"/>
            </p:cNvSpPr>
            <p:nvPr/>
          </p:nvSpPr>
          <p:spPr bwMode="auto">
            <a:xfrm flipH="1">
              <a:off x="1008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90247" name="Line 7"/>
            <p:cNvSpPr>
              <a:spLocks noChangeShapeType="1"/>
            </p:cNvSpPr>
            <p:nvPr/>
          </p:nvSpPr>
          <p:spPr bwMode="auto">
            <a:xfrm flipH="1">
              <a:off x="1056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90248" name="Line 8"/>
            <p:cNvSpPr>
              <a:spLocks noChangeShapeType="1"/>
            </p:cNvSpPr>
            <p:nvPr/>
          </p:nvSpPr>
          <p:spPr bwMode="auto">
            <a:xfrm flipH="1">
              <a:off x="1104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90249" name="Line 9"/>
            <p:cNvSpPr>
              <a:spLocks noChangeShapeType="1"/>
            </p:cNvSpPr>
            <p:nvPr/>
          </p:nvSpPr>
          <p:spPr bwMode="auto">
            <a:xfrm flipH="1">
              <a:off x="1152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90250" name="Line 10"/>
            <p:cNvSpPr>
              <a:spLocks noChangeShapeType="1"/>
            </p:cNvSpPr>
            <p:nvPr/>
          </p:nvSpPr>
          <p:spPr bwMode="auto">
            <a:xfrm flipH="1">
              <a:off x="1200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290251" name="Text Box 11"/>
          <p:cNvSpPr txBox="1">
            <a:spLocks noChangeArrowheads="1"/>
          </p:cNvSpPr>
          <p:nvPr/>
        </p:nvSpPr>
        <p:spPr bwMode="auto">
          <a:xfrm>
            <a:off x="1133475" y="3716338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latin typeface="Times New Roman" pitchFamily="18" charset="0"/>
                <a:ea typeface="Gulim" pitchFamily="34" charset="-127"/>
              </a:rPr>
              <a:t>Base</a:t>
            </a:r>
          </a:p>
        </p:txBody>
      </p:sp>
      <p:sp>
        <p:nvSpPr>
          <p:cNvPr id="1290252" name="Line 12"/>
          <p:cNvSpPr>
            <a:spLocks noChangeShapeType="1"/>
          </p:cNvSpPr>
          <p:nvPr/>
        </p:nvSpPr>
        <p:spPr bwMode="auto">
          <a:xfrm flipV="1">
            <a:off x="2082800" y="2232025"/>
            <a:ext cx="1077913" cy="1400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290253" name="Object 13"/>
          <p:cNvGraphicFramePr>
            <a:graphicFrameLocks noChangeAspect="1"/>
          </p:cNvGraphicFramePr>
          <p:nvPr/>
        </p:nvGraphicFramePr>
        <p:xfrm>
          <a:off x="2524125" y="3200400"/>
          <a:ext cx="3476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36" name="수식" r:id="rId3" imgW="164880" imgH="215640" progId="Equation.3">
                  <p:embed/>
                </p:oleObj>
              </mc:Choice>
              <mc:Fallback>
                <p:oleObj name="수식" r:id="rId3" imgW="16488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200400"/>
                        <a:ext cx="347663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54" name="AutoShape 14"/>
          <p:cNvSpPr>
            <a:spLocks noChangeArrowheads="1"/>
          </p:cNvSpPr>
          <p:nvPr/>
        </p:nvSpPr>
        <p:spPr bwMode="auto">
          <a:xfrm>
            <a:off x="3071813" y="2114550"/>
            <a:ext cx="179387" cy="233363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255" name="Line 15"/>
          <p:cNvSpPr>
            <a:spLocks noChangeShapeType="1"/>
          </p:cNvSpPr>
          <p:nvPr/>
        </p:nvSpPr>
        <p:spPr bwMode="auto">
          <a:xfrm>
            <a:off x="3160713" y="2232025"/>
            <a:ext cx="1438275" cy="128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290256" name="Object 16"/>
          <p:cNvGraphicFramePr>
            <a:graphicFrameLocks noChangeAspect="1"/>
          </p:cNvGraphicFramePr>
          <p:nvPr/>
        </p:nvGraphicFramePr>
        <p:xfrm>
          <a:off x="3924300" y="2276475"/>
          <a:ext cx="3476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37" name="수식" r:id="rId5" imgW="164880" imgH="215640" progId="Equation.3">
                  <p:embed/>
                </p:oleObj>
              </mc:Choice>
              <mc:Fallback>
                <p:oleObj name="수식" r:id="rId5" imgW="16488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76475"/>
                        <a:ext cx="347663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57" name="AutoShape 17"/>
          <p:cNvSpPr>
            <a:spLocks noChangeArrowheads="1"/>
          </p:cNvSpPr>
          <p:nvPr/>
        </p:nvSpPr>
        <p:spPr bwMode="auto">
          <a:xfrm>
            <a:off x="4510088" y="3398838"/>
            <a:ext cx="179387" cy="233362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258" name="Line 18"/>
          <p:cNvSpPr>
            <a:spLocks noChangeShapeType="1"/>
          </p:cNvSpPr>
          <p:nvPr/>
        </p:nvSpPr>
        <p:spPr bwMode="auto">
          <a:xfrm flipV="1">
            <a:off x="4598988" y="2814638"/>
            <a:ext cx="1169987" cy="701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90259" name="Text Box 19"/>
          <p:cNvSpPr txBox="1">
            <a:spLocks noChangeArrowheads="1"/>
          </p:cNvSpPr>
          <p:nvPr/>
        </p:nvSpPr>
        <p:spPr bwMode="auto">
          <a:xfrm>
            <a:off x="5867400" y="2349500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latin typeface="Times New Roman" pitchFamily="18" charset="0"/>
                <a:ea typeface="Gulim" pitchFamily="34" charset="-127"/>
              </a:rPr>
              <a:t>End Effector</a:t>
            </a:r>
            <a:r>
              <a:rPr kumimoji="1" lang="en-US" altLang="zh-TW" sz="2400">
                <a:latin typeface="Times New Roman" pitchFamily="18" charset="0"/>
                <a:ea typeface="Gulim" pitchFamily="34" charset="-127"/>
              </a:rPr>
              <a:t>=P</a:t>
            </a:r>
            <a:endParaRPr kumimoji="1"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graphicFrame>
        <p:nvGraphicFramePr>
          <p:cNvPr id="1290260" name="Object 20"/>
          <p:cNvGraphicFramePr>
            <a:graphicFrameLocks noChangeAspect="1"/>
          </p:cNvGraphicFramePr>
          <p:nvPr/>
        </p:nvGraphicFramePr>
        <p:xfrm>
          <a:off x="5435600" y="3016250"/>
          <a:ext cx="3476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38" name="수식" r:id="rId7" imgW="164880" imgH="228600" progId="Equation.3">
                  <p:embed/>
                </p:oleObj>
              </mc:Choice>
              <mc:Fallback>
                <p:oleObj name="수식" r:id="rId7" imgW="16488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016250"/>
                        <a:ext cx="347663" cy="628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61" name="AutoShape 21"/>
          <p:cNvSpPr>
            <a:spLocks noChangeArrowheads="1"/>
          </p:cNvSpPr>
          <p:nvPr/>
        </p:nvSpPr>
        <p:spPr bwMode="auto">
          <a:xfrm>
            <a:off x="5678488" y="2697163"/>
            <a:ext cx="179387" cy="23495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262" name="Line 22"/>
          <p:cNvSpPr>
            <a:spLocks noChangeShapeType="1"/>
          </p:cNvSpPr>
          <p:nvPr/>
        </p:nvSpPr>
        <p:spPr bwMode="auto">
          <a:xfrm>
            <a:off x="3209925" y="2209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90263" name="Arc 23"/>
          <p:cNvSpPr>
            <a:spLocks/>
          </p:cNvSpPr>
          <p:nvPr/>
        </p:nvSpPr>
        <p:spPr bwMode="auto">
          <a:xfrm>
            <a:off x="2219325" y="3429000"/>
            <a:ext cx="1524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264" name="Arc 24"/>
          <p:cNvSpPr>
            <a:spLocks/>
          </p:cNvSpPr>
          <p:nvPr/>
        </p:nvSpPr>
        <p:spPr bwMode="auto">
          <a:xfrm rot="10800000" flipH="1">
            <a:off x="3438525" y="2209800"/>
            <a:ext cx="1524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265" name="Line 25"/>
          <p:cNvSpPr>
            <a:spLocks noChangeShapeType="1"/>
          </p:cNvSpPr>
          <p:nvPr/>
        </p:nvSpPr>
        <p:spPr bwMode="auto">
          <a:xfrm>
            <a:off x="4581525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90266" name="Arc 26"/>
          <p:cNvSpPr>
            <a:spLocks/>
          </p:cNvSpPr>
          <p:nvPr/>
        </p:nvSpPr>
        <p:spPr bwMode="auto">
          <a:xfrm>
            <a:off x="5038725" y="3276600"/>
            <a:ext cx="762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en-US">
              <a:latin typeface="Tahoma" pitchFamily="34" charset="0"/>
              <a:ea typeface="新細明體" charset="-120"/>
            </a:endParaRPr>
          </a:p>
        </p:txBody>
      </p:sp>
      <p:graphicFrame>
        <p:nvGraphicFramePr>
          <p:cNvPr id="1290267" name="Object 27"/>
          <p:cNvGraphicFramePr>
            <a:graphicFrameLocks noChangeAspect="1"/>
          </p:cNvGraphicFramePr>
          <p:nvPr/>
        </p:nvGraphicFramePr>
        <p:xfrm>
          <a:off x="2143125" y="2438400"/>
          <a:ext cx="268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39" name="方程式" r:id="rId9" imgW="126720" imgH="215640" progId="Equation.3">
                  <p:embed/>
                </p:oleObj>
              </mc:Choice>
              <mc:Fallback>
                <p:oleObj name="方程式" r:id="rId9" imgW="12672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438400"/>
                        <a:ext cx="268288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68" name="Object 28"/>
          <p:cNvGraphicFramePr>
            <a:graphicFrameLocks noChangeAspect="1"/>
          </p:cNvGraphicFramePr>
          <p:nvPr/>
        </p:nvGraphicFramePr>
        <p:xfrm>
          <a:off x="3578225" y="2895600"/>
          <a:ext cx="295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0" name="수식" r:id="rId11" imgW="139680" imgH="215640" progId="Equation.3">
                  <p:embed/>
                </p:oleObj>
              </mc:Choice>
              <mc:Fallback>
                <p:oleObj name="수식" r:id="rId11" imgW="13968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895600"/>
                        <a:ext cx="295275" cy="590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69" name="Object 29"/>
          <p:cNvGraphicFramePr>
            <a:graphicFrameLocks noChangeAspect="1"/>
          </p:cNvGraphicFramePr>
          <p:nvPr/>
        </p:nvGraphicFramePr>
        <p:xfrm>
          <a:off x="4886325" y="2497138"/>
          <a:ext cx="2682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1" name="수식" r:id="rId13" imgW="126720" imgH="228600" progId="Equation.3">
                  <p:embed/>
                </p:oleObj>
              </mc:Choice>
              <mc:Fallback>
                <p:oleObj name="수식" r:id="rId13" imgW="12672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497138"/>
                        <a:ext cx="268288" cy="625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70" name="Line 30"/>
          <p:cNvSpPr>
            <a:spLocks noChangeShapeType="1"/>
          </p:cNvSpPr>
          <p:nvPr/>
        </p:nvSpPr>
        <p:spPr bwMode="auto">
          <a:xfrm>
            <a:off x="4572000" y="3500438"/>
            <a:ext cx="566738" cy="500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90271" name="Line 31"/>
          <p:cNvSpPr>
            <a:spLocks noChangeShapeType="1"/>
          </p:cNvSpPr>
          <p:nvPr/>
        </p:nvSpPr>
        <p:spPr bwMode="auto">
          <a:xfrm flipH="1">
            <a:off x="3194050" y="1628775"/>
            <a:ext cx="441325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290272" name="Object 32"/>
          <p:cNvGraphicFramePr>
            <a:graphicFrameLocks noChangeAspect="1"/>
          </p:cNvGraphicFramePr>
          <p:nvPr/>
        </p:nvGraphicFramePr>
        <p:xfrm>
          <a:off x="2555875" y="4508500"/>
          <a:ext cx="35798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2" name="方程式" r:id="rId15" imgW="1079280" imgH="241200" progId="Equation.3">
                  <p:embed/>
                </p:oleObj>
              </mc:Choice>
              <mc:Fallback>
                <p:oleObj name="方程式" r:id="rId15" imgW="1079280" imgH="241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08500"/>
                        <a:ext cx="3579813" cy="800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DB73CB-4331-458F-8DC9-E7BCD36E8712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Redundancy in IK</a:t>
            </a:r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5725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Our example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2 equations (constraints)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3 unknowns</a:t>
            </a:r>
          </a:p>
          <a:p>
            <a:pPr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  <a:p>
            <a:pPr lvl="1"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  <a:p>
            <a:pPr lvl="1"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Multiple solutions exist!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This is not uncommon!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see how you can move your elbow while keeping your finger touching your nose</a:t>
            </a:r>
          </a:p>
        </p:txBody>
      </p:sp>
      <p:graphicFrame>
        <p:nvGraphicFramePr>
          <p:cNvPr id="1291269" name="Object 5"/>
          <p:cNvGraphicFramePr>
            <a:graphicFrameLocks noChangeAspect="1"/>
          </p:cNvGraphicFramePr>
          <p:nvPr/>
        </p:nvGraphicFramePr>
        <p:xfrm>
          <a:off x="1752600" y="3048000"/>
          <a:ext cx="58261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79" name="方程式" r:id="rId3" imgW="2209680" imgH="457200" progId="Equation.3">
                  <p:embed/>
                </p:oleObj>
              </mc:Choice>
              <mc:Fallback>
                <p:oleObj name="方程式" r:id="rId3" imgW="22096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5826125" cy="12049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5A098-061C-402A-BD45-C0EEE4BA2772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Other problems in IK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Infinite solutions</a:t>
            </a:r>
          </a:p>
        </p:txBody>
      </p:sp>
      <p:sp>
        <p:nvSpPr>
          <p:cNvPr id="1292292" name="AutoShape 4"/>
          <p:cNvSpPr>
            <a:spLocks noChangeArrowheads="1"/>
          </p:cNvSpPr>
          <p:nvPr/>
        </p:nvSpPr>
        <p:spPr bwMode="auto">
          <a:xfrm flipV="1">
            <a:off x="4191000" y="5410200"/>
            <a:ext cx="1214438" cy="9144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292293" name="Group 5"/>
          <p:cNvGrpSpPr>
            <a:grpSpLocks/>
          </p:cNvGrpSpPr>
          <p:nvPr/>
        </p:nvGrpSpPr>
        <p:grpSpPr bwMode="auto">
          <a:xfrm rot="815373">
            <a:off x="4267200" y="3733800"/>
            <a:ext cx="931863" cy="1862138"/>
            <a:chOff x="2351" y="2238"/>
            <a:chExt cx="587" cy="1173"/>
          </a:xfrm>
        </p:grpSpPr>
        <p:sp>
          <p:nvSpPr>
            <p:cNvPr id="1292294" name="Oval 6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92295" name="AutoShape 7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92296" name="Group 8"/>
          <p:cNvGrpSpPr>
            <a:grpSpLocks/>
          </p:cNvGrpSpPr>
          <p:nvPr/>
        </p:nvGrpSpPr>
        <p:grpSpPr bwMode="auto">
          <a:xfrm rot="5596793">
            <a:off x="4503737" y="2659063"/>
            <a:ext cx="931863" cy="1862138"/>
            <a:chOff x="2351" y="2238"/>
            <a:chExt cx="587" cy="1173"/>
          </a:xfrm>
        </p:grpSpPr>
        <p:sp>
          <p:nvSpPr>
            <p:cNvPr id="1292297" name="Oval 9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92298" name="AutoShape 10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92299" name="Group 11"/>
          <p:cNvGrpSpPr>
            <a:grpSpLocks/>
          </p:cNvGrpSpPr>
          <p:nvPr/>
        </p:nvGrpSpPr>
        <p:grpSpPr bwMode="auto">
          <a:xfrm rot="8254012">
            <a:off x="5943600" y="2362200"/>
            <a:ext cx="931863" cy="1862138"/>
            <a:chOff x="2351" y="2238"/>
            <a:chExt cx="587" cy="1173"/>
          </a:xfrm>
        </p:grpSpPr>
        <p:sp>
          <p:nvSpPr>
            <p:cNvPr id="1292300" name="Oval 12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92301" name="AutoShape 13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92302" name="Group 14"/>
          <p:cNvGrpSpPr>
            <a:grpSpLocks/>
          </p:cNvGrpSpPr>
          <p:nvPr/>
        </p:nvGrpSpPr>
        <p:grpSpPr bwMode="auto">
          <a:xfrm rot="2339384">
            <a:off x="4572000" y="3776663"/>
            <a:ext cx="931863" cy="1862137"/>
            <a:chOff x="2351" y="2238"/>
            <a:chExt cx="587" cy="1173"/>
          </a:xfrm>
        </p:grpSpPr>
        <p:sp>
          <p:nvSpPr>
            <p:cNvPr id="1292303" name="Oval 15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92304" name="AutoShape 16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92305" name="Group 17"/>
          <p:cNvGrpSpPr>
            <a:grpSpLocks/>
          </p:cNvGrpSpPr>
          <p:nvPr/>
        </p:nvGrpSpPr>
        <p:grpSpPr bwMode="auto">
          <a:xfrm rot="4379891">
            <a:off x="5143500" y="2227263"/>
            <a:ext cx="931863" cy="1862137"/>
            <a:chOff x="2351" y="2238"/>
            <a:chExt cx="587" cy="1173"/>
          </a:xfrm>
        </p:grpSpPr>
        <p:sp>
          <p:nvSpPr>
            <p:cNvPr id="1292306" name="Oval 18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92307" name="AutoShape 19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92308" name="Group 20"/>
          <p:cNvGrpSpPr>
            <a:grpSpLocks/>
          </p:cNvGrpSpPr>
          <p:nvPr/>
        </p:nvGrpSpPr>
        <p:grpSpPr bwMode="auto">
          <a:xfrm rot="9707068">
            <a:off x="6096000" y="1905000"/>
            <a:ext cx="931863" cy="1862138"/>
            <a:chOff x="2351" y="2238"/>
            <a:chExt cx="587" cy="1173"/>
          </a:xfrm>
        </p:grpSpPr>
        <p:sp>
          <p:nvSpPr>
            <p:cNvPr id="1292309" name="Oval 21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92310" name="AutoShape 22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292311" name="Oval 23"/>
          <p:cNvSpPr>
            <a:spLocks noChangeArrowheads="1"/>
          </p:cNvSpPr>
          <p:nvPr/>
        </p:nvSpPr>
        <p:spPr bwMode="auto">
          <a:xfrm>
            <a:off x="7391400" y="3352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549FBF-4124-4408-A1FE-220DCB57B1EA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Other problems in IK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No solutions</a:t>
            </a:r>
          </a:p>
        </p:txBody>
      </p:sp>
      <p:sp>
        <p:nvSpPr>
          <p:cNvPr id="1293316" name="AutoShape 4"/>
          <p:cNvSpPr>
            <a:spLocks noChangeArrowheads="1"/>
          </p:cNvSpPr>
          <p:nvPr/>
        </p:nvSpPr>
        <p:spPr bwMode="auto">
          <a:xfrm flipV="1">
            <a:off x="4191000" y="4905375"/>
            <a:ext cx="1214438" cy="9144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293317" name="Group 5"/>
          <p:cNvGrpSpPr>
            <a:grpSpLocks/>
          </p:cNvGrpSpPr>
          <p:nvPr/>
        </p:nvGrpSpPr>
        <p:grpSpPr bwMode="auto">
          <a:xfrm rot="815373">
            <a:off x="4267200" y="3228975"/>
            <a:ext cx="931863" cy="1862138"/>
            <a:chOff x="2351" y="2238"/>
            <a:chExt cx="587" cy="1173"/>
          </a:xfrm>
        </p:grpSpPr>
        <p:sp>
          <p:nvSpPr>
            <p:cNvPr id="1293318" name="Oval 6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93319" name="AutoShape 7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93320" name="Group 8"/>
          <p:cNvGrpSpPr>
            <a:grpSpLocks/>
          </p:cNvGrpSpPr>
          <p:nvPr/>
        </p:nvGrpSpPr>
        <p:grpSpPr bwMode="auto">
          <a:xfrm rot="5596793">
            <a:off x="4296568" y="2742407"/>
            <a:ext cx="474663" cy="838200"/>
            <a:chOff x="2351" y="2238"/>
            <a:chExt cx="587" cy="1173"/>
          </a:xfrm>
        </p:grpSpPr>
        <p:sp>
          <p:nvSpPr>
            <p:cNvPr id="1293321" name="Oval 9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93322" name="AutoShape 10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293323" name="Oval 11"/>
          <p:cNvSpPr>
            <a:spLocks noChangeArrowheads="1"/>
          </p:cNvSpPr>
          <p:nvPr/>
        </p:nvSpPr>
        <p:spPr bwMode="auto">
          <a:xfrm>
            <a:off x="4953000" y="421957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43794-BF1D-43E0-AF4F-4BC0B6FBAE3F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Why Is IK hard?</a:t>
            </a: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Redundancy</a:t>
            </a:r>
          </a:p>
          <a:p>
            <a:r>
              <a:rPr lang="en-US" altLang="zh-TW">
                <a:ea typeface="新細明體" charset="-120"/>
              </a:rPr>
              <a:t>Natural motion</a:t>
            </a:r>
          </a:p>
          <a:p>
            <a:pPr lvl="1"/>
            <a:r>
              <a:rPr lang="en-US" altLang="zh-TW">
                <a:ea typeface="新細明體" charset="-120"/>
              </a:rPr>
              <a:t>joint limits</a:t>
            </a:r>
          </a:p>
          <a:p>
            <a:pPr lvl="1"/>
            <a:r>
              <a:rPr lang="en-US" altLang="zh-TW">
                <a:ea typeface="新細明體" charset="-120"/>
              </a:rPr>
              <a:t>minimum jerk</a:t>
            </a:r>
          </a:p>
          <a:p>
            <a:pPr lvl="1"/>
            <a:r>
              <a:rPr lang="en-US" altLang="zh-TW">
                <a:ea typeface="新細明體" charset="-120"/>
              </a:rPr>
              <a:t>style?</a:t>
            </a:r>
          </a:p>
          <a:p>
            <a:r>
              <a:rPr lang="en-US" altLang="zh-TW">
                <a:ea typeface="新細明體" charset="-120"/>
              </a:rPr>
              <a:t>Singularities</a:t>
            </a:r>
          </a:p>
          <a:p>
            <a:pPr lvl="1"/>
            <a:r>
              <a:rPr lang="en-US" altLang="zh-TW">
                <a:ea typeface="新細明體" charset="-120"/>
              </a:rPr>
              <a:t>ill-conditioned matrix</a:t>
            </a:r>
          </a:p>
          <a:p>
            <a:pPr lvl="1"/>
            <a:r>
              <a:rPr lang="en-US" altLang="zh-TW">
                <a:ea typeface="新細明體" charset="-120"/>
              </a:rPr>
              <a:t>shown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5BA0F-9899-4854-9454-4404808B91C9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Solving Inverse Kinematics</a:t>
            </a: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Analytic method</a:t>
            </a:r>
          </a:p>
          <a:p>
            <a:r>
              <a:rPr lang="en-US" altLang="zh-TW">
                <a:ea typeface="新細明體" charset="-120"/>
              </a:rPr>
              <a:t>Inverse-Jacobian method </a:t>
            </a:r>
          </a:p>
          <a:p>
            <a:r>
              <a:rPr lang="en-US" altLang="zh-TW">
                <a:ea typeface="新細明體" charset="-120"/>
              </a:rPr>
              <a:t>Optimization-based method</a:t>
            </a:r>
          </a:p>
          <a:p>
            <a:r>
              <a:rPr lang="en-US" altLang="zh-TW">
                <a:ea typeface="新細明體" charset="-120"/>
              </a:rPr>
              <a:t>Example-based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704F4-5D33-45BD-93C0-D4A3DB122F51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Analytic Method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296388" name="Rectangle 4" descr="Wide upward diagonal"/>
          <p:cNvSpPr>
            <a:spLocks noChangeArrowheads="1"/>
          </p:cNvSpPr>
          <p:nvPr/>
        </p:nvSpPr>
        <p:spPr bwMode="auto">
          <a:xfrm>
            <a:off x="684213" y="2005013"/>
            <a:ext cx="1941512" cy="394176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389" name="Oval 5"/>
          <p:cNvSpPr>
            <a:spLocks noChangeArrowheads="1"/>
          </p:cNvSpPr>
          <p:nvPr/>
        </p:nvSpPr>
        <p:spPr bwMode="auto">
          <a:xfrm>
            <a:off x="2546350" y="3943350"/>
            <a:ext cx="176213" cy="1762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390" name="Line 6"/>
          <p:cNvSpPr>
            <a:spLocks noChangeShapeType="1"/>
          </p:cNvSpPr>
          <p:nvPr/>
        </p:nvSpPr>
        <p:spPr bwMode="auto">
          <a:xfrm flipV="1">
            <a:off x="2719388" y="2463800"/>
            <a:ext cx="2947987" cy="157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391" name="Line 7"/>
          <p:cNvSpPr>
            <a:spLocks noChangeShapeType="1"/>
          </p:cNvSpPr>
          <p:nvPr/>
        </p:nvSpPr>
        <p:spPr bwMode="auto">
          <a:xfrm>
            <a:off x="5675313" y="2439988"/>
            <a:ext cx="1560512" cy="585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392" name="Oval 8"/>
          <p:cNvSpPr>
            <a:spLocks noChangeArrowheads="1"/>
          </p:cNvSpPr>
          <p:nvPr/>
        </p:nvSpPr>
        <p:spPr bwMode="auto">
          <a:xfrm>
            <a:off x="7146925" y="2968625"/>
            <a:ext cx="131763" cy="1317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393" name="Oval 9"/>
          <p:cNvSpPr>
            <a:spLocks noChangeArrowheads="1"/>
          </p:cNvSpPr>
          <p:nvPr/>
        </p:nvSpPr>
        <p:spPr bwMode="auto">
          <a:xfrm>
            <a:off x="5605463" y="2405063"/>
            <a:ext cx="131762" cy="1317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394" name="Text Box 10"/>
          <p:cNvSpPr txBox="1">
            <a:spLocks noChangeArrowheads="1"/>
          </p:cNvSpPr>
          <p:nvPr/>
        </p:nvSpPr>
        <p:spPr bwMode="auto">
          <a:xfrm>
            <a:off x="7194550" y="3049588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" pitchFamily="18" charset="0"/>
                <a:ea typeface="新細明體" charset="-120"/>
              </a:rPr>
              <a:t>(X,Y)</a:t>
            </a:r>
          </a:p>
        </p:txBody>
      </p:sp>
      <p:sp>
        <p:nvSpPr>
          <p:cNvPr id="1296395" name="Text Box 11"/>
          <p:cNvSpPr txBox="1">
            <a:spLocks noChangeArrowheads="1"/>
          </p:cNvSpPr>
          <p:nvPr/>
        </p:nvSpPr>
        <p:spPr bwMode="auto">
          <a:xfrm>
            <a:off x="3975100" y="273367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" pitchFamily="18" charset="0"/>
                <a:ea typeface="新細明體" charset="-120"/>
              </a:rPr>
              <a:t>L1</a:t>
            </a:r>
          </a:p>
        </p:txBody>
      </p:sp>
      <p:sp>
        <p:nvSpPr>
          <p:cNvPr id="1296396" name="Text Box 12"/>
          <p:cNvSpPr txBox="1">
            <a:spLocks noChangeArrowheads="1"/>
          </p:cNvSpPr>
          <p:nvPr/>
        </p:nvSpPr>
        <p:spPr bwMode="auto">
          <a:xfrm>
            <a:off x="6619875" y="245745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" pitchFamily="18" charset="0"/>
                <a:ea typeface="新細明體" charset="-120"/>
              </a:rPr>
              <a:t>L2</a:t>
            </a:r>
          </a:p>
        </p:txBody>
      </p:sp>
      <p:sp>
        <p:nvSpPr>
          <p:cNvPr id="1296397" name="Freeform 13"/>
          <p:cNvSpPr>
            <a:spLocks/>
          </p:cNvSpPr>
          <p:nvPr/>
        </p:nvSpPr>
        <p:spPr bwMode="auto">
          <a:xfrm>
            <a:off x="4114800" y="3289300"/>
            <a:ext cx="373063" cy="685800"/>
          </a:xfrm>
          <a:custGeom>
            <a:avLst/>
            <a:gdLst>
              <a:gd name="T0" fmla="*/ 0 w 235"/>
              <a:gd name="T1" fmla="*/ 0 h 432"/>
              <a:gd name="T2" fmla="*/ 211 w 235"/>
              <a:gd name="T3" fmla="*/ 147 h 432"/>
              <a:gd name="T4" fmla="*/ 147 w 235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" h="432">
                <a:moveTo>
                  <a:pt x="0" y="0"/>
                </a:moveTo>
                <a:cubicBezTo>
                  <a:pt x="93" y="37"/>
                  <a:pt x="187" y="75"/>
                  <a:pt x="211" y="147"/>
                </a:cubicBezTo>
                <a:cubicBezTo>
                  <a:pt x="235" y="219"/>
                  <a:pt x="191" y="325"/>
                  <a:pt x="147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398" name="Text Box 14"/>
          <p:cNvSpPr txBox="1">
            <a:spLocks noChangeArrowheads="1"/>
          </p:cNvSpPr>
          <p:nvPr/>
        </p:nvSpPr>
        <p:spPr bwMode="auto">
          <a:xfrm>
            <a:off x="4460875" y="3103563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Symbol" pitchFamily="18" charset="2"/>
                <a:ea typeface="新細明體" charset="-120"/>
              </a:rPr>
              <a:t>q</a:t>
            </a:r>
            <a:r>
              <a:rPr lang="en-US" altLang="zh-TW" sz="2400" baseline="-25000">
                <a:latin typeface="Times" pitchFamily="18" charset="0"/>
                <a:ea typeface="新細明體" charset="-120"/>
              </a:rPr>
              <a:t>1</a:t>
            </a:r>
            <a:endParaRPr lang="en-US" altLang="zh-TW" sz="2400">
              <a:latin typeface="Times" pitchFamily="18" charset="0"/>
              <a:ea typeface="新細明體" charset="-120"/>
            </a:endParaRPr>
          </a:p>
        </p:txBody>
      </p:sp>
      <p:sp>
        <p:nvSpPr>
          <p:cNvPr id="1296399" name="Line 15"/>
          <p:cNvSpPr>
            <a:spLocks noChangeShapeType="1"/>
          </p:cNvSpPr>
          <p:nvPr/>
        </p:nvSpPr>
        <p:spPr bwMode="auto">
          <a:xfrm flipH="1">
            <a:off x="5638800" y="1628775"/>
            <a:ext cx="1585913" cy="8350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400" name="Text Box 16"/>
          <p:cNvSpPr txBox="1">
            <a:spLocks noChangeArrowheads="1"/>
          </p:cNvSpPr>
          <p:nvPr/>
        </p:nvSpPr>
        <p:spPr bwMode="auto">
          <a:xfrm>
            <a:off x="6097588" y="2116138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Symbol" pitchFamily="18" charset="2"/>
                <a:ea typeface="新細明體" charset="-120"/>
              </a:rPr>
              <a:t>q</a:t>
            </a:r>
            <a:r>
              <a:rPr lang="en-US" altLang="zh-TW" sz="2400" baseline="-25000">
                <a:latin typeface="Times" pitchFamily="18" charset="0"/>
                <a:ea typeface="新細明體" charset="-120"/>
              </a:rPr>
              <a:t>2</a:t>
            </a:r>
            <a:endParaRPr lang="en-US" altLang="zh-TW" sz="2400">
              <a:latin typeface="Times" pitchFamily="18" charset="0"/>
              <a:ea typeface="新細明體" charset="-120"/>
            </a:endParaRPr>
          </a:p>
        </p:txBody>
      </p:sp>
      <p:sp>
        <p:nvSpPr>
          <p:cNvPr id="1296401" name="Line 17"/>
          <p:cNvSpPr>
            <a:spLocks noChangeShapeType="1"/>
          </p:cNvSpPr>
          <p:nvPr/>
        </p:nvSpPr>
        <p:spPr bwMode="auto">
          <a:xfrm flipV="1">
            <a:off x="2584450" y="4013200"/>
            <a:ext cx="5545138" cy="412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402" name="Text Box 18"/>
          <p:cNvSpPr txBox="1">
            <a:spLocks noChangeArrowheads="1"/>
          </p:cNvSpPr>
          <p:nvPr/>
        </p:nvSpPr>
        <p:spPr bwMode="auto">
          <a:xfrm>
            <a:off x="7223125" y="2727325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" pitchFamily="18" charset="0"/>
                <a:ea typeface="新細明體" charset="-120"/>
              </a:rPr>
              <a:t>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BFA4DC-2D0C-4173-A4B0-7E06CFCE3023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Analytic Method (cont.)</a:t>
            </a:r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297412" name="Rectangle 4" descr="Wide upward diagonal"/>
          <p:cNvSpPr>
            <a:spLocks noChangeArrowheads="1"/>
          </p:cNvSpPr>
          <p:nvPr/>
        </p:nvSpPr>
        <p:spPr bwMode="auto">
          <a:xfrm>
            <a:off x="890588" y="2366963"/>
            <a:ext cx="1941512" cy="394176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13" name="Oval 5"/>
          <p:cNvSpPr>
            <a:spLocks noChangeArrowheads="1"/>
          </p:cNvSpPr>
          <p:nvPr/>
        </p:nvSpPr>
        <p:spPr bwMode="auto">
          <a:xfrm>
            <a:off x="2752725" y="4305300"/>
            <a:ext cx="176213" cy="1762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14" name="Line 6"/>
          <p:cNvSpPr>
            <a:spLocks noChangeShapeType="1"/>
          </p:cNvSpPr>
          <p:nvPr/>
        </p:nvSpPr>
        <p:spPr bwMode="auto">
          <a:xfrm flipV="1">
            <a:off x="2925763" y="2825750"/>
            <a:ext cx="2947987" cy="157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15" name="Line 7"/>
          <p:cNvSpPr>
            <a:spLocks noChangeShapeType="1"/>
          </p:cNvSpPr>
          <p:nvPr/>
        </p:nvSpPr>
        <p:spPr bwMode="auto">
          <a:xfrm>
            <a:off x="5881688" y="2801938"/>
            <a:ext cx="1560512" cy="585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16" name="Line 8"/>
          <p:cNvSpPr>
            <a:spLocks noChangeShapeType="1"/>
          </p:cNvSpPr>
          <p:nvPr/>
        </p:nvSpPr>
        <p:spPr bwMode="auto">
          <a:xfrm flipV="1">
            <a:off x="2890838" y="3375025"/>
            <a:ext cx="4524375" cy="10350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17" name="Line 9"/>
          <p:cNvSpPr>
            <a:spLocks noChangeShapeType="1"/>
          </p:cNvSpPr>
          <p:nvPr/>
        </p:nvSpPr>
        <p:spPr bwMode="auto">
          <a:xfrm flipV="1">
            <a:off x="2868613" y="4389438"/>
            <a:ext cx="4552950" cy="127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18" name="Line 10"/>
          <p:cNvSpPr>
            <a:spLocks noChangeShapeType="1"/>
          </p:cNvSpPr>
          <p:nvPr/>
        </p:nvSpPr>
        <p:spPr bwMode="auto">
          <a:xfrm flipH="1">
            <a:off x="7413625" y="3371850"/>
            <a:ext cx="15875" cy="9953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19" name="Oval 11"/>
          <p:cNvSpPr>
            <a:spLocks noChangeArrowheads="1"/>
          </p:cNvSpPr>
          <p:nvPr/>
        </p:nvSpPr>
        <p:spPr bwMode="auto">
          <a:xfrm>
            <a:off x="7353300" y="3330575"/>
            <a:ext cx="131763" cy="1317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20" name="Oval 12"/>
          <p:cNvSpPr>
            <a:spLocks noChangeArrowheads="1"/>
          </p:cNvSpPr>
          <p:nvPr/>
        </p:nvSpPr>
        <p:spPr bwMode="auto">
          <a:xfrm>
            <a:off x="5811838" y="2767013"/>
            <a:ext cx="131762" cy="1317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21" name="Text Box 13"/>
          <p:cNvSpPr txBox="1">
            <a:spLocks noChangeArrowheads="1"/>
          </p:cNvSpPr>
          <p:nvPr/>
        </p:nvSpPr>
        <p:spPr bwMode="auto">
          <a:xfrm>
            <a:off x="7437438" y="31797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" pitchFamily="18" charset="0"/>
                <a:ea typeface="新細明體" charset="-120"/>
              </a:rPr>
              <a:t>(X,Y)</a:t>
            </a:r>
          </a:p>
        </p:txBody>
      </p:sp>
      <p:sp>
        <p:nvSpPr>
          <p:cNvPr id="1297422" name="Text Box 14"/>
          <p:cNvSpPr txBox="1">
            <a:spLocks noChangeArrowheads="1"/>
          </p:cNvSpPr>
          <p:nvPr/>
        </p:nvSpPr>
        <p:spPr bwMode="auto">
          <a:xfrm>
            <a:off x="4181475" y="309562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" pitchFamily="18" charset="0"/>
                <a:ea typeface="新細明體" charset="-120"/>
              </a:rPr>
              <a:t>L1</a:t>
            </a:r>
          </a:p>
        </p:txBody>
      </p:sp>
      <p:sp>
        <p:nvSpPr>
          <p:cNvPr id="1297423" name="Text Box 15"/>
          <p:cNvSpPr txBox="1">
            <a:spLocks noChangeArrowheads="1"/>
          </p:cNvSpPr>
          <p:nvPr/>
        </p:nvSpPr>
        <p:spPr bwMode="auto">
          <a:xfrm>
            <a:off x="6654800" y="2738438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" pitchFamily="18" charset="0"/>
                <a:ea typeface="新細明體" charset="-120"/>
              </a:rPr>
              <a:t>L2</a:t>
            </a:r>
          </a:p>
        </p:txBody>
      </p:sp>
      <p:sp>
        <p:nvSpPr>
          <p:cNvPr id="1297424" name="Freeform 16"/>
          <p:cNvSpPr>
            <a:spLocks/>
          </p:cNvSpPr>
          <p:nvPr/>
        </p:nvSpPr>
        <p:spPr bwMode="auto">
          <a:xfrm>
            <a:off x="4321175" y="3651250"/>
            <a:ext cx="373063" cy="685800"/>
          </a:xfrm>
          <a:custGeom>
            <a:avLst/>
            <a:gdLst>
              <a:gd name="T0" fmla="*/ 0 w 235"/>
              <a:gd name="T1" fmla="*/ 0 h 432"/>
              <a:gd name="T2" fmla="*/ 211 w 235"/>
              <a:gd name="T3" fmla="*/ 147 h 432"/>
              <a:gd name="T4" fmla="*/ 147 w 235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" h="432">
                <a:moveTo>
                  <a:pt x="0" y="0"/>
                </a:moveTo>
                <a:cubicBezTo>
                  <a:pt x="93" y="37"/>
                  <a:pt x="187" y="75"/>
                  <a:pt x="211" y="147"/>
                </a:cubicBezTo>
                <a:cubicBezTo>
                  <a:pt x="235" y="219"/>
                  <a:pt x="191" y="325"/>
                  <a:pt x="147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25" name="Freeform 17"/>
          <p:cNvSpPr>
            <a:spLocks/>
          </p:cNvSpPr>
          <p:nvPr/>
        </p:nvSpPr>
        <p:spPr bwMode="auto">
          <a:xfrm>
            <a:off x="4849813" y="3937000"/>
            <a:ext cx="125412" cy="466725"/>
          </a:xfrm>
          <a:custGeom>
            <a:avLst/>
            <a:gdLst>
              <a:gd name="T0" fmla="*/ 0 w 235"/>
              <a:gd name="T1" fmla="*/ 0 h 432"/>
              <a:gd name="T2" fmla="*/ 211 w 235"/>
              <a:gd name="T3" fmla="*/ 147 h 432"/>
              <a:gd name="T4" fmla="*/ 147 w 235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" h="432">
                <a:moveTo>
                  <a:pt x="0" y="0"/>
                </a:moveTo>
                <a:cubicBezTo>
                  <a:pt x="93" y="37"/>
                  <a:pt x="187" y="75"/>
                  <a:pt x="211" y="147"/>
                </a:cubicBezTo>
                <a:cubicBezTo>
                  <a:pt x="235" y="219"/>
                  <a:pt x="191" y="325"/>
                  <a:pt x="147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26" name="Text Box 18"/>
          <p:cNvSpPr txBox="1">
            <a:spLocks noChangeArrowheads="1"/>
          </p:cNvSpPr>
          <p:nvPr/>
        </p:nvSpPr>
        <p:spPr bwMode="auto">
          <a:xfrm>
            <a:off x="4667250" y="3465513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Symbol" pitchFamily="18" charset="2"/>
                <a:ea typeface="新細明體" charset="-120"/>
              </a:rPr>
              <a:t>q</a:t>
            </a:r>
            <a:r>
              <a:rPr lang="en-US" altLang="zh-TW" sz="2400" baseline="-25000">
                <a:latin typeface="Times" pitchFamily="18" charset="0"/>
                <a:ea typeface="新細明體" charset="-120"/>
              </a:rPr>
              <a:t>1</a:t>
            </a:r>
            <a:endParaRPr lang="en-US" altLang="zh-TW" sz="2400">
              <a:latin typeface="Times" pitchFamily="18" charset="0"/>
              <a:ea typeface="新細明體" charset="-120"/>
            </a:endParaRPr>
          </a:p>
        </p:txBody>
      </p:sp>
      <p:sp>
        <p:nvSpPr>
          <p:cNvPr id="1297427" name="Text Box 19"/>
          <p:cNvSpPr txBox="1">
            <a:spLocks noChangeArrowheads="1"/>
          </p:cNvSpPr>
          <p:nvPr/>
        </p:nvSpPr>
        <p:spPr bwMode="auto">
          <a:xfrm>
            <a:off x="4954588" y="3881438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Symbol" pitchFamily="18" charset="2"/>
                <a:ea typeface="新細明體" charset="-120"/>
              </a:rPr>
              <a:t>q</a:t>
            </a:r>
            <a:r>
              <a:rPr lang="en-US" altLang="zh-TW" sz="2400" baseline="-25000">
                <a:latin typeface="Times" pitchFamily="18" charset="0"/>
                <a:ea typeface="新細明體" charset="-120"/>
              </a:rPr>
              <a:t>T</a:t>
            </a:r>
            <a:endParaRPr lang="en-US" altLang="zh-TW" sz="2400">
              <a:latin typeface="Times" pitchFamily="18" charset="0"/>
              <a:ea typeface="新細明體" charset="-120"/>
            </a:endParaRPr>
          </a:p>
        </p:txBody>
      </p:sp>
      <p:sp>
        <p:nvSpPr>
          <p:cNvPr id="1297428" name="Text Box 20"/>
          <p:cNvSpPr txBox="1">
            <a:spLocks noChangeArrowheads="1"/>
          </p:cNvSpPr>
          <p:nvPr/>
        </p:nvSpPr>
        <p:spPr bwMode="auto">
          <a:xfrm>
            <a:off x="5446713" y="2928938"/>
            <a:ext cx="158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" pitchFamily="18" charset="0"/>
                <a:ea typeface="新細明體" charset="-120"/>
              </a:rPr>
              <a:t>180- </a:t>
            </a:r>
            <a:r>
              <a:rPr lang="en-US" altLang="zh-TW" sz="2400">
                <a:latin typeface="Symbol" pitchFamily="18" charset="2"/>
                <a:ea typeface="新細明體" charset="-120"/>
              </a:rPr>
              <a:t>q</a:t>
            </a:r>
            <a:r>
              <a:rPr lang="en-US" altLang="zh-TW" sz="2400" baseline="-25000">
                <a:latin typeface="Times" pitchFamily="18" charset="0"/>
                <a:ea typeface="新細明體" charset="-120"/>
              </a:rPr>
              <a:t>2</a:t>
            </a:r>
          </a:p>
        </p:txBody>
      </p:sp>
      <p:sp>
        <p:nvSpPr>
          <p:cNvPr id="1297429" name="Freeform 21"/>
          <p:cNvSpPr>
            <a:spLocks/>
          </p:cNvSpPr>
          <p:nvPr/>
        </p:nvSpPr>
        <p:spPr bwMode="auto">
          <a:xfrm>
            <a:off x="5414963" y="3154363"/>
            <a:ext cx="1227137" cy="309562"/>
          </a:xfrm>
          <a:custGeom>
            <a:avLst/>
            <a:gdLst>
              <a:gd name="T0" fmla="*/ 0 w 773"/>
              <a:gd name="T1" fmla="*/ 0 h 195"/>
              <a:gd name="T2" fmla="*/ 193 w 773"/>
              <a:gd name="T3" fmla="*/ 157 h 195"/>
              <a:gd name="T4" fmla="*/ 451 w 773"/>
              <a:gd name="T5" fmla="*/ 175 h 195"/>
              <a:gd name="T6" fmla="*/ 773 w 773"/>
              <a:gd name="T7" fmla="*/ 3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3" h="195">
                <a:moveTo>
                  <a:pt x="0" y="0"/>
                </a:moveTo>
                <a:cubicBezTo>
                  <a:pt x="59" y="64"/>
                  <a:pt x="118" y="128"/>
                  <a:pt x="193" y="157"/>
                </a:cubicBezTo>
                <a:cubicBezTo>
                  <a:pt x="268" y="186"/>
                  <a:pt x="354" y="195"/>
                  <a:pt x="451" y="175"/>
                </a:cubicBezTo>
                <a:cubicBezTo>
                  <a:pt x="548" y="155"/>
                  <a:pt x="660" y="96"/>
                  <a:pt x="773" y="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30" name="Text Box 22"/>
          <p:cNvSpPr txBox="1">
            <a:spLocks noChangeArrowheads="1"/>
          </p:cNvSpPr>
          <p:nvPr/>
        </p:nvSpPr>
        <p:spPr bwMode="auto">
          <a:xfrm>
            <a:off x="5513388" y="44259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1297431" name="Text Box 23"/>
          <p:cNvSpPr txBox="1">
            <a:spLocks noChangeArrowheads="1"/>
          </p:cNvSpPr>
          <p:nvPr/>
        </p:nvSpPr>
        <p:spPr bwMode="auto">
          <a:xfrm>
            <a:off x="7391400" y="37750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" pitchFamily="18" charset="0"/>
                <a:ea typeface="新細明體" charset="-120"/>
              </a:rPr>
              <a:t>Y</a:t>
            </a:r>
          </a:p>
        </p:txBody>
      </p:sp>
      <p:graphicFrame>
        <p:nvGraphicFramePr>
          <p:cNvPr id="1297432" name="Object 24"/>
          <p:cNvGraphicFramePr>
            <a:graphicFrameLocks noChangeAspect="1"/>
          </p:cNvGraphicFramePr>
          <p:nvPr/>
        </p:nvGraphicFramePr>
        <p:xfrm>
          <a:off x="5583238" y="3741738"/>
          <a:ext cx="11477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442" name="Equation" r:id="rId3" imgW="635000" imgH="254000" progId="Equation.3">
                  <p:embed/>
                </p:oleObj>
              </mc:Choice>
              <mc:Fallback>
                <p:oleObj name="Equation" r:id="rId3" imgW="635000" imgH="254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3741738"/>
                        <a:ext cx="11477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4B337-3CC5-41F5-9396-762FDAFB62C4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Cosine Law 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298436" name="Oval 4"/>
          <p:cNvSpPr>
            <a:spLocks noChangeArrowheads="1"/>
          </p:cNvSpPr>
          <p:nvPr/>
        </p:nvSpPr>
        <p:spPr bwMode="auto">
          <a:xfrm>
            <a:off x="1571625" y="3884613"/>
            <a:ext cx="176213" cy="1762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8437" name="Line 5"/>
          <p:cNvSpPr>
            <a:spLocks noChangeShapeType="1"/>
          </p:cNvSpPr>
          <p:nvPr/>
        </p:nvSpPr>
        <p:spPr bwMode="auto">
          <a:xfrm flipV="1">
            <a:off x="1744663" y="2405063"/>
            <a:ext cx="2947987" cy="157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8438" name="Line 6"/>
          <p:cNvSpPr>
            <a:spLocks noChangeShapeType="1"/>
          </p:cNvSpPr>
          <p:nvPr/>
        </p:nvSpPr>
        <p:spPr bwMode="auto">
          <a:xfrm>
            <a:off x="4700588" y="2381250"/>
            <a:ext cx="1560512" cy="585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8439" name="Line 7"/>
          <p:cNvSpPr>
            <a:spLocks noChangeShapeType="1"/>
          </p:cNvSpPr>
          <p:nvPr/>
        </p:nvSpPr>
        <p:spPr bwMode="auto">
          <a:xfrm flipV="1">
            <a:off x="1709738" y="2954338"/>
            <a:ext cx="4524375" cy="10350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8440" name="Oval 8"/>
          <p:cNvSpPr>
            <a:spLocks noChangeArrowheads="1"/>
          </p:cNvSpPr>
          <p:nvPr/>
        </p:nvSpPr>
        <p:spPr bwMode="auto">
          <a:xfrm>
            <a:off x="6172200" y="2909888"/>
            <a:ext cx="131763" cy="1317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8441" name="Oval 9"/>
          <p:cNvSpPr>
            <a:spLocks noChangeArrowheads="1"/>
          </p:cNvSpPr>
          <p:nvPr/>
        </p:nvSpPr>
        <p:spPr bwMode="auto">
          <a:xfrm>
            <a:off x="4630738" y="2346325"/>
            <a:ext cx="131762" cy="1317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8442" name="Text Box 10"/>
          <p:cNvSpPr txBox="1">
            <a:spLocks noChangeArrowheads="1"/>
          </p:cNvSpPr>
          <p:nvPr/>
        </p:nvSpPr>
        <p:spPr bwMode="auto">
          <a:xfrm>
            <a:off x="3094038" y="23987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" pitchFamily="18" charset="0"/>
                <a:ea typeface="新細明體" charset="-120"/>
              </a:rPr>
              <a:t>A</a:t>
            </a:r>
            <a:endParaRPr lang="en-US" altLang="zh-TW" sz="2400" baseline="-25000">
              <a:latin typeface="Times" pitchFamily="18" charset="0"/>
              <a:ea typeface="新細明體" charset="-120"/>
            </a:endParaRPr>
          </a:p>
        </p:txBody>
      </p:sp>
      <p:sp>
        <p:nvSpPr>
          <p:cNvPr id="1298443" name="Text Box 11"/>
          <p:cNvSpPr txBox="1">
            <a:spLocks noChangeArrowheads="1"/>
          </p:cNvSpPr>
          <p:nvPr/>
        </p:nvSpPr>
        <p:spPr bwMode="auto">
          <a:xfrm>
            <a:off x="4784725" y="33258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" pitchFamily="18" charset="0"/>
                <a:ea typeface="新細明體" charset="-120"/>
              </a:rPr>
              <a:t>B</a:t>
            </a:r>
          </a:p>
        </p:txBody>
      </p:sp>
      <p:sp>
        <p:nvSpPr>
          <p:cNvPr id="1298444" name="Text Box 12"/>
          <p:cNvSpPr txBox="1">
            <a:spLocks noChangeArrowheads="1"/>
          </p:cNvSpPr>
          <p:nvPr/>
        </p:nvSpPr>
        <p:spPr bwMode="auto">
          <a:xfrm>
            <a:off x="5218113" y="2190750"/>
            <a:ext cx="158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" pitchFamily="18" charset="0"/>
                <a:ea typeface="新細明體" charset="-120"/>
              </a:rPr>
              <a:t>C</a:t>
            </a:r>
            <a:endParaRPr lang="en-US" altLang="zh-TW" sz="2400" baseline="-25000">
              <a:latin typeface="Times" pitchFamily="18" charset="0"/>
              <a:ea typeface="新細明體" charset="-120"/>
            </a:endParaRPr>
          </a:p>
        </p:txBody>
      </p:sp>
      <p:sp>
        <p:nvSpPr>
          <p:cNvPr id="1298445" name="Text Box 13"/>
          <p:cNvSpPr txBox="1">
            <a:spLocks noChangeArrowheads="1"/>
          </p:cNvSpPr>
          <p:nvPr/>
        </p:nvSpPr>
        <p:spPr bwMode="auto">
          <a:xfrm>
            <a:off x="2778125" y="3271838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Symbol" pitchFamily="18" charset="2"/>
                <a:ea typeface="新細明體" charset="-120"/>
              </a:rPr>
              <a:t>a</a:t>
            </a:r>
          </a:p>
        </p:txBody>
      </p:sp>
      <p:graphicFrame>
        <p:nvGraphicFramePr>
          <p:cNvPr id="1298446" name="Object 14"/>
          <p:cNvGraphicFramePr>
            <a:graphicFrameLocks noChangeAspect="1"/>
          </p:cNvGraphicFramePr>
          <p:nvPr/>
        </p:nvGraphicFramePr>
        <p:xfrm>
          <a:off x="3000375" y="4432300"/>
          <a:ext cx="36798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456" name="方程式" r:id="rId3" imgW="1422360" imgH="419040" progId="Equation.3">
                  <p:embed/>
                </p:oleObj>
              </mc:Choice>
              <mc:Fallback>
                <p:oleObj name="方程式" r:id="rId3" imgW="14223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432300"/>
                        <a:ext cx="3679825" cy="10842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C2C63-E16D-4F78-BD5C-B4244678052B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Analytic Method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299460" name="Text Box 4"/>
          <p:cNvSpPr txBox="1">
            <a:spLocks noChangeArrowheads="1"/>
          </p:cNvSpPr>
          <p:nvPr/>
        </p:nvSpPr>
        <p:spPr bwMode="auto">
          <a:xfrm>
            <a:off x="4370388" y="2127250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" pitchFamily="18" charset="0"/>
                <a:ea typeface="新細明體" charset="-120"/>
              </a:rPr>
              <a:t>(X,Y)</a:t>
            </a:r>
          </a:p>
        </p:txBody>
      </p:sp>
      <p:sp>
        <p:nvSpPr>
          <p:cNvPr id="1299461" name="Rectangle 5" descr="Wide upward diagonal"/>
          <p:cNvSpPr>
            <a:spLocks noChangeArrowheads="1"/>
          </p:cNvSpPr>
          <p:nvPr/>
        </p:nvSpPr>
        <p:spPr bwMode="auto">
          <a:xfrm>
            <a:off x="519113" y="1903413"/>
            <a:ext cx="1133475" cy="23018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9462" name="Oval 6"/>
          <p:cNvSpPr>
            <a:spLocks noChangeArrowheads="1"/>
          </p:cNvSpPr>
          <p:nvPr/>
        </p:nvSpPr>
        <p:spPr bwMode="auto">
          <a:xfrm>
            <a:off x="1606550" y="3035300"/>
            <a:ext cx="103188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9463" name="Line 7"/>
          <p:cNvSpPr>
            <a:spLocks noChangeShapeType="1"/>
          </p:cNvSpPr>
          <p:nvPr/>
        </p:nvSpPr>
        <p:spPr bwMode="auto">
          <a:xfrm flipV="1">
            <a:off x="1708150" y="2171700"/>
            <a:ext cx="1720850" cy="919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9464" name="Line 8"/>
          <p:cNvSpPr>
            <a:spLocks noChangeShapeType="1"/>
          </p:cNvSpPr>
          <p:nvPr/>
        </p:nvSpPr>
        <p:spPr bwMode="auto">
          <a:xfrm>
            <a:off x="3433763" y="2157413"/>
            <a:ext cx="911225" cy="341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9465" name="Line 9"/>
          <p:cNvSpPr>
            <a:spLocks noChangeShapeType="1"/>
          </p:cNvSpPr>
          <p:nvPr/>
        </p:nvSpPr>
        <p:spPr bwMode="auto">
          <a:xfrm flipV="1">
            <a:off x="1687513" y="2492375"/>
            <a:ext cx="2641600" cy="6048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9466" name="Line 10"/>
          <p:cNvSpPr>
            <a:spLocks noChangeShapeType="1"/>
          </p:cNvSpPr>
          <p:nvPr/>
        </p:nvSpPr>
        <p:spPr bwMode="auto">
          <a:xfrm flipV="1">
            <a:off x="1674813" y="3084513"/>
            <a:ext cx="2659062" cy="79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9467" name="Line 11"/>
          <p:cNvSpPr>
            <a:spLocks noChangeShapeType="1"/>
          </p:cNvSpPr>
          <p:nvPr/>
        </p:nvSpPr>
        <p:spPr bwMode="auto">
          <a:xfrm flipH="1">
            <a:off x="4329113" y="2490788"/>
            <a:ext cx="9525" cy="5810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9468" name="Oval 12"/>
          <p:cNvSpPr>
            <a:spLocks noChangeArrowheads="1"/>
          </p:cNvSpPr>
          <p:nvPr/>
        </p:nvSpPr>
        <p:spPr bwMode="auto">
          <a:xfrm>
            <a:off x="4294188" y="2465388"/>
            <a:ext cx="76200" cy="777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9469" name="Oval 13"/>
          <p:cNvSpPr>
            <a:spLocks noChangeArrowheads="1"/>
          </p:cNvSpPr>
          <p:nvPr/>
        </p:nvSpPr>
        <p:spPr bwMode="auto">
          <a:xfrm>
            <a:off x="3394075" y="2136775"/>
            <a:ext cx="76200" cy="777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9470" name="Text Box 14"/>
          <p:cNvSpPr txBox="1">
            <a:spLocks noChangeArrowheads="1"/>
          </p:cNvSpPr>
          <p:nvPr/>
        </p:nvSpPr>
        <p:spPr bwMode="auto">
          <a:xfrm>
            <a:off x="2508250" y="21621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" pitchFamily="18" charset="0"/>
                <a:ea typeface="新細明體" charset="-120"/>
              </a:rPr>
              <a:t>L1</a:t>
            </a:r>
          </a:p>
        </p:txBody>
      </p:sp>
      <p:sp>
        <p:nvSpPr>
          <p:cNvPr id="1299471" name="Text Box 15"/>
          <p:cNvSpPr txBox="1">
            <a:spLocks noChangeArrowheads="1"/>
          </p:cNvSpPr>
          <p:nvPr/>
        </p:nvSpPr>
        <p:spPr bwMode="auto">
          <a:xfrm>
            <a:off x="3727450" y="19812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" pitchFamily="18" charset="0"/>
                <a:ea typeface="新細明體" charset="-120"/>
              </a:rPr>
              <a:t>L2</a:t>
            </a:r>
          </a:p>
        </p:txBody>
      </p:sp>
      <p:sp>
        <p:nvSpPr>
          <p:cNvPr id="1299472" name="Freeform 16"/>
          <p:cNvSpPr>
            <a:spLocks/>
          </p:cNvSpPr>
          <p:nvPr/>
        </p:nvSpPr>
        <p:spPr bwMode="auto">
          <a:xfrm>
            <a:off x="2522538" y="2652713"/>
            <a:ext cx="217487" cy="401637"/>
          </a:xfrm>
          <a:custGeom>
            <a:avLst/>
            <a:gdLst>
              <a:gd name="T0" fmla="*/ 0 w 235"/>
              <a:gd name="T1" fmla="*/ 0 h 432"/>
              <a:gd name="T2" fmla="*/ 211 w 235"/>
              <a:gd name="T3" fmla="*/ 147 h 432"/>
              <a:gd name="T4" fmla="*/ 147 w 235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" h="432">
                <a:moveTo>
                  <a:pt x="0" y="0"/>
                </a:moveTo>
                <a:cubicBezTo>
                  <a:pt x="93" y="37"/>
                  <a:pt x="187" y="75"/>
                  <a:pt x="211" y="147"/>
                </a:cubicBezTo>
                <a:cubicBezTo>
                  <a:pt x="235" y="219"/>
                  <a:pt x="191" y="325"/>
                  <a:pt x="147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9473" name="Freeform 17"/>
          <p:cNvSpPr>
            <a:spLocks/>
          </p:cNvSpPr>
          <p:nvPr/>
        </p:nvSpPr>
        <p:spPr bwMode="auto">
          <a:xfrm>
            <a:off x="2832100" y="2820988"/>
            <a:ext cx="73025" cy="271462"/>
          </a:xfrm>
          <a:custGeom>
            <a:avLst/>
            <a:gdLst>
              <a:gd name="T0" fmla="*/ 0 w 235"/>
              <a:gd name="T1" fmla="*/ 0 h 432"/>
              <a:gd name="T2" fmla="*/ 211 w 235"/>
              <a:gd name="T3" fmla="*/ 147 h 432"/>
              <a:gd name="T4" fmla="*/ 147 w 235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" h="432">
                <a:moveTo>
                  <a:pt x="0" y="0"/>
                </a:moveTo>
                <a:cubicBezTo>
                  <a:pt x="93" y="37"/>
                  <a:pt x="187" y="75"/>
                  <a:pt x="211" y="147"/>
                </a:cubicBezTo>
                <a:cubicBezTo>
                  <a:pt x="235" y="219"/>
                  <a:pt x="191" y="325"/>
                  <a:pt x="147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9474" name="Text Box 18"/>
          <p:cNvSpPr txBox="1">
            <a:spLocks noChangeArrowheads="1"/>
          </p:cNvSpPr>
          <p:nvPr/>
        </p:nvSpPr>
        <p:spPr bwMode="auto">
          <a:xfrm>
            <a:off x="2628900" y="2530475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latin typeface="Symbol" pitchFamily="18" charset="2"/>
                <a:ea typeface="新細明體" charset="-120"/>
              </a:rPr>
              <a:t>q</a:t>
            </a:r>
            <a:r>
              <a:rPr lang="en-US" altLang="zh-TW" baseline="-25000">
                <a:latin typeface="Times" pitchFamily="18" charset="0"/>
                <a:ea typeface="新細明體" charset="-120"/>
              </a:rPr>
              <a:t>1</a:t>
            </a:r>
            <a:endParaRPr lang="en-US" altLang="zh-TW">
              <a:latin typeface="Times" pitchFamily="18" charset="0"/>
              <a:ea typeface="新細明體" charset="-120"/>
            </a:endParaRPr>
          </a:p>
        </p:txBody>
      </p:sp>
      <p:sp>
        <p:nvSpPr>
          <p:cNvPr id="1299475" name="Text Box 19"/>
          <p:cNvSpPr txBox="1">
            <a:spLocks noChangeArrowheads="1"/>
          </p:cNvSpPr>
          <p:nvPr/>
        </p:nvSpPr>
        <p:spPr bwMode="auto">
          <a:xfrm>
            <a:off x="2865438" y="2713038"/>
            <a:ext cx="398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Symbol" pitchFamily="18" charset="2"/>
                <a:ea typeface="新細明體" charset="-120"/>
              </a:rPr>
              <a:t>q</a:t>
            </a:r>
            <a:r>
              <a:rPr lang="en-US" altLang="zh-TW" baseline="-25000">
                <a:latin typeface="Times" pitchFamily="18" charset="0"/>
                <a:ea typeface="新細明體" charset="-120"/>
              </a:rPr>
              <a:t>T</a:t>
            </a:r>
            <a:endParaRPr lang="en-US" altLang="zh-TW">
              <a:latin typeface="Times" pitchFamily="18" charset="0"/>
              <a:ea typeface="新細明體" charset="-120"/>
            </a:endParaRPr>
          </a:p>
        </p:txBody>
      </p:sp>
      <p:sp>
        <p:nvSpPr>
          <p:cNvPr id="1299476" name="Text Box 20"/>
          <p:cNvSpPr txBox="1">
            <a:spLocks noChangeArrowheads="1"/>
          </p:cNvSpPr>
          <p:nvPr/>
        </p:nvSpPr>
        <p:spPr bwMode="auto">
          <a:xfrm>
            <a:off x="3246438" y="2230438"/>
            <a:ext cx="820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400">
                <a:latin typeface="Times" pitchFamily="18" charset="0"/>
                <a:ea typeface="新細明體" charset="-120"/>
              </a:rPr>
              <a:t>180- </a:t>
            </a:r>
            <a:r>
              <a:rPr lang="en-US" altLang="zh-TW" sz="1400">
                <a:latin typeface="Symbol" pitchFamily="18" charset="2"/>
                <a:ea typeface="新細明體" charset="-120"/>
              </a:rPr>
              <a:t>q</a:t>
            </a:r>
            <a:r>
              <a:rPr lang="en-US" altLang="zh-TW" sz="1400" baseline="-25000">
                <a:latin typeface="Times" pitchFamily="18" charset="0"/>
                <a:ea typeface="新細明體" charset="-120"/>
              </a:rPr>
              <a:t>2</a:t>
            </a:r>
          </a:p>
        </p:txBody>
      </p:sp>
      <p:sp>
        <p:nvSpPr>
          <p:cNvPr id="1299477" name="Text Box 21"/>
          <p:cNvSpPr txBox="1">
            <a:spLocks noChangeArrowheads="1"/>
          </p:cNvSpPr>
          <p:nvPr/>
        </p:nvSpPr>
        <p:spPr bwMode="auto">
          <a:xfrm>
            <a:off x="3219450" y="31781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1299478" name="Text Box 22"/>
          <p:cNvSpPr txBox="1">
            <a:spLocks noChangeArrowheads="1"/>
          </p:cNvSpPr>
          <p:nvPr/>
        </p:nvSpPr>
        <p:spPr bwMode="auto">
          <a:xfrm>
            <a:off x="4316413" y="27987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" pitchFamily="18" charset="0"/>
                <a:ea typeface="新細明體" charset="-120"/>
              </a:rPr>
              <a:t>Y</a:t>
            </a:r>
          </a:p>
        </p:txBody>
      </p:sp>
      <p:graphicFrame>
        <p:nvGraphicFramePr>
          <p:cNvPr id="1299479" name="Object 23"/>
          <p:cNvGraphicFramePr>
            <a:graphicFrameLocks noChangeAspect="1"/>
          </p:cNvGraphicFramePr>
          <p:nvPr/>
        </p:nvGraphicFramePr>
        <p:xfrm>
          <a:off x="3259138" y="2706688"/>
          <a:ext cx="67151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49" name="Equation" r:id="rId3" imgW="635000" imgH="254000" progId="Equation.3">
                  <p:embed/>
                </p:oleObj>
              </mc:Choice>
              <mc:Fallback>
                <p:oleObj name="Equation" r:id="rId3" imgW="635000" imgH="254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2706688"/>
                        <a:ext cx="67151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9480" name="Object 24"/>
          <p:cNvGraphicFramePr>
            <a:graphicFrameLocks noChangeAspect="1"/>
          </p:cNvGraphicFramePr>
          <p:nvPr/>
        </p:nvGraphicFramePr>
        <p:xfrm>
          <a:off x="5864225" y="1693863"/>
          <a:ext cx="23050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50" name="Equation" r:id="rId5" imgW="1295280" imgH="431640" progId="Equation.3">
                  <p:embed/>
                </p:oleObj>
              </mc:Choice>
              <mc:Fallback>
                <p:oleObj name="Equation" r:id="rId5" imgW="1295280" imgH="431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1693863"/>
                        <a:ext cx="2305050" cy="7683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9481" name="Object 25"/>
          <p:cNvGraphicFramePr>
            <a:graphicFrameLocks noChangeAspect="1"/>
          </p:cNvGraphicFramePr>
          <p:nvPr/>
        </p:nvGraphicFramePr>
        <p:xfrm>
          <a:off x="5699125" y="2676525"/>
          <a:ext cx="25590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51" name="Equation" r:id="rId7" imgW="1434960" imgH="482400" progId="Equation.3">
                  <p:embed/>
                </p:oleObj>
              </mc:Choice>
              <mc:Fallback>
                <p:oleObj name="Equation" r:id="rId7" imgW="1434960" imgH="48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2676525"/>
                        <a:ext cx="2559050" cy="8604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9482" name="Object 26"/>
          <p:cNvGraphicFramePr>
            <a:graphicFrameLocks noChangeAspect="1"/>
          </p:cNvGraphicFramePr>
          <p:nvPr/>
        </p:nvGraphicFramePr>
        <p:xfrm>
          <a:off x="4845050" y="3768725"/>
          <a:ext cx="3713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52" name="Equation" r:id="rId9" imgW="2082600" imgH="495000" progId="Equation.3">
                  <p:embed/>
                </p:oleObj>
              </mc:Choice>
              <mc:Fallback>
                <p:oleObj name="Equation" r:id="rId9" imgW="2082600" imgH="495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3768725"/>
                        <a:ext cx="3713163" cy="882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9483" name="Object 27"/>
          <p:cNvGraphicFramePr>
            <a:graphicFrameLocks noChangeAspect="1"/>
          </p:cNvGraphicFramePr>
          <p:nvPr/>
        </p:nvGraphicFramePr>
        <p:xfrm>
          <a:off x="4768850" y="4954588"/>
          <a:ext cx="38703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53" name="Equation" r:id="rId11" imgW="2171520" imgH="495000" progId="Equation.3">
                  <p:embed/>
                </p:oleObj>
              </mc:Choice>
              <mc:Fallback>
                <p:oleObj name="Equation" r:id="rId11" imgW="2171520" imgH="495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4954588"/>
                        <a:ext cx="3870325" cy="882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9484" name="Object 28"/>
          <p:cNvGraphicFramePr>
            <a:graphicFrameLocks noChangeAspect="1"/>
          </p:cNvGraphicFramePr>
          <p:nvPr/>
        </p:nvGraphicFramePr>
        <p:xfrm>
          <a:off x="457200" y="4445000"/>
          <a:ext cx="3984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54" name="Equation" r:id="rId13" imgW="2234880" imgH="469800" progId="Equation.3">
                  <p:embed/>
                </p:oleObj>
              </mc:Choice>
              <mc:Fallback>
                <p:oleObj name="Equation" r:id="rId13" imgW="223488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45000"/>
                        <a:ext cx="3984625" cy="838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9485" name="Object 29"/>
          <p:cNvGraphicFramePr>
            <a:graphicFrameLocks noChangeAspect="1"/>
          </p:cNvGraphicFramePr>
          <p:nvPr/>
        </p:nvGraphicFramePr>
        <p:xfrm>
          <a:off x="425450" y="5437188"/>
          <a:ext cx="42560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555" name="方程式" r:id="rId15" imgW="2387520" imgH="507960" progId="Equation.3">
                  <p:embed/>
                </p:oleObj>
              </mc:Choice>
              <mc:Fallback>
                <p:oleObj name="方程式" r:id="rId15" imgW="2387520" imgH="5079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5437188"/>
                        <a:ext cx="4256088" cy="906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53B7C-342D-4F1F-9851-DA22591AD37E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Degrees of Freedom (DOF)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The minimum number of coordinates required to specify completely the motion of an object</a:t>
            </a:r>
          </a:p>
        </p:txBody>
      </p:sp>
      <p:graphicFrame>
        <p:nvGraphicFramePr>
          <p:cNvPr id="1278980" name="Object 4"/>
          <p:cNvGraphicFramePr>
            <a:graphicFrameLocks noChangeAspect="1"/>
          </p:cNvGraphicFramePr>
          <p:nvPr/>
        </p:nvGraphicFramePr>
        <p:xfrm>
          <a:off x="4211638" y="3573463"/>
          <a:ext cx="143986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00" r:id="rId3" imgW="5334000" imgH="3098800" progId="MS_ClipArt_Gallery">
                  <p:embed/>
                </p:oleObj>
              </mc:Choice>
              <mc:Fallback>
                <p:oleObj r:id="rId3" imgW="5334000" imgH="3098800" progId="MS_ClipArt_Gallery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573463"/>
                        <a:ext cx="143986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1" name="Line 5"/>
          <p:cNvSpPr>
            <a:spLocks noChangeShapeType="1"/>
          </p:cNvSpPr>
          <p:nvPr/>
        </p:nvSpPr>
        <p:spPr bwMode="auto">
          <a:xfrm flipV="1">
            <a:off x="3922713" y="3717925"/>
            <a:ext cx="18748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78982" name="Line 6"/>
          <p:cNvSpPr>
            <a:spLocks noChangeShapeType="1"/>
          </p:cNvSpPr>
          <p:nvPr/>
        </p:nvSpPr>
        <p:spPr bwMode="auto">
          <a:xfrm flipV="1">
            <a:off x="5045075" y="2997200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78983" name="Line 7"/>
          <p:cNvSpPr>
            <a:spLocks noChangeShapeType="1"/>
          </p:cNvSpPr>
          <p:nvPr/>
        </p:nvSpPr>
        <p:spPr bwMode="auto">
          <a:xfrm>
            <a:off x="4787900" y="3644900"/>
            <a:ext cx="720725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78984" name="Text Box 8"/>
          <p:cNvSpPr txBox="1">
            <a:spLocks noChangeArrowheads="1"/>
          </p:cNvSpPr>
          <p:nvPr/>
        </p:nvSpPr>
        <p:spPr bwMode="auto">
          <a:xfrm>
            <a:off x="2813050" y="5300663"/>
            <a:ext cx="333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000">
                <a:latin typeface="Times New Roman" pitchFamily="18" charset="0"/>
                <a:ea typeface="新細明體" charset="-120"/>
              </a:rPr>
              <a:t>6 DOF: x, y, z, raw, pitch, yaw</a:t>
            </a:r>
          </a:p>
        </p:txBody>
      </p:sp>
      <p:sp>
        <p:nvSpPr>
          <p:cNvPr id="1278985" name="Text Box 9"/>
          <p:cNvSpPr txBox="1">
            <a:spLocks noChangeArrowheads="1"/>
          </p:cNvSpPr>
          <p:nvPr/>
        </p:nvSpPr>
        <p:spPr bwMode="auto">
          <a:xfrm>
            <a:off x="5221288" y="44370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latin typeface="Times New Roman" pitchFamily="18" charset="0"/>
                <a:ea typeface="新細明體" charset="-120"/>
              </a:rPr>
              <a:t>pitch</a:t>
            </a:r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3535363" y="39258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latin typeface="Times New Roman" pitchFamily="18" charset="0"/>
                <a:ea typeface="新細明體" charset="-120"/>
              </a:rPr>
              <a:t>roll</a:t>
            </a: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4716463" y="263683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latin typeface="Times New Roman" pitchFamily="18" charset="0"/>
                <a:ea typeface="新細明體" charset="-120"/>
              </a:rPr>
              <a:t>yaw</a:t>
            </a:r>
          </a:p>
        </p:txBody>
      </p:sp>
      <p:sp>
        <p:nvSpPr>
          <p:cNvPr id="1278988" name="Line 12"/>
          <p:cNvSpPr>
            <a:spLocks noChangeShapeType="1"/>
          </p:cNvSpPr>
          <p:nvPr/>
        </p:nvSpPr>
        <p:spPr bwMode="auto">
          <a:xfrm>
            <a:off x="2955925" y="40767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78989" name="Line 13"/>
          <p:cNvSpPr>
            <a:spLocks noChangeShapeType="1"/>
          </p:cNvSpPr>
          <p:nvPr/>
        </p:nvSpPr>
        <p:spPr bwMode="auto">
          <a:xfrm>
            <a:off x="2955925" y="508476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78990" name="Line 14"/>
          <p:cNvSpPr>
            <a:spLocks noChangeShapeType="1"/>
          </p:cNvSpPr>
          <p:nvPr/>
        </p:nvSpPr>
        <p:spPr bwMode="auto">
          <a:xfrm flipV="1">
            <a:off x="2955925" y="4437063"/>
            <a:ext cx="6492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0B1E14-A45C-4D06-8866-79B068B19238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Inverse-Jacobian method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When linkage is complicated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Iteratively change the joint angles to approach the goal position and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69FFD-B5B1-4F55-ADD5-0AB460C3937A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Jacobian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8275"/>
            <a:ext cx="8229600" cy="4687888"/>
          </a:xfrm>
        </p:spPr>
        <p:txBody>
          <a:bodyPr/>
          <a:lstStyle/>
          <a:p>
            <a:endParaRPr lang="zh-TW" altLang="en-US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  <a:p>
            <a:r>
              <a:rPr lang="en-US" altLang="zh-TW" sz="2800">
                <a:ea typeface="新細明體" charset="-120"/>
              </a:rPr>
              <a:t>Jacobian is the 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n</a:t>
            </a:r>
            <a:r>
              <a:rPr lang="en-US" altLang="zh-TW" sz="2800" i="1"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by</a:t>
            </a:r>
            <a:r>
              <a:rPr lang="en-US" altLang="zh-TW" sz="2800" i="1">
                <a:ea typeface="新細明體" charset="-120"/>
              </a:rPr>
              <a:t> 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m</a:t>
            </a:r>
            <a:r>
              <a:rPr lang="en-US" altLang="zh-TW" sz="2800">
                <a:ea typeface="新細明體" charset="-120"/>
              </a:rPr>
              <a:t> matrix relating differential changes of </a:t>
            </a:r>
            <a:r>
              <a:rPr lang="en-US" altLang="zh-TW" sz="2800" i="1">
                <a:latin typeface="Symbol" pitchFamily="18" charset="2"/>
                <a:ea typeface="新細明體" charset="-120"/>
              </a:rPr>
              <a:t>q</a:t>
            </a:r>
            <a:r>
              <a:rPr lang="en-US" altLang="zh-TW" sz="2200">
                <a:latin typeface="Symbol" pitchFamily="18" charset="2"/>
                <a:ea typeface="新細明體" charset="-120"/>
              </a:rPr>
              <a:t>  </a:t>
            </a:r>
            <a:r>
              <a:rPr lang="en-US" altLang="zh-TW" sz="2800">
                <a:ea typeface="新細明體" charset="-120"/>
              </a:rPr>
              <a:t>to</a:t>
            </a:r>
            <a:r>
              <a:rPr lang="en-US" altLang="zh-TW" sz="2200">
                <a:latin typeface="Symbol" pitchFamily="18" charset="2"/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differential changes of </a:t>
            </a:r>
            <a:r>
              <a:rPr lang="en-US" altLang="zh-TW" sz="2800" b="1">
                <a:ea typeface="新細明體" charset="-120"/>
              </a:rPr>
              <a:t>p</a:t>
            </a:r>
            <a:r>
              <a:rPr lang="en-US" altLang="zh-TW" sz="2800">
                <a:ea typeface="新細明體" charset="-120"/>
              </a:rPr>
              <a:t> (</a:t>
            </a:r>
            <a:r>
              <a:rPr lang="en-US" altLang="zh-TW" sz="2800" i="1">
                <a:ea typeface="新細明體" charset="-120"/>
              </a:rPr>
              <a:t>d</a:t>
            </a:r>
            <a:r>
              <a:rPr lang="en-US" altLang="zh-TW" sz="2800" b="1">
                <a:ea typeface="新細明體" charset="-120"/>
              </a:rPr>
              <a:t>p</a:t>
            </a:r>
            <a:r>
              <a:rPr lang="en-US" altLang="zh-TW" sz="2800">
                <a:ea typeface="新細明體" charset="-120"/>
              </a:rPr>
              <a:t>)</a:t>
            </a:r>
          </a:p>
          <a:p>
            <a:endParaRPr lang="en-US" altLang="zh-TW" sz="2800">
              <a:ea typeface="新細明體" charset="-120"/>
            </a:endParaRPr>
          </a:p>
          <a:p>
            <a:endParaRPr lang="en-US" altLang="zh-TW" sz="2800">
              <a:ea typeface="新細明體" charset="-120"/>
            </a:endParaRPr>
          </a:p>
          <a:p>
            <a:r>
              <a:rPr lang="en-US" altLang="zh-TW" sz="2800">
                <a:ea typeface="新細明體" charset="-120"/>
              </a:rPr>
              <a:t>Jacobian maps velocities in joint space to velocities in cartesian space</a:t>
            </a:r>
          </a:p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1301508" name="Object 4"/>
          <p:cNvGraphicFramePr>
            <a:graphicFrameLocks noChangeAspect="1"/>
          </p:cNvGraphicFramePr>
          <p:nvPr/>
        </p:nvGraphicFramePr>
        <p:xfrm>
          <a:off x="1289050" y="1517650"/>
          <a:ext cx="13811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69" name="方程式" r:id="rId3" imgW="583920" imgH="203040" progId="Equation.3">
                  <p:embed/>
                </p:oleObj>
              </mc:Choice>
              <mc:Fallback>
                <p:oleObj name="方程式" r:id="rId3" imgW="5839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517650"/>
                        <a:ext cx="1381125" cy="4810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510" name="Object 6"/>
          <p:cNvGraphicFramePr>
            <a:graphicFrameLocks noChangeAspect="1"/>
          </p:cNvGraphicFramePr>
          <p:nvPr/>
        </p:nvGraphicFramePr>
        <p:xfrm>
          <a:off x="4154488" y="1412875"/>
          <a:ext cx="32829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70" name="方程式" r:id="rId5" imgW="1396800" imgH="228600" progId="Equation.3">
                  <p:embed/>
                </p:oleObj>
              </mc:Choice>
              <mc:Fallback>
                <p:oleObj name="方程式" r:id="rId5" imgW="1396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412875"/>
                        <a:ext cx="3282950" cy="538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511" name="Object 7"/>
          <p:cNvGraphicFramePr>
            <a:graphicFrameLocks noChangeAspect="1"/>
          </p:cNvGraphicFramePr>
          <p:nvPr/>
        </p:nvGraphicFramePr>
        <p:xfrm>
          <a:off x="4154488" y="1979613"/>
          <a:ext cx="28749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71" name="方程式" r:id="rId7" imgW="1206360" imgH="228600" progId="Equation.3">
                  <p:embed/>
                </p:oleObj>
              </mc:Choice>
              <mc:Fallback>
                <p:oleObj name="方程式" r:id="rId7" imgW="12063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979613"/>
                        <a:ext cx="2874962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512" name="Object 8"/>
          <p:cNvGraphicFramePr>
            <a:graphicFrameLocks noChangeAspect="1"/>
          </p:cNvGraphicFramePr>
          <p:nvPr/>
        </p:nvGraphicFramePr>
        <p:xfrm>
          <a:off x="5715000" y="3886200"/>
          <a:ext cx="15446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72" name="方程式" r:id="rId9" imgW="596880" imgH="444240" progId="Equation.3">
                  <p:embed/>
                </p:oleObj>
              </mc:Choice>
              <mc:Fallback>
                <p:oleObj name="方程式" r:id="rId9" imgW="5968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86200"/>
                        <a:ext cx="1544638" cy="1152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513" name="Object 9"/>
          <p:cNvGraphicFramePr>
            <a:graphicFrameLocks noChangeAspect="1"/>
          </p:cNvGraphicFramePr>
          <p:nvPr/>
        </p:nvGraphicFramePr>
        <p:xfrm>
          <a:off x="5618163" y="5589588"/>
          <a:ext cx="17732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73" name="方程式" r:id="rId11" imgW="685800" imgH="241200" progId="Equation.3">
                  <p:embed/>
                </p:oleObj>
              </mc:Choice>
              <mc:Fallback>
                <p:oleObj name="方程式" r:id="rId11" imgW="6858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5589588"/>
                        <a:ext cx="1773237" cy="625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514" name="Object 10"/>
          <p:cNvGraphicFramePr>
            <a:graphicFrameLocks noChangeAspect="1"/>
          </p:cNvGraphicFramePr>
          <p:nvPr/>
        </p:nvGraphicFramePr>
        <p:xfrm>
          <a:off x="914400" y="3962400"/>
          <a:ext cx="413543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74" name="方程式" r:id="rId13" imgW="1600200" imgH="393480" progId="Equation.3">
                  <p:embed/>
                </p:oleObj>
              </mc:Choice>
              <mc:Fallback>
                <p:oleObj name="方程式" r:id="rId13" imgW="16002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4135438" cy="1027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2408DC-3BCE-4390-B0AE-8DAE3165DFB8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971800"/>
            <a:ext cx="7543800" cy="1143000"/>
          </a:xfrm>
        </p:spPr>
        <p:txBody>
          <a:bodyPr/>
          <a:lstStyle/>
          <a:p>
            <a:r>
              <a:rPr lang="en-US" altLang="zh-TW" sz="3300">
                <a:ea typeface="新細明體" charset="-120"/>
              </a:rPr>
              <a:t>Kinematic Interpretation of Jacobian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BA7D8A-5AE8-4277-A31C-706C9EB032B2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Example: Jacobian for a 2D arm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Let’s say we have a simple 2D robot arm with two 1-DOF rotational joints:</a:t>
            </a:r>
          </a:p>
        </p:txBody>
      </p:sp>
      <p:sp>
        <p:nvSpPr>
          <p:cNvPr id="1303556" name="Line 4"/>
          <p:cNvSpPr>
            <a:spLocks noChangeShapeType="1"/>
          </p:cNvSpPr>
          <p:nvPr/>
        </p:nvSpPr>
        <p:spPr bwMode="auto">
          <a:xfrm>
            <a:off x="1295400" y="5878513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3557" name="Rectangle 5"/>
          <p:cNvSpPr>
            <a:spLocks noChangeArrowheads="1"/>
          </p:cNvSpPr>
          <p:nvPr/>
        </p:nvSpPr>
        <p:spPr bwMode="auto">
          <a:xfrm rot="3692647">
            <a:off x="3021012" y="4152901"/>
            <a:ext cx="20637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3558" name="Rectangle 6"/>
          <p:cNvSpPr>
            <a:spLocks noChangeArrowheads="1"/>
          </p:cNvSpPr>
          <p:nvPr/>
        </p:nvSpPr>
        <p:spPr bwMode="auto">
          <a:xfrm rot="1736071">
            <a:off x="4495800" y="2906713"/>
            <a:ext cx="15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3559" name="Text Box 7"/>
          <p:cNvSpPr txBox="1">
            <a:spLocks noChangeArrowheads="1"/>
          </p:cNvSpPr>
          <p:nvPr/>
        </p:nvSpPr>
        <p:spPr bwMode="auto">
          <a:xfrm>
            <a:off x="3657600" y="5170488"/>
            <a:ext cx="723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θ</a:t>
            </a:r>
            <a:r>
              <a:rPr lang="en-US" altLang="zh-TW" sz="3200" baseline="-25000">
                <a:latin typeface="Times New Roman" pitchFamily="18" charset="0"/>
                <a:ea typeface="新細明體" charset="-120"/>
                <a:cs typeface="Times New Roman" pitchFamily="18" charset="0"/>
              </a:rPr>
              <a:t>1</a:t>
            </a:r>
          </a:p>
        </p:txBody>
      </p:sp>
      <p:sp>
        <p:nvSpPr>
          <p:cNvPr id="1303560" name="Text Box 8"/>
          <p:cNvSpPr txBox="1">
            <a:spLocks noChangeArrowheads="1"/>
          </p:cNvSpPr>
          <p:nvPr/>
        </p:nvSpPr>
        <p:spPr bwMode="auto">
          <a:xfrm>
            <a:off x="4821238" y="3516313"/>
            <a:ext cx="723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θ</a:t>
            </a:r>
            <a:r>
              <a:rPr lang="en-US" altLang="zh-TW" sz="3200" baseline="-25000">
                <a:latin typeface="Times New Roman" pitchFamily="18" charset="0"/>
                <a:ea typeface="新細明體" charset="-120"/>
                <a:cs typeface="Times New Roman" pitchFamily="18" charset="0"/>
              </a:rPr>
              <a:t>2</a:t>
            </a:r>
          </a:p>
        </p:txBody>
      </p:sp>
      <p:sp>
        <p:nvSpPr>
          <p:cNvPr id="1303561" name="Line 9"/>
          <p:cNvSpPr>
            <a:spLocks noChangeShapeType="1"/>
          </p:cNvSpPr>
          <p:nvPr/>
        </p:nvSpPr>
        <p:spPr bwMode="auto">
          <a:xfrm flipV="1">
            <a:off x="4114800" y="3668713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3562" name="Text Box 10"/>
          <p:cNvSpPr txBox="1">
            <a:spLocks noChangeArrowheads="1"/>
          </p:cNvSpPr>
          <p:nvPr/>
        </p:nvSpPr>
        <p:spPr bwMode="auto">
          <a:xfrm>
            <a:off x="4876800" y="2708275"/>
            <a:ext cx="202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• </a:t>
            </a:r>
            <a:r>
              <a:rPr lang="en-US" altLang="zh-TW" sz="3200" b="1">
                <a:latin typeface="Times New Roman" pitchFamily="18" charset="0"/>
                <a:ea typeface="新細明體" charset="-120"/>
                <a:cs typeface="Times New Roman" pitchFamily="18" charset="0"/>
              </a:rPr>
              <a:t>p</a:t>
            </a:r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=[p</a:t>
            </a:r>
            <a:r>
              <a:rPr lang="en-US" altLang="zh-TW" sz="3200" baseline="-25000"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  p</a:t>
            </a:r>
            <a:r>
              <a:rPr lang="en-US" altLang="zh-TW" sz="3200" baseline="-25000">
                <a:latin typeface="Times New Roman" pitchFamily="18" charset="0"/>
                <a:ea typeface="新細明體" charset="-120"/>
                <a:cs typeface="Times New Roman" pitchFamily="18" charset="0"/>
              </a:rPr>
              <a:t>y</a:t>
            </a:r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]</a:t>
            </a:r>
          </a:p>
        </p:txBody>
      </p:sp>
      <p:sp>
        <p:nvSpPr>
          <p:cNvPr id="1303563" name="Freeform 11"/>
          <p:cNvSpPr>
            <a:spLocks/>
          </p:cNvSpPr>
          <p:nvPr/>
        </p:nvSpPr>
        <p:spPr bwMode="auto">
          <a:xfrm>
            <a:off x="3124200" y="5421313"/>
            <a:ext cx="177800" cy="457200"/>
          </a:xfrm>
          <a:custGeom>
            <a:avLst/>
            <a:gdLst>
              <a:gd name="T0" fmla="*/ 0 w 112"/>
              <a:gd name="T1" fmla="*/ 0 h 288"/>
              <a:gd name="T2" fmla="*/ 96 w 112"/>
              <a:gd name="T3" fmla="*/ 144 h 288"/>
              <a:gd name="T4" fmla="*/ 96 w 11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88">
                <a:moveTo>
                  <a:pt x="0" y="0"/>
                </a:moveTo>
                <a:cubicBezTo>
                  <a:pt x="40" y="48"/>
                  <a:pt x="80" y="96"/>
                  <a:pt x="96" y="144"/>
                </a:cubicBezTo>
                <a:cubicBezTo>
                  <a:pt x="112" y="192"/>
                  <a:pt x="104" y="240"/>
                  <a:pt x="96" y="28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3564" name="Freeform 12"/>
          <p:cNvSpPr>
            <a:spLocks/>
          </p:cNvSpPr>
          <p:nvPr/>
        </p:nvSpPr>
        <p:spPr bwMode="auto">
          <a:xfrm>
            <a:off x="4648200" y="3973513"/>
            <a:ext cx="381000" cy="304800"/>
          </a:xfrm>
          <a:custGeom>
            <a:avLst/>
            <a:gdLst>
              <a:gd name="T0" fmla="*/ 0 w 288"/>
              <a:gd name="T1" fmla="*/ 0 h 192"/>
              <a:gd name="T2" fmla="*/ 192 w 288"/>
              <a:gd name="T3" fmla="*/ 48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cubicBezTo>
                  <a:pt x="72" y="8"/>
                  <a:pt x="144" y="16"/>
                  <a:pt x="192" y="48"/>
                </a:cubicBezTo>
                <a:cubicBezTo>
                  <a:pt x="240" y="80"/>
                  <a:pt x="264" y="136"/>
                  <a:pt x="288" y="19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D7CAE-60E7-4EE2-AC86-998936002211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Jacobian for a 2D arm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Jacobian matrix J(</a:t>
            </a:r>
            <a:r>
              <a:rPr lang="el-GR" altLang="zh-TW" b="1">
                <a:cs typeface="Arial" charset="0"/>
              </a:rPr>
              <a:t>θ</a:t>
            </a:r>
            <a:r>
              <a:rPr lang="en-US" altLang="zh-TW">
                <a:ea typeface="新細明體" charset="-120"/>
                <a:cs typeface="Arial" charset="0"/>
              </a:rPr>
              <a:t>) shows how each component of </a:t>
            </a:r>
            <a:r>
              <a:rPr lang="en-US" altLang="zh-TW" b="1">
                <a:ea typeface="新細明體" charset="-120"/>
                <a:cs typeface="Arial" charset="0"/>
              </a:rPr>
              <a:t>p</a:t>
            </a:r>
            <a:r>
              <a:rPr lang="en-US" altLang="zh-TW">
                <a:ea typeface="新細明體" charset="-120"/>
                <a:cs typeface="Arial" charset="0"/>
              </a:rPr>
              <a:t> varies with respect to each joint angle</a:t>
            </a:r>
          </a:p>
        </p:txBody>
      </p:sp>
      <p:graphicFrame>
        <p:nvGraphicFramePr>
          <p:cNvPr id="1304580" name="Object 4"/>
          <p:cNvGraphicFramePr>
            <a:graphicFrameLocks noChangeAspect="1"/>
          </p:cNvGraphicFramePr>
          <p:nvPr/>
        </p:nvGraphicFramePr>
        <p:xfrm>
          <a:off x="1600200" y="3581400"/>
          <a:ext cx="5308600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91" name="方程式" r:id="rId3" imgW="2120760" imgH="863280" progId="Equation.3">
                  <p:embed/>
                </p:oleObj>
              </mc:Choice>
              <mc:Fallback>
                <p:oleObj name="方程式" r:id="rId3" imgW="2120760" imgH="863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5308600" cy="216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20FD51-6C59-4792-AE50-6728B9596DFB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Jacobian for a 2D arm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r>
              <a:rPr lang="en-US" altLang="zh-TW" sz="2700">
                <a:ea typeface="新細明體" charset="-120"/>
              </a:rPr>
              <a:t>Consider what would happen if we increased </a:t>
            </a:r>
            <a:r>
              <a:rPr lang="el-GR" altLang="zh-TW" sz="2700">
                <a:cs typeface="Arial" charset="0"/>
              </a:rPr>
              <a:t>θ</a:t>
            </a:r>
            <a:r>
              <a:rPr lang="en-US" altLang="zh-TW" sz="2700" baseline="-25000">
                <a:ea typeface="新細明體" charset="-120"/>
                <a:cs typeface="Arial" charset="0"/>
              </a:rPr>
              <a:t>1</a:t>
            </a:r>
            <a:r>
              <a:rPr lang="en-US" altLang="zh-TW" sz="2700">
                <a:ea typeface="新細明體" charset="-120"/>
                <a:cs typeface="Arial" charset="0"/>
              </a:rPr>
              <a:t> by a small amount. What would happen to </a:t>
            </a:r>
            <a:r>
              <a:rPr lang="en-US" altLang="zh-TW" sz="2700" b="1">
                <a:ea typeface="新細明體" charset="-120"/>
                <a:cs typeface="Arial" charset="0"/>
              </a:rPr>
              <a:t>p</a:t>
            </a:r>
            <a:r>
              <a:rPr lang="en-US" altLang="zh-TW" sz="2700">
                <a:ea typeface="新細明體" charset="-120"/>
                <a:cs typeface="Arial" charset="0"/>
              </a:rPr>
              <a:t> ?</a:t>
            </a:r>
            <a:endParaRPr lang="en-US" altLang="zh-TW" sz="2700" b="1" baseline="-25000">
              <a:ea typeface="新細明體" charset="-120"/>
            </a:endParaRPr>
          </a:p>
        </p:txBody>
      </p:sp>
      <p:sp>
        <p:nvSpPr>
          <p:cNvPr id="1305604" name="Line 4"/>
          <p:cNvSpPr>
            <a:spLocks noChangeShapeType="1"/>
          </p:cNvSpPr>
          <p:nvPr/>
        </p:nvSpPr>
        <p:spPr bwMode="auto">
          <a:xfrm>
            <a:off x="1295400" y="6223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5605" name="Rectangle 5"/>
          <p:cNvSpPr>
            <a:spLocks noChangeArrowheads="1"/>
          </p:cNvSpPr>
          <p:nvPr/>
        </p:nvSpPr>
        <p:spPr bwMode="auto">
          <a:xfrm rot="3692647">
            <a:off x="3021012" y="4497388"/>
            <a:ext cx="20637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5606" name="Rectangle 6"/>
          <p:cNvSpPr>
            <a:spLocks noChangeArrowheads="1"/>
          </p:cNvSpPr>
          <p:nvPr/>
        </p:nvSpPr>
        <p:spPr bwMode="auto">
          <a:xfrm rot="1736071">
            <a:off x="4495800" y="3251200"/>
            <a:ext cx="15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5607" name="Text Box 7"/>
          <p:cNvSpPr txBox="1">
            <a:spLocks noChangeArrowheads="1"/>
          </p:cNvSpPr>
          <p:nvPr/>
        </p:nvSpPr>
        <p:spPr bwMode="auto">
          <a:xfrm>
            <a:off x="3657600" y="5514975"/>
            <a:ext cx="72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θ</a:t>
            </a:r>
            <a:r>
              <a:rPr lang="en-US" altLang="zh-TW" sz="3200" baseline="-25000">
                <a:latin typeface="Times New Roman" pitchFamily="18" charset="0"/>
                <a:ea typeface="新細明體" charset="-120"/>
                <a:cs typeface="Times New Roman" pitchFamily="18" charset="0"/>
              </a:rPr>
              <a:t>1</a:t>
            </a:r>
          </a:p>
        </p:txBody>
      </p:sp>
      <p:sp>
        <p:nvSpPr>
          <p:cNvPr id="1305608" name="Text Box 8"/>
          <p:cNvSpPr txBox="1">
            <a:spLocks noChangeArrowheads="1"/>
          </p:cNvSpPr>
          <p:nvPr/>
        </p:nvSpPr>
        <p:spPr bwMode="auto">
          <a:xfrm>
            <a:off x="4876800" y="3052763"/>
            <a:ext cx="327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•</a:t>
            </a:r>
          </a:p>
        </p:txBody>
      </p:sp>
      <p:sp>
        <p:nvSpPr>
          <p:cNvPr id="1305609" name="Freeform 9"/>
          <p:cNvSpPr>
            <a:spLocks/>
          </p:cNvSpPr>
          <p:nvPr/>
        </p:nvSpPr>
        <p:spPr bwMode="auto">
          <a:xfrm>
            <a:off x="3124200" y="5765800"/>
            <a:ext cx="177800" cy="457200"/>
          </a:xfrm>
          <a:custGeom>
            <a:avLst/>
            <a:gdLst>
              <a:gd name="T0" fmla="*/ 0 w 112"/>
              <a:gd name="T1" fmla="*/ 0 h 288"/>
              <a:gd name="T2" fmla="*/ 96 w 112"/>
              <a:gd name="T3" fmla="*/ 144 h 288"/>
              <a:gd name="T4" fmla="*/ 96 w 11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88">
                <a:moveTo>
                  <a:pt x="0" y="0"/>
                </a:moveTo>
                <a:cubicBezTo>
                  <a:pt x="40" y="48"/>
                  <a:pt x="80" y="96"/>
                  <a:pt x="96" y="144"/>
                </a:cubicBezTo>
                <a:cubicBezTo>
                  <a:pt x="112" y="192"/>
                  <a:pt x="104" y="240"/>
                  <a:pt x="96" y="28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5610" name="Line 10"/>
          <p:cNvSpPr>
            <a:spLocks noChangeShapeType="1"/>
          </p:cNvSpPr>
          <p:nvPr/>
        </p:nvSpPr>
        <p:spPr bwMode="auto">
          <a:xfrm flipV="1">
            <a:off x="2133600" y="3327400"/>
            <a:ext cx="289560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5611" name="Line 11"/>
          <p:cNvSpPr>
            <a:spLocks noChangeShapeType="1"/>
          </p:cNvSpPr>
          <p:nvPr/>
        </p:nvSpPr>
        <p:spPr bwMode="auto">
          <a:xfrm flipH="1" flipV="1">
            <a:off x="4343400" y="2565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305612" name="Object 12"/>
          <p:cNvGraphicFramePr>
            <a:graphicFrameLocks noChangeAspect="1"/>
          </p:cNvGraphicFramePr>
          <p:nvPr/>
        </p:nvGraphicFramePr>
        <p:xfrm>
          <a:off x="914400" y="2590800"/>
          <a:ext cx="20034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622" name="方程式" r:id="rId3" imgW="799920" imgH="863280" progId="Equation.3">
                  <p:embed/>
                </p:oleObj>
              </mc:Choice>
              <mc:Fallback>
                <p:oleObj name="方程式" r:id="rId3" imgW="799920" imgH="863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2003425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88AB6-4683-4D8F-8381-AA202A8587D5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Jacobian for a 2D arm</a:t>
            </a:r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What if we increased </a:t>
            </a:r>
            <a:r>
              <a:rPr lang="el-GR" altLang="zh-TW" sz="2800">
                <a:cs typeface="Arial" charset="0"/>
              </a:rPr>
              <a:t>θ</a:t>
            </a:r>
            <a:r>
              <a:rPr lang="en-US" altLang="zh-TW" sz="2800" baseline="-25000">
                <a:ea typeface="新細明體" charset="-120"/>
                <a:cs typeface="Arial" charset="0"/>
              </a:rPr>
              <a:t>2</a:t>
            </a:r>
            <a:r>
              <a:rPr lang="en-US" altLang="zh-TW" sz="2800">
                <a:ea typeface="新細明體" charset="-120"/>
              </a:rPr>
              <a:t>  by a small amount?</a:t>
            </a:r>
          </a:p>
        </p:txBody>
      </p:sp>
      <p:sp>
        <p:nvSpPr>
          <p:cNvPr id="1306628" name="Line 4"/>
          <p:cNvSpPr>
            <a:spLocks noChangeShapeType="1"/>
          </p:cNvSpPr>
          <p:nvPr/>
        </p:nvSpPr>
        <p:spPr bwMode="auto">
          <a:xfrm>
            <a:off x="1295400" y="620077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6629" name="Rectangle 5"/>
          <p:cNvSpPr>
            <a:spLocks noChangeArrowheads="1"/>
          </p:cNvSpPr>
          <p:nvPr/>
        </p:nvSpPr>
        <p:spPr bwMode="auto">
          <a:xfrm rot="3692647">
            <a:off x="3021012" y="4475163"/>
            <a:ext cx="20637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6630" name="Rectangle 6"/>
          <p:cNvSpPr>
            <a:spLocks noChangeArrowheads="1"/>
          </p:cNvSpPr>
          <p:nvPr/>
        </p:nvSpPr>
        <p:spPr bwMode="auto">
          <a:xfrm rot="1736071">
            <a:off x="4495800" y="3228975"/>
            <a:ext cx="15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6631" name="Text Box 7"/>
          <p:cNvSpPr txBox="1">
            <a:spLocks noChangeArrowheads="1"/>
          </p:cNvSpPr>
          <p:nvPr/>
        </p:nvSpPr>
        <p:spPr bwMode="auto">
          <a:xfrm>
            <a:off x="4821238" y="3838575"/>
            <a:ext cx="72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θ</a:t>
            </a:r>
            <a:r>
              <a:rPr lang="en-US" altLang="zh-TW" sz="3200" baseline="-25000">
                <a:latin typeface="Times New Roman" pitchFamily="18" charset="0"/>
                <a:ea typeface="新細明體" charset="-120"/>
                <a:cs typeface="Times New Roman" pitchFamily="18" charset="0"/>
              </a:rPr>
              <a:t>2</a:t>
            </a:r>
          </a:p>
        </p:txBody>
      </p:sp>
      <p:sp>
        <p:nvSpPr>
          <p:cNvPr id="1306632" name="Line 8"/>
          <p:cNvSpPr>
            <a:spLocks noChangeShapeType="1"/>
          </p:cNvSpPr>
          <p:nvPr/>
        </p:nvSpPr>
        <p:spPr bwMode="auto">
          <a:xfrm flipV="1">
            <a:off x="4114800" y="3990975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6633" name="Text Box 9"/>
          <p:cNvSpPr txBox="1">
            <a:spLocks noChangeArrowheads="1"/>
          </p:cNvSpPr>
          <p:nvPr/>
        </p:nvSpPr>
        <p:spPr bwMode="auto">
          <a:xfrm>
            <a:off x="4876800" y="3030538"/>
            <a:ext cx="327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•</a:t>
            </a:r>
          </a:p>
        </p:txBody>
      </p:sp>
      <p:sp>
        <p:nvSpPr>
          <p:cNvPr id="1306634" name="Freeform 10"/>
          <p:cNvSpPr>
            <a:spLocks/>
          </p:cNvSpPr>
          <p:nvPr/>
        </p:nvSpPr>
        <p:spPr bwMode="auto">
          <a:xfrm>
            <a:off x="4648200" y="4295775"/>
            <a:ext cx="381000" cy="304800"/>
          </a:xfrm>
          <a:custGeom>
            <a:avLst/>
            <a:gdLst>
              <a:gd name="T0" fmla="*/ 0 w 288"/>
              <a:gd name="T1" fmla="*/ 0 h 192"/>
              <a:gd name="T2" fmla="*/ 192 w 288"/>
              <a:gd name="T3" fmla="*/ 48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cubicBezTo>
                  <a:pt x="72" y="8"/>
                  <a:pt x="144" y="16"/>
                  <a:pt x="192" y="48"/>
                </a:cubicBezTo>
                <a:cubicBezTo>
                  <a:pt x="240" y="80"/>
                  <a:pt x="264" y="136"/>
                  <a:pt x="288" y="19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6635" name="Line 11"/>
          <p:cNvSpPr>
            <a:spLocks noChangeShapeType="1"/>
          </p:cNvSpPr>
          <p:nvPr/>
        </p:nvSpPr>
        <p:spPr bwMode="auto">
          <a:xfrm flipV="1">
            <a:off x="4114800" y="3305175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6636" name="Line 12"/>
          <p:cNvSpPr>
            <a:spLocks noChangeShapeType="1"/>
          </p:cNvSpPr>
          <p:nvPr/>
        </p:nvSpPr>
        <p:spPr bwMode="auto">
          <a:xfrm flipH="1" flipV="1">
            <a:off x="4495800" y="3000375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306640" name="Object 16"/>
          <p:cNvGraphicFramePr>
            <a:graphicFrameLocks noChangeAspect="1"/>
          </p:cNvGraphicFramePr>
          <p:nvPr/>
        </p:nvGraphicFramePr>
        <p:xfrm>
          <a:off x="1143000" y="2438400"/>
          <a:ext cx="20034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50" name="方程式" r:id="rId3" imgW="799920" imgH="863280" progId="Equation.3">
                  <p:embed/>
                </p:oleObj>
              </mc:Choice>
              <mc:Fallback>
                <p:oleObj name="方程式" r:id="rId3" imgW="799920" imgH="863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2003425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265A3-5627-409B-BF75-1337B4D71F33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Jacobian for a 2D arm</a:t>
            </a:r>
          </a:p>
        </p:txBody>
      </p:sp>
      <p:sp>
        <p:nvSpPr>
          <p:cNvPr id="1307651" name="Line 3"/>
          <p:cNvSpPr>
            <a:spLocks noChangeShapeType="1"/>
          </p:cNvSpPr>
          <p:nvPr/>
        </p:nvSpPr>
        <p:spPr bwMode="auto">
          <a:xfrm>
            <a:off x="1295400" y="621982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7652" name="Rectangle 4"/>
          <p:cNvSpPr>
            <a:spLocks noChangeArrowheads="1"/>
          </p:cNvSpPr>
          <p:nvPr/>
        </p:nvSpPr>
        <p:spPr bwMode="auto">
          <a:xfrm rot="3692647">
            <a:off x="3021012" y="4494213"/>
            <a:ext cx="20637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7653" name="Rectangle 5"/>
          <p:cNvSpPr>
            <a:spLocks noChangeArrowheads="1"/>
          </p:cNvSpPr>
          <p:nvPr/>
        </p:nvSpPr>
        <p:spPr bwMode="auto">
          <a:xfrm rot="1736071">
            <a:off x="4495800" y="3248025"/>
            <a:ext cx="15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7655" name="Line 7"/>
          <p:cNvSpPr>
            <a:spLocks noChangeShapeType="1"/>
          </p:cNvSpPr>
          <p:nvPr/>
        </p:nvSpPr>
        <p:spPr bwMode="auto">
          <a:xfrm flipV="1">
            <a:off x="4114800" y="4010025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7656" name="Text Box 8"/>
          <p:cNvSpPr txBox="1">
            <a:spLocks noChangeArrowheads="1"/>
          </p:cNvSpPr>
          <p:nvPr/>
        </p:nvSpPr>
        <p:spPr bwMode="auto">
          <a:xfrm>
            <a:off x="4876800" y="3049588"/>
            <a:ext cx="327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•</a:t>
            </a:r>
          </a:p>
        </p:txBody>
      </p:sp>
      <p:sp>
        <p:nvSpPr>
          <p:cNvPr id="1307657" name="Freeform 9"/>
          <p:cNvSpPr>
            <a:spLocks/>
          </p:cNvSpPr>
          <p:nvPr/>
        </p:nvSpPr>
        <p:spPr bwMode="auto">
          <a:xfrm>
            <a:off x="4648200" y="4314825"/>
            <a:ext cx="381000" cy="304800"/>
          </a:xfrm>
          <a:custGeom>
            <a:avLst/>
            <a:gdLst>
              <a:gd name="T0" fmla="*/ 0 w 288"/>
              <a:gd name="T1" fmla="*/ 0 h 192"/>
              <a:gd name="T2" fmla="*/ 192 w 288"/>
              <a:gd name="T3" fmla="*/ 48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cubicBezTo>
                  <a:pt x="72" y="8"/>
                  <a:pt x="144" y="16"/>
                  <a:pt x="192" y="48"/>
                </a:cubicBezTo>
                <a:cubicBezTo>
                  <a:pt x="240" y="80"/>
                  <a:pt x="264" y="136"/>
                  <a:pt x="288" y="19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7658" name="Line 10"/>
          <p:cNvSpPr>
            <a:spLocks noChangeShapeType="1"/>
          </p:cNvSpPr>
          <p:nvPr/>
        </p:nvSpPr>
        <p:spPr bwMode="auto">
          <a:xfrm flipV="1">
            <a:off x="4114800" y="3324225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7659" name="Line 11"/>
          <p:cNvSpPr>
            <a:spLocks noChangeShapeType="1"/>
          </p:cNvSpPr>
          <p:nvPr/>
        </p:nvSpPr>
        <p:spPr bwMode="auto">
          <a:xfrm flipH="1" flipV="1">
            <a:off x="4495800" y="3019425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7660" name="Text Box 12"/>
          <p:cNvSpPr txBox="1">
            <a:spLocks noChangeArrowheads="1"/>
          </p:cNvSpPr>
          <p:nvPr/>
        </p:nvSpPr>
        <p:spPr bwMode="auto">
          <a:xfrm>
            <a:off x="3657600" y="5511800"/>
            <a:ext cx="72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θ</a:t>
            </a:r>
            <a:r>
              <a:rPr lang="en-US" altLang="zh-TW" sz="3200" baseline="-25000">
                <a:latin typeface="Times New Roman" pitchFamily="18" charset="0"/>
                <a:ea typeface="新細明體" charset="-120"/>
                <a:cs typeface="Times New Roman" pitchFamily="18" charset="0"/>
              </a:rPr>
              <a:t>1</a:t>
            </a:r>
          </a:p>
        </p:txBody>
      </p:sp>
      <p:sp>
        <p:nvSpPr>
          <p:cNvPr id="1307661" name="Freeform 13"/>
          <p:cNvSpPr>
            <a:spLocks/>
          </p:cNvSpPr>
          <p:nvPr/>
        </p:nvSpPr>
        <p:spPr bwMode="auto">
          <a:xfrm>
            <a:off x="3124200" y="5762625"/>
            <a:ext cx="177800" cy="457200"/>
          </a:xfrm>
          <a:custGeom>
            <a:avLst/>
            <a:gdLst>
              <a:gd name="T0" fmla="*/ 0 w 112"/>
              <a:gd name="T1" fmla="*/ 0 h 288"/>
              <a:gd name="T2" fmla="*/ 96 w 112"/>
              <a:gd name="T3" fmla="*/ 144 h 288"/>
              <a:gd name="T4" fmla="*/ 96 w 11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88">
                <a:moveTo>
                  <a:pt x="0" y="0"/>
                </a:moveTo>
                <a:cubicBezTo>
                  <a:pt x="40" y="48"/>
                  <a:pt x="80" y="96"/>
                  <a:pt x="96" y="144"/>
                </a:cubicBezTo>
                <a:cubicBezTo>
                  <a:pt x="112" y="192"/>
                  <a:pt x="104" y="240"/>
                  <a:pt x="96" y="28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7662" name="Line 14"/>
          <p:cNvSpPr>
            <a:spLocks noChangeShapeType="1"/>
          </p:cNvSpPr>
          <p:nvPr/>
        </p:nvSpPr>
        <p:spPr bwMode="auto">
          <a:xfrm flipV="1">
            <a:off x="2133600" y="3324225"/>
            <a:ext cx="289560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7663" name="Line 15"/>
          <p:cNvSpPr>
            <a:spLocks noChangeShapeType="1"/>
          </p:cNvSpPr>
          <p:nvPr/>
        </p:nvSpPr>
        <p:spPr bwMode="auto">
          <a:xfrm flipH="1" flipV="1">
            <a:off x="4343400" y="2562225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307664" name="Object 16"/>
          <p:cNvGraphicFramePr>
            <a:graphicFrameLocks noChangeAspect="1"/>
          </p:cNvGraphicFramePr>
          <p:nvPr/>
        </p:nvGraphicFramePr>
        <p:xfrm>
          <a:off x="260350" y="2060575"/>
          <a:ext cx="3400425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675" name="方程式" r:id="rId3" imgW="1358640" imgH="863280" progId="Equation.3">
                  <p:embed/>
                </p:oleObj>
              </mc:Choice>
              <mc:Fallback>
                <p:oleObj name="方程式" r:id="rId3" imgW="1358640" imgH="863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060575"/>
                        <a:ext cx="3400425" cy="216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7665" name="Text Box 17"/>
          <p:cNvSpPr txBox="1">
            <a:spLocks noChangeArrowheads="1"/>
          </p:cNvSpPr>
          <p:nvPr/>
        </p:nvSpPr>
        <p:spPr bwMode="auto">
          <a:xfrm>
            <a:off x="4914900" y="3733800"/>
            <a:ext cx="72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θ</a:t>
            </a:r>
            <a:r>
              <a:rPr lang="en-US" altLang="zh-TW" sz="3200" baseline="-25000">
                <a:latin typeface="Times New Roman" pitchFamily="18" charset="0"/>
                <a:ea typeface="新細明體" charset="-12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FD381-121F-4AE2-B03D-BA57D60D62F1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Computing Jacobian analytically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371600"/>
            <a:ext cx="8415337" cy="5029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A simple example:</a:t>
            </a:r>
          </a:p>
        </p:txBody>
      </p:sp>
      <p:graphicFrame>
        <p:nvGraphicFramePr>
          <p:cNvPr id="1343492" name="Object 4"/>
          <p:cNvGraphicFramePr>
            <a:graphicFrameLocks noChangeAspect="1"/>
          </p:cNvGraphicFramePr>
          <p:nvPr/>
        </p:nvGraphicFramePr>
        <p:xfrm>
          <a:off x="457200" y="2133600"/>
          <a:ext cx="61610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33" name="方程式" r:id="rId3" imgW="2806560" imgH="482400" progId="Equation.3">
                  <p:embed/>
                </p:oleObj>
              </mc:Choice>
              <mc:Fallback>
                <p:oleObj name="方程式" r:id="rId3" imgW="28065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6161088" cy="10588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3493" name="Object 5"/>
          <p:cNvGraphicFramePr>
            <a:graphicFrameLocks noChangeAspect="1"/>
          </p:cNvGraphicFramePr>
          <p:nvPr/>
        </p:nvGraphicFramePr>
        <p:xfrm>
          <a:off x="7010400" y="1844675"/>
          <a:ext cx="1700213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34" name="수식" r:id="rId5" imgW="774360" imgH="736560" progId="Equation.3">
                  <p:embed/>
                </p:oleObj>
              </mc:Choice>
              <mc:Fallback>
                <p:oleObj name="수식" r:id="rId5" imgW="77436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44675"/>
                        <a:ext cx="1700213" cy="1616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3494" name="Object 6"/>
          <p:cNvGraphicFramePr>
            <a:graphicFrameLocks noChangeAspect="1"/>
          </p:cNvGraphicFramePr>
          <p:nvPr/>
        </p:nvGraphicFramePr>
        <p:xfrm>
          <a:off x="107950" y="3524250"/>
          <a:ext cx="412750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35" name="수식" r:id="rId7" imgW="1879560" imgH="863280" progId="Equation.3">
                  <p:embed/>
                </p:oleObj>
              </mc:Choice>
              <mc:Fallback>
                <p:oleObj name="수식" r:id="rId7" imgW="1879560" imgH="863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524250"/>
                        <a:ext cx="4127500" cy="1895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3495" name="Object 7"/>
          <p:cNvGraphicFramePr>
            <a:graphicFrameLocks noChangeAspect="1"/>
          </p:cNvGraphicFramePr>
          <p:nvPr/>
        </p:nvGraphicFramePr>
        <p:xfrm>
          <a:off x="4217988" y="4038600"/>
          <a:ext cx="488156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36" name="方程式" r:id="rId9" imgW="2222280" imgH="482400" progId="Equation.3">
                  <p:embed/>
                </p:oleObj>
              </mc:Choice>
              <mc:Fallback>
                <p:oleObj name="方程式" r:id="rId9" imgW="22222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4038600"/>
                        <a:ext cx="4881562" cy="1060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3496" name="Text Box 8"/>
          <p:cNvSpPr txBox="1">
            <a:spLocks noChangeArrowheads="1"/>
          </p:cNvSpPr>
          <p:nvPr/>
        </p:nvSpPr>
        <p:spPr bwMode="auto">
          <a:xfrm>
            <a:off x="1371600" y="54864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ea typeface="新細明體" charset="-120"/>
              </a:rPr>
              <a:t>You can imagine how computing Jacobian gets ugly when there are multiple joints!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4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B3574B-62C0-4983-BE48-7A69147F6382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Computing Jacobian geometrically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Instead of computing Jacobian analytically, we can take a geometric approach to compute it</a:t>
            </a:r>
          </a:p>
          <a:p>
            <a:endParaRPr lang="en-US" altLang="zh-TW" sz="10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Let’s say we are just concerned with the end effector position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p</a:t>
            </a:r>
            <a:r>
              <a:rPr lang="en-US" altLang="zh-TW">
                <a:ea typeface="新細明體" charset="-120"/>
              </a:rPr>
              <a:t> for now.</a:t>
            </a:r>
          </a:p>
          <a:p>
            <a:pPr lvl="1"/>
            <a:r>
              <a:rPr lang="en-US" altLang="zh-TW">
                <a:ea typeface="新細明體" charset="-120"/>
              </a:rPr>
              <a:t>This also implies that the Jacobian will be an 3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×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matrix where 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is the number of DOFs</a:t>
            </a:r>
          </a:p>
          <a:p>
            <a:pPr lvl="1"/>
            <a:r>
              <a:rPr lang="en-US" altLang="zh-TW">
                <a:ea typeface="新細明體" charset="-120"/>
              </a:rPr>
              <a:t>For each DOF of a joint, we analyze how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p</a:t>
            </a:r>
            <a:r>
              <a:rPr lang="en-US" altLang="zh-TW">
                <a:ea typeface="新細明體" charset="-120"/>
              </a:rPr>
              <a:t> would change if the DOF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181ACE-34A9-443C-BAD5-5728ECA8D508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Degrees of Freedom in Human Model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687888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Root: 3 translational DOF + 3 rotational DOF</a:t>
            </a:r>
          </a:p>
          <a:p>
            <a:r>
              <a:rPr lang="en-US" altLang="zh-TW" sz="2800">
                <a:ea typeface="新細明體" charset="-120"/>
              </a:rPr>
              <a:t>Rotational joints are commonly used</a:t>
            </a:r>
          </a:p>
          <a:p>
            <a:r>
              <a:rPr lang="en-US" altLang="zh-TW" sz="2800">
                <a:ea typeface="新細明體" charset="-120"/>
              </a:rPr>
              <a:t>Each joint can have up to 3 DOF</a:t>
            </a:r>
          </a:p>
          <a:p>
            <a:pPr lvl="1"/>
            <a:r>
              <a:rPr lang="en-US" altLang="zh-TW" sz="2300">
                <a:ea typeface="新細明體" charset="-120"/>
              </a:rPr>
              <a:t>Shoulder: 3 DOF</a:t>
            </a:r>
          </a:p>
          <a:p>
            <a:pPr lvl="1"/>
            <a:r>
              <a:rPr lang="en-US" altLang="zh-TW" sz="2300">
                <a:ea typeface="新細明體" charset="-120"/>
              </a:rPr>
              <a:t>Wrist: 2 DOF </a:t>
            </a:r>
          </a:p>
          <a:p>
            <a:pPr lvl="1"/>
            <a:r>
              <a:rPr lang="en-US" altLang="zh-TW" sz="2300">
                <a:ea typeface="新細明體" charset="-120"/>
              </a:rPr>
              <a:t>Knee: 1 DOF</a:t>
            </a:r>
          </a:p>
          <a:p>
            <a:pPr lvl="1"/>
            <a:endParaRPr lang="zh-TW" altLang="en-US" sz="2300">
              <a:ea typeface="新細明體" charset="-120"/>
            </a:endParaRPr>
          </a:p>
        </p:txBody>
      </p:sp>
      <p:pic>
        <p:nvPicPr>
          <p:cNvPr id="1280004" name="Picture 4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3141663"/>
            <a:ext cx="1809750" cy="30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005" name="Line 5"/>
          <p:cNvSpPr>
            <a:spLocks noChangeShapeType="1"/>
          </p:cNvSpPr>
          <p:nvPr/>
        </p:nvSpPr>
        <p:spPr bwMode="auto">
          <a:xfrm flipV="1">
            <a:off x="6291263" y="5230813"/>
            <a:ext cx="647700" cy="1444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80006" name="Text Box 6"/>
          <p:cNvSpPr txBox="1">
            <a:spLocks noChangeArrowheads="1"/>
          </p:cNvSpPr>
          <p:nvPr/>
        </p:nvSpPr>
        <p:spPr bwMode="auto">
          <a:xfrm>
            <a:off x="5426075" y="5086350"/>
            <a:ext cx="884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000">
                <a:latin typeface="Times New Roman" pitchFamily="18" charset="0"/>
                <a:ea typeface="新細明體" charset="-120"/>
              </a:rPr>
              <a:t>1 DOF</a:t>
            </a:r>
          </a:p>
        </p:txBody>
      </p:sp>
      <p:sp>
        <p:nvSpPr>
          <p:cNvPr id="1280007" name="Line 7"/>
          <p:cNvSpPr>
            <a:spLocks noChangeShapeType="1"/>
          </p:cNvSpPr>
          <p:nvPr/>
        </p:nvSpPr>
        <p:spPr bwMode="auto">
          <a:xfrm flipV="1">
            <a:off x="6218238" y="3933825"/>
            <a:ext cx="504825" cy="730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80008" name="Text Box 8"/>
          <p:cNvSpPr txBox="1">
            <a:spLocks noChangeArrowheads="1"/>
          </p:cNvSpPr>
          <p:nvPr/>
        </p:nvSpPr>
        <p:spPr bwMode="auto">
          <a:xfrm>
            <a:off x="5426075" y="3646488"/>
            <a:ext cx="884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000">
                <a:latin typeface="Times New Roman" pitchFamily="18" charset="0"/>
                <a:ea typeface="新細明體" charset="-120"/>
              </a:rPr>
              <a:t>3 DOF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56251-51CF-4B89-BF01-8A1675D309C1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Rotational DOFs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73150"/>
            <a:ext cx="8229600" cy="5327650"/>
          </a:xfrm>
        </p:spPr>
        <p:txBody>
          <a:bodyPr/>
          <a:lstStyle/>
          <a:p>
            <a:r>
              <a:rPr lang="en-US" altLang="zh-TW" sz="3000">
                <a:ea typeface="新細明體" charset="-120"/>
              </a:rPr>
              <a:t>Let’s consider a 1-DOF rotational joint first</a:t>
            </a:r>
          </a:p>
          <a:p>
            <a:r>
              <a:rPr lang="en-US" altLang="zh-TW" sz="3000">
                <a:ea typeface="新細明體" charset="-120"/>
              </a:rPr>
              <a:t>We want to know how the global position </a:t>
            </a:r>
            <a:r>
              <a:rPr lang="en-US" altLang="zh-TW" sz="3000" b="1">
                <a:ea typeface="新細明體" charset="-120"/>
              </a:rPr>
              <a:t>p</a:t>
            </a:r>
            <a:r>
              <a:rPr lang="en-US" altLang="zh-TW" sz="3000">
                <a:ea typeface="新細明體" charset="-120"/>
              </a:rPr>
              <a:t> will change if we rotate around the axis.</a:t>
            </a:r>
          </a:p>
        </p:txBody>
      </p:sp>
      <p:sp>
        <p:nvSpPr>
          <p:cNvPr id="1309700" name="Line 4"/>
          <p:cNvSpPr>
            <a:spLocks noChangeShapeType="1"/>
          </p:cNvSpPr>
          <p:nvPr/>
        </p:nvSpPr>
        <p:spPr bwMode="auto">
          <a:xfrm>
            <a:off x="950913" y="6386513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9701" name="Rectangle 5"/>
          <p:cNvSpPr>
            <a:spLocks noChangeArrowheads="1"/>
          </p:cNvSpPr>
          <p:nvPr/>
        </p:nvSpPr>
        <p:spPr bwMode="auto">
          <a:xfrm rot="3692647">
            <a:off x="2676525" y="4660901"/>
            <a:ext cx="20637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9702" name="Rectangle 6"/>
          <p:cNvSpPr>
            <a:spLocks noChangeArrowheads="1"/>
          </p:cNvSpPr>
          <p:nvPr/>
        </p:nvSpPr>
        <p:spPr bwMode="auto">
          <a:xfrm rot="1736071">
            <a:off x="4151313" y="3414713"/>
            <a:ext cx="15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9703" name="Text Box 7"/>
          <p:cNvSpPr txBox="1">
            <a:spLocks noChangeArrowheads="1"/>
          </p:cNvSpPr>
          <p:nvPr/>
        </p:nvSpPr>
        <p:spPr bwMode="auto">
          <a:xfrm>
            <a:off x="3313113" y="5678488"/>
            <a:ext cx="723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θ</a:t>
            </a:r>
            <a:r>
              <a:rPr lang="en-US" altLang="zh-TW" sz="3200" baseline="-25000">
                <a:latin typeface="Times New Roman" pitchFamily="18" charset="0"/>
                <a:ea typeface="新細明體" charset="-120"/>
                <a:cs typeface="Times New Roman" pitchFamily="18" charset="0"/>
              </a:rPr>
              <a:t>1</a:t>
            </a:r>
          </a:p>
        </p:txBody>
      </p:sp>
      <p:sp>
        <p:nvSpPr>
          <p:cNvPr id="1309704" name="Text Box 8"/>
          <p:cNvSpPr txBox="1">
            <a:spLocks noChangeArrowheads="1"/>
          </p:cNvSpPr>
          <p:nvPr/>
        </p:nvSpPr>
        <p:spPr bwMode="auto">
          <a:xfrm>
            <a:off x="4532313" y="3216275"/>
            <a:ext cx="32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•</a:t>
            </a:r>
          </a:p>
        </p:txBody>
      </p:sp>
      <p:sp>
        <p:nvSpPr>
          <p:cNvPr id="1309705" name="Freeform 9"/>
          <p:cNvSpPr>
            <a:spLocks/>
          </p:cNvSpPr>
          <p:nvPr/>
        </p:nvSpPr>
        <p:spPr bwMode="auto">
          <a:xfrm>
            <a:off x="2779713" y="5929313"/>
            <a:ext cx="177800" cy="457200"/>
          </a:xfrm>
          <a:custGeom>
            <a:avLst/>
            <a:gdLst>
              <a:gd name="T0" fmla="*/ 0 w 112"/>
              <a:gd name="T1" fmla="*/ 0 h 288"/>
              <a:gd name="T2" fmla="*/ 96 w 112"/>
              <a:gd name="T3" fmla="*/ 144 h 288"/>
              <a:gd name="T4" fmla="*/ 96 w 11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88">
                <a:moveTo>
                  <a:pt x="0" y="0"/>
                </a:moveTo>
                <a:cubicBezTo>
                  <a:pt x="40" y="48"/>
                  <a:pt x="80" y="96"/>
                  <a:pt x="96" y="144"/>
                </a:cubicBezTo>
                <a:cubicBezTo>
                  <a:pt x="112" y="192"/>
                  <a:pt x="104" y="240"/>
                  <a:pt x="96" y="28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9706" name="Line 10"/>
          <p:cNvSpPr>
            <a:spLocks noChangeShapeType="1"/>
          </p:cNvSpPr>
          <p:nvPr/>
        </p:nvSpPr>
        <p:spPr bwMode="auto">
          <a:xfrm flipV="1">
            <a:off x="1789113" y="3490913"/>
            <a:ext cx="289560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09707" name="Line 11"/>
          <p:cNvSpPr>
            <a:spLocks noChangeShapeType="1"/>
          </p:cNvSpPr>
          <p:nvPr/>
        </p:nvSpPr>
        <p:spPr bwMode="auto">
          <a:xfrm flipH="1" flipV="1">
            <a:off x="3998913" y="2728913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309708" name="Object 12"/>
          <p:cNvGraphicFramePr>
            <a:graphicFrameLocks noChangeAspect="1"/>
          </p:cNvGraphicFramePr>
          <p:nvPr/>
        </p:nvGraphicFramePr>
        <p:xfrm>
          <a:off x="4876800" y="3171825"/>
          <a:ext cx="20034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03" name="方程式" r:id="rId3" imgW="799920" imgH="863280" progId="Equation.3">
                  <p:embed/>
                </p:oleObj>
              </mc:Choice>
              <mc:Fallback>
                <p:oleObj name="方程式" r:id="rId3" imgW="799920" imgH="863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71825"/>
                        <a:ext cx="2003425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9709" name="Object 13"/>
          <p:cNvGraphicFramePr>
            <a:graphicFrameLocks noChangeAspect="1"/>
          </p:cNvGraphicFramePr>
          <p:nvPr/>
        </p:nvGraphicFramePr>
        <p:xfrm>
          <a:off x="6858000" y="3962400"/>
          <a:ext cx="2162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04" name="方程式" r:id="rId5" imgW="863280" imgH="215640" progId="Equation.3">
                  <p:embed/>
                </p:oleObj>
              </mc:Choice>
              <mc:Fallback>
                <p:oleObj name="方程式" r:id="rId5" imgW="86328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962400"/>
                        <a:ext cx="21621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9710" name="Oval 14"/>
          <p:cNvSpPr>
            <a:spLocks noChangeArrowheads="1"/>
          </p:cNvSpPr>
          <p:nvPr/>
        </p:nvSpPr>
        <p:spPr bwMode="auto">
          <a:xfrm>
            <a:off x="1752600" y="624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9711" name="Freeform 15"/>
          <p:cNvSpPr>
            <a:spLocks/>
          </p:cNvSpPr>
          <p:nvPr/>
        </p:nvSpPr>
        <p:spPr bwMode="auto">
          <a:xfrm>
            <a:off x="1905000" y="6019800"/>
            <a:ext cx="177800" cy="457200"/>
          </a:xfrm>
          <a:custGeom>
            <a:avLst/>
            <a:gdLst>
              <a:gd name="T0" fmla="*/ 0 w 112"/>
              <a:gd name="T1" fmla="*/ 0 h 288"/>
              <a:gd name="T2" fmla="*/ 96 w 112"/>
              <a:gd name="T3" fmla="*/ 144 h 288"/>
              <a:gd name="T4" fmla="*/ 96 w 11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88">
                <a:moveTo>
                  <a:pt x="0" y="0"/>
                </a:moveTo>
                <a:cubicBezTo>
                  <a:pt x="40" y="48"/>
                  <a:pt x="80" y="96"/>
                  <a:pt x="96" y="144"/>
                </a:cubicBezTo>
                <a:cubicBezTo>
                  <a:pt x="112" y="192"/>
                  <a:pt x="104" y="240"/>
                  <a:pt x="96" y="288"/>
                </a:cubicBezTo>
              </a:path>
            </a:pathLst>
          </a:custGeom>
          <a:noFill/>
          <a:ln w="9525" cap="flat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309712" name="Object 16"/>
          <p:cNvGraphicFramePr>
            <a:graphicFrameLocks noChangeAspect="1"/>
          </p:cNvGraphicFramePr>
          <p:nvPr/>
        </p:nvGraphicFramePr>
        <p:xfrm>
          <a:off x="4924425" y="5334000"/>
          <a:ext cx="140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05" name="方程式" r:id="rId7" imgW="558720" imgH="444240" progId="Equation.3">
                  <p:embed/>
                </p:oleObj>
              </mc:Choice>
              <mc:Fallback>
                <p:oleObj name="方程式" r:id="rId7" imgW="5587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5334000"/>
                        <a:ext cx="140017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9713" name="Text Box 17"/>
          <p:cNvSpPr txBox="1">
            <a:spLocks noChangeArrowheads="1"/>
          </p:cNvSpPr>
          <p:nvPr/>
        </p:nvSpPr>
        <p:spPr bwMode="auto">
          <a:xfrm>
            <a:off x="7004050" y="4800600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unit-length rotation </a:t>
            </a:r>
          </a:p>
          <a:p>
            <a:r>
              <a:rPr lang="en-US" altLang="zh-TW">
                <a:ea typeface="新細明體" charset="-120"/>
              </a:rPr>
              <a:t>axis vector</a:t>
            </a:r>
          </a:p>
        </p:txBody>
      </p:sp>
      <p:sp>
        <p:nvSpPr>
          <p:cNvPr id="1309714" name="Line 18"/>
          <p:cNvSpPr>
            <a:spLocks noChangeShapeType="1"/>
          </p:cNvSpPr>
          <p:nvPr/>
        </p:nvSpPr>
        <p:spPr bwMode="auto">
          <a:xfrm flipV="1">
            <a:off x="73152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309715" name="Object 19"/>
          <p:cNvGraphicFramePr>
            <a:graphicFrameLocks noChangeAspect="1"/>
          </p:cNvGraphicFramePr>
          <p:nvPr/>
        </p:nvGraphicFramePr>
        <p:xfrm>
          <a:off x="457200" y="3124200"/>
          <a:ext cx="13001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06" name="方程式" r:id="rId9" imgW="596880" imgH="139680" progId="Equation.3">
                  <p:embed/>
                </p:oleObj>
              </mc:Choice>
              <mc:Fallback>
                <p:oleObj name="方程式" r:id="rId9" imgW="596880" imgH="139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13001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9717" name="Object 21"/>
          <p:cNvGraphicFramePr>
            <a:graphicFrameLocks noChangeAspect="1"/>
          </p:cNvGraphicFramePr>
          <p:nvPr/>
        </p:nvGraphicFramePr>
        <p:xfrm>
          <a:off x="381000" y="3525838"/>
          <a:ext cx="34290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07" name="方程式" r:id="rId11" imgW="1574640" imgH="444240" progId="Equation.3">
                  <p:embed/>
                </p:oleObj>
              </mc:Choice>
              <mc:Fallback>
                <p:oleObj name="方程式" r:id="rId11" imgW="157464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25838"/>
                        <a:ext cx="34290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9718" name="Object 22"/>
          <p:cNvGraphicFramePr>
            <a:graphicFrameLocks noChangeAspect="1"/>
          </p:cNvGraphicFramePr>
          <p:nvPr/>
        </p:nvGraphicFramePr>
        <p:xfrm>
          <a:off x="439738" y="4495800"/>
          <a:ext cx="146526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08" name="方程式" r:id="rId13" imgW="672840" imgH="393480" progId="Equation.3">
                  <p:embed/>
                </p:oleObj>
              </mc:Choice>
              <mc:Fallback>
                <p:oleObj name="方程式" r:id="rId13" imgW="67284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4495800"/>
                        <a:ext cx="1465262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9719" name="Object 23"/>
          <p:cNvGraphicFramePr>
            <a:graphicFrameLocks noChangeAspect="1"/>
          </p:cNvGraphicFramePr>
          <p:nvPr/>
        </p:nvGraphicFramePr>
        <p:xfrm>
          <a:off x="2101850" y="6076950"/>
          <a:ext cx="382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09" name="方程式" r:id="rId15" imgW="152280" imgH="215640" progId="Equation.3">
                  <p:embed/>
                </p:oleObj>
              </mc:Choice>
              <mc:Fallback>
                <p:oleObj name="方程式" r:id="rId15" imgW="1522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6076950"/>
                        <a:ext cx="3825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9720" name="Object 24"/>
          <p:cNvGraphicFramePr>
            <a:graphicFrameLocks noChangeAspect="1"/>
          </p:cNvGraphicFramePr>
          <p:nvPr/>
        </p:nvGraphicFramePr>
        <p:xfrm>
          <a:off x="1447800" y="5715000"/>
          <a:ext cx="350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10" name="方程式" r:id="rId17" imgW="139680" imgH="215640" progId="Equation.3">
                  <p:embed/>
                </p:oleObj>
              </mc:Choice>
              <mc:Fallback>
                <p:oleObj name="方程式" r:id="rId17" imgW="1396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15000"/>
                        <a:ext cx="3508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9721" name="Object 25"/>
          <p:cNvGraphicFramePr>
            <a:graphicFrameLocks noChangeAspect="1"/>
          </p:cNvGraphicFramePr>
          <p:nvPr/>
        </p:nvGraphicFramePr>
        <p:xfrm>
          <a:off x="4800600" y="3092450"/>
          <a:ext cx="3190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11" name="方程式" r:id="rId19" imgW="126720" imgH="164880" progId="Equation.3">
                  <p:embed/>
                </p:oleObj>
              </mc:Choice>
              <mc:Fallback>
                <p:oleObj name="方程式" r:id="rId19" imgW="126720" imgH="164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92450"/>
                        <a:ext cx="3190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13" grpId="0"/>
      <p:bldP spid="13097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32C45-12FD-4D48-9802-0BABE1F3DD6E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Rotational DOFs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676400"/>
            <a:ext cx="8415337" cy="5029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zh-TW" altLang="en-US" sz="220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TW" altLang="en-US" sz="220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TW" altLang="en-US" sz="220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TW" altLang="en-US" sz="220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TW" altLang="en-US" sz="220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TW" altLang="en-US" sz="220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TW" altLang="en-US" sz="220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3000" b="1">
                <a:ea typeface="新細明體" charset="-120"/>
              </a:rPr>
              <a:t>a</a:t>
            </a:r>
            <a:r>
              <a:rPr lang="en-US" altLang="zh-TW" sz="3000" baseline="-25000">
                <a:ea typeface="新細明體" charset="-120"/>
              </a:rPr>
              <a:t>i</a:t>
            </a:r>
            <a:r>
              <a:rPr lang="en-US" altLang="zh-TW" sz="3000">
                <a:ea typeface="新細明體" charset="-120"/>
              </a:rPr>
              <a:t>: unit length rotation axis in world 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3000" b="1">
                <a:ea typeface="新細明體" charset="-120"/>
              </a:rPr>
              <a:t>r</a:t>
            </a:r>
            <a:r>
              <a:rPr lang="en-US" altLang="zh-TW" sz="3000" baseline="-25000">
                <a:ea typeface="新細明體" charset="-120"/>
              </a:rPr>
              <a:t>i</a:t>
            </a:r>
            <a:r>
              <a:rPr lang="en-US" altLang="zh-TW" sz="3000">
                <a:ea typeface="新細明體" charset="-120"/>
              </a:rPr>
              <a:t>: position of joint pivot in world 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3000" b="1">
                <a:ea typeface="新細明體" charset="-120"/>
              </a:rPr>
              <a:t>p</a:t>
            </a:r>
            <a:r>
              <a:rPr lang="en-US" altLang="zh-TW" sz="3000">
                <a:ea typeface="新細明體" charset="-120"/>
              </a:rPr>
              <a:t>: end effector position in world space</a:t>
            </a:r>
          </a:p>
        </p:txBody>
      </p:sp>
      <p:graphicFrame>
        <p:nvGraphicFramePr>
          <p:cNvPr id="1310724" name="Object 4"/>
          <p:cNvGraphicFramePr>
            <a:graphicFrameLocks noChangeAspect="1"/>
          </p:cNvGraphicFramePr>
          <p:nvPr/>
        </p:nvGraphicFramePr>
        <p:xfrm>
          <a:off x="933450" y="2743200"/>
          <a:ext cx="32385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93" name="方程式" r:id="rId3" imgW="1079280" imgH="431640" progId="Equation.3">
                  <p:embed/>
                </p:oleObj>
              </mc:Choice>
              <mc:Fallback>
                <p:oleObj name="方程式" r:id="rId3" imgW="1079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743200"/>
                        <a:ext cx="32385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25" name="Rectangle 5"/>
          <p:cNvSpPr>
            <a:spLocks noChangeArrowheads="1"/>
          </p:cNvSpPr>
          <p:nvPr/>
        </p:nvSpPr>
        <p:spPr bwMode="auto">
          <a:xfrm rot="2176068">
            <a:off x="6553200" y="1751013"/>
            <a:ext cx="1524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10726" name="Rectangle 6"/>
          <p:cNvSpPr>
            <a:spLocks noChangeArrowheads="1"/>
          </p:cNvSpPr>
          <p:nvPr/>
        </p:nvSpPr>
        <p:spPr bwMode="auto">
          <a:xfrm rot="-1281572">
            <a:off x="5638800" y="4341813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10727" name="Rectangle 7"/>
          <p:cNvSpPr>
            <a:spLocks noChangeArrowheads="1"/>
          </p:cNvSpPr>
          <p:nvPr/>
        </p:nvSpPr>
        <p:spPr bwMode="auto">
          <a:xfrm rot="-4621618">
            <a:off x="7086600" y="2817813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10728" name="Rectangle 8"/>
          <p:cNvSpPr>
            <a:spLocks noChangeArrowheads="1"/>
          </p:cNvSpPr>
          <p:nvPr/>
        </p:nvSpPr>
        <p:spPr bwMode="auto">
          <a:xfrm rot="-2748037">
            <a:off x="6743700" y="3846513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10729" name="Line 9"/>
          <p:cNvSpPr>
            <a:spLocks noChangeShapeType="1"/>
          </p:cNvSpPr>
          <p:nvPr/>
        </p:nvSpPr>
        <p:spPr bwMode="auto">
          <a:xfrm flipH="1" flipV="1">
            <a:off x="6705600" y="1446213"/>
            <a:ext cx="152400" cy="2819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10730" name="Text Box 10"/>
          <p:cNvSpPr txBox="1">
            <a:spLocks noChangeArrowheads="1"/>
          </p:cNvSpPr>
          <p:nvPr/>
        </p:nvSpPr>
        <p:spPr bwMode="auto">
          <a:xfrm>
            <a:off x="6705600" y="3960813"/>
            <a:ext cx="327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•</a:t>
            </a:r>
          </a:p>
        </p:txBody>
      </p:sp>
      <p:sp>
        <p:nvSpPr>
          <p:cNvPr id="1310731" name="Text Box 11"/>
          <p:cNvSpPr txBox="1">
            <a:spLocks noChangeArrowheads="1"/>
          </p:cNvSpPr>
          <p:nvPr/>
        </p:nvSpPr>
        <p:spPr bwMode="auto">
          <a:xfrm>
            <a:off x="6553200" y="1065213"/>
            <a:ext cx="327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  <a:ea typeface="新細明體" charset="-120"/>
                <a:cs typeface="Times New Roman" pitchFamily="18" charset="0"/>
              </a:rPr>
              <a:t>•</a:t>
            </a:r>
          </a:p>
        </p:txBody>
      </p:sp>
      <p:sp>
        <p:nvSpPr>
          <p:cNvPr id="1310732" name="Line 12"/>
          <p:cNvSpPr>
            <a:spLocks noChangeShapeType="1"/>
          </p:cNvSpPr>
          <p:nvPr/>
        </p:nvSpPr>
        <p:spPr bwMode="auto">
          <a:xfrm flipH="1">
            <a:off x="5715000" y="1370013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10733" name="Line 13"/>
          <p:cNvSpPr>
            <a:spLocks noChangeShapeType="1"/>
          </p:cNvSpPr>
          <p:nvPr/>
        </p:nvSpPr>
        <p:spPr bwMode="auto">
          <a:xfrm>
            <a:off x="6858000" y="426561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310734" name="Object 14"/>
          <p:cNvGraphicFramePr>
            <a:graphicFrameLocks noChangeAspect="1"/>
          </p:cNvGraphicFramePr>
          <p:nvPr/>
        </p:nvGraphicFramePr>
        <p:xfrm>
          <a:off x="4953000" y="1127125"/>
          <a:ext cx="6667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94" name="方程式" r:id="rId5" imgW="266400" imgH="431640" progId="Equation.3">
                  <p:embed/>
                </p:oleObj>
              </mc:Choice>
              <mc:Fallback>
                <p:oleObj name="方程式" r:id="rId5" imgW="2664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27125"/>
                        <a:ext cx="6667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35" name="Object 15"/>
          <p:cNvGraphicFramePr>
            <a:graphicFrameLocks noChangeAspect="1"/>
          </p:cNvGraphicFramePr>
          <p:nvPr/>
        </p:nvGraphicFramePr>
        <p:xfrm>
          <a:off x="7391400" y="4341813"/>
          <a:ext cx="4572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95" name="方程式" r:id="rId7" imgW="152280" imgH="228600" progId="Equation.3">
                  <p:embed/>
                </p:oleObj>
              </mc:Choice>
              <mc:Fallback>
                <p:oleObj name="方程式" r:id="rId7" imgW="1522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1813"/>
                        <a:ext cx="4572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36" name="Object 16"/>
          <p:cNvGraphicFramePr>
            <a:graphicFrameLocks noChangeAspect="1"/>
          </p:cNvGraphicFramePr>
          <p:nvPr/>
        </p:nvGraphicFramePr>
        <p:xfrm>
          <a:off x="6838950" y="798513"/>
          <a:ext cx="3810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96" name="方程式" r:id="rId9" imgW="126720" imgH="164880" progId="Equation.3">
                  <p:embed/>
                </p:oleObj>
              </mc:Choice>
              <mc:Fallback>
                <p:oleObj name="方程式" r:id="rId9" imgW="12672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798513"/>
                        <a:ext cx="3810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37" name="Object 17"/>
          <p:cNvGraphicFramePr>
            <a:graphicFrameLocks noChangeAspect="1"/>
          </p:cNvGraphicFramePr>
          <p:nvPr/>
        </p:nvGraphicFramePr>
        <p:xfrm>
          <a:off x="5884863" y="2589213"/>
          <a:ext cx="8810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97" name="方程式" r:id="rId11" imgW="355320" imgH="228600" progId="Equation.3">
                  <p:embed/>
                </p:oleObj>
              </mc:Choice>
              <mc:Fallback>
                <p:oleObj name="方程式" r:id="rId11" imgW="35532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2589213"/>
                        <a:ext cx="8810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38" name="Object 18"/>
          <p:cNvGraphicFramePr>
            <a:graphicFrameLocks noChangeAspect="1"/>
          </p:cNvGraphicFramePr>
          <p:nvPr/>
        </p:nvGraphicFramePr>
        <p:xfrm>
          <a:off x="6286500" y="3808413"/>
          <a:ext cx="381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98" name="方程式" r:id="rId13" imgW="126720" imgH="228600" progId="Equation.3">
                  <p:embed/>
                </p:oleObj>
              </mc:Choice>
              <mc:Fallback>
                <p:oleObj name="方程式" r:id="rId13" imgW="12672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808413"/>
                        <a:ext cx="3810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3433A-A985-4DE5-8DFC-1E22E2B3CF4B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3-DOF Rotational Joints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Once we have each axis in world space, each one will get a column in the Jacobian matrix</a:t>
            </a:r>
          </a:p>
          <a:p>
            <a:r>
              <a:rPr lang="en-US" altLang="zh-TW">
                <a:ea typeface="新細明體" charset="-120"/>
              </a:rPr>
              <a:t>At this point, it is essentially handled as three   1-DOF joints, so we can use the same formula for computing the derivative as we did earlier:</a:t>
            </a:r>
          </a:p>
          <a:p>
            <a:endParaRPr lang="en-US" altLang="zh-TW" sz="2700">
              <a:ea typeface="新細明體" charset="-120"/>
            </a:endParaRPr>
          </a:p>
          <a:p>
            <a:endParaRPr lang="en-US" altLang="zh-TW" sz="2700">
              <a:ea typeface="新細明體" charset="-120"/>
            </a:endParaRPr>
          </a:p>
          <a:p>
            <a:endParaRPr lang="en-US" altLang="zh-TW" sz="27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We repeat this for each of the three axes</a:t>
            </a:r>
          </a:p>
        </p:txBody>
      </p:sp>
      <p:graphicFrame>
        <p:nvGraphicFramePr>
          <p:cNvPr id="1311748" name="Object 4"/>
          <p:cNvGraphicFramePr>
            <a:graphicFrameLocks noChangeAspect="1"/>
          </p:cNvGraphicFramePr>
          <p:nvPr/>
        </p:nvGraphicFramePr>
        <p:xfrm>
          <a:off x="3981450" y="5029200"/>
          <a:ext cx="32385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58" name="方程式" r:id="rId3" imgW="1079280" imgH="431640" progId="Equation.3">
                  <p:embed/>
                </p:oleObj>
              </mc:Choice>
              <mc:Fallback>
                <p:oleObj name="方程式" r:id="rId3" imgW="1079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029200"/>
                        <a:ext cx="32385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9FDB8-DD17-41AA-8368-76323DF6A3B2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131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687887"/>
          </a:xfrm>
        </p:spPr>
        <p:txBody>
          <a:bodyPr/>
          <a:lstStyle/>
          <a:p>
            <a:endParaRPr lang="zh-TW" altLang="en-US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Linearize about </a:t>
            </a:r>
            <a:r>
              <a:rPr lang="en-US" altLang="zh-TW" sz="2700" i="1">
                <a:latin typeface="Symbol" pitchFamily="18" charset="2"/>
                <a:ea typeface="新細明體" charset="-120"/>
              </a:rPr>
              <a:t>q</a:t>
            </a:r>
            <a:r>
              <a:rPr lang="en-US" altLang="zh-TW" sz="2700" i="1" baseline="-25000">
                <a:latin typeface="Times" pitchFamily="18" charset="0"/>
                <a:ea typeface="新細明體" charset="-120"/>
              </a:rPr>
              <a:t>k</a:t>
            </a:r>
            <a:r>
              <a:rPr lang="en-US" altLang="zh-TW" sz="2200">
                <a:latin typeface="Symbol" pitchFamily="18" charset="2"/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locally </a:t>
            </a:r>
          </a:p>
          <a:p>
            <a:r>
              <a:rPr lang="en-US" altLang="zh-TW">
                <a:ea typeface="新細明體" charset="-120"/>
              </a:rPr>
              <a:t>Small increments</a:t>
            </a:r>
            <a:endParaRPr lang="zh-TW" altLang="en-US">
              <a:ea typeface="新細明體" charset="-120"/>
            </a:endParaRPr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106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Iterative IK Using Inverse Jacobian</a:t>
            </a:r>
          </a:p>
        </p:txBody>
      </p:sp>
      <p:graphicFrame>
        <p:nvGraphicFramePr>
          <p:cNvPr id="1312772" name="Object 4"/>
          <p:cNvGraphicFramePr>
            <a:graphicFrameLocks noChangeAspect="1"/>
          </p:cNvGraphicFramePr>
          <p:nvPr/>
        </p:nvGraphicFramePr>
        <p:xfrm>
          <a:off x="1066800" y="1600200"/>
          <a:ext cx="18732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40" name="方程式" r:id="rId3" imgW="723600" imgH="228600" progId="Equation.3">
                  <p:embed/>
                </p:oleObj>
              </mc:Choice>
              <mc:Fallback>
                <p:oleObj name="方程式" r:id="rId3" imgW="723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1873250" cy="593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2773" name="Object 5"/>
          <p:cNvGraphicFramePr>
            <a:graphicFrameLocks noChangeAspect="1"/>
          </p:cNvGraphicFramePr>
          <p:nvPr/>
        </p:nvGraphicFramePr>
        <p:xfrm>
          <a:off x="1066800" y="2362200"/>
          <a:ext cx="17732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41" name="方程式" r:id="rId5" imgW="685800" imgH="241200" progId="Equation.3">
                  <p:embed/>
                </p:oleObj>
              </mc:Choice>
              <mc:Fallback>
                <p:oleObj name="方程式" r:id="rId5" imgW="6858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1773238" cy="628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2774" name="Object 6"/>
          <p:cNvGraphicFramePr>
            <a:graphicFrameLocks noChangeAspect="1"/>
          </p:cNvGraphicFramePr>
          <p:nvPr/>
        </p:nvGraphicFramePr>
        <p:xfrm>
          <a:off x="990600" y="3336925"/>
          <a:ext cx="20701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42" name="方程式" r:id="rId7" imgW="799920" imgH="241200" progId="Equation.3">
                  <p:embed/>
                </p:oleObj>
              </mc:Choice>
              <mc:Fallback>
                <p:oleObj name="方程式" r:id="rId7" imgW="7999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36925"/>
                        <a:ext cx="2070100" cy="625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2775" name="Object 7"/>
          <p:cNvGraphicFramePr>
            <a:graphicFrameLocks noChangeAspect="1"/>
          </p:cNvGraphicFramePr>
          <p:nvPr/>
        </p:nvGraphicFramePr>
        <p:xfrm>
          <a:off x="998538" y="4221163"/>
          <a:ext cx="35845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43" name="方程式" r:id="rId9" imgW="1384200" imgH="241200" progId="Equation.3">
                  <p:embed/>
                </p:oleObj>
              </mc:Choice>
              <mc:Fallback>
                <p:oleObj name="方程式" r:id="rId9" imgW="13842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221163"/>
                        <a:ext cx="3584575" cy="625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2776" name="AutoShape 8"/>
          <p:cNvSpPr>
            <a:spLocks noChangeArrowheads="1"/>
          </p:cNvSpPr>
          <p:nvPr/>
        </p:nvSpPr>
        <p:spPr bwMode="auto">
          <a:xfrm flipV="1">
            <a:off x="5740400" y="5067300"/>
            <a:ext cx="1214438" cy="9144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12777" name="Group 9"/>
          <p:cNvGrpSpPr>
            <a:grpSpLocks/>
          </p:cNvGrpSpPr>
          <p:nvPr/>
        </p:nvGrpSpPr>
        <p:grpSpPr bwMode="auto">
          <a:xfrm rot="3804085">
            <a:off x="5838826" y="1955800"/>
            <a:ext cx="931862" cy="1862137"/>
            <a:chOff x="2351" y="2238"/>
            <a:chExt cx="587" cy="1173"/>
          </a:xfrm>
        </p:grpSpPr>
        <p:sp>
          <p:nvSpPr>
            <p:cNvPr id="1312778" name="Oval 10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12779" name="AutoShape 11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12780" name="Group 12"/>
          <p:cNvGrpSpPr>
            <a:grpSpLocks/>
          </p:cNvGrpSpPr>
          <p:nvPr/>
        </p:nvGrpSpPr>
        <p:grpSpPr bwMode="auto">
          <a:xfrm rot="815373">
            <a:off x="5816600" y="3390900"/>
            <a:ext cx="931863" cy="1862138"/>
            <a:chOff x="2351" y="2238"/>
            <a:chExt cx="587" cy="1173"/>
          </a:xfrm>
        </p:grpSpPr>
        <p:sp>
          <p:nvSpPr>
            <p:cNvPr id="1312781" name="Oval 13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12782" name="AutoShape 14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12783" name="Group 15"/>
          <p:cNvGrpSpPr>
            <a:grpSpLocks/>
          </p:cNvGrpSpPr>
          <p:nvPr/>
        </p:nvGrpSpPr>
        <p:grpSpPr bwMode="auto">
          <a:xfrm rot="1917014">
            <a:off x="6043613" y="3403600"/>
            <a:ext cx="931862" cy="1862138"/>
            <a:chOff x="2351" y="2238"/>
            <a:chExt cx="587" cy="1173"/>
          </a:xfrm>
        </p:grpSpPr>
        <p:sp>
          <p:nvSpPr>
            <p:cNvPr id="1312784" name="Oval 16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12785" name="AutoShape 17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12786" name="Group 18"/>
          <p:cNvGrpSpPr>
            <a:grpSpLocks/>
          </p:cNvGrpSpPr>
          <p:nvPr/>
        </p:nvGrpSpPr>
        <p:grpSpPr bwMode="auto">
          <a:xfrm rot="4032841">
            <a:off x="6416676" y="1873250"/>
            <a:ext cx="931862" cy="1862137"/>
            <a:chOff x="2351" y="2238"/>
            <a:chExt cx="587" cy="1173"/>
          </a:xfrm>
        </p:grpSpPr>
        <p:sp>
          <p:nvSpPr>
            <p:cNvPr id="1312787" name="Oval 19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12788" name="AutoShape 20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12789" name="Group 21"/>
          <p:cNvGrpSpPr>
            <a:grpSpLocks/>
          </p:cNvGrpSpPr>
          <p:nvPr/>
        </p:nvGrpSpPr>
        <p:grpSpPr bwMode="auto">
          <a:xfrm rot="3727413">
            <a:off x="7032625" y="1925638"/>
            <a:ext cx="931863" cy="1862137"/>
            <a:chOff x="2351" y="2238"/>
            <a:chExt cx="587" cy="1173"/>
          </a:xfrm>
        </p:grpSpPr>
        <p:sp>
          <p:nvSpPr>
            <p:cNvPr id="1312790" name="Oval 22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12791" name="AutoShape 23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312792" name="Oval 24"/>
          <p:cNvSpPr>
            <a:spLocks noChangeArrowheads="1"/>
          </p:cNvSpPr>
          <p:nvPr/>
        </p:nvSpPr>
        <p:spPr bwMode="auto">
          <a:xfrm>
            <a:off x="7780338" y="17653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12793" name="Line 25"/>
          <p:cNvSpPr>
            <a:spLocks noChangeShapeType="1"/>
          </p:cNvSpPr>
          <p:nvPr/>
        </p:nvSpPr>
        <p:spPr bwMode="auto">
          <a:xfrm flipV="1">
            <a:off x="6659563" y="1846263"/>
            <a:ext cx="12239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12794" name="Oval 26"/>
          <p:cNvSpPr>
            <a:spLocks noChangeArrowheads="1"/>
          </p:cNvSpPr>
          <p:nvPr/>
        </p:nvSpPr>
        <p:spPr bwMode="auto">
          <a:xfrm>
            <a:off x="7212013" y="18161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12795" name="Oval 27"/>
          <p:cNvSpPr>
            <a:spLocks noChangeArrowheads="1"/>
          </p:cNvSpPr>
          <p:nvPr/>
        </p:nvSpPr>
        <p:spPr bwMode="auto">
          <a:xfrm>
            <a:off x="6597650" y="182721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12796" name="Group 28"/>
          <p:cNvGrpSpPr>
            <a:grpSpLocks/>
          </p:cNvGrpSpPr>
          <p:nvPr/>
        </p:nvGrpSpPr>
        <p:grpSpPr bwMode="auto">
          <a:xfrm rot="3304365">
            <a:off x="6300788" y="3521075"/>
            <a:ext cx="931862" cy="1862138"/>
            <a:chOff x="2351" y="2238"/>
            <a:chExt cx="587" cy="1173"/>
          </a:xfrm>
        </p:grpSpPr>
        <p:sp>
          <p:nvSpPr>
            <p:cNvPr id="1312797" name="Oval 29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12798" name="AutoShape 30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312799" name="Text Box 31"/>
          <p:cNvSpPr txBox="1">
            <a:spLocks noChangeArrowheads="1"/>
          </p:cNvSpPr>
          <p:nvPr/>
        </p:nvSpPr>
        <p:spPr bwMode="auto">
          <a:xfrm>
            <a:off x="6372225" y="1412875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 i="1">
                <a:latin typeface="Times New Roman" pitchFamily="18" charset="0"/>
                <a:ea typeface="新細明體" charset="-120"/>
              </a:rPr>
              <a:t>P</a:t>
            </a:r>
          </a:p>
        </p:txBody>
      </p:sp>
      <p:sp>
        <p:nvSpPr>
          <p:cNvPr id="1312800" name="Text Box 32"/>
          <p:cNvSpPr txBox="1">
            <a:spLocks noChangeArrowheads="1"/>
          </p:cNvSpPr>
          <p:nvPr/>
        </p:nvSpPr>
        <p:spPr bwMode="auto">
          <a:xfrm>
            <a:off x="6804025" y="141287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 i="1">
                <a:latin typeface="Times New Roman" pitchFamily="18" charset="0"/>
                <a:ea typeface="新細明體" charset="-120"/>
              </a:rPr>
              <a:t>P+dP</a:t>
            </a:r>
          </a:p>
        </p:txBody>
      </p:sp>
      <p:sp>
        <p:nvSpPr>
          <p:cNvPr id="1312801" name="Text Box 33"/>
          <p:cNvSpPr txBox="1">
            <a:spLocks noChangeArrowheads="1"/>
          </p:cNvSpPr>
          <p:nvPr/>
        </p:nvSpPr>
        <p:spPr bwMode="auto">
          <a:xfrm>
            <a:off x="7812088" y="141287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 i="1">
                <a:latin typeface="Times New Roman" pitchFamily="18" charset="0"/>
                <a:ea typeface="新細明體" charset="-120"/>
              </a:rPr>
              <a:t>P</a:t>
            </a:r>
            <a:r>
              <a:rPr kumimoji="1" lang="en-US" altLang="zh-TW" sz="2400" i="1" baseline="-25000">
                <a:latin typeface="Times New Roman" pitchFamily="18" charset="0"/>
                <a:ea typeface="新細明體" charset="-120"/>
              </a:rPr>
              <a:t>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1A154-D529-40C1-84D6-25E884DB1D00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Jacobian may not be invertible!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6878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Non-square matrix</a:t>
            </a:r>
          </a:p>
          <a:p>
            <a:pPr lvl="1"/>
            <a:r>
              <a:rPr lang="en-US" altLang="zh-TW">
                <a:ea typeface="新細明體" charset="-120"/>
              </a:rPr>
              <a:t>pseudo inverse</a:t>
            </a:r>
          </a:p>
          <a:p>
            <a:r>
              <a:rPr lang="en-US" altLang="zh-TW">
                <a:ea typeface="新細明體" charset="-120"/>
              </a:rPr>
              <a:t>Singularity</a:t>
            </a:r>
          </a:p>
          <a:p>
            <a:pPr lvl="1"/>
            <a:r>
              <a:rPr lang="en-US" altLang="zh-TW">
                <a:ea typeface="新細明體" charset="-120"/>
              </a:rPr>
              <a:t>causes infinite joint velocities</a:t>
            </a:r>
          </a:p>
          <a:p>
            <a:pPr lvl="1"/>
            <a:r>
              <a:rPr lang="en-US" altLang="zh-TW">
                <a:ea typeface="新細明體" charset="-120"/>
              </a:rPr>
              <a:t>occurs when any      cannot achieve      that is not perpendicular to the arm </a:t>
            </a:r>
          </a:p>
          <a:p>
            <a:pPr lvl="1"/>
            <a:endParaRPr lang="zh-TW" altLang="en-US">
              <a:ea typeface="新細明體" charset="-120"/>
            </a:endParaRPr>
          </a:p>
        </p:txBody>
      </p:sp>
      <p:graphicFrame>
        <p:nvGraphicFramePr>
          <p:cNvPr id="1313796" name="Object 4"/>
          <p:cNvGraphicFramePr>
            <a:graphicFrameLocks noChangeAspect="1"/>
          </p:cNvGraphicFramePr>
          <p:nvPr/>
        </p:nvGraphicFramePr>
        <p:xfrm>
          <a:off x="3905250" y="3556000"/>
          <a:ext cx="3619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18" name="方程式" r:id="rId3" imgW="139680" imgH="215640" progId="Equation.3">
                  <p:embed/>
                </p:oleObj>
              </mc:Choice>
              <mc:Fallback>
                <p:oleObj name="方程式" r:id="rId3" imgW="13968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3556000"/>
                        <a:ext cx="361950" cy="558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3797" name="Object 5"/>
          <p:cNvGraphicFramePr>
            <a:graphicFrameLocks noChangeAspect="1"/>
          </p:cNvGraphicFramePr>
          <p:nvPr/>
        </p:nvGraphicFramePr>
        <p:xfrm>
          <a:off x="6629400" y="3657600"/>
          <a:ext cx="3952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19" name="方程式" r:id="rId5" imgW="152280" imgH="164880" progId="Equation.3">
                  <p:embed/>
                </p:oleObj>
              </mc:Choice>
              <mc:Fallback>
                <p:oleObj name="方程式" r:id="rId5" imgW="152280" imgH="164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657600"/>
                        <a:ext cx="395288" cy="427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137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19600"/>
            <a:ext cx="2438400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379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95800"/>
            <a:ext cx="3201988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93D39-091D-4EE7-BD10-16B86A60773E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Remedy to Singularity Problem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Add redundancy</a:t>
            </a:r>
          </a:p>
          <a:p>
            <a:pPr lvl="1"/>
            <a:r>
              <a:rPr lang="en-US" altLang="zh-TW">
                <a:ea typeface="新細明體" charset="-120"/>
              </a:rPr>
              <a:t>add more joints to the original joint chain</a:t>
            </a:r>
          </a:p>
          <a:p>
            <a:pPr lvl="1">
              <a:buFont typeface="Arial" charset="0"/>
              <a:buNone/>
            </a:pPr>
            <a:r>
              <a:rPr lang="en-US" altLang="zh-TW">
                <a:ea typeface="新細明體" charset="-120"/>
              </a:rPr>
              <a:t>(more DOFs are added)</a:t>
            </a:r>
          </a:p>
          <a:p>
            <a:pPr lvl="1"/>
            <a:r>
              <a:rPr lang="en-US" altLang="zh-TW">
                <a:ea typeface="新細明體" charset="-120"/>
              </a:rPr>
              <a:t>Jacobian matrix is not square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Use pseudo inverse of Jacobian!</a:t>
            </a:r>
          </a:p>
          <a:p>
            <a:endParaRPr lang="en-US" altLang="zh-TW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0A698-D316-475A-A0ED-C2B242E2F0DA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Pseudo Inverse of the Jacobian</a:t>
            </a:r>
          </a:p>
        </p:txBody>
      </p:sp>
      <p:graphicFrame>
        <p:nvGraphicFramePr>
          <p:cNvPr id="1315843" name="Object 3"/>
          <p:cNvGraphicFramePr>
            <a:graphicFrameLocks noChangeAspect="1"/>
          </p:cNvGraphicFramePr>
          <p:nvPr/>
        </p:nvGraphicFramePr>
        <p:xfrm>
          <a:off x="914400" y="1676400"/>
          <a:ext cx="4621213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74" name="方程式" r:id="rId3" imgW="1752480" imgH="749160" progId="Equation.3">
                  <p:embed/>
                </p:oleObj>
              </mc:Choice>
              <mc:Fallback>
                <p:oleObj name="方程式" r:id="rId3" imgW="1752480" imgH="749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4621213" cy="19764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5844" name="Object 4"/>
          <p:cNvGraphicFramePr>
            <a:graphicFrameLocks noChangeAspect="1"/>
          </p:cNvGraphicFramePr>
          <p:nvPr/>
        </p:nvGraphicFramePr>
        <p:xfrm>
          <a:off x="3849688" y="3840163"/>
          <a:ext cx="24749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75" name="方程式" r:id="rId5" imgW="1002960" imgH="228600" progId="Equation.3">
                  <p:embed/>
                </p:oleObj>
              </mc:Choice>
              <mc:Fallback>
                <p:oleObj name="方程式" r:id="rId5" imgW="1002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3840163"/>
                        <a:ext cx="2474912" cy="5635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5845" name="Object 5"/>
          <p:cNvGraphicFramePr>
            <a:graphicFrameLocks noChangeAspect="1"/>
          </p:cNvGraphicFramePr>
          <p:nvPr/>
        </p:nvGraphicFramePr>
        <p:xfrm>
          <a:off x="2362200" y="4572000"/>
          <a:ext cx="14398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76" name="方程式" r:id="rId7" imgW="545760" imgH="215640" progId="Equation.3">
                  <p:embed/>
                </p:oleObj>
              </mc:Choice>
              <mc:Fallback>
                <p:oleObj name="方程式" r:id="rId7" imgW="5457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72000"/>
                        <a:ext cx="1439863" cy="5699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5846" name="Line 6"/>
          <p:cNvSpPr>
            <a:spLocks noChangeShapeType="1"/>
          </p:cNvSpPr>
          <p:nvPr/>
        </p:nvSpPr>
        <p:spPr bwMode="auto">
          <a:xfrm>
            <a:off x="3200400" y="3657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32E03-C9CE-4CB5-BE1C-A8092C5D04F7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Adding more control to IK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sz="2900">
                <a:ea typeface="新細明體" charset="-120"/>
              </a:rPr>
              <a:t>Pseudo inverse computes one of many possible solutions that minimize joint angle velocities</a:t>
            </a:r>
          </a:p>
          <a:p>
            <a:r>
              <a:rPr lang="en-US" altLang="zh-TW" sz="2900">
                <a:ea typeface="新細明體" charset="-120"/>
              </a:rPr>
              <a:t>IK using pseudo inverse Jacobian may not provide natural poses</a:t>
            </a:r>
          </a:p>
          <a:p>
            <a:r>
              <a:rPr lang="en-US" altLang="zh-TW" sz="2900">
                <a:ea typeface="新細明體" charset="-120"/>
              </a:rPr>
              <a:t>A control term can be added to the pseudo inverse Jacobian solution</a:t>
            </a:r>
          </a:p>
          <a:p>
            <a:r>
              <a:rPr lang="en-US" altLang="zh-TW" sz="2900">
                <a:ea typeface="新細明體" charset="-120"/>
              </a:rPr>
              <a:t>The control term should not add anything to the velocities, that is</a:t>
            </a:r>
          </a:p>
        </p:txBody>
      </p:sp>
      <p:graphicFrame>
        <p:nvGraphicFramePr>
          <p:cNvPr id="1316868" name="Object 4"/>
          <p:cNvGraphicFramePr>
            <a:graphicFrameLocks noChangeAspect="1"/>
          </p:cNvGraphicFramePr>
          <p:nvPr/>
        </p:nvGraphicFramePr>
        <p:xfrm>
          <a:off x="5715000" y="5707063"/>
          <a:ext cx="342265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80" name="方程式" r:id="rId3" imgW="1346040" imgH="482400" progId="Equation.3">
                  <p:embed/>
                </p:oleObj>
              </mc:Choice>
              <mc:Fallback>
                <p:oleObj name="方程式" r:id="rId3" imgW="13460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707063"/>
                        <a:ext cx="3422650" cy="1227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869" name="Rectangle 5"/>
          <p:cNvSpPr>
            <a:spLocks noChangeArrowheads="1"/>
          </p:cNvSpPr>
          <p:nvPr/>
        </p:nvSpPr>
        <p:spPr bwMode="auto">
          <a:xfrm>
            <a:off x="7370763" y="6283325"/>
            <a:ext cx="1728787" cy="5746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en-US">
              <a:latin typeface="Tahoma" pitchFamily="34" charset="0"/>
              <a:ea typeface="新細明體" charset="-120"/>
            </a:endParaRPr>
          </a:p>
        </p:txBody>
      </p:sp>
      <p:sp>
        <p:nvSpPr>
          <p:cNvPr id="1316870" name="Text Box 6"/>
          <p:cNvSpPr txBox="1">
            <a:spLocks noChangeArrowheads="1"/>
          </p:cNvSpPr>
          <p:nvPr/>
        </p:nvSpPr>
        <p:spPr bwMode="auto">
          <a:xfrm>
            <a:off x="7391400" y="5715000"/>
            <a:ext cx="167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FF00"/>
                </a:solidFill>
                <a:latin typeface="Times New Roman" pitchFamily="18" charset="0"/>
                <a:ea typeface="新細明體" charset="-120"/>
              </a:rPr>
              <a:t>control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49D328-B036-407F-8B6A-9D13BFFF3416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altLang="zh-TW" sz="3100">
                <a:ea typeface="新細明體" charset="-120"/>
              </a:rPr>
              <a:t>Control Term Adds Zero Linear Velocities</a:t>
            </a:r>
          </a:p>
        </p:txBody>
      </p:sp>
      <p:grpSp>
        <p:nvGrpSpPr>
          <p:cNvPr id="1317892" name="Group 4"/>
          <p:cNvGrpSpPr>
            <a:grpSpLocks/>
          </p:cNvGrpSpPr>
          <p:nvPr/>
        </p:nvGrpSpPr>
        <p:grpSpPr bwMode="auto">
          <a:xfrm>
            <a:off x="1282700" y="1441450"/>
            <a:ext cx="4416425" cy="457200"/>
            <a:chOff x="564" y="966"/>
            <a:chExt cx="2782" cy="288"/>
          </a:xfrm>
        </p:grpSpPr>
        <p:sp>
          <p:nvSpPr>
            <p:cNvPr id="1317893" name="Text Box 5"/>
            <p:cNvSpPr txBox="1">
              <a:spLocks noChangeArrowheads="1"/>
            </p:cNvSpPr>
            <p:nvPr/>
          </p:nvSpPr>
          <p:spPr bwMode="auto">
            <a:xfrm>
              <a:off x="564" y="966"/>
              <a:ext cx="18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" pitchFamily="18" charset="0"/>
                  <a:ea typeface="新細明體" charset="-120"/>
                </a:rPr>
                <a:t>A solution of this form</a:t>
              </a:r>
            </a:p>
          </p:txBody>
        </p:sp>
        <p:sp>
          <p:nvSpPr>
            <p:cNvPr id="1317894" name="Line 6"/>
            <p:cNvSpPr>
              <a:spLocks noChangeShapeType="1"/>
            </p:cNvSpPr>
            <p:nvPr/>
          </p:nvSpPr>
          <p:spPr bwMode="auto">
            <a:xfrm>
              <a:off x="2505" y="1125"/>
              <a:ext cx="841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17895" name="Group 7"/>
          <p:cNvGrpSpPr>
            <a:grpSpLocks/>
          </p:cNvGrpSpPr>
          <p:nvPr/>
        </p:nvGrpSpPr>
        <p:grpSpPr bwMode="auto">
          <a:xfrm>
            <a:off x="942975" y="4516438"/>
            <a:ext cx="5213350" cy="822325"/>
            <a:chOff x="350" y="2903"/>
            <a:chExt cx="3284" cy="518"/>
          </a:xfrm>
        </p:grpSpPr>
        <p:sp>
          <p:nvSpPr>
            <p:cNvPr id="1317896" name="Text Box 8"/>
            <p:cNvSpPr txBox="1">
              <a:spLocks noChangeArrowheads="1"/>
            </p:cNvSpPr>
            <p:nvPr/>
          </p:nvSpPr>
          <p:spPr bwMode="auto">
            <a:xfrm>
              <a:off x="350" y="2903"/>
              <a:ext cx="195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2400">
                  <a:latin typeface="Times" pitchFamily="18" charset="0"/>
                  <a:ea typeface="新細明體" charset="-120"/>
                </a:rPr>
                <a:t>…it doesn’t affect the desired configuration</a:t>
              </a:r>
            </a:p>
          </p:txBody>
        </p:sp>
        <p:sp>
          <p:nvSpPr>
            <p:cNvPr id="1317897" name="Line 9"/>
            <p:cNvSpPr>
              <a:spLocks noChangeShapeType="1"/>
            </p:cNvSpPr>
            <p:nvPr/>
          </p:nvSpPr>
          <p:spPr bwMode="auto">
            <a:xfrm flipV="1">
              <a:off x="2120" y="3181"/>
              <a:ext cx="151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17898" name="Text Box 10"/>
          <p:cNvSpPr txBox="1">
            <a:spLocks noChangeArrowheads="1"/>
          </p:cNvSpPr>
          <p:nvPr/>
        </p:nvSpPr>
        <p:spPr bwMode="auto">
          <a:xfrm>
            <a:off x="3190875" y="5397500"/>
            <a:ext cx="3244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" pitchFamily="18" charset="0"/>
                <a:ea typeface="新細明體" charset="-120"/>
              </a:rPr>
              <a:t>But it can be used to bias</a:t>
            </a:r>
          </a:p>
          <a:p>
            <a:pPr eaLnBrk="0" hangingPunct="0"/>
            <a:r>
              <a:rPr lang="en-US" altLang="zh-TW" sz="2400">
                <a:latin typeface="Times" pitchFamily="18" charset="0"/>
                <a:ea typeface="新細明體" charset="-120"/>
              </a:rPr>
              <a:t>The solution vector</a:t>
            </a:r>
          </a:p>
        </p:txBody>
      </p:sp>
      <p:graphicFrame>
        <p:nvGraphicFramePr>
          <p:cNvPr id="1317899" name="Object 11"/>
          <p:cNvGraphicFramePr>
            <a:graphicFrameLocks noChangeAspect="1"/>
          </p:cNvGraphicFramePr>
          <p:nvPr/>
        </p:nvGraphicFramePr>
        <p:xfrm>
          <a:off x="5675313" y="1466850"/>
          <a:ext cx="2439987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919" name="方程式" r:id="rId3" imgW="1054080" imgH="1612800" progId="Equation.3">
                  <p:embed/>
                </p:oleObj>
              </mc:Choice>
              <mc:Fallback>
                <p:oleObj name="方程式" r:id="rId3" imgW="1054080" imgH="1612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1466850"/>
                        <a:ext cx="2439987" cy="3736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7900" name="Group 12"/>
          <p:cNvGrpSpPr>
            <a:grpSpLocks/>
          </p:cNvGrpSpPr>
          <p:nvPr/>
        </p:nvGrpSpPr>
        <p:grpSpPr bwMode="auto">
          <a:xfrm>
            <a:off x="1085850" y="2111375"/>
            <a:ext cx="5059363" cy="457200"/>
            <a:chOff x="440" y="1388"/>
            <a:chExt cx="3187" cy="288"/>
          </a:xfrm>
        </p:grpSpPr>
        <p:sp>
          <p:nvSpPr>
            <p:cNvPr id="1317901" name="Text Box 13"/>
            <p:cNvSpPr txBox="1">
              <a:spLocks noChangeArrowheads="1"/>
            </p:cNvSpPr>
            <p:nvPr/>
          </p:nvSpPr>
          <p:spPr bwMode="auto">
            <a:xfrm>
              <a:off x="440" y="1388"/>
              <a:ext cx="2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" pitchFamily="18" charset="0"/>
                  <a:ea typeface="新細明體" charset="-120"/>
                </a:rPr>
                <a:t>When put into this formula</a:t>
              </a:r>
            </a:p>
          </p:txBody>
        </p:sp>
        <p:sp>
          <p:nvSpPr>
            <p:cNvPr id="1317902" name="Line 14"/>
            <p:cNvSpPr>
              <a:spLocks noChangeShapeType="1"/>
            </p:cNvSpPr>
            <p:nvPr/>
          </p:nvSpPr>
          <p:spPr bwMode="auto">
            <a:xfrm flipV="1">
              <a:off x="2663" y="1520"/>
              <a:ext cx="964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17903" name="Group 15"/>
          <p:cNvGrpSpPr>
            <a:grpSpLocks/>
          </p:cNvGrpSpPr>
          <p:nvPr/>
        </p:nvGrpSpPr>
        <p:grpSpPr bwMode="auto">
          <a:xfrm>
            <a:off x="1154113" y="2613025"/>
            <a:ext cx="4486275" cy="457200"/>
            <a:chOff x="483" y="1704"/>
            <a:chExt cx="2826" cy="288"/>
          </a:xfrm>
        </p:grpSpPr>
        <p:sp>
          <p:nvSpPr>
            <p:cNvPr id="1317904" name="Text Box 16"/>
            <p:cNvSpPr txBox="1">
              <a:spLocks noChangeArrowheads="1"/>
            </p:cNvSpPr>
            <p:nvPr/>
          </p:nvSpPr>
          <p:spPr bwMode="auto">
            <a:xfrm>
              <a:off x="483" y="1704"/>
              <a:ext cx="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" pitchFamily="18" charset="0"/>
                  <a:ea typeface="新細明體" charset="-120"/>
                </a:rPr>
                <a:t>Like this</a:t>
              </a:r>
            </a:p>
          </p:txBody>
        </p:sp>
        <p:sp>
          <p:nvSpPr>
            <p:cNvPr id="1317905" name="Line 17"/>
            <p:cNvSpPr>
              <a:spLocks noChangeShapeType="1"/>
            </p:cNvSpPr>
            <p:nvPr/>
          </p:nvSpPr>
          <p:spPr bwMode="auto">
            <a:xfrm>
              <a:off x="1299" y="1844"/>
              <a:ext cx="2010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17906" name="Group 18"/>
          <p:cNvGrpSpPr>
            <a:grpSpLocks/>
          </p:cNvGrpSpPr>
          <p:nvPr/>
        </p:nvGrpSpPr>
        <p:grpSpPr bwMode="auto">
          <a:xfrm>
            <a:off x="854075" y="3268663"/>
            <a:ext cx="4945063" cy="1436687"/>
            <a:chOff x="294" y="2117"/>
            <a:chExt cx="3115" cy="905"/>
          </a:xfrm>
        </p:grpSpPr>
        <p:sp>
          <p:nvSpPr>
            <p:cNvPr id="1317907" name="Text Box 19"/>
            <p:cNvSpPr txBox="1">
              <a:spLocks noChangeArrowheads="1"/>
            </p:cNvSpPr>
            <p:nvPr/>
          </p:nvSpPr>
          <p:spPr bwMode="auto">
            <a:xfrm>
              <a:off x="294" y="2171"/>
              <a:ext cx="219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2400">
                  <a:latin typeface="Times" pitchFamily="18" charset="0"/>
                  <a:ea typeface="新細明體" charset="-120"/>
                </a:rPr>
                <a:t>After some manipulation, you can show that …</a:t>
              </a:r>
            </a:p>
          </p:txBody>
        </p:sp>
        <p:sp>
          <p:nvSpPr>
            <p:cNvPr id="1317908" name="Line 20"/>
            <p:cNvSpPr>
              <a:spLocks noChangeShapeType="1"/>
            </p:cNvSpPr>
            <p:nvPr/>
          </p:nvSpPr>
          <p:spPr bwMode="auto">
            <a:xfrm>
              <a:off x="2108" y="2459"/>
              <a:ext cx="937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17909" name="AutoShape 21"/>
            <p:cNvSpPr>
              <a:spLocks/>
            </p:cNvSpPr>
            <p:nvPr/>
          </p:nvSpPr>
          <p:spPr bwMode="auto">
            <a:xfrm>
              <a:off x="3110" y="2117"/>
              <a:ext cx="299" cy="905"/>
            </a:xfrm>
            <a:prstGeom prst="leftBrace">
              <a:avLst>
                <a:gd name="adj1" fmla="val 252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89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56DD26-C698-4BBF-8C60-6BEBF28925D6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Null space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037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The control term </a:t>
            </a:r>
            <a:r>
              <a:rPr lang="en-US" altLang="zh-TW" i="1">
                <a:ea typeface="新細明體" charset="-120"/>
              </a:rPr>
              <a:t>C</a:t>
            </a:r>
            <a:r>
              <a:rPr lang="en-US" altLang="zh-TW">
                <a:ea typeface="新細明體" charset="-120"/>
              </a:rPr>
              <a:t> is in the </a:t>
            </a:r>
            <a:r>
              <a:rPr lang="en-US" altLang="zh-TW">
                <a:solidFill>
                  <a:srgbClr val="FFFF00"/>
                </a:solidFill>
                <a:ea typeface="新細明體" charset="-120"/>
              </a:rPr>
              <a:t>null space</a:t>
            </a:r>
            <a:r>
              <a:rPr lang="en-US" altLang="zh-TW">
                <a:ea typeface="新細明體" charset="-120"/>
              </a:rPr>
              <a:t> of </a:t>
            </a:r>
            <a:r>
              <a:rPr lang="en-US" altLang="zh-TW" i="1">
                <a:ea typeface="新細明體" charset="-120"/>
              </a:rPr>
              <a:t>J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The null space of </a:t>
            </a:r>
            <a:r>
              <a:rPr lang="en-US" altLang="zh-TW" i="1">
                <a:ea typeface="新細明體" charset="-120"/>
              </a:rPr>
              <a:t>J</a:t>
            </a:r>
            <a:r>
              <a:rPr lang="en-US" altLang="zh-TW">
                <a:ea typeface="新細明體" charset="-120"/>
              </a:rPr>
              <a:t> is the set of vectors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which have no influence on the constraints</a:t>
            </a:r>
          </a:p>
          <a:p>
            <a:pPr>
              <a:buFontTx/>
              <a:buNone/>
            </a:pPr>
            <a:endParaRPr lang="zh-TW" altLang="en-US">
              <a:ea typeface="新細明體" charset="-120"/>
            </a:endParaRPr>
          </a:p>
        </p:txBody>
      </p:sp>
      <p:graphicFrame>
        <p:nvGraphicFramePr>
          <p:cNvPr id="1318916" name="Object 4"/>
          <p:cNvGraphicFramePr>
            <a:graphicFrameLocks noChangeAspect="1"/>
          </p:cNvGraphicFramePr>
          <p:nvPr/>
        </p:nvGraphicFramePr>
        <p:xfrm>
          <a:off x="2411413" y="4691063"/>
          <a:ext cx="4114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936" name="方程式" r:id="rId3" imgW="1701720" imgH="203040" progId="Equation.3">
                  <p:embed/>
                </p:oleObj>
              </mc:Choice>
              <mc:Fallback>
                <p:oleObj name="方程式" r:id="rId3" imgW="17017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91063"/>
                        <a:ext cx="4114800" cy="490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8917" name="Object 5"/>
          <p:cNvGraphicFramePr>
            <a:graphicFrameLocks noChangeAspect="1"/>
          </p:cNvGraphicFramePr>
          <p:nvPr/>
        </p:nvGraphicFramePr>
        <p:xfrm>
          <a:off x="2987675" y="1916113"/>
          <a:ext cx="23050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937" name="方程式" r:id="rId5" imgW="965160" imgH="228600" progId="Equation.3">
                  <p:embed/>
                </p:oleObj>
              </mc:Choice>
              <mc:Fallback>
                <p:oleObj name="方程式" r:id="rId5" imgW="965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916113"/>
                        <a:ext cx="2305050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41E21-AE29-4838-A307-ACC30A1A5394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Revolute Joints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687888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3 DOF joint</a:t>
            </a:r>
          </a:p>
          <a:p>
            <a:pPr lvl="1"/>
            <a:r>
              <a:rPr lang="en-US" altLang="zh-TW">
                <a:ea typeface="新細明體" charset="-120"/>
              </a:rPr>
              <a:t>gimbal</a:t>
            </a:r>
          </a:p>
          <a:p>
            <a:pPr lvl="1"/>
            <a:r>
              <a:rPr lang="en-US" altLang="zh-TW">
                <a:ea typeface="新細明體" charset="-120"/>
              </a:rPr>
              <a:t>ball and socket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2 DOF joint</a:t>
            </a:r>
          </a:p>
          <a:p>
            <a:pPr lvl="1"/>
            <a:r>
              <a:rPr lang="en-US" altLang="zh-TW">
                <a:ea typeface="新細明體" charset="-120"/>
              </a:rPr>
              <a:t>universal</a:t>
            </a:r>
          </a:p>
          <a:p>
            <a:endParaRPr lang="zh-TW" altLang="en-US">
              <a:ea typeface="新細明體" charset="-120"/>
            </a:endParaRPr>
          </a:p>
        </p:txBody>
      </p:sp>
      <p:pic>
        <p:nvPicPr>
          <p:cNvPr id="1281028" name="Picture 4" descr="univers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71938"/>
            <a:ext cx="2144712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1029" name="Picture 5" descr="gimb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484313"/>
            <a:ext cx="163036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1030" name="Picture 6" descr="spheric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060575"/>
            <a:ext cx="31242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3615F-FE1C-406B-BAD4-E538BDC13789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Utility of Null Space</a:t>
            </a:r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49400"/>
            <a:ext cx="8229600" cy="4687888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The null space can be used to reach </a:t>
            </a:r>
            <a:br>
              <a:rPr lang="en-US" altLang="zh-TW" sz="2800">
                <a:ea typeface="新細明體" charset="-120"/>
              </a:rPr>
            </a:br>
            <a:r>
              <a:rPr lang="en-US" altLang="zh-TW" sz="2800">
                <a:ea typeface="新細明體" charset="-120"/>
              </a:rPr>
              <a:t>secondary goals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 sz="2800">
                <a:ea typeface="新細明體" charset="-120"/>
              </a:rPr>
              <a:t>Or to find natural pose / control stiffness of joints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 sz="2800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1319940" name="Object 4"/>
          <p:cNvGraphicFramePr>
            <a:graphicFrameLocks noChangeAspect="1"/>
          </p:cNvGraphicFramePr>
          <p:nvPr/>
        </p:nvGraphicFramePr>
        <p:xfrm>
          <a:off x="2987675" y="2557463"/>
          <a:ext cx="32051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960" name="方程式" r:id="rId3" imgW="1346040" imgH="533160" progId="Equation.3">
                  <p:embed/>
                </p:oleObj>
              </mc:Choice>
              <mc:Fallback>
                <p:oleObj name="方程式" r:id="rId3" imgW="13460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557463"/>
                        <a:ext cx="3205163" cy="1270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9941" name="Object 5"/>
          <p:cNvGraphicFramePr>
            <a:graphicFrameLocks noChangeAspect="1"/>
          </p:cNvGraphicFramePr>
          <p:nvPr/>
        </p:nvGraphicFramePr>
        <p:xfrm>
          <a:off x="2051050" y="4757738"/>
          <a:ext cx="48641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961" name="方程式" r:id="rId5" imgW="1892160" imgH="342720" progId="Equation.3">
                  <p:embed/>
                </p:oleObj>
              </mc:Choice>
              <mc:Fallback>
                <p:oleObj name="方程式" r:id="rId5" imgW="189216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57738"/>
                        <a:ext cx="4864100" cy="8810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507140-DE64-4791-9F3B-552DA65101EC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Optimization-based Method</a:t>
            </a: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700">
                <a:ea typeface="新細明體" charset="-120"/>
              </a:rPr>
              <a:t>Formulate IK as an nonlinear optimization problem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itchFamily="34" charset="-127"/>
              </a:rPr>
              <a:t>Example</a:t>
            </a:r>
          </a:p>
          <a:p>
            <a:pPr lvl="1">
              <a:lnSpc>
                <a:spcPct val="90000"/>
              </a:lnSpc>
            </a:pPr>
            <a:endParaRPr lang="en-US" altLang="ko-KR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en-US" altLang="ko-KR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en-US" altLang="ko-KR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itchFamily="34" charset="-127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itchFamily="34" charset="-127"/>
              </a:rPr>
              <a:t>Constraint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itchFamily="34" charset="-127"/>
              </a:rPr>
              <a:t>Iterative algorithm</a:t>
            </a:r>
            <a:endParaRPr lang="en-US" altLang="zh-TW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700">
                <a:ea typeface="新細明體" charset="-120"/>
              </a:rPr>
              <a:t>Nonlinear programming method by Zhao &amp; Badler, TOG 1994</a:t>
            </a:r>
            <a:endParaRPr lang="en-US" altLang="zh-TW">
              <a:ea typeface="新細明體" charset="-120"/>
            </a:endParaRPr>
          </a:p>
        </p:txBody>
      </p:sp>
      <p:graphicFrame>
        <p:nvGraphicFramePr>
          <p:cNvPr id="1320964" name="Object 4"/>
          <p:cNvGraphicFramePr>
            <a:graphicFrameLocks noChangeAspect="1"/>
          </p:cNvGraphicFramePr>
          <p:nvPr/>
        </p:nvGraphicFramePr>
        <p:xfrm>
          <a:off x="2339975" y="2349500"/>
          <a:ext cx="485616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4" name="Equation" r:id="rId3" imgW="1930320" imgH="457200" progId="Equation.3">
                  <p:embed/>
                </p:oleObj>
              </mc:Choice>
              <mc:Fallback>
                <p:oleObj name="Equation" r:id="rId3" imgW="19303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349500"/>
                        <a:ext cx="4856163" cy="1150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87092-FF61-47A3-B5F5-C110ECDAFF2E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Objective Function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687887"/>
          </a:xfrm>
        </p:spPr>
        <p:txBody>
          <a:bodyPr/>
          <a:lstStyle/>
          <a:p>
            <a:r>
              <a:rPr lang="zh-TW" altLang="en-US">
                <a:ea typeface="新細明體" charset="-120"/>
              </a:rPr>
              <a:t>“</a:t>
            </a:r>
            <a:r>
              <a:rPr lang="en-US" altLang="zh-TW">
                <a:ea typeface="新細明體" charset="-120"/>
              </a:rPr>
              <a:t>distance” from the end effector to the goal position/orientation</a:t>
            </a:r>
          </a:p>
          <a:p>
            <a:r>
              <a:rPr lang="en-US" altLang="ko-KR">
                <a:ea typeface="Gulim" pitchFamily="34" charset="-127"/>
              </a:rPr>
              <a:t>Function of joint angles : G(</a:t>
            </a:r>
            <a:r>
              <a:rPr lang="en-US" altLang="ko-KR" b="1">
                <a:latin typeface="Symbol" pitchFamily="18" charset="2"/>
                <a:ea typeface="Gulim" pitchFamily="34" charset="-127"/>
              </a:rPr>
              <a:t>q</a:t>
            </a:r>
            <a:r>
              <a:rPr lang="en-US" altLang="ko-KR">
                <a:ea typeface="Gulim" pitchFamily="34" charset="-127"/>
              </a:rPr>
              <a:t>)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grpSp>
        <p:nvGrpSpPr>
          <p:cNvPr id="1321988" name="Group 4"/>
          <p:cNvGrpSpPr>
            <a:grpSpLocks/>
          </p:cNvGrpSpPr>
          <p:nvPr/>
        </p:nvGrpSpPr>
        <p:grpSpPr bwMode="auto">
          <a:xfrm>
            <a:off x="1403350" y="3943350"/>
            <a:ext cx="6711950" cy="2271713"/>
            <a:chOff x="518" y="1449"/>
            <a:chExt cx="4228" cy="1431"/>
          </a:xfrm>
        </p:grpSpPr>
        <p:grpSp>
          <p:nvGrpSpPr>
            <p:cNvPr id="1321989" name="Group 5"/>
            <p:cNvGrpSpPr>
              <a:grpSpLocks/>
            </p:cNvGrpSpPr>
            <p:nvPr/>
          </p:nvGrpSpPr>
          <p:grpSpPr bwMode="auto">
            <a:xfrm>
              <a:off x="518" y="1449"/>
              <a:ext cx="3014" cy="1431"/>
              <a:chOff x="518" y="1462"/>
              <a:chExt cx="3014" cy="1431"/>
            </a:xfrm>
          </p:grpSpPr>
          <p:grpSp>
            <p:nvGrpSpPr>
              <p:cNvPr id="1321990" name="Group 6"/>
              <p:cNvGrpSpPr>
                <a:grpSpLocks/>
              </p:cNvGrpSpPr>
              <p:nvPr/>
            </p:nvGrpSpPr>
            <p:grpSpPr bwMode="auto">
              <a:xfrm>
                <a:off x="518" y="2418"/>
                <a:ext cx="918" cy="475"/>
                <a:chOff x="518" y="2496"/>
                <a:chExt cx="778" cy="310"/>
              </a:xfrm>
            </p:grpSpPr>
            <p:grpSp>
              <p:nvGrpSpPr>
                <p:cNvPr id="1321991" name="Group 7"/>
                <p:cNvGrpSpPr>
                  <a:grpSpLocks/>
                </p:cNvGrpSpPr>
                <p:nvPr/>
              </p:nvGrpSpPr>
              <p:grpSpPr bwMode="auto">
                <a:xfrm>
                  <a:off x="1008" y="2496"/>
                  <a:ext cx="288" cy="96"/>
                  <a:chOff x="1008" y="2496"/>
                  <a:chExt cx="288" cy="96"/>
                </a:xfrm>
              </p:grpSpPr>
              <p:sp>
                <p:nvSpPr>
                  <p:cNvPr id="132199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496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32199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8" y="2496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321994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6" y="2496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321995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4" y="2496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321996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2" y="2496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321997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0" y="2496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132199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18" y="2618"/>
                  <a:ext cx="414" cy="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atinLnBrk="1"/>
                  <a:r>
                    <a:rPr kumimoji="1" lang="en-US" altLang="ko-KR" sz="2400">
                      <a:latin typeface="Times New Roman" pitchFamily="18" charset="0"/>
                      <a:ea typeface="Gulim" pitchFamily="34" charset="-127"/>
                    </a:rPr>
                    <a:t>Base</a:t>
                  </a:r>
                </a:p>
              </p:txBody>
            </p:sp>
          </p:grpSp>
          <p:grpSp>
            <p:nvGrpSpPr>
              <p:cNvPr id="1321999" name="Group 15"/>
              <p:cNvGrpSpPr>
                <a:grpSpLocks/>
              </p:cNvGrpSpPr>
              <p:nvPr/>
            </p:nvGrpSpPr>
            <p:grpSpPr bwMode="auto">
              <a:xfrm>
                <a:off x="1040" y="1462"/>
                <a:ext cx="906" cy="956"/>
                <a:chOff x="960" y="1872"/>
                <a:chExt cx="768" cy="624"/>
              </a:xfrm>
            </p:grpSpPr>
            <p:grpSp>
              <p:nvGrpSpPr>
                <p:cNvPr id="1322000" name="Group 16"/>
                <p:cNvGrpSpPr>
                  <a:grpSpLocks/>
                </p:cNvGrpSpPr>
                <p:nvPr/>
              </p:nvGrpSpPr>
              <p:grpSpPr bwMode="auto">
                <a:xfrm>
                  <a:off x="960" y="1920"/>
                  <a:ext cx="720" cy="576"/>
                  <a:chOff x="960" y="1920"/>
                  <a:chExt cx="720" cy="576"/>
                </a:xfrm>
              </p:grpSpPr>
              <p:sp>
                <p:nvSpPr>
                  <p:cNvPr id="132200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4" y="1920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TW" altLang="en-US"/>
                  </a:p>
                </p:txBody>
              </p:sp>
              <p:graphicFrame>
                <p:nvGraphicFramePr>
                  <p:cNvPr id="1322002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960" y="2208"/>
                  <a:ext cx="186" cy="24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22047" name="수식" r:id="rId3" imgW="164880" imgH="215640" progId="Equation.3">
                          <p:embed/>
                        </p:oleObj>
                      </mc:Choice>
                      <mc:Fallback>
                        <p:oleObj name="수식" r:id="rId3" imgW="164880" imgH="215640" progId="Equation.3">
                          <p:embed/>
                          <p:pic>
                            <p:nvPicPr>
                              <p:cNvPr id="0" name="Object 18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lum bright="100000" contrast="100000"/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60" y="2208"/>
                                <a:ext cx="186" cy="243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</a:ln>
                              <a:effectLst/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322003" name="AutoShape 19"/>
                <p:cNvSpPr>
                  <a:spLocks noChangeArrowheads="1"/>
                </p:cNvSpPr>
                <p:nvPr/>
              </p:nvSpPr>
              <p:spPr bwMode="auto">
                <a:xfrm>
                  <a:off x="1632" y="1872"/>
                  <a:ext cx="96" cy="9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22004" name="Group 20"/>
              <p:cNvGrpSpPr>
                <a:grpSpLocks/>
              </p:cNvGrpSpPr>
              <p:nvPr/>
            </p:nvGrpSpPr>
            <p:grpSpPr bwMode="auto">
              <a:xfrm>
                <a:off x="1776" y="1536"/>
                <a:ext cx="1076" cy="882"/>
                <a:chOff x="1584" y="1920"/>
                <a:chExt cx="912" cy="576"/>
              </a:xfrm>
            </p:grpSpPr>
            <p:sp>
              <p:nvSpPr>
                <p:cNvPr id="1322005" name="Line 21"/>
                <p:cNvSpPr>
                  <a:spLocks noChangeShapeType="1"/>
                </p:cNvSpPr>
                <p:nvPr/>
              </p:nvSpPr>
              <p:spPr bwMode="auto">
                <a:xfrm>
                  <a:off x="1680" y="1920"/>
                  <a:ext cx="76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graphicFrame>
              <p:nvGraphicFramePr>
                <p:cNvPr id="1322006" name="Object 22"/>
                <p:cNvGraphicFramePr>
                  <a:graphicFrameLocks noChangeAspect="1"/>
                </p:cNvGraphicFramePr>
                <p:nvPr/>
              </p:nvGraphicFramePr>
              <p:xfrm>
                <a:off x="1584" y="2064"/>
                <a:ext cx="186" cy="2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22048" name="수식" r:id="rId5" imgW="164880" imgH="215640" progId="Equation.3">
                        <p:embed/>
                      </p:oleObj>
                    </mc:Choice>
                    <mc:Fallback>
                      <p:oleObj name="수식" r:id="rId5" imgW="164880" imgH="215640" progId="Equation.3">
                        <p:embed/>
                        <p:pic>
                          <p:nvPicPr>
                            <p:cNvPr id="0" name="Object 22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lum bright="100000" contras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4" y="2064"/>
                              <a:ext cx="186" cy="243"/>
                            </a:xfrm>
                            <a:prstGeom prst="rect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22007" name="AutoShape 23"/>
                <p:cNvSpPr>
                  <a:spLocks noChangeArrowheads="1"/>
                </p:cNvSpPr>
                <p:nvPr/>
              </p:nvSpPr>
              <p:spPr bwMode="auto">
                <a:xfrm>
                  <a:off x="2400" y="2400"/>
                  <a:ext cx="96" cy="9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22008" name="Group 24"/>
              <p:cNvGrpSpPr>
                <a:grpSpLocks/>
              </p:cNvGrpSpPr>
              <p:nvPr/>
            </p:nvGrpSpPr>
            <p:grpSpPr bwMode="auto">
              <a:xfrm>
                <a:off x="2682" y="1745"/>
                <a:ext cx="850" cy="600"/>
                <a:chOff x="2682" y="2155"/>
                <a:chExt cx="850" cy="600"/>
              </a:xfrm>
            </p:grpSpPr>
            <p:sp>
              <p:nvSpPr>
                <p:cNvPr id="132200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795" y="2313"/>
                  <a:ext cx="737" cy="4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graphicFrame>
              <p:nvGraphicFramePr>
                <p:cNvPr id="1322010" name="Object 26"/>
                <p:cNvGraphicFramePr>
                  <a:graphicFrameLocks noChangeAspect="1"/>
                </p:cNvGraphicFramePr>
                <p:nvPr/>
              </p:nvGraphicFramePr>
              <p:xfrm>
                <a:off x="2682" y="2155"/>
                <a:ext cx="219" cy="3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22049" name="수식" r:id="rId7" imgW="164880" imgH="228600" progId="Equation.3">
                        <p:embed/>
                      </p:oleObj>
                    </mc:Choice>
                    <mc:Fallback>
                      <p:oleObj name="수식" r:id="rId7" imgW="164880" imgH="228600" progId="Equation.3">
                        <p:embed/>
                        <p:pic>
                          <p:nvPicPr>
                            <p:cNvPr id="0" name="Object 26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lum bright="100000" contras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2" y="2155"/>
                              <a:ext cx="219" cy="396"/>
                            </a:xfrm>
                            <a:prstGeom prst="rect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22011" name="Group 27"/>
            <p:cNvGrpSpPr>
              <a:grpSpLocks/>
            </p:cNvGrpSpPr>
            <p:nvPr/>
          </p:nvGrpSpPr>
          <p:grpSpPr bwMode="auto">
            <a:xfrm>
              <a:off x="3475" y="1829"/>
              <a:ext cx="1271" cy="436"/>
              <a:chOff x="3475" y="2239"/>
              <a:chExt cx="1271" cy="436"/>
            </a:xfrm>
          </p:grpSpPr>
          <p:sp>
            <p:nvSpPr>
              <p:cNvPr id="1322012" name="Text Box 28"/>
              <p:cNvSpPr txBox="1">
                <a:spLocks noChangeArrowheads="1"/>
              </p:cNvSpPr>
              <p:nvPr/>
            </p:nvSpPr>
            <p:spPr bwMode="auto">
              <a:xfrm>
                <a:off x="3645" y="2387"/>
                <a:ext cx="11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1"/>
                <a:r>
                  <a:rPr kumimoji="1" lang="en-US" altLang="ko-KR" sz="2400">
                    <a:latin typeface="Times New Roman" pitchFamily="18" charset="0"/>
                    <a:ea typeface="Gulim" pitchFamily="34" charset="-127"/>
                  </a:rPr>
                  <a:t>End Effector</a:t>
                </a:r>
              </a:p>
            </p:txBody>
          </p:sp>
          <p:sp>
            <p:nvSpPr>
              <p:cNvPr id="1322013" name="AutoShape 29"/>
              <p:cNvSpPr>
                <a:spLocks noChangeArrowheads="1"/>
              </p:cNvSpPr>
              <p:nvPr/>
            </p:nvSpPr>
            <p:spPr bwMode="auto">
              <a:xfrm>
                <a:off x="3475" y="2239"/>
                <a:ext cx="113" cy="148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322014" name="Group 30"/>
          <p:cNvGrpSpPr>
            <a:grpSpLocks/>
          </p:cNvGrpSpPr>
          <p:nvPr/>
        </p:nvGrpSpPr>
        <p:grpSpPr bwMode="auto">
          <a:xfrm>
            <a:off x="6450013" y="2862263"/>
            <a:ext cx="1217612" cy="457200"/>
            <a:chOff x="3504" y="1296"/>
            <a:chExt cx="767" cy="288"/>
          </a:xfrm>
        </p:grpSpPr>
        <p:sp>
          <p:nvSpPr>
            <p:cNvPr id="1322015" name="Oval 31"/>
            <p:cNvSpPr>
              <a:spLocks noChangeArrowheads="1"/>
            </p:cNvSpPr>
            <p:nvPr/>
          </p:nvSpPr>
          <p:spPr bwMode="auto">
            <a:xfrm>
              <a:off x="3504" y="141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22016" name="Text Box 32"/>
            <p:cNvSpPr txBox="1">
              <a:spLocks noChangeArrowheads="1"/>
            </p:cNvSpPr>
            <p:nvPr/>
          </p:nvSpPr>
          <p:spPr bwMode="auto">
            <a:xfrm>
              <a:off x="3782" y="1296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2400">
                  <a:latin typeface="Times New Roman" pitchFamily="18" charset="0"/>
                  <a:ea typeface="Gulim" pitchFamily="34" charset="-127"/>
                </a:rPr>
                <a:t>Goal</a:t>
              </a:r>
            </a:p>
          </p:txBody>
        </p:sp>
      </p:grpSp>
      <p:grpSp>
        <p:nvGrpSpPr>
          <p:cNvPr id="1322017" name="Group 33"/>
          <p:cNvGrpSpPr>
            <a:grpSpLocks/>
          </p:cNvGrpSpPr>
          <p:nvPr/>
        </p:nvGrpSpPr>
        <p:grpSpPr bwMode="auto">
          <a:xfrm>
            <a:off x="5076825" y="3278188"/>
            <a:ext cx="1487488" cy="1268412"/>
            <a:chOff x="2832" y="1606"/>
            <a:chExt cx="937" cy="799"/>
          </a:xfrm>
        </p:grpSpPr>
        <p:cxnSp>
          <p:nvCxnSpPr>
            <p:cNvPr id="1322018" name="AutoShape 34"/>
            <p:cNvCxnSpPr>
              <a:cxnSpLocks noChangeShapeType="1"/>
              <a:stCxn id="1322013" idx="0"/>
              <a:endCxn id="1322015" idx="4"/>
            </p:cNvCxnSpPr>
            <p:nvPr/>
          </p:nvCxnSpPr>
          <p:spPr bwMode="auto">
            <a:xfrm flipV="1">
              <a:off x="3532" y="1606"/>
              <a:ext cx="237" cy="799"/>
            </a:xfrm>
            <a:prstGeom prst="straightConnector1">
              <a:avLst/>
            </a:prstGeom>
            <a:noFill/>
            <a:ln w="3810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2019" name="Text Box 35"/>
            <p:cNvSpPr txBox="1">
              <a:spLocks noChangeArrowheads="1"/>
            </p:cNvSpPr>
            <p:nvPr/>
          </p:nvSpPr>
          <p:spPr bwMode="auto">
            <a:xfrm>
              <a:off x="2832" y="1881"/>
              <a:ext cx="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ko-KR" sz="2400">
                  <a:solidFill>
                    <a:srgbClr val="FFFFFF"/>
                  </a:solidFill>
                  <a:latin typeface="Times New Roman" pitchFamily="18" charset="0"/>
                  <a:ea typeface="Gulim" pitchFamily="34" charset="-127"/>
                </a:rPr>
                <a:t>distance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1F7FB-BC30-40FC-B6B9-1E6327957FE0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Objective Function</a:t>
            </a: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1323012" name="Object 4"/>
          <p:cNvGraphicFramePr>
            <a:graphicFrameLocks noChangeAspect="1"/>
          </p:cNvGraphicFramePr>
          <p:nvPr/>
        </p:nvGraphicFramePr>
        <p:xfrm>
          <a:off x="1127125" y="4343400"/>
          <a:ext cx="67706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46" name="方程式" r:id="rId3" imgW="2616120" imgH="317160" progId="Equation.3">
                  <p:embed/>
                </p:oleObj>
              </mc:Choice>
              <mc:Fallback>
                <p:oleObj name="方程式" r:id="rId3" imgW="261612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343400"/>
                        <a:ext cx="6770688" cy="8239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3013" name="Object 5"/>
          <p:cNvGraphicFramePr>
            <a:graphicFrameLocks noChangeAspect="1"/>
          </p:cNvGraphicFramePr>
          <p:nvPr/>
        </p:nvGraphicFramePr>
        <p:xfrm>
          <a:off x="4619625" y="2617788"/>
          <a:ext cx="31813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47" name="수식" r:id="rId5" imgW="1269720" imgH="317160" progId="Equation.3">
                  <p:embed/>
                </p:oleObj>
              </mc:Choice>
              <mc:Fallback>
                <p:oleObj name="수식" r:id="rId5" imgW="126972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2617788"/>
                        <a:ext cx="3181350" cy="796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3014" name="Object 6"/>
          <p:cNvGraphicFramePr>
            <a:graphicFrameLocks noChangeAspect="1"/>
          </p:cNvGraphicFramePr>
          <p:nvPr/>
        </p:nvGraphicFramePr>
        <p:xfrm>
          <a:off x="1066800" y="2522538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48" name="수식" r:id="rId7" imgW="609480" imgH="304560" progId="Equation.3">
                  <p:embed/>
                </p:oleObj>
              </mc:Choice>
              <mc:Fallback>
                <p:oleObj name="수식" r:id="rId7" imgW="6094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22538"/>
                        <a:ext cx="1676400" cy="838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3015" name="Text Box 7"/>
          <p:cNvSpPr txBox="1">
            <a:spLocks noChangeArrowheads="1"/>
          </p:cNvSpPr>
          <p:nvPr/>
        </p:nvSpPr>
        <p:spPr bwMode="auto">
          <a:xfrm>
            <a:off x="990600" y="1989138"/>
            <a:ext cx="185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latin typeface="Times New Roman" pitchFamily="18" charset="0"/>
                <a:ea typeface="Gulim" pitchFamily="34" charset="-127"/>
              </a:rPr>
              <a:t>Position Goal</a:t>
            </a:r>
          </a:p>
        </p:txBody>
      </p:sp>
      <p:sp>
        <p:nvSpPr>
          <p:cNvPr id="1323016" name="Text Box 8"/>
          <p:cNvSpPr txBox="1">
            <a:spLocks noChangeArrowheads="1"/>
          </p:cNvSpPr>
          <p:nvPr/>
        </p:nvSpPr>
        <p:spPr bwMode="auto">
          <a:xfrm>
            <a:off x="4953000" y="2065338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latin typeface="Times New Roman" pitchFamily="18" charset="0"/>
                <a:ea typeface="Gulim" pitchFamily="34" charset="-127"/>
              </a:rPr>
              <a:t>Orientation Goal</a:t>
            </a:r>
          </a:p>
        </p:txBody>
      </p:sp>
      <p:sp>
        <p:nvSpPr>
          <p:cNvPr id="1323017" name="Text Box 9"/>
          <p:cNvSpPr txBox="1">
            <a:spLocks noChangeArrowheads="1"/>
          </p:cNvSpPr>
          <p:nvPr/>
        </p:nvSpPr>
        <p:spPr bwMode="auto">
          <a:xfrm>
            <a:off x="1022350" y="3840163"/>
            <a:ext cx="332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latin typeface="Times New Roman" pitchFamily="18" charset="0"/>
                <a:ea typeface="Gulim" pitchFamily="34" charset="-127"/>
              </a:rPr>
              <a:t>Position/Orientation Goal</a:t>
            </a:r>
          </a:p>
        </p:txBody>
      </p:sp>
      <p:sp>
        <p:nvSpPr>
          <p:cNvPr id="1323018" name="Text Box 10"/>
          <p:cNvSpPr txBox="1">
            <a:spLocks noChangeArrowheads="1"/>
          </p:cNvSpPr>
          <p:nvPr/>
        </p:nvSpPr>
        <p:spPr bwMode="auto">
          <a:xfrm>
            <a:off x="1187450" y="5208588"/>
            <a:ext cx="188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weighted 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15" grpId="0" autoUpdateAnimBg="0"/>
      <p:bldP spid="1323016" grpId="0" autoUpdateAnimBg="0"/>
      <p:bldP spid="1323017" grpId="0" autoUpdateAnimBg="0"/>
      <p:bldP spid="13230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1095E-7E1A-458A-BCC0-3B6EE72CB73F}" type="slidenum">
              <a:rPr lang="zh-TW" altLang="en-US"/>
              <a:pPr/>
              <a:t>54</a:t>
            </a:fld>
            <a:endParaRPr lang="en-US" altLang="zh-TW"/>
          </a:p>
        </p:txBody>
      </p:sp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Nonlinear Optimization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Constrained nonlinear optimization problem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Solution</a:t>
            </a:r>
          </a:p>
          <a:p>
            <a:pPr lvl="1"/>
            <a:r>
              <a:rPr lang="en-US" altLang="zh-TW">
                <a:ea typeface="新細明體" charset="-120"/>
              </a:rPr>
              <a:t>standard numerical techniques</a:t>
            </a:r>
          </a:p>
          <a:p>
            <a:pPr lvl="1"/>
            <a:r>
              <a:rPr lang="en-US" altLang="zh-TW">
                <a:ea typeface="新細明體" charset="-120"/>
              </a:rPr>
              <a:t>MATLAB or other optimization packages</a:t>
            </a:r>
          </a:p>
          <a:p>
            <a:pPr lvl="1"/>
            <a:r>
              <a:rPr lang="en-US" altLang="zh-TW">
                <a:ea typeface="新細明體" charset="-120"/>
              </a:rPr>
              <a:t>usually a local minimum</a:t>
            </a:r>
          </a:p>
          <a:p>
            <a:pPr lvl="1"/>
            <a:r>
              <a:rPr lang="en-US" altLang="zh-TW">
                <a:ea typeface="新細明體" charset="-120"/>
              </a:rPr>
              <a:t>depends on initial condition</a:t>
            </a:r>
          </a:p>
        </p:txBody>
      </p:sp>
      <p:graphicFrame>
        <p:nvGraphicFramePr>
          <p:cNvPr id="1324036" name="Object 4"/>
          <p:cNvGraphicFramePr>
            <a:graphicFrameLocks noChangeAspect="1"/>
          </p:cNvGraphicFramePr>
          <p:nvPr/>
        </p:nvGraphicFramePr>
        <p:xfrm>
          <a:off x="1828800" y="1752600"/>
          <a:ext cx="2879725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048" name="方程式" r:id="rId3" imgW="1346040" imgH="761760" progId="Equation.3">
                  <p:embed/>
                </p:oleObj>
              </mc:Choice>
              <mc:Fallback>
                <p:oleObj name="方程式" r:id="rId3" imgW="1346040" imgH="761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2879725" cy="16303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4037" name="Text Box 5"/>
          <p:cNvSpPr txBox="1">
            <a:spLocks noChangeArrowheads="1"/>
          </p:cNvSpPr>
          <p:nvPr/>
        </p:nvSpPr>
        <p:spPr bwMode="auto">
          <a:xfrm>
            <a:off x="5326063" y="2770188"/>
            <a:ext cx="1731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>
                <a:latin typeface="Times New Roman" pitchFamily="18" charset="0"/>
                <a:ea typeface="新細明體" charset="-120"/>
              </a:rPr>
              <a:t>joint limits</a:t>
            </a:r>
          </a:p>
        </p:txBody>
      </p:sp>
      <p:sp>
        <p:nvSpPr>
          <p:cNvPr id="1324038" name="Text Box 6"/>
          <p:cNvSpPr txBox="1">
            <a:spLocks noChangeArrowheads="1"/>
          </p:cNvSpPr>
          <p:nvPr/>
        </p:nvSpPr>
        <p:spPr bwMode="auto">
          <a:xfrm>
            <a:off x="5257800" y="2209800"/>
            <a:ext cx="2719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>
                <a:latin typeface="Times New Roman" pitchFamily="18" charset="0"/>
                <a:ea typeface="新細明體" charset="-120"/>
              </a:rPr>
              <a:t>limb coordination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5E4AB-16E0-41EE-9E40-04FF2BA07F39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132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Example-based Method</a:t>
            </a:r>
          </a:p>
        </p:txBody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229600" cy="4824413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Utilize motion database to assist IK solving</a:t>
            </a:r>
          </a:p>
          <a:p>
            <a:r>
              <a:rPr lang="en-US" altLang="zh-TW" sz="2800">
                <a:ea typeface="新細明體" charset="-120"/>
              </a:rPr>
              <a:t>IK using interpolation</a:t>
            </a:r>
            <a:r>
              <a:rPr lang="en-US" altLang="zh-TW" sz="2700">
                <a:ea typeface="新細明體" charset="-120"/>
              </a:rPr>
              <a:t> </a:t>
            </a:r>
          </a:p>
          <a:p>
            <a:pPr lvl="1"/>
            <a:r>
              <a:rPr lang="en-US" altLang="zh-TW" sz="2200">
                <a:ea typeface="新細明體" charset="-120"/>
              </a:rPr>
              <a:t>Rose et al., “Artist-directed IK using radial basis function interpolation,” Eurographics’01</a:t>
            </a:r>
          </a:p>
        </p:txBody>
      </p:sp>
      <p:pic>
        <p:nvPicPr>
          <p:cNvPr id="132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2"/>
          <a:stretch>
            <a:fillRect/>
          </a:stretch>
        </p:blipFill>
        <p:spPr bwMode="auto">
          <a:xfrm>
            <a:off x="3419475" y="3605213"/>
            <a:ext cx="2808288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26C775-017A-48DB-87FB-505D667DC100}" type="slidenum">
              <a:rPr lang="zh-TW" altLang="en-US"/>
              <a:pPr/>
              <a:t>56</a:t>
            </a:fld>
            <a:endParaRPr lang="en-US" altLang="zh-TW"/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Example-based Method (cont.)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687888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IK using constructed statistical model</a:t>
            </a:r>
          </a:p>
          <a:p>
            <a:pPr lvl="1"/>
            <a:r>
              <a:rPr lang="en-US" altLang="zh-TW" sz="2200">
                <a:ea typeface="新細明體" charset="-120"/>
              </a:rPr>
              <a:t>Grochow et al., “Style-based inverse kinematics,” SIGGRAPH’04</a:t>
            </a:r>
          </a:p>
          <a:p>
            <a:pPr lvl="1"/>
            <a:r>
              <a:rPr lang="en-US" altLang="zh-TW" sz="2200">
                <a:ea typeface="新細明體" charset="-120"/>
              </a:rPr>
              <a:t>Provide the most likely pose based on given constraints</a:t>
            </a:r>
          </a:p>
          <a:p>
            <a:endParaRPr lang="en-US" altLang="zh-TW" sz="2700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</p:txBody>
      </p:sp>
      <p:pic>
        <p:nvPicPr>
          <p:cNvPr id="1326084" name="Picture 4" descr="tea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08325"/>
            <a:ext cx="52959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77135-D1FE-4154-A6CD-80B8CBD8FEF2}" type="slidenum">
              <a:rPr lang="zh-TW" altLang="en-US"/>
              <a:pPr/>
              <a:t>57</a:t>
            </a:fld>
            <a:endParaRPr lang="en-US" altLang="zh-TW"/>
          </a:p>
        </p:txBody>
      </p:sp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Example-based Method (cont.)</a:t>
            </a: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687888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Constructed pose space (</a:t>
            </a:r>
            <a:r>
              <a:rPr lang="en-US" altLang="zh-TW" sz="2800">
                <a:solidFill>
                  <a:srgbClr val="FF0000"/>
                </a:solidFill>
                <a:ea typeface="新細明體" charset="-120"/>
              </a:rPr>
              <a:t>training</a:t>
            </a:r>
            <a:r>
              <a:rPr lang="en-US" altLang="zh-TW" sz="2800">
                <a:ea typeface="新細明體" charset="-120"/>
              </a:rPr>
              <a:t>, </a:t>
            </a:r>
            <a:r>
              <a:rPr lang="en-US" altLang="zh-TW" sz="2800">
                <a:solidFill>
                  <a:srgbClr val="00FF00"/>
                </a:solidFill>
                <a:ea typeface="新細明體" charset="-120"/>
              </a:rPr>
              <a:t>extrapolated</a:t>
            </a:r>
            <a:r>
              <a:rPr lang="en-US" altLang="zh-TW" sz="2800">
                <a:ea typeface="新細明體" charset="-120"/>
              </a:rPr>
              <a:t>)</a:t>
            </a:r>
          </a:p>
          <a:p>
            <a:pPr lvl="1"/>
            <a:endParaRPr lang="en-US" altLang="zh-TW" sz="2200">
              <a:ea typeface="新細明體" charset="-120"/>
            </a:endParaRPr>
          </a:p>
          <a:p>
            <a:endParaRPr lang="en-US" altLang="zh-TW" sz="2700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</p:txBody>
      </p:sp>
      <p:pic>
        <p:nvPicPr>
          <p:cNvPr id="132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255270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844675"/>
            <a:ext cx="2459038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844675"/>
            <a:ext cx="2478088" cy="445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35664-5CBA-43FA-8779-8C9BD7907F42}" type="slidenum">
              <a:rPr lang="zh-TW" altLang="en-US"/>
              <a:pPr/>
              <a:t>58</a:t>
            </a:fld>
            <a:endParaRPr lang="en-US" altLang="zh-TW"/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Videos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700">
                <a:ea typeface="新細明體" charset="-120"/>
              </a:rPr>
              <a:t>“</a:t>
            </a:r>
            <a:r>
              <a:rPr lang="en-US" altLang="zh-TW" sz="2700">
                <a:ea typeface="新細明體" charset="-120"/>
              </a:rPr>
              <a:t>Style-based inverse kinematics”</a:t>
            </a:r>
          </a:p>
        </p:txBody>
      </p:sp>
      <p:pic>
        <p:nvPicPr>
          <p:cNvPr id="1328132" name="finalbig.m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8856663" cy="590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639" fill="hold"/>
                                        <p:tgtEl>
                                          <p:spTgt spid="1328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281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28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28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8132"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49581-6BEF-4EF3-B02F-EB05ADB7FA98}" type="slidenum">
              <a:rPr lang="zh-TW" altLang="en-US"/>
              <a:pPr/>
              <a:t>59</a:t>
            </a:fld>
            <a:endParaRPr lang="en-US" altLang="zh-TW"/>
          </a:p>
        </p:txBody>
      </p:sp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References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Zhao and Badler, "</a:t>
            </a:r>
            <a:r>
              <a:rPr lang="en-US" altLang="zh-TW" sz="2800">
                <a:ea typeface="新細明體" charset="-120"/>
                <a:hlinkClick r:id="rId2"/>
              </a:rPr>
              <a:t>Inverse kinematics positioning using nonlinear programming for highly articulated figures</a:t>
            </a:r>
            <a:r>
              <a:rPr lang="en-US" altLang="zh-TW" sz="2800">
                <a:ea typeface="新細明體" charset="-120"/>
              </a:rPr>
              <a:t>," ACM TOG 1994. </a:t>
            </a:r>
          </a:p>
          <a:p>
            <a:r>
              <a:rPr lang="en-US" altLang="zh-TW" sz="2800">
                <a:ea typeface="新細明體" charset="-120"/>
              </a:rPr>
              <a:t>Rose et al., “</a:t>
            </a:r>
            <a:r>
              <a:rPr lang="en-US" altLang="zh-TW" sz="2800">
                <a:ea typeface="新細明體" charset="-120"/>
                <a:hlinkClick r:id="rId3" action="ppaction://hlinkfile"/>
              </a:rPr>
              <a:t>Artist-directed IK using radial basis function interpolation</a:t>
            </a:r>
            <a:r>
              <a:rPr lang="en-US" altLang="zh-TW" sz="2800">
                <a:ea typeface="新細明體" charset="-120"/>
              </a:rPr>
              <a:t>,” Eurographics’01</a:t>
            </a:r>
          </a:p>
          <a:p>
            <a:r>
              <a:rPr lang="en-US" altLang="zh-TW" sz="2800">
                <a:ea typeface="新細明體" charset="-120"/>
              </a:rPr>
              <a:t>Keith Grochow, Steven L. Martin, Aaron Hertzmann and Zoran Popovic , "</a:t>
            </a:r>
            <a:r>
              <a:rPr lang="en-US" altLang="zh-TW" sz="2800">
                <a:ea typeface="新細明體" charset="-120"/>
                <a:hlinkClick r:id="rId4"/>
              </a:rPr>
              <a:t>Style-based inverse kinematics</a:t>
            </a:r>
            <a:r>
              <a:rPr lang="en-US" altLang="zh-TW" sz="2800">
                <a:ea typeface="新細明體" charset="-120"/>
              </a:rPr>
              <a:t>," SIGGRAPH'04.</a:t>
            </a:r>
          </a:p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3D5B7-4DC1-45A6-A061-F5D2FDF9CD28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Hierarchical Articulated Model</a:t>
            </a:r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55713"/>
            <a:ext cx="8229600" cy="4687887"/>
          </a:xfrm>
        </p:spPr>
        <p:txBody>
          <a:bodyPr/>
          <a:lstStyle/>
          <a:p>
            <a:r>
              <a:rPr lang="en-US" altLang="zh-TW" sz="2700">
                <a:ea typeface="新細明體" charset="-120"/>
              </a:rPr>
              <a:t>Represent an articulated figure as a series of links connected by joints</a:t>
            </a:r>
          </a:p>
          <a:p>
            <a:r>
              <a:rPr lang="en-US" altLang="zh-TW" sz="2700">
                <a:ea typeface="新細明體" charset="-120"/>
              </a:rPr>
              <a:t>Enforce limb connectivity in a tree-like structure</a:t>
            </a:r>
          </a:p>
          <a:p>
            <a:endParaRPr lang="zh-TW" altLang="en-US">
              <a:ea typeface="新細明體" charset="-120"/>
            </a:endParaRPr>
          </a:p>
        </p:txBody>
      </p:sp>
      <p:sp>
        <p:nvSpPr>
          <p:cNvPr id="1331204" name="Line 4"/>
          <p:cNvSpPr>
            <a:spLocks noChangeShapeType="1"/>
          </p:cNvSpPr>
          <p:nvPr/>
        </p:nvSpPr>
        <p:spPr bwMode="auto">
          <a:xfrm flipH="1">
            <a:off x="6921500" y="3925888"/>
            <a:ext cx="9683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05" name="Line 5"/>
          <p:cNvSpPr>
            <a:spLocks noChangeShapeType="1"/>
          </p:cNvSpPr>
          <p:nvPr/>
        </p:nvSpPr>
        <p:spPr bwMode="auto">
          <a:xfrm flipH="1">
            <a:off x="6638925" y="3935413"/>
            <a:ext cx="407988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06" name="Oval 6"/>
          <p:cNvSpPr>
            <a:spLocks noChangeArrowheads="1"/>
          </p:cNvSpPr>
          <p:nvPr/>
        </p:nvSpPr>
        <p:spPr bwMode="auto">
          <a:xfrm>
            <a:off x="1404938" y="3122613"/>
            <a:ext cx="388937" cy="40163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07" name="Oval 7"/>
          <p:cNvSpPr>
            <a:spLocks noChangeArrowheads="1"/>
          </p:cNvSpPr>
          <p:nvPr/>
        </p:nvSpPr>
        <p:spPr bwMode="auto">
          <a:xfrm>
            <a:off x="1519238" y="3408363"/>
            <a:ext cx="153987" cy="2841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08" name="Oval 8"/>
          <p:cNvSpPr>
            <a:spLocks noChangeArrowheads="1"/>
          </p:cNvSpPr>
          <p:nvPr/>
        </p:nvSpPr>
        <p:spPr bwMode="auto">
          <a:xfrm>
            <a:off x="1262063" y="4535488"/>
            <a:ext cx="660400" cy="3873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09" name="Oval 9"/>
          <p:cNvSpPr>
            <a:spLocks noChangeArrowheads="1"/>
          </p:cNvSpPr>
          <p:nvPr/>
        </p:nvSpPr>
        <p:spPr bwMode="auto">
          <a:xfrm>
            <a:off x="1233488" y="3602038"/>
            <a:ext cx="725487" cy="12573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10" name="Oval 10"/>
          <p:cNvSpPr>
            <a:spLocks noChangeArrowheads="1"/>
          </p:cNvSpPr>
          <p:nvPr/>
        </p:nvSpPr>
        <p:spPr bwMode="auto">
          <a:xfrm rot="-3785143">
            <a:off x="688975" y="3978275"/>
            <a:ext cx="849313" cy="2524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11" name="Oval 11"/>
          <p:cNvSpPr>
            <a:spLocks noChangeArrowheads="1"/>
          </p:cNvSpPr>
          <p:nvPr/>
        </p:nvSpPr>
        <p:spPr bwMode="auto">
          <a:xfrm>
            <a:off x="1258888" y="3611563"/>
            <a:ext cx="738187" cy="3873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12" name="Oval 12"/>
          <p:cNvSpPr>
            <a:spLocks noChangeArrowheads="1"/>
          </p:cNvSpPr>
          <p:nvPr/>
        </p:nvSpPr>
        <p:spPr bwMode="auto">
          <a:xfrm rot="-6917964">
            <a:off x="1670050" y="3962400"/>
            <a:ext cx="849313" cy="2524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13" name="Oval 13"/>
          <p:cNvSpPr>
            <a:spLocks noChangeArrowheads="1"/>
          </p:cNvSpPr>
          <p:nvPr/>
        </p:nvSpPr>
        <p:spPr bwMode="auto">
          <a:xfrm>
            <a:off x="2168525" y="4302125"/>
            <a:ext cx="142875" cy="71278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14" name="Oval 14"/>
          <p:cNvSpPr>
            <a:spLocks noChangeArrowheads="1"/>
          </p:cNvSpPr>
          <p:nvPr/>
        </p:nvSpPr>
        <p:spPr bwMode="auto">
          <a:xfrm>
            <a:off x="869950" y="4311650"/>
            <a:ext cx="142875" cy="71278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15" name="Oval 15"/>
          <p:cNvSpPr>
            <a:spLocks noChangeArrowheads="1"/>
          </p:cNvSpPr>
          <p:nvPr/>
        </p:nvSpPr>
        <p:spPr bwMode="auto">
          <a:xfrm rot="-5241688">
            <a:off x="866776" y="4910137"/>
            <a:ext cx="1016000" cy="35877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16" name="Oval 16"/>
          <p:cNvSpPr>
            <a:spLocks noChangeArrowheads="1"/>
          </p:cNvSpPr>
          <p:nvPr/>
        </p:nvSpPr>
        <p:spPr bwMode="auto">
          <a:xfrm rot="-5241688">
            <a:off x="1265238" y="4906962"/>
            <a:ext cx="1016000" cy="35877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17" name="Oval 17"/>
          <p:cNvSpPr>
            <a:spLocks noChangeArrowheads="1"/>
          </p:cNvSpPr>
          <p:nvPr/>
        </p:nvSpPr>
        <p:spPr bwMode="auto">
          <a:xfrm>
            <a:off x="1235075" y="5326063"/>
            <a:ext cx="282575" cy="80327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18" name="Oval 18"/>
          <p:cNvSpPr>
            <a:spLocks noChangeArrowheads="1"/>
          </p:cNvSpPr>
          <p:nvPr/>
        </p:nvSpPr>
        <p:spPr bwMode="auto">
          <a:xfrm>
            <a:off x="1620838" y="5311775"/>
            <a:ext cx="282575" cy="80327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19" name="Oval 19"/>
          <p:cNvSpPr>
            <a:spLocks noChangeArrowheads="1"/>
          </p:cNvSpPr>
          <p:nvPr/>
        </p:nvSpPr>
        <p:spPr bwMode="auto">
          <a:xfrm rot="-2935942">
            <a:off x="1792288" y="5903912"/>
            <a:ext cx="177800" cy="43497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20" name="Oval 20"/>
          <p:cNvSpPr>
            <a:spLocks noChangeArrowheads="1"/>
          </p:cNvSpPr>
          <p:nvPr/>
        </p:nvSpPr>
        <p:spPr bwMode="auto">
          <a:xfrm rot="-2935942">
            <a:off x="1362076" y="5926137"/>
            <a:ext cx="177800" cy="43497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21" name="Oval 21"/>
          <p:cNvSpPr>
            <a:spLocks noChangeArrowheads="1"/>
          </p:cNvSpPr>
          <p:nvPr/>
        </p:nvSpPr>
        <p:spPr bwMode="auto">
          <a:xfrm>
            <a:off x="5195888" y="3473450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22" name="Oval 22"/>
          <p:cNvSpPr>
            <a:spLocks noChangeArrowheads="1"/>
          </p:cNvSpPr>
          <p:nvPr/>
        </p:nvSpPr>
        <p:spPr bwMode="auto">
          <a:xfrm>
            <a:off x="5180013" y="3756025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23" name="Oval 23"/>
          <p:cNvSpPr>
            <a:spLocks noChangeArrowheads="1"/>
          </p:cNvSpPr>
          <p:nvPr/>
        </p:nvSpPr>
        <p:spPr bwMode="auto">
          <a:xfrm>
            <a:off x="5591175" y="3765550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24" name="Oval 24"/>
          <p:cNvSpPr>
            <a:spLocks noChangeArrowheads="1"/>
          </p:cNvSpPr>
          <p:nvPr/>
        </p:nvSpPr>
        <p:spPr bwMode="auto">
          <a:xfrm>
            <a:off x="4813300" y="3765550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25" name="Oval 25"/>
          <p:cNvSpPr>
            <a:spLocks noChangeArrowheads="1"/>
          </p:cNvSpPr>
          <p:nvPr/>
        </p:nvSpPr>
        <p:spPr bwMode="auto">
          <a:xfrm>
            <a:off x="5708650" y="4219575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26" name="Oval 26"/>
          <p:cNvSpPr>
            <a:spLocks noChangeArrowheads="1"/>
          </p:cNvSpPr>
          <p:nvPr/>
        </p:nvSpPr>
        <p:spPr bwMode="auto">
          <a:xfrm>
            <a:off x="4722813" y="4297363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27" name="Oval 27"/>
          <p:cNvSpPr>
            <a:spLocks noChangeArrowheads="1"/>
          </p:cNvSpPr>
          <p:nvPr/>
        </p:nvSpPr>
        <p:spPr bwMode="auto">
          <a:xfrm>
            <a:off x="5202238" y="4505325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28" name="Oval 28"/>
          <p:cNvSpPr>
            <a:spLocks noChangeArrowheads="1"/>
          </p:cNvSpPr>
          <p:nvPr/>
        </p:nvSpPr>
        <p:spPr bwMode="auto">
          <a:xfrm>
            <a:off x="5534025" y="4741863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29" name="Oval 29"/>
          <p:cNvSpPr>
            <a:spLocks noChangeArrowheads="1"/>
          </p:cNvSpPr>
          <p:nvPr/>
        </p:nvSpPr>
        <p:spPr bwMode="auto">
          <a:xfrm>
            <a:off x="4840288" y="4725988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30" name="Oval 30"/>
          <p:cNvSpPr>
            <a:spLocks noChangeArrowheads="1"/>
          </p:cNvSpPr>
          <p:nvPr/>
        </p:nvSpPr>
        <p:spPr bwMode="auto">
          <a:xfrm>
            <a:off x="5553075" y="5321300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31" name="Oval 31"/>
          <p:cNvSpPr>
            <a:spLocks noChangeArrowheads="1"/>
          </p:cNvSpPr>
          <p:nvPr/>
        </p:nvSpPr>
        <p:spPr bwMode="auto">
          <a:xfrm>
            <a:off x="5565775" y="6021388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32" name="Oval 32"/>
          <p:cNvSpPr>
            <a:spLocks noChangeArrowheads="1"/>
          </p:cNvSpPr>
          <p:nvPr/>
        </p:nvSpPr>
        <p:spPr bwMode="auto">
          <a:xfrm>
            <a:off x="4840288" y="5437188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33" name="Oval 33"/>
          <p:cNvSpPr>
            <a:spLocks noChangeArrowheads="1"/>
          </p:cNvSpPr>
          <p:nvPr/>
        </p:nvSpPr>
        <p:spPr bwMode="auto">
          <a:xfrm>
            <a:off x="4840288" y="6007100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34" name="Line 34"/>
          <p:cNvSpPr>
            <a:spLocks noChangeShapeType="1"/>
          </p:cNvSpPr>
          <p:nvPr/>
        </p:nvSpPr>
        <p:spPr bwMode="auto">
          <a:xfrm flipH="1">
            <a:off x="5248275" y="3551238"/>
            <a:ext cx="1270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35" name="Line 35"/>
          <p:cNvSpPr>
            <a:spLocks noChangeShapeType="1"/>
          </p:cNvSpPr>
          <p:nvPr/>
        </p:nvSpPr>
        <p:spPr bwMode="auto">
          <a:xfrm flipV="1">
            <a:off x="4872038" y="3822700"/>
            <a:ext cx="38893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36" name="Line 36"/>
          <p:cNvSpPr>
            <a:spLocks noChangeShapeType="1"/>
          </p:cNvSpPr>
          <p:nvPr/>
        </p:nvSpPr>
        <p:spPr bwMode="auto">
          <a:xfrm>
            <a:off x="5662613" y="3810000"/>
            <a:ext cx="104775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37" name="Line 37"/>
          <p:cNvSpPr>
            <a:spLocks noChangeShapeType="1"/>
          </p:cNvSpPr>
          <p:nvPr/>
        </p:nvSpPr>
        <p:spPr bwMode="auto">
          <a:xfrm>
            <a:off x="5260975" y="3822700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38" name="Line 38"/>
          <p:cNvSpPr>
            <a:spLocks noChangeShapeType="1"/>
          </p:cNvSpPr>
          <p:nvPr/>
        </p:nvSpPr>
        <p:spPr bwMode="auto">
          <a:xfrm flipH="1">
            <a:off x="4781550" y="3822700"/>
            <a:ext cx="90488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39" name="Line 39"/>
          <p:cNvSpPr>
            <a:spLocks noChangeShapeType="1"/>
          </p:cNvSpPr>
          <p:nvPr/>
        </p:nvSpPr>
        <p:spPr bwMode="auto">
          <a:xfrm>
            <a:off x="5248275" y="3810000"/>
            <a:ext cx="25400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40" name="Line 40"/>
          <p:cNvSpPr>
            <a:spLocks noChangeShapeType="1"/>
          </p:cNvSpPr>
          <p:nvPr/>
        </p:nvSpPr>
        <p:spPr bwMode="auto">
          <a:xfrm>
            <a:off x="5262563" y="4522788"/>
            <a:ext cx="342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41" name="Line 41"/>
          <p:cNvSpPr>
            <a:spLocks noChangeShapeType="1"/>
          </p:cNvSpPr>
          <p:nvPr/>
        </p:nvSpPr>
        <p:spPr bwMode="auto">
          <a:xfrm flipH="1">
            <a:off x="4940300" y="4584700"/>
            <a:ext cx="2841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42" name="Line 42"/>
          <p:cNvSpPr>
            <a:spLocks noChangeShapeType="1"/>
          </p:cNvSpPr>
          <p:nvPr/>
        </p:nvSpPr>
        <p:spPr bwMode="auto">
          <a:xfrm>
            <a:off x="5568950" y="4840288"/>
            <a:ext cx="55563" cy="55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43" name="Line 43"/>
          <p:cNvSpPr>
            <a:spLocks noChangeShapeType="1"/>
          </p:cNvSpPr>
          <p:nvPr/>
        </p:nvSpPr>
        <p:spPr bwMode="auto">
          <a:xfrm flipH="1">
            <a:off x="4879975" y="4799013"/>
            <a:ext cx="19050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44" name="Line 44"/>
          <p:cNvSpPr>
            <a:spLocks noChangeShapeType="1"/>
          </p:cNvSpPr>
          <p:nvPr/>
        </p:nvSpPr>
        <p:spPr bwMode="auto">
          <a:xfrm>
            <a:off x="5624513" y="5391150"/>
            <a:ext cx="12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45" name="Line 45"/>
          <p:cNvSpPr>
            <a:spLocks noChangeShapeType="1"/>
          </p:cNvSpPr>
          <p:nvPr/>
        </p:nvSpPr>
        <p:spPr bwMode="auto">
          <a:xfrm>
            <a:off x="4924425" y="5507038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46" name="Line 46"/>
          <p:cNvSpPr>
            <a:spLocks noChangeShapeType="1"/>
          </p:cNvSpPr>
          <p:nvPr/>
        </p:nvSpPr>
        <p:spPr bwMode="auto">
          <a:xfrm flipV="1">
            <a:off x="5435600" y="3644900"/>
            <a:ext cx="720725" cy="5048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47" name="Line 47"/>
          <p:cNvSpPr>
            <a:spLocks noChangeShapeType="1"/>
          </p:cNvSpPr>
          <p:nvPr/>
        </p:nvSpPr>
        <p:spPr bwMode="auto">
          <a:xfrm>
            <a:off x="7908925" y="3944938"/>
            <a:ext cx="230188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48" name="Line 48"/>
          <p:cNvSpPr>
            <a:spLocks noChangeShapeType="1"/>
          </p:cNvSpPr>
          <p:nvPr/>
        </p:nvSpPr>
        <p:spPr bwMode="auto">
          <a:xfrm flipH="1">
            <a:off x="7756525" y="3951288"/>
            <a:ext cx="147638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49" name="Line 49"/>
          <p:cNvSpPr>
            <a:spLocks noChangeShapeType="1"/>
          </p:cNvSpPr>
          <p:nvPr/>
        </p:nvSpPr>
        <p:spPr bwMode="auto">
          <a:xfrm>
            <a:off x="7772400" y="4446588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50" name="Line 50"/>
          <p:cNvSpPr>
            <a:spLocks noChangeShapeType="1"/>
          </p:cNvSpPr>
          <p:nvPr/>
        </p:nvSpPr>
        <p:spPr bwMode="auto">
          <a:xfrm>
            <a:off x="8142288" y="4391025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51" name="Line 51"/>
          <p:cNvSpPr>
            <a:spLocks noChangeShapeType="1"/>
          </p:cNvSpPr>
          <p:nvPr/>
        </p:nvSpPr>
        <p:spPr bwMode="auto">
          <a:xfrm>
            <a:off x="7773988" y="5133975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52" name="Line 52"/>
          <p:cNvSpPr>
            <a:spLocks noChangeShapeType="1"/>
          </p:cNvSpPr>
          <p:nvPr/>
        </p:nvSpPr>
        <p:spPr bwMode="auto">
          <a:xfrm>
            <a:off x="8142288" y="510540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53" name="Line 53"/>
          <p:cNvSpPr>
            <a:spLocks noChangeShapeType="1"/>
          </p:cNvSpPr>
          <p:nvPr/>
        </p:nvSpPr>
        <p:spPr bwMode="auto">
          <a:xfrm flipH="1">
            <a:off x="7050088" y="3729038"/>
            <a:ext cx="284162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54" name="Oval 54"/>
          <p:cNvSpPr>
            <a:spLocks noChangeArrowheads="1"/>
          </p:cNvSpPr>
          <p:nvPr/>
        </p:nvSpPr>
        <p:spPr bwMode="auto">
          <a:xfrm>
            <a:off x="3314700" y="3079750"/>
            <a:ext cx="122238" cy="2730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55" name="Oval 55"/>
          <p:cNvSpPr>
            <a:spLocks noChangeArrowheads="1"/>
          </p:cNvSpPr>
          <p:nvPr/>
        </p:nvSpPr>
        <p:spPr bwMode="auto">
          <a:xfrm>
            <a:off x="3336925" y="3365500"/>
            <a:ext cx="76200" cy="19208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56" name="Oval 56"/>
          <p:cNvSpPr>
            <a:spLocks noChangeArrowheads="1"/>
          </p:cNvSpPr>
          <p:nvPr/>
        </p:nvSpPr>
        <p:spPr bwMode="auto">
          <a:xfrm>
            <a:off x="3286125" y="4638675"/>
            <a:ext cx="209550" cy="263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57" name="Oval 57"/>
          <p:cNvSpPr>
            <a:spLocks noChangeArrowheads="1"/>
          </p:cNvSpPr>
          <p:nvPr/>
        </p:nvSpPr>
        <p:spPr bwMode="auto">
          <a:xfrm>
            <a:off x="3306763" y="3933825"/>
            <a:ext cx="196850" cy="64135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58" name="Oval 58"/>
          <p:cNvSpPr>
            <a:spLocks noChangeArrowheads="1"/>
          </p:cNvSpPr>
          <p:nvPr/>
        </p:nvSpPr>
        <p:spPr bwMode="auto">
          <a:xfrm rot="17814857" flipH="1">
            <a:off x="2532857" y="4006056"/>
            <a:ext cx="781050" cy="15398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59" name="Oval 59"/>
          <p:cNvSpPr>
            <a:spLocks noChangeArrowheads="1"/>
          </p:cNvSpPr>
          <p:nvPr/>
        </p:nvSpPr>
        <p:spPr bwMode="auto">
          <a:xfrm>
            <a:off x="3257550" y="3568700"/>
            <a:ext cx="234950" cy="263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60" name="Oval 60"/>
          <p:cNvSpPr>
            <a:spLocks noChangeArrowheads="1"/>
          </p:cNvSpPr>
          <p:nvPr/>
        </p:nvSpPr>
        <p:spPr bwMode="auto">
          <a:xfrm rot="-6917964">
            <a:off x="3483769" y="3899694"/>
            <a:ext cx="606425" cy="1635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61" name="Oval 61"/>
          <p:cNvSpPr>
            <a:spLocks noChangeArrowheads="1"/>
          </p:cNvSpPr>
          <p:nvPr/>
        </p:nvSpPr>
        <p:spPr bwMode="auto">
          <a:xfrm>
            <a:off x="3949700" y="4371975"/>
            <a:ext cx="76200" cy="48418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62" name="Oval 62"/>
          <p:cNvSpPr>
            <a:spLocks noChangeArrowheads="1"/>
          </p:cNvSpPr>
          <p:nvPr/>
        </p:nvSpPr>
        <p:spPr bwMode="auto">
          <a:xfrm>
            <a:off x="2846388" y="4414838"/>
            <a:ext cx="76200" cy="48418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63" name="Oval 63"/>
          <p:cNvSpPr>
            <a:spLocks noChangeArrowheads="1"/>
          </p:cNvSpPr>
          <p:nvPr/>
        </p:nvSpPr>
        <p:spPr bwMode="auto">
          <a:xfrm rot="-5241688">
            <a:off x="2865438" y="4986337"/>
            <a:ext cx="706438" cy="87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64" name="Oval 64"/>
          <p:cNvSpPr>
            <a:spLocks noChangeArrowheads="1"/>
          </p:cNvSpPr>
          <p:nvPr/>
        </p:nvSpPr>
        <p:spPr bwMode="auto">
          <a:xfrm rot="-5241688">
            <a:off x="3263900" y="4983163"/>
            <a:ext cx="706438" cy="87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65" name="Oval 65"/>
          <p:cNvSpPr>
            <a:spLocks noChangeArrowheads="1"/>
          </p:cNvSpPr>
          <p:nvPr/>
        </p:nvSpPr>
        <p:spPr bwMode="auto">
          <a:xfrm>
            <a:off x="3211513" y="5429250"/>
            <a:ext cx="88900" cy="5445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66" name="Oval 66"/>
          <p:cNvSpPr>
            <a:spLocks noChangeArrowheads="1"/>
          </p:cNvSpPr>
          <p:nvPr/>
        </p:nvSpPr>
        <p:spPr bwMode="auto">
          <a:xfrm>
            <a:off x="3597275" y="5414963"/>
            <a:ext cx="88900" cy="5445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67" name="Oval 67"/>
          <p:cNvSpPr>
            <a:spLocks noChangeArrowheads="1"/>
          </p:cNvSpPr>
          <p:nvPr/>
        </p:nvSpPr>
        <p:spPr bwMode="auto">
          <a:xfrm rot="-2935942">
            <a:off x="3606801" y="6108700"/>
            <a:ext cx="188912" cy="16668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68" name="Oval 68"/>
          <p:cNvSpPr>
            <a:spLocks noChangeArrowheads="1"/>
          </p:cNvSpPr>
          <p:nvPr/>
        </p:nvSpPr>
        <p:spPr bwMode="auto">
          <a:xfrm rot="-2935942">
            <a:off x="3176588" y="6130925"/>
            <a:ext cx="188912" cy="16668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69" name="Oval 69"/>
          <p:cNvSpPr>
            <a:spLocks noChangeArrowheads="1"/>
          </p:cNvSpPr>
          <p:nvPr/>
        </p:nvSpPr>
        <p:spPr bwMode="auto">
          <a:xfrm>
            <a:off x="5202238" y="3154363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70" name="Oval 70"/>
          <p:cNvSpPr>
            <a:spLocks noChangeArrowheads="1"/>
          </p:cNvSpPr>
          <p:nvPr/>
        </p:nvSpPr>
        <p:spPr bwMode="auto">
          <a:xfrm>
            <a:off x="5195888" y="4146550"/>
            <a:ext cx="130175" cy="130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71" name="Line 71"/>
          <p:cNvSpPr>
            <a:spLocks noChangeShapeType="1"/>
          </p:cNvSpPr>
          <p:nvPr/>
        </p:nvSpPr>
        <p:spPr bwMode="auto">
          <a:xfrm flipH="1" flipV="1">
            <a:off x="7418388" y="3068638"/>
            <a:ext cx="1270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72" name="Line 72"/>
          <p:cNvSpPr>
            <a:spLocks noChangeShapeType="1"/>
          </p:cNvSpPr>
          <p:nvPr/>
        </p:nvSpPr>
        <p:spPr bwMode="auto">
          <a:xfrm flipH="1">
            <a:off x="5237163" y="3232150"/>
            <a:ext cx="1270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73" name="Line 73"/>
          <p:cNvSpPr>
            <a:spLocks noChangeShapeType="1"/>
          </p:cNvSpPr>
          <p:nvPr/>
        </p:nvSpPr>
        <p:spPr bwMode="auto">
          <a:xfrm>
            <a:off x="7004050" y="3902075"/>
            <a:ext cx="195263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74" name="Line 74"/>
          <p:cNvSpPr>
            <a:spLocks noChangeShapeType="1"/>
          </p:cNvSpPr>
          <p:nvPr/>
        </p:nvSpPr>
        <p:spPr bwMode="auto">
          <a:xfrm>
            <a:off x="6605588" y="4437063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75" name="Line 75"/>
          <p:cNvSpPr>
            <a:spLocks noChangeShapeType="1"/>
          </p:cNvSpPr>
          <p:nvPr/>
        </p:nvSpPr>
        <p:spPr bwMode="auto">
          <a:xfrm>
            <a:off x="7219950" y="438150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76" name="Line 76"/>
          <p:cNvSpPr>
            <a:spLocks noChangeShapeType="1"/>
          </p:cNvSpPr>
          <p:nvPr/>
        </p:nvSpPr>
        <p:spPr bwMode="auto">
          <a:xfrm>
            <a:off x="6937375" y="4443413"/>
            <a:ext cx="0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77" name="Oval 77"/>
          <p:cNvSpPr>
            <a:spLocks noChangeArrowheads="1"/>
          </p:cNvSpPr>
          <p:nvPr/>
        </p:nvSpPr>
        <p:spPr bwMode="auto">
          <a:xfrm>
            <a:off x="7835900" y="3865563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78" name="Line 78"/>
          <p:cNvSpPr>
            <a:spLocks noChangeShapeType="1"/>
          </p:cNvSpPr>
          <p:nvPr/>
        </p:nvSpPr>
        <p:spPr bwMode="auto">
          <a:xfrm>
            <a:off x="7516813" y="3741738"/>
            <a:ext cx="34925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79" name="Oval 79"/>
          <p:cNvSpPr>
            <a:spLocks noChangeArrowheads="1"/>
          </p:cNvSpPr>
          <p:nvPr/>
        </p:nvSpPr>
        <p:spPr bwMode="auto">
          <a:xfrm>
            <a:off x="6929438" y="3856038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80" name="Oval 80"/>
          <p:cNvSpPr>
            <a:spLocks noChangeArrowheads="1"/>
          </p:cNvSpPr>
          <p:nvPr/>
        </p:nvSpPr>
        <p:spPr bwMode="auto">
          <a:xfrm>
            <a:off x="7688263" y="4267200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81" name="Oval 81"/>
          <p:cNvSpPr>
            <a:spLocks noChangeArrowheads="1"/>
          </p:cNvSpPr>
          <p:nvPr/>
        </p:nvSpPr>
        <p:spPr bwMode="auto">
          <a:xfrm>
            <a:off x="8056563" y="4267200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82" name="Oval 82"/>
          <p:cNvSpPr>
            <a:spLocks noChangeArrowheads="1"/>
          </p:cNvSpPr>
          <p:nvPr/>
        </p:nvSpPr>
        <p:spPr bwMode="auto">
          <a:xfrm>
            <a:off x="6521450" y="4267200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83" name="Oval 83"/>
          <p:cNvSpPr>
            <a:spLocks noChangeArrowheads="1"/>
          </p:cNvSpPr>
          <p:nvPr/>
        </p:nvSpPr>
        <p:spPr bwMode="auto">
          <a:xfrm>
            <a:off x="7134225" y="4267200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84" name="Oval 84"/>
          <p:cNvSpPr>
            <a:spLocks noChangeArrowheads="1"/>
          </p:cNvSpPr>
          <p:nvPr/>
        </p:nvSpPr>
        <p:spPr bwMode="auto">
          <a:xfrm>
            <a:off x="6853238" y="4267200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85" name="Oval 85"/>
          <p:cNvSpPr>
            <a:spLocks noChangeArrowheads="1"/>
          </p:cNvSpPr>
          <p:nvPr/>
        </p:nvSpPr>
        <p:spPr bwMode="auto">
          <a:xfrm>
            <a:off x="7688263" y="4937125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86" name="Oval 86"/>
          <p:cNvSpPr>
            <a:spLocks noChangeArrowheads="1"/>
          </p:cNvSpPr>
          <p:nvPr/>
        </p:nvSpPr>
        <p:spPr bwMode="auto">
          <a:xfrm>
            <a:off x="8058150" y="4937125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87" name="Oval 87"/>
          <p:cNvSpPr>
            <a:spLocks noChangeArrowheads="1"/>
          </p:cNvSpPr>
          <p:nvPr/>
        </p:nvSpPr>
        <p:spPr bwMode="auto">
          <a:xfrm>
            <a:off x="6521450" y="4937125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88" name="Oval 88"/>
          <p:cNvSpPr>
            <a:spLocks noChangeArrowheads="1"/>
          </p:cNvSpPr>
          <p:nvPr/>
        </p:nvSpPr>
        <p:spPr bwMode="auto">
          <a:xfrm>
            <a:off x="7135813" y="4937125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89" name="Oval 89"/>
          <p:cNvSpPr>
            <a:spLocks noChangeArrowheads="1"/>
          </p:cNvSpPr>
          <p:nvPr/>
        </p:nvSpPr>
        <p:spPr bwMode="auto">
          <a:xfrm>
            <a:off x="6853238" y="4937125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90" name="Oval 90"/>
          <p:cNvSpPr>
            <a:spLocks noChangeArrowheads="1"/>
          </p:cNvSpPr>
          <p:nvPr/>
        </p:nvSpPr>
        <p:spPr bwMode="auto">
          <a:xfrm>
            <a:off x="7689850" y="5403850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91" name="Oval 91"/>
          <p:cNvSpPr>
            <a:spLocks noChangeArrowheads="1"/>
          </p:cNvSpPr>
          <p:nvPr/>
        </p:nvSpPr>
        <p:spPr bwMode="auto">
          <a:xfrm>
            <a:off x="8058150" y="5402263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92" name="Oval 92"/>
          <p:cNvSpPr>
            <a:spLocks noChangeArrowheads="1"/>
          </p:cNvSpPr>
          <p:nvPr/>
        </p:nvSpPr>
        <p:spPr bwMode="auto">
          <a:xfrm>
            <a:off x="7339013" y="3633788"/>
            <a:ext cx="168275" cy="168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93" name="Text Box 93"/>
          <p:cNvSpPr txBox="1">
            <a:spLocks noChangeArrowheads="1"/>
          </p:cNvSpPr>
          <p:nvPr/>
        </p:nvSpPr>
        <p:spPr bwMode="auto">
          <a:xfrm>
            <a:off x="6011863" y="335756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latin typeface="Tahoma" pitchFamily="34" charset="0"/>
                <a:ea typeface="新細明體" charset="-120"/>
              </a:rPr>
              <a:t>root</a:t>
            </a:r>
          </a:p>
        </p:txBody>
      </p:sp>
      <p:sp>
        <p:nvSpPr>
          <p:cNvPr id="1331294" name="Line 94"/>
          <p:cNvSpPr>
            <a:spLocks noChangeShapeType="1"/>
          </p:cNvSpPr>
          <p:nvPr/>
        </p:nvSpPr>
        <p:spPr bwMode="auto">
          <a:xfrm>
            <a:off x="6588125" y="3573463"/>
            <a:ext cx="720725" cy="7143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55A3E-4783-478C-8644-5BF18375AE5A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Joint Space vs. Cartesian Space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687888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Joint space</a:t>
            </a:r>
          </a:p>
          <a:p>
            <a:pPr lvl="1"/>
            <a:r>
              <a:rPr lang="en-US" altLang="zh-TW">
                <a:ea typeface="新細明體" charset="-120"/>
              </a:rPr>
              <a:t>space formed by joint angles</a:t>
            </a:r>
          </a:p>
          <a:p>
            <a:pPr lvl="1"/>
            <a:r>
              <a:rPr lang="en-US" altLang="zh-TW">
                <a:ea typeface="新細明體" charset="-120"/>
              </a:rPr>
              <a:t>position all joints—fine level control</a:t>
            </a:r>
          </a:p>
          <a:p>
            <a:r>
              <a:rPr lang="en-US" altLang="zh-TW">
                <a:ea typeface="新細明體" charset="-120"/>
              </a:rPr>
              <a:t>Cartesian space</a:t>
            </a:r>
          </a:p>
          <a:p>
            <a:pPr lvl="1"/>
            <a:r>
              <a:rPr lang="en-US" altLang="zh-TW">
                <a:ea typeface="新細明體" charset="-120"/>
              </a:rPr>
              <a:t>3D space </a:t>
            </a:r>
          </a:p>
          <a:p>
            <a:pPr lvl="1"/>
            <a:r>
              <a:rPr lang="en-US" altLang="zh-TW">
                <a:ea typeface="新細明體" charset="-120"/>
              </a:rPr>
              <a:t>specify environment interactions</a:t>
            </a:r>
          </a:p>
          <a:p>
            <a:pPr lvl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3C73B-CEA6-4952-96CA-8487D55C35C4}" type="slidenum">
              <a:rPr lang="zh-TW" altLang="en-US"/>
              <a:pPr/>
              <a:t>8</a:t>
            </a:fld>
            <a:endParaRPr lang="en-US" altLang="zh-TW"/>
          </a:p>
        </p:txBody>
      </p:sp>
      <p:graphicFrame>
        <p:nvGraphicFramePr>
          <p:cNvPr id="1284098" name="Object 2"/>
          <p:cNvGraphicFramePr>
            <a:graphicFrameLocks noChangeAspect="1"/>
          </p:cNvGraphicFramePr>
          <p:nvPr/>
        </p:nvGraphicFramePr>
        <p:xfrm>
          <a:off x="3132138" y="3284538"/>
          <a:ext cx="330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78"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284538"/>
                        <a:ext cx="330200" cy="466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4099" name="Object 3"/>
          <p:cNvGraphicFramePr>
            <a:graphicFrameLocks noChangeAspect="1"/>
          </p:cNvGraphicFramePr>
          <p:nvPr/>
        </p:nvGraphicFramePr>
        <p:xfrm>
          <a:off x="2800350" y="4149725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79"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149725"/>
                        <a:ext cx="331788" cy="431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4100" name="Object 4"/>
          <p:cNvGraphicFramePr>
            <a:graphicFrameLocks noChangeAspect="1"/>
          </p:cNvGraphicFramePr>
          <p:nvPr/>
        </p:nvGraphicFramePr>
        <p:xfrm>
          <a:off x="6732588" y="3500438"/>
          <a:ext cx="3302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80" name="方程式" r:id="rId7" imgW="152280" imgH="152280" progId="Equation.3">
                  <p:embed/>
                </p:oleObj>
              </mc:Choice>
              <mc:Fallback>
                <p:oleObj name="方程式" r:id="rId7" imgW="152280" imgH="152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500438"/>
                        <a:ext cx="330200" cy="3286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4101" name="Object 5"/>
          <p:cNvGraphicFramePr>
            <a:graphicFrameLocks noChangeAspect="1"/>
          </p:cNvGraphicFramePr>
          <p:nvPr/>
        </p:nvGraphicFramePr>
        <p:xfrm>
          <a:off x="3665538" y="3644900"/>
          <a:ext cx="330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81" name="方程式" r:id="rId9" imgW="152280" imgH="152280" progId="Equation.3">
                  <p:embed/>
                </p:oleObj>
              </mc:Choice>
              <mc:Fallback>
                <p:oleObj name="方程式" r:id="rId9" imgW="152280" imgH="152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3644900"/>
                        <a:ext cx="330200" cy="328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Forward and Inverse Kinematics</a:t>
            </a:r>
          </a:p>
        </p:txBody>
      </p:sp>
      <p:sp>
        <p:nvSpPr>
          <p:cNvPr id="128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6878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Forward kinematics</a:t>
            </a:r>
          </a:p>
          <a:p>
            <a:pPr lvl="1"/>
            <a:r>
              <a:rPr lang="en-US" altLang="zh-TW">
                <a:ea typeface="新細明體" charset="-120"/>
              </a:rPr>
              <a:t>mapping from joint space to cartesian space</a:t>
            </a:r>
          </a:p>
          <a:p>
            <a:r>
              <a:rPr lang="en-US" altLang="zh-TW">
                <a:ea typeface="新細明體" charset="-120"/>
              </a:rPr>
              <a:t>Inverse kinematics</a:t>
            </a:r>
          </a:p>
          <a:p>
            <a:pPr lvl="1"/>
            <a:r>
              <a:rPr lang="en-US" altLang="zh-TW">
                <a:ea typeface="新細明體" charset="-120"/>
              </a:rPr>
              <a:t>mapping from cartesian space to joint space</a:t>
            </a:r>
          </a:p>
          <a:p>
            <a:pPr lvl="1">
              <a:buFont typeface="Arial" charset="0"/>
              <a:buNone/>
            </a:pPr>
            <a:endParaRPr lang="zh-TW" altLang="en-US">
              <a:ea typeface="新細明體" charset="-120"/>
            </a:endParaRPr>
          </a:p>
        </p:txBody>
      </p:sp>
      <p:grpSp>
        <p:nvGrpSpPr>
          <p:cNvPr id="1284104" name="Group 8"/>
          <p:cNvGrpSpPr>
            <a:grpSpLocks/>
          </p:cNvGrpSpPr>
          <p:nvPr/>
        </p:nvGrpSpPr>
        <p:grpSpPr bwMode="auto">
          <a:xfrm>
            <a:off x="1836738" y="3502025"/>
            <a:ext cx="1727200" cy="1944688"/>
            <a:chOff x="930" y="2387"/>
            <a:chExt cx="861" cy="1043"/>
          </a:xfrm>
        </p:grpSpPr>
        <p:sp>
          <p:nvSpPr>
            <p:cNvPr id="1284105" name="Freeform 9"/>
            <p:cNvSpPr>
              <a:spLocks/>
            </p:cNvSpPr>
            <p:nvPr/>
          </p:nvSpPr>
          <p:spPr bwMode="auto">
            <a:xfrm>
              <a:off x="1111" y="2523"/>
              <a:ext cx="272" cy="408"/>
            </a:xfrm>
            <a:custGeom>
              <a:avLst/>
              <a:gdLst>
                <a:gd name="T0" fmla="*/ 272 w 272"/>
                <a:gd name="T1" fmla="*/ 0 h 408"/>
                <a:gd name="T2" fmla="*/ 0 w 272"/>
                <a:gd name="T3" fmla="*/ 136 h 408"/>
                <a:gd name="T4" fmla="*/ 91 w 272"/>
                <a:gd name="T5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408">
                  <a:moveTo>
                    <a:pt x="272" y="0"/>
                  </a:moveTo>
                  <a:lnTo>
                    <a:pt x="0" y="136"/>
                  </a:lnTo>
                  <a:lnTo>
                    <a:pt x="91" y="40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4106" name="Freeform 10"/>
            <p:cNvSpPr>
              <a:spLocks/>
            </p:cNvSpPr>
            <p:nvPr/>
          </p:nvSpPr>
          <p:spPr bwMode="auto">
            <a:xfrm>
              <a:off x="930" y="2523"/>
              <a:ext cx="453" cy="726"/>
            </a:xfrm>
            <a:custGeom>
              <a:avLst/>
              <a:gdLst>
                <a:gd name="T0" fmla="*/ 453 w 453"/>
                <a:gd name="T1" fmla="*/ 0 h 726"/>
                <a:gd name="T2" fmla="*/ 453 w 453"/>
                <a:gd name="T3" fmla="*/ 408 h 726"/>
                <a:gd name="T4" fmla="*/ 272 w 453"/>
                <a:gd name="T5" fmla="*/ 726 h 726"/>
                <a:gd name="T6" fmla="*/ 0 w 453"/>
                <a:gd name="T7" fmla="*/ 63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726">
                  <a:moveTo>
                    <a:pt x="453" y="0"/>
                  </a:moveTo>
                  <a:lnTo>
                    <a:pt x="453" y="408"/>
                  </a:lnTo>
                  <a:lnTo>
                    <a:pt x="272" y="726"/>
                  </a:lnTo>
                  <a:lnTo>
                    <a:pt x="0" y="635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4107" name="Freeform 11"/>
            <p:cNvSpPr>
              <a:spLocks/>
            </p:cNvSpPr>
            <p:nvPr/>
          </p:nvSpPr>
          <p:spPr bwMode="auto">
            <a:xfrm>
              <a:off x="1383" y="2931"/>
              <a:ext cx="272" cy="499"/>
            </a:xfrm>
            <a:custGeom>
              <a:avLst/>
              <a:gdLst>
                <a:gd name="T0" fmla="*/ 0 w 272"/>
                <a:gd name="T1" fmla="*/ 0 h 499"/>
                <a:gd name="T2" fmla="*/ 182 w 272"/>
                <a:gd name="T3" fmla="*/ 182 h 499"/>
                <a:gd name="T4" fmla="*/ 272 w 272"/>
                <a:gd name="T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499">
                  <a:moveTo>
                    <a:pt x="0" y="0"/>
                  </a:moveTo>
                  <a:lnTo>
                    <a:pt x="182" y="182"/>
                  </a:lnTo>
                  <a:lnTo>
                    <a:pt x="272" y="499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4108" name="Freeform 12"/>
            <p:cNvSpPr>
              <a:spLocks/>
            </p:cNvSpPr>
            <p:nvPr/>
          </p:nvSpPr>
          <p:spPr bwMode="auto">
            <a:xfrm>
              <a:off x="1383" y="2523"/>
              <a:ext cx="408" cy="227"/>
            </a:xfrm>
            <a:custGeom>
              <a:avLst/>
              <a:gdLst>
                <a:gd name="T0" fmla="*/ 0 w 408"/>
                <a:gd name="T1" fmla="*/ 0 h 227"/>
                <a:gd name="T2" fmla="*/ 227 w 408"/>
                <a:gd name="T3" fmla="*/ 227 h 227"/>
                <a:gd name="T4" fmla="*/ 408 w 408"/>
                <a:gd name="T5" fmla="*/ 9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227">
                  <a:moveTo>
                    <a:pt x="0" y="0"/>
                  </a:moveTo>
                  <a:lnTo>
                    <a:pt x="227" y="227"/>
                  </a:lnTo>
                  <a:lnTo>
                    <a:pt x="408" y="91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4109" name="Oval 13"/>
            <p:cNvSpPr>
              <a:spLocks noChangeArrowheads="1"/>
            </p:cNvSpPr>
            <p:nvPr/>
          </p:nvSpPr>
          <p:spPr bwMode="auto">
            <a:xfrm>
              <a:off x="1292" y="2387"/>
              <a:ext cx="181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284110" name="Freeform 14"/>
          <p:cNvSpPr>
            <a:spLocks/>
          </p:cNvSpPr>
          <p:nvPr/>
        </p:nvSpPr>
        <p:spPr bwMode="auto">
          <a:xfrm>
            <a:off x="2771775" y="4078288"/>
            <a:ext cx="288925" cy="71437"/>
          </a:xfrm>
          <a:custGeom>
            <a:avLst/>
            <a:gdLst>
              <a:gd name="T0" fmla="*/ 0 w 182"/>
              <a:gd name="T1" fmla="*/ 45 h 45"/>
              <a:gd name="T2" fmla="*/ 91 w 182"/>
              <a:gd name="T3" fmla="*/ 45 h 45"/>
              <a:gd name="T4" fmla="*/ 182 w 182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45">
                <a:moveTo>
                  <a:pt x="0" y="45"/>
                </a:moveTo>
                <a:lnTo>
                  <a:pt x="91" y="45"/>
                </a:lnTo>
                <a:lnTo>
                  <a:pt x="18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84111" name="Freeform 15"/>
          <p:cNvSpPr>
            <a:spLocks/>
          </p:cNvSpPr>
          <p:nvPr/>
        </p:nvSpPr>
        <p:spPr bwMode="auto">
          <a:xfrm>
            <a:off x="2987675" y="3765550"/>
            <a:ext cx="431800" cy="168275"/>
          </a:xfrm>
          <a:custGeom>
            <a:avLst/>
            <a:gdLst>
              <a:gd name="T0" fmla="*/ 0 w 272"/>
              <a:gd name="T1" fmla="*/ 61 h 106"/>
              <a:gd name="T2" fmla="*/ 91 w 272"/>
              <a:gd name="T3" fmla="*/ 15 h 106"/>
              <a:gd name="T4" fmla="*/ 182 w 272"/>
              <a:gd name="T5" fmla="*/ 15 h 106"/>
              <a:gd name="T6" fmla="*/ 272 w 272"/>
              <a:gd name="T7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106">
                <a:moveTo>
                  <a:pt x="0" y="61"/>
                </a:moveTo>
                <a:cubicBezTo>
                  <a:pt x="30" y="42"/>
                  <a:pt x="61" y="23"/>
                  <a:pt x="91" y="15"/>
                </a:cubicBezTo>
                <a:cubicBezTo>
                  <a:pt x="121" y="7"/>
                  <a:pt x="152" y="0"/>
                  <a:pt x="182" y="15"/>
                </a:cubicBezTo>
                <a:cubicBezTo>
                  <a:pt x="212" y="30"/>
                  <a:pt x="242" y="68"/>
                  <a:pt x="272" y="1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284112" name="Group 16"/>
          <p:cNvGrpSpPr>
            <a:grpSpLocks/>
          </p:cNvGrpSpPr>
          <p:nvPr/>
        </p:nvGrpSpPr>
        <p:grpSpPr bwMode="auto">
          <a:xfrm>
            <a:off x="5149850" y="3500438"/>
            <a:ext cx="1727200" cy="1944687"/>
            <a:chOff x="930" y="2387"/>
            <a:chExt cx="861" cy="1043"/>
          </a:xfrm>
        </p:grpSpPr>
        <p:sp>
          <p:nvSpPr>
            <p:cNvPr id="1284113" name="Freeform 17"/>
            <p:cNvSpPr>
              <a:spLocks/>
            </p:cNvSpPr>
            <p:nvPr/>
          </p:nvSpPr>
          <p:spPr bwMode="auto">
            <a:xfrm>
              <a:off x="1111" y="2523"/>
              <a:ext cx="272" cy="408"/>
            </a:xfrm>
            <a:custGeom>
              <a:avLst/>
              <a:gdLst>
                <a:gd name="T0" fmla="*/ 272 w 272"/>
                <a:gd name="T1" fmla="*/ 0 h 408"/>
                <a:gd name="T2" fmla="*/ 0 w 272"/>
                <a:gd name="T3" fmla="*/ 136 h 408"/>
                <a:gd name="T4" fmla="*/ 91 w 272"/>
                <a:gd name="T5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408">
                  <a:moveTo>
                    <a:pt x="272" y="0"/>
                  </a:moveTo>
                  <a:lnTo>
                    <a:pt x="0" y="136"/>
                  </a:lnTo>
                  <a:lnTo>
                    <a:pt x="91" y="40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4114" name="Freeform 18"/>
            <p:cNvSpPr>
              <a:spLocks/>
            </p:cNvSpPr>
            <p:nvPr/>
          </p:nvSpPr>
          <p:spPr bwMode="auto">
            <a:xfrm>
              <a:off x="930" y="2523"/>
              <a:ext cx="453" cy="726"/>
            </a:xfrm>
            <a:custGeom>
              <a:avLst/>
              <a:gdLst>
                <a:gd name="T0" fmla="*/ 453 w 453"/>
                <a:gd name="T1" fmla="*/ 0 h 726"/>
                <a:gd name="T2" fmla="*/ 453 w 453"/>
                <a:gd name="T3" fmla="*/ 408 h 726"/>
                <a:gd name="T4" fmla="*/ 272 w 453"/>
                <a:gd name="T5" fmla="*/ 726 h 726"/>
                <a:gd name="T6" fmla="*/ 0 w 453"/>
                <a:gd name="T7" fmla="*/ 63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726">
                  <a:moveTo>
                    <a:pt x="453" y="0"/>
                  </a:moveTo>
                  <a:lnTo>
                    <a:pt x="453" y="408"/>
                  </a:lnTo>
                  <a:lnTo>
                    <a:pt x="272" y="726"/>
                  </a:lnTo>
                  <a:lnTo>
                    <a:pt x="0" y="635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4115" name="Freeform 19"/>
            <p:cNvSpPr>
              <a:spLocks/>
            </p:cNvSpPr>
            <p:nvPr/>
          </p:nvSpPr>
          <p:spPr bwMode="auto">
            <a:xfrm>
              <a:off x="1383" y="2931"/>
              <a:ext cx="272" cy="499"/>
            </a:xfrm>
            <a:custGeom>
              <a:avLst/>
              <a:gdLst>
                <a:gd name="T0" fmla="*/ 0 w 272"/>
                <a:gd name="T1" fmla="*/ 0 h 499"/>
                <a:gd name="T2" fmla="*/ 182 w 272"/>
                <a:gd name="T3" fmla="*/ 182 h 499"/>
                <a:gd name="T4" fmla="*/ 272 w 272"/>
                <a:gd name="T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499">
                  <a:moveTo>
                    <a:pt x="0" y="0"/>
                  </a:moveTo>
                  <a:lnTo>
                    <a:pt x="182" y="182"/>
                  </a:lnTo>
                  <a:lnTo>
                    <a:pt x="272" y="499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4116" name="Freeform 20"/>
            <p:cNvSpPr>
              <a:spLocks/>
            </p:cNvSpPr>
            <p:nvPr/>
          </p:nvSpPr>
          <p:spPr bwMode="auto">
            <a:xfrm>
              <a:off x="1383" y="2523"/>
              <a:ext cx="408" cy="227"/>
            </a:xfrm>
            <a:custGeom>
              <a:avLst/>
              <a:gdLst>
                <a:gd name="T0" fmla="*/ 0 w 408"/>
                <a:gd name="T1" fmla="*/ 0 h 227"/>
                <a:gd name="T2" fmla="*/ 227 w 408"/>
                <a:gd name="T3" fmla="*/ 227 h 227"/>
                <a:gd name="T4" fmla="*/ 408 w 408"/>
                <a:gd name="T5" fmla="*/ 9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227">
                  <a:moveTo>
                    <a:pt x="0" y="0"/>
                  </a:moveTo>
                  <a:lnTo>
                    <a:pt x="227" y="227"/>
                  </a:lnTo>
                  <a:lnTo>
                    <a:pt x="408" y="91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4117" name="Oval 21"/>
            <p:cNvSpPr>
              <a:spLocks noChangeArrowheads="1"/>
            </p:cNvSpPr>
            <p:nvPr/>
          </p:nvSpPr>
          <p:spPr bwMode="auto">
            <a:xfrm>
              <a:off x="1292" y="2387"/>
              <a:ext cx="181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1284118" name="Object 22"/>
          <p:cNvGraphicFramePr>
            <a:graphicFrameLocks noChangeAspect="1"/>
          </p:cNvGraphicFramePr>
          <p:nvPr/>
        </p:nvGraphicFramePr>
        <p:xfrm>
          <a:off x="1852613" y="5876925"/>
          <a:ext cx="17891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82" name="方程式" r:id="rId11" imgW="825480" imgH="215640" progId="Equation.3">
                  <p:embed/>
                </p:oleObj>
              </mc:Choice>
              <mc:Fallback>
                <p:oleObj name="方程式" r:id="rId11" imgW="82548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5876925"/>
                        <a:ext cx="1789112" cy="465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4119" name="Text Box 23"/>
          <p:cNvSpPr txBox="1">
            <a:spLocks noChangeArrowheads="1"/>
          </p:cNvSpPr>
          <p:nvPr/>
        </p:nvSpPr>
        <p:spPr bwMode="auto">
          <a:xfrm>
            <a:off x="1476375" y="5445125"/>
            <a:ext cx="267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Forward Kinematics</a:t>
            </a:r>
          </a:p>
        </p:txBody>
      </p:sp>
      <p:sp>
        <p:nvSpPr>
          <p:cNvPr id="1284120" name="Oval 24"/>
          <p:cNvSpPr>
            <a:spLocks noChangeArrowheads="1"/>
          </p:cNvSpPr>
          <p:nvPr/>
        </p:nvSpPr>
        <p:spPr bwMode="auto">
          <a:xfrm flipV="1">
            <a:off x="3492500" y="3860800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84121" name="Oval 25"/>
          <p:cNvSpPr>
            <a:spLocks noChangeArrowheads="1"/>
          </p:cNvSpPr>
          <p:nvPr/>
        </p:nvSpPr>
        <p:spPr bwMode="auto">
          <a:xfrm flipV="1">
            <a:off x="6804025" y="3859213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284122" name="Object 26"/>
          <p:cNvGraphicFramePr>
            <a:graphicFrameLocks noChangeAspect="1"/>
          </p:cNvGraphicFramePr>
          <p:nvPr/>
        </p:nvGraphicFramePr>
        <p:xfrm>
          <a:off x="5168900" y="5864225"/>
          <a:ext cx="20367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83" name="方程式" r:id="rId13" imgW="939600" imgH="228600" progId="Equation.3">
                  <p:embed/>
                </p:oleObj>
              </mc:Choice>
              <mc:Fallback>
                <p:oleObj name="方程式" r:id="rId13" imgW="9396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5864225"/>
                        <a:ext cx="2036763" cy="492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4123" name="Text Box 27"/>
          <p:cNvSpPr txBox="1">
            <a:spLocks noChangeArrowheads="1"/>
          </p:cNvSpPr>
          <p:nvPr/>
        </p:nvSpPr>
        <p:spPr bwMode="auto">
          <a:xfrm>
            <a:off x="4916488" y="5445125"/>
            <a:ext cx="254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Inverse Kinematics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55932-FF2B-44B5-8894-4E936F3BCAC6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Forward and Inverse Kinematics (cont.)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Forward kinematics</a:t>
            </a:r>
          </a:p>
          <a:p>
            <a:pPr lvl="1"/>
            <a:r>
              <a:rPr lang="en-US" altLang="zh-TW" sz="2300">
                <a:ea typeface="新細明體" charset="-120"/>
              </a:rPr>
              <a:t>rendering</a:t>
            </a:r>
          </a:p>
          <a:p>
            <a:r>
              <a:rPr lang="en-US" altLang="zh-TW" sz="2800">
                <a:ea typeface="新細明體" charset="-120"/>
              </a:rPr>
              <a:t>Inverse kinematics</a:t>
            </a:r>
          </a:p>
          <a:p>
            <a:pPr lvl="1"/>
            <a:r>
              <a:rPr lang="en-US" altLang="zh-TW" sz="2300">
                <a:ea typeface="新細明體" charset="-120"/>
              </a:rPr>
              <a:t>good for specifying environment interaction</a:t>
            </a:r>
          </a:p>
          <a:p>
            <a:pPr lvl="1"/>
            <a:r>
              <a:rPr lang="en-US" altLang="zh-TW" sz="2300">
                <a:ea typeface="新細明體" charset="-120"/>
              </a:rPr>
              <a:t>good for controlling a character—fewer parameters</a:t>
            </a:r>
          </a:p>
          <a:p>
            <a:pPr lvl="1"/>
            <a:endParaRPr lang="en-US" altLang="zh-TW" sz="2300">
              <a:ea typeface="新細明體" charset="-120"/>
            </a:endParaRPr>
          </a:p>
          <a:p>
            <a:pPr lvl="1"/>
            <a:endParaRPr lang="zh-TW" altLang="en-US" sz="23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993399"/>
      </a:dk1>
      <a:lt1>
        <a:srgbClr val="FFFFFF"/>
      </a:lt1>
      <a:dk2>
        <a:srgbClr val="000000"/>
      </a:dk2>
      <a:lt2>
        <a:srgbClr val="FFFFFF"/>
      </a:lt2>
      <a:accent1>
        <a:srgbClr val="FF6633"/>
      </a:accent1>
      <a:accent2>
        <a:srgbClr val="B9D300"/>
      </a:accent2>
      <a:accent3>
        <a:srgbClr val="AAAAAA"/>
      </a:accent3>
      <a:accent4>
        <a:srgbClr val="DADADA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993399"/>
        </a:dk1>
        <a:lt1>
          <a:srgbClr val="FFFFFF"/>
        </a:lt1>
        <a:dk2>
          <a:srgbClr val="000000"/>
        </a:dk2>
        <a:lt2>
          <a:srgbClr val="FFFFFF"/>
        </a:lt2>
        <a:accent1>
          <a:srgbClr val="FF6633"/>
        </a:accent1>
        <a:accent2>
          <a:srgbClr val="B9D300"/>
        </a:accent2>
        <a:accent3>
          <a:srgbClr val="AAAAAA"/>
        </a:accent3>
        <a:accent4>
          <a:srgbClr val="DADADA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20127</TotalTime>
  <Words>2023</Words>
  <Application>Microsoft Office PowerPoint</Application>
  <PresentationFormat>如螢幕大小 (4:3)</PresentationFormat>
  <Paragraphs>494</Paragraphs>
  <Slides>59</Slides>
  <Notes>2</Notes>
  <HiddenSlides>0</HiddenSlides>
  <MMClips>1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59</vt:i4>
      </vt:variant>
    </vt:vector>
  </HeadingPairs>
  <TitlesOfParts>
    <vt:vector size="72" baseType="lpstr">
      <vt:lpstr>Gulim</vt:lpstr>
      <vt:lpstr>新細明體</vt:lpstr>
      <vt:lpstr>Arial</vt:lpstr>
      <vt:lpstr>Cambria Math</vt:lpstr>
      <vt:lpstr>Symbol</vt:lpstr>
      <vt:lpstr>Tahoma</vt:lpstr>
      <vt:lpstr>Times</vt:lpstr>
      <vt:lpstr>Times New Roman</vt:lpstr>
      <vt:lpstr>Custom Design</vt:lpstr>
      <vt:lpstr>MS_ClipArt_Gallery</vt:lpstr>
      <vt:lpstr>方程式</vt:lpstr>
      <vt:lpstr>수식</vt:lpstr>
      <vt:lpstr>Equation</vt:lpstr>
      <vt:lpstr>Kinematics</vt:lpstr>
      <vt:lpstr>Kinematics</vt:lpstr>
      <vt:lpstr>Degrees of Freedom (DOF)</vt:lpstr>
      <vt:lpstr>Degrees of Freedom in Human Model</vt:lpstr>
      <vt:lpstr>Revolute Joints</vt:lpstr>
      <vt:lpstr>Hierarchical Articulated Model</vt:lpstr>
      <vt:lpstr>Joint Space vs. Cartesian Space</vt:lpstr>
      <vt:lpstr>Forward and Inverse Kinematics</vt:lpstr>
      <vt:lpstr>Forward and Inverse Kinematics (cont.)</vt:lpstr>
      <vt:lpstr>Notations</vt:lpstr>
      <vt:lpstr>Forward Kinematics</vt:lpstr>
      <vt:lpstr>Forward Kinematics by  Composing Transformations</vt:lpstr>
      <vt:lpstr>With simplified notations</vt:lpstr>
      <vt:lpstr>Acclaim Format</vt:lpstr>
      <vt:lpstr>ASF File</vt:lpstr>
      <vt:lpstr>PowerPoint 簡報</vt:lpstr>
      <vt:lpstr>PowerPoint 簡報</vt:lpstr>
      <vt:lpstr>AMC File </vt:lpstr>
      <vt:lpstr>Forward Kinematics in ASF/AMC</vt:lpstr>
      <vt:lpstr>Inverse Kinematics</vt:lpstr>
      <vt:lpstr>Redundancy in IK</vt:lpstr>
      <vt:lpstr>Other problems in IK</vt:lpstr>
      <vt:lpstr>Other problems in IK</vt:lpstr>
      <vt:lpstr>Why Is IK hard?</vt:lpstr>
      <vt:lpstr>Solving Inverse Kinematics</vt:lpstr>
      <vt:lpstr>Analytic Method</vt:lpstr>
      <vt:lpstr>Analytic Method (cont.)</vt:lpstr>
      <vt:lpstr>Cosine Law </vt:lpstr>
      <vt:lpstr>Analytic Method</vt:lpstr>
      <vt:lpstr>Inverse-Jacobian method</vt:lpstr>
      <vt:lpstr>Jacobian</vt:lpstr>
      <vt:lpstr>Kinematic Interpretation of Jacobian</vt:lpstr>
      <vt:lpstr>Example: Jacobian for a 2D arm</vt:lpstr>
      <vt:lpstr>Jacobian for a 2D arm</vt:lpstr>
      <vt:lpstr>Jacobian for a 2D arm</vt:lpstr>
      <vt:lpstr>Jacobian for a 2D arm</vt:lpstr>
      <vt:lpstr>Jacobian for a 2D arm</vt:lpstr>
      <vt:lpstr>Computing Jacobian analytically</vt:lpstr>
      <vt:lpstr>Computing Jacobian geometrically</vt:lpstr>
      <vt:lpstr>Rotational DOFs</vt:lpstr>
      <vt:lpstr>Rotational DOFs</vt:lpstr>
      <vt:lpstr>3-DOF Rotational Joints</vt:lpstr>
      <vt:lpstr>Iterative IK Using Inverse Jacobian</vt:lpstr>
      <vt:lpstr>Jacobian may not be invertible!</vt:lpstr>
      <vt:lpstr>Remedy to Singularity Problem</vt:lpstr>
      <vt:lpstr>Pseudo Inverse of the Jacobian</vt:lpstr>
      <vt:lpstr>Adding more control to IK</vt:lpstr>
      <vt:lpstr>Control Term Adds Zero Linear Velocities</vt:lpstr>
      <vt:lpstr>Null space</vt:lpstr>
      <vt:lpstr>Utility of Null Space</vt:lpstr>
      <vt:lpstr>Optimization-based Method</vt:lpstr>
      <vt:lpstr>Objective Function</vt:lpstr>
      <vt:lpstr>Objective Function</vt:lpstr>
      <vt:lpstr>Nonlinear Optimization</vt:lpstr>
      <vt:lpstr>Example-based Method</vt:lpstr>
      <vt:lpstr>Example-based Method (cont.)</vt:lpstr>
      <vt:lpstr>Example-based Method (cont.)</vt:lpstr>
      <vt:lpstr>Videos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Lin</dc:creator>
  <cp:lastModifiedBy>Steve Lin</cp:lastModifiedBy>
  <cp:revision>527</cp:revision>
  <dcterms:created xsi:type="dcterms:W3CDTF">2003-01-26T07:16:40Z</dcterms:created>
  <dcterms:modified xsi:type="dcterms:W3CDTF">2018-03-25T23:56:02Z</dcterms:modified>
</cp:coreProperties>
</file>