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1" r:id="rId2"/>
  </p:sldMasterIdLst>
  <p:notesMasterIdLst>
    <p:notesMasterId r:id="rId25"/>
  </p:notesMasterIdLst>
  <p:handoutMasterIdLst>
    <p:handoutMasterId r:id="rId26"/>
  </p:handoutMasterIdLst>
  <p:sldIdLst>
    <p:sldId id="338" r:id="rId3"/>
    <p:sldId id="311" r:id="rId4"/>
    <p:sldId id="312" r:id="rId5"/>
    <p:sldId id="313" r:id="rId6"/>
    <p:sldId id="335" r:id="rId7"/>
    <p:sldId id="314" r:id="rId8"/>
    <p:sldId id="334" r:id="rId9"/>
    <p:sldId id="315" r:id="rId10"/>
    <p:sldId id="316" r:id="rId11"/>
    <p:sldId id="317" r:id="rId12"/>
    <p:sldId id="318" r:id="rId13"/>
    <p:sldId id="320" r:id="rId14"/>
    <p:sldId id="321" r:id="rId15"/>
    <p:sldId id="322" r:id="rId16"/>
    <p:sldId id="330" r:id="rId17"/>
    <p:sldId id="323" r:id="rId18"/>
    <p:sldId id="332" r:id="rId19"/>
    <p:sldId id="339" r:id="rId20"/>
    <p:sldId id="324" r:id="rId21"/>
    <p:sldId id="325" r:id="rId22"/>
    <p:sldId id="326" r:id="rId23"/>
    <p:sldId id="327" r:id="rId24"/>
  </p:sldIdLst>
  <p:sldSz cx="9144000" cy="6858000" type="screen4x3"/>
  <p:notesSz cx="6645275" cy="9775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F5F5F"/>
    <a:srgbClr val="969696"/>
    <a:srgbClr val="C0C0C0"/>
    <a:srgbClr val="000000"/>
    <a:srgbClr val="DDDDDD"/>
    <a:srgbClr val="33CC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86144" autoAdjust="0"/>
  </p:normalViewPr>
  <p:slideViewPr>
    <p:cSldViewPr>
      <p:cViewPr varScale="1">
        <p:scale>
          <a:sx n="69" d="100"/>
          <a:sy n="69" d="100"/>
        </p:scale>
        <p:origin x="706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50"/>
    </p:cViewPr>
  </p:sorterViewPr>
  <p:notesViewPr>
    <p:cSldViewPr>
      <p:cViewPr varScale="1">
        <p:scale>
          <a:sx n="30" d="100"/>
          <a:sy n="30" d="100"/>
        </p:scale>
        <p:origin x="-1704" y="-72"/>
      </p:cViewPr>
      <p:guideLst>
        <p:guide orient="horz" pos="3079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E717D8-53EE-4794-B807-CDBC01B03B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4073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3438"/>
            <a:ext cx="5314950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8243E9-69EF-431F-9947-6F182FFA6B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302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CF161-B951-469E-A08A-CD8B354A2E71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5AC20-50DC-4A46-9BEE-CD43B39E228A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AF28A-1E42-4B18-8605-CBC73EEC4722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99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Restitution: </a:t>
            </a:r>
            <a:r>
              <a:rPr lang="zh-TW" altLang="en-US"/>
              <a:t>恢復係數</a:t>
            </a:r>
          </a:p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A0DCA-93DE-4859-9655-8832CD87C91F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If a particle is on the collision surface, with zero normal velocity, then it is in </a:t>
            </a:r>
            <a:r>
              <a:rPr lang="en-US" altLang="zh-TW" i="1"/>
              <a:t>contact</a:t>
            </a:r>
            <a:endParaRPr lang="zh-TW" altLang="en-US" i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D38992-92DB-4287-9687-67E2729B66B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20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B5257A-69E8-4E1C-A65E-11A1D0D827B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131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EFEFA6-AB36-45FB-AAFF-33973D1C560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6083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71C183-0CEF-4B86-AC19-2EE510D61B6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3508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17D603-8E95-4760-94D2-0326E41EF4D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640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3DB45C-4F22-45AF-98F3-496DC9BC25C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166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7663" y="1447800"/>
            <a:ext cx="413067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447800"/>
            <a:ext cx="413226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017C34-A4FA-4F77-9587-AC237C23912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0063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AEF3B7-1DCA-4C2E-91A0-9E21AA66BE8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191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C3E6CD-D2FF-4FEE-BC3F-7E95EF14E5E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4826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70D503-0C7E-4468-88ED-DE49A7B2CD4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392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50758C-5C36-46AF-B7BD-E396B56E46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88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617853-F35C-412E-B242-6307120C73E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819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96E129-CF0B-49DB-A49D-A8B3EDD50DE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9173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240E85-10FF-475D-BA96-B36B216FD91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2308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2A5CC-B3C4-467F-951B-E817BF8465E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75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DFDC85-1591-4D18-8DF7-78ED2BDE8D5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729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7663" y="1447800"/>
            <a:ext cx="413067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447800"/>
            <a:ext cx="413226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E55F29-0CEB-449E-B633-76DBE5E7AB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17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2DB0D0-1744-4DDB-A2E5-AF0320D1B9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833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17BED3-6744-43C4-AB24-70699D63B1B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419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E2E247-172A-4E4D-B8B9-E145C083404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013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3E4E0E-CA7C-4B80-8829-FD9BEF7A446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305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5D16D-239C-442E-912B-AFD87CD8915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4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67056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447800"/>
            <a:ext cx="841533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381000" y="11430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152400" y="6534150"/>
            <a:ext cx="5486400" cy="0"/>
          </a:xfrm>
          <a:prstGeom prst="line">
            <a:avLst/>
          </a:prstGeom>
          <a:noFill/>
          <a:ln w="12700" cap="sq">
            <a:solidFill>
              <a:srgbClr val="5F5F5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3563" y="6553200"/>
            <a:ext cx="4541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5F5F5F"/>
                </a:solidFill>
                <a:ea typeface="新細明體" pitchFamily="18" charset="-120"/>
              </a:defRPr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23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5F5F5F"/>
                </a:solidFill>
                <a:ea typeface="新細明體" pitchFamily="18" charset="-120"/>
              </a:defRPr>
            </a:lvl1pPr>
          </a:lstStyle>
          <a:p>
            <a:fld id="{8BFF6FF0-EFC5-458F-BD3E-19F394563F2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600">
          <a:solidFill>
            <a:schemeClr val="tx2"/>
          </a:solidFill>
          <a:latin typeface="+mn-lt"/>
        </a:defRPr>
      </a:lvl2pPr>
      <a:lvl3pPr marL="1143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chemeClr val="tx2"/>
          </a:solidFill>
          <a:latin typeface="+mn-lt"/>
        </a:defRPr>
      </a:lvl3pPr>
      <a:lvl4pPr marL="1600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67056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447800"/>
            <a:ext cx="841533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03524" name="Line 4"/>
          <p:cNvSpPr>
            <a:spLocks noChangeShapeType="1"/>
          </p:cNvSpPr>
          <p:nvPr/>
        </p:nvSpPr>
        <p:spPr bwMode="auto">
          <a:xfrm>
            <a:off x="381000" y="11430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525" name="Line 5"/>
          <p:cNvSpPr>
            <a:spLocks noChangeShapeType="1"/>
          </p:cNvSpPr>
          <p:nvPr/>
        </p:nvSpPr>
        <p:spPr bwMode="auto">
          <a:xfrm>
            <a:off x="152400" y="6534150"/>
            <a:ext cx="5486400" cy="0"/>
          </a:xfrm>
          <a:prstGeom prst="line">
            <a:avLst/>
          </a:prstGeom>
          <a:noFill/>
          <a:ln w="12700" cap="sq">
            <a:solidFill>
              <a:srgbClr val="5F5F5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5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3563" y="6553200"/>
            <a:ext cx="4541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5F5F5F"/>
                </a:solidFill>
                <a:ea typeface="+mn-ea"/>
              </a:defRPr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0035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5F5F5F"/>
                </a:solidFill>
                <a:ea typeface="+mn-ea"/>
              </a:defRPr>
            </a:lvl1pPr>
          </a:lstStyle>
          <a:p>
            <a:fld id="{8539650F-82EB-4701-A7E1-A9D1B99D287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7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7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7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7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7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7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7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7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kumimoji="1" sz="31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kumimoji="1" sz="26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kumimoji="1" sz="21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6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emf"/><Relationship Id="rId9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png"/><Relationship Id="rId11" Type="http://schemas.openxmlformats.org/officeDocument/2006/relationships/image" Target="../media/image34.emf"/><Relationship Id="rId5" Type="http://schemas.openxmlformats.org/officeDocument/2006/relationships/image" Target="../media/image36.png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5.png"/><Relationship Id="rId9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1.e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1.png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pbm_course97/PipeDrea2001_512kb.mp4" TargetMode="External"/><Relationship Id="rId2" Type="http://schemas.openxmlformats.org/officeDocument/2006/relationships/hyperlink" Target="../pbm_course97/sims_particle_dreams_1988_512kb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685800"/>
            <a:ext cx="6858000" cy="1470025"/>
          </a:xfrm>
        </p:spPr>
        <p:txBody>
          <a:bodyPr/>
          <a:lstStyle/>
          <a:p>
            <a:r>
              <a:rPr lang="en-US" altLang="zh-TW"/>
              <a:t>Particle System</a:t>
            </a:r>
          </a:p>
        </p:txBody>
      </p:sp>
      <p:pic>
        <p:nvPicPr>
          <p:cNvPr id="10045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2073275"/>
            <a:ext cx="2811462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9DA495-E4ED-4305-89C8-32E398D465A2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Spring Force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44588"/>
            <a:ext cx="8229600" cy="5256212"/>
          </a:xfrm>
        </p:spPr>
        <p:txBody>
          <a:bodyPr/>
          <a:lstStyle/>
          <a:p>
            <a:r>
              <a:rPr lang="en-US" altLang="zh-TW" sz="2700">
                <a:ea typeface="新細明體" pitchFamily="18" charset="-120"/>
              </a:rPr>
              <a:t>If particle is located farther than the rest position, the spring force needs to pull it back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 sz="2700">
                <a:ea typeface="新細明體" pitchFamily="18" charset="-120"/>
              </a:rPr>
              <a:t>If the particle is located nearer than the rest position, the spring force needs to push it away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 sz="2700">
                <a:ea typeface="新細明體" pitchFamily="18" charset="-120"/>
              </a:rPr>
              <a:t>Combine two cases:</a:t>
            </a:r>
          </a:p>
        </p:txBody>
      </p:sp>
      <p:graphicFrame>
        <p:nvGraphicFramePr>
          <p:cNvPr id="973828" name="Object 4"/>
          <p:cNvGraphicFramePr>
            <a:graphicFrameLocks noChangeAspect="1"/>
          </p:cNvGraphicFramePr>
          <p:nvPr/>
        </p:nvGraphicFramePr>
        <p:xfrm>
          <a:off x="971550" y="2209800"/>
          <a:ext cx="33750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24" name="方程式" r:id="rId3" imgW="1231560" imgH="253800" progId="Equation.3">
                  <p:embed/>
                </p:oleObj>
              </mc:Choice>
              <mc:Fallback>
                <p:oleObj name="方程式" r:id="rId3" imgW="12315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9800"/>
                        <a:ext cx="3375025" cy="7000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829" name="Object 5"/>
          <p:cNvGraphicFramePr>
            <a:graphicFrameLocks noChangeAspect="1"/>
          </p:cNvGraphicFramePr>
          <p:nvPr/>
        </p:nvGraphicFramePr>
        <p:xfrm>
          <a:off x="4945063" y="2133600"/>
          <a:ext cx="35131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25" name="方程式" r:id="rId5" imgW="1282680" imgH="253800" progId="Equation.3">
                  <p:embed/>
                </p:oleObj>
              </mc:Choice>
              <mc:Fallback>
                <p:oleObj name="方程式" r:id="rId5" imgW="12826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2133600"/>
                        <a:ext cx="3513137" cy="701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830" name="Object 6"/>
          <p:cNvGraphicFramePr>
            <a:graphicFrameLocks noChangeAspect="1"/>
          </p:cNvGraphicFramePr>
          <p:nvPr/>
        </p:nvGraphicFramePr>
        <p:xfrm>
          <a:off x="990600" y="3886200"/>
          <a:ext cx="33750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26" name="方程式" r:id="rId7" imgW="1231560" imgH="253800" progId="Equation.3">
                  <p:embed/>
                </p:oleObj>
              </mc:Choice>
              <mc:Fallback>
                <p:oleObj name="方程式" r:id="rId7" imgW="123156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3375025" cy="7000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831" name="Object 7"/>
          <p:cNvGraphicFramePr>
            <a:graphicFrameLocks noChangeAspect="1"/>
          </p:cNvGraphicFramePr>
          <p:nvPr/>
        </p:nvGraphicFramePr>
        <p:xfrm>
          <a:off x="4983163" y="3886200"/>
          <a:ext cx="35147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27" name="方程式" r:id="rId9" imgW="1282680" imgH="253800" progId="Equation.3">
                  <p:embed/>
                </p:oleObj>
              </mc:Choice>
              <mc:Fallback>
                <p:oleObj name="方程式" r:id="rId9" imgW="128268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3886200"/>
                        <a:ext cx="3514725" cy="701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832" name="Object 8"/>
          <p:cNvGraphicFramePr>
            <a:graphicFrameLocks noChangeAspect="1"/>
          </p:cNvGraphicFramePr>
          <p:nvPr/>
        </p:nvGraphicFramePr>
        <p:xfrm>
          <a:off x="900113" y="4652963"/>
          <a:ext cx="499586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28" name="方程式" r:id="rId11" imgW="1892160" imgH="266400" progId="Equation.3">
                  <p:embed/>
                </p:oleObj>
              </mc:Choice>
              <mc:Fallback>
                <p:oleObj name="方程式" r:id="rId11" imgW="189216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52963"/>
                        <a:ext cx="4995862" cy="7096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833" name="Object 9"/>
          <p:cNvGraphicFramePr>
            <a:graphicFrameLocks noChangeAspect="1"/>
          </p:cNvGraphicFramePr>
          <p:nvPr/>
        </p:nvGraphicFramePr>
        <p:xfrm>
          <a:off x="1258888" y="5300663"/>
          <a:ext cx="43592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29" name="方程式" r:id="rId13" imgW="1650960" imgH="444240" progId="Equation.3">
                  <p:embed/>
                </p:oleObj>
              </mc:Choice>
              <mc:Fallback>
                <p:oleObj name="方程式" r:id="rId13" imgW="16509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300663"/>
                        <a:ext cx="4359275" cy="1184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834" name="Object 10"/>
          <p:cNvGraphicFramePr>
            <a:graphicFrameLocks noChangeAspect="1"/>
          </p:cNvGraphicFramePr>
          <p:nvPr/>
        </p:nvGraphicFramePr>
        <p:xfrm>
          <a:off x="8423275" y="5156200"/>
          <a:ext cx="4159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30" name="方程式" r:id="rId15" imgW="164880" imgH="228600" progId="Equation.3">
                  <p:embed/>
                </p:oleObj>
              </mc:Choice>
              <mc:Fallback>
                <p:oleObj name="方程式" r:id="rId15" imgW="1648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3275" y="5156200"/>
                        <a:ext cx="415925" cy="581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835" name="Object 11"/>
          <p:cNvGraphicFramePr>
            <a:graphicFrameLocks noChangeAspect="1"/>
          </p:cNvGraphicFramePr>
          <p:nvPr/>
        </p:nvGraphicFramePr>
        <p:xfrm>
          <a:off x="6838950" y="4513263"/>
          <a:ext cx="4492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31" name="方程式" r:id="rId17" imgW="177480" imgH="228600" progId="Equation.3">
                  <p:embed/>
                </p:oleObj>
              </mc:Choice>
              <mc:Fallback>
                <p:oleObj name="方程式" r:id="rId17" imgW="1774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4513263"/>
                        <a:ext cx="449263" cy="581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836" name="Group 12"/>
          <p:cNvGrpSpPr>
            <a:grpSpLocks/>
          </p:cNvGrpSpPr>
          <p:nvPr/>
        </p:nvGrpSpPr>
        <p:grpSpPr bwMode="auto">
          <a:xfrm>
            <a:off x="7261225" y="4864100"/>
            <a:ext cx="1233488" cy="946150"/>
            <a:chOff x="4552" y="2789"/>
            <a:chExt cx="777" cy="596"/>
          </a:xfrm>
        </p:grpSpPr>
        <p:sp>
          <p:nvSpPr>
            <p:cNvPr id="973837" name="Oval 13"/>
            <p:cNvSpPr>
              <a:spLocks noChangeArrowheads="1"/>
            </p:cNvSpPr>
            <p:nvPr/>
          </p:nvSpPr>
          <p:spPr bwMode="auto">
            <a:xfrm>
              <a:off x="5238" y="3249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838" name="Line 14"/>
            <p:cNvSpPr>
              <a:spLocks noChangeShapeType="1"/>
            </p:cNvSpPr>
            <p:nvPr/>
          </p:nvSpPr>
          <p:spPr bwMode="auto">
            <a:xfrm flipH="1" flipV="1">
              <a:off x="4604" y="3022"/>
              <a:ext cx="499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3839" name="Freeform 15"/>
            <p:cNvSpPr>
              <a:spLocks/>
            </p:cNvSpPr>
            <p:nvPr/>
          </p:nvSpPr>
          <p:spPr bwMode="auto">
            <a:xfrm>
              <a:off x="4605" y="2835"/>
              <a:ext cx="648" cy="453"/>
            </a:xfrm>
            <a:custGeom>
              <a:avLst/>
              <a:gdLst>
                <a:gd name="T0" fmla="*/ 0 w 648"/>
                <a:gd name="T1" fmla="*/ 0 h 453"/>
                <a:gd name="T2" fmla="*/ 96 w 648"/>
                <a:gd name="T3" fmla="*/ 72 h 453"/>
                <a:gd name="T4" fmla="*/ 144 w 648"/>
                <a:gd name="T5" fmla="*/ 104 h 453"/>
                <a:gd name="T6" fmla="*/ 224 w 648"/>
                <a:gd name="T7" fmla="*/ 88 h 453"/>
                <a:gd name="T8" fmla="*/ 200 w 648"/>
                <a:gd name="T9" fmla="*/ 168 h 453"/>
                <a:gd name="T10" fmla="*/ 280 w 648"/>
                <a:gd name="T11" fmla="*/ 136 h 453"/>
                <a:gd name="T12" fmla="*/ 264 w 648"/>
                <a:gd name="T13" fmla="*/ 216 h 453"/>
                <a:gd name="T14" fmla="*/ 336 w 648"/>
                <a:gd name="T15" fmla="*/ 176 h 453"/>
                <a:gd name="T16" fmla="*/ 336 w 648"/>
                <a:gd name="T17" fmla="*/ 264 h 453"/>
                <a:gd name="T18" fmla="*/ 392 w 648"/>
                <a:gd name="T19" fmla="*/ 240 h 453"/>
                <a:gd name="T20" fmla="*/ 392 w 648"/>
                <a:gd name="T21" fmla="*/ 320 h 453"/>
                <a:gd name="T22" fmla="*/ 376 w 648"/>
                <a:gd name="T23" fmla="*/ 296 h 453"/>
                <a:gd name="T24" fmla="*/ 424 w 648"/>
                <a:gd name="T25" fmla="*/ 280 h 453"/>
                <a:gd name="T26" fmla="*/ 520 w 648"/>
                <a:gd name="T27" fmla="*/ 320 h 453"/>
                <a:gd name="T28" fmla="*/ 496 w 648"/>
                <a:gd name="T29" fmla="*/ 336 h 453"/>
                <a:gd name="T30" fmla="*/ 472 w 648"/>
                <a:gd name="T31" fmla="*/ 360 h 453"/>
                <a:gd name="T32" fmla="*/ 456 w 648"/>
                <a:gd name="T33" fmla="*/ 336 h 453"/>
                <a:gd name="T34" fmla="*/ 560 w 648"/>
                <a:gd name="T35" fmla="*/ 352 h 453"/>
                <a:gd name="T36" fmla="*/ 624 w 648"/>
                <a:gd name="T37" fmla="*/ 424 h 453"/>
                <a:gd name="T38" fmla="*/ 648 w 648"/>
                <a:gd name="T39" fmla="*/ 44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8" h="453">
                  <a:moveTo>
                    <a:pt x="0" y="0"/>
                  </a:moveTo>
                  <a:cubicBezTo>
                    <a:pt x="26" y="39"/>
                    <a:pt x="61" y="47"/>
                    <a:pt x="96" y="72"/>
                  </a:cubicBezTo>
                  <a:cubicBezTo>
                    <a:pt x="148" y="109"/>
                    <a:pt x="93" y="87"/>
                    <a:pt x="144" y="104"/>
                  </a:cubicBezTo>
                  <a:cubicBezTo>
                    <a:pt x="177" y="82"/>
                    <a:pt x="185" y="78"/>
                    <a:pt x="224" y="88"/>
                  </a:cubicBezTo>
                  <a:cubicBezTo>
                    <a:pt x="236" y="125"/>
                    <a:pt x="233" y="146"/>
                    <a:pt x="200" y="168"/>
                  </a:cubicBezTo>
                  <a:cubicBezTo>
                    <a:pt x="179" y="106"/>
                    <a:pt x="241" y="131"/>
                    <a:pt x="280" y="136"/>
                  </a:cubicBezTo>
                  <a:cubicBezTo>
                    <a:pt x="304" y="171"/>
                    <a:pt x="299" y="192"/>
                    <a:pt x="264" y="216"/>
                  </a:cubicBezTo>
                  <a:cubicBezTo>
                    <a:pt x="276" y="167"/>
                    <a:pt x="287" y="166"/>
                    <a:pt x="336" y="176"/>
                  </a:cubicBezTo>
                  <a:cubicBezTo>
                    <a:pt x="373" y="200"/>
                    <a:pt x="392" y="245"/>
                    <a:pt x="336" y="264"/>
                  </a:cubicBezTo>
                  <a:cubicBezTo>
                    <a:pt x="319" y="213"/>
                    <a:pt x="357" y="233"/>
                    <a:pt x="392" y="240"/>
                  </a:cubicBezTo>
                  <a:cubicBezTo>
                    <a:pt x="435" y="269"/>
                    <a:pt x="435" y="291"/>
                    <a:pt x="392" y="320"/>
                  </a:cubicBezTo>
                  <a:cubicBezTo>
                    <a:pt x="387" y="312"/>
                    <a:pt x="370" y="304"/>
                    <a:pt x="376" y="296"/>
                  </a:cubicBezTo>
                  <a:cubicBezTo>
                    <a:pt x="387" y="283"/>
                    <a:pt x="424" y="280"/>
                    <a:pt x="424" y="280"/>
                  </a:cubicBezTo>
                  <a:cubicBezTo>
                    <a:pt x="470" y="286"/>
                    <a:pt x="505" y="276"/>
                    <a:pt x="520" y="320"/>
                  </a:cubicBezTo>
                  <a:cubicBezTo>
                    <a:pt x="512" y="325"/>
                    <a:pt x="503" y="330"/>
                    <a:pt x="496" y="336"/>
                  </a:cubicBezTo>
                  <a:cubicBezTo>
                    <a:pt x="487" y="343"/>
                    <a:pt x="483" y="360"/>
                    <a:pt x="472" y="360"/>
                  </a:cubicBezTo>
                  <a:cubicBezTo>
                    <a:pt x="462" y="360"/>
                    <a:pt x="461" y="344"/>
                    <a:pt x="456" y="336"/>
                  </a:cubicBezTo>
                  <a:cubicBezTo>
                    <a:pt x="495" y="310"/>
                    <a:pt x="541" y="296"/>
                    <a:pt x="560" y="352"/>
                  </a:cubicBezTo>
                  <a:cubicBezTo>
                    <a:pt x="543" y="420"/>
                    <a:pt x="565" y="412"/>
                    <a:pt x="624" y="424"/>
                  </a:cubicBezTo>
                  <a:cubicBezTo>
                    <a:pt x="634" y="453"/>
                    <a:pt x="624" y="448"/>
                    <a:pt x="648" y="44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3840" name="Oval 16"/>
            <p:cNvSpPr>
              <a:spLocks noChangeArrowheads="1"/>
            </p:cNvSpPr>
            <p:nvPr/>
          </p:nvSpPr>
          <p:spPr bwMode="auto">
            <a:xfrm>
              <a:off x="4552" y="2789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973841" name="Object 17"/>
          <p:cNvGraphicFramePr>
            <a:graphicFrameLocks noChangeAspect="1"/>
          </p:cNvGraphicFramePr>
          <p:nvPr/>
        </p:nvGraphicFramePr>
        <p:xfrm>
          <a:off x="6838950" y="5881688"/>
          <a:ext cx="16573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32" name="方程式" r:id="rId19" imgW="761760" imgH="444240" progId="Equation.3">
                  <p:embed/>
                </p:oleObj>
              </mc:Choice>
              <mc:Fallback>
                <p:oleObj name="方程式" r:id="rId19" imgW="76176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5881688"/>
                        <a:ext cx="1657350" cy="976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842" name="Freeform 18"/>
          <p:cNvSpPr>
            <a:spLocks/>
          </p:cNvSpPr>
          <p:nvPr/>
        </p:nvSpPr>
        <p:spPr bwMode="auto">
          <a:xfrm>
            <a:off x="7054850" y="5594350"/>
            <a:ext cx="649288" cy="287338"/>
          </a:xfrm>
          <a:custGeom>
            <a:avLst/>
            <a:gdLst>
              <a:gd name="T0" fmla="*/ 0 w 227"/>
              <a:gd name="T1" fmla="*/ 181 h 181"/>
              <a:gd name="T2" fmla="*/ 91 w 227"/>
              <a:gd name="T3" fmla="*/ 45 h 181"/>
              <a:gd name="T4" fmla="*/ 136 w 227"/>
              <a:gd name="T5" fmla="*/ 136 h 181"/>
              <a:gd name="T6" fmla="*/ 227 w 227"/>
              <a:gd name="T7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181">
                <a:moveTo>
                  <a:pt x="0" y="181"/>
                </a:moveTo>
                <a:cubicBezTo>
                  <a:pt x="34" y="116"/>
                  <a:pt x="68" y="52"/>
                  <a:pt x="91" y="45"/>
                </a:cubicBezTo>
                <a:cubicBezTo>
                  <a:pt x="114" y="38"/>
                  <a:pt x="113" y="143"/>
                  <a:pt x="136" y="136"/>
                </a:cubicBezTo>
                <a:cubicBezTo>
                  <a:pt x="159" y="129"/>
                  <a:pt x="193" y="64"/>
                  <a:pt x="227" y="0"/>
                </a:cubicBezTo>
              </a:path>
            </a:pathLst>
          </a:custGeom>
          <a:noFill/>
          <a:ln w="38100" cmpd="sng">
            <a:solidFill>
              <a:srgbClr val="FFCC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0FAFA7-5402-41B1-A33A-1F88836A171A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Damper Force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 sz="2700">
                <a:ea typeface="新細明體" pitchFamily="18" charset="-120"/>
              </a:rPr>
              <a:t>If two particles are departing, the damper force needs to pull them back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 sz="2700">
                <a:ea typeface="新細明體" pitchFamily="18" charset="-120"/>
              </a:rPr>
              <a:t>If two particles are approaching, the damper force needs to push them away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 sz="2700">
                <a:ea typeface="新細明體" pitchFamily="18" charset="-120"/>
              </a:rPr>
              <a:t>Combine two cases:</a:t>
            </a:r>
          </a:p>
        </p:txBody>
      </p:sp>
      <p:graphicFrame>
        <p:nvGraphicFramePr>
          <p:cNvPr id="974852" name="Object 4"/>
          <p:cNvGraphicFramePr>
            <a:graphicFrameLocks noChangeAspect="1"/>
          </p:cNvGraphicFramePr>
          <p:nvPr/>
        </p:nvGraphicFramePr>
        <p:xfrm>
          <a:off x="844550" y="1981200"/>
          <a:ext cx="34432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51" name="方程式" r:id="rId3" imgW="1257120" imgH="253800" progId="Equation.3">
                  <p:embed/>
                </p:oleObj>
              </mc:Choice>
              <mc:Fallback>
                <p:oleObj name="方程式" r:id="rId3" imgW="12571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981200"/>
                        <a:ext cx="3443288" cy="7000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4853" name="Object 5"/>
          <p:cNvGraphicFramePr>
            <a:graphicFrameLocks noChangeAspect="1"/>
          </p:cNvGraphicFramePr>
          <p:nvPr/>
        </p:nvGraphicFramePr>
        <p:xfrm>
          <a:off x="4895850" y="1981200"/>
          <a:ext cx="35464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52" name="方程式" r:id="rId5" imgW="1295280" imgH="253800" progId="Equation.3">
                  <p:embed/>
                </p:oleObj>
              </mc:Choice>
              <mc:Fallback>
                <p:oleObj name="方程式" r:id="rId5" imgW="12952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1981200"/>
                        <a:ext cx="3546475" cy="701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4854" name="Object 6"/>
          <p:cNvGraphicFramePr>
            <a:graphicFrameLocks noChangeAspect="1"/>
          </p:cNvGraphicFramePr>
          <p:nvPr/>
        </p:nvGraphicFramePr>
        <p:xfrm>
          <a:off x="754063" y="4587875"/>
          <a:ext cx="50641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53" name="方程式" r:id="rId7" imgW="1917360" imgH="253800" progId="Equation.3">
                  <p:embed/>
                </p:oleObj>
              </mc:Choice>
              <mc:Fallback>
                <p:oleObj name="方程式" r:id="rId7" imgW="191736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587875"/>
                        <a:ext cx="5064125" cy="676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4855" name="Object 7"/>
          <p:cNvGraphicFramePr>
            <a:graphicFrameLocks noChangeAspect="1"/>
          </p:cNvGraphicFramePr>
          <p:nvPr/>
        </p:nvGraphicFramePr>
        <p:xfrm>
          <a:off x="1092200" y="5300663"/>
          <a:ext cx="55673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54" name="方程式" r:id="rId9" imgW="2108160" imgH="444240" progId="Equation.3">
                  <p:embed/>
                </p:oleObj>
              </mc:Choice>
              <mc:Fallback>
                <p:oleObj name="方程式" r:id="rId9" imgW="21081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300663"/>
                        <a:ext cx="5567363" cy="1184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4856" name="Object 8"/>
          <p:cNvGraphicFramePr>
            <a:graphicFrameLocks noChangeAspect="1"/>
          </p:cNvGraphicFramePr>
          <p:nvPr/>
        </p:nvGraphicFramePr>
        <p:xfrm>
          <a:off x="914400" y="3733800"/>
          <a:ext cx="34448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55" name="方程式" r:id="rId11" imgW="1257120" imgH="253800" progId="Equation.3">
                  <p:embed/>
                </p:oleObj>
              </mc:Choice>
              <mc:Fallback>
                <p:oleObj name="方程式" r:id="rId11" imgW="12571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3444875" cy="7000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4857" name="Object 9"/>
          <p:cNvGraphicFramePr>
            <a:graphicFrameLocks noChangeAspect="1"/>
          </p:cNvGraphicFramePr>
          <p:nvPr/>
        </p:nvGraphicFramePr>
        <p:xfrm>
          <a:off x="5060950" y="3733800"/>
          <a:ext cx="35480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56" name="方程式" r:id="rId13" imgW="1295280" imgH="253800" progId="Equation.3">
                  <p:embed/>
                </p:oleObj>
              </mc:Choice>
              <mc:Fallback>
                <p:oleObj name="方程式" r:id="rId13" imgW="129528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3733800"/>
                        <a:ext cx="3548063" cy="701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4858" name="Object 10"/>
          <p:cNvGraphicFramePr>
            <a:graphicFrameLocks noChangeAspect="1"/>
          </p:cNvGraphicFramePr>
          <p:nvPr/>
        </p:nvGraphicFramePr>
        <p:xfrm>
          <a:off x="8499475" y="4868863"/>
          <a:ext cx="4159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57" name="方程式" r:id="rId15" imgW="164880" imgH="228600" progId="Equation.3">
                  <p:embed/>
                </p:oleObj>
              </mc:Choice>
              <mc:Fallback>
                <p:oleObj name="方程式" r:id="rId15" imgW="1648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4868863"/>
                        <a:ext cx="415925" cy="581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4859" name="Object 11"/>
          <p:cNvGraphicFramePr>
            <a:graphicFrameLocks noChangeAspect="1"/>
          </p:cNvGraphicFramePr>
          <p:nvPr/>
        </p:nvGraphicFramePr>
        <p:xfrm>
          <a:off x="7002463" y="4437063"/>
          <a:ext cx="4175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58" name="方程式" r:id="rId17" imgW="164880" imgH="228600" progId="Equation.3">
                  <p:embed/>
                </p:oleObj>
              </mc:Choice>
              <mc:Fallback>
                <p:oleObj name="方程式" r:id="rId17" imgW="1648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4437063"/>
                        <a:ext cx="417512" cy="581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60" name="Line 12"/>
          <p:cNvSpPr>
            <a:spLocks noChangeShapeType="1"/>
          </p:cNvSpPr>
          <p:nvPr/>
        </p:nvSpPr>
        <p:spPr bwMode="auto">
          <a:xfrm flipH="1" flipV="1">
            <a:off x="7418388" y="5157788"/>
            <a:ext cx="865187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4861" name="Line 13"/>
          <p:cNvSpPr>
            <a:spLocks noChangeShapeType="1"/>
          </p:cNvSpPr>
          <p:nvPr/>
        </p:nvSpPr>
        <p:spPr bwMode="auto">
          <a:xfrm>
            <a:off x="7456488" y="4846638"/>
            <a:ext cx="53975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4862" name="Oval 14"/>
          <p:cNvSpPr>
            <a:spLocks noChangeArrowheads="1"/>
          </p:cNvSpPr>
          <p:nvPr/>
        </p:nvSpPr>
        <p:spPr bwMode="auto">
          <a:xfrm>
            <a:off x="7408863" y="47879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974863" name="Object 15"/>
          <p:cNvGraphicFramePr>
            <a:graphicFrameLocks noChangeAspect="1"/>
          </p:cNvGraphicFramePr>
          <p:nvPr/>
        </p:nvGraphicFramePr>
        <p:xfrm>
          <a:off x="6986588" y="5805488"/>
          <a:ext cx="16573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59" name="方程式" r:id="rId19" imgW="761760" imgH="444240" progId="Equation.3">
                  <p:embed/>
                </p:oleObj>
              </mc:Choice>
              <mc:Fallback>
                <p:oleObj name="方程式" r:id="rId19" imgW="76176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5805488"/>
                        <a:ext cx="1657350" cy="976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64" name="Line 16"/>
          <p:cNvSpPr>
            <a:spLocks noChangeShapeType="1"/>
          </p:cNvSpPr>
          <p:nvPr/>
        </p:nvSpPr>
        <p:spPr bwMode="auto">
          <a:xfrm>
            <a:off x="8081963" y="5240338"/>
            <a:ext cx="488950" cy="350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4865" name="Freeform 17"/>
          <p:cNvSpPr>
            <a:spLocks/>
          </p:cNvSpPr>
          <p:nvPr/>
        </p:nvSpPr>
        <p:spPr bwMode="auto">
          <a:xfrm>
            <a:off x="7202488" y="5518150"/>
            <a:ext cx="649287" cy="287338"/>
          </a:xfrm>
          <a:custGeom>
            <a:avLst/>
            <a:gdLst>
              <a:gd name="T0" fmla="*/ 0 w 227"/>
              <a:gd name="T1" fmla="*/ 181 h 181"/>
              <a:gd name="T2" fmla="*/ 91 w 227"/>
              <a:gd name="T3" fmla="*/ 45 h 181"/>
              <a:gd name="T4" fmla="*/ 136 w 227"/>
              <a:gd name="T5" fmla="*/ 136 h 181"/>
              <a:gd name="T6" fmla="*/ 227 w 227"/>
              <a:gd name="T7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181">
                <a:moveTo>
                  <a:pt x="0" y="181"/>
                </a:moveTo>
                <a:cubicBezTo>
                  <a:pt x="34" y="116"/>
                  <a:pt x="68" y="52"/>
                  <a:pt x="91" y="45"/>
                </a:cubicBezTo>
                <a:cubicBezTo>
                  <a:pt x="114" y="38"/>
                  <a:pt x="113" y="143"/>
                  <a:pt x="136" y="136"/>
                </a:cubicBezTo>
                <a:cubicBezTo>
                  <a:pt x="159" y="129"/>
                  <a:pt x="193" y="64"/>
                  <a:pt x="227" y="0"/>
                </a:cubicBezTo>
              </a:path>
            </a:pathLst>
          </a:custGeom>
          <a:noFill/>
          <a:ln w="38100" cmpd="sng">
            <a:solidFill>
              <a:srgbClr val="FFCC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4866" name="Line 18"/>
          <p:cNvSpPr>
            <a:spLocks noChangeShapeType="1"/>
          </p:cNvSpPr>
          <p:nvPr/>
        </p:nvSpPr>
        <p:spPr bwMode="auto">
          <a:xfrm flipH="1" flipV="1">
            <a:off x="7304088" y="4457700"/>
            <a:ext cx="144462" cy="36036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4867" name="Freeform 19"/>
          <p:cNvSpPr>
            <a:spLocks/>
          </p:cNvSpPr>
          <p:nvPr/>
        </p:nvSpPr>
        <p:spPr bwMode="auto">
          <a:xfrm>
            <a:off x="7804150" y="5021263"/>
            <a:ext cx="358775" cy="360362"/>
          </a:xfrm>
          <a:custGeom>
            <a:avLst/>
            <a:gdLst>
              <a:gd name="T0" fmla="*/ 90 w 226"/>
              <a:gd name="T1" fmla="*/ 0 h 227"/>
              <a:gd name="T2" fmla="*/ 226 w 226"/>
              <a:gd name="T3" fmla="*/ 91 h 227"/>
              <a:gd name="T4" fmla="*/ 136 w 226"/>
              <a:gd name="T5" fmla="*/ 227 h 227"/>
              <a:gd name="T6" fmla="*/ 0 w 226"/>
              <a:gd name="T7" fmla="*/ 13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6" h="227">
                <a:moveTo>
                  <a:pt x="90" y="0"/>
                </a:moveTo>
                <a:lnTo>
                  <a:pt x="226" y="91"/>
                </a:lnTo>
                <a:lnTo>
                  <a:pt x="136" y="227"/>
                </a:lnTo>
                <a:lnTo>
                  <a:pt x="0" y="136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4868" name="Oval 20"/>
          <p:cNvSpPr>
            <a:spLocks noChangeArrowheads="1"/>
          </p:cNvSpPr>
          <p:nvPr/>
        </p:nvSpPr>
        <p:spPr bwMode="auto">
          <a:xfrm>
            <a:off x="8497888" y="551815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4869" name="Line 21"/>
          <p:cNvSpPr>
            <a:spLocks noChangeShapeType="1"/>
          </p:cNvSpPr>
          <p:nvPr/>
        </p:nvSpPr>
        <p:spPr bwMode="auto">
          <a:xfrm flipH="1" flipV="1">
            <a:off x="8355013" y="5013325"/>
            <a:ext cx="215900" cy="5048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68E874-8481-453E-B9DF-A79942A457A7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Notes on Damping Forces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According to the law of energy conservation, a particle system consists of only masses and springs keep bouncing from each other after external forces disappear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Damping/viscous drag force resist motion, making a particle system gradually come to rest in the absence of external forces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312E13-4D5A-4108-8D75-058A82B8F6E7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Notes on Damping Forces (cont.)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It is highly recommended that at least a small amount of damping is applied to each particle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Excessive damping, however, makes a particle appear that floating in molasses (energy dissipates out too quickly, not responsive)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1E4667-3D66-48C3-B12A-8C1330F116BF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Collision Detection and Response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484313"/>
            <a:ext cx="5322888" cy="4824412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Later class: rigid body collision and contact</a:t>
            </a:r>
          </a:p>
          <a:p>
            <a:r>
              <a:rPr lang="en-US" altLang="zh-TW">
                <a:ea typeface="新細明體" pitchFamily="18" charset="-120"/>
              </a:rPr>
              <a:t>For now, just simple point-plane collisions</a:t>
            </a:r>
          </a:p>
          <a:p>
            <a:endParaRPr lang="en-US" altLang="zh-TW">
              <a:ea typeface="新細明體" pitchFamily="18" charset="-12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ea typeface="新細明體" pitchFamily="18" charset="-120"/>
            </a:endParaRPr>
          </a:p>
        </p:txBody>
      </p:sp>
      <p:pic>
        <p:nvPicPr>
          <p:cNvPr id="97895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2103438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BF10C-0306-4458-A967-CFB6C3CF89F1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Collision Detection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484313"/>
            <a:ext cx="4735513" cy="4824412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Determine when a particle has collided</a:t>
            </a:r>
          </a:p>
          <a:p>
            <a:pPr lvl="1"/>
            <a:r>
              <a:rPr lang="en-US" altLang="zh-TW">
                <a:ea typeface="新細明體" pitchFamily="18" charset="-120"/>
              </a:rPr>
              <a:t>Close to the wall</a:t>
            </a:r>
          </a:p>
          <a:p>
            <a:pPr lvl="1"/>
            <a:endParaRPr lang="en-US" altLang="zh-TW">
              <a:ea typeface="新細明體" pitchFamily="18" charset="-120"/>
            </a:endParaRPr>
          </a:p>
          <a:p>
            <a:pPr lvl="1"/>
            <a:r>
              <a:rPr lang="en-US" altLang="zh-TW">
                <a:ea typeface="新細明體" pitchFamily="18" charset="-120"/>
              </a:rPr>
              <a:t>Heading in</a:t>
            </a: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</p:txBody>
      </p:sp>
      <p:graphicFrame>
        <p:nvGraphicFramePr>
          <p:cNvPr id="987143" name="Object 7"/>
          <p:cNvGraphicFramePr>
            <a:graphicFrameLocks noChangeAspect="1"/>
          </p:cNvGraphicFramePr>
          <p:nvPr/>
        </p:nvGraphicFramePr>
        <p:xfrm>
          <a:off x="4876800" y="4572000"/>
          <a:ext cx="1447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79" name="方程式" r:id="rId3" imgW="545760" imgH="177480" progId="Equation.3">
                  <p:embed/>
                </p:oleObj>
              </mc:Choice>
              <mc:Fallback>
                <p:oleObj name="方程式" r:id="rId3" imgW="54576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1447800" cy="4746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7144" name="Object 8"/>
          <p:cNvGraphicFramePr>
            <a:graphicFrameLocks noChangeAspect="1"/>
          </p:cNvGraphicFramePr>
          <p:nvPr/>
        </p:nvGraphicFramePr>
        <p:xfrm>
          <a:off x="4800600" y="3276600"/>
          <a:ext cx="2590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80" name="方程式" r:id="rId5" imgW="888840" imgH="203040" progId="Equation.3">
                  <p:embed/>
                </p:oleObj>
              </mc:Choice>
              <mc:Fallback>
                <p:oleObj name="方程式" r:id="rId5" imgW="8888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2590800" cy="596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714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" t="1953" r="3464" b="1384"/>
          <a:stretch>
            <a:fillRect/>
          </a:stretch>
        </p:blipFill>
        <p:spPr bwMode="auto">
          <a:xfrm>
            <a:off x="533400" y="1600200"/>
            <a:ext cx="26670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87151" name="Object 15"/>
          <p:cNvGraphicFramePr>
            <a:graphicFrameLocks noChangeAspect="1"/>
          </p:cNvGraphicFramePr>
          <p:nvPr/>
        </p:nvGraphicFramePr>
        <p:xfrm>
          <a:off x="1809750" y="5461000"/>
          <a:ext cx="11795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81" name="方程式" r:id="rId8" imgW="444240" imgH="253800" progId="Equation.3">
                  <p:embed/>
                </p:oleObj>
              </mc:Choice>
              <mc:Fallback>
                <p:oleObj name="方程式" r:id="rId8" imgW="444240" imgH="253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461000"/>
                        <a:ext cx="1179513" cy="6778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6E5BD4-9D46-4671-A5A5-5B134A05CE43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Collision Response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What should we do when a particle has collided (or penetrated)?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The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correct</a:t>
            </a:r>
            <a:r>
              <a:rPr lang="en-US" altLang="zh-TW">
                <a:ea typeface="新細明體" pitchFamily="18" charset="-120"/>
              </a:rPr>
              <a:t> thing to do is rollback the simulation to the exact point of contact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A less accurate but easier alternative is to just modify positions and velocities</a:t>
            </a:r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D40CB-B678-4E3B-8C64-40F0D7138180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Collision Response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0200" y="2590800"/>
            <a:ext cx="3352800" cy="38862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Before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After</a:t>
            </a:r>
          </a:p>
        </p:txBody>
      </p:sp>
      <p:pic>
        <p:nvPicPr>
          <p:cNvPr id="9902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89225"/>
            <a:ext cx="2065338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02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86200"/>
            <a:ext cx="5175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02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b="2359"/>
          <a:stretch>
            <a:fillRect/>
          </a:stretch>
        </p:blipFill>
        <p:spPr bwMode="auto">
          <a:xfrm>
            <a:off x="2438400" y="2362200"/>
            <a:ext cx="2667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021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8"/>
          <a:stretch>
            <a:fillRect/>
          </a:stretch>
        </p:blipFill>
        <p:spPr bwMode="auto">
          <a:xfrm>
            <a:off x="2438400" y="4402138"/>
            <a:ext cx="2667000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0217" name="Object 9"/>
          <p:cNvGraphicFramePr>
            <a:graphicFrameLocks noChangeAspect="1"/>
          </p:cNvGraphicFramePr>
          <p:nvPr/>
        </p:nvGraphicFramePr>
        <p:xfrm>
          <a:off x="5934075" y="4746625"/>
          <a:ext cx="26003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241" name="方程式" r:id="rId8" imgW="1015920" imgH="228600" progId="Equation.3">
                  <p:embed/>
                </p:oleObj>
              </mc:Choice>
              <mc:Fallback>
                <p:oleObj name="方程式" r:id="rId8" imgW="10159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4746625"/>
                        <a:ext cx="2600325" cy="5857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0219" name="Line 11"/>
          <p:cNvSpPr>
            <a:spLocks noChangeShapeType="1"/>
          </p:cNvSpPr>
          <p:nvPr/>
        </p:nvSpPr>
        <p:spPr bwMode="auto">
          <a:xfrm flipV="1">
            <a:off x="6858000" y="5260975"/>
            <a:ext cx="87313" cy="3159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0220" name="Text Box 12"/>
          <p:cNvSpPr txBox="1">
            <a:spLocks noChangeArrowheads="1"/>
          </p:cNvSpPr>
          <p:nvPr/>
        </p:nvSpPr>
        <p:spPr bwMode="auto">
          <a:xfrm>
            <a:off x="5486400" y="5486400"/>
            <a:ext cx="330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solidFill>
                  <a:srgbClr val="FF0000"/>
                </a:solidFill>
                <a:ea typeface="新細明體" pitchFamily="18" charset="-120"/>
              </a:rPr>
              <a:t>coefficient of restitution</a:t>
            </a:r>
          </a:p>
        </p:txBody>
      </p:sp>
      <p:graphicFrame>
        <p:nvGraphicFramePr>
          <p:cNvPr id="990221" name="Object 13"/>
          <p:cNvGraphicFramePr>
            <a:graphicFrameLocks noChangeAspect="1"/>
          </p:cNvGraphicFramePr>
          <p:nvPr/>
        </p:nvGraphicFramePr>
        <p:xfrm>
          <a:off x="6324600" y="3429000"/>
          <a:ext cx="19177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242" name="方程式" r:id="rId10" imgW="749160" imgH="228600" progId="Equation.3">
                  <p:embed/>
                </p:oleObj>
              </mc:Choice>
              <mc:Fallback>
                <p:oleObj name="方程式" r:id="rId10" imgW="7491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29000"/>
                        <a:ext cx="1917700" cy="5857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0222" name="Text Box 14"/>
          <p:cNvSpPr txBox="1">
            <a:spLocks noChangeArrowheads="1"/>
          </p:cNvSpPr>
          <p:nvPr/>
        </p:nvSpPr>
        <p:spPr bwMode="auto">
          <a:xfrm>
            <a:off x="4910138" y="1524000"/>
            <a:ext cx="3929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ea typeface="新細明體" pitchFamily="18" charset="-120"/>
              </a:rPr>
              <a:t>Assume no friction…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9127CC-2779-4DC4-A994-CF253F283541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Contact Conditions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219200"/>
            <a:ext cx="4800600" cy="5181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On the wall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Moving along the wall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A force </a:t>
            </a:r>
            <a:r>
              <a:rPr lang="en-US" altLang="zh-TW" b="1">
                <a:latin typeface="Times New Roman" pitchFamily="18" charset="0"/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, e.g., gravity, pushes the particle into the wall</a:t>
            </a:r>
            <a:br>
              <a:rPr lang="en-US" altLang="zh-TW">
                <a:ea typeface="新細明體" pitchFamily="18" charset="-120"/>
              </a:rPr>
            </a:br>
            <a:endParaRPr lang="en-US" altLang="zh-TW">
              <a:ea typeface="新細明體" pitchFamily="18" charset="-120"/>
            </a:endParaRPr>
          </a:p>
        </p:txBody>
      </p:sp>
      <p:pic>
        <p:nvPicPr>
          <p:cNvPr id="10065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2811463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06597" name="Object 5"/>
          <p:cNvGraphicFramePr>
            <a:graphicFrameLocks noChangeAspect="1"/>
          </p:cNvGraphicFramePr>
          <p:nvPr/>
        </p:nvGraphicFramePr>
        <p:xfrm>
          <a:off x="4665663" y="3124200"/>
          <a:ext cx="158273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37" name="方程式" r:id="rId5" imgW="596880" imgH="253800" progId="Equation.3">
                  <p:embed/>
                </p:oleObj>
              </mc:Choice>
              <mc:Fallback>
                <p:oleObj name="方程式" r:id="rId5" imgW="5968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3124200"/>
                        <a:ext cx="1582737" cy="6778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598" name="Object 6"/>
          <p:cNvGraphicFramePr>
            <a:graphicFrameLocks noChangeAspect="1"/>
          </p:cNvGraphicFramePr>
          <p:nvPr/>
        </p:nvGraphicFramePr>
        <p:xfrm>
          <a:off x="4648200" y="1752600"/>
          <a:ext cx="2701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38" name="方程式" r:id="rId7" imgW="927000" imgH="253800" progId="Equation.3">
                  <p:embed/>
                </p:oleObj>
              </mc:Choice>
              <mc:Fallback>
                <p:oleObj name="方程式" r:id="rId7" imgW="92700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2701925" cy="746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599" name="Object 7"/>
          <p:cNvGraphicFramePr>
            <a:graphicFrameLocks noChangeAspect="1"/>
          </p:cNvGraphicFramePr>
          <p:nvPr/>
        </p:nvGraphicFramePr>
        <p:xfrm>
          <a:off x="5486400" y="5715000"/>
          <a:ext cx="1365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39" name="方程式" r:id="rId9" imgW="533160" imgH="177480" progId="Equation.3">
                  <p:embed/>
                </p:oleObj>
              </mc:Choice>
              <mc:Fallback>
                <p:oleObj name="方程式" r:id="rId9" imgW="53316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715000"/>
                        <a:ext cx="1365250" cy="454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600" name="Object 8"/>
          <p:cNvGraphicFramePr>
            <a:graphicFrameLocks noChangeAspect="1"/>
          </p:cNvGraphicFramePr>
          <p:nvPr/>
        </p:nvGraphicFramePr>
        <p:xfrm>
          <a:off x="1371600" y="5715000"/>
          <a:ext cx="11795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40" name="方程式" r:id="rId11" imgW="444240" imgH="253800" progId="Equation.3">
                  <p:embed/>
                </p:oleObj>
              </mc:Choice>
              <mc:Fallback>
                <p:oleObj name="方程式" r:id="rId11" imgW="44424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715000"/>
                        <a:ext cx="1179513" cy="6778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77C12-4E25-4235-8AE0-E7DF42A90A08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Contact Forces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1281113"/>
            <a:ext cx="5791200" cy="4967287"/>
          </a:xfrm>
        </p:spPr>
        <p:txBody>
          <a:bodyPr/>
          <a:lstStyle/>
          <a:p>
            <a:r>
              <a:rPr lang="en-US" altLang="zh-TW" sz="3000">
                <a:ea typeface="新細明體" pitchFamily="18" charset="-120"/>
              </a:rPr>
              <a:t>When the particle is on the collision surface a contact force resists penetration</a:t>
            </a:r>
          </a:p>
          <a:p>
            <a:endParaRPr lang="en-US" altLang="zh-TW" sz="2400">
              <a:ea typeface="新細明體" pitchFamily="18" charset="-120"/>
            </a:endParaRPr>
          </a:p>
          <a:p>
            <a:r>
              <a:rPr lang="en-US" altLang="zh-TW" sz="3000">
                <a:ea typeface="新細明體" pitchFamily="18" charset="-120"/>
              </a:rPr>
              <a:t>Contact forces do not resist leaving the surface</a:t>
            </a:r>
          </a:p>
          <a:p>
            <a:endParaRPr lang="en-US" altLang="zh-TW" sz="2400">
              <a:ea typeface="新細明體" pitchFamily="18" charset="-120"/>
            </a:endParaRPr>
          </a:p>
          <a:p>
            <a:r>
              <a:rPr lang="en-US" altLang="zh-TW" sz="3000">
                <a:ea typeface="新細明體" pitchFamily="18" charset="-120"/>
              </a:rPr>
              <a:t>Simple friction can be modeled</a:t>
            </a:r>
          </a:p>
        </p:txBody>
      </p:sp>
      <p:graphicFrame>
        <p:nvGraphicFramePr>
          <p:cNvPr id="980996" name="Object 4"/>
          <p:cNvGraphicFramePr>
            <a:graphicFrameLocks noChangeAspect="1"/>
          </p:cNvGraphicFramePr>
          <p:nvPr/>
        </p:nvGraphicFramePr>
        <p:xfrm>
          <a:off x="3733800" y="2895600"/>
          <a:ext cx="2406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057" name="方程式" r:id="rId3" imgW="939600" imgH="228600" progId="Equation.3">
                  <p:embed/>
                </p:oleObj>
              </mc:Choice>
              <mc:Fallback>
                <p:oleObj name="方程式" r:id="rId3" imgW="939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5600"/>
                        <a:ext cx="2406650" cy="584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0997" name="Object 5"/>
          <p:cNvGraphicFramePr>
            <a:graphicFrameLocks noChangeAspect="1"/>
          </p:cNvGraphicFramePr>
          <p:nvPr/>
        </p:nvGraphicFramePr>
        <p:xfrm>
          <a:off x="6705600" y="2971800"/>
          <a:ext cx="1365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058" name="方程式" r:id="rId5" imgW="533160" imgH="177480" progId="Equation.3">
                  <p:embed/>
                </p:oleObj>
              </mc:Choice>
              <mc:Fallback>
                <p:oleObj name="方程式" r:id="rId5" imgW="5331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971800"/>
                        <a:ext cx="1365250" cy="454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0998" name="Object 6"/>
          <p:cNvGraphicFramePr>
            <a:graphicFrameLocks noChangeAspect="1"/>
          </p:cNvGraphicFramePr>
          <p:nvPr/>
        </p:nvGraphicFramePr>
        <p:xfrm>
          <a:off x="4343400" y="4648200"/>
          <a:ext cx="10398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059" name="Equation" r:id="rId7" imgW="406080" imgH="203040" progId="Equation.3">
                  <p:embed/>
                </p:oleObj>
              </mc:Choice>
              <mc:Fallback>
                <p:oleObj name="Equation" r:id="rId7" imgW="4060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8200"/>
                        <a:ext cx="1039813" cy="519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0999" name="Object 7"/>
          <p:cNvGraphicFramePr>
            <a:graphicFrameLocks noChangeAspect="1"/>
          </p:cNvGraphicFramePr>
          <p:nvPr/>
        </p:nvGraphicFramePr>
        <p:xfrm>
          <a:off x="6705600" y="4724400"/>
          <a:ext cx="13668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060" name="方程式" r:id="rId9" imgW="533160" imgH="177480" progId="Equation.3">
                  <p:embed/>
                </p:oleObj>
              </mc:Choice>
              <mc:Fallback>
                <p:oleObj name="方程式" r:id="rId9" imgW="53316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724400"/>
                        <a:ext cx="1366838" cy="454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1000" name="Object 8"/>
          <p:cNvGraphicFramePr>
            <a:graphicFrameLocks noChangeAspect="1"/>
          </p:cNvGraphicFramePr>
          <p:nvPr/>
        </p:nvGraphicFramePr>
        <p:xfrm>
          <a:off x="3429000" y="5867400"/>
          <a:ext cx="29892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061" name="Equation" r:id="rId11" imgW="1168200" imgH="253800" progId="Equation.3">
                  <p:embed/>
                </p:oleObj>
              </mc:Choice>
              <mc:Fallback>
                <p:oleObj name="Equation" r:id="rId11" imgW="116820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867400"/>
                        <a:ext cx="2989263" cy="6492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1001" name="Object 9"/>
          <p:cNvGraphicFramePr>
            <a:graphicFrameLocks noChangeAspect="1"/>
          </p:cNvGraphicFramePr>
          <p:nvPr/>
        </p:nvGraphicFramePr>
        <p:xfrm>
          <a:off x="6934200" y="5943600"/>
          <a:ext cx="1365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062" name="方程式" r:id="rId13" imgW="533160" imgH="177480" progId="Equation.3">
                  <p:embed/>
                </p:oleObj>
              </mc:Choice>
              <mc:Fallback>
                <p:oleObj name="方程式" r:id="rId13" imgW="53316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943600"/>
                        <a:ext cx="1365250" cy="454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1002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2811463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5D4F3C-0755-4786-81CC-0573DB9BCDD2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Particles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Particles are objects modeled as point masses</a:t>
            </a:r>
            <a:endParaRPr lang="en-US" altLang="zh-TW" sz="18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Particle properties:</a:t>
            </a:r>
          </a:p>
          <a:p>
            <a:pPr lvl="1"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mass</a:t>
            </a:r>
          </a:p>
          <a:p>
            <a:pPr lvl="1"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position</a:t>
            </a:r>
          </a:p>
          <a:p>
            <a:pPr lvl="1"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velocity</a:t>
            </a:r>
          </a:p>
          <a:p>
            <a:pPr lvl="1"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force accumulator</a:t>
            </a:r>
          </a:p>
          <a:p>
            <a:pPr lvl="1"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age, lifespan</a:t>
            </a:r>
          </a:p>
          <a:p>
            <a:pPr lvl="1"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rendering properties</a:t>
            </a:r>
          </a:p>
          <a:p>
            <a:pPr lvl="1"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etc.</a:t>
            </a: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C59DC-E87F-4C79-BCBE-1FF213A153C1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Implementation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Solver Interface</a:t>
            </a:r>
          </a:p>
        </p:txBody>
      </p:sp>
      <p:sp>
        <p:nvSpPr>
          <p:cNvPr id="982020" name="Rectangle 4"/>
          <p:cNvSpPr>
            <a:spLocks noChangeArrowheads="1"/>
          </p:cNvSpPr>
          <p:nvPr/>
        </p:nvSpPr>
        <p:spPr bwMode="auto">
          <a:xfrm>
            <a:off x="900113" y="2851150"/>
            <a:ext cx="2663825" cy="2809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2021" name="Rectangle 5"/>
          <p:cNvSpPr>
            <a:spLocks noChangeArrowheads="1"/>
          </p:cNvSpPr>
          <p:nvPr/>
        </p:nvSpPr>
        <p:spPr bwMode="auto">
          <a:xfrm>
            <a:off x="2103438" y="3859213"/>
            <a:ext cx="381000" cy="152400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x</a:t>
            </a:r>
          </a:p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v</a:t>
            </a:r>
          </a:p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</a:t>
            </a:r>
          </a:p>
          <a:p>
            <a:pPr algn="ctr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m</a:t>
            </a:r>
          </a:p>
        </p:txBody>
      </p:sp>
      <p:sp>
        <p:nvSpPr>
          <p:cNvPr id="982022" name="AutoShape 6"/>
          <p:cNvSpPr>
            <a:spLocks noChangeArrowheads="1"/>
          </p:cNvSpPr>
          <p:nvPr/>
        </p:nvSpPr>
        <p:spPr bwMode="auto">
          <a:xfrm>
            <a:off x="3851275" y="2852738"/>
            <a:ext cx="1800225" cy="865187"/>
          </a:xfrm>
          <a:prstGeom prst="rightArrow">
            <a:avLst>
              <a:gd name="adj1" fmla="val 50000"/>
              <a:gd name="adj2" fmla="val 52018"/>
            </a:avLst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GetDim</a:t>
            </a:r>
          </a:p>
        </p:txBody>
      </p:sp>
      <p:sp>
        <p:nvSpPr>
          <p:cNvPr id="982023" name="Rectangle 7"/>
          <p:cNvSpPr>
            <a:spLocks noChangeArrowheads="1"/>
          </p:cNvSpPr>
          <p:nvPr/>
        </p:nvSpPr>
        <p:spPr bwMode="auto">
          <a:xfrm>
            <a:off x="6011863" y="2852738"/>
            <a:ext cx="2663825" cy="2809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2024" name="AutoShape 8"/>
          <p:cNvSpPr>
            <a:spLocks noChangeArrowheads="1"/>
          </p:cNvSpPr>
          <p:nvPr/>
        </p:nvSpPr>
        <p:spPr bwMode="auto">
          <a:xfrm>
            <a:off x="3851275" y="4868863"/>
            <a:ext cx="1800225" cy="865187"/>
          </a:xfrm>
          <a:prstGeom prst="rightArrow">
            <a:avLst>
              <a:gd name="adj1" fmla="val 50000"/>
              <a:gd name="adj2" fmla="val 52018"/>
            </a:avLst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Deriv Eval</a:t>
            </a:r>
          </a:p>
        </p:txBody>
      </p:sp>
      <p:sp>
        <p:nvSpPr>
          <p:cNvPr id="982025" name="AutoShape 9"/>
          <p:cNvSpPr>
            <a:spLocks noChangeArrowheads="1"/>
          </p:cNvSpPr>
          <p:nvPr/>
        </p:nvSpPr>
        <p:spPr bwMode="auto">
          <a:xfrm>
            <a:off x="3851275" y="3789363"/>
            <a:ext cx="1728788" cy="1008062"/>
          </a:xfrm>
          <a:prstGeom prst="leftRightArrow">
            <a:avLst>
              <a:gd name="adj1" fmla="val 50000"/>
              <a:gd name="adj2" fmla="val 34299"/>
            </a:avLst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Get/Set State</a:t>
            </a:r>
          </a:p>
        </p:txBody>
      </p:sp>
      <p:sp>
        <p:nvSpPr>
          <p:cNvPr id="982026" name="Rectangle 10"/>
          <p:cNvSpPr>
            <a:spLocks noChangeArrowheads="1"/>
          </p:cNvSpPr>
          <p:nvPr/>
        </p:nvSpPr>
        <p:spPr bwMode="auto">
          <a:xfrm>
            <a:off x="7164388" y="3860800"/>
            <a:ext cx="381000" cy="7921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x</a:t>
            </a:r>
          </a:p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v</a:t>
            </a:r>
            <a:endParaRPr kumimoji="1" lang="en-US" altLang="zh-TW" sz="240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82027" name="Rectangle 11"/>
          <p:cNvSpPr>
            <a:spLocks noChangeArrowheads="1"/>
          </p:cNvSpPr>
          <p:nvPr/>
        </p:nvSpPr>
        <p:spPr bwMode="auto">
          <a:xfrm>
            <a:off x="7164388" y="4797425"/>
            <a:ext cx="381000" cy="7921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v</a:t>
            </a:r>
          </a:p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</a:t>
            </a:r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/m</a:t>
            </a:r>
          </a:p>
        </p:txBody>
      </p:sp>
      <p:sp>
        <p:nvSpPr>
          <p:cNvPr id="982028" name="Text Box 12"/>
          <p:cNvSpPr txBox="1">
            <a:spLocks noChangeArrowheads="1"/>
          </p:cNvSpPr>
          <p:nvPr/>
        </p:nvSpPr>
        <p:spPr bwMode="auto">
          <a:xfrm>
            <a:off x="1743075" y="236855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System</a:t>
            </a:r>
          </a:p>
        </p:txBody>
      </p:sp>
      <p:sp>
        <p:nvSpPr>
          <p:cNvPr id="982029" name="Text Box 13"/>
          <p:cNvSpPr txBox="1">
            <a:spLocks noChangeArrowheads="1"/>
          </p:cNvSpPr>
          <p:nvPr/>
        </p:nvSpPr>
        <p:spPr bwMode="auto">
          <a:xfrm>
            <a:off x="6877050" y="2349500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Solver</a:t>
            </a:r>
          </a:p>
        </p:txBody>
      </p:sp>
      <p:sp>
        <p:nvSpPr>
          <p:cNvPr id="982030" name="Rectangle 14"/>
          <p:cNvSpPr>
            <a:spLocks noChangeArrowheads="1"/>
          </p:cNvSpPr>
          <p:nvPr/>
        </p:nvSpPr>
        <p:spPr bwMode="auto">
          <a:xfrm>
            <a:off x="7164388" y="3067050"/>
            <a:ext cx="360362" cy="433388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1041FC-63ED-4228-BF7B-BF99F1B5875D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Implementation (cont.)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Solver Interface</a:t>
            </a:r>
          </a:p>
        </p:txBody>
      </p:sp>
      <p:sp>
        <p:nvSpPr>
          <p:cNvPr id="983044" name="Rectangle 4"/>
          <p:cNvSpPr>
            <a:spLocks noChangeArrowheads="1"/>
          </p:cNvSpPr>
          <p:nvPr/>
        </p:nvSpPr>
        <p:spPr bwMode="auto">
          <a:xfrm>
            <a:off x="900113" y="2851150"/>
            <a:ext cx="2663825" cy="2809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3045" name="Rectangle 5"/>
          <p:cNvSpPr>
            <a:spLocks noChangeArrowheads="1"/>
          </p:cNvSpPr>
          <p:nvPr/>
        </p:nvSpPr>
        <p:spPr bwMode="auto">
          <a:xfrm>
            <a:off x="1403350" y="3284538"/>
            <a:ext cx="1368425" cy="792162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particles</a:t>
            </a:r>
          </a:p>
        </p:txBody>
      </p:sp>
      <p:sp>
        <p:nvSpPr>
          <p:cNvPr id="983046" name="AutoShape 6"/>
          <p:cNvSpPr>
            <a:spLocks noChangeArrowheads="1"/>
          </p:cNvSpPr>
          <p:nvPr/>
        </p:nvSpPr>
        <p:spPr bwMode="auto">
          <a:xfrm>
            <a:off x="3851275" y="2852738"/>
            <a:ext cx="1800225" cy="865187"/>
          </a:xfrm>
          <a:prstGeom prst="rightArrow">
            <a:avLst>
              <a:gd name="adj1" fmla="val 50000"/>
              <a:gd name="adj2" fmla="val 52018"/>
            </a:avLst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GetDim</a:t>
            </a:r>
          </a:p>
        </p:txBody>
      </p:sp>
      <p:sp>
        <p:nvSpPr>
          <p:cNvPr id="983047" name="Rectangle 7"/>
          <p:cNvSpPr>
            <a:spLocks noChangeArrowheads="1"/>
          </p:cNvSpPr>
          <p:nvPr/>
        </p:nvSpPr>
        <p:spPr bwMode="auto">
          <a:xfrm>
            <a:off x="6011863" y="2852738"/>
            <a:ext cx="2663825" cy="2809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3048" name="AutoShape 8"/>
          <p:cNvSpPr>
            <a:spLocks noChangeArrowheads="1"/>
          </p:cNvSpPr>
          <p:nvPr/>
        </p:nvSpPr>
        <p:spPr bwMode="auto">
          <a:xfrm>
            <a:off x="3851275" y="4868863"/>
            <a:ext cx="1800225" cy="865187"/>
          </a:xfrm>
          <a:prstGeom prst="rightArrow">
            <a:avLst>
              <a:gd name="adj1" fmla="val 50000"/>
              <a:gd name="adj2" fmla="val 52018"/>
            </a:avLst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Deriv Eval</a:t>
            </a:r>
          </a:p>
        </p:txBody>
      </p:sp>
      <p:sp>
        <p:nvSpPr>
          <p:cNvPr id="983049" name="AutoShape 9"/>
          <p:cNvSpPr>
            <a:spLocks noChangeArrowheads="1"/>
          </p:cNvSpPr>
          <p:nvPr/>
        </p:nvSpPr>
        <p:spPr bwMode="auto">
          <a:xfrm>
            <a:off x="3851275" y="3789363"/>
            <a:ext cx="1728788" cy="1008062"/>
          </a:xfrm>
          <a:prstGeom prst="leftRightArrow">
            <a:avLst>
              <a:gd name="adj1" fmla="val 50000"/>
              <a:gd name="adj2" fmla="val 34299"/>
            </a:avLst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Get/Set State</a:t>
            </a:r>
          </a:p>
        </p:txBody>
      </p:sp>
      <p:sp>
        <p:nvSpPr>
          <p:cNvPr id="983050" name="Rectangle 10"/>
          <p:cNvSpPr>
            <a:spLocks noChangeArrowheads="1"/>
          </p:cNvSpPr>
          <p:nvPr/>
        </p:nvSpPr>
        <p:spPr bwMode="auto">
          <a:xfrm>
            <a:off x="6227763" y="3860800"/>
            <a:ext cx="381000" cy="7921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x</a:t>
            </a:r>
            <a:r>
              <a:rPr kumimoji="1" lang="en-US" altLang="zh-TW" sz="2400" b="1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v</a:t>
            </a:r>
            <a:r>
              <a:rPr kumimoji="1" lang="en-US" altLang="zh-TW" sz="2400" b="1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983051" name="Rectangle 11"/>
          <p:cNvSpPr>
            <a:spLocks noChangeArrowheads="1"/>
          </p:cNvSpPr>
          <p:nvPr/>
        </p:nvSpPr>
        <p:spPr bwMode="auto">
          <a:xfrm>
            <a:off x="6227763" y="4797425"/>
            <a:ext cx="381000" cy="7921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v</a:t>
            </a:r>
            <a:r>
              <a:rPr kumimoji="1" lang="en-US" altLang="zh-TW" sz="2400" b="1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</a:t>
            </a:r>
            <a:r>
              <a:rPr kumimoji="1" lang="en-US" altLang="zh-TW" sz="2400" b="1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/m</a:t>
            </a:r>
            <a:r>
              <a:rPr kumimoji="1" lang="en-US" altLang="zh-TW" sz="2400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983052" name="Text Box 12"/>
          <p:cNvSpPr txBox="1">
            <a:spLocks noChangeArrowheads="1"/>
          </p:cNvSpPr>
          <p:nvPr/>
        </p:nvSpPr>
        <p:spPr bwMode="auto">
          <a:xfrm>
            <a:off x="1743075" y="236855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System</a:t>
            </a:r>
          </a:p>
        </p:txBody>
      </p:sp>
      <p:sp>
        <p:nvSpPr>
          <p:cNvPr id="983053" name="Text Box 13"/>
          <p:cNvSpPr txBox="1">
            <a:spLocks noChangeArrowheads="1"/>
          </p:cNvSpPr>
          <p:nvPr/>
        </p:nvSpPr>
        <p:spPr bwMode="auto">
          <a:xfrm>
            <a:off x="6877050" y="2349500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Solver</a:t>
            </a:r>
          </a:p>
        </p:txBody>
      </p:sp>
      <p:sp>
        <p:nvSpPr>
          <p:cNvPr id="983054" name="Rectangle 14"/>
          <p:cNvSpPr>
            <a:spLocks noChangeArrowheads="1"/>
          </p:cNvSpPr>
          <p:nvPr/>
        </p:nvSpPr>
        <p:spPr bwMode="auto">
          <a:xfrm>
            <a:off x="7164388" y="3067050"/>
            <a:ext cx="360362" cy="433388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6n</a:t>
            </a:r>
          </a:p>
        </p:txBody>
      </p:sp>
      <p:sp>
        <p:nvSpPr>
          <p:cNvPr id="983055" name="Rectangle 15"/>
          <p:cNvSpPr>
            <a:spLocks noChangeArrowheads="1"/>
          </p:cNvSpPr>
          <p:nvPr/>
        </p:nvSpPr>
        <p:spPr bwMode="auto">
          <a:xfrm>
            <a:off x="1403350" y="4437063"/>
            <a:ext cx="360363" cy="433387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</a:p>
        </p:txBody>
      </p:sp>
      <p:sp>
        <p:nvSpPr>
          <p:cNvPr id="983056" name="Rectangle 16"/>
          <p:cNvSpPr>
            <a:spLocks noChangeArrowheads="1"/>
          </p:cNvSpPr>
          <p:nvPr/>
        </p:nvSpPr>
        <p:spPr bwMode="auto">
          <a:xfrm>
            <a:off x="2051050" y="4437063"/>
            <a:ext cx="720725" cy="433387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time</a:t>
            </a:r>
          </a:p>
        </p:txBody>
      </p:sp>
      <p:sp>
        <p:nvSpPr>
          <p:cNvPr id="983057" name="Rectangle 17"/>
          <p:cNvSpPr>
            <a:spLocks noChangeArrowheads="1"/>
          </p:cNvSpPr>
          <p:nvPr/>
        </p:nvSpPr>
        <p:spPr bwMode="auto">
          <a:xfrm>
            <a:off x="6804025" y="3860800"/>
            <a:ext cx="381000" cy="7921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x</a:t>
            </a:r>
            <a:r>
              <a:rPr kumimoji="1" lang="en-US" altLang="zh-TW" sz="2400" b="1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v</a:t>
            </a:r>
            <a:r>
              <a:rPr kumimoji="1" lang="en-US" altLang="zh-TW" sz="2400" b="1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983058" name="Rectangle 18"/>
          <p:cNvSpPr>
            <a:spLocks noChangeArrowheads="1"/>
          </p:cNvSpPr>
          <p:nvPr/>
        </p:nvSpPr>
        <p:spPr bwMode="auto">
          <a:xfrm>
            <a:off x="6804025" y="4797425"/>
            <a:ext cx="381000" cy="7921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v</a:t>
            </a:r>
            <a:r>
              <a:rPr kumimoji="1" lang="en-US" altLang="zh-TW" sz="2400" b="1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</a:t>
            </a:r>
            <a:r>
              <a:rPr kumimoji="1" lang="en-US" altLang="zh-TW" sz="2400" b="1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/m</a:t>
            </a:r>
            <a:r>
              <a:rPr kumimoji="1" lang="en-US" altLang="zh-TW" sz="2400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983059" name="Rectangle 19"/>
          <p:cNvSpPr>
            <a:spLocks noChangeArrowheads="1"/>
          </p:cNvSpPr>
          <p:nvPr/>
        </p:nvSpPr>
        <p:spPr bwMode="auto">
          <a:xfrm>
            <a:off x="8078788" y="3860800"/>
            <a:ext cx="381000" cy="7921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x</a:t>
            </a:r>
            <a:r>
              <a:rPr kumimoji="1" lang="en-US" altLang="zh-TW" sz="2400" b="1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</a:p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v</a:t>
            </a:r>
            <a:r>
              <a:rPr kumimoji="1" lang="en-US" altLang="zh-TW" sz="2400" b="1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</a:p>
        </p:txBody>
      </p:sp>
      <p:sp>
        <p:nvSpPr>
          <p:cNvPr id="983060" name="Rectangle 20"/>
          <p:cNvSpPr>
            <a:spLocks noChangeArrowheads="1"/>
          </p:cNvSpPr>
          <p:nvPr/>
        </p:nvSpPr>
        <p:spPr bwMode="auto">
          <a:xfrm>
            <a:off x="8078788" y="4797425"/>
            <a:ext cx="381000" cy="7921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v</a:t>
            </a:r>
            <a:r>
              <a:rPr kumimoji="1" lang="en-US" altLang="zh-TW" sz="2400" b="1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</a:p>
          <a:p>
            <a:pPr algn="ctr"/>
            <a:r>
              <a:rPr kumimoji="1" lang="en-US" altLang="zh-TW" sz="24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</a:t>
            </a:r>
            <a:r>
              <a:rPr kumimoji="1" lang="en-US" altLang="zh-TW" sz="2400" b="1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/m</a:t>
            </a:r>
            <a:r>
              <a:rPr kumimoji="1" lang="en-US" altLang="zh-TW" sz="2400" baseline="-25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67CD4-C5C9-466C-B2BC-164A55795548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r>
              <a:rPr lang="en-US" altLang="zh-TW" sz="3300">
                <a:ea typeface="新細明體" pitchFamily="18" charset="-120"/>
              </a:rPr>
              <a:t>Physics Engine for Dynamics Simulation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Open Dynamics Engine (ODE)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Free software</a:t>
            </a:r>
          </a:p>
          <a:p>
            <a:r>
              <a:rPr lang="en-US" altLang="zh-TW" dirty="0" err="1">
                <a:ea typeface="新細明體" pitchFamily="18" charset="-120"/>
              </a:rPr>
              <a:t>Havok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Commercial software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“Reactor” in 3ds MAX</a:t>
            </a:r>
          </a:p>
          <a:p>
            <a:r>
              <a:rPr lang="en-US" altLang="zh-TW" dirty="0" smtClean="0">
                <a:ea typeface="新細明體" pitchFamily="18" charset="-120"/>
              </a:rPr>
              <a:t>Bullet</a:t>
            </a:r>
          </a:p>
          <a:p>
            <a:r>
              <a:rPr lang="en-US" altLang="zh-TW" dirty="0" smtClean="0">
                <a:ea typeface="新細明體" pitchFamily="18" charset="-120"/>
              </a:rPr>
              <a:t>PhysX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developed by </a:t>
            </a:r>
            <a:r>
              <a:rPr lang="en-US" altLang="zh-TW" dirty="0" err="1">
                <a:ea typeface="新細明體" pitchFamily="18" charset="-120"/>
              </a:rPr>
              <a:t>Ageia</a:t>
            </a:r>
            <a:r>
              <a:rPr lang="en-US" altLang="zh-TW" dirty="0">
                <a:ea typeface="新細明體" pitchFamily="18" charset="-120"/>
              </a:rPr>
              <a:t>, then acquired by </a:t>
            </a:r>
            <a:r>
              <a:rPr lang="en-US" altLang="zh-TW" dirty="0" err="1">
                <a:ea typeface="新細明體" pitchFamily="18" charset="-120"/>
              </a:rPr>
              <a:t>Nvidia</a:t>
            </a:r>
            <a:endParaRPr lang="en-US" altLang="zh-TW" dirty="0">
              <a:ea typeface="新細明體" pitchFamily="18" charset="-120"/>
            </a:endParaRPr>
          </a:p>
          <a:p>
            <a:pPr lvl="1">
              <a:buFont typeface="Arial" charset="0"/>
              <a:buNone/>
            </a:pPr>
            <a:r>
              <a:rPr lang="en-US" altLang="zh-TW" dirty="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77F8D-6D86-4C4B-B58F-A5EC0BF3C037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Particles (cont.)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Particles respond to forces</a:t>
            </a:r>
          </a:p>
          <a:p>
            <a:r>
              <a:rPr lang="en-US" altLang="zh-TW">
                <a:ea typeface="新細明體" pitchFamily="18" charset="-120"/>
              </a:rPr>
              <a:t>We represent this using differential equations</a:t>
            </a:r>
          </a:p>
        </p:txBody>
      </p:sp>
      <p:graphicFrame>
        <p:nvGraphicFramePr>
          <p:cNvPr id="968708" name="Object 4"/>
          <p:cNvGraphicFramePr>
            <a:graphicFrameLocks noChangeAspect="1"/>
          </p:cNvGraphicFramePr>
          <p:nvPr/>
        </p:nvGraphicFramePr>
        <p:xfrm>
          <a:off x="1828800" y="3733800"/>
          <a:ext cx="122555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34" name="Equation" r:id="rId3" imgW="419040" imgH="393480" progId="Equation.3">
                  <p:embed/>
                </p:oleObj>
              </mc:Choice>
              <mc:Fallback>
                <p:oleObj name="Equation" r:id="rId3" imgW="4190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3800"/>
                        <a:ext cx="1225550" cy="11636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9" name="Text Box 5"/>
          <p:cNvSpPr txBox="1">
            <a:spLocks noChangeArrowheads="1"/>
          </p:cNvSpPr>
          <p:nvPr/>
        </p:nvSpPr>
        <p:spPr bwMode="auto">
          <a:xfrm>
            <a:off x="1676400" y="5157788"/>
            <a:ext cx="223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ea typeface="新細明體" pitchFamily="18" charset="-120"/>
              </a:rPr>
              <a:t>2nd order ODE</a:t>
            </a:r>
          </a:p>
        </p:txBody>
      </p:sp>
      <p:graphicFrame>
        <p:nvGraphicFramePr>
          <p:cNvPr id="968710" name="Object 6"/>
          <p:cNvGraphicFramePr>
            <a:graphicFrameLocks noChangeAspect="1"/>
          </p:cNvGraphicFramePr>
          <p:nvPr/>
        </p:nvGraphicFramePr>
        <p:xfrm>
          <a:off x="5099050" y="3303588"/>
          <a:ext cx="122555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35" name="Equation" r:id="rId5" imgW="419040" imgH="609480" progId="Equation.3">
                  <p:embed/>
                </p:oleObj>
              </mc:Choice>
              <mc:Fallback>
                <p:oleObj name="Equation" r:id="rId5" imgW="419040" imgH="609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3303588"/>
                        <a:ext cx="1225550" cy="18018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11" name="Text Box 7"/>
          <p:cNvSpPr txBox="1">
            <a:spLocks noChangeArrowheads="1"/>
          </p:cNvSpPr>
          <p:nvPr/>
        </p:nvSpPr>
        <p:spPr bwMode="auto">
          <a:xfrm>
            <a:off x="4852988" y="5184775"/>
            <a:ext cx="228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ea typeface="新細明體" pitchFamily="18" charset="-120"/>
              </a:rPr>
              <a:t>1st order ODEs</a:t>
            </a:r>
          </a:p>
        </p:txBody>
      </p:sp>
      <p:grpSp>
        <p:nvGrpSpPr>
          <p:cNvPr id="968712" name="Group 8"/>
          <p:cNvGrpSpPr>
            <a:grpSpLocks/>
          </p:cNvGrpSpPr>
          <p:nvPr/>
        </p:nvGrpSpPr>
        <p:grpSpPr bwMode="auto">
          <a:xfrm>
            <a:off x="3581400" y="3200400"/>
            <a:ext cx="1981200" cy="1752600"/>
            <a:chOff x="2256" y="2016"/>
            <a:chExt cx="1248" cy="1104"/>
          </a:xfrm>
        </p:grpSpPr>
        <p:sp>
          <p:nvSpPr>
            <p:cNvPr id="968713" name="Oval 9"/>
            <p:cNvSpPr>
              <a:spLocks noChangeArrowheads="1"/>
            </p:cNvSpPr>
            <p:nvPr/>
          </p:nvSpPr>
          <p:spPr bwMode="auto">
            <a:xfrm>
              <a:off x="3168" y="2016"/>
              <a:ext cx="336" cy="11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68714" name="Line 10"/>
            <p:cNvSpPr>
              <a:spLocks noChangeShapeType="1"/>
            </p:cNvSpPr>
            <p:nvPr/>
          </p:nvSpPr>
          <p:spPr bwMode="auto">
            <a:xfrm flipH="1" flipV="1">
              <a:off x="2832" y="2256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8715" name="Text Box 11"/>
            <p:cNvSpPr txBox="1">
              <a:spLocks noChangeArrowheads="1"/>
            </p:cNvSpPr>
            <p:nvPr/>
          </p:nvSpPr>
          <p:spPr bwMode="auto">
            <a:xfrm>
              <a:off x="2256" y="2025"/>
              <a:ext cx="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rgbClr val="FF0000"/>
                  </a:solidFill>
                  <a:ea typeface="新細明體" pitchFamily="18" charset="-120"/>
                </a:rPr>
                <a:t>phase 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8D17D6-8F57-4A70-82C0-60DC4C98CB77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Particle Systems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Particle systems are collections of particles</a:t>
            </a:r>
          </a:p>
          <a:p>
            <a:r>
              <a:rPr lang="en-US" altLang="zh-TW">
                <a:ea typeface="新細明體" pitchFamily="18" charset="-120"/>
              </a:rPr>
              <a:t>Particle systems can represent:</a:t>
            </a:r>
          </a:p>
          <a:p>
            <a:pPr lvl="1"/>
            <a:r>
              <a:rPr lang="en-US" altLang="zh-TW" sz="2800">
                <a:ea typeface="新細明體" pitchFamily="18" charset="-120"/>
              </a:rPr>
              <a:t>fire</a:t>
            </a:r>
          </a:p>
          <a:p>
            <a:pPr lvl="1"/>
            <a:r>
              <a:rPr lang="en-US" altLang="zh-TW" sz="2800">
                <a:ea typeface="新細明體" pitchFamily="18" charset="-120"/>
              </a:rPr>
              <a:t>smoke/clouds</a:t>
            </a:r>
          </a:p>
          <a:p>
            <a:pPr lvl="1"/>
            <a:r>
              <a:rPr lang="en-US" altLang="zh-TW" sz="2800">
                <a:ea typeface="新細明體" pitchFamily="18" charset="-120"/>
              </a:rPr>
              <a:t>water</a:t>
            </a:r>
          </a:p>
          <a:p>
            <a:pPr lvl="1"/>
            <a:r>
              <a:rPr lang="en-US" altLang="zh-TW" sz="2800">
                <a:ea typeface="新細明體" pitchFamily="18" charset="-120"/>
              </a:rPr>
              <a:t>cloth</a:t>
            </a:r>
          </a:p>
          <a:p>
            <a:pPr lvl="1"/>
            <a:r>
              <a:rPr lang="en-US" altLang="zh-TW" sz="2800">
                <a:ea typeface="新細明體" pitchFamily="18" charset="-120"/>
              </a:rPr>
              <a:t>soft bodies</a:t>
            </a:r>
          </a:p>
          <a:p>
            <a:pPr lvl="1"/>
            <a:r>
              <a:rPr lang="en-US" altLang="zh-TW" sz="2800">
                <a:ea typeface="新細明體" pitchFamily="18" charset="-120"/>
              </a:rPr>
              <a:t>flocks/crowds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08E37-992C-4BE0-8524-C9026FF5D5CF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Videos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  <a:hlinkClick r:id="rId2" action="ppaction://hlinkfile"/>
              </a:rPr>
              <a:t>Particle Dreams</a:t>
            </a:r>
            <a:r>
              <a:rPr lang="en-US" altLang="zh-TW" dirty="0">
                <a:ea typeface="新細明體" pitchFamily="18" charset="-120"/>
              </a:rPr>
              <a:t> by Karl Sims (1988)</a:t>
            </a:r>
          </a:p>
          <a:p>
            <a:r>
              <a:rPr lang="en-US" altLang="zh-TW" dirty="0">
                <a:ea typeface="新細明體" pitchFamily="18" charset="-120"/>
                <a:hlinkClick r:id="rId3" action="ppaction://hlinkfile"/>
              </a:rPr>
              <a:t>Pipe Dream</a:t>
            </a:r>
            <a:r>
              <a:rPr lang="en-US" altLang="zh-TW" dirty="0">
                <a:ea typeface="新細明體" pitchFamily="18" charset="-120"/>
              </a:rPr>
              <a:t> by Wayne Lytle (Animusic,2001) </a:t>
            </a:r>
          </a:p>
        </p:txBody>
      </p:sp>
      <p:pic>
        <p:nvPicPr>
          <p:cNvPr id="994311" name="Picture 7" descr="animusic-pipe-dre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24200"/>
            <a:ext cx="50863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3E0FDB-A29F-4055-BD93-EE25AC7DC64A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Particle Systems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Separate the data structures and integration</a:t>
            </a:r>
          </a:p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970756" name="Line 4"/>
          <p:cNvSpPr>
            <a:spLocks noChangeShapeType="1"/>
          </p:cNvSpPr>
          <p:nvPr/>
        </p:nvSpPr>
        <p:spPr bwMode="auto">
          <a:xfrm>
            <a:off x="1611313" y="310991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0757" name="Text Box 5"/>
          <p:cNvSpPr txBox="1">
            <a:spLocks noChangeArrowheads="1"/>
          </p:cNvSpPr>
          <p:nvPr/>
        </p:nvSpPr>
        <p:spPr bwMode="auto">
          <a:xfrm>
            <a:off x="974725" y="2339975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solidFill>
                  <a:srgbClr val="FF0000"/>
                </a:solidFill>
                <a:ea typeface="新細明體" pitchFamily="18" charset="-120"/>
              </a:rPr>
              <a:t>Particle System</a:t>
            </a:r>
          </a:p>
        </p:txBody>
      </p:sp>
      <p:sp>
        <p:nvSpPr>
          <p:cNvPr id="970758" name="Rectangle 6"/>
          <p:cNvSpPr>
            <a:spLocks noChangeArrowheads="1"/>
          </p:cNvSpPr>
          <p:nvPr/>
        </p:nvSpPr>
        <p:spPr bwMode="auto">
          <a:xfrm>
            <a:off x="995363" y="2794000"/>
            <a:ext cx="2151062" cy="404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0759" name="Text Box 7"/>
          <p:cNvSpPr txBox="1">
            <a:spLocks noChangeArrowheads="1"/>
          </p:cNvSpPr>
          <p:nvPr/>
        </p:nvSpPr>
        <p:spPr bwMode="auto">
          <a:xfrm>
            <a:off x="2443163" y="2720975"/>
            <a:ext cx="76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ea typeface="新細明體" pitchFamily="18" charset="-120"/>
              </a:rPr>
              <a:t>time</a:t>
            </a:r>
          </a:p>
        </p:txBody>
      </p:sp>
      <p:sp>
        <p:nvSpPr>
          <p:cNvPr id="970760" name="Text Box 8"/>
          <p:cNvSpPr txBox="1">
            <a:spLocks noChangeArrowheads="1"/>
          </p:cNvSpPr>
          <p:nvPr/>
        </p:nvSpPr>
        <p:spPr bwMode="auto">
          <a:xfrm>
            <a:off x="1116013" y="2720975"/>
            <a:ext cx="132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ea typeface="新細明體" pitchFamily="18" charset="-120"/>
              </a:rPr>
              <a:t>particles</a:t>
            </a:r>
          </a:p>
        </p:txBody>
      </p:sp>
      <p:sp>
        <p:nvSpPr>
          <p:cNvPr id="970761" name="Rectangle 9"/>
          <p:cNvSpPr>
            <a:spLocks noChangeArrowheads="1"/>
          </p:cNvSpPr>
          <p:nvPr/>
        </p:nvSpPr>
        <p:spPr bwMode="auto">
          <a:xfrm>
            <a:off x="971550" y="2349500"/>
            <a:ext cx="2206625" cy="87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0762" name="Text Box 10"/>
          <p:cNvSpPr txBox="1">
            <a:spLocks noChangeArrowheads="1"/>
          </p:cNvSpPr>
          <p:nvPr/>
        </p:nvSpPr>
        <p:spPr bwMode="auto">
          <a:xfrm>
            <a:off x="468313" y="3965575"/>
            <a:ext cx="1031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Particle</a:t>
            </a:r>
          </a:p>
        </p:txBody>
      </p:sp>
      <p:graphicFrame>
        <p:nvGraphicFramePr>
          <p:cNvPr id="970763" name="Object 11"/>
          <p:cNvGraphicFramePr>
            <a:graphicFrameLocks noChangeAspect="1"/>
          </p:cNvGraphicFramePr>
          <p:nvPr/>
        </p:nvGraphicFramePr>
        <p:xfrm>
          <a:off x="2811463" y="4600575"/>
          <a:ext cx="51911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87" name="方程式" r:id="rId3" imgW="177480" imgH="75960" progId="Equation.3">
                  <p:embed/>
                </p:oleObj>
              </mc:Choice>
              <mc:Fallback>
                <p:oleObj name="方程式" r:id="rId3" imgW="177480" imgH="75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4600575"/>
                        <a:ext cx="519112" cy="2254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0764" name="Text Box 12"/>
          <p:cNvSpPr txBox="1">
            <a:spLocks noChangeArrowheads="1"/>
          </p:cNvSpPr>
          <p:nvPr/>
        </p:nvSpPr>
        <p:spPr bwMode="auto">
          <a:xfrm>
            <a:off x="6216650" y="2644775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solidFill>
                  <a:srgbClr val="FF0000"/>
                </a:solidFill>
                <a:ea typeface="新細明體" pitchFamily="18" charset="-120"/>
              </a:rPr>
              <a:t>Solver</a:t>
            </a:r>
          </a:p>
        </p:txBody>
      </p:sp>
      <p:sp>
        <p:nvSpPr>
          <p:cNvPr id="970765" name="Rectangle 13"/>
          <p:cNvSpPr>
            <a:spLocks noChangeArrowheads="1"/>
          </p:cNvSpPr>
          <p:nvPr/>
        </p:nvSpPr>
        <p:spPr bwMode="auto">
          <a:xfrm>
            <a:off x="6292850" y="3098800"/>
            <a:ext cx="1981200" cy="81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0766" name="Text Box 14"/>
          <p:cNvSpPr txBox="1">
            <a:spLocks noChangeArrowheads="1"/>
          </p:cNvSpPr>
          <p:nvPr/>
        </p:nvSpPr>
        <p:spPr bwMode="auto">
          <a:xfrm>
            <a:off x="6356350" y="3384550"/>
            <a:ext cx="164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ea typeface="新細明體" pitchFamily="18" charset="-120"/>
              </a:rPr>
              <a:t>derivatives</a:t>
            </a:r>
          </a:p>
        </p:txBody>
      </p:sp>
      <p:sp>
        <p:nvSpPr>
          <p:cNvPr id="970767" name="Text Box 15"/>
          <p:cNvSpPr txBox="1">
            <a:spLocks noChangeArrowheads="1"/>
          </p:cNvSpPr>
          <p:nvPr/>
        </p:nvSpPr>
        <p:spPr bwMode="auto">
          <a:xfrm>
            <a:off x="6369050" y="3025775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ea typeface="新細明體" pitchFamily="18" charset="-120"/>
              </a:rPr>
              <a:t>state</a:t>
            </a:r>
          </a:p>
        </p:txBody>
      </p:sp>
      <p:sp>
        <p:nvSpPr>
          <p:cNvPr id="970768" name="Rectangle 16"/>
          <p:cNvSpPr>
            <a:spLocks noChangeArrowheads="1"/>
          </p:cNvSpPr>
          <p:nvPr/>
        </p:nvSpPr>
        <p:spPr bwMode="auto">
          <a:xfrm>
            <a:off x="6259513" y="2695575"/>
            <a:ext cx="2057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0769" name="Arc 17"/>
          <p:cNvSpPr>
            <a:spLocks/>
          </p:cNvSpPr>
          <p:nvPr/>
        </p:nvSpPr>
        <p:spPr bwMode="auto">
          <a:xfrm flipH="1" flipV="1">
            <a:off x="3211513" y="3000375"/>
            <a:ext cx="30480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0770" name="Arc 18"/>
          <p:cNvSpPr>
            <a:spLocks/>
          </p:cNvSpPr>
          <p:nvPr/>
        </p:nvSpPr>
        <p:spPr bwMode="auto">
          <a:xfrm rot="-10800000" flipH="1" flipV="1">
            <a:off x="3189288" y="2640013"/>
            <a:ext cx="30480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0771" name="Text Box 19"/>
          <p:cNvSpPr txBox="1">
            <a:spLocks noChangeArrowheads="1"/>
          </p:cNvSpPr>
          <p:nvPr/>
        </p:nvSpPr>
        <p:spPr bwMode="auto">
          <a:xfrm>
            <a:off x="3563938" y="3500438"/>
            <a:ext cx="238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ea typeface="新細明體" pitchFamily="18" charset="-120"/>
              </a:rPr>
              <a:t>state/derivatives</a:t>
            </a:r>
          </a:p>
        </p:txBody>
      </p:sp>
      <p:sp>
        <p:nvSpPr>
          <p:cNvPr id="970772" name="Text Box 20"/>
          <p:cNvSpPr txBox="1">
            <a:spLocks noChangeArrowheads="1"/>
          </p:cNvSpPr>
          <p:nvPr/>
        </p:nvSpPr>
        <p:spPr bwMode="auto">
          <a:xfrm>
            <a:off x="4513263" y="2276475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ea typeface="新細明體" pitchFamily="18" charset="-120"/>
              </a:rPr>
              <a:t>state</a:t>
            </a:r>
          </a:p>
        </p:txBody>
      </p:sp>
      <p:sp>
        <p:nvSpPr>
          <p:cNvPr id="970773" name="Text Box 21"/>
          <p:cNvSpPr txBox="1">
            <a:spLocks noChangeArrowheads="1"/>
          </p:cNvSpPr>
          <p:nvPr/>
        </p:nvSpPr>
        <p:spPr bwMode="auto">
          <a:xfrm>
            <a:off x="3779838" y="2708275"/>
            <a:ext cx="18716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200">
                <a:ea typeface="新細明體" pitchFamily="18" charset="-120"/>
              </a:rPr>
              <a:t>send data as</a:t>
            </a:r>
          </a:p>
          <a:p>
            <a:pPr eaLnBrk="0" hangingPunct="0"/>
            <a:r>
              <a:rPr lang="en-US" altLang="zh-TW" sz="2200">
                <a:ea typeface="新細明體" pitchFamily="18" charset="-120"/>
              </a:rPr>
              <a:t>6n vectors</a:t>
            </a:r>
          </a:p>
        </p:txBody>
      </p:sp>
      <p:sp>
        <p:nvSpPr>
          <p:cNvPr id="970774" name="Rectangle 22"/>
          <p:cNvSpPr>
            <a:spLocks noChangeArrowheads="1"/>
          </p:cNvSpPr>
          <p:nvPr/>
        </p:nvSpPr>
        <p:spPr bwMode="auto">
          <a:xfrm>
            <a:off x="3344863" y="3990975"/>
            <a:ext cx="381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x</a:t>
            </a:r>
          </a:p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v</a:t>
            </a:r>
          </a:p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f</a:t>
            </a:r>
          </a:p>
          <a:p>
            <a:pPr algn="ctr"/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m</a:t>
            </a:r>
          </a:p>
        </p:txBody>
      </p:sp>
      <p:sp>
        <p:nvSpPr>
          <p:cNvPr id="970775" name="Rectangle 23"/>
          <p:cNvSpPr>
            <a:spLocks noChangeArrowheads="1"/>
          </p:cNvSpPr>
          <p:nvPr/>
        </p:nvSpPr>
        <p:spPr bwMode="auto">
          <a:xfrm>
            <a:off x="2411413" y="4005263"/>
            <a:ext cx="381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x</a:t>
            </a:r>
          </a:p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v</a:t>
            </a:r>
          </a:p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f</a:t>
            </a:r>
          </a:p>
          <a:p>
            <a:pPr algn="ctr"/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m</a:t>
            </a:r>
          </a:p>
        </p:txBody>
      </p:sp>
      <p:sp>
        <p:nvSpPr>
          <p:cNvPr id="970776" name="Rectangle 24"/>
          <p:cNvSpPr>
            <a:spLocks noChangeArrowheads="1"/>
          </p:cNvSpPr>
          <p:nvPr/>
        </p:nvSpPr>
        <p:spPr bwMode="auto">
          <a:xfrm>
            <a:off x="1958975" y="4005263"/>
            <a:ext cx="381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x</a:t>
            </a:r>
          </a:p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v</a:t>
            </a:r>
          </a:p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f</a:t>
            </a:r>
          </a:p>
          <a:p>
            <a:pPr algn="ctr"/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m</a:t>
            </a:r>
          </a:p>
        </p:txBody>
      </p:sp>
      <p:sp>
        <p:nvSpPr>
          <p:cNvPr id="970777" name="Rectangle 25"/>
          <p:cNvSpPr>
            <a:spLocks noChangeArrowheads="1"/>
          </p:cNvSpPr>
          <p:nvPr/>
        </p:nvSpPr>
        <p:spPr bwMode="auto">
          <a:xfrm>
            <a:off x="1476375" y="4005263"/>
            <a:ext cx="381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x</a:t>
            </a:r>
          </a:p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v</a:t>
            </a:r>
          </a:p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f</a:t>
            </a:r>
          </a:p>
          <a:p>
            <a:pPr algn="ctr"/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EC6DBE-96C5-4664-B02F-66AE620E9EA4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Spatial Forces 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Forces that depend on nearby particles within a local region</a:t>
            </a:r>
          </a:p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993284" name="Text Box 4"/>
          <p:cNvSpPr txBox="1">
            <a:spLocks noChangeArrowheads="1"/>
          </p:cNvSpPr>
          <p:nvPr/>
        </p:nvSpPr>
        <p:spPr bwMode="auto">
          <a:xfrm>
            <a:off x="2025650" y="5080000"/>
            <a:ext cx="483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Gravity, Lennard-Jones and electric potentials</a:t>
            </a:r>
          </a:p>
        </p:txBody>
      </p:sp>
      <p:sp>
        <p:nvSpPr>
          <p:cNvPr id="993285" name="Oval 5"/>
          <p:cNvSpPr>
            <a:spLocks noChangeArrowheads="1"/>
          </p:cNvSpPr>
          <p:nvPr/>
        </p:nvSpPr>
        <p:spPr bwMode="auto">
          <a:xfrm>
            <a:off x="4343400" y="363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286" name="Oval 6"/>
          <p:cNvSpPr>
            <a:spLocks noChangeArrowheads="1"/>
          </p:cNvSpPr>
          <p:nvPr/>
        </p:nvSpPr>
        <p:spPr bwMode="auto">
          <a:xfrm>
            <a:off x="3657600" y="302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287" name="Oval 7"/>
          <p:cNvSpPr>
            <a:spLocks noChangeArrowheads="1"/>
          </p:cNvSpPr>
          <p:nvPr/>
        </p:nvSpPr>
        <p:spPr bwMode="auto">
          <a:xfrm>
            <a:off x="3429000" y="386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288" name="Oval 8"/>
          <p:cNvSpPr>
            <a:spLocks noChangeArrowheads="1"/>
          </p:cNvSpPr>
          <p:nvPr/>
        </p:nvSpPr>
        <p:spPr bwMode="auto">
          <a:xfrm>
            <a:off x="4800600" y="325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289" name="Oval 9"/>
          <p:cNvSpPr>
            <a:spLocks noChangeArrowheads="1"/>
          </p:cNvSpPr>
          <p:nvPr/>
        </p:nvSpPr>
        <p:spPr bwMode="auto">
          <a:xfrm>
            <a:off x="4343400" y="287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290" name="Oval 10"/>
          <p:cNvSpPr>
            <a:spLocks noChangeArrowheads="1"/>
          </p:cNvSpPr>
          <p:nvPr/>
        </p:nvSpPr>
        <p:spPr bwMode="auto">
          <a:xfrm>
            <a:off x="4191000" y="325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291" name="Oval 11"/>
          <p:cNvSpPr>
            <a:spLocks noChangeArrowheads="1"/>
          </p:cNvSpPr>
          <p:nvPr/>
        </p:nvSpPr>
        <p:spPr bwMode="auto">
          <a:xfrm>
            <a:off x="4572000" y="378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292" name="Oval 12"/>
          <p:cNvSpPr>
            <a:spLocks noChangeArrowheads="1"/>
          </p:cNvSpPr>
          <p:nvPr/>
        </p:nvSpPr>
        <p:spPr bwMode="auto">
          <a:xfrm>
            <a:off x="5105400" y="363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293" name="Oval 13"/>
          <p:cNvSpPr>
            <a:spLocks noChangeArrowheads="1"/>
          </p:cNvSpPr>
          <p:nvPr/>
        </p:nvSpPr>
        <p:spPr bwMode="auto">
          <a:xfrm>
            <a:off x="5105400" y="279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294" name="Oval 14"/>
          <p:cNvSpPr>
            <a:spLocks noChangeArrowheads="1"/>
          </p:cNvSpPr>
          <p:nvPr/>
        </p:nvSpPr>
        <p:spPr bwMode="auto">
          <a:xfrm>
            <a:off x="3276600" y="363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295" name="Oval 15"/>
          <p:cNvSpPr>
            <a:spLocks noChangeArrowheads="1"/>
          </p:cNvSpPr>
          <p:nvPr/>
        </p:nvSpPr>
        <p:spPr bwMode="auto">
          <a:xfrm>
            <a:off x="3581400" y="447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296" name="Oval 16"/>
          <p:cNvSpPr>
            <a:spLocks noChangeArrowheads="1"/>
          </p:cNvSpPr>
          <p:nvPr/>
        </p:nvSpPr>
        <p:spPr bwMode="auto">
          <a:xfrm>
            <a:off x="4495800" y="424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297" name="Oval 17"/>
          <p:cNvSpPr>
            <a:spLocks noChangeArrowheads="1"/>
          </p:cNvSpPr>
          <p:nvPr/>
        </p:nvSpPr>
        <p:spPr bwMode="auto">
          <a:xfrm>
            <a:off x="5410200" y="469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298" name="Oval 18"/>
          <p:cNvSpPr>
            <a:spLocks noChangeArrowheads="1"/>
          </p:cNvSpPr>
          <p:nvPr/>
        </p:nvSpPr>
        <p:spPr bwMode="auto">
          <a:xfrm>
            <a:off x="5562600" y="447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93299" name="Group 19"/>
          <p:cNvGrpSpPr>
            <a:grpSpLocks/>
          </p:cNvGrpSpPr>
          <p:nvPr/>
        </p:nvGrpSpPr>
        <p:grpSpPr bwMode="auto">
          <a:xfrm>
            <a:off x="609600" y="2565400"/>
            <a:ext cx="8077200" cy="3567113"/>
            <a:chOff x="384" y="1776"/>
            <a:chExt cx="5088" cy="2247"/>
          </a:xfrm>
        </p:grpSpPr>
        <p:sp>
          <p:nvSpPr>
            <p:cNvPr id="993300" name="Line 20"/>
            <p:cNvSpPr>
              <a:spLocks noChangeShapeType="1"/>
            </p:cNvSpPr>
            <p:nvPr/>
          </p:nvSpPr>
          <p:spPr bwMode="auto">
            <a:xfrm>
              <a:off x="2496" y="177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301" name="Line 21"/>
            <p:cNvSpPr>
              <a:spLocks noChangeShapeType="1"/>
            </p:cNvSpPr>
            <p:nvPr/>
          </p:nvSpPr>
          <p:spPr bwMode="auto">
            <a:xfrm>
              <a:off x="3168" y="177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302" name="Line 22"/>
            <p:cNvSpPr>
              <a:spLocks noChangeShapeType="1"/>
            </p:cNvSpPr>
            <p:nvPr/>
          </p:nvSpPr>
          <p:spPr bwMode="auto">
            <a:xfrm>
              <a:off x="1824" y="240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303" name="Line 23"/>
            <p:cNvSpPr>
              <a:spLocks noChangeShapeType="1"/>
            </p:cNvSpPr>
            <p:nvPr/>
          </p:nvSpPr>
          <p:spPr bwMode="auto">
            <a:xfrm>
              <a:off x="1824" y="295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304" name="Text Box 24"/>
            <p:cNvSpPr txBox="1">
              <a:spLocks noChangeArrowheads="1"/>
            </p:cNvSpPr>
            <p:nvPr/>
          </p:nvSpPr>
          <p:spPr bwMode="auto">
            <a:xfrm>
              <a:off x="384" y="3696"/>
              <a:ext cx="5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2800">
                  <a:solidFill>
                    <a:srgbClr val="FF0000"/>
                  </a:solidFill>
                  <a:ea typeface="新細明體" pitchFamily="18" charset="-120"/>
                </a:rPr>
                <a:t>Spatial data structures can optimize computations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CD8A35-6FE0-4A1B-839D-AEE81E291336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Unary Forces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Forces that only depend on 1 particle</a:t>
            </a:r>
          </a:p>
        </p:txBody>
      </p:sp>
      <p:sp>
        <p:nvSpPr>
          <p:cNvPr id="971780" name="Text Box 4"/>
          <p:cNvSpPr txBox="1">
            <a:spLocks noChangeArrowheads="1"/>
          </p:cNvSpPr>
          <p:nvPr/>
        </p:nvSpPr>
        <p:spPr bwMode="auto">
          <a:xfrm>
            <a:off x="1547813" y="50419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ea typeface="新細明體" pitchFamily="18" charset="-120"/>
              </a:rPr>
              <a:t>Gravity</a:t>
            </a:r>
          </a:p>
        </p:txBody>
      </p:sp>
      <p:sp>
        <p:nvSpPr>
          <p:cNvPr id="971781" name="Text Box 5"/>
          <p:cNvSpPr txBox="1">
            <a:spLocks noChangeArrowheads="1"/>
          </p:cNvSpPr>
          <p:nvPr/>
        </p:nvSpPr>
        <p:spPr bwMode="auto">
          <a:xfrm>
            <a:off x="5364163" y="5041900"/>
            <a:ext cx="177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ea typeface="新細明體" pitchFamily="18" charset="-120"/>
              </a:rPr>
              <a:t>Wind Fields</a:t>
            </a:r>
          </a:p>
        </p:txBody>
      </p:sp>
      <p:grpSp>
        <p:nvGrpSpPr>
          <p:cNvPr id="971782" name="Group 6"/>
          <p:cNvGrpSpPr>
            <a:grpSpLocks/>
          </p:cNvGrpSpPr>
          <p:nvPr/>
        </p:nvGrpSpPr>
        <p:grpSpPr bwMode="auto">
          <a:xfrm>
            <a:off x="1524000" y="2738438"/>
            <a:ext cx="1371600" cy="2133600"/>
            <a:chOff x="960" y="1920"/>
            <a:chExt cx="864" cy="1344"/>
          </a:xfrm>
        </p:grpSpPr>
        <p:sp>
          <p:nvSpPr>
            <p:cNvPr id="971783" name="Line 7"/>
            <p:cNvSpPr>
              <a:spLocks noChangeShapeType="1"/>
            </p:cNvSpPr>
            <p:nvPr/>
          </p:nvSpPr>
          <p:spPr bwMode="auto">
            <a:xfrm>
              <a:off x="96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84" name="Line 8"/>
            <p:cNvSpPr>
              <a:spLocks noChangeShapeType="1"/>
            </p:cNvSpPr>
            <p:nvPr/>
          </p:nvSpPr>
          <p:spPr bwMode="auto">
            <a:xfrm>
              <a:off x="110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85" name="Line 9"/>
            <p:cNvSpPr>
              <a:spLocks noChangeShapeType="1"/>
            </p:cNvSpPr>
            <p:nvPr/>
          </p:nvSpPr>
          <p:spPr bwMode="auto">
            <a:xfrm>
              <a:off x="12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86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87" name="Line 11"/>
            <p:cNvSpPr>
              <a:spLocks noChangeShapeType="1"/>
            </p:cNvSpPr>
            <p:nvPr/>
          </p:nvSpPr>
          <p:spPr bwMode="auto">
            <a:xfrm>
              <a:off x="153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88" name="Line 12"/>
            <p:cNvSpPr>
              <a:spLocks noChangeShapeType="1"/>
            </p:cNvSpPr>
            <p:nvPr/>
          </p:nvSpPr>
          <p:spPr bwMode="auto">
            <a:xfrm>
              <a:off x="168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89" name="Line 13"/>
            <p:cNvSpPr>
              <a:spLocks noChangeShapeType="1"/>
            </p:cNvSpPr>
            <p:nvPr/>
          </p:nvSpPr>
          <p:spPr bwMode="auto">
            <a:xfrm>
              <a:off x="182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90" name="Line 14"/>
            <p:cNvSpPr>
              <a:spLocks noChangeShapeType="1"/>
            </p:cNvSpPr>
            <p:nvPr/>
          </p:nvSpPr>
          <p:spPr bwMode="auto">
            <a:xfrm>
              <a:off x="960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91" name="Line 15"/>
            <p:cNvSpPr>
              <a:spLocks noChangeShapeType="1"/>
            </p:cNvSpPr>
            <p:nvPr/>
          </p:nvSpPr>
          <p:spPr bwMode="auto">
            <a:xfrm>
              <a:off x="1104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92" name="Line 16"/>
            <p:cNvSpPr>
              <a:spLocks noChangeShapeType="1"/>
            </p:cNvSpPr>
            <p:nvPr/>
          </p:nvSpPr>
          <p:spPr bwMode="auto">
            <a:xfrm>
              <a:off x="124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93" name="Line 17"/>
            <p:cNvSpPr>
              <a:spLocks noChangeShapeType="1"/>
            </p:cNvSpPr>
            <p:nvPr/>
          </p:nvSpPr>
          <p:spPr bwMode="auto">
            <a:xfrm>
              <a:off x="139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94" name="Line 18"/>
            <p:cNvSpPr>
              <a:spLocks noChangeShapeType="1"/>
            </p:cNvSpPr>
            <p:nvPr/>
          </p:nvSpPr>
          <p:spPr bwMode="auto">
            <a:xfrm>
              <a:off x="1536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95" name="Line 19"/>
            <p:cNvSpPr>
              <a:spLocks noChangeShapeType="1"/>
            </p:cNvSpPr>
            <p:nvPr/>
          </p:nvSpPr>
          <p:spPr bwMode="auto">
            <a:xfrm>
              <a:off x="1680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96" name="Line 20"/>
            <p:cNvSpPr>
              <a:spLocks noChangeShapeType="1"/>
            </p:cNvSpPr>
            <p:nvPr/>
          </p:nvSpPr>
          <p:spPr bwMode="auto">
            <a:xfrm>
              <a:off x="1824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97" name="Line 21"/>
            <p:cNvSpPr>
              <a:spLocks noChangeShapeType="1"/>
            </p:cNvSpPr>
            <p:nvPr/>
          </p:nvSpPr>
          <p:spPr bwMode="auto">
            <a:xfrm>
              <a:off x="96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98" name="Line 22"/>
            <p:cNvSpPr>
              <a:spLocks noChangeShapeType="1"/>
            </p:cNvSpPr>
            <p:nvPr/>
          </p:nvSpPr>
          <p:spPr bwMode="auto">
            <a:xfrm>
              <a:off x="1104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799" name="Line 23"/>
            <p:cNvSpPr>
              <a:spLocks noChangeShapeType="1"/>
            </p:cNvSpPr>
            <p:nvPr/>
          </p:nvSpPr>
          <p:spPr bwMode="auto">
            <a:xfrm>
              <a:off x="1248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00" name="Line 24"/>
            <p:cNvSpPr>
              <a:spLocks noChangeShapeType="1"/>
            </p:cNvSpPr>
            <p:nvPr/>
          </p:nvSpPr>
          <p:spPr bwMode="auto">
            <a:xfrm>
              <a:off x="13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01" name="Line 25"/>
            <p:cNvSpPr>
              <a:spLocks noChangeShapeType="1"/>
            </p:cNvSpPr>
            <p:nvPr/>
          </p:nvSpPr>
          <p:spPr bwMode="auto">
            <a:xfrm>
              <a:off x="1536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02" name="Line 26"/>
            <p:cNvSpPr>
              <a:spLocks noChangeShapeType="1"/>
            </p:cNvSpPr>
            <p:nvPr/>
          </p:nvSpPr>
          <p:spPr bwMode="auto">
            <a:xfrm>
              <a:off x="168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03" name="Line 27"/>
            <p:cNvSpPr>
              <a:spLocks noChangeShapeType="1"/>
            </p:cNvSpPr>
            <p:nvPr/>
          </p:nvSpPr>
          <p:spPr bwMode="auto">
            <a:xfrm>
              <a:off x="1824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04" name="Line 28"/>
            <p:cNvSpPr>
              <a:spLocks noChangeShapeType="1"/>
            </p:cNvSpPr>
            <p:nvPr/>
          </p:nvSpPr>
          <p:spPr bwMode="auto">
            <a:xfrm>
              <a:off x="960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05" name="Line 29"/>
            <p:cNvSpPr>
              <a:spLocks noChangeShapeType="1"/>
            </p:cNvSpPr>
            <p:nvPr/>
          </p:nvSpPr>
          <p:spPr bwMode="auto">
            <a:xfrm>
              <a:off x="110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06" name="Line 30"/>
            <p:cNvSpPr>
              <a:spLocks noChangeShapeType="1"/>
            </p:cNvSpPr>
            <p:nvPr/>
          </p:nvSpPr>
          <p:spPr bwMode="auto">
            <a:xfrm>
              <a:off x="124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07" name="Line 31"/>
            <p:cNvSpPr>
              <a:spLocks noChangeShapeType="1"/>
            </p:cNvSpPr>
            <p:nvPr/>
          </p:nvSpPr>
          <p:spPr bwMode="auto">
            <a:xfrm>
              <a:off x="1392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08" name="Line 32"/>
            <p:cNvSpPr>
              <a:spLocks noChangeShapeType="1"/>
            </p:cNvSpPr>
            <p:nvPr/>
          </p:nvSpPr>
          <p:spPr bwMode="auto">
            <a:xfrm>
              <a:off x="1536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09" name="Line 33"/>
            <p:cNvSpPr>
              <a:spLocks noChangeShapeType="1"/>
            </p:cNvSpPr>
            <p:nvPr/>
          </p:nvSpPr>
          <p:spPr bwMode="auto">
            <a:xfrm>
              <a:off x="1680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10" name="Line 34"/>
            <p:cNvSpPr>
              <a:spLocks noChangeShapeType="1"/>
            </p:cNvSpPr>
            <p:nvPr/>
          </p:nvSpPr>
          <p:spPr bwMode="auto">
            <a:xfrm>
              <a:off x="182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11" name="Line 35"/>
            <p:cNvSpPr>
              <a:spLocks noChangeShapeType="1"/>
            </p:cNvSpPr>
            <p:nvPr/>
          </p:nvSpPr>
          <p:spPr bwMode="auto">
            <a:xfrm>
              <a:off x="960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12" name="Line 36"/>
            <p:cNvSpPr>
              <a:spLocks noChangeShapeType="1"/>
            </p:cNvSpPr>
            <p:nvPr/>
          </p:nvSpPr>
          <p:spPr bwMode="auto">
            <a:xfrm>
              <a:off x="1104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13" name="Line 37"/>
            <p:cNvSpPr>
              <a:spLocks noChangeShapeType="1"/>
            </p:cNvSpPr>
            <p:nvPr/>
          </p:nvSpPr>
          <p:spPr bwMode="auto">
            <a:xfrm>
              <a:off x="124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14" name="Line 38"/>
            <p:cNvSpPr>
              <a:spLocks noChangeShapeType="1"/>
            </p:cNvSpPr>
            <p:nvPr/>
          </p:nvSpPr>
          <p:spPr bwMode="auto">
            <a:xfrm>
              <a:off x="139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15" name="Line 39"/>
            <p:cNvSpPr>
              <a:spLocks noChangeShapeType="1"/>
            </p:cNvSpPr>
            <p:nvPr/>
          </p:nvSpPr>
          <p:spPr bwMode="auto">
            <a:xfrm>
              <a:off x="1536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16" name="Line 40"/>
            <p:cNvSpPr>
              <a:spLocks noChangeShapeType="1"/>
            </p:cNvSpPr>
            <p:nvPr/>
          </p:nvSpPr>
          <p:spPr bwMode="auto">
            <a:xfrm>
              <a:off x="1680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17" name="Line 41"/>
            <p:cNvSpPr>
              <a:spLocks noChangeShapeType="1"/>
            </p:cNvSpPr>
            <p:nvPr/>
          </p:nvSpPr>
          <p:spPr bwMode="auto">
            <a:xfrm>
              <a:off x="1824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71818" name="Group 42"/>
          <p:cNvGrpSpPr>
            <a:grpSpLocks/>
          </p:cNvGrpSpPr>
          <p:nvPr/>
        </p:nvGrpSpPr>
        <p:grpSpPr bwMode="auto">
          <a:xfrm>
            <a:off x="5480050" y="2741613"/>
            <a:ext cx="1454150" cy="2133600"/>
            <a:chOff x="3452" y="1922"/>
            <a:chExt cx="916" cy="1344"/>
          </a:xfrm>
        </p:grpSpPr>
        <p:sp>
          <p:nvSpPr>
            <p:cNvPr id="971819" name="Line 43"/>
            <p:cNvSpPr>
              <a:spLocks noChangeShapeType="1"/>
            </p:cNvSpPr>
            <p:nvPr/>
          </p:nvSpPr>
          <p:spPr bwMode="auto">
            <a:xfrm>
              <a:off x="3456" y="192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20" name="Line 44"/>
            <p:cNvSpPr>
              <a:spLocks noChangeShapeType="1"/>
            </p:cNvSpPr>
            <p:nvPr/>
          </p:nvSpPr>
          <p:spPr bwMode="auto">
            <a:xfrm>
              <a:off x="3596" y="192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21" name="Line 45"/>
            <p:cNvSpPr>
              <a:spLocks noChangeShapeType="1"/>
            </p:cNvSpPr>
            <p:nvPr/>
          </p:nvSpPr>
          <p:spPr bwMode="auto">
            <a:xfrm>
              <a:off x="3740" y="192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22" name="Line 46"/>
            <p:cNvSpPr>
              <a:spLocks noChangeShapeType="1"/>
            </p:cNvSpPr>
            <p:nvPr/>
          </p:nvSpPr>
          <p:spPr bwMode="auto">
            <a:xfrm>
              <a:off x="3884" y="192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23" name="Line 47"/>
            <p:cNvSpPr>
              <a:spLocks noChangeShapeType="1"/>
            </p:cNvSpPr>
            <p:nvPr/>
          </p:nvSpPr>
          <p:spPr bwMode="auto">
            <a:xfrm>
              <a:off x="4028" y="192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24" name="Line 48"/>
            <p:cNvSpPr>
              <a:spLocks noChangeShapeType="1"/>
            </p:cNvSpPr>
            <p:nvPr/>
          </p:nvSpPr>
          <p:spPr bwMode="auto">
            <a:xfrm>
              <a:off x="4172" y="192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25" name="Line 49"/>
            <p:cNvSpPr>
              <a:spLocks noChangeShapeType="1"/>
            </p:cNvSpPr>
            <p:nvPr/>
          </p:nvSpPr>
          <p:spPr bwMode="auto">
            <a:xfrm>
              <a:off x="4316" y="192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26" name="Line 50"/>
            <p:cNvSpPr>
              <a:spLocks noChangeShapeType="1"/>
            </p:cNvSpPr>
            <p:nvPr/>
          </p:nvSpPr>
          <p:spPr bwMode="auto">
            <a:xfrm>
              <a:off x="3452" y="2210"/>
              <a:ext cx="52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27" name="Line 51"/>
            <p:cNvSpPr>
              <a:spLocks noChangeShapeType="1"/>
            </p:cNvSpPr>
            <p:nvPr/>
          </p:nvSpPr>
          <p:spPr bwMode="auto">
            <a:xfrm>
              <a:off x="3596" y="2210"/>
              <a:ext cx="52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28" name="Line 52"/>
            <p:cNvSpPr>
              <a:spLocks noChangeShapeType="1"/>
            </p:cNvSpPr>
            <p:nvPr/>
          </p:nvSpPr>
          <p:spPr bwMode="auto">
            <a:xfrm>
              <a:off x="3740" y="2210"/>
              <a:ext cx="52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29" name="Line 53"/>
            <p:cNvSpPr>
              <a:spLocks noChangeShapeType="1"/>
            </p:cNvSpPr>
            <p:nvPr/>
          </p:nvSpPr>
          <p:spPr bwMode="auto">
            <a:xfrm>
              <a:off x="3884" y="2210"/>
              <a:ext cx="52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30" name="Line 54"/>
            <p:cNvSpPr>
              <a:spLocks noChangeShapeType="1"/>
            </p:cNvSpPr>
            <p:nvPr/>
          </p:nvSpPr>
          <p:spPr bwMode="auto">
            <a:xfrm>
              <a:off x="3984" y="22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31" name="Line 55"/>
            <p:cNvSpPr>
              <a:spLocks noChangeShapeType="1"/>
            </p:cNvSpPr>
            <p:nvPr/>
          </p:nvSpPr>
          <p:spPr bwMode="auto">
            <a:xfrm>
              <a:off x="4128" y="2208"/>
              <a:ext cx="44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32" name="Line 56"/>
            <p:cNvSpPr>
              <a:spLocks noChangeShapeType="1"/>
            </p:cNvSpPr>
            <p:nvPr/>
          </p:nvSpPr>
          <p:spPr bwMode="auto">
            <a:xfrm>
              <a:off x="4276" y="2254"/>
              <a:ext cx="92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33" name="Line 57"/>
            <p:cNvSpPr>
              <a:spLocks noChangeShapeType="1"/>
            </p:cNvSpPr>
            <p:nvPr/>
          </p:nvSpPr>
          <p:spPr bwMode="auto">
            <a:xfrm flipH="1">
              <a:off x="3452" y="2496"/>
              <a:ext cx="52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34" name="Line 58"/>
            <p:cNvSpPr>
              <a:spLocks noChangeShapeType="1"/>
            </p:cNvSpPr>
            <p:nvPr/>
          </p:nvSpPr>
          <p:spPr bwMode="auto">
            <a:xfrm flipH="1">
              <a:off x="3596" y="2496"/>
              <a:ext cx="52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35" name="Line 59"/>
            <p:cNvSpPr>
              <a:spLocks noChangeShapeType="1"/>
            </p:cNvSpPr>
            <p:nvPr/>
          </p:nvSpPr>
          <p:spPr bwMode="auto">
            <a:xfrm flipH="1">
              <a:off x="3696" y="2542"/>
              <a:ext cx="100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36" name="Line 60"/>
            <p:cNvSpPr>
              <a:spLocks noChangeShapeType="1"/>
            </p:cNvSpPr>
            <p:nvPr/>
          </p:nvSpPr>
          <p:spPr bwMode="auto">
            <a:xfrm flipH="1">
              <a:off x="3884" y="2544"/>
              <a:ext cx="52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37" name="Line 61"/>
            <p:cNvSpPr>
              <a:spLocks noChangeShapeType="1"/>
            </p:cNvSpPr>
            <p:nvPr/>
          </p:nvSpPr>
          <p:spPr bwMode="auto">
            <a:xfrm flipV="1">
              <a:off x="4028" y="2592"/>
              <a:ext cx="1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38" name="Line 62"/>
            <p:cNvSpPr>
              <a:spLocks noChangeShapeType="1"/>
            </p:cNvSpPr>
            <p:nvPr/>
          </p:nvSpPr>
          <p:spPr bwMode="auto">
            <a:xfrm>
              <a:off x="4176" y="2542"/>
              <a:ext cx="44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39" name="Line 63"/>
            <p:cNvSpPr>
              <a:spLocks noChangeShapeType="1"/>
            </p:cNvSpPr>
            <p:nvPr/>
          </p:nvSpPr>
          <p:spPr bwMode="auto">
            <a:xfrm>
              <a:off x="4276" y="2592"/>
              <a:ext cx="92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40" name="Line 64"/>
            <p:cNvSpPr>
              <a:spLocks noChangeShapeType="1"/>
            </p:cNvSpPr>
            <p:nvPr/>
          </p:nvSpPr>
          <p:spPr bwMode="auto">
            <a:xfrm>
              <a:off x="3452" y="2786"/>
              <a:ext cx="52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41" name="Line 65"/>
            <p:cNvSpPr>
              <a:spLocks noChangeShapeType="1"/>
            </p:cNvSpPr>
            <p:nvPr/>
          </p:nvSpPr>
          <p:spPr bwMode="auto">
            <a:xfrm>
              <a:off x="3600" y="278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42" name="Line 66"/>
            <p:cNvSpPr>
              <a:spLocks noChangeShapeType="1"/>
            </p:cNvSpPr>
            <p:nvPr/>
          </p:nvSpPr>
          <p:spPr bwMode="auto">
            <a:xfrm>
              <a:off x="3740" y="2786"/>
              <a:ext cx="5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43" name="Line 67"/>
            <p:cNvSpPr>
              <a:spLocks noChangeShapeType="1"/>
            </p:cNvSpPr>
            <p:nvPr/>
          </p:nvSpPr>
          <p:spPr bwMode="auto">
            <a:xfrm>
              <a:off x="3884" y="2882"/>
              <a:ext cx="4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44" name="Line 68"/>
            <p:cNvSpPr>
              <a:spLocks noChangeShapeType="1"/>
            </p:cNvSpPr>
            <p:nvPr/>
          </p:nvSpPr>
          <p:spPr bwMode="auto">
            <a:xfrm flipV="1">
              <a:off x="3940" y="2784"/>
              <a:ext cx="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45" name="Line 69"/>
            <p:cNvSpPr>
              <a:spLocks noChangeShapeType="1"/>
            </p:cNvSpPr>
            <p:nvPr/>
          </p:nvSpPr>
          <p:spPr bwMode="auto">
            <a:xfrm flipV="1">
              <a:off x="4128" y="27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46" name="Line 70"/>
            <p:cNvSpPr>
              <a:spLocks noChangeShapeType="1"/>
            </p:cNvSpPr>
            <p:nvPr/>
          </p:nvSpPr>
          <p:spPr bwMode="auto">
            <a:xfrm flipV="1">
              <a:off x="4272" y="2768"/>
              <a:ext cx="48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47" name="Line 71"/>
            <p:cNvSpPr>
              <a:spLocks noChangeShapeType="1"/>
            </p:cNvSpPr>
            <p:nvPr/>
          </p:nvSpPr>
          <p:spPr bwMode="auto">
            <a:xfrm>
              <a:off x="3452" y="307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48" name="Line 72"/>
            <p:cNvSpPr>
              <a:spLocks noChangeShapeType="1"/>
            </p:cNvSpPr>
            <p:nvPr/>
          </p:nvSpPr>
          <p:spPr bwMode="auto">
            <a:xfrm>
              <a:off x="3552" y="307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49" name="Line 73"/>
            <p:cNvSpPr>
              <a:spLocks noChangeShapeType="1"/>
            </p:cNvSpPr>
            <p:nvPr/>
          </p:nvSpPr>
          <p:spPr bwMode="auto">
            <a:xfrm>
              <a:off x="3696" y="31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50" name="Line 74"/>
            <p:cNvSpPr>
              <a:spLocks noChangeShapeType="1"/>
            </p:cNvSpPr>
            <p:nvPr/>
          </p:nvSpPr>
          <p:spPr bwMode="auto">
            <a:xfrm>
              <a:off x="3844" y="3216"/>
              <a:ext cx="9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51" name="Line 75"/>
            <p:cNvSpPr>
              <a:spLocks noChangeShapeType="1"/>
            </p:cNvSpPr>
            <p:nvPr/>
          </p:nvSpPr>
          <p:spPr bwMode="auto">
            <a:xfrm flipV="1">
              <a:off x="3988" y="3168"/>
              <a:ext cx="14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52" name="Line 76"/>
            <p:cNvSpPr>
              <a:spLocks noChangeShapeType="1"/>
            </p:cNvSpPr>
            <p:nvPr/>
          </p:nvSpPr>
          <p:spPr bwMode="auto">
            <a:xfrm flipV="1">
              <a:off x="4172" y="3024"/>
              <a:ext cx="52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1853" name="Line 77"/>
            <p:cNvSpPr>
              <a:spLocks noChangeShapeType="1"/>
            </p:cNvSpPr>
            <p:nvPr/>
          </p:nvSpPr>
          <p:spPr bwMode="auto">
            <a:xfrm flipV="1">
              <a:off x="4316" y="3022"/>
              <a:ext cx="4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71855" name="Text Box 79"/>
          <p:cNvSpPr txBox="1">
            <a:spLocks noChangeArrowheads="1"/>
          </p:cNvSpPr>
          <p:nvPr/>
        </p:nvSpPr>
        <p:spPr bwMode="auto">
          <a:xfrm>
            <a:off x="3203575" y="5038725"/>
            <a:ext cx="199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ea typeface="新細明體" pitchFamily="18" charset="-120"/>
              </a:rPr>
              <a:t>Viscous Drag</a:t>
            </a:r>
          </a:p>
        </p:txBody>
      </p:sp>
      <p:sp>
        <p:nvSpPr>
          <p:cNvPr id="971857" name="Line 81"/>
          <p:cNvSpPr>
            <a:spLocks noChangeShapeType="1"/>
          </p:cNvSpPr>
          <p:nvPr/>
        </p:nvSpPr>
        <p:spPr bwMode="auto">
          <a:xfrm>
            <a:off x="4267200" y="334803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1858" name="Line 82"/>
          <p:cNvSpPr>
            <a:spLocks noChangeShapeType="1"/>
          </p:cNvSpPr>
          <p:nvPr/>
        </p:nvSpPr>
        <p:spPr bwMode="auto">
          <a:xfrm rot="-10800000">
            <a:off x="3886200" y="296703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1859" name="Oval 83"/>
          <p:cNvSpPr>
            <a:spLocks noChangeArrowheads="1"/>
          </p:cNvSpPr>
          <p:nvPr/>
        </p:nvSpPr>
        <p:spPr bwMode="auto">
          <a:xfrm>
            <a:off x="4191000" y="32718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1860" name="Text Box 84"/>
          <p:cNvSpPr txBox="1">
            <a:spLocks noChangeArrowheads="1"/>
          </p:cNvSpPr>
          <p:nvPr/>
        </p:nvSpPr>
        <p:spPr bwMode="auto">
          <a:xfrm>
            <a:off x="3419475" y="2420938"/>
            <a:ext cx="731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b="1">
                <a:latin typeface="Times New Roman" pitchFamily="18" charset="0"/>
                <a:ea typeface="新細明體" pitchFamily="18" charset="-120"/>
              </a:rPr>
              <a:t>f</a:t>
            </a:r>
            <a:r>
              <a:rPr kumimoji="1" lang="en-US" altLang="zh-TW" sz="2800" baseline="-25000">
                <a:latin typeface="Times New Roman" pitchFamily="18" charset="0"/>
                <a:ea typeface="新細明體" pitchFamily="18" charset="-120"/>
              </a:rPr>
              <a:t>drag</a:t>
            </a:r>
          </a:p>
        </p:txBody>
      </p:sp>
      <p:sp>
        <p:nvSpPr>
          <p:cNvPr id="971861" name="Text Box 85"/>
          <p:cNvSpPr txBox="1">
            <a:spLocks noChangeArrowheads="1"/>
          </p:cNvSpPr>
          <p:nvPr/>
        </p:nvSpPr>
        <p:spPr bwMode="auto">
          <a:xfrm>
            <a:off x="4572000" y="31877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b="1">
                <a:latin typeface="Times New Roman" pitchFamily="18" charset="0"/>
                <a:ea typeface="新細明體" pitchFamily="18" charset="-120"/>
              </a:rPr>
              <a:t>v</a:t>
            </a:r>
            <a:endParaRPr kumimoji="1" lang="en-US" altLang="zh-TW" sz="2800" baseline="-250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71862" name="Text Box 86"/>
          <p:cNvSpPr txBox="1">
            <a:spLocks noChangeArrowheads="1"/>
          </p:cNvSpPr>
          <p:nvPr/>
        </p:nvSpPr>
        <p:spPr bwMode="auto">
          <a:xfrm>
            <a:off x="1619250" y="5445125"/>
            <a:ext cx="1119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b="1">
                <a:latin typeface="Times New Roman" pitchFamily="18" charset="0"/>
                <a:ea typeface="新細明體" pitchFamily="18" charset="-120"/>
              </a:rPr>
              <a:t>f = </a:t>
            </a:r>
            <a:r>
              <a:rPr kumimoji="1" lang="en-US" altLang="zh-TW" sz="2800" i="1">
                <a:latin typeface="Times New Roman" pitchFamily="18" charset="0"/>
                <a:ea typeface="新細明體" pitchFamily="18" charset="-120"/>
              </a:rPr>
              <a:t>m</a:t>
            </a:r>
            <a:r>
              <a:rPr kumimoji="1" lang="en-US" altLang="zh-TW" sz="2800" b="1">
                <a:latin typeface="Times New Roman" pitchFamily="18" charset="0"/>
                <a:ea typeface="新細明體" pitchFamily="18" charset="-120"/>
              </a:rPr>
              <a:t>g</a:t>
            </a:r>
            <a:endParaRPr kumimoji="1" lang="en-US" altLang="zh-TW" sz="2800" baseline="-250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71863" name="Text Box 87"/>
          <p:cNvSpPr txBox="1">
            <a:spLocks noChangeArrowheads="1"/>
          </p:cNvSpPr>
          <p:nvPr/>
        </p:nvSpPr>
        <p:spPr bwMode="auto">
          <a:xfrm>
            <a:off x="5795963" y="5495925"/>
            <a:ext cx="150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b="1">
                <a:latin typeface="Times New Roman" pitchFamily="18" charset="0"/>
                <a:ea typeface="新細明體" pitchFamily="18" charset="-120"/>
              </a:rPr>
              <a:t>f = </a:t>
            </a:r>
            <a:r>
              <a:rPr kumimoji="1" lang="en-US" altLang="zh-TW" sz="2800" i="1">
                <a:latin typeface="Times New Roman" pitchFamily="18" charset="0"/>
                <a:ea typeface="新細明體" pitchFamily="18" charset="-120"/>
              </a:rPr>
              <a:t>k</a:t>
            </a:r>
            <a:r>
              <a:rPr kumimoji="1" lang="en-US" altLang="zh-TW" sz="2800" b="1">
                <a:latin typeface="Times New Roman" pitchFamily="18" charset="0"/>
                <a:ea typeface="新細明體" pitchFamily="18" charset="-120"/>
              </a:rPr>
              <a:t>v</a:t>
            </a:r>
            <a:r>
              <a:rPr kumimoji="1" lang="en-US" altLang="zh-TW" sz="2800" baseline="-25000">
                <a:latin typeface="Times New Roman" pitchFamily="18" charset="0"/>
                <a:ea typeface="新細明體" pitchFamily="18" charset="-120"/>
              </a:rPr>
              <a:t>wind</a:t>
            </a:r>
          </a:p>
        </p:txBody>
      </p:sp>
      <p:sp>
        <p:nvSpPr>
          <p:cNvPr id="971864" name="Text Box 88"/>
          <p:cNvSpPr txBox="1">
            <a:spLocks noChangeArrowheads="1"/>
          </p:cNvSpPr>
          <p:nvPr/>
        </p:nvSpPr>
        <p:spPr bwMode="auto">
          <a:xfrm>
            <a:off x="3779838" y="5495925"/>
            <a:ext cx="1258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b="1">
                <a:latin typeface="Times New Roman" pitchFamily="18" charset="0"/>
                <a:ea typeface="新細明體" pitchFamily="18" charset="-120"/>
              </a:rPr>
              <a:t>f = </a:t>
            </a: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-</a:t>
            </a:r>
            <a:r>
              <a:rPr kumimoji="1" lang="en-US" altLang="zh-TW" sz="2800" i="1">
                <a:latin typeface="Times New Roman" pitchFamily="18" charset="0"/>
                <a:ea typeface="新細明體" pitchFamily="18" charset="-120"/>
              </a:rPr>
              <a:t>k</a:t>
            </a:r>
            <a:r>
              <a:rPr kumimoji="1" lang="en-US" altLang="zh-TW" sz="2800" i="1" baseline="-25000">
                <a:latin typeface="Times New Roman" pitchFamily="18" charset="0"/>
                <a:ea typeface="新細明體" pitchFamily="18" charset="-120"/>
              </a:rPr>
              <a:t>d</a:t>
            </a:r>
            <a:r>
              <a:rPr kumimoji="1" lang="en-US" altLang="zh-TW" sz="2800" b="1">
                <a:latin typeface="Times New Roman" pitchFamily="18" charset="0"/>
                <a:ea typeface="新細明體" pitchFamily="18" charset="-120"/>
              </a:rPr>
              <a:t>v</a:t>
            </a:r>
            <a:endParaRPr kumimoji="1" lang="en-US" altLang="zh-TW" sz="2800" baseline="-250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6D95EF-9254-455C-A12C-763F58716C56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n-ary Forces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Forces that depend on </a:t>
            </a:r>
            <a:r>
              <a:rPr lang="en-US" altLang="zh-TW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 particles</a:t>
            </a:r>
          </a:p>
          <a:p>
            <a:r>
              <a:rPr lang="en-US" altLang="zh-TW">
                <a:ea typeface="新細明體" pitchFamily="18" charset="-120"/>
              </a:rPr>
              <a:t>Example: binary forces—spring and damper</a:t>
            </a:r>
          </a:p>
        </p:txBody>
      </p:sp>
      <p:sp>
        <p:nvSpPr>
          <p:cNvPr id="972804" name="Text Box 4"/>
          <p:cNvSpPr txBox="1">
            <a:spLocks noChangeArrowheads="1"/>
          </p:cNvSpPr>
          <p:nvPr/>
        </p:nvSpPr>
        <p:spPr bwMode="auto">
          <a:xfrm>
            <a:off x="1524000" y="542766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ea typeface="新細明體" pitchFamily="18" charset="-120"/>
              </a:rPr>
              <a:t>Springs</a:t>
            </a:r>
          </a:p>
        </p:txBody>
      </p:sp>
      <p:graphicFrame>
        <p:nvGraphicFramePr>
          <p:cNvPr id="972805" name="Object 5"/>
          <p:cNvGraphicFramePr>
            <a:graphicFrameLocks noChangeAspect="1"/>
          </p:cNvGraphicFramePr>
          <p:nvPr/>
        </p:nvGraphicFramePr>
        <p:xfrm>
          <a:off x="3657600" y="3319463"/>
          <a:ext cx="42751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4" name="Equation" r:id="rId3" imgW="1968480" imgH="431640" progId="Equation.3">
                  <p:embed/>
                </p:oleObj>
              </mc:Choice>
              <mc:Fallback>
                <p:oleObj name="Equation" r:id="rId3" imgW="19684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19463"/>
                        <a:ext cx="4275138" cy="9477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06" name="Group 6"/>
          <p:cNvGrpSpPr>
            <a:grpSpLocks/>
          </p:cNvGrpSpPr>
          <p:nvPr/>
        </p:nvGrpSpPr>
        <p:grpSpPr bwMode="auto">
          <a:xfrm>
            <a:off x="1066800" y="3214688"/>
            <a:ext cx="1847850" cy="1900237"/>
            <a:chOff x="2148" y="1779"/>
            <a:chExt cx="1164" cy="1197"/>
          </a:xfrm>
        </p:grpSpPr>
        <p:sp>
          <p:nvSpPr>
            <p:cNvPr id="972807" name="Line 7"/>
            <p:cNvSpPr>
              <a:spLocks noChangeShapeType="1"/>
            </p:cNvSpPr>
            <p:nvPr/>
          </p:nvSpPr>
          <p:spPr bwMode="auto">
            <a:xfrm rot="-10800000">
              <a:off x="2880" y="2595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72808" name="Object 8"/>
            <p:cNvGraphicFramePr>
              <a:graphicFrameLocks noChangeAspect="1"/>
            </p:cNvGraphicFramePr>
            <p:nvPr/>
          </p:nvGraphicFramePr>
          <p:xfrm>
            <a:off x="2148" y="2070"/>
            <a:ext cx="15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865" name="Equation" r:id="rId5" imgW="152280" imgH="228600" progId="Equation.3">
                    <p:embed/>
                  </p:oleObj>
                </mc:Choice>
                <mc:Fallback>
                  <p:oleObj name="Equation" r:id="rId5" imgW="15228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" y="2070"/>
                          <a:ext cx="156" cy="23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809" name="Line 9"/>
            <p:cNvSpPr>
              <a:spLocks noChangeShapeType="1"/>
            </p:cNvSpPr>
            <p:nvPr/>
          </p:nvSpPr>
          <p:spPr bwMode="auto">
            <a:xfrm>
              <a:off x="2400" y="1827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10" name="Line 10"/>
            <p:cNvSpPr>
              <a:spLocks noChangeShapeType="1"/>
            </p:cNvSpPr>
            <p:nvPr/>
          </p:nvSpPr>
          <p:spPr bwMode="auto">
            <a:xfrm flipV="1">
              <a:off x="2544" y="1923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11" name="Line 11"/>
            <p:cNvSpPr>
              <a:spLocks noChangeShapeType="1"/>
            </p:cNvSpPr>
            <p:nvPr/>
          </p:nvSpPr>
          <p:spPr bwMode="auto">
            <a:xfrm flipH="1">
              <a:off x="2544" y="1923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12" name="Line 12"/>
            <p:cNvSpPr>
              <a:spLocks noChangeShapeType="1"/>
            </p:cNvSpPr>
            <p:nvPr/>
          </p:nvSpPr>
          <p:spPr bwMode="auto">
            <a:xfrm flipV="1">
              <a:off x="2544" y="2115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13" name="Line 13"/>
            <p:cNvSpPr>
              <a:spLocks noChangeShapeType="1"/>
            </p:cNvSpPr>
            <p:nvPr/>
          </p:nvSpPr>
          <p:spPr bwMode="auto">
            <a:xfrm flipV="1">
              <a:off x="2688" y="2067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14" name="Line 14"/>
            <p:cNvSpPr>
              <a:spLocks noChangeShapeType="1"/>
            </p:cNvSpPr>
            <p:nvPr/>
          </p:nvSpPr>
          <p:spPr bwMode="auto">
            <a:xfrm flipH="1">
              <a:off x="2688" y="2067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15" name="Line 15"/>
            <p:cNvSpPr>
              <a:spLocks noChangeShapeType="1"/>
            </p:cNvSpPr>
            <p:nvPr/>
          </p:nvSpPr>
          <p:spPr bwMode="auto">
            <a:xfrm flipV="1">
              <a:off x="2688" y="2259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16" name="Line 16"/>
            <p:cNvSpPr>
              <a:spLocks noChangeShapeType="1"/>
            </p:cNvSpPr>
            <p:nvPr/>
          </p:nvSpPr>
          <p:spPr bwMode="auto">
            <a:xfrm flipV="1">
              <a:off x="2832" y="2211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17" name="Line 17"/>
            <p:cNvSpPr>
              <a:spLocks noChangeShapeType="1"/>
            </p:cNvSpPr>
            <p:nvPr/>
          </p:nvSpPr>
          <p:spPr bwMode="auto">
            <a:xfrm flipH="1">
              <a:off x="2832" y="221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18" name="Line 18"/>
            <p:cNvSpPr>
              <a:spLocks noChangeShapeType="1"/>
            </p:cNvSpPr>
            <p:nvPr/>
          </p:nvSpPr>
          <p:spPr bwMode="auto">
            <a:xfrm flipV="1">
              <a:off x="2832" y="2403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19" name="Line 19"/>
            <p:cNvSpPr>
              <a:spLocks noChangeShapeType="1"/>
            </p:cNvSpPr>
            <p:nvPr/>
          </p:nvSpPr>
          <p:spPr bwMode="auto">
            <a:xfrm flipV="1">
              <a:off x="2976" y="2355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20" name="Line 20"/>
            <p:cNvSpPr>
              <a:spLocks noChangeShapeType="1"/>
            </p:cNvSpPr>
            <p:nvPr/>
          </p:nvSpPr>
          <p:spPr bwMode="auto">
            <a:xfrm flipH="1">
              <a:off x="2976" y="2355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21" name="Line 21"/>
            <p:cNvSpPr>
              <a:spLocks noChangeShapeType="1"/>
            </p:cNvSpPr>
            <p:nvPr/>
          </p:nvSpPr>
          <p:spPr bwMode="auto">
            <a:xfrm flipV="1">
              <a:off x="2976" y="2547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22" name="Line 22"/>
            <p:cNvSpPr>
              <a:spLocks noChangeShapeType="1"/>
            </p:cNvSpPr>
            <p:nvPr/>
          </p:nvSpPr>
          <p:spPr bwMode="auto">
            <a:xfrm>
              <a:off x="3120" y="2547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823" name="Oval 23"/>
            <p:cNvSpPr>
              <a:spLocks noChangeArrowheads="1"/>
            </p:cNvSpPr>
            <p:nvPr/>
          </p:nvSpPr>
          <p:spPr bwMode="auto">
            <a:xfrm>
              <a:off x="3216" y="2643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2824" name="Oval 24"/>
            <p:cNvSpPr>
              <a:spLocks noChangeArrowheads="1"/>
            </p:cNvSpPr>
            <p:nvPr/>
          </p:nvSpPr>
          <p:spPr bwMode="auto">
            <a:xfrm>
              <a:off x="2352" y="177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2825" name="Line 25"/>
            <p:cNvSpPr>
              <a:spLocks noChangeShapeType="1"/>
            </p:cNvSpPr>
            <p:nvPr/>
          </p:nvSpPr>
          <p:spPr bwMode="auto">
            <a:xfrm rot="-21600000">
              <a:off x="2256" y="1971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72826" name="Object 26"/>
            <p:cNvGraphicFramePr>
              <a:graphicFrameLocks noChangeAspect="1"/>
            </p:cNvGraphicFramePr>
            <p:nvPr/>
          </p:nvGraphicFramePr>
          <p:xfrm>
            <a:off x="2868" y="2739"/>
            <a:ext cx="15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866" name="Equation" r:id="rId7" imgW="152280" imgH="228600" progId="Equation.3">
                    <p:embed/>
                  </p:oleObj>
                </mc:Choice>
                <mc:Fallback>
                  <p:oleObj name="Equation" r:id="rId7" imgW="15228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2739"/>
                          <a:ext cx="156" cy="23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827" name="Object 27"/>
          <p:cNvGraphicFramePr>
            <a:graphicFrameLocks noChangeAspect="1"/>
          </p:cNvGraphicFramePr>
          <p:nvPr/>
        </p:nvGraphicFramePr>
        <p:xfrm>
          <a:off x="3990975" y="4419600"/>
          <a:ext cx="47720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7" name="Equation" r:id="rId9" imgW="2197080" imgH="482400" progId="Equation.3">
                  <p:embed/>
                </p:oleObj>
              </mc:Choice>
              <mc:Fallback>
                <p:oleObj name="Equation" r:id="rId9" imgW="2197080" imgH="482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4419600"/>
                        <a:ext cx="4772025" cy="10588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993399"/>
      </a:dk1>
      <a:lt1>
        <a:srgbClr val="FFFFFF"/>
      </a:lt1>
      <a:dk2>
        <a:srgbClr val="000000"/>
      </a:dk2>
      <a:lt2>
        <a:srgbClr val="FFFFFF"/>
      </a:lt2>
      <a:accent1>
        <a:srgbClr val="FF6633"/>
      </a:accent1>
      <a:accent2>
        <a:srgbClr val="B9D300"/>
      </a:accent2>
      <a:accent3>
        <a:srgbClr val="AAAAAA"/>
      </a:accent3>
      <a:accent4>
        <a:srgbClr val="DADADA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993399"/>
        </a:dk1>
        <a:lt1>
          <a:srgbClr val="FFFFFF"/>
        </a:lt1>
        <a:dk2>
          <a:srgbClr val="000000"/>
        </a:dk2>
        <a:lt2>
          <a:srgbClr val="FFFFFF"/>
        </a:lt2>
        <a:accent1>
          <a:srgbClr val="FF6633"/>
        </a:accent1>
        <a:accent2>
          <a:srgbClr val="B9D300"/>
        </a:accent2>
        <a:accent3>
          <a:srgbClr val="AAAAAA"/>
        </a:accent3>
        <a:accent4>
          <a:srgbClr val="DADADA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993399"/>
      </a:dk1>
      <a:lt1>
        <a:srgbClr val="FFFFFF"/>
      </a:lt1>
      <a:dk2>
        <a:srgbClr val="000000"/>
      </a:dk2>
      <a:lt2>
        <a:srgbClr val="FFFFFF"/>
      </a:lt2>
      <a:accent1>
        <a:srgbClr val="FF6633"/>
      </a:accent1>
      <a:accent2>
        <a:srgbClr val="B9D300"/>
      </a:accent2>
      <a:accent3>
        <a:srgbClr val="AAAAAA"/>
      </a:accent3>
      <a:accent4>
        <a:srgbClr val="DADADA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1_Custom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993399"/>
        </a:dk1>
        <a:lt1>
          <a:srgbClr val="FFFFFF"/>
        </a:lt1>
        <a:dk2>
          <a:srgbClr val="000000"/>
        </a:dk2>
        <a:lt2>
          <a:srgbClr val="FFFFFF"/>
        </a:lt2>
        <a:accent1>
          <a:srgbClr val="FF6633"/>
        </a:accent1>
        <a:accent2>
          <a:srgbClr val="B9D300"/>
        </a:accent2>
        <a:accent3>
          <a:srgbClr val="AAAAAA"/>
        </a:accent3>
        <a:accent4>
          <a:srgbClr val="DADADA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16804</TotalTime>
  <Words>777</Words>
  <Application>Microsoft Office PowerPoint</Application>
  <PresentationFormat>如螢幕大小 (4:3)</PresentationFormat>
  <Paragraphs>225</Paragraphs>
  <Slides>22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新細明體</vt:lpstr>
      <vt:lpstr>Arial</vt:lpstr>
      <vt:lpstr>Tahoma</vt:lpstr>
      <vt:lpstr>Times New Roman</vt:lpstr>
      <vt:lpstr>Custom Design</vt:lpstr>
      <vt:lpstr>1_Custom Design</vt:lpstr>
      <vt:lpstr>Equation</vt:lpstr>
      <vt:lpstr>方程式</vt:lpstr>
      <vt:lpstr>Particle System</vt:lpstr>
      <vt:lpstr>Particles</vt:lpstr>
      <vt:lpstr>Particles (cont.)</vt:lpstr>
      <vt:lpstr>Particle Systems</vt:lpstr>
      <vt:lpstr>Example Videos</vt:lpstr>
      <vt:lpstr>Particle Systems</vt:lpstr>
      <vt:lpstr>Spatial Forces </vt:lpstr>
      <vt:lpstr>Unary Forces</vt:lpstr>
      <vt:lpstr>n-ary Forces</vt:lpstr>
      <vt:lpstr>Spring Force</vt:lpstr>
      <vt:lpstr>Damper Force</vt:lpstr>
      <vt:lpstr>Notes on Damping Forces</vt:lpstr>
      <vt:lpstr>Notes on Damping Forces (cont.)</vt:lpstr>
      <vt:lpstr>Collision Detection and Response</vt:lpstr>
      <vt:lpstr>Collision Detection</vt:lpstr>
      <vt:lpstr>Collision Response</vt:lpstr>
      <vt:lpstr>Collision Response</vt:lpstr>
      <vt:lpstr>Contact Conditions</vt:lpstr>
      <vt:lpstr>Contact Forces</vt:lpstr>
      <vt:lpstr>Implementation</vt:lpstr>
      <vt:lpstr>Implementation (cont.)</vt:lpstr>
      <vt:lpstr>Physics Engine for Dynamics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Overby</dc:creator>
  <cp:lastModifiedBy>Steve Lin</cp:lastModifiedBy>
  <cp:revision>458</cp:revision>
  <dcterms:created xsi:type="dcterms:W3CDTF">2003-01-26T07:16:40Z</dcterms:created>
  <dcterms:modified xsi:type="dcterms:W3CDTF">2018-03-07T07:29:22Z</dcterms:modified>
</cp:coreProperties>
</file>