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309" r:id="rId2"/>
    <p:sldId id="364" r:id="rId3"/>
    <p:sldId id="365" r:id="rId4"/>
    <p:sldId id="366" r:id="rId5"/>
    <p:sldId id="367" r:id="rId6"/>
    <p:sldId id="355" r:id="rId7"/>
    <p:sldId id="311" r:id="rId8"/>
    <p:sldId id="340" r:id="rId9"/>
    <p:sldId id="343" r:id="rId10"/>
    <p:sldId id="341" r:id="rId11"/>
    <p:sldId id="344" r:id="rId12"/>
    <p:sldId id="345" r:id="rId13"/>
    <p:sldId id="346" r:id="rId14"/>
    <p:sldId id="347" r:id="rId15"/>
    <p:sldId id="348" r:id="rId16"/>
    <p:sldId id="350" r:id="rId17"/>
    <p:sldId id="351" r:id="rId18"/>
    <p:sldId id="349" r:id="rId19"/>
    <p:sldId id="352" r:id="rId20"/>
    <p:sldId id="353" r:id="rId21"/>
    <p:sldId id="354" r:id="rId22"/>
    <p:sldId id="358" r:id="rId23"/>
    <p:sldId id="359" r:id="rId24"/>
    <p:sldId id="360" r:id="rId25"/>
    <p:sldId id="357" r:id="rId26"/>
    <p:sldId id="356" r:id="rId27"/>
    <p:sldId id="361" r:id="rId28"/>
    <p:sldId id="362" r:id="rId29"/>
    <p:sldId id="368" r:id="rId30"/>
    <p:sldId id="403" r:id="rId31"/>
    <p:sldId id="371" r:id="rId32"/>
    <p:sldId id="372" r:id="rId33"/>
    <p:sldId id="373" r:id="rId34"/>
    <p:sldId id="370" r:id="rId35"/>
    <p:sldId id="374" r:id="rId36"/>
    <p:sldId id="401" r:id="rId37"/>
    <p:sldId id="402" r:id="rId38"/>
    <p:sldId id="404" r:id="rId39"/>
    <p:sldId id="375" r:id="rId4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5F5F"/>
    <a:srgbClr val="969696"/>
    <a:srgbClr val="C0C0C0"/>
    <a:srgbClr val="000000"/>
    <a:srgbClr val="DDDDDD"/>
    <a:srgbClr val="33CC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86144" autoAdjust="0"/>
  </p:normalViewPr>
  <p:slideViewPr>
    <p:cSldViewPr>
      <p:cViewPr varScale="1">
        <p:scale>
          <a:sx n="69" d="100"/>
          <a:sy n="69" d="100"/>
        </p:scale>
        <p:origin x="706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0"/>
    </p:cViewPr>
  </p:sorterViewPr>
  <p:notesViewPr>
    <p:cSldViewPr>
      <p:cViewPr varScale="1">
        <p:scale>
          <a:sx n="30" d="100"/>
          <a:sy n="30" d="100"/>
        </p:scale>
        <p:origin x="-1704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F57EA85-E4F3-4E7F-B191-26E911C9229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5240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50B2C3C-CA1B-446C-94CB-2B213909D08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6877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87134-8485-48E1-A3E9-C98B8A965131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C51C7D-B59C-45A5-9542-5BC2B0E5526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181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F874CD-5CE4-447C-9BD1-D4FA0B763EF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45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B58F89-A75E-4268-AD2A-67C99C1EA95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439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4596A-4A76-43D3-8F21-14095BF8E29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333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57B5F2-7606-41E1-9701-3FE4D8AD53E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460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7663" y="1447800"/>
            <a:ext cx="413067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447800"/>
            <a:ext cx="41322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FDE4A0-0CCC-4965-B155-E31EC74A3E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317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A3798-C6F0-4C7B-B343-C4BC1A73ED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52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6C91C3-6974-45D2-A2BE-DFEC82EC5D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769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845B68-92CA-49C3-AE9A-78A886CC20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060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51101D-F801-4D69-B75E-7609462DF2C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098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B3C98A-9C84-4FC7-9CD0-9CF244E40E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23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67056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447800"/>
            <a:ext cx="84153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32" name="Line 16"/>
          <p:cNvSpPr>
            <a:spLocks noChangeShapeType="1"/>
          </p:cNvSpPr>
          <p:nvPr userDrawn="1"/>
        </p:nvSpPr>
        <p:spPr bwMode="auto">
          <a:xfrm>
            <a:off x="381000" y="11430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3" name="Line 17"/>
          <p:cNvSpPr>
            <a:spLocks noChangeShapeType="1"/>
          </p:cNvSpPr>
          <p:nvPr userDrawn="1"/>
        </p:nvSpPr>
        <p:spPr bwMode="auto">
          <a:xfrm>
            <a:off x="152400" y="6534150"/>
            <a:ext cx="5486400" cy="0"/>
          </a:xfrm>
          <a:prstGeom prst="line">
            <a:avLst/>
          </a:prstGeom>
          <a:noFill/>
          <a:ln w="12700" cap="sq">
            <a:solidFill>
              <a:srgbClr val="5F5F5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563" y="6553200"/>
            <a:ext cx="454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5F5F5F"/>
                </a:solidFill>
                <a:ea typeface="新細明體" charset="-120"/>
              </a:defRPr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23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5F5F5F"/>
                </a:solidFill>
                <a:ea typeface="新細明體" charset="-120"/>
              </a:defRPr>
            </a:lvl1pPr>
          </a:lstStyle>
          <a:p>
            <a:fld id="{97DA65B3-3ECF-4BB8-879A-17434E0B438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600">
          <a:solidFill>
            <a:schemeClr val="tx2"/>
          </a:solidFill>
          <a:latin typeface="+mn-lt"/>
        </a:defRPr>
      </a:lvl2pPr>
      <a:lvl3pPr marL="1143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chemeClr val="tx2"/>
          </a:solidFill>
          <a:latin typeface="+mn-lt"/>
        </a:defRPr>
      </a:lvl3pPr>
      <a:lvl4pPr marL="1600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emf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emf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9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8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erkeley.edu/~jfc/mirtich/massProp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../../djames/JT08_tMinusT.m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ourses\CA\misc\manyWorldsBrowsing_divx.avi" TargetMode="External"/><Relationship Id="rId1" Type="http://schemas.microsoft.com/office/2007/relationships/media" Target="file:///D:\courses\CA\misc\manyWorldsBrowsing_divx.avi" TargetMode="Externa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111/cgf.12272/abstract" TargetMode="External"/><Relationship Id="rId2" Type="http://schemas.openxmlformats.org/officeDocument/2006/relationships/hyperlink" Target="http://www.matthiasmueller.info/realtimephysic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pbm_course97/hat-tumble.av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../pbm_course97/die.av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96" name="Rectangle 56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382000" cy="1470025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Rigid Body Dynamics</a:t>
            </a:r>
          </a:p>
        </p:txBody>
      </p:sp>
      <p:grpSp>
        <p:nvGrpSpPr>
          <p:cNvPr id="87104" name="Group 64"/>
          <p:cNvGrpSpPr>
            <a:grpSpLocks/>
          </p:cNvGrpSpPr>
          <p:nvPr/>
        </p:nvGrpSpPr>
        <p:grpSpPr bwMode="auto">
          <a:xfrm>
            <a:off x="4343400" y="2286000"/>
            <a:ext cx="2290763" cy="3033713"/>
            <a:chOff x="1920" y="1200"/>
            <a:chExt cx="1443" cy="1911"/>
          </a:xfrm>
        </p:grpSpPr>
        <p:grpSp>
          <p:nvGrpSpPr>
            <p:cNvPr id="87105" name="Group 65"/>
            <p:cNvGrpSpPr>
              <a:grpSpLocks/>
            </p:cNvGrpSpPr>
            <p:nvPr/>
          </p:nvGrpSpPr>
          <p:grpSpPr bwMode="auto">
            <a:xfrm>
              <a:off x="1968" y="1536"/>
              <a:ext cx="1161" cy="1341"/>
              <a:chOff x="672" y="1656"/>
              <a:chExt cx="1161" cy="1341"/>
            </a:xfrm>
          </p:grpSpPr>
          <p:sp>
            <p:nvSpPr>
              <p:cNvPr id="87106" name="AutoShape 66"/>
              <p:cNvSpPr>
                <a:spLocks noChangeArrowheads="1"/>
              </p:cNvSpPr>
              <p:nvPr/>
            </p:nvSpPr>
            <p:spPr bwMode="auto">
              <a:xfrm rot="-1140820">
                <a:off x="672" y="1968"/>
                <a:ext cx="912" cy="624"/>
              </a:xfrm>
              <a:prstGeom prst="cube">
                <a:avLst>
                  <a:gd name="adj" fmla="val 46500"/>
                </a:avLst>
              </a:prstGeom>
              <a:solidFill>
                <a:schemeClr val="folHlink">
                  <a:alpha val="3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107" name="Line 67"/>
              <p:cNvSpPr>
                <a:spLocks noChangeShapeType="1"/>
              </p:cNvSpPr>
              <p:nvPr/>
            </p:nvSpPr>
            <p:spPr bwMode="auto">
              <a:xfrm flipH="1">
                <a:off x="816" y="2400"/>
                <a:ext cx="28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7108" name="Line 68"/>
              <p:cNvSpPr>
                <a:spLocks noChangeShapeType="1"/>
              </p:cNvSpPr>
              <p:nvPr/>
            </p:nvSpPr>
            <p:spPr bwMode="auto">
              <a:xfrm flipV="1">
                <a:off x="1104" y="2160"/>
                <a:ext cx="62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7109" name="Line 69"/>
              <p:cNvSpPr>
                <a:spLocks noChangeShapeType="1"/>
              </p:cNvSpPr>
              <p:nvPr/>
            </p:nvSpPr>
            <p:spPr bwMode="auto">
              <a:xfrm flipH="1" flipV="1">
                <a:off x="912" y="1872"/>
                <a:ext cx="192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7110" name="Line 70"/>
              <p:cNvSpPr>
                <a:spLocks noChangeShapeType="1"/>
              </p:cNvSpPr>
              <p:nvPr/>
            </p:nvSpPr>
            <p:spPr bwMode="auto">
              <a:xfrm flipH="1">
                <a:off x="741" y="2517"/>
                <a:ext cx="28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7111" name="Line 71"/>
              <p:cNvSpPr>
                <a:spLocks noChangeShapeType="1"/>
              </p:cNvSpPr>
              <p:nvPr/>
            </p:nvSpPr>
            <p:spPr bwMode="auto">
              <a:xfrm flipV="1">
                <a:off x="1407" y="2121"/>
                <a:ext cx="426" cy="1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7112" name="Line 72"/>
              <p:cNvSpPr>
                <a:spLocks noChangeShapeType="1"/>
              </p:cNvSpPr>
              <p:nvPr/>
            </p:nvSpPr>
            <p:spPr bwMode="auto">
              <a:xfrm flipH="1" flipV="1">
                <a:off x="827" y="1656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7113" name="Oval 73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7114" name="Text Box 74"/>
            <p:cNvSpPr txBox="1">
              <a:spLocks noChangeArrowheads="1"/>
            </p:cNvSpPr>
            <p:nvPr/>
          </p:nvSpPr>
          <p:spPr bwMode="auto">
            <a:xfrm>
              <a:off x="1920" y="278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87115" name="Text Box 75"/>
            <p:cNvSpPr txBox="1">
              <a:spLocks noChangeArrowheads="1"/>
            </p:cNvSpPr>
            <p:nvPr/>
          </p:nvSpPr>
          <p:spPr bwMode="auto">
            <a:xfrm>
              <a:off x="3072" y="1872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y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87116" name="Text Box 76"/>
            <p:cNvSpPr txBox="1">
              <a:spLocks noChangeArrowheads="1"/>
            </p:cNvSpPr>
            <p:nvPr/>
          </p:nvSpPr>
          <p:spPr bwMode="auto">
            <a:xfrm>
              <a:off x="2016" y="120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z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87117" name="Text Box 77"/>
            <p:cNvSpPr txBox="1">
              <a:spLocks noChangeArrowheads="1"/>
            </p:cNvSpPr>
            <p:nvPr/>
          </p:nvSpPr>
          <p:spPr bwMode="auto">
            <a:xfrm>
              <a:off x="2688" y="1392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1">
                  <a:latin typeface="Times New Roman" pitchFamily="18" charset="0"/>
                  <a:ea typeface="新細明體" charset="-120"/>
                </a:rPr>
                <a:t>r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0i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87118" name="Group 78"/>
          <p:cNvGrpSpPr>
            <a:grpSpLocks/>
          </p:cNvGrpSpPr>
          <p:nvPr/>
        </p:nvGrpSpPr>
        <p:grpSpPr bwMode="auto">
          <a:xfrm>
            <a:off x="3048000" y="4786313"/>
            <a:ext cx="762000" cy="1066800"/>
            <a:chOff x="3072" y="2880"/>
            <a:chExt cx="480" cy="672"/>
          </a:xfrm>
        </p:grpSpPr>
        <p:sp>
          <p:nvSpPr>
            <p:cNvPr id="87119" name="Line 79"/>
            <p:cNvSpPr>
              <a:spLocks noChangeShapeType="1"/>
            </p:cNvSpPr>
            <p:nvPr/>
          </p:nvSpPr>
          <p:spPr bwMode="auto">
            <a:xfrm flipV="1">
              <a:off x="3072" y="28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120" name="Line 80"/>
            <p:cNvSpPr>
              <a:spLocks noChangeShapeType="1"/>
            </p:cNvSpPr>
            <p:nvPr/>
          </p:nvSpPr>
          <p:spPr bwMode="auto">
            <a:xfrm>
              <a:off x="3072" y="35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121" name="Line 81"/>
            <p:cNvSpPr>
              <a:spLocks noChangeShapeType="1"/>
            </p:cNvSpPr>
            <p:nvPr/>
          </p:nvSpPr>
          <p:spPr bwMode="auto">
            <a:xfrm flipV="1">
              <a:off x="3072" y="3024"/>
              <a:ext cx="38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7122" name="Line 82"/>
          <p:cNvSpPr>
            <a:spLocks noChangeShapeType="1"/>
          </p:cNvSpPr>
          <p:nvPr/>
        </p:nvSpPr>
        <p:spPr bwMode="auto">
          <a:xfrm flipV="1">
            <a:off x="3048000" y="3948113"/>
            <a:ext cx="20574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7123" name="Text Box 83"/>
          <p:cNvSpPr txBox="1">
            <a:spLocks noChangeArrowheads="1"/>
          </p:cNvSpPr>
          <p:nvPr/>
        </p:nvSpPr>
        <p:spPr bwMode="auto">
          <a:xfrm>
            <a:off x="3721100" y="4252913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87124" name="Text Box 84"/>
          <p:cNvSpPr txBox="1">
            <a:spLocks noChangeArrowheads="1"/>
          </p:cNvSpPr>
          <p:nvPr/>
        </p:nvSpPr>
        <p:spPr bwMode="auto">
          <a:xfrm>
            <a:off x="3657600" y="3186113"/>
            <a:ext cx="77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A4515-859F-46B7-99B3-356EF6A77216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Body Space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8063" y="1524000"/>
            <a:ext cx="5595937" cy="5029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A fixed and unchanged space where the shape of a rigid body is defined</a:t>
            </a:r>
          </a:p>
          <a:p>
            <a:r>
              <a:rPr lang="en-US" altLang="zh-TW">
                <a:ea typeface="新細明體" charset="-120"/>
              </a:rPr>
              <a:t>The geometric center of the rigid body lies at the origin of the body space</a:t>
            </a:r>
          </a:p>
          <a:p>
            <a:r>
              <a:rPr lang="en-US" altLang="zh-TW">
                <a:ea typeface="新細明體" charset="-120"/>
              </a:rPr>
              <a:t>Also called object space or local space </a:t>
            </a:r>
          </a:p>
        </p:txBody>
      </p:sp>
      <p:grpSp>
        <p:nvGrpSpPr>
          <p:cNvPr id="1028126" name="Group 30"/>
          <p:cNvGrpSpPr>
            <a:grpSpLocks/>
          </p:cNvGrpSpPr>
          <p:nvPr/>
        </p:nvGrpSpPr>
        <p:grpSpPr bwMode="auto">
          <a:xfrm>
            <a:off x="533400" y="2514600"/>
            <a:ext cx="2824163" cy="2728913"/>
            <a:chOff x="4032" y="1152"/>
            <a:chExt cx="1779" cy="1719"/>
          </a:xfrm>
        </p:grpSpPr>
        <p:grpSp>
          <p:nvGrpSpPr>
            <p:cNvPr id="1028113" name="Group 17"/>
            <p:cNvGrpSpPr>
              <a:grpSpLocks/>
            </p:cNvGrpSpPr>
            <p:nvPr/>
          </p:nvGrpSpPr>
          <p:grpSpPr bwMode="auto">
            <a:xfrm rot="1064049">
              <a:off x="4416" y="1488"/>
              <a:ext cx="1161" cy="1341"/>
              <a:chOff x="672" y="1656"/>
              <a:chExt cx="1161" cy="1341"/>
            </a:xfrm>
          </p:grpSpPr>
          <p:sp>
            <p:nvSpPr>
              <p:cNvPr id="1028114" name="AutoShape 18"/>
              <p:cNvSpPr>
                <a:spLocks noChangeArrowheads="1"/>
              </p:cNvSpPr>
              <p:nvPr/>
            </p:nvSpPr>
            <p:spPr bwMode="auto">
              <a:xfrm rot="-1140820">
                <a:off x="672" y="1968"/>
                <a:ext cx="912" cy="624"/>
              </a:xfrm>
              <a:prstGeom prst="cube">
                <a:avLst>
                  <a:gd name="adj" fmla="val 46500"/>
                </a:avLst>
              </a:prstGeom>
              <a:solidFill>
                <a:schemeClr val="folHlink">
                  <a:alpha val="3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8115" name="Line 19"/>
              <p:cNvSpPr>
                <a:spLocks noChangeShapeType="1"/>
              </p:cNvSpPr>
              <p:nvPr/>
            </p:nvSpPr>
            <p:spPr bwMode="auto">
              <a:xfrm flipH="1">
                <a:off x="816" y="2400"/>
                <a:ext cx="28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8116" name="Line 20"/>
              <p:cNvSpPr>
                <a:spLocks noChangeShapeType="1"/>
              </p:cNvSpPr>
              <p:nvPr/>
            </p:nvSpPr>
            <p:spPr bwMode="auto">
              <a:xfrm flipV="1">
                <a:off x="1104" y="2160"/>
                <a:ext cx="62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8117" name="Line 21"/>
              <p:cNvSpPr>
                <a:spLocks noChangeShapeType="1"/>
              </p:cNvSpPr>
              <p:nvPr/>
            </p:nvSpPr>
            <p:spPr bwMode="auto">
              <a:xfrm flipH="1" flipV="1">
                <a:off x="912" y="1872"/>
                <a:ext cx="192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8118" name="Line 22"/>
              <p:cNvSpPr>
                <a:spLocks noChangeShapeType="1"/>
              </p:cNvSpPr>
              <p:nvPr/>
            </p:nvSpPr>
            <p:spPr bwMode="auto">
              <a:xfrm flipH="1">
                <a:off x="741" y="2517"/>
                <a:ext cx="28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8119" name="Line 23"/>
              <p:cNvSpPr>
                <a:spLocks noChangeShapeType="1"/>
              </p:cNvSpPr>
              <p:nvPr/>
            </p:nvSpPr>
            <p:spPr bwMode="auto">
              <a:xfrm flipV="1">
                <a:off x="1407" y="2121"/>
                <a:ext cx="426" cy="1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8120" name="Line 24"/>
              <p:cNvSpPr>
                <a:spLocks noChangeShapeType="1"/>
              </p:cNvSpPr>
              <p:nvPr/>
            </p:nvSpPr>
            <p:spPr bwMode="auto">
              <a:xfrm flipH="1" flipV="1">
                <a:off x="827" y="1656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8121" name="Oval 25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028122" name="Text Box 26"/>
            <p:cNvSpPr txBox="1">
              <a:spLocks noChangeArrowheads="1"/>
            </p:cNvSpPr>
            <p:nvPr/>
          </p:nvSpPr>
          <p:spPr bwMode="auto">
            <a:xfrm>
              <a:off x="4032" y="254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28123" name="Text Box 27"/>
            <p:cNvSpPr txBox="1">
              <a:spLocks noChangeArrowheads="1"/>
            </p:cNvSpPr>
            <p:nvPr/>
          </p:nvSpPr>
          <p:spPr bwMode="auto">
            <a:xfrm>
              <a:off x="5520" y="182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y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28124" name="Text Box 28"/>
            <p:cNvSpPr txBox="1">
              <a:spLocks noChangeArrowheads="1"/>
            </p:cNvSpPr>
            <p:nvPr/>
          </p:nvSpPr>
          <p:spPr bwMode="auto">
            <a:xfrm>
              <a:off x="4464" y="1152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z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28125" name="Text Box 29"/>
            <p:cNvSpPr txBox="1">
              <a:spLocks noChangeArrowheads="1"/>
            </p:cNvSpPr>
            <p:nvPr/>
          </p:nvSpPr>
          <p:spPr bwMode="auto">
            <a:xfrm>
              <a:off x="5136" y="134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1">
                  <a:latin typeface="Times New Roman" pitchFamily="18" charset="0"/>
                  <a:ea typeface="新細明體" charset="-120"/>
                </a:rPr>
                <a:t>r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0i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55DC9-56CB-43B7-B3AB-65AA1E6DC3B6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Position and Orientation</a:t>
            </a:r>
          </a:p>
        </p:txBody>
      </p:sp>
      <p:grpSp>
        <p:nvGrpSpPr>
          <p:cNvPr id="1031198" name="Group 30"/>
          <p:cNvGrpSpPr>
            <a:grpSpLocks/>
          </p:cNvGrpSpPr>
          <p:nvPr/>
        </p:nvGrpSpPr>
        <p:grpSpPr bwMode="auto">
          <a:xfrm>
            <a:off x="6472238" y="2133600"/>
            <a:ext cx="2290762" cy="3033713"/>
            <a:chOff x="1920" y="1200"/>
            <a:chExt cx="1443" cy="1911"/>
          </a:xfrm>
        </p:grpSpPr>
        <p:grpSp>
          <p:nvGrpSpPr>
            <p:cNvPr id="1031185" name="Group 17"/>
            <p:cNvGrpSpPr>
              <a:grpSpLocks/>
            </p:cNvGrpSpPr>
            <p:nvPr/>
          </p:nvGrpSpPr>
          <p:grpSpPr bwMode="auto">
            <a:xfrm>
              <a:off x="1968" y="1536"/>
              <a:ext cx="1161" cy="1341"/>
              <a:chOff x="672" y="1656"/>
              <a:chExt cx="1161" cy="1341"/>
            </a:xfrm>
          </p:grpSpPr>
          <p:sp>
            <p:nvSpPr>
              <p:cNvPr id="1031186" name="AutoShape 18"/>
              <p:cNvSpPr>
                <a:spLocks noChangeArrowheads="1"/>
              </p:cNvSpPr>
              <p:nvPr/>
            </p:nvSpPr>
            <p:spPr bwMode="auto">
              <a:xfrm rot="-1140820">
                <a:off x="672" y="1968"/>
                <a:ext cx="912" cy="624"/>
              </a:xfrm>
              <a:prstGeom prst="cube">
                <a:avLst>
                  <a:gd name="adj" fmla="val 46500"/>
                </a:avLst>
              </a:prstGeom>
              <a:solidFill>
                <a:schemeClr val="folHlink">
                  <a:alpha val="3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1187" name="Line 19"/>
              <p:cNvSpPr>
                <a:spLocks noChangeShapeType="1"/>
              </p:cNvSpPr>
              <p:nvPr/>
            </p:nvSpPr>
            <p:spPr bwMode="auto">
              <a:xfrm flipH="1">
                <a:off x="816" y="2400"/>
                <a:ext cx="28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1188" name="Line 20"/>
              <p:cNvSpPr>
                <a:spLocks noChangeShapeType="1"/>
              </p:cNvSpPr>
              <p:nvPr/>
            </p:nvSpPr>
            <p:spPr bwMode="auto">
              <a:xfrm flipV="1">
                <a:off x="1104" y="2160"/>
                <a:ext cx="62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1189" name="Line 21"/>
              <p:cNvSpPr>
                <a:spLocks noChangeShapeType="1"/>
              </p:cNvSpPr>
              <p:nvPr/>
            </p:nvSpPr>
            <p:spPr bwMode="auto">
              <a:xfrm flipH="1" flipV="1">
                <a:off x="912" y="1872"/>
                <a:ext cx="192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1190" name="Line 22"/>
              <p:cNvSpPr>
                <a:spLocks noChangeShapeType="1"/>
              </p:cNvSpPr>
              <p:nvPr/>
            </p:nvSpPr>
            <p:spPr bwMode="auto">
              <a:xfrm flipH="1">
                <a:off x="741" y="2517"/>
                <a:ext cx="28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1191" name="Line 23"/>
              <p:cNvSpPr>
                <a:spLocks noChangeShapeType="1"/>
              </p:cNvSpPr>
              <p:nvPr/>
            </p:nvSpPr>
            <p:spPr bwMode="auto">
              <a:xfrm flipV="1">
                <a:off x="1407" y="2121"/>
                <a:ext cx="426" cy="1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1192" name="Line 24"/>
              <p:cNvSpPr>
                <a:spLocks noChangeShapeType="1"/>
              </p:cNvSpPr>
              <p:nvPr/>
            </p:nvSpPr>
            <p:spPr bwMode="auto">
              <a:xfrm flipH="1" flipV="1">
                <a:off x="827" y="1656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1193" name="Oval 25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031194" name="Text Box 26"/>
            <p:cNvSpPr txBox="1">
              <a:spLocks noChangeArrowheads="1"/>
            </p:cNvSpPr>
            <p:nvPr/>
          </p:nvSpPr>
          <p:spPr bwMode="auto">
            <a:xfrm>
              <a:off x="1920" y="278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1195" name="Text Box 27"/>
            <p:cNvSpPr txBox="1">
              <a:spLocks noChangeArrowheads="1"/>
            </p:cNvSpPr>
            <p:nvPr/>
          </p:nvSpPr>
          <p:spPr bwMode="auto">
            <a:xfrm>
              <a:off x="3072" y="1872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y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1196" name="Text Box 28"/>
            <p:cNvSpPr txBox="1">
              <a:spLocks noChangeArrowheads="1"/>
            </p:cNvSpPr>
            <p:nvPr/>
          </p:nvSpPr>
          <p:spPr bwMode="auto">
            <a:xfrm>
              <a:off x="2016" y="120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z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1197" name="Text Box 29"/>
            <p:cNvSpPr txBox="1">
              <a:spLocks noChangeArrowheads="1"/>
            </p:cNvSpPr>
            <p:nvPr/>
          </p:nvSpPr>
          <p:spPr bwMode="auto">
            <a:xfrm>
              <a:off x="2688" y="1392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1">
                  <a:latin typeface="Times New Roman" pitchFamily="18" charset="0"/>
                  <a:ea typeface="新細明體" charset="-120"/>
                </a:rPr>
                <a:t>r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0i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1031199" name="Group 31"/>
          <p:cNvGrpSpPr>
            <a:grpSpLocks/>
          </p:cNvGrpSpPr>
          <p:nvPr/>
        </p:nvGrpSpPr>
        <p:grpSpPr bwMode="auto">
          <a:xfrm rot="1064049">
            <a:off x="1447800" y="3076575"/>
            <a:ext cx="1843088" cy="2128838"/>
            <a:chOff x="672" y="1656"/>
            <a:chExt cx="1161" cy="1341"/>
          </a:xfrm>
        </p:grpSpPr>
        <p:sp>
          <p:nvSpPr>
            <p:cNvPr id="1031200" name="AutoShape 32"/>
            <p:cNvSpPr>
              <a:spLocks noChangeArrowheads="1"/>
            </p:cNvSpPr>
            <p:nvPr/>
          </p:nvSpPr>
          <p:spPr bwMode="auto">
            <a:xfrm rot="-1140820">
              <a:off x="672" y="1968"/>
              <a:ext cx="912" cy="624"/>
            </a:xfrm>
            <a:prstGeom prst="cube">
              <a:avLst>
                <a:gd name="adj" fmla="val 46500"/>
              </a:avLst>
            </a:prstGeom>
            <a:solidFill>
              <a:schemeClr val="folHlink">
                <a:alpha val="3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201" name="Line 33"/>
            <p:cNvSpPr>
              <a:spLocks noChangeShapeType="1"/>
            </p:cNvSpPr>
            <p:nvPr/>
          </p:nvSpPr>
          <p:spPr bwMode="auto">
            <a:xfrm flipH="1">
              <a:off x="816" y="2400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202" name="Line 34"/>
            <p:cNvSpPr>
              <a:spLocks noChangeShapeType="1"/>
            </p:cNvSpPr>
            <p:nvPr/>
          </p:nvSpPr>
          <p:spPr bwMode="auto">
            <a:xfrm flipV="1">
              <a:off x="1104" y="2160"/>
              <a:ext cx="62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203" name="Line 35"/>
            <p:cNvSpPr>
              <a:spLocks noChangeShapeType="1"/>
            </p:cNvSpPr>
            <p:nvPr/>
          </p:nvSpPr>
          <p:spPr bwMode="auto">
            <a:xfrm flipH="1" flipV="1">
              <a:off x="912" y="187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204" name="Line 36"/>
            <p:cNvSpPr>
              <a:spLocks noChangeShapeType="1"/>
            </p:cNvSpPr>
            <p:nvPr/>
          </p:nvSpPr>
          <p:spPr bwMode="auto">
            <a:xfrm flipH="1">
              <a:off x="741" y="2517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205" name="Line 37"/>
            <p:cNvSpPr>
              <a:spLocks noChangeShapeType="1"/>
            </p:cNvSpPr>
            <p:nvPr/>
          </p:nvSpPr>
          <p:spPr bwMode="auto">
            <a:xfrm flipV="1">
              <a:off x="1407" y="2121"/>
              <a:ext cx="426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206" name="Line 38"/>
            <p:cNvSpPr>
              <a:spLocks noChangeShapeType="1"/>
            </p:cNvSpPr>
            <p:nvPr/>
          </p:nvSpPr>
          <p:spPr bwMode="auto">
            <a:xfrm flipH="1" flipV="1">
              <a:off x="827" y="1656"/>
              <a:ext cx="19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207" name="Oval 39"/>
            <p:cNvSpPr>
              <a:spLocks noChangeArrowheads="1"/>
            </p:cNvSpPr>
            <p:nvPr/>
          </p:nvSpPr>
          <p:spPr bwMode="auto">
            <a:xfrm>
              <a:off x="13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208" name="Text Box 40"/>
          <p:cNvSpPr txBox="1">
            <a:spLocks noChangeArrowheads="1"/>
          </p:cNvSpPr>
          <p:nvPr/>
        </p:nvSpPr>
        <p:spPr bwMode="auto">
          <a:xfrm>
            <a:off x="838200" y="4738688"/>
            <a:ext cx="461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800" i="1" baseline="-25000">
                <a:latin typeface="Times New Roman" pitchFamily="18" charset="0"/>
                <a:ea typeface="新細明體" charset="-120"/>
              </a:rPr>
              <a:t>0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31209" name="Text Box 41"/>
          <p:cNvSpPr txBox="1">
            <a:spLocks noChangeArrowheads="1"/>
          </p:cNvSpPr>
          <p:nvPr/>
        </p:nvSpPr>
        <p:spPr bwMode="auto">
          <a:xfrm>
            <a:off x="3200400" y="3609975"/>
            <a:ext cx="46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  <a:ea typeface="新細明體" charset="-120"/>
              </a:rPr>
              <a:t>y</a:t>
            </a:r>
            <a:r>
              <a:rPr lang="en-US" altLang="zh-TW" sz="2800" i="1" baseline="-25000">
                <a:latin typeface="Times New Roman" pitchFamily="18" charset="0"/>
                <a:ea typeface="新細明體" charset="-120"/>
              </a:rPr>
              <a:t>0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31210" name="Text Box 42"/>
          <p:cNvSpPr txBox="1">
            <a:spLocks noChangeArrowheads="1"/>
          </p:cNvSpPr>
          <p:nvPr/>
        </p:nvSpPr>
        <p:spPr bwMode="auto">
          <a:xfrm>
            <a:off x="1614488" y="2543175"/>
            <a:ext cx="442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  <a:ea typeface="新細明體" charset="-120"/>
              </a:rPr>
              <a:t>z</a:t>
            </a:r>
            <a:r>
              <a:rPr lang="en-US" altLang="zh-TW" sz="2800" i="1" baseline="-25000">
                <a:latin typeface="Times New Roman" pitchFamily="18" charset="0"/>
                <a:ea typeface="新細明體" charset="-120"/>
              </a:rPr>
              <a:t>0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31211" name="Text Box 43"/>
          <p:cNvSpPr txBox="1">
            <a:spLocks noChangeArrowheads="1"/>
          </p:cNvSpPr>
          <p:nvPr/>
        </p:nvSpPr>
        <p:spPr bwMode="auto">
          <a:xfrm>
            <a:off x="2590800" y="2847975"/>
            <a:ext cx="528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 sz="2800" i="1" baseline="-25000">
                <a:latin typeface="Times New Roman" pitchFamily="18" charset="0"/>
                <a:ea typeface="新細明體" charset="-120"/>
              </a:rPr>
              <a:t>0i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31213" name="Text Box 45"/>
          <p:cNvSpPr txBox="1">
            <a:spLocks noChangeArrowheads="1"/>
          </p:cNvSpPr>
          <p:nvPr/>
        </p:nvSpPr>
        <p:spPr bwMode="auto">
          <a:xfrm>
            <a:off x="990600" y="1690688"/>
            <a:ext cx="2373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ea typeface="新細明體" charset="-120"/>
              </a:rPr>
              <a:t>Body Space</a:t>
            </a:r>
          </a:p>
        </p:txBody>
      </p:sp>
      <p:sp>
        <p:nvSpPr>
          <p:cNvPr id="1031214" name="Text Box 46"/>
          <p:cNvSpPr txBox="1">
            <a:spLocks noChangeArrowheads="1"/>
          </p:cNvSpPr>
          <p:nvPr/>
        </p:nvSpPr>
        <p:spPr bwMode="auto">
          <a:xfrm>
            <a:off x="5562600" y="1676400"/>
            <a:ext cx="2508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ea typeface="新細明體" charset="-120"/>
              </a:rPr>
              <a:t>World Space</a:t>
            </a:r>
          </a:p>
        </p:txBody>
      </p:sp>
      <p:grpSp>
        <p:nvGrpSpPr>
          <p:cNvPr id="1031219" name="Group 51"/>
          <p:cNvGrpSpPr>
            <a:grpSpLocks/>
          </p:cNvGrpSpPr>
          <p:nvPr/>
        </p:nvGrpSpPr>
        <p:grpSpPr bwMode="auto">
          <a:xfrm>
            <a:off x="5176838" y="4633913"/>
            <a:ext cx="762000" cy="1066800"/>
            <a:chOff x="3072" y="2880"/>
            <a:chExt cx="480" cy="672"/>
          </a:xfrm>
        </p:grpSpPr>
        <p:sp>
          <p:nvSpPr>
            <p:cNvPr id="1031215" name="Line 47"/>
            <p:cNvSpPr>
              <a:spLocks noChangeShapeType="1"/>
            </p:cNvSpPr>
            <p:nvPr/>
          </p:nvSpPr>
          <p:spPr bwMode="auto">
            <a:xfrm flipV="1">
              <a:off x="3072" y="28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216" name="Line 48"/>
            <p:cNvSpPr>
              <a:spLocks noChangeShapeType="1"/>
            </p:cNvSpPr>
            <p:nvPr/>
          </p:nvSpPr>
          <p:spPr bwMode="auto">
            <a:xfrm>
              <a:off x="3072" y="35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1217" name="Line 49"/>
            <p:cNvSpPr>
              <a:spLocks noChangeShapeType="1"/>
            </p:cNvSpPr>
            <p:nvPr/>
          </p:nvSpPr>
          <p:spPr bwMode="auto">
            <a:xfrm flipV="1">
              <a:off x="3072" y="3024"/>
              <a:ext cx="38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31220" name="Line 52"/>
          <p:cNvSpPr>
            <a:spLocks noChangeShapeType="1"/>
          </p:cNvSpPr>
          <p:nvPr/>
        </p:nvSpPr>
        <p:spPr bwMode="auto">
          <a:xfrm flipV="1">
            <a:off x="5176838" y="3795713"/>
            <a:ext cx="20574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1221" name="Text Box 53"/>
          <p:cNvSpPr txBox="1">
            <a:spLocks noChangeArrowheads="1"/>
          </p:cNvSpPr>
          <p:nvPr/>
        </p:nvSpPr>
        <p:spPr bwMode="auto">
          <a:xfrm>
            <a:off x="5849938" y="4100513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1031222" name="Text Box 54"/>
          <p:cNvSpPr txBox="1">
            <a:spLocks noChangeArrowheads="1"/>
          </p:cNvSpPr>
          <p:nvPr/>
        </p:nvSpPr>
        <p:spPr bwMode="auto">
          <a:xfrm>
            <a:off x="5786438" y="3033713"/>
            <a:ext cx="77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427EEF-C0E0-4729-BD4B-929A684B9891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Position and Orientation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47800"/>
            <a:ext cx="5214937" cy="5029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Use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 and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 to transform the body space into world space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The world coordinate of an arbitrary point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 baseline="-25000">
                <a:latin typeface="Times New Roman" pitchFamily="18" charset="0"/>
                <a:ea typeface="新細明體" charset="-120"/>
              </a:rPr>
              <a:t>0i</a:t>
            </a:r>
            <a:r>
              <a:rPr lang="en-US" altLang="zh-TW">
                <a:ea typeface="新細明體" charset="-120"/>
              </a:rPr>
              <a:t> on the body</a:t>
            </a:r>
          </a:p>
        </p:txBody>
      </p:sp>
      <p:grpSp>
        <p:nvGrpSpPr>
          <p:cNvPr id="1032196" name="Group 4"/>
          <p:cNvGrpSpPr>
            <a:grpSpLocks/>
          </p:cNvGrpSpPr>
          <p:nvPr/>
        </p:nvGrpSpPr>
        <p:grpSpPr bwMode="auto">
          <a:xfrm>
            <a:off x="6781800" y="2133600"/>
            <a:ext cx="2290763" cy="3033713"/>
            <a:chOff x="1920" y="1200"/>
            <a:chExt cx="1443" cy="1911"/>
          </a:xfrm>
        </p:grpSpPr>
        <p:grpSp>
          <p:nvGrpSpPr>
            <p:cNvPr id="1032197" name="Group 5"/>
            <p:cNvGrpSpPr>
              <a:grpSpLocks/>
            </p:cNvGrpSpPr>
            <p:nvPr/>
          </p:nvGrpSpPr>
          <p:grpSpPr bwMode="auto">
            <a:xfrm>
              <a:off x="1968" y="1536"/>
              <a:ext cx="1161" cy="1341"/>
              <a:chOff x="672" y="1656"/>
              <a:chExt cx="1161" cy="1341"/>
            </a:xfrm>
          </p:grpSpPr>
          <p:sp>
            <p:nvSpPr>
              <p:cNvPr id="1032198" name="AutoShape 6"/>
              <p:cNvSpPr>
                <a:spLocks noChangeArrowheads="1"/>
              </p:cNvSpPr>
              <p:nvPr/>
            </p:nvSpPr>
            <p:spPr bwMode="auto">
              <a:xfrm rot="-1140820">
                <a:off x="672" y="1968"/>
                <a:ext cx="912" cy="624"/>
              </a:xfrm>
              <a:prstGeom prst="cube">
                <a:avLst>
                  <a:gd name="adj" fmla="val 46500"/>
                </a:avLst>
              </a:prstGeom>
              <a:solidFill>
                <a:schemeClr val="folHlink">
                  <a:alpha val="3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2199" name="Line 7"/>
              <p:cNvSpPr>
                <a:spLocks noChangeShapeType="1"/>
              </p:cNvSpPr>
              <p:nvPr/>
            </p:nvSpPr>
            <p:spPr bwMode="auto">
              <a:xfrm flipH="1">
                <a:off x="816" y="2400"/>
                <a:ext cx="288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2200" name="Line 8"/>
              <p:cNvSpPr>
                <a:spLocks noChangeShapeType="1"/>
              </p:cNvSpPr>
              <p:nvPr/>
            </p:nvSpPr>
            <p:spPr bwMode="auto">
              <a:xfrm flipV="1">
                <a:off x="1104" y="2160"/>
                <a:ext cx="62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2201" name="Line 9"/>
              <p:cNvSpPr>
                <a:spLocks noChangeShapeType="1"/>
              </p:cNvSpPr>
              <p:nvPr/>
            </p:nvSpPr>
            <p:spPr bwMode="auto">
              <a:xfrm flipH="1" flipV="1">
                <a:off x="912" y="1872"/>
                <a:ext cx="192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2202" name="Line 10"/>
              <p:cNvSpPr>
                <a:spLocks noChangeShapeType="1"/>
              </p:cNvSpPr>
              <p:nvPr/>
            </p:nvSpPr>
            <p:spPr bwMode="auto">
              <a:xfrm flipH="1">
                <a:off x="741" y="2517"/>
                <a:ext cx="28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2203" name="Line 11"/>
              <p:cNvSpPr>
                <a:spLocks noChangeShapeType="1"/>
              </p:cNvSpPr>
              <p:nvPr/>
            </p:nvSpPr>
            <p:spPr bwMode="auto">
              <a:xfrm flipV="1">
                <a:off x="1407" y="2121"/>
                <a:ext cx="426" cy="1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2204" name="Line 12"/>
              <p:cNvSpPr>
                <a:spLocks noChangeShapeType="1"/>
              </p:cNvSpPr>
              <p:nvPr/>
            </p:nvSpPr>
            <p:spPr bwMode="auto">
              <a:xfrm flipH="1" flipV="1">
                <a:off x="827" y="1656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2205" name="Oval 13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032206" name="Text Box 14"/>
            <p:cNvSpPr txBox="1">
              <a:spLocks noChangeArrowheads="1"/>
            </p:cNvSpPr>
            <p:nvPr/>
          </p:nvSpPr>
          <p:spPr bwMode="auto">
            <a:xfrm>
              <a:off x="1920" y="2784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x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2207" name="Text Box 15"/>
            <p:cNvSpPr txBox="1">
              <a:spLocks noChangeArrowheads="1"/>
            </p:cNvSpPr>
            <p:nvPr/>
          </p:nvSpPr>
          <p:spPr bwMode="auto">
            <a:xfrm>
              <a:off x="3072" y="1872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y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2208" name="Text Box 16"/>
            <p:cNvSpPr txBox="1">
              <a:spLocks noChangeArrowheads="1"/>
            </p:cNvSpPr>
            <p:nvPr/>
          </p:nvSpPr>
          <p:spPr bwMode="auto">
            <a:xfrm>
              <a:off x="2016" y="120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  <a:ea typeface="新細明體" charset="-120"/>
                </a:rPr>
                <a:t>z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2209" name="Text Box 17"/>
            <p:cNvSpPr txBox="1">
              <a:spLocks noChangeArrowheads="1"/>
            </p:cNvSpPr>
            <p:nvPr/>
          </p:nvSpPr>
          <p:spPr bwMode="auto">
            <a:xfrm>
              <a:off x="2688" y="1392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1">
                  <a:latin typeface="Times New Roman" pitchFamily="18" charset="0"/>
                  <a:ea typeface="新細明體" charset="-120"/>
                </a:rPr>
                <a:t>r</a:t>
              </a:r>
              <a:r>
                <a:rPr lang="en-US" altLang="zh-TW" sz="2800" i="1" baseline="-25000">
                  <a:latin typeface="Times New Roman" pitchFamily="18" charset="0"/>
                  <a:ea typeface="新細明體" charset="-120"/>
                </a:rPr>
                <a:t>0i</a:t>
              </a:r>
              <a:endParaRPr lang="en-US" altLang="zh-TW" sz="2800">
                <a:latin typeface="Times New Roman" pitchFamily="18" charset="0"/>
                <a:ea typeface="新細明體" charset="-120"/>
              </a:endParaRPr>
            </a:p>
          </p:txBody>
        </p:sp>
      </p:grpSp>
      <p:grpSp>
        <p:nvGrpSpPr>
          <p:cNvPr id="1032210" name="Group 18"/>
          <p:cNvGrpSpPr>
            <a:grpSpLocks/>
          </p:cNvGrpSpPr>
          <p:nvPr/>
        </p:nvGrpSpPr>
        <p:grpSpPr bwMode="auto">
          <a:xfrm>
            <a:off x="5486400" y="4633913"/>
            <a:ext cx="762000" cy="1066800"/>
            <a:chOff x="3072" y="2880"/>
            <a:chExt cx="480" cy="672"/>
          </a:xfrm>
        </p:grpSpPr>
        <p:sp>
          <p:nvSpPr>
            <p:cNvPr id="1032211" name="Line 19"/>
            <p:cNvSpPr>
              <a:spLocks noChangeShapeType="1"/>
            </p:cNvSpPr>
            <p:nvPr/>
          </p:nvSpPr>
          <p:spPr bwMode="auto">
            <a:xfrm flipV="1">
              <a:off x="3072" y="288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2212" name="Line 20"/>
            <p:cNvSpPr>
              <a:spLocks noChangeShapeType="1"/>
            </p:cNvSpPr>
            <p:nvPr/>
          </p:nvSpPr>
          <p:spPr bwMode="auto">
            <a:xfrm>
              <a:off x="3072" y="35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2213" name="Line 21"/>
            <p:cNvSpPr>
              <a:spLocks noChangeShapeType="1"/>
            </p:cNvSpPr>
            <p:nvPr/>
          </p:nvSpPr>
          <p:spPr bwMode="auto">
            <a:xfrm flipV="1">
              <a:off x="3072" y="3024"/>
              <a:ext cx="38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32214" name="Line 22"/>
          <p:cNvSpPr>
            <a:spLocks noChangeShapeType="1"/>
          </p:cNvSpPr>
          <p:nvPr/>
        </p:nvSpPr>
        <p:spPr bwMode="auto">
          <a:xfrm flipV="1">
            <a:off x="5486400" y="3795713"/>
            <a:ext cx="2057400" cy="1905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215" name="Text Box 23"/>
          <p:cNvSpPr txBox="1">
            <a:spLocks noChangeArrowheads="1"/>
          </p:cNvSpPr>
          <p:nvPr/>
        </p:nvSpPr>
        <p:spPr bwMode="auto">
          <a:xfrm>
            <a:off x="6159500" y="4100513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1032216" name="Text Box 24"/>
          <p:cNvSpPr txBox="1">
            <a:spLocks noChangeArrowheads="1"/>
          </p:cNvSpPr>
          <p:nvPr/>
        </p:nvSpPr>
        <p:spPr bwMode="auto">
          <a:xfrm>
            <a:off x="6248400" y="3124200"/>
            <a:ext cx="77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graphicFrame>
        <p:nvGraphicFramePr>
          <p:cNvPr id="1032217" name="Object 25"/>
          <p:cNvGraphicFramePr>
            <a:graphicFrameLocks noChangeAspect="1"/>
          </p:cNvGraphicFramePr>
          <p:nvPr/>
        </p:nvGraphicFramePr>
        <p:xfrm>
          <a:off x="1406525" y="5703888"/>
          <a:ext cx="3054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29" name="方程式" r:id="rId3" imgW="1244520" imgH="228600" progId="Equation.3">
                  <p:embed/>
                </p:oleObj>
              </mc:Choice>
              <mc:Fallback>
                <p:oleObj name="方程式" r:id="rId3" imgW="124452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5703888"/>
                        <a:ext cx="3054350" cy="561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218" name="Freeform 26"/>
          <p:cNvSpPr>
            <a:spLocks/>
          </p:cNvSpPr>
          <p:nvPr/>
        </p:nvSpPr>
        <p:spPr bwMode="auto">
          <a:xfrm>
            <a:off x="6299200" y="3048000"/>
            <a:ext cx="558800" cy="152400"/>
          </a:xfrm>
          <a:custGeom>
            <a:avLst/>
            <a:gdLst>
              <a:gd name="T0" fmla="*/ 152 w 352"/>
              <a:gd name="T1" fmla="*/ 144 h 144"/>
              <a:gd name="T2" fmla="*/ 8 w 352"/>
              <a:gd name="T3" fmla="*/ 96 h 144"/>
              <a:gd name="T4" fmla="*/ 200 w 352"/>
              <a:gd name="T5" fmla="*/ 0 h 144"/>
              <a:gd name="T6" fmla="*/ 344 w 352"/>
              <a:gd name="T7" fmla="*/ 96 h 144"/>
              <a:gd name="T8" fmla="*/ 248 w 352"/>
              <a:gd name="T9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144">
                <a:moveTo>
                  <a:pt x="152" y="144"/>
                </a:moveTo>
                <a:cubicBezTo>
                  <a:pt x="76" y="132"/>
                  <a:pt x="0" y="120"/>
                  <a:pt x="8" y="96"/>
                </a:cubicBezTo>
                <a:cubicBezTo>
                  <a:pt x="16" y="72"/>
                  <a:pt x="144" y="0"/>
                  <a:pt x="200" y="0"/>
                </a:cubicBezTo>
                <a:cubicBezTo>
                  <a:pt x="256" y="0"/>
                  <a:pt x="336" y="72"/>
                  <a:pt x="344" y="96"/>
                </a:cubicBezTo>
                <a:cubicBezTo>
                  <a:pt x="352" y="120"/>
                  <a:pt x="264" y="144"/>
                  <a:pt x="248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11175-9EDE-4ECF-97D6-E6F18993C4E9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Position and Orientation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Assume the rigid body has uniform density, what is the physical meaning of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)?</a:t>
            </a:r>
          </a:p>
          <a:p>
            <a:pPr lvl="1"/>
            <a:r>
              <a:rPr lang="en-US" altLang="zh-TW">
                <a:ea typeface="新細明體" charset="-120"/>
              </a:rPr>
              <a:t>Center of mass over time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What is the physical meaning of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)?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32A58C-BADF-4C69-9129-3F72053F82DA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Position and Orientation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Consider the x-axis in body space, (1, 0, 0), what is the direction of this vector in world space at time 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?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 represents the directions of x, y, z axes of the body space in world space at time 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</a:p>
        </p:txBody>
      </p:sp>
      <p:graphicFrame>
        <p:nvGraphicFramePr>
          <p:cNvPr id="1034244" name="Object 4"/>
          <p:cNvGraphicFramePr>
            <a:graphicFrameLocks noChangeAspect="1"/>
          </p:cNvGraphicFramePr>
          <p:nvPr/>
        </p:nvGraphicFramePr>
        <p:xfrm>
          <a:off x="1600200" y="3200400"/>
          <a:ext cx="6234113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55" name="方程式" r:id="rId3" imgW="2857320" imgH="736560" progId="Equation.3">
                  <p:embed/>
                </p:oleObj>
              </mc:Choice>
              <mc:Fallback>
                <p:oleObj name="方程式" r:id="rId3" imgW="285732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6234113" cy="1608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45" name="Text Box 5"/>
          <p:cNvSpPr txBox="1">
            <a:spLocks noChangeArrowheads="1"/>
          </p:cNvSpPr>
          <p:nvPr/>
        </p:nvSpPr>
        <p:spPr bwMode="auto">
          <a:xfrm>
            <a:off x="6394450" y="4764088"/>
            <a:ext cx="238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ea typeface="新細明體" charset="-120"/>
              </a:rPr>
              <a:t>first column of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B32368-52E7-4FCF-B2B7-1C96E8CB19A2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Position and Orientation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 and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 define the position and the orientation of the body at time 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Next we needed to define how the position and orientation change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B4000-7885-4DCB-9308-97DAE22B466B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Linear Velocity and Angular Velocity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95400"/>
            <a:ext cx="8415337" cy="5029200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Linear Velocity</a:t>
            </a:r>
          </a:p>
          <a:p>
            <a:pPr>
              <a:lnSpc>
                <a:spcPct val="100000"/>
              </a:lnSpc>
            </a:pPr>
            <a:r>
              <a:rPr lang="en-US" altLang="zh-TW">
                <a:ea typeface="新細明體" charset="-120"/>
              </a:rPr>
              <a:t>Since x(t) is the position of the center of mass in world space,       is the velocity of the center of mass in world space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Angular Velocity</a:t>
            </a:r>
          </a:p>
          <a:p>
            <a:pPr>
              <a:lnSpc>
                <a:spcPct val="100000"/>
              </a:lnSpc>
            </a:pPr>
            <a:r>
              <a:rPr lang="en-US" altLang="zh-TW">
                <a:ea typeface="新細明體" charset="-120"/>
              </a:rPr>
              <a:t>If we fix the position of the COM in space</a:t>
            </a:r>
          </a:p>
          <a:p>
            <a:pPr lvl="1">
              <a:lnSpc>
                <a:spcPct val="100000"/>
              </a:lnSpc>
            </a:pPr>
            <a:r>
              <a:rPr lang="en-US" altLang="zh-TW">
                <a:ea typeface="新細明體" charset="-120"/>
              </a:rPr>
              <a:t>then any movement is due to the body spinning about some axis that passes through the COM</a:t>
            </a:r>
          </a:p>
          <a:p>
            <a:pPr lvl="1">
              <a:lnSpc>
                <a:spcPct val="100000"/>
              </a:lnSpc>
            </a:pPr>
            <a:r>
              <a:rPr lang="en-US" altLang="zh-TW">
                <a:ea typeface="新細明體" charset="-120"/>
              </a:rPr>
              <a:t>Otherwise, the COM would itself be moving</a:t>
            </a:r>
          </a:p>
        </p:txBody>
      </p:sp>
      <p:graphicFrame>
        <p:nvGraphicFramePr>
          <p:cNvPr id="1037316" name="Object 4"/>
          <p:cNvGraphicFramePr>
            <a:graphicFrameLocks noChangeAspect="1"/>
          </p:cNvGraphicFramePr>
          <p:nvPr/>
        </p:nvGraphicFramePr>
        <p:xfrm>
          <a:off x="4495800" y="2438400"/>
          <a:ext cx="685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26" name="方程式" r:id="rId3" imgW="279360" imgH="203040" progId="Equation.3">
                  <p:embed/>
                </p:oleObj>
              </mc:Choice>
              <mc:Fallback>
                <p:oleObj name="方程式" r:id="rId3" imgW="279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438400"/>
                        <a:ext cx="685800" cy="4984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A2C91B-00D6-4123-9168-2951FF3063D0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Angular Velocity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We describe that spin as a vector </a:t>
            </a:r>
            <a:r>
              <a:rPr lang="el-GR" altLang="zh-TW" b="1">
                <a:latin typeface="Times New Roman" pitchFamily="18" charset="0"/>
                <a:ea typeface="新細明體" charset="-120"/>
                <a:cs typeface="Arial" charset="0"/>
              </a:rPr>
              <a:t>ω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Linear position and velocity are related by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How are angular position (orientation) and velocity related?  </a:t>
            </a:r>
          </a:p>
        </p:txBody>
      </p:sp>
      <p:graphicFrame>
        <p:nvGraphicFramePr>
          <p:cNvPr id="1039364" name="Object 4"/>
          <p:cNvGraphicFramePr>
            <a:graphicFrameLocks noChangeAspect="1"/>
          </p:cNvGraphicFramePr>
          <p:nvPr/>
        </p:nvGraphicFramePr>
        <p:xfrm>
          <a:off x="3429000" y="3657600"/>
          <a:ext cx="1933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74" name="方程式" r:id="rId3" imgW="787320" imgH="393480" progId="Equation.3">
                  <p:embed/>
                </p:oleObj>
              </mc:Choice>
              <mc:Fallback>
                <p:oleObj name="方程式" r:id="rId3" imgW="787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7600"/>
                        <a:ext cx="1933575" cy="965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446B1E-6966-4F96-80BD-54962D64D81B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Angular Velocity 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47800"/>
            <a:ext cx="5138737" cy="5029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How are </a:t>
            </a:r>
            <a:r>
              <a:rPr lang="en-US" altLang="zh-TW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 and </a:t>
            </a:r>
            <a:r>
              <a:rPr lang="el-GR" altLang="zh-TW" b="1">
                <a:latin typeface="Times New Roman" pitchFamily="18" charset="0"/>
                <a:ea typeface="新細明體" charset="-120"/>
                <a:cs typeface="Arial" charset="0"/>
              </a:rPr>
              <a:t>ω</a:t>
            </a:r>
            <a:r>
              <a:rPr lang="en-US" altLang="zh-TW">
                <a:ea typeface="新細明體" charset="-120"/>
              </a:rPr>
              <a:t>(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) related?</a:t>
            </a:r>
          </a:p>
          <a:p>
            <a:r>
              <a:rPr lang="en-US" altLang="zh-TW" sz="2800">
                <a:ea typeface="新細明體" charset="-120"/>
              </a:rPr>
              <a:t>Consider a vector r(t) at time t specified in world space, how do we represent       in terms of </a:t>
            </a:r>
            <a:r>
              <a:rPr lang="el-GR" altLang="zh-TW" sz="2800" b="1">
                <a:latin typeface="Times New Roman" pitchFamily="18" charset="0"/>
                <a:ea typeface="新細明體" charset="-120"/>
              </a:rPr>
              <a:t>ω</a:t>
            </a:r>
            <a:r>
              <a:rPr lang="en-US" altLang="zh-TW" sz="2800"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ea typeface="新細明體" charset="-120"/>
              </a:rPr>
              <a:t>)?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aphicFrame>
        <p:nvGraphicFramePr>
          <p:cNvPr id="1036292" name="Object 4"/>
          <p:cNvGraphicFramePr>
            <a:graphicFrameLocks noChangeAspect="1"/>
          </p:cNvGraphicFramePr>
          <p:nvPr/>
        </p:nvGraphicFramePr>
        <p:xfrm>
          <a:off x="4127500" y="3671888"/>
          <a:ext cx="60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46" name="方程式" r:id="rId3" imgW="279360" imgH="203040" progId="Equation.3">
                  <p:embed/>
                </p:oleObj>
              </mc:Choice>
              <mc:Fallback>
                <p:oleObj name="方程式" r:id="rId3" imgW="279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671888"/>
                        <a:ext cx="609600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6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9"/>
          <a:stretch>
            <a:fillRect/>
          </a:stretch>
        </p:blipFill>
        <p:spPr bwMode="auto">
          <a:xfrm>
            <a:off x="5486400" y="1600200"/>
            <a:ext cx="3429000" cy="296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36294" name="Object 6"/>
          <p:cNvGraphicFramePr>
            <a:graphicFrameLocks noChangeAspect="1"/>
          </p:cNvGraphicFramePr>
          <p:nvPr/>
        </p:nvGraphicFramePr>
        <p:xfrm>
          <a:off x="790575" y="5851525"/>
          <a:ext cx="22209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47" name="方程式" r:id="rId6" imgW="901440" imgH="253800" progId="Equation.3">
                  <p:embed/>
                </p:oleObj>
              </mc:Choice>
              <mc:Fallback>
                <p:oleObj name="方程式" r:id="rId6" imgW="9014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851525"/>
                        <a:ext cx="2220913" cy="625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5" name="Object 7"/>
          <p:cNvGraphicFramePr>
            <a:graphicFrameLocks noChangeAspect="1"/>
          </p:cNvGraphicFramePr>
          <p:nvPr/>
        </p:nvGraphicFramePr>
        <p:xfrm>
          <a:off x="685800" y="4859338"/>
          <a:ext cx="13144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48" name="方程式" r:id="rId8" imgW="533160" imgH="203040" progId="Equation.3">
                  <p:embed/>
                </p:oleObj>
              </mc:Choice>
              <mc:Fallback>
                <p:oleObj name="方程式" r:id="rId8" imgW="5331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59338"/>
                        <a:ext cx="1314450" cy="500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6" name="Object 8"/>
          <p:cNvGraphicFramePr>
            <a:graphicFrameLocks noChangeAspect="1"/>
          </p:cNvGraphicFramePr>
          <p:nvPr/>
        </p:nvGraphicFramePr>
        <p:xfrm>
          <a:off x="736600" y="5316538"/>
          <a:ext cx="17510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49" name="方程式" r:id="rId10" imgW="711000" imgH="203040" progId="Equation.3">
                  <p:embed/>
                </p:oleObj>
              </mc:Choice>
              <mc:Fallback>
                <p:oleObj name="方程式" r:id="rId10" imgW="71100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316538"/>
                        <a:ext cx="1751013" cy="500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7" name="Object 9"/>
          <p:cNvGraphicFramePr>
            <a:graphicFrameLocks noChangeAspect="1"/>
          </p:cNvGraphicFramePr>
          <p:nvPr/>
        </p:nvGraphicFramePr>
        <p:xfrm>
          <a:off x="3429000" y="5089525"/>
          <a:ext cx="57912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50" name="方程式" r:id="rId12" imgW="2158920" imgH="431640" progId="Equation.3">
                  <p:embed/>
                </p:oleObj>
              </mc:Choice>
              <mc:Fallback>
                <p:oleObj name="方程式" r:id="rId12" imgW="21589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89525"/>
                        <a:ext cx="5791200" cy="1158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9" name="AutoShape 11"/>
          <p:cNvSpPr>
            <a:spLocks/>
          </p:cNvSpPr>
          <p:nvPr/>
        </p:nvSpPr>
        <p:spPr bwMode="auto">
          <a:xfrm>
            <a:off x="457200" y="50292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6300" name="AutoShape 12"/>
          <p:cNvSpPr>
            <a:spLocks noChangeArrowheads="1"/>
          </p:cNvSpPr>
          <p:nvPr/>
        </p:nvSpPr>
        <p:spPr bwMode="auto">
          <a:xfrm>
            <a:off x="2895600" y="53340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B161FD-CB9A-4B61-8CAE-E1597537356F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Angular Velocity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Given the physical meaning of R(t), what does each column change over time?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This expression is too cumbersome, we can use a trick to simplify it </a:t>
            </a:r>
          </a:p>
        </p:txBody>
      </p:sp>
      <p:graphicFrame>
        <p:nvGraphicFramePr>
          <p:cNvPr id="1040389" name="Object 5"/>
          <p:cNvGraphicFramePr>
            <a:graphicFrameLocks noChangeAspect="1"/>
          </p:cNvGraphicFramePr>
          <p:nvPr/>
        </p:nvGraphicFramePr>
        <p:xfrm>
          <a:off x="457200" y="2667000"/>
          <a:ext cx="84582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99" name="方程式" r:id="rId3" imgW="3314520" imgH="761760" progId="Equation.3">
                  <p:embed/>
                </p:oleObj>
              </mc:Choice>
              <mc:Fallback>
                <p:oleObj name="方程式" r:id="rId3" imgW="331452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8458200" cy="1946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28BD0-33C7-431B-A7EC-AC71CB5FAAA0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Rigid Body Simulation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Once we consider an object with spatial extent, particle system simulation is no longer sufficient </a:t>
            </a:r>
          </a:p>
        </p:txBody>
      </p:sp>
      <p:graphicFrame>
        <p:nvGraphicFramePr>
          <p:cNvPr id="1052676" name="Object 4"/>
          <p:cNvGraphicFramePr>
            <a:graphicFrameLocks noChangeAspect="1"/>
          </p:cNvGraphicFramePr>
          <p:nvPr/>
        </p:nvGraphicFramePr>
        <p:xfrm>
          <a:off x="3886200" y="2895600"/>
          <a:ext cx="419100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686" name="Image" r:id="rId3" imgW="7179668" imgH="5311684" progId="Photoshop.Image.5">
                  <p:embed/>
                </p:oleObj>
              </mc:Choice>
              <mc:Fallback>
                <p:oleObj name="Image" r:id="rId3" imgW="7179668" imgH="5311684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95600"/>
                        <a:ext cx="419100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51F805-5DF3-46C9-A40D-E6D3807DD90F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Angular Velocity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19200"/>
            <a:ext cx="8415337" cy="5029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Consider two 3 by 1 vectors: a and b, the cross product of them is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Given a, we can define a matrix a* such that</a:t>
            </a:r>
          </a:p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  </a:t>
            </a:r>
          </a:p>
        </p:txBody>
      </p:sp>
      <p:graphicFrame>
        <p:nvGraphicFramePr>
          <p:cNvPr id="1041412" name="Object 4"/>
          <p:cNvGraphicFramePr>
            <a:graphicFrameLocks noChangeAspect="1"/>
          </p:cNvGraphicFramePr>
          <p:nvPr/>
        </p:nvGraphicFramePr>
        <p:xfrm>
          <a:off x="4648200" y="1905000"/>
          <a:ext cx="35655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43" name="方程式" r:id="rId3" imgW="1396800" imgH="736560" progId="Equation.3">
                  <p:embed/>
                </p:oleObj>
              </mc:Choice>
              <mc:Fallback>
                <p:oleObj name="方程式" r:id="rId3" imgW="139680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05000"/>
                        <a:ext cx="3565525" cy="1881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413" name="Object 5"/>
          <p:cNvGraphicFramePr>
            <a:graphicFrameLocks noChangeAspect="1"/>
          </p:cNvGraphicFramePr>
          <p:nvPr/>
        </p:nvGraphicFramePr>
        <p:xfrm>
          <a:off x="1524000" y="4572000"/>
          <a:ext cx="388937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44" name="方程式" r:id="rId5" imgW="1523880" imgH="736560" progId="Equation.3">
                  <p:embed/>
                </p:oleObj>
              </mc:Choice>
              <mc:Fallback>
                <p:oleObj name="方程式" r:id="rId5" imgW="152388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3889375" cy="1881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414" name="Object 6"/>
          <p:cNvGraphicFramePr>
            <a:graphicFrameLocks noChangeAspect="1"/>
          </p:cNvGraphicFramePr>
          <p:nvPr/>
        </p:nvGraphicFramePr>
        <p:xfrm>
          <a:off x="1371600" y="4572000"/>
          <a:ext cx="609282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45" name="方程式" r:id="rId7" imgW="2387520" imgH="736560" progId="Equation.3">
                  <p:embed/>
                </p:oleObj>
              </mc:Choice>
              <mc:Fallback>
                <p:oleObj name="方程式" r:id="rId7" imgW="2387520" imgH="736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6092825" cy="1881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5" name="Line 7"/>
          <p:cNvSpPr>
            <a:spLocks noChangeShapeType="1"/>
          </p:cNvSpPr>
          <p:nvPr/>
        </p:nvSpPr>
        <p:spPr bwMode="auto">
          <a:xfrm flipH="1">
            <a:off x="5105400" y="4267200"/>
            <a:ext cx="12954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FFD734-2790-4767-AEAD-D967258F4F8A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Angular Velocity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1042436" name="Object 4"/>
          <p:cNvGraphicFramePr>
            <a:graphicFrameLocks noChangeAspect="1"/>
          </p:cNvGraphicFramePr>
          <p:nvPr/>
        </p:nvGraphicFramePr>
        <p:xfrm>
          <a:off x="457200" y="1676400"/>
          <a:ext cx="84582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66" name="方程式" r:id="rId3" imgW="3314520" imgH="761760" progId="Equation.3">
                  <p:embed/>
                </p:oleObj>
              </mc:Choice>
              <mc:Fallback>
                <p:oleObj name="方程式" r:id="rId3" imgW="3314520" imgH="761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458200" cy="1946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37" name="Object 5"/>
          <p:cNvGraphicFramePr>
            <a:graphicFrameLocks noChangeAspect="1"/>
          </p:cNvGraphicFramePr>
          <p:nvPr/>
        </p:nvGraphicFramePr>
        <p:xfrm>
          <a:off x="1219200" y="4419600"/>
          <a:ext cx="693420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67" name="方程式" r:id="rId5" imgW="2743200" imgH="736560" progId="Equation.3">
                  <p:embed/>
                </p:oleObj>
              </mc:Choice>
              <mc:Fallback>
                <p:oleObj name="方程式" r:id="rId5" imgW="274320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6934200" cy="1863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38" name="Object 6"/>
          <p:cNvGraphicFramePr>
            <a:graphicFrameLocks noChangeAspect="1"/>
          </p:cNvGraphicFramePr>
          <p:nvPr/>
        </p:nvGraphicFramePr>
        <p:xfrm>
          <a:off x="1295400" y="3810000"/>
          <a:ext cx="2085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68" name="方程式" r:id="rId7" imgW="825480" imgH="203040" progId="Equation.3">
                  <p:embed/>
                </p:oleObj>
              </mc:Choice>
              <mc:Fallback>
                <p:oleObj name="方程式" r:id="rId7" imgW="8254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2085975" cy="5143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E79D18-2920-4C07-AC76-060989D0956F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Perspective of Particles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Imagine a rigid body is composed of a large number of small particles</a:t>
            </a:r>
          </a:p>
          <a:p>
            <a:pPr lvl="1"/>
            <a:r>
              <a:rPr lang="en-US" altLang="zh-TW" sz="2800">
                <a:ea typeface="新細明體" charset="-120"/>
              </a:rPr>
              <a:t>the particles are indexed from 1 to N</a:t>
            </a:r>
          </a:p>
          <a:p>
            <a:pPr lvl="1"/>
            <a:r>
              <a:rPr lang="en-US" altLang="zh-TW" sz="2800">
                <a:ea typeface="新細明體" charset="-120"/>
              </a:rPr>
              <a:t>each particle has a constant location </a:t>
            </a:r>
            <a:r>
              <a:rPr lang="en-US" altLang="zh-TW" sz="2800" b="1">
                <a:latin typeface="Times New Roman" pitchFamily="18" charset="0"/>
                <a:ea typeface="新細明體" charset="-120"/>
              </a:rPr>
              <a:t>r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0i</a:t>
            </a:r>
            <a:r>
              <a:rPr lang="en-US" altLang="zh-TW" sz="2800">
                <a:ea typeface="新細明體" charset="-120"/>
              </a:rPr>
              <a:t> in body space</a:t>
            </a:r>
          </a:p>
          <a:p>
            <a:pPr lvl="1"/>
            <a:r>
              <a:rPr lang="en-US" altLang="zh-TW" sz="2800">
                <a:ea typeface="新細明體" charset="-120"/>
              </a:rPr>
              <a:t>the location of 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 sz="2800">
                <a:ea typeface="新細明體" charset="-120"/>
              </a:rPr>
              <a:t>-th particle in world space at time 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ea typeface="新細明體" charset="-120"/>
              </a:rPr>
              <a:t> is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aphicFrame>
        <p:nvGraphicFramePr>
          <p:cNvPr id="1046532" name="Object 4"/>
          <p:cNvGraphicFramePr>
            <a:graphicFrameLocks noChangeAspect="1"/>
          </p:cNvGraphicFramePr>
          <p:nvPr/>
        </p:nvGraphicFramePr>
        <p:xfrm>
          <a:off x="2743200" y="5486400"/>
          <a:ext cx="3054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42" name="方程式" r:id="rId3" imgW="1244520" imgH="228600" progId="Equation.3">
                  <p:embed/>
                </p:oleObj>
              </mc:Choice>
              <mc:Fallback>
                <p:oleObj name="方程式" r:id="rId3" imgW="12445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0"/>
                        <a:ext cx="3054350" cy="561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D7D405-666C-490B-BB75-65943923FBF3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Velocity of a particle</a:t>
            </a:r>
          </a:p>
        </p:txBody>
      </p:sp>
      <p:graphicFrame>
        <p:nvGraphicFramePr>
          <p:cNvPr id="1047556" name="Object 4"/>
          <p:cNvGraphicFramePr>
            <a:graphicFrameLocks noChangeAspect="1"/>
          </p:cNvGraphicFramePr>
          <p:nvPr/>
        </p:nvGraphicFramePr>
        <p:xfrm>
          <a:off x="838200" y="1752600"/>
          <a:ext cx="43005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1" name="方程式" r:id="rId3" imgW="1752480" imgH="393480" progId="Equation.3">
                  <p:embed/>
                </p:oleObj>
              </mc:Choice>
              <mc:Fallback>
                <p:oleObj name="方程式" r:id="rId3" imgW="1752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4300538" cy="9667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557" name="Object 5"/>
          <p:cNvGraphicFramePr>
            <a:graphicFrameLocks noChangeAspect="1"/>
          </p:cNvGraphicFramePr>
          <p:nvPr/>
        </p:nvGraphicFramePr>
        <p:xfrm>
          <a:off x="762000" y="3429000"/>
          <a:ext cx="61690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82" name="方程式" r:id="rId5" imgW="2514600" imgH="685800" progId="Equation.3">
                  <p:embed/>
                </p:oleObj>
              </mc:Choice>
              <mc:Fallback>
                <p:oleObj name="方程式" r:id="rId5" imgW="25146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6169025" cy="1685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559" name="Text Box 7"/>
          <p:cNvSpPr txBox="1">
            <a:spLocks noChangeArrowheads="1"/>
          </p:cNvSpPr>
          <p:nvPr/>
        </p:nvSpPr>
        <p:spPr bwMode="auto">
          <a:xfrm>
            <a:off x="4114800" y="5334000"/>
            <a:ext cx="323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ea typeface="新細明體" charset="-120"/>
              </a:rPr>
              <a:t>angular component</a:t>
            </a:r>
          </a:p>
        </p:txBody>
      </p:sp>
      <p:sp>
        <p:nvSpPr>
          <p:cNvPr id="1047560" name="Text Box 8"/>
          <p:cNvSpPr txBox="1">
            <a:spLocks noChangeArrowheads="1"/>
          </p:cNvSpPr>
          <p:nvPr/>
        </p:nvSpPr>
        <p:spPr bwMode="auto">
          <a:xfrm>
            <a:off x="838200" y="5334000"/>
            <a:ext cx="291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ea typeface="新細明體" charset="-120"/>
              </a:rPr>
              <a:t>linear component</a:t>
            </a:r>
          </a:p>
        </p:txBody>
      </p:sp>
      <p:sp>
        <p:nvSpPr>
          <p:cNvPr id="1047561" name="AutoShape 9"/>
          <p:cNvSpPr>
            <a:spLocks/>
          </p:cNvSpPr>
          <p:nvPr/>
        </p:nvSpPr>
        <p:spPr bwMode="auto">
          <a:xfrm rot="-5400000">
            <a:off x="4038600" y="3962400"/>
            <a:ext cx="381000" cy="2514600"/>
          </a:xfrm>
          <a:prstGeom prst="lef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7562" name="Line 10"/>
          <p:cNvSpPr>
            <a:spLocks noChangeShapeType="1"/>
          </p:cNvSpPr>
          <p:nvPr/>
        </p:nvSpPr>
        <p:spPr bwMode="auto">
          <a:xfrm flipV="1">
            <a:off x="213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85B52D-6D1A-4F98-85BF-B3993D87190B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Velocity of a particle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104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6075"/>
            <a:ext cx="8610600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8581" name="Object 5"/>
          <p:cNvGraphicFramePr>
            <a:graphicFrameLocks noChangeAspect="1"/>
          </p:cNvGraphicFramePr>
          <p:nvPr/>
        </p:nvGraphicFramePr>
        <p:xfrm>
          <a:off x="304800" y="1752600"/>
          <a:ext cx="5029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91" name="方程式" r:id="rId4" imgW="1955520" imgH="228600" progId="Equation.3">
                  <p:embed/>
                </p:oleObj>
              </mc:Choice>
              <mc:Fallback>
                <p:oleObj name="方程式" r:id="rId4" imgW="19555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5029200" cy="5889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00EDB-5B2C-4161-95A8-F64C118D9D38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Position and orientation</a:t>
            </a:r>
          </a:p>
          <a:p>
            <a:r>
              <a:rPr lang="en-US" altLang="zh-TW">
                <a:ea typeface="新細明體" charset="-120"/>
              </a:rPr>
              <a:t>Linear and angular velocity</a:t>
            </a:r>
          </a:p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Mass and inertia</a:t>
            </a:r>
          </a:p>
          <a:p>
            <a:r>
              <a:rPr lang="en-US" altLang="zh-TW">
                <a:ea typeface="新細明體" charset="-120"/>
              </a:rPr>
              <a:t>Force and torque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8B5D1D-C22C-4E2E-87D8-D8D8D4BB9856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Mass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>
                <a:ea typeface="新細明體" charset="-120"/>
              </a:rPr>
              <a:t>The mass of the i-th particle is m</a:t>
            </a:r>
            <a:r>
              <a:rPr lang="en-US" altLang="zh-TW" baseline="-25000">
                <a:ea typeface="新細明體" charset="-120"/>
              </a:rPr>
              <a:t>i</a:t>
            </a:r>
            <a:r>
              <a:rPr lang="en-US" altLang="zh-TW">
                <a:ea typeface="新細明體" charset="-120"/>
              </a:rPr>
              <a:t>, the mass is</a:t>
            </a:r>
          </a:p>
          <a:p>
            <a:pPr>
              <a:lnSpc>
                <a:spcPct val="10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100000"/>
              </a:lnSpc>
            </a:pPr>
            <a:r>
              <a:rPr lang="en-US" altLang="zh-TW">
                <a:ea typeface="新細明體" charset="-120"/>
              </a:rPr>
              <a:t>The center of mass defined in world space is</a:t>
            </a:r>
          </a:p>
          <a:p>
            <a:pPr>
              <a:lnSpc>
                <a:spcPct val="10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10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100000"/>
              </a:lnSpc>
            </a:pPr>
            <a:endParaRPr lang="en-US" altLang="zh-TW">
              <a:ea typeface="新細明體" charset="-120"/>
            </a:endParaRPr>
          </a:p>
          <a:p>
            <a:pPr>
              <a:lnSpc>
                <a:spcPct val="100000"/>
              </a:lnSpc>
            </a:pPr>
            <a:r>
              <a:rPr lang="en-US" altLang="zh-TW">
                <a:ea typeface="新細明體" charset="-120"/>
              </a:rPr>
              <a:t>What about the COM in body space?</a:t>
            </a:r>
          </a:p>
        </p:txBody>
      </p:sp>
      <p:graphicFrame>
        <p:nvGraphicFramePr>
          <p:cNvPr id="1044485" name="Object 5"/>
          <p:cNvGraphicFramePr>
            <a:graphicFrameLocks noChangeAspect="1"/>
          </p:cNvGraphicFramePr>
          <p:nvPr/>
        </p:nvGraphicFramePr>
        <p:xfrm>
          <a:off x="3352800" y="2057400"/>
          <a:ext cx="16827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5" name="方程式" r:id="rId3" imgW="685800" imgH="431640" progId="Equation.3">
                  <p:embed/>
                </p:oleObj>
              </mc:Choice>
              <mc:Fallback>
                <p:oleObj name="方程式" r:id="rId3" imgW="6858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1682750" cy="10604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86" name="Object 6"/>
          <p:cNvGraphicFramePr>
            <a:graphicFrameLocks noChangeAspect="1"/>
          </p:cNvGraphicFramePr>
          <p:nvPr/>
        </p:nvGraphicFramePr>
        <p:xfrm>
          <a:off x="2895600" y="3962400"/>
          <a:ext cx="2805113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6" name="方程式" r:id="rId5" imgW="1143000" imgH="609480" progId="Equation.3">
                  <p:embed/>
                </p:oleObj>
              </mc:Choice>
              <mc:Fallback>
                <p:oleObj name="方程式" r:id="rId5" imgW="1143000" imgH="609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2805113" cy="14970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BE347C-B63A-4E22-9DED-BD60C9A5106B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Inertia Tensor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143000"/>
            <a:ext cx="8415337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700">
                <a:ea typeface="新細明體" charset="-120"/>
              </a:rPr>
              <a:t>Inertia tensor describes how the mass of a rigid body is distributed relative to the center of mass</a:t>
            </a:r>
          </a:p>
          <a:p>
            <a:pPr>
              <a:lnSpc>
                <a:spcPct val="100000"/>
              </a:lnSpc>
            </a:pPr>
            <a:endParaRPr lang="en-US" altLang="zh-TW" sz="2700">
              <a:ea typeface="新細明體" charset="-120"/>
            </a:endParaRPr>
          </a:p>
          <a:p>
            <a:pPr>
              <a:lnSpc>
                <a:spcPct val="100000"/>
              </a:lnSpc>
            </a:pPr>
            <a:endParaRPr lang="en-US" altLang="zh-TW" sz="2700">
              <a:ea typeface="新細明體" charset="-120"/>
            </a:endParaRPr>
          </a:p>
          <a:p>
            <a:pPr>
              <a:lnSpc>
                <a:spcPct val="100000"/>
              </a:lnSpc>
            </a:pPr>
            <a:endParaRPr lang="en-US" altLang="zh-TW" sz="2700">
              <a:ea typeface="新細明體" charset="-120"/>
            </a:endParaRPr>
          </a:p>
          <a:p>
            <a:pPr>
              <a:lnSpc>
                <a:spcPct val="100000"/>
              </a:lnSpc>
            </a:pPr>
            <a:endParaRPr lang="en-US" altLang="zh-TW" sz="2700">
              <a:ea typeface="新細明體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700">
                <a:ea typeface="新細明體" charset="-120"/>
              </a:rPr>
              <a:t>I(t) depends on the orientation of a body, but not the translation</a:t>
            </a:r>
          </a:p>
          <a:p>
            <a:pPr>
              <a:lnSpc>
                <a:spcPct val="100000"/>
              </a:lnSpc>
            </a:pPr>
            <a:r>
              <a:rPr lang="en-US" altLang="zh-TW" sz="2700">
                <a:ea typeface="新細明體" charset="-120"/>
              </a:rPr>
              <a:t>For an actual implementation, we replace the finite sum with the integrals over a body’s volume in world space</a:t>
            </a:r>
          </a:p>
        </p:txBody>
      </p:sp>
      <p:graphicFrame>
        <p:nvGraphicFramePr>
          <p:cNvPr id="1049604" name="Object 4"/>
          <p:cNvGraphicFramePr>
            <a:graphicFrameLocks noChangeAspect="1"/>
          </p:cNvGraphicFramePr>
          <p:nvPr/>
        </p:nvGraphicFramePr>
        <p:xfrm>
          <a:off x="628650" y="2057400"/>
          <a:ext cx="80581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24" name="方程式" r:id="rId3" imgW="3187440" imgH="736560" progId="Equation.3">
                  <p:embed/>
                </p:oleObj>
              </mc:Choice>
              <mc:Fallback>
                <p:oleObj name="方程式" r:id="rId3" imgW="318744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057400"/>
                        <a:ext cx="8058150" cy="1863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605" name="Object 5"/>
          <p:cNvGraphicFramePr>
            <a:graphicFrameLocks noChangeAspect="1"/>
          </p:cNvGraphicFramePr>
          <p:nvPr/>
        </p:nvGraphicFramePr>
        <p:xfrm>
          <a:off x="2133600" y="3859213"/>
          <a:ext cx="2336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25" name="方程式" r:id="rId5" imgW="952200" imgH="228600" progId="Equation.3">
                  <p:embed/>
                </p:oleObj>
              </mc:Choice>
              <mc:Fallback>
                <p:oleObj name="方程式" r:id="rId5" imgW="952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59213"/>
                        <a:ext cx="2336800" cy="5603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35B76D-C9E4-41D2-9518-ADB6F155B47E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Inertia Tensor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Inertia tensors vary in world space over time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But are constant in body space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Precompute the integral part in body space to save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7FB963-2FCF-41DE-B8ED-3D7D3FC48BDB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Derivation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1056772" name="Object 4"/>
          <p:cNvGraphicFramePr>
            <a:graphicFrameLocks noChangeAspect="1"/>
          </p:cNvGraphicFramePr>
          <p:nvPr/>
        </p:nvGraphicFramePr>
        <p:xfrm>
          <a:off x="968375" y="5384800"/>
          <a:ext cx="37242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12" name="方程式" r:id="rId3" imgW="1473120" imgH="431640" progId="Equation.3">
                  <p:embed/>
                </p:oleObj>
              </mc:Choice>
              <mc:Fallback>
                <p:oleObj name="方程式" r:id="rId3" imgW="14731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384800"/>
                        <a:ext cx="3724275" cy="1092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3" name="Object 5"/>
          <p:cNvGraphicFramePr>
            <a:graphicFrameLocks noChangeAspect="1"/>
          </p:cNvGraphicFramePr>
          <p:nvPr/>
        </p:nvGraphicFramePr>
        <p:xfrm>
          <a:off x="841375" y="3276600"/>
          <a:ext cx="8378825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13" name="方程式" r:id="rId5" imgW="3314520" imgH="736560" progId="Equation.3">
                  <p:embed/>
                </p:oleObj>
              </mc:Choice>
              <mc:Fallback>
                <p:oleObj name="方程式" r:id="rId5" imgW="331452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276600"/>
                        <a:ext cx="8378825" cy="1862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4" name="Object 6"/>
          <p:cNvGraphicFramePr>
            <a:graphicFrameLocks noChangeAspect="1"/>
          </p:cNvGraphicFramePr>
          <p:nvPr/>
        </p:nvGraphicFramePr>
        <p:xfrm>
          <a:off x="228600" y="1295400"/>
          <a:ext cx="80581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14" name="方程式" r:id="rId7" imgW="3187440" imgH="736560" progId="Equation.3">
                  <p:embed/>
                </p:oleObj>
              </mc:Choice>
              <mc:Fallback>
                <p:oleObj name="方程式" r:id="rId7" imgW="3187440" imgH="736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058150" cy="1863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5" name="Object 7"/>
          <p:cNvGraphicFramePr>
            <a:graphicFrameLocks noChangeAspect="1"/>
          </p:cNvGraphicFramePr>
          <p:nvPr/>
        </p:nvGraphicFramePr>
        <p:xfrm>
          <a:off x="3235325" y="0"/>
          <a:ext cx="44608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15" name="方程式" r:id="rId9" imgW="1765080" imgH="431640" progId="Equation.3">
                  <p:embed/>
                </p:oleObj>
              </mc:Choice>
              <mc:Fallback>
                <p:oleObj name="方程式" r:id="rId9" imgW="1765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0"/>
                        <a:ext cx="4460875" cy="1092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2C6F2-72BF-4F8C-A91F-00BCF327C967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Problems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Unconstrained system</a:t>
            </a:r>
          </a:p>
          <a:p>
            <a:pPr lvl="1"/>
            <a:r>
              <a:rPr lang="en-US" altLang="zh-TW">
                <a:ea typeface="新細明體" charset="-120"/>
              </a:rPr>
              <a:t>No contact</a:t>
            </a:r>
          </a:p>
          <a:p>
            <a:r>
              <a:rPr lang="en-US" altLang="zh-TW">
                <a:ea typeface="新細明體" charset="-120"/>
              </a:rPr>
              <a:t>Constrained system</a:t>
            </a:r>
          </a:p>
          <a:p>
            <a:pPr lvl="1"/>
            <a:r>
              <a:rPr lang="en-US" altLang="zh-TW">
                <a:ea typeface="新細明體" charset="-120"/>
              </a:rPr>
              <a:t>Collision detection and contact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BC317-15EC-49CB-8EC0-6F127FE76589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Inertia Tensor in Body Space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Use the facts that</a:t>
            </a:r>
          </a:p>
          <a:p>
            <a:endParaRPr lang="en-US" altLang="zh-TW" sz="2000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We can obtain</a:t>
            </a:r>
          </a:p>
        </p:txBody>
      </p:sp>
      <p:graphicFrame>
        <p:nvGraphicFramePr>
          <p:cNvPr id="1095684" name="Object 4"/>
          <p:cNvGraphicFramePr>
            <a:graphicFrameLocks noChangeAspect="1"/>
          </p:cNvGraphicFramePr>
          <p:nvPr/>
        </p:nvGraphicFramePr>
        <p:xfrm>
          <a:off x="838200" y="3200400"/>
          <a:ext cx="43656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8" name="方程式" r:id="rId3" imgW="1726920" imgH="431640" progId="Equation.3">
                  <p:embed/>
                </p:oleObj>
              </mc:Choice>
              <mc:Fallback>
                <p:oleObj name="方程式" r:id="rId3" imgW="17269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4365625" cy="1092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5" name="Object 5"/>
          <p:cNvGraphicFramePr>
            <a:graphicFrameLocks noChangeAspect="1"/>
          </p:cNvGraphicFramePr>
          <p:nvPr/>
        </p:nvGraphicFramePr>
        <p:xfrm>
          <a:off x="1470025" y="4191000"/>
          <a:ext cx="62261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9" name="方程式" r:id="rId5" imgW="2463480" imgH="431640" progId="Equation.3">
                  <p:embed/>
                </p:oleObj>
              </mc:Choice>
              <mc:Fallback>
                <p:oleObj name="方程式" r:id="rId5" imgW="24634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4191000"/>
                        <a:ext cx="6226175" cy="1092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686" name="Text Box 6"/>
          <p:cNvSpPr txBox="1">
            <a:spLocks noChangeArrowheads="1"/>
          </p:cNvSpPr>
          <p:nvPr/>
        </p:nvSpPr>
        <p:spPr bwMode="auto">
          <a:xfrm>
            <a:off x="228600" y="5943600"/>
            <a:ext cx="848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For details, see page G14 of Baraff and Witkin’s course notes</a:t>
            </a:r>
            <a:endParaRPr lang="zh-TW" altLang="en-US" sz="2400">
              <a:solidFill>
                <a:schemeClr val="tx2"/>
              </a:solidFill>
              <a:ea typeface="新細明體" charset="-120"/>
            </a:endParaRPr>
          </a:p>
        </p:txBody>
      </p:sp>
      <p:graphicFrame>
        <p:nvGraphicFramePr>
          <p:cNvPr id="1095687" name="Object 7"/>
          <p:cNvGraphicFramePr>
            <a:graphicFrameLocks noChangeAspect="1"/>
          </p:cNvGraphicFramePr>
          <p:nvPr/>
        </p:nvGraphicFramePr>
        <p:xfrm>
          <a:off x="4249738" y="1524000"/>
          <a:ext cx="42084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0" name="方程式" r:id="rId7" imgW="1714320" imgH="228600" progId="Equation.3">
                  <p:embed/>
                </p:oleObj>
              </mc:Choice>
              <mc:Fallback>
                <p:oleObj name="方程式" r:id="rId7" imgW="17143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1524000"/>
                        <a:ext cx="4208462" cy="561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8" name="Object 8"/>
          <p:cNvGraphicFramePr>
            <a:graphicFrameLocks noChangeAspect="1"/>
          </p:cNvGraphicFramePr>
          <p:nvPr/>
        </p:nvGraphicFramePr>
        <p:xfrm>
          <a:off x="4295775" y="2133600"/>
          <a:ext cx="21812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1" name="方程式" r:id="rId9" imgW="888840" imgH="228600" progId="Equation.3">
                  <p:embed/>
                </p:oleObj>
              </mc:Choice>
              <mc:Fallback>
                <p:oleObj name="方程式" r:id="rId9" imgW="8888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133600"/>
                        <a:ext cx="2181225" cy="561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9" name="Object 9"/>
          <p:cNvGraphicFramePr>
            <a:graphicFrameLocks noChangeAspect="1"/>
          </p:cNvGraphicFramePr>
          <p:nvPr/>
        </p:nvGraphicFramePr>
        <p:xfrm>
          <a:off x="6248400" y="5257800"/>
          <a:ext cx="26003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2" name="方程式" r:id="rId11" imgW="1028520" imgH="253800" progId="Equation.3">
                  <p:embed/>
                </p:oleObj>
              </mc:Choice>
              <mc:Fallback>
                <p:oleObj name="方程式" r:id="rId11" imgW="10285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257800"/>
                        <a:ext cx="2600325" cy="642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90" name="Object 10"/>
          <p:cNvGraphicFramePr>
            <a:graphicFrameLocks noChangeAspect="1"/>
          </p:cNvGraphicFramePr>
          <p:nvPr/>
        </p:nvGraphicFramePr>
        <p:xfrm>
          <a:off x="1371600" y="5029200"/>
          <a:ext cx="49101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3" name="方程式" r:id="rId13" imgW="1942920" imgH="431640" progId="Equation.3">
                  <p:embed/>
                </p:oleObj>
              </mc:Choice>
              <mc:Fallback>
                <p:oleObj name="方程式" r:id="rId13" imgW="19429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4910138" cy="1092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91" name="Object 11"/>
          <p:cNvGraphicFramePr>
            <a:graphicFrameLocks noChangeAspect="1"/>
          </p:cNvGraphicFramePr>
          <p:nvPr/>
        </p:nvGraphicFramePr>
        <p:xfrm>
          <a:off x="6096000" y="3505200"/>
          <a:ext cx="23098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4" name="方程式" r:id="rId15" imgW="914400" imgH="241200" progId="Equation.3">
                  <p:embed/>
                </p:oleObj>
              </mc:Choice>
              <mc:Fallback>
                <p:oleObj name="方程式" r:id="rId15" imgW="9144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2309813" cy="611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692" name="Line 12"/>
          <p:cNvSpPr>
            <a:spLocks noChangeShapeType="1"/>
          </p:cNvSpPr>
          <p:nvPr/>
        </p:nvSpPr>
        <p:spPr bwMode="auto">
          <a:xfrm flipV="1">
            <a:off x="4267200" y="38862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95693" name="Text Box 13"/>
          <p:cNvSpPr txBox="1">
            <a:spLocks noChangeArrowheads="1"/>
          </p:cNvSpPr>
          <p:nvPr/>
        </p:nvSpPr>
        <p:spPr bwMode="auto">
          <a:xfrm>
            <a:off x="6781800" y="32004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scalar</a:t>
            </a:r>
          </a:p>
        </p:txBody>
      </p:sp>
      <p:sp>
        <p:nvSpPr>
          <p:cNvPr id="1095694" name="Rectangle 14"/>
          <p:cNvSpPr>
            <a:spLocks noChangeArrowheads="1"/>
          </p:cNvSpPr>
          <p:nvPr/>
        </p:nvSpPr>
        <p:spPr bwMode="auto">
          <a:xfrm>
            <a:off x="6858000" y="3124200"/>
            <a:ext cx="685800" cy="10668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7CD941-D83A-4015-AB7A-80DDC407D3E1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Position and orientation</a:t>
            </a:r>
          </a:p>
          <a:p>
            <a:r>
              <a:rPr lang="en-US" altLang="zh-TW">
                <a:ea typeface="新細明體" charset="-120"/>
              </a:rPr>
              <a:t>Linear and angular velocity</a:t>
            </a:r>
          </a:p>
          <a:p>
            <a:r>
              <a:rPr lang="en-US" altLang="zh-TW">
                <a:solidFill>
                  <a:schemeClr val="tx1"/>
                </a:solidFill>
                <a:ea typeface="新細明體" charset="-120"/>
              </a:rPr>
              <a:t>Mass and inertia</a:t>
            </a:r>
          </a:p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Force and torque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D1B276-D0F9-4EE6-B1A6-B785789E92C3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Net Force</a:t>
            </a:r>
            <a:endParaRPr lang="zh-TW" altLang="en-US">
              <a:ea typeface="新細明體" charset="-120"/>
            </a:endParaRPr>
          </a:p>
        </p:txBody>
      </p:sp>
      <p:sp>
        <p:nvSpPr>
          <p:cNvPr id="1060870" name="AutoShape 6"/>
          <p:cNvSpPr>
            <a:spLocks noChangeArrowheads="1"/>
          </p:cNvSpPr>
          <p:nvPr/>
        </p:nvSpPr>
        <p:spPr bwMode="auto">
          <a:xfrm rot="-1140820">
            <a:off x="1752600" y="3314700"/>
            <a:ext cx="1447800" cy="990600"/>
          </a:xfrm>
          <a:prstGeom prst="cube">
            <a:avLst>
              <a:gd name="adj" fmla="val 46500"/>
            </a:avLst>
          </a:prstGeom>
          <a:solidFill>
            <a:schemeClr val="folHlink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0871" name="Line 7"/>
          <p:cNvSpPr>
            <a:spLocks noChangeShapeType="1"/>
          </p:cNvSpPr>
          <p:nvPr/>
        </p:nvSpPr>
        <p:spPr bwMode="auto">
          <a:xfrm flipH="1">
            <a:off x="1981200" y="4000500"/>
            <a:ext cx="4572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0872" name="Line 8"/>
          <p:cNvSpPr>
            <a:spLocks noChangeShapeType="1"/>
          </p:cNvSpPr>
          <p:nvPr/>
        </p:nvSpPr>
        <p:spPr bwMode="auto">
          <a:xfrm flipV="1">
            <a:off x="2438400" y="3619500"/>
            <a:ext cx="990600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0873" name="Line 9"/>
          <p:cNvSpPr>
            <a:spLocks noChangeShapeType="1"/>
          </p:cNvSpPr>
          <p:nvPr/>
        </p:nvSpPr>
        <p:spPr bwMode="auto">
          <a:xfrm flipH="1" flipV="1">
            <a:off x="2133600" y="3162300"/>
            <a:ext cx="304800" cy="838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0874" name="Line 10"/>
          <p:cNvSpPr>
            <a:spLocks noChangeShapeType="1"/>
          </p:cNvSpPr>
          <p:nvPr/>
        </p:nvSpPr>
        <p:spPr bwMode="auto">
          <a:xfrm flipH="1">
            <a:off x="1862138" y="4186238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0875" name="Line 11"/>
          <p:cNvSpPr>
            <a:spLocks noChangeShapeType="1"/>
          </p:cNvSpPr>
          <p:nvPr/>
        </p:nvSpPr>
        <p:spPr bwMode="auto">
          <a:xfrm flipV="1">
            <a:off x="2919413" y="3557588"/>
            <a:ext cx="676275" cy="265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0876" name="Line 12"/>
          <p:cNvSpPr>
            <a:spLocks noChangeShapeType="1"/>
          </p:cNvSpPr>
          <p:nvPr/>
        </p:nvSpPr>
        <p:spPr bwMode="auto">
          <a:xfrm flipH="1" flipV="1">
            <a:off x="1998663" y="28194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0877" name="Oval 13"/>
          <p:cNvSpPr>
            <a:spLocks noChangeArrowheads="1"/>
          </p:cNvSpPr>
          <p:nvPr/>
        </p:nvSpPr>
        <p:spPr bwMode="auto">
          <a:xfrm>
            <a:off x="2362200" y="3886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0878" name="Text Box 14"/>
          <p:cNvSpPr txBox="1">
            <a:spLocks noChangeArrowheads="1"/>
          </p:cNvSpPr>
          <p:nvPr/>
        </p:nvSpPr>
        <p:spPr bwMode="auto">
          <a:xfrm>
            <a:off x="1676400" y="4800600"/>
            <a:ext cx="46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800" i="1" baseline="-25000">
                <a:latin typeface="Times New Roman" pitchFamily="18" charset="0"/>
                <a:ea typeface="新細明體" charset="-120"/>
              </a:rPr>
              <a:t>0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60879" name="Text Box 15"/>
          <p:cNvSpPr txBox="1">
            <a:spLocks noChangeArrowheads="1"/>
          </p:cNvSpPr>
          <p:nvPr/>
        </p:nvSpPr>
        <p:spPr bwMode="auto">
          <a:xfrm>
            <a:off x="3505200" y="3352800"/>
            <a:ext cx="46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  <a:ea typeface="新細明體" charset="-120"/>
              </a:rPr>
              <a:t>y</a:t>
            </a:r>
            <a:r>
              <a:rPr lang="en-US" altLang="zh-TW" sz="2800" i="1" baseline="-25000">
                <a:latin typeface="Times New Roman" pitchFamily="18" charset="0"/>
                <a:ea typeface="新細明體" charset="-120"/>
              </a:rPr>
              <a:t>0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60880" name="Text Box 16"/>
          <p:cNvSpPr txBox="1">
            <a:spLocks noChangeArrowheads="1"/>
          </p:cNvSpPr>
          <p:nvPr/>
        </p:nvSpPr>
        <p:spPr bwMode="auto">
          <a:xfrm>
            <a:off x="1828800" y="2286000"/>
            <a:ext cx="44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  <a:ea typeface="新細明體" charset="-120"/>
              </a:rPr>
              <a:t>z</a:t>
            </a:r>
            <a:r>
              <a:rPr lang="en-US" altLang="zh-TW" sz="2800" i="1" baseline="-25000">
                <a:latin typeface="Times New Roman" pitchFamily="18" charset="0"/>
                <a:ea typeface="新細明體" charset="-120"/>
              </a:rPr>
              <a:t>0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60881" name="Text Box 17"/>
          <p:cNvSpPr txBox="1">
            <a:spLocks noChangeArrowheads="1"/>
          </p:cNvSpPr>
          <p:nvPr/>
        </p:nvSpPr>
        <p:spPr bwMode="auto">
          <a:xfrm>
            <a:off x="1752600" y="3748088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(t)</a:t>
            </a:r>
          </a:p>
        </p:txBody>
      </p:sp>
      <p:sp>
        <p:nvSpPr>
          <p:cNvPr id="1060882" name="Text Box 18"/>
          <p:cNvSpPr txBox="1">
            <a:spLocks noChangeArrowheads="1"/>
          </p:cNvSpPr>
          <p:nvPr/>
        </p:nvSpPr>
        <p:spPr bwMode="auto">
          <a:xfrm>
            <a:off x="3111500" y="4038600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v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(t)</a:t>
            </a:r>
          </a:p>
        </p:txBody>
      </p:sp>
      <p:sp>
        <p:nvSpPr>
          <p:cNvPr id="1060883" name="Line 19"/>
          <p:cNvSpPr>
            <a:spLocks noChangeShapeType="1"/>
          </p:cNvSpPr>
          <p:nvPr/>
        </p:nvSpPr>
        <p:spPr bwMode="auto">
          <a:xfrm>
            <a:off x="2514600" y="3962400"/>
            <a:ext cx="6096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0884" name="Line 20"/>
          <p:cNvSpPr>
            <a:spLocks noChangeShapeType="1"/>
          </p:cNvSpPr>
          <p:nvPr/>
        </p:nvSpPr>
        <p:spPr bwMode="auto">
          <a:xfrm flipH="1">
            <a:off x="2895600" y="2362200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0885" name="Line 21"/>
          <p:cNvSpPr>
            <a:spLocks noChangeShapeType="1"/>
          </p:cNvSpPr>
          <p:nvPr/>
        </p:nvSpPr>
        <p:spPr bwMode="auto">
          <a:xfrm flipH="1" flipV="1">
            <a:off x="2514600" y="4267200"/>
            <a:ext cx="2286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0886" name="Line 22"/>
          <p:cNvSpPr>
            <a:spLocks noChangeShapeType="1"/>
          </p:cNvSpPr>
          <p:nvPr/>
        </p:nvSpPr>
        <p:spPr bwMode="auto">
          <a:xfrm>
            <a:off x="1143000" y="3352800"/>
            <a:ext cx="99060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0887" name="Text Box 23"/>
          <p:cNvSpPr txBox="1">
            <a:spLocks noChangeArrowheads="1"/>
          </p:cNvSpPr>
          <p:nvPr/>
        </p:nvSpPr>
        <p:spPr bwMode="auto">
          <a:xfrm>
            <a:off x="3657600" y="2057400"/>
            <a:ext cx="760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(t)</a:t>
            </a:r>
          </a:p>
        </p:txBody>
      </p:sp>
      <p:sp>
        <p:nvSpPr>
          <p:cNvPr id="1060888" name="Text Box 24"/>
          <p:cNvSpPr txBox="1">
            <a:spLocks noChangeArrowheads="1"/>
          </p:cNvSpPr>
          <p:nvPr/>
        </p:nvSpPr>
        <p:spPr bwMode="auto">
          <a:xfrm>
            <a:off x="687388" y="2833688"/>
            <a:ext cx="760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2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(t)</a:t>
            </a:r>
          </a:p>
        </p:txBody>
      </p:sp>
      <p:sp>
        <p:nvSpPr>
          <p:cNvPr id="1060889" name="Text Box 25"/>
          <p:cNvSpPr txBox="1">
            <a:spLocks noChangeArrowheads="1"/>
          </p:cNvSpPr>
          <p:nvPr/>
        </p:nvSpPr>
        <p:spPr bwMode="auto">
          <a:xfrm>
            <a:off x="2514600" y="4648200"/>
            <a:ext cx="706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(t)</a:t>
            </a:r>
          </a:p>
        </p:txBody>
      </p:sp>
      <p:graphicFrame>
        <p:nvGraphicFramePr>
          <p:cNvPr id="1060890" name="Object 26"/>
          <p:cNvGraphicFramePr>
            <a:graphicFrameLocks noChangeAspect="1"/>
          </p:cNvGraphicFramePr>
          <p:nvPr/>
        </p:nvGraphicFramePr>
        <p:xfrm>
          <a:off x="5334000" y="3276600"/>
          <a:ext cx="224631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01" name="方程式" r:id="rId3" imgW="888840" imgH="253800" progId="Equation.3">
                  <p:embed/>
                </p:oleObj>
              </mc:Choice>
              <mc:Fallback>
                <p:oleObj name="方程式" r:id="rId3" imgW="888840" imgH="253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76600"/>
                        <a:ext cx="2246313" cy="642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8880B2-03D0-4F1E-8A71-0C96F343FAB2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Net Torque</a:t>
            </a:r>
            <a:endParaRPr lang="zh-TW" altLang="en-US">
              <a:ea typeface="新細明體" charset="-120"/>
            </a:endParaRPr>
          </a:p>
        </p:txBody>
      </p:sp>
      <p:sp>
        <p:nvSpPr>
          <p:cNvPr id="1061891" name="AutoShape 3"/>
          <p:cNvSpPr>
            <a:spLocks noChangeArrowheads="1"/>
          </p:cNvSpPr>
          <p:nvPr/>
        </p:nvSpPr>
        <p:spPr bwMode="auto">
          <a:xfrm rot="-1140820">
            <a:off x="1752600" y="3314700"/>
            <a:ext cx="1447800" cy="990600"/>
          </a:xfrm>
          <a:prstGeom prst="cube">
            <a:avLst>
              <a:gd name="adj" fmla="val 46500"/>
            </a:avLst>
          </a:prstGeom>
          <a:solidFill>
            <a:schemeClr val="folHlink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1898" name="Oval 10"/>
          <p:cNvSpPr>
            <a:spLocks noChangeArrowheads="1"/>
          </p:cNvSpPr>
          <p:nvPr/>
        </p:nvSpPr>
        <p:spPr bwMode="auto">
          <a:xfrm>
            <a:off x="2362200" y="38862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1899" name="Text Box 11"/>
          <p:cNvSpPr txBox="1">
            <a:spLocks noChangeArrowheads="1"/>
          </p:cNvSpPr>
          <p:nvPr/>
        </p:nvSpPr>
        <p:spPr bwMode="auto">
          <a:xfrm>
            <a:off x="2667000" y="2514600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p</a:t>
            </a:r>
            <a:r>
              <a:rPr lang="en-US" altLang="zh-TW" sz="2800" i="1" baseline="-25000">
                <a:latin typeface="Times New Roman" pitchFamily="18" charset="0"/>
                <a:ea typeface="新細明體" charset="-120"/>
              </a:rPr>
              <a:t>1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61900" name="Text Box 12"/>
          <p:cNvSpPr txBox="1">
            <a:spLocks noChangeArrowheads="1"/>
          </p:cNvSpPr>
          <p:nvPr/>
        </p:nvSpPr>
        <p:spPr bwMode="auto">
          <a:xfrm>
            <a:off x="1782763" y="3048000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p</a:t>
            </a:r>
            <a:r>
              <a:rPr lang="en-US" altLang="zh-TW" sz="2800" i="1" baseline="-25000">
                <a:latin typeface="Times New Roman" pitchFamily="18" charset="0"/>
                <a:ea typeface="新細明體" charset="-120"/>
              </a:rPr>
              <a:t>2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61902" name="Text Box 14"/>
          <p:cNvSpPr txBox="1">
            <a:spLocks noChangeArrowheads="1"/>
          </p:cNvSpPr>
          <p:nvPr/>
        </p:nvSpPr>
        <p:spPr bwMode="auto">
          <a:xfrm>
            <a:off x="1752600" y="3748088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(t)</a:t>
            </a:r>
          </a:p>
        </p:txBody>
      </p:sp>
      <p:sp>
        <p:nvSpPr>
          <p:cNvPr id="1061903" name="Text Box 15"/>
          <p:cNvSpPr txBox="1">
            <a:spLocks noChangeArrowheads="1"/>
          </p:cNvSpPr>
          <p:nvPr/>
        </p:nvSpPr>
        <p:spPr bwMode="auto">
          <a:xfrm>
            <a:off x="3111500" y="4038600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v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(t)</a:t>
            </a:r>
          </a:p>
        </p:txBody>
      </p:sp>
      <p:sp>
        <p:nvSpPr>
          <p:cNvPr id="1061904" name="Line 16"/>
          <p:cNvSpPr>
            <a:spLocks noChangeShapeType="1"/>
          </p:cNvSpPr>
          <p:nvPr/>
        </p:nvSpPr>
        <p:spPr bwMode="auto">
          <a:xfrm>
            <a:off x="2514600" y="3962400"/>
            <a:ext cx="6096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1905" name="Line 17"/>
          <p:cNvSpPr>
            <a:spLocks noChangeShapeType="1"/>
          </p:cNvSpPr>
          <p:nvPr/>
        </p:nvSpPr>
        <p:spPr bwMode="auto">
          <a:xfrm flipH="1">
            <a:off x="2938463" y="2351088"/>
            <a:ext cx="8382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1906" name="Line 18"/>
          <p:cNvSpPr>
            <a:spLocks noChangeShapeType="1"/>
          </p:cNvSpPr>
          <p:nvPr/>
        </p:nvSpPr>
        <p:spPr bwMode="auto">
          <a:xfrm flipH="1" flipV="1">
            <a:off x="2525713" y="4298950"/>
            <a:ext cx="228600" cy="457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1907" name="Line 19"/>
          <p:cNvSpPr>
            <a:spLocks noChangeShapeType="1"/>
          </p:cNvSpPr>
          <p:nvPr/>
        </p:nvSpPr>
        <p:spPr bwMode="auto">
          <a:xfrm>
            <a:off x="1143000" y="3352800"/>
            <a:ext cx="99060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1908" name="Text Box 20"/>
          <p:cNvSpPr txBox="1">
            <a:spLocks noChangeArrowheads="1"/>
          </p:cNvSpPr>
          <p:nvPr/>
        </p:nvSpPr>
        <p:spPr bwMode="auto">
          <a:xfrm>
            <a:off x="3657600" y="2057400"/>
            <a:ext cx="760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(t)</a:t>
            </a:r>
          </a:p>
        </p:txBody>
      </p:sp>
      <p:sp>
        <p:nvSpPr>
          <p:cNvPr id="1061909" name="Text Box 21"/>
          <p:cNvSpPr txBox="1">
            <a:spLocks noChangeArrowheads="1"/>
          </p:cNvSpPr>
          <p:nvPr/>
        </p:nvSpPr>
        <p:spPr bwMode="auto">
          <a:xfrm>
            <a:off x="687388" y="2833688"/>
            <a:ext cx="760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2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(t)</a:t>
            </a:r>
          </a:p>
        </p:txBody>
      </p:sp>
      <p:sp>
        <p:nvSpPr>
          <p:cNvPr id="1061910" name="Text Box 22"/>
          <p:cNvSpPr txBox="1">
            <a:spLocks noChangeArrowheads="1"/>
          </p:cNvSpPr>
          <p:nvPr/>
        </p:nvSpPr>
        <p:spPr bwMode="auto">
          <a:xfrm>
            <a:off x="2514600" y="4648200"/>
            <a:ext cx="760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3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(t)</a:t>
            </a:r>
          </a:p>
        </p:txBody>
      </p:sp>
      <p:graphicFrame>
        <p:nvGraphicFramePr>
          <p:cNvPr id="1061911" name="Object 23"/>
          <p:cNvGraphicFramePr>
            <a:graphicFrameLocks noChangeAspect="1"/>
          </p:cNvGraphicFramePr>
          <p:nvPr/>
        </p:nvGraphicFramePr>
        <p:xfrm>
          <a:off x="4227513" y="3276600"/>
          <a:ext cx="4460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26" name="方程式" r:id="rId3" imgW="1765080" imgH="253800" progId="Equation.3">
                  <p:embed/>
                </p:oleObj>
              </mc:Choice>
              <mc:Fallback>
                <p:oleObj name="方程式" r:id="rId3" imgW="1765080" imgH="253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3276600"/>
                        <a:ext cx="4460875" cy="642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912" name="Oval 24"/>
          <p:cNvSpPr>
            <a:spLocks noChangeArrowheads="1"/>
          </p:cNvSpPr>
          <p:nvPr/>
        </p:nvSpPr>
        <p:spPr bwMode="auto">
          <a:xfrm>
            <a:off x="2133600" y="35814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1913" name="Oval 25"/>
          <p:cNvSpPr>
            <a:spLocks noChangeArrowheads="1"/>
          </p:cNvSpPr>
          <p:nvPr/>
        </p:nvSpPr>
        <p:spPr bwMode="auto">
          <a:xfrm>
            <a:off x="2819400" y="31242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1914" name="Oval 26"/>
          <p:cNvSpPr>
            <a:spLocks noChangeArrowheads="1"/>
          </p:cNvSpPr>
          <p:nvPr/>
        </p:nvSpPr>
        <p:spPr bwMode="auto">
          <a:xfrm>
            <a:off x="2438400" y="4191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1915" name="Text Box 27"/>
          <p:cNvSpPr txBox="1">
            <a:spLocks noChangeArrowheads="1"/>
          </p:cNvSpPr>
          <p:nvPr/>
        </p:nvSpPr>
        <p:spPr bwMode="auto">
          <a:xfrm>
            <a:off x="2163763" y="4114800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p</a:t>
            </a:r>
            <a:r>
              <a:rPr lang="en-US" altLang="zh-TW" sz="2800" i="1" baseline="-25000">
                <a:latin typeface="Times New Roman" pitchFamily="18" charset="0"/>
                <a:ea typeface="新細明體" charset="-120"/>
              </a:rPr>
              <a:t>3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3623A-8A9E-4A4D-8007-4C4A9D751305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Rigid Body Equation of Motion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graphicFrame>
        <p:nvGraphicFramePr>
          <p:cNvPr id="1058822" name="Object 6"/>
          <p:cNvGraphicFramePr>
            <a:graphicFrameLocks noChangeAspect="1"/>
          </p:cNvGraphicFramePr>
          <p:nvPr/>
        </p:nvGraphicFramePr>
        <p:xfrm>
          <a:off x="1295400" y="1981200"/>
          <a:ext cx="6615113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835" name="方程式" r:id="rId3" imgW="2400120" imgH="914400" progId="Equation.3">
                  <p:embed/>
                </p:oleObj>
              </mc:Choice>
              <mc:Fallback>
                <p:oleObj name="方程式" r:id="rId3" imgW="240012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6615113" cy="25193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8824" name="Text Box 8"/>
          <p:cNvSpPr txBox="1">
            <a:spLocks noChangeArrowheads="1"/>
          </p:cNvSpPr>
          <p:nvPr/>
        </p:nvSpPr>
        <p:spPr bwMode="auto">
          <a:xfrm>
            <a:off x="1447800" y="4800600"/>
            <a:ext cx="4164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  <a:ea typeface="新細明體" charset="-120"/>
              </a:rPr>
              <a:t>M</a:t>
            </a:r>
            <a:r>
              <a:rPr lang="en-US" altLang="zh-TW" sz="2800" b="1">
                <a:latin typeface="Times New Roman" pitchFamily="18" charset="0"/>
                <a:ea typeface="新細明體" charset="-120"/>
              </a:rPr>
              <a:t>v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  <a:r>
              <a:rPr lang="en-US" altLang="zh-TW" sz="2800">
                <a:ea typeface="新細明體" charset="-120"/>
              </a:rPr>
              <a:t> : Linear momentum</a:t>
            </a:r>
          </a:p>
        </p:txBody>
      </p:sp>
      <p:sp>
        <p:nvSpPr>
          <p:cNvPr id="1058825" name="Text Box 9"/>
          <p:cNvSpPr txBox="1">
            <a:spLocks noChangeArrowheads="1"/>
          </p:cNvSpPr>
          <p:nvPr/>
        </p:nvSpPr>
        <p:spPr bwMode="auto">
          <a:xfrm>
            <a:off x="1524000" y="5562600"/>
            <a:ext cx="474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 </a:t>
            </a:r>
            <a:r>
              <a:rPr lang="el-GR" altLang="zh-TW" sz="2800" b="1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 </a:t>
            </a:r>
            <a:r>
              <a:rPr lang="en-US" altLang="zh-TW" sz="2800">
                <a:ea typeface="新細明體" charset="-120"/>
              </a:rPr>
              <a:t>: Angular momentum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A0AE9-2E3C-4780-B525-D4952FAFE8F8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Some Implementation Issues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700">
                <a:ea typeface="新細明體" charset="-120"/>
              </a:rPr>
              <a:t>Use quaternion to represent orientation</a:t>
            </a:r>
          </a:p>
          <a:p>
            <a:pPr lvl="1"/>
            <a:r>
              <a:rPr lang="en-US" altLang="zh-TW" sz="2200">
                <a:ea typeface="新細明體" charset="-120"/>
              </a:rPr>
              <a:t>See the appendix of the course notes</a:t>
            </a:r>
          </a:p>
          <a:p>
            <a:endParaRPr lang="en-US" altLang="zh-TW" sz="1200">
              <a:ea typeface="新細明體" charset="-120"/>
            </a:endParaRPr>
          </a:p>
          <a:p>
            <a:r>
              <a:rPr lang="en-US" altLang="zh-TW" sz="2700">
                <a:ea typeface="新細明體" charset="-120"/>
              </a:rPr>
              <a:t>Use Green’s Theorem to compute inertia tensor</a:t>
            </a:r>
          </a:p>
          <a:p>
            <a:pPr lvl="1"/>
            <a:r>
              <a:rPr lang="en-US" altLang="zh-TW" sz="2200">
                <a:ea typeface="新細明體" charset="-120"/>
              </a:rPr>
              <a:t>Paper</a:t>
            </a:r>
            <a:br>
              <a:rPr lang="en-US" altLang="zh-TW" sz="2200">
                <a:ea typeface="新細明體" charset="-120"/>
              </a:rPr>
            </a:br>
            <a:r>
              <a:rPr lang="en-US" altLang="zh-TW" sz="2200">
                <a:ea typeface="新細明體" charset="-120"/>
              </a:rPr>
              <a:t>Brian Mirtich, “Fast and Accurate Computation of Polyhedral Mass Properties,” Journal of Graphics Tools, 1996</a:t>
            </a:r>
          </a:p>
          <a:p>
            <a:pPr lvl="1"/>
            <a:r>
              <a:rPr lang="en-US" altLang="zh-TW" sz="2200">
                <a:ea typeface="新細明體" charset="-120"/>
              </a:rPr>
              <a:t>C code </a:t>
            </a:r>
            <a:r>
              <a:rPr lang="en-US" altLang="zh-TW" sz="2200">
                <a:ea typeface="新細明體" charset="-120"/>
                <a:hlinkClick r:id="rId2"/>
              </a:rPr>
              <a:t>http://www.cs.berkeley.edu/~jfc/mirtich/massProps.html</a:t>
            </a:r>
            <a:endParaRPr lang="en-US" altLang="zh-TW" sz="2200">
              <a:ea typeface="新細明體" charset="-120"/>
            </a:endParaRPr>
          </a:p>
          <a:p>
            <a:pPr lvl="1"/>
            <a:endParaRPr lang="en-US" altLang="zh-TW" sz="220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BC2DD6-7946-4195-9AD1-1C7802181E68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Some examples</a:t>
            </a:r>
          </a:p>
        </p:txBody>
      </p:sp>
      <p:pic>
        <p:nvPicPr>
          <p:cNvPr id="109363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28775"/>
            <a:ext cx="64008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3637" name="Text Box 5"/>
          <p:cNvSpPr txBox="1">
            <a:spLocks noChangeArrowheads="1"/>
          </p:cNvSpPr>
          <p:nvPr/>
        </p:nvSpPr>
        <p:spPr bwMode="auto">
          <a:xfrm>
            <a:off x="304800" y="5413375"/>
            <a:ext cx="7816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</a:rPr>
              <a:t>Christopher Twigg</a:t>
            </a:r>
            <a:r>
              <a:rPr lang="en-US" altLang="zh-TW" sz="2400">
                <a:solidFill>
                  <a:schemeClr val="tx2"/>
                </a:solidFill>
                <a:ea typeface="新細明體" charset="-120"/>
              </a:rPr>
              <a:t> &amp; </a:t>
            </a:r>
            <a:r>
              <a:rPr lang="en-US" altLang="en-US" sz="2400">
                <a:solidFill>
                  <a:schemeClr val="tx2"/>
                </a:solidFill>
              </a:rPr>
              <a:t>Doug James</a:t>
            </a:r>
            <a:endParaRPr lang="en-US" altLang="zh-TW" sz="2400">
              <a:solidFill>
                <a:schemeClr val="tx2"/>
              </a:solidFill>
              <a:ea typeface="新細明體" charset="-120"/>
            </a:endParaRPr>
          </a:p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“Backwards Steps in Rigid Body Simulation,” SiGGRAPH’08</a:t>
            </a:r>
          </a:p>
          <a:p>
            <a:r>
              <a:rPr lang="en-US" altLang="zh-TW">
                <a:ea typeface="新細明體" charset="-120"/>
              </a:rPr>
              <a:t>“Many-Worlds Browsing for Control of Multibody Dynamics,” SIGGRAPH’06</a:t>
            </a:r>
            <a:endParaRPr lang="zh-TW" altLang="en-US">
              <a:ea typeface="新細明體" charset="-120"/>
            </a:endParaRPr>
          </a:p>
        </p:txBody>
      </p:sp>
      <p:pic>
        <p:nvPicPr>
          <p:cNvPr id="10936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 r="7730"/>
          <a:stretch>
            <a:fillRect/>
          </a:stretch>
        </p:blipFill>
        <p:spPr bwMode="auto">
          <a:xfrm>
            <a:off x="7162800" y="1447800"/>
            <a:ext cx="16764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D1F87D-4F3E-423E-AA23-8FA894FAB8C2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>
                <a:solidFill>
                  <a:schemeClr val="tx1"/>
                </a:solidFill>
                <a:ea typeface="新細明體" charset="-120"/>
              </a:rPr>
              <a:t>Many-Worlds Browsing</a:t>
            </a:r>
            <a:endParaRPr lang="zh-TW" altLang="en-US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10946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0010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820798-67CC-439B-97DF-765D31DF910A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>
                <a:solidFill>
                  <a:schemeClr val="tx1"/>
                </a:solidFill>
                <a:ea typeface="新細明體" charset="-120"/>
              </a:rPr>
              <a:t>Many-Worlds Browsing</a:t>
            </a:r>
            <a:endParaRPr lang="zh-TW" altLang="en-US" b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7" name="manyWorldsBrowsing_divx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9200" y="1219200"/>
            <a:ext cx="67437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 fullScrn="1"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E3165-F72F-4CFB-BF91-80E0F56FAEAB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Further Reference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447800"/>
            <a:ext cx="8720137" cy="50292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SIGGRAPH 2008 course: Real-time Physics</a:t>
            </a:r>
          </a:p>
          <a:p>
            <a:pPr lvl="1"/>
            <a:r>
              <a:rPr lang="en-US" altLang="zh-TW" dirty="0">
                <a:ea typeface="新細明體" charset="-120"/>
              </a:rPr>
              <a:t>state-of-the-art methods</a:t>
            </a:r>
          </a:p>
          <a:p>
            <a:pPr lvl="1"/>
            <a:r>
              <a:rPr lang="en-US" altLang="zh-TW" dirty="0">
                <a:ea typeface="新細明體" charset="-120"/>
              </a:rPr>
              <a:t>rigid and deformable solids, smoke and fluid simulation</a:t>
            </a:r>
          </a:p>
          <a:p>
            <a:pPr lvl="1"/>
            <a:r>
              <a:rPr lang="en-US" altLang="zh-TW" dirty="0">
                <a:ea typeface="新細明體" charset="-120"/>
                <a:hlinkClick r:id="rId2"/>
              </a:rPr>
              <a:t>http://www.matthiasmueller.info/realtimephysics/index.html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  <a:hlinkClick r:id="rId3"/>
              </a:rPr>
              <a:t>Interactive Simulation of Rigid Body Dynamics in Computer </a:t>
            </a:r>
            <a:r>
              <a:rPr lang="en-US" altLang="zh-TW" dirty="0" smtClean="0">
                <a:ea typeface="新細明體" charset="-120"/>
                <a:hlinkClick r:id="rId3"/>
              </a:rPr>
              <a:t>Graphics</a:t>
            </a:r>
            <a:endParaRPr lang="en-US" altLang="zh-TW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CGF, 2014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761BDC-F3A2-4D56-9D17-4037FBB4DA27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Problems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95400"/>
            <a:ext cx="8415337" cy="5029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Computational efficiency is important!</a:t>
            </a:r>
          </a:p>
          <a:p>
            <a:r>
              <a:rPr lang="en-US" altLang="zh-TW">
                <a:ea typeface="新細明體" charset="-120"/>
              </a:rPr>
              <a:t>Controllable is desired!</a:t>
            </a:r>
          </a:p>
        </p:txBody>
      </p:sp>
      <p:pic>
        <p:nvPicPr>
          <p:cNvPr id="1054724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3581400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25" name="Text Box 5"/>
          <p:cNvSpPr txBox="1">
            <a:spLocks noChangeArrowheads="1"/>
          </p:cNvSpPr>
          <p:nvPr/>
        </p:nvSpPr>
        <p:spPr bwMode="auto">
          <a:xfrm>
            <a:off x="304800" y="5911850"/>
            <a:ext cx="876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ea typeface="新細明體" charset="-120"/>
              </a:rPr>
              <a:t>Jovan Popović, Steven M. Seitz, Michael Erdmann, Zoran Popović, Andrew Witkin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“Interactive Manipulation of Rigid Body Simulations,” SIGGRAPH 2000 </a:t>
            </a:r>
            <a:endParaRPr lang="zh-TW" altLang="en-US">
              <a:ea typeface="新細明體" charset="-120"/>
            </a:endParaRPr>
          </a:p>
        </p:txBody>
      </p:sp>
      <p:pic>
        <p:nvPicPr>
          <p:cNvPr id="1054729" name="Picture 9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65438"/>
            <a:ext cx="32766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2FE5DB-5FE8-462B-8D30-5F569EDD0DD8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055751" name="Rectangle 7"/>
          <p:cNvSpPr>
            <a:spLocks noChangeArrowheads="1"/>
          </p:cNvSpPr>
          <p:nvPr/>
        </p:nvSpPr>
        <p:spPr bwMode="auto">
          <a:xfrm>
            <a:off x="5138738" y="2209800"/>
            <a:ext cx="3886200" cy="3276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750" name="Rectangle 6"/>
          <p:cNvSpPr>
            <a:spLocks noChangeArrowheads="1"/>
          </p:cNvSpPr>
          <p:nvPr/>
        </p:nvSpPr>
        <p:spPr bwMode="auto">
          <a:xfrm>
            <a:off x="261938" y="2209800"/>
            <a:ext cx="3657600" cy="3276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Rigid Body Concepts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3919538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Translation</a:t>
            </a:r>
          </a:p>
          <a:p>
            <a:r>
              <a:rPr lang="en-US" altLang="zh-TW">
                <a:ea typeface="新細明體" charset="-120"/>
              </a:rPr>
              <a:t>Position</a:t>
            </a:r>
          </a:p>
          <a:p>
            <a:r>
              <a:rPr lang="en-US" altLang="zh-TW">
                <a:ea typeface="新細明體" charset="-120"/>
              </a:rPr>
              <a:t>Linear velocity</a:t>
            </a:r>
          </a:p>
          <a:p>
            <a:r>
              <a:rPr lang="en-US" altLang="zh-TW">
                <a:ea typeface="新細明體" charset="-120"/>
              </a:rPr>
              <a:t>Mass</a:t>
            </a:r>
          </a:p>
          <a:p>
            <a:r>
              <a:rPr lang="en-US" altLang="zh-TW">
                <a:ea typeface="新細明體" charset="-120"/>
              </a:rPr>
              <a:t>Linear momentum</a:t>
            </a:r>
          </a:p>
          <a:p>
            <a:r>
              <a:rPr lang="en-US" altLang="zh-TW">
                <a:ea typeface="新細明體" charset="-120"/>
              </a:rPr>
              <a:t>Force</a:t>
            </a: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5105400" y="1447800"/>
            <a:ext cx="414813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31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–"/>
              <a:defRPr sz="2600">
                <a:solidFill>
                  <a:schemeClr val="tx2"/>
                </a:solidFill>
                <a:latin typeface="Arial" charset="0"/>
              </a:defRPr>
            </a:lvl2pPr>
            <a:lvl3pPr marL="11430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Char char="•"/>
              <a:defRPr sz="21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–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SzPct val="110000"/>
              <a:buFont typeface="Arial" charset="0"/>
              <a:buChar char="›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Rotation</a:t>
            </a:r>
          </a:p>
          <a:p>
            <a:r>
              <a:rPr lang="en-US" altLang="zh-TW">
                <a:ea typeface="新細明體" charset="-120"/>
              </a:rPr>
              <a:t>Orientation</a:t>
            </a:r>
          </a:p>
          <a:p>
            <a:r>
              <a:rPr lang="en-US" altLang="zh-TW">
                <a:ea typeface="新細明體" charset="-120"/>
              </a:rPr>
              <a:t>Angular velocity</a:t>
            </a:r>
          </a:p>
          <a:p>
            <a:r>
              <a:rPr lang="en-US" altLang="zh-TW">
                <a:ea typeface="新細明體" charset="-120"/>
              </a:rPr>
              <a:t>Inertia tensor</a:t>
            </a:r>
          </a:p>
          <a:p>
            <a:r>
              <a:rPr lang="en-US" altLang="zh-TW">
                <a:ea typeface="新細明體" charset="-120"/>
              </a:rPr>
              <a:t>Angular momentum</a:t>
            </a:r>
          </a:p>
          <a:p>
            <a:r>
              <a:rPr lang="en-US" altLang="zh-TW">
                <a:ea typeface="新細明體" charset="-120"/>
              </a:rPr>
              <a:t>Torque</a:t>
            </a:r>
          </a:p>
        </p:txBody>
      </p:sp>
      <p:sp>
        <p:nvSpPr>
          <p:cNvPr id="1055749" name="AutoShape 5"/>
          <p:cNvSpPr>
            <a:spLocks noChangeArrowheads="1"/>
          </p:cNvSpPr>
          <p:nvPr/>
        </p:nvSpPr>
        <p:spPr bwMode="auto">
          <a:xfrm>
            <a:off x="3995738" y="3200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37AF5F-9143-4A95-9A95-DF56AC82D954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Position and orientation</a:t>
            </a:r>
          </a:p>
          <a:p>
            <a:r>
              <a:rPr lang="en-US" altLang="zh-TW">
                <a:ea typeface="新細明體" charset="-120"/>
              </a:rPr>
              <a:t>Linear and angular velocity</a:t>
            </a:r>
          </a:p>
          <a:p>
            <a:r>
              <a:rPr lang="en-US" altLang="zh-TW">
                <a:ea typeface="新細明體" charset="-120"/>
              </a:rPr>
              <a:t>Mass and inertia</a:t>
            </a:r>
          </a:p>
          <a:p>
            <a:r>
              <a:rPr lang="en-US" altLang="zh-TW">
                <a:ea typeface="新細明體" charset="-120"/>
              </a:rPr>
              <a:t>Force and torque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47DF39-E70B-49E0-92FE-08AD77758F88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Particle State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ea typeface="新細明體" charset="-120"/>
            </a:endParaRPr>
          </a:p>
        </p:txBody>
      </p:sp>
      <p:sp>
        <p:nvSpPr>
          <p:cNvPr id="995332" name="Line 4"/>
          <p:cNvSpPr>
            <a:spLocks noChangeShapeType="1"/>
          </p:cNvSpPr>
          <p:nvPr/>
        </p:nvSpPr>
        <p:spPr bwMode="auto">
          <a:xfrm flipV="1">
            <a:off x="762000" y="48006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5333" name="Line 5"/>
          <p:cNvSpPr>
            <a:spLocks noChangeShapeType="1"/>
          </p:cNvSpPr>
          <p:nvPr/>
        </p:nvSpPr>
        <p:spPr bwMode="auto">
          <a:xfrm>
            <a:off x="762000" y="5867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5334" name="Line 6"/>
          <p:cNvSpPr>
            <a:spLocks noChangeShapeType="1"/>
          </p:cNvSpPr>
          <p:nvPr/>
        </p:nvSpPr>
        <p:spPr bwMode="auto">
          <a:xfrm flipV="1">
            <a:off x="762000" y="5029200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5335" name="Line 7"/>
          <p:cNvSpPr>
            <a:spLocks noChangeShapeType="1"/>
          </p:cNvSpPr>
          <p:nvPr/>
        </p:nvSpPr>
        <p:spPr bwMode="auto">
          <a:xfrm flipV="1">
            <a:off x="762000" y="4038600"/>
            <a:ext cx="1828800" cy="1828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5336" name="Oval 8"/>
          <p:cNvSpPr>
            <a:spLocks noChangeArrowheads="1"/>
          </p:cNvSpPr>
          <p:nvPr/>
        </p:nvSpPr>
        <p:spPr bwMode="auto">
          <a:xfrm>
            <a:off x="2590800" y="38862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95337" name="Line 9"/>
          <p:cNvSpPr>
            <a:spLocks noChangeShapeType="1"/>
          </p:cNvSpPr>
          <p:nvPr/>
        </p:nvSpPr>
        <p:spPr bwMode="auto">
          <a:xfrm flipH="1" flipV="1">
            <a:off x="2743200" y="4114800"/>
            <a:ext cx="152400" cy="1066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5338" name="Line 10"/>
          <p:cNvSpPr>
            <a:spLocks noChangeShapeType="1"/>
          </p:cNvSpPr>
          <p:nvPr/>
        </p:nvSpPr>
        <p:spPr bwMode="auto">
          <a:xfrm>
            <a:off x="2819400" y="3962400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5339" name="Text Box 11"/>
          <p:cNvSpPr txBox="1">
            <a:spLocks noChangeArrowheads="1"/>
          </p:cNvSpPr>
          <p:nvPr/>
        </p:nvSpPr>
        <p:spPr bwMode="auto">
          <a:xfrm>
            <a:off x="2370138" y="3290888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995340" name="Text Box 12"/>
          <p:cNvSpPr txBox="1">
            <a:spLocks noChangeArrowheads="1"/>
          </p:cNvSpPr>
          <p:nvPr/>
        </p:nvSpPr>
        <p:spPr bwMode="auto">
          <a:xfrm>
            <a:off x="3581400" y="3733800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v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995341" name="Text Box 13"/>
          <p:cNvSpPr txBox="1">
            <a:spLocks noChangeArrowheads="1"/>
          </p:cNvSpPr>
          <p:nvPr/>
        </p:nvSpPr>
        <p:spPr bwMode="auto">
          <a:xfrm>
            <a:off x="2895600" y="4800600"/>
            <a:ext cx="639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graphicFrame>
        <p:nvGraphicFramePr>
          <p:cNvPr id="995342" name="Object 14"/>
          <p:cNvGraphicFramePr>
            <a:graphicFrameLocks noChangeAspect="1"/>
          </p:cNvGraphicFramePr>
          <p:nvPr/>
        </p:nvGraphicFramePr>
        <p:xfrm>
          <a:off x="5005388" y="4114800"/>
          <a:ext cx="287972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62" name="方程式" r:id="rId3" imgW="1041120" imgH="583920" progId="Equation.3">
                  <p:embed/>
                </p:oleObj>
              </mc:Choice>
              <mc:Fallback>
                <p:oleObj name="方程式" r:id="rId3" imgW="1041120" imgH="583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4114800"/>
                        <a:ext cx="2879725" cy="1616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343" name="Object 15"/>
          <p:cNvGraphicFramePr>
            <a:graphicFrameLocks noChangeAspect="1"/>
          </p:cNvGraphicFramePr>
          <p:nvPr/>
        </p:nvGraphicFramePr>
        <p:xfrm>
          <a:off x="5184775" y="1981200"/>
          <a:ext cx="27400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63" name="方程式" r:id="rId5" imgW="863280" imgH="457200" progId="Equation.3">
                  <p:embed/>
                </p:oleObj>
              </mc:Choice>
              <mc:Fallback>
                <p:oleObj name="方程式" r:id="rId5" imgW="8632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1981200"/>
                        <a:ext cx="2740025" cy="1450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725C35-68D8-4552-8195-4AC5CCA6506D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027086" name="AutoShape 14"/>
          <p:cNvSpPr>
            <a:spLocks noChangeArrowheads="1"/>
          </p:cNvSpPr>
          <p:nvPr/>
        </p:nvSpPr>
        <p:spPr bwMode="auto">
          <a:xfrm rot="-1140820">
            <a:off x="1981200" y="3429000"/>
            <a:ext cx="1447800" cy="990600"/>
          </a:xfrm>
          <a:prstGeom prst="cube">
            <a:avLst>
              <a:gd name="adj" fmla="val 46500"/>
            </a:avLst>
          </a:prstGeom>
          <a:solidFill>
            <a:schemeClr val="folHlink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Rigid Body State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27076" name="Line 4"/>
          <p:cNvSpPr>
            <a:spLocks noChangeShapeType="1"/>
          </p:cNvSpPr>
          <p:nvPr/>
        </p:nvSpPr>
        <p:spPr bwMode="auto">
          <a:xfrm flipV="1">
            <a:off x="762000" y="48006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077" name="Line 5"/>
          <p:cNvSpPr>
            <a:spLocks noChangeShapeType="1"/>
          </p:cNvSpPr>
          <p:nvPr/>
        </p:nvSpPr>
        <p:spPr bwMode="auto">
          <a:xfrm>
            <a:off x="762000" y="5867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078" name="Line 6"/>
          <p:cNvSpPr>
            <a:spLocks noChangeShapeType="1"/>
          </p:cNvSpPr>
          <p:nvPr/>
        </p:nvSpPr>
        <p:spPr bwMode="auto">
          <a:xfrm flipV="1">
            <a:off x="762000" y="5029200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079" name="Line 7"/>
          <p:cNvSpPr>
            <a:spLocks noChangeShapeType="1"/>
          </p:cNvSpPr>
          <p:nvPr/>
        </p:nvSpPr>
        <p:spPr bwMode="auto">
          <a:xfrm flipV="1">
            <a:off x="762000" y="4038600"/>
            <a:ext cx="1828800" cy="1828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080" name="Oval 8"/>
          <p:cNvSpPr>
            <a:spLocks noChangeArrowheads="1"/>
          </p:cNvSpPr>
          <p:nvPr/>
        </p:nvSpPr>
        <p:spPr bwMode="auto">
          <a:xfrm>
            <a:off x="2590800" y="3886200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081" name="Line 9"/>
          <p:cNvSpPr>
            <a:spLocks noChangeShapeType="1"/>
          </p:cNvSpPr>
          <p:nvPr/>
        </p:nvSpPr>
        <p:spPr bwMode="auto">
          <a:xfrm flipH="1" flipV="1">
            <a:off x="2743200" y="4114800"/>
            <a:ext cx="152400" cy="1066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082" name="Line 10"/>
          <p:cNvSpPr>
            <a:spLocks noChangeShapeType="1"/>
          </p:cNvSpPr>
          <p:nvPr/>
        </p:nvSpPr>
        <p:spPr bwMode="auto">
          <a:xfrm>
            <a:off x="2819400" y="3962400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083" name="Text Box 11"/>
          <p:cNvSpPr txBox="1">
            <a:spLocks noChangeArrowheads="1"/>
          </p:cNvSpPr>
          <p:nvPr/>
        </p:nvSpPr>
        <p:spPr bwMode="auto">
          <a:xfrm>
            <a:off x="2370138" y="3290888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1027084" name="Text Box 12"/>
          <p:cNvSpPr txBox="1">
            <a:spLocks noChangeArrowheads="1"/>
          </p:cNvSpPr>
          <p:nvPr/>
        </p:nvSpPr>
        <p:spPr bwMode="auto">
          <a:xfrm>
            <a:off x="3581400" y="3733800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v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1027085" name="Text Box 13"/>
          <p:cNvSpPr txBox="1">
            <a:spLocks noChangeArrowheads="1"/>
          </p:cNvSpPr>
          <p:nvPr/>
        </p:nvSpPr>
        <p:spPr bwMode="auto">
          <a:xfrm>
            <a:off x="2895600" y="4800600"/>
            <a:ext cx="639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graphicFrame>
        <p:nvGraphicFramePr>
          <p:cNvPr id="1027088" name="Object 16"/>
          <p:cNvGraphicFramePr>
            <a:graphicFrameLocks noChangeAspect="1"/>
          </p:cNvGraphicFramePr>
          <p:nvPr/>
        </p:nvGraphicFramePr>
        <p:xfrm>
          <a:off x="5334000" y="2743200"/>
          <a:ext cx="274002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98" name="方程式" r:id="rId3" imgW="863280" imgH="914400" progId="Equation.3">
                  <p:embed/>
                </p:oleObj>
              </mc:Choice>
              <mc:Fallback>
                <p:oleObj name="方程式" r:id="rId3" imgW="86328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43200"/>
                        <a:ext cx="2740025" cy="29019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643A8-ECF7-4941-A986-A1BA734AD77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030160" name="AutoShape 16"/>
          <p:cNvSpPr>
            <a:spLocks noChangeArrowheads="1"/>
          </p:cNvSpPr>
          <p:nvPr/>
        </p:nvSpPr>
        <p:spPr bwMode="auto">
          <a:xfrm rot="-1140820">
            <a:off x="2133600" y="3719513"/>
            <a:ext cx="1447800" cy="990600"/>
          </a:xfrm>
          <a:prstGeom prst="cube">
            <a:avLst>
              <a:gd name="adj" fmla="val 46500"/>
            </a:avLst>
          </a:prstGeom>
          <a:solidFill>
            <a:schemeClr val="folHlink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Position and Orientation</a:t>
            </a:r>
            <a:endParaRPr lang="zh-TW" altLang="en-US">
              <a:ea typeface="新細明體" charset="-120"/>
            </a:endParaRP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95400"/>
            <a:ext cx="8415337" cy="50292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Translation of the body</a:t>
            </a:r>
          </a:p>
          <a:p>
            <a:pPr lvl="1"/>
            <a:r>
              <a:rPr lang="en-US" altLang="zh-TW">
                <a:ea typeface="新細明體" charset="-120"/>
              </a:rPr>
              <a:t>from the origin of the world coordinate</a:t>
            </a:r>
          </a:p>
          <a:p>
            <a:r>
              <a:rPr lang="en-US" altLang="zh-TW">
                <a:ea typeface="新細明體" charset="-120"/>
              </a:rPr>
              <a:t>Rotation of the body</a:t>
            </a:r>
          </a:p>
        </p:txBody>
      </p:sp>
      <p:graphicFrame>
        <p:nvGraphicFramePr>
          <p:cNvPr id="1030148" name="Object 4"/>
          <p:cNvGraphicFramePr>
            <a:graphicFrameLocks noChangeAspect="1"/>
          </p:cNvGraphicFramePr>
          <p:nvPr/>
        </p:nvGraphicFramePr>
        <p:xfrm>
          <a:off x="6324600" y="2743200"/>
          <a:ext cx="20574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79" name="方程式" r:id="rId3" imgW="838080" imgH="711000" progId="Equation.3">
                  <p:embed/>
                </p:oleObj>
              </mc:Choice>
              <mc:Fallback>
                <p:oleObj name="方程式" r:id="rId3" imgW="8380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743200"/>
                        <a:ext cx="2057400" cy="1746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49" name="Object 5"/>
          <p:cNvGraphicFramePr>
            <a:graphicFrameLocks noChangeAspect="1"/>
          </p:cNvGraphicFramePr>
          <p:nvPr/>
        </p:nvGraphicFramePr>
        <p:xfrm>
          <a:off x="4876800" y="4648200"/>
          <a:ext cx="3962400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80" name="方程式" r:id="rId5" imgW="1815840" imgH="736560" progId="Equation.3">
                  <p:embed/>
                </p:oleObj>
              </mc:Choice>
              <mc:Fallback>
                <p:oleObj name="方程式" r:id="rId5" imgW="181584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3962400" cy="1608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150" name="Line 6"/>
          <p:cNvSpPr>
            <a:spLocks noChangeShapeType="1"/>
          </p:cNvSpPr>
          <p:nvPr/>
        </p:nvSpPr>
        <p:spPr bwMode="auto">
          <a:xfrm flipV="1">
            <a:off x="914400" y="5091113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0151" name="Line 7"/>
          <p:cNvSpPr>
            <a:spLocks noChangeShapeType="1"/>
          </p:cNvSpPr>
          <p:nvPr/>
        </p:nvSpPr>
        <p:spPr bwMode="auto">
          <a:xfrm>
            <a:off x="914400" y="61579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0152" name="Line 8"/>
          <p:cNvSpPr>
            <a:spLocks noChangeShapeType="1"/>
          </p:cNvSpPr>
          <p:nvPr/>
        </p:nvSpPr>
        <p:spPr bwMode="auto">
          <a:xfrm flipV="1">
            <a:off x="914400" y="5319713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0153" name="Line 9"/>
          <p:cNvSpPr>
            <a:spLocks noChangeShapeType="1"/>
          </p:cNvSpPr>
          <p:nvPr/>
        </p:nvSpPr>
        <p:spPr bwMode="auto">
          <a:xfrm flipV="1">
            <a:off x="914400" y="4329113"/>
            <a:ext cx="1828800" cy="1828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0154" name="Oval 10"/>
          <p:cNvSpPr>
            <a:spLocks noChangeArrowheads="1"/>
          </p:cNvSpPr>
          <p:nvPr/>
        </p:nvSpPr>
        <p:spPr bwMode="auto">
          <a:xfrm>
            <a:off x="2743200" y="4176713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0155" name="Line 11"/>
          <p:cNvSpPr>
            <a:spLocks noChangeShapeType="1"/>
          </p:cNvSpPr>
          <p:nvPr/>
        </p:nvSpPr>
        <p:spPr bwMode="auto">
          <a:xfrm flipH="1" flipV="1">
            <a:off x="2895600" y="4405313"/>
            <a:ext cx="152400" cy="1066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0156" name="Line 12"/>
          <p:cNvSpPr>
            <a:spLocks noChangeShapeType="1"/>
          </p:cNvSpPr>
          <p:nvPr/>
        </p:nvSpPr>
        <p:spPr bwMode="auto">
          <a:xfrm>
            <a:off x="2971800" y="4252913"/>
            <a:ext cx="838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0157" name="Text Box 13"/>
          <p:cNvSpPr txBox="1">
            <a:spLocks noChangeArrowheads="1"/>
          </p:cNvSpPr>
          <p:nvPr/>
        </p:nvSpPr>
        <p:spPr bwMode="auto">
          <a:xfrm>
            <a:off x="2522538" y="3581400"/>
            <a:ext cx="69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x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1030158" name="Text Box 14"/>
          <p:cNvSpPr txBox="1">
            <a:spLocks noChangeArrowheads="1"/>
          </p:cNvSpPr>
          <p:nvPr/>
        </p:nvSpPr>
        <p:spPr bwMode="auto">
          <a:xfrm>
            <a:off x="3733800" y="4024313"/>
            <a:ext cx="69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v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1030159" name="Text Box 15"/>
          <p:cNvSpPr txBox="1">
            <a:spLocks noChangeArrowheads="1"/>
          </p:cNvSpPr>
          <p:nvPr/>
        </p:nvSpPr>
        <p:spPr bwMode="auto">
          <a:xfrm>
            <a:off x="3048000" y="5091113"/>
            <a:ext cx="639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sz="2800" i="1">
                <a:latin typeface="Times New Roman" pitchFamily="18" charset="0"/>
                <a:ea typeface="新細明體" charset="-120"/>
              </a:rPr>
              <a:t>t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993399"/>
      </a:dk1>
      <a:lt1>
        <a:srgbClr val="FFFFFF"/>
      </a:lt1>
      <a:dk2>
        <a:srgbClr val="000000"/>
      </a:dk2>
      <a:lt2>
        <a:srgbClr val="FFFFFF"/>
      </a:lt2>
      <a:accent1>
        <a:srgbClr val="FF6633"/>
      </a:accent1>
      <a:accent2>
        <a:srgbClr val="B9D300"/>
      </a:accent2>
      <a:accent3>
        <a:srgbClr val="AAAAAA"/>
      </a:accent3>
      <a:accent4>
        <a:srgbClr val="DADADA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993399"/>
        </a:dk1>
        <a:lt1>
          <a:srgbClr val="FFFFFF"/>
        </a:lt1>
        <a:dk2>
          <a:srgbClr val="000000"/>
        </a:dk2>
        <a:lt2>
          <a:srgbClr val="FFFFFF"/>
        </a:lt2>
        <a:accent1>
          <a:srgbClr val="FF6633"/>
        </a:accent1>
        <a:accent2>
          <a:srgbClr val="B9D300"/>
        </a:accent2>
        <a:accent3>
          <a:srgbClr val="AAAAAA"/>
        </a:accent3>
        <a:accent4>
          <a:srgbClr val="DADADA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18478</TotalTime>
  <Words>1222</Words>
  <Application>Microsoft Office PowerPoint</Application>
  <PresentationFormat>如螢幕大小 (4:3)</PresentationFormat>
  <Paragraphs>292</Paragraphs>
  <Slides>39</Slides>
  <Notes>1</Notes>
  <HiddenSlides>0</HiddenSlides>
  <MMClips>1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新細明體</vt:lpstr>
      <vt:lpstr>Arial</vt:lpstr>
      <vt:lpstr>Times New Roman</vt:lpstr>
      <vt:lpstr>Custom Design</vt:lpstr>
      <vt:lpstr>Image</vt:lpstr>
      <vt:lpstr>方程式</vt:lpstr>
      <vt:lpstr>Rigid Body Dynamics</vt:lpstr>
      <vt:lpstr>Rigid Body Simulation</vt:lpstr>
      <vt:lpstr>Problems</vt:lpstr>
      <vt:lpstr>Problems</vt:lpstr>
      <vt:lpstr>Rigid Body Concepts</vt:lpstr>
      <vt:lpstr>Outline</vt:lpstr>
      <vt:lpstr>Particle State</vt:lpstr>
      <vt:lpstr>Rigid Body State</vt:lpstr>
      <vt:lpstr>Position and Orientation</vt:lpstr>
      <vt:lpstr>Body Space</vt:lpstr>
      <vt:lpstr>Position and Orientation</vt:lpstr>
      <vt:lpstr>Position and Orientation</vt:lpstr>
      <vt:lpstr>Position and Orientation</vt:lpstr>
      <vt:lpstr>Position and Orientation</vt:lpstr>
      <vt:lpstr>Position and Orientation</vt:lpstr>
      <vt:lpstr>Linear Velocity and Angular Velocity</vt:lpstr>
      <vt:lpstr>Angular Velocity</vt:lpstr>
      <vt:lpstr>Angular Velocity </vt:lpstr>
      <vt:lpstr>Angular Velocity</vt:lpstr>
      <vt:lpstr>Angular Velocity</vt:lpstr>
      <vt:lpstr>Angular Velocity</vt:lpstr>
      <vt:lpstr>Perspective of Particles</vt:lpstr>
      <vt:lpstr>Velocity of a particle</vt:lpstr>
      <vt:lpstr>Velocity of a particle</vt:lpstr>
      <vt:lpstr>PowerPoint 簡報</vt:lpstr>
      <vt:lpstr>Mass</vt:lpstr>
      <vt:lpstr>Inertia Tensor</vt:lpstr>
      <vt:lpstr>Inertia Tensor</vt:lpstr>
      <vt:lpstr>Derivation</vt:lpstr>
      <vt:lpstr>Inertia Tensor in Body Space</vt:lpstr>
      <vt:lpstr>PowerPoint 簡報</vt:lpstr>
      <vt:lpstr>Net Force</vt:lpstr>
      <vt:lpstr>Net Torque</vt:lpstr>
      <vt:lpstr>Rigid Body Equation of Motion</vt:lpstr>
      <vt:lpstr>Some Implementation Issues</vt:lpstr>
      <vt:lpstr>Some examples</vt:lpstr>
      <vt:lpstr>Many-Worlds Browsing</vt:lpstr>
      <vt:lpstr>Many-Worlds Browsing</vt:lpstr>
      <vt:lpstr>Further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Overby</dc:creator>
  <cp:lastModifiedBy>Steve Lin</cp:lastModifiedBy>
  <cp:revision>491</cp:revision>
  <dcterms:created xsi:type="dcterms:W3CDTF">2003-01-26T07:16:40Z</dcterms:created>
  <dcterms:modified xsi:type="dcterms:W3CDTF">2018-03-12T06:15:09Z</dcterms:modified>
</cp:coreProperties>
</file>