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1"/>
  </p:notesMasterIdLst>
  <p:handoutMasterIdLst>
    <p:handoutMasterId r:id="rId32"/>
  </p:handoutMasterIdLst>
  <p:sldIdLst>
    <p:sldId id="429" r:id="rId2"/>
    <p:sldId id="399" r:id="rId3"/>
    <p:sldId id="498" r:id="rId4"/>
    <p:sldId id="455" r:id="rId5"/>
    <p:sldId id="499" r:id="rId6"/>
    <p:sldId id="456" r:id="rId7"/>
    <p:sldId id="462" r:id="rId8"/>
    <p:sldId id="460" r:id="rId9"/>
    <p:sldId id="461" r:id="rId10"/>
    <p:sldId id="463" r:id="rId11"/>
    <p:sldId id="464" r:id="rId12"/>
    <p:sldId id="457" r:id="rId13"/>
    <p:sldId id="459" r:id="rId14"/>
    <p:sldId id="500" r:id="rId15"/>
    <p:sldId id="484" r:id="rId16"/>
    <p:sldId id="497" r:id="rId17"/>
    <p:sldId id="466" r:id="rId18"/>
    <p:sldId id="467" r:id="rId19"/>
    <p:sldId id="471" r:id="rId20"/>
    <p:sldId id="470" r:id="rId21"/>
    <p:sldId id="481" r:id="rId22"/>
    <p:sldId id="472" r:id="rId23"/>
    <p:sldId id="477" r:id="rId24"/>
    <p:sldId id="502" r:id="rId25"/>
    <p:sldId id="496" r:id="rId26"/>
    <p:sldId id="478" r:id="rId27"/>
    <p:sldId id="479" r:id="rId28"/>
    <p:sldId id="480" r:id="rId29"/>
    <p:sldId id="482" r:id="rId30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0385" autoAdjust="0"/>
  </p:normalViewPr>
  <p:slideViewPr>
    <p:cSldViewPr>
      <p:cViewPr varScale="1">
        <p:scale>
          <a:sx n="31" d="100"/>
          <a:sy n="31" d="100"/>
        </p:scale>
        <p:origin x="-72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DAA8E4D-B150-4A9C-A028-CB913FDE28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363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FE8075-E791-4D2F-BB5E-5CF6A63B1B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532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8E07E7-0AC4-4D32-BFDF-24252974032A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3D9DB-B7A7-4653-93D7-4459B992B876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figure shows how the Chebyshev expansion attains a smaller maximum error by permitting the error at the origin to increase. </a:t>
            </a:r>
          </a:p>
          <a:p>
            <a:endParaRPr lang="en-US" altLang="zh-TW"/>
          </a:p>
          <a:p>
            <a:r>
              <a:rPr lang="en-US" altLang="zh-TW"/>
              <a:t>The error is distributed more uniformly throughout the interval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49935-4F19-4D3E-AB26-3D186769F2B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Constant term</a:t>
            </a:r>
          </a:p>
          <a:p>
            <a:r>
              <a:rPr lang="en-US" altLang="zh-TW"/>
              <a:t>1st order term</a:t>
            </a:r>
          </a:p>
          <a:p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12A0597B-95B5-4F1A-B10A-E8D716FDCBC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767CE-FD82-49C2-90A4-783F0613C6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0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9E58C-D258-4823-9729-403EF7C939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44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9A5F8-9DEF-4E90-A053-ACF97FE6D4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117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0837D-E624-4D43-B78F-6FE0799540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274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0F715-B97A-4B96-85F8-4DA11BE193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099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02C06-2371-40D5-A25F-C1EA743395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33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FA0DB-6D36-46C2-8E35-BA46224402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86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7D280-DE66-461F-852F-1694E80B229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088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DAB1C-0BAA-4756-9B3A-1C30BF53D6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017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A8749-6E3F-4281-AD1E-17E7A42B08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00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5B508CE9-6FB8-4130-B57B-90A87949F26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2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7.e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oleObject" Target="../embeddings/oleObject68.bin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image" Target="../media/image1.jpe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Function Approximation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684213" y="5734050"/>
            <a:ext cx="403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Pafnuty Chebyshev, 1821-1894</a:t>
            </a:r>
            <a:endParaRPr lang="en-US" altLang="zh-TW"/>
          </a:p>
        </p:txBody>
      </p:sp>
      <p:pic>
        <p:nvPicPr>
          <p:cNvPr id="406541" name="Picture 13" descr="cheb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492375"/>
            <a:ext cx="4392612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543" name="Picture 15" descr="Image:Pafnutiy-chebyshe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6"/>
          <a:stretch>
            <a:fillRect/>
          </a:stretch>
        </p:blipFill>
        <p:spPr bwMode="auto">
          <a:xfrm>
            <a:off x="960438" y="2060575"/>
            <a:ext cx="310673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172A-33A8-40DD-B216-6C8A0E70F3E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Maclaurin series</a:t>
            </a:r>
            <a:r>
              <a:rPr lang="en-US" altLang="zh-TW" i="1"/>
              <a:t> </a:t>
            </a:r>
            <a:r>
              <a:rPr lang="en-US" altLang="zh-TW"/>
              <a:t>of </a:t>
            </a:r>
            <a:r>
              <a:rPr lang="en-US" altLang="zh-TW" i="1"/>
              <a:t>e</a:t>
            </a:r>
            <a:r>
              <a:rPr lang="en-US" altLang="zh-TW" i="1" baseline="30000"/>
              <a:t>x</a:t>
            </a:r>
            <a:r>
              <a:rPr lang="en-US" altLang="zh-TW"/>
              <a:t> truncated after the 3rd degree</a:t>
            </a:r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/>
              <a:t>Chebyshev series of </a:t>
            </a:r>
            <a:r>
              <a:rPr lang="en-US" altLang="zh-TW" i="1"/>
              <a:t>e</a:t>
            </a:r>
            <a:r>
              <a:rPr lang="en-US" altLang="zh-TW" i="1" baseline="30000"/>
              <a:t>x</a:t>
            </a:r>
            <a:r>
              <a:rPr lang="en-US" altLang="zh-TW"/>
              <a:t> truncated after the 3rd degree</a:t>
            </a:r>
          </a:p>
        </p:txBody>
      </p:sp>
      <p:graphicFrame>
        <p:nvGraphicFramePr>
          <p:cNvPr id="444420" name="Object 4"/>
          <p:cNvGraphicFramePr>
            <a:graphicFrameLocks noChangeAspect="1"/>
          </p:cNvGraphicFramePr>
          <p:nvPr/>
        </p:nvGraphicFramePr>
        <p:xfrm>
          <a:off x="2524125" y="3049588"/>
          <a:ext cx="24082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5" name="方程式" r:id="rId3" imgW="1054080" imgH="419040" progId="Equation.3">
                  <p:embed/>
                </p:oleObj>
              </mc:Choice>
              <mc:Fallback>
                <p:oleObj name="方程式" r:id="rId3" imgW="10540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049588"/>
                        <a:ext cx="2408238" cy="955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1604963" y="4941888"/>
          <a:ext cx="68548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6" name="方程式" r:id="rId5" imgW="3162240" imgH="241200" progId="Equation.3">
                  <p:embed/>
                </p:oleObj>
              </mc:Choice>
              <mc:Fallback>
                <p:oleObj name="方程式" r:id="rId5" imgW="31622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941888"/>
                        <a:ext cx="6854825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3" name="Object 7"/>
          <p:cNvGraphicFramePr>
            <a:graphicFrameLocks noChangeAspect="1"/>
          </p:cNvGraphicFramePr>
          <p:nvPr/>
        </p:nvGraphicFramePr>
        <p:xfrm>
          <a:off x="1979613" y="5661025"/>
          <a:ext cx="59769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7" name="方程式" r:id="rId7" imgW="2616120" imgH="203040" progId="Equation.3">
                  <p:embed/>
                </p:oleObj>
              </mc:Choice>
              <mc:Fallback>
                <p:oleObj name="方程式" r:id="rId7" imgW="26161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661025"/>
                        <a:ext cx="5976937" cy="463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4" name="Object 8"/>
          <p:cNvGraphicFramePr>
            <a:graphicFrameLocks noChangeAspect="1"/>
          </p:cNvGraphicFramePr>
          <p:nvPr/>
        </p:nvGraphicFramePr>
        <p:xfrm>
          <a:off x="2182813" y="2060575"/>
          <a:ext cx="5918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8" name="方程式" r:id="rId9" imgW="2590560" imgH="419040" progId="Equation.3">
                  <p:embed/>
                </p:oleObj>
              </mc:Choice>
              <mc:Fallback>
                <p:oleObj name="方程式" r:id="rId9" imgW="25905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2060575"/>
                        <a:ext cx="5918200" cy="955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3548-E51F-4FE2-B60A-86DFBBFF9630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351837" cy="5183187"/>
          </a:xfrm>
        </p:spPr>
        <p:txBody>
          <a:bodyPr/>
          <a:lstStyle/>
          <a:p>
            <a:r>
              <a:rPr lang="en-US" altLang="zh-TW"/>
              <a:t>Error of Maclaurin series grows rapidly when </a:t>
            </a:r>
            <a:r>
              <a:rPr lang="en-US" altLang="zh-TW" i="1"/>
              <a:t>x-value</a:t>
            </a:r>
            <a:r>
              <a:rPr lang="en-US" altLang="zh-TW"/>
              <a:t> departs from zero</a:t>
            </a:r>
          </a:p>
        </p:txBody>
      </p:sp>
      <p:grpSp>
        <p:nvGrpSpPr>
          <p:cNvPr id="445452" name="Group 12"/>
          <p:cNvGrpSpPr>
            <a:grpSpLocks/>
          </p:cNvGrpSpPr>
          <p:nvPr/>
        </p:nvGrpSpPr>
        <p:grpSpPr bwMode="auto">
          <a:xfrm>
            <a:off x="2914650" y="2270125"/>
            <a:ext cx="5834063" cy="4137025"/>
            <a:chOff x="1836" y="1430"/>
            <a:chExt cx="3675" cy="2606"/>
          </a:xfrm>
        </p:grpSpPr>
        <p:pic>
          <p:nvPicPr>
            <p:cNvPr id="44544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2"/>
            <a:stretch>
              <a:fillRect/>
            </a:stretch>
          </p:blipFill>
          <p:spPr bwMode="auto">
            <a:xfrm>
              <a:off x="1836" y="1430"/>
              <a:ext cx="3675" cy="2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5446" name="Text Box 6"/>
            <p:cNvSpPr txBox="1">
              <a:spLocks noChangeArrowheads="1"/>
            </p:cNvSpPr>
            <p:nvPr/>
          </p:nvSpPr>
          <p:spPr bwMode="auto">
            <a:xfrm>
              <a:off x="3017" y="1571"/>
              <a:ext cx="20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Error of Maclaurin series</a:t>
              </a: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2654" y="2659"/>
              <a:ext cx="21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imes New Roman" pitchFamily="18" charset="0"/>
                </a:rPr>
                <a:t>Error of Chebyshev series</a:t>
              </a:r>
            </a:p>
          </p:txBody>
        </p:sp>
        <p:sp>
          <p:nvSpPr>
            <p:cNvPr id="445448" name="Line 8"/>
            <p:cNvSpPr>
              <a:spLocks noChangeShapeType="1"/>
            </p:cNvSpPr>
            <p:nvPr/>
          </p:nvSpPr>
          <p:spPr bwMode="auto">
            <a:xfrm flipH="1">
              <a:off x="3742" y="2931"/>
              <a:ext cx="137" cy="2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5449" name="Line 9"/>
            <p:cNvSpPr>
              <a:spLocks noChangeShapeType="1"/>
            </p:cNvSpPr>
            <p:nvPr/>
          </p:nvSpPr>
          <p:spPr bwMode="auto">
            <a:xfrm>
              <a:off x="4468" y="1888"/>
              <a:ext cx="454" cy="22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5451" name="Text Box 11"/>
            <p:cNvSpPr txBox="1">
              <a:spLocks noChangeArrowheads="1"/>
            </p:cNvSpPr>
            <p:nvPr/>
          </p:nvSpPr>
          <p:spPr bwMode="auto">
            <a:xfrm>
              <a:off x="3638" y="37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5FD-BEA4-4972-9322-4C9706ADB34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Orthogonaliy of Chebyshev Polynomials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Two polynomials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), </a:t>
            </a:r>
            <a:r>
              <a:rPr lang="en-US" altLang="zh-TW" i="1"/>
              <a:t>q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are orthogonal on an interval [</a:t>
            </a:r>
            <a:r>
              <a:rPr lang="en-US" altLang="zh-TW" i="1"/>
              <a:t>a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/>
              <a:t>] if their inner product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A set of polynomials is orthogonal if each polynomial is orthogonal to each other</a:t>
            </a:r>
          </a:p>
          <a:p>
            <a:endParaRPr lang="en-US" altLang="zh-TW" sz="1600"/>
          </a:p>
          <a:p>
            <a:r>
              <a:rPr lang="en-US" altLang="zh-TW"/>
              <a:t>Chebyshev Polynomials are orthogonal on interval [-1, 1] with </a:t>
            </a:r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900113" y="2420938"/>
          <a:ext cx="755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8" name="方程式" r:id="rId3" imgW="2984400" imgH="330120" progId="Equation.3">
                  <p:embed/>
                </p:oleObj>
              </mc:Choice>
              <mc:Fallback>
                <p:oleObj name="方程式" r:id="rId3" imgW="29844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7556500" cy="838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4356100" y="5414963"/>
          <a:ext cx="273208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9" name="方程式" r:id="rId5" imgW="1079280" imgH="266400" progId="Equation.3">
                  <p:embed/>
                </p:oleObj>
              </mc:Choice>
              <mc:Fallback>
                <p:oleObj name="方程式" r:id="rId5" imgW="107928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414963"/>
                        <a:ext cx="2732088" cy="6778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FBF1-7195-46B3-A286-BA118168A581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-144463" y="115888"/>
            <a:ext cx="9396413" cy="1152525"/>
          </a:xfrm>
        </p:spPr>
        <p:txBody>
          <a:bodyPr/>
          <a:lstStyle/>
          <a:p>
            <a:r>
              <a:rPr lang="en-US" altLang="zh-TW" sz="3600"/>
              <a:t>Verify Orthogonaliy of Chebyshev Polynomials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r>
              <a:rPr lang="en-US" altLang="zh-TW"/>
              <a:t>Example: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= </a:t>
            </a:r>
            <a:r>
              <a:rPr lang="en-US" altLang="zh-TW" i="1"/>
              <a:t>T</a:t>
            </a:r>
            <a:r>
              <a:rPr lang="en-US" altLang="zh-TW" baseline="-25000"/>
              <a:t>0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), </a:t>
            </a:r>
            <a:r>
              <a:rPr lang="en-US" altLang="zh-TW" i="1"/>
              <a:t>q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= </a:t>
            </a:r>
            <a:r>
              <a:rPr lang="en-US" altLang="zh-TW" i="1"/>
              <a:t>T</a:t>
            </a:r>
            <a:r>
              <a:rPr lang="en-US" altLang="zh-TW" baseline="-25000"/>
              <a:t>3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Matlab code</a:t>
            </a:r>
          </a:p>
          <a:p>
            <a:pPr lvl="1"/>
            <a:r>
              <a:rPr lang="en-US" altLang="zh-TW"/>
              <a:t>int('(4*x^3-x)/sqrt(1-x^2)', -1 ,1)</a:t>
            </a:r>
          </a:p>
          <a:p>
            <a:pPr lvl="1"/>
            <a:endParaRPr lang="en-US" altLang="zh-TW"/>
          </a:p>
        </p:txBody>
      </p:sp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1042988" y="2205038"/>
          <a:ext cx="69119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1" name="方程式" r:id="rId3" imgW="2730240" imgH="431640" progId="Equation.3">
                  <p:embed/>
                </p:oleObj>
              </mc:Choice>
              <mc:Fallback>
                <p:oleObj name="方程式" r:id="rId3" imgW="27302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6911975" cy="1098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186D-3B42-4722-8A3B-F197833178F6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686800" cy="1152525"/>
          </a:xfrm>
        </p:spPr>
        <p:txBody>
          <a:bodyPr/>
          <a:lstStyle/>
          <a:p>
            <a:r>
              <a:rPr lang="en-US" altLang="zh-TW"/>
              <a:t>Why do we care about the orthogonality?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orthogonality can be used to express a function directly by Chebyshev polynomials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where</a:t>
            </a:r>
          </a:p>
        </p:txBody>
      </p:sp>
      <p:graphicFrame>
        <p:nvGraphicFramePr>
          <p:cNvPr id="486404" name="Object 4"/>
          <p:cNvGraphicFramePr>
            <a:graphicFrameLocks noChangeAspect="1"/>
          </p:cNvGraphicFramePr>
          <p:nvPr/>
        </p:nvGraphicFramePr>
        <p:xfrm>
          <a:off x="3203575" y="2781300"/>
          <a:ext cx="31591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7" name="方程式" r:id="rId3" imgW="1384200" imgH="431640" progId="Equation.3">
                  <p:embed/>
                </p:oleObj>
              </mc:Choice>
              <mc:Fallback>
                <p:oleObj name="方程式" r:id="rId3" imgW="13842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81300"/>
                        <a:ext cx="3159125" cy="984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3255963" y="4005263"/>
          <a:ext cx="31877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8" name="方程式" r:id="rId5" imgW="1396800" imgH="431640" progId="Equation.3">
                  <p:embed/>
                </p:oleObj>
              </mc:Choice>
              <mc:Fallback>
                <p:oleObj name="方程式" r:id="rId5" imgW="1396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4005263"/>
                        <a:ext cx="3187700" cy="9858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1527175" y="5313363"/>
            <a:ext cx="658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The proof is not easy. We won</a:t>
            </a:r>
            <a:r>
              <a:rPr lang="en-US" altLang="zh-TW" sz="2400">
                <a:latin typeface="Arial"/>
              </a:rPr>
              <a:t>’</a:t>
            </a:r>
            <a:r>
              <a:rPr lang="en-US" altLang="zh-TW" sz="2400"/>
              <a:t>t discuss it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AEED-F8FF-48D6-87EF-FEE125B199E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Least Squares Approximation using Orthogonal Polynomials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/>
              <a:t>System of normal equations for a high-degree polynomial fit is ill-conditioned </a:t>
            </a:r>
          </a:p>
          <a:p>
            <a:r>
              <a:rPr lang="en-US" altLang="zh-TW" dirty="0"/>
              <a:t>Fitting data with orthogonal polynomials such as </a:t>
            </a:r>
            <a:r>
              <a:rPr lang="en-US" altLang="zh-TW" dirty="0" err="1"/>
              <a:t>Chebyshev</a:t>
            </a:r>
            <a:r>
              <a:rPr lang="en-US" altLang="zh-TW" dirty="0"/>
              <a:t> polynomials can reduce the condition number to about 5</a:t>
            </a: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1042988" y="3933825"/>
          <a:ext cx="51482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0" name="方程式" r:id="rId3" imgW="2374560" imgH="228600" progId="Equation.3">
                  <p:embed/>
                </p:oleObj>
              </mc:Choice>
              <mc:Fallback>
                <p:oleObj name="方程式" r:id="rId3" imgW="23745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5148262" cy="493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1116013" y="4365625"/>
          <a:ext cx="5699125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1" name="方程式" r:id="rId5" imgW="2628720" imgH="939600" progId="Equation.3">
                  <p:embed/>
                </p:oleObj>
              </mc:Choice>
              <mc:Fallback>
                <p:oleObj name="方程式" r:id="rId5" imgW="262872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5699125" cy="2030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0059-4CEC-463A-96C1-FD8B51A1C28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75"/>
            <a:ext cx="8675687" cy="1223963"/>
          </a:xfrm>
        </p:spPr>
        <p:txBody>
          <a:bodyPr/>
          <a:lstStyle/>
          <a:p>
            <a:r>
              <a:rPr lang="en-US" altLang="zh-TW"/>
              <a:t>Further reduce the truncation error?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323850" y="2565400"/>
            <a:ext cx="86756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000">
                <a:solidFill>
                  <a:srgbClr val="FFFF00"/>
                </a:solidFill>
                <a:latin typeface="Times New Roman" pitchFamily="18" charset="0"/>
                <a:ea typeface="新細明體" charset="-120"/>
              </a:defRPr>
            </a:lvl1pPr>
            <a:lvl2pPr algn="ctr">
              <a:defRPr kumimoji="1" sz="4000">
                <a:solidFill>
                  <a:srgbClr val="FFFF00"/>
                </a:solidFill>
                <a:latin typeface="Times New Roman" pitchFamily="18" charset="0"/>
                <a:ea typeface="新細明體" charset="-120"/>
              </a:defRPr>
            </a:lvl2pPr>
            <a:lvl3pPr algn="ctr">
              <a:defRPr kumimoji="1" sz="4000">
                <a:solidFill>
                  <a:srgbClr val="FFFF00"/>
                </a:solidFill>
                <a:latin typeface="Times New Roman" pitchFamily="18" charset="0"/>
                <a:ea typeface="新細明體" charset="-120"/>
              </a:defRPr>
            </a:lvl3pPr>
            <a:lvl4pPr algn="ctr">
              <a:defRPr kumimoji="1" sz="4000">
                <a:solidFill>
                  <a:srgbClr val="FFFF00"/>
                </a:solidFill>
                <a:latin typeface="Times New Roman" pitchFamily="18" charset="0"/>
                <a:ea typeface="新細明體" charset="-120"/>
              </a:defRPr>
            </a:lvl4pPr>
            <a:lvl5pPr algn="ctr">
              <a:defRPr kumimoji="1" sz="4000">
                <a:solidFill>
                  <a:srgbClr val="FFFF00"/>
                </a:solidFill>
                <a:latin typeface="Times New Roman" pitchFamily="18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FF00"/>
                </a:solidFill>
                <a:latin typeface="Times New Roman" pitchFamily="18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FF00"/>
                </a:solidFill>
                <a:latin typeface="Times New Roman" pitchFamily="18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FF00"/>
                </a:solidFill>
                <a:latin typeface="Times New Roman" pitchFamily="18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FF00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>
                <a:sym typeface="Wingdings" pitchFamily="2" charset="2"/>
              </a:rPr>
              <a:t> </a:t>
            </a:r>
            <a:r>
              <a:rPr lang="en-US" altLang="zh-TW"/>
              <a:t>Rational Function Approximation:</a:t>
            </a:r>
            <a:br>
              <a:rPr lang="en-US" altLang="zh-TW"/>
            </a:br>
            <a:r>
              <a:rPr lang="en-US" altLang="zh-TW"/>
              <a:t> Padé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9A8-08C7-480B-BF5A-3E55CCD07E2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Rational Function Approximation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Approximating a function with a </a:t>
            </a:r>
            <a:r>
              <a:rPr lang="en-US" altLang="zh-TW" dirty="0" err="1"/>
              <a:t>Chebyshev</a:t>
            </a:r>
            <a:r>
              <a:rPr lang="en-US" altLang="zh-TW" dirty="0"/>
              <a:t> series has </a:t>
            </a:r>
            <a:r>
              <a:rPr lang="en-US" altLang="zh-TW" dirty="0" smtClean="0"/>
              <a:t>a smaller maximal </a:t>
            </a:r>
            <a:r>
              <a:rPr lang="en-US" altLang="zh-TW" dirty="0"/>
              <a:t>error than with a Taylor series</a:t>
            </a:r>
          </a:p>
          <a:p>
            <a:pPr>
              <a:lnSpc>
                <a:spcPct val="90000"/>
              </a:lnSpc>
            </a:pPr>
            <a:endParaRPr lang="en-US" altLang="zh-TW" sz="1600" dirty="0"/>
          </a:p>
          <a:p>
            <a:pPr>
              <a:lnSpc>
                <a:spcPct val="90000"/>
              </a:lnSpc>
            </a:pPr>
            <a:r>
              <a:rPr lang="en-US" altLang="zh-TW" dirty="0"/>
              <a:t>We can further reduce the </a:t>
            </a:r>
            <a:r>
              <a:rPr lang="en-US" altLang="zh-TW" dirty="0" smtClean="0"/>
              <a:t>maximal </a:t>
            </a:r>
            <a:r>
              <a:rPr lang="en-US" altLang="zh-TW" dirty="0"/>
              <a:t>error  using rational function approximation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 err="1"/>
              <a:t>Padé</a:t>
            </a:r>
            <a:r>
              <a:rPr lang="en-US" altLang="zh-TW" dirty="0"/>
              <a:t> approximation: </a:t>
            </a:r>
            <a:r>
              <a:rPr lang="en-US" altLang="zh-TW" i="1" dirty="0"/>
              <a:t>n </a:t>
            </a:r>
            <a:r>
              <a:rPr lang="en-US" altLang="zh-TW" dirty="0">
                <a:cs typeface="Times New Roman" pitchFamily="18" charset="0"/>
              </a:rPr>
              <a:t>≥ </a:t>
            </a:r>
            <a:r>
              <a:rPr lang="en-US" altLang="zh-TW" i="1" dirty="0">
                <a:cs typeface="Times New Roman" pitchFamily="18" charset="0"/>
              </a:rPr>
              <a:t>m</a:t>
            </a:r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1116013" y="4005263"/>
          <a:ext cx="6656387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4" name="方程式" r:id="rId3" imgW="2628720" imgH="457200" progId="Equation.3">
                  <p:embed/>
                </p:oleObj>
              </mc:Choice>
              <mc:Fallback>
                <p:oleObj name="方程式" r:id="rId3" imgW="26287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5263"/>
                        <a:ext cx="6656387" cy="1160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3" name="Object 5"/>
          <p:cNvGraphicFramePr>
            <a:graphicFrameLocks noChangeAspect="1"/>
          </p:cNvGraphicFramePr>
          <p:nvPr/>
        </p:nvGraphicFramePr>
        <p:xfrm>
          <a:off x="1403350" y="5013325"/>
          <a:ext cx="1671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5" name="方程式" r:id="rId5" imgW="660240" imgH="164880" progId="Equation.3">
                  <p:embed/>
                </p:oleObj>
              </mc:Choice>
              <mc:Fallback>
                <p:oleObj name="方程式" r:id="rId5" imgW="66024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3325"/>
                        <a:ext cx="1671638" cy="419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B23E-B10E-4CFF-9551-DE110C2DFFC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Padé Approximation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545137"/>
          </a:xfrm>
        </p:spPr>
        <p:txBody>
          <a:bodyPr/>
          <a:lstStyle/>
          <a:p>
            <a:r>
              <a:rPr lang="en-US" altLang="zh-TW" dirty="0" smtClean="0"/>
              <a:t>Represents </a:t>
            </a:r>
            <a:r>
              <a:rPr lang="en-US" altLang="zh-TW" dirty="0"/>
              <a:t>a function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using a Taylor series expanded at </a:t>
            </a:r>
            <a:r>
              <a:rPr lang="en-US" altLang="zh-TW" i="1" dirty="0"/>
              <a:t>x</a:t>
            </a:r>
            <a:r>
              <a:rPr lang="en-US" altLang="zh-TW" dirty="0"/>
              <a:t> = 0,</a:t>
            </a:r>
          </a:p>
          <a:p>
            <a:endParaRPr lang="en-US" altLang="zh-TW" dirty="0"/>
          </a:p>
          <a:p>
            <a:r>
              <a:rPr lang="en-US" altLang="zh-TW" dirty="0"/>
              <a:t>Coefficients are determined by setting</a:t>
            </a:r>
          </a:p>
          <a:p>
            <a:endParaRPr lang="en-US" altLang="zh-TW" dirty="0"/>
          </a:p>
          <a:p>
            <a:endParaRPr lang="en-US" altLang="zh-TW" sz="1600" dirty="0"/>
          </a:p>
          <a:p>
            <a:pPr>
              <a:buFont typeface="Wingdings" pitchFamily="2" charset="2"/>
              <a:buNone/>
            </a:pPr>
            <a:r>
              <a:rPr lang="en-US" altLang="zh-TW" dirty="0"/>
              <a:t>	and equating coefficients of each order term</a:t>
            </a:r>
          </a:p>
        </p:txBody>
      </p:sp>
      <p:graphicFrame>
        <p:nvGraphicFramePr>
          <p:cNvPr id="448517" name="Object 5"/>
          <p:cNvGraphicFramePr>
            <a:graphicFrameLocks noChangeAspect="1"/>
          </p:cNvGraphicFramePr>
          <p:nvPr/>
        </p:nvGraphicFramePr>
        <p:xfrm>
          <a:off x="0" y="3213100"/>
          <a:ext cx="9144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0" name="方程式" r:id="rId4" imgW="3987720" imgH="457200" progId="Equation.3">
                  <p:embed/>
                </p:oleObj>
              </mc:Choice>
              <mc:Fallback>
                <p:oleObj name="方程式" r:id="rId4" imgW="3987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3100"/>
                        <a:ext cx="9144000" cy="1050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6"/>
          <p:cNvGraphicFramePr>
            <a:graphicFrameLocks noChangeAspect="1"/>
          </p:cNvGraphicFramePr>
          <p:nvPr/>
        </p:nvGraphicFramePr>
        <p:xfrm>
          <a:off x="7164388" y="1876425"/>
          <a:ext cx="15843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1" name="方程式" r:id="rId6" imgW="736560" imgH="419040" progId="Equation.3">
                  <p:embed/>
                </p:oleObj>
              </mc:Choice>
              <mc:Fallback>
                <p:oleObj name="方程式" r:id="rId6" imgW="7365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876425"/>
                        <a:ext cx="1584325" cy="904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0" name="Object 8"/>
          <p:cNvGraphicFramePr>
            <a:graphicFrameLocks noChangeAspect="1"/>
          </p:cNvGraphicFramePr>
          <p:nvPr/>
        </p:nvGraphicFramePr>
        <p:xfrm>
          <a:off x="611188" y="4683125"/>
          <a:ext cx="1058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2" name="方程式" r:id="rId8" imgW="444240" imgH="228600" progId="Equation.3">
                  <p:embed/>
                </p:oleObj>
              </mc:Choice>
              <mc:Fallback>
                <p:oleObj name="方程式" r:id="rId8" imgW="4442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83125"/>
                        <a:ext cx="1058862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2" name="Object 10"/>
          <p:cNvGraphicFramePr>
            <a:graphicFrameLocks noChangeAspect="1"/>
          </p:cNvGraphicFramePr>
          <p:nvPr/>
        </p:nvGraphicFramePr>
        <p:xfrm>
          <a:off x="611188" y="5157788"/>
          <a:ext cx="18764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3" name="方程式" r:id="rId10" imgW="787320" imgH="228600" progId="Equation.3">
                  <p:embed/>
                </p:oleObj>
              </mc:Choice>
              <mc:Fallback>
                <p:oleObj name="方程式" r:id="rId10" imgW="7873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57788"/>
                        <a:ext cx="1876425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3" name="Object 11"/>
          <p:cNvGraphicFramePr>
            <a:graphicFrameLocks noChangeAspect="1"/>
          </p:cNvGraphicFramePr>
          <p:nvPr/>
        </p:nvGraphicFramePr>
        <p:xfrm>
          <a:off x="515938" y="5835650"/>
          <a:ext cx="40560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4" name="方程式" r:id="rId12" imgW="1701720" imgH="228600" progId="Equation.3">
                  <p:embed/>
                </p:oleObj>
              </mc:Choice>
              <mc:Fallback>
                <p:oleObj name="方程式" r:id="rId12" imgW="170172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5835650"/>
                        <a:ext cx="4056062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4" name="Object 12"/>
          <p:cNvGraphicFramePr>
            <a:graphicFrameLocks noChangeAspect="1"/>
          </p:cNvGraphicFramePr>
          <p:nvPr/>
        </p:nvGraphicFramePr>
        <p:xfrm>
          <a:off x="4643438" y="5589588"/>
          <a:ext cx="41465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5" name="方程式" r:id="rId14" imgW="1739880" imgH="228600" progId="Equation.3">
                  <p:embed/>
                </p:oleObj>
              </mc:Choice>
              <mc:Fallback>
                <p:oleObj name="方程式" r:id="rId14" imgW="17398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589588"/>
                        <a:ext cx="4146550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5" name="Object 13"/>
          <p:cNvGraphicFramePr>
            <a:graphicFrameLocks noChangeAspect="1"/>
          </p:cNvGraphicFramePr>
          <p:nvPr/>
        </p:nvGraphicFramePr>
        <p:xfrm>
          <a:off x="4643438" y="4724400"/>
          <a:ext cx="41465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6" name="方程式" r:id="rId16" imgW="1739880" imgH="228600" progId="Equation.3">
                  <p:embed/>
                </p:oleObj>
              </mc:Choice>
              <mc:Fallback>
                <p:oleObj name="方程式" r:id="rId16" imgW="17398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24400"/>
                        <a:ext cx="4146550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7" name="Object 15"/>
          <p:cNvGraphicFramePr>
            <a:graphicFrameLocks noChangeAspect="1"/>
          </p:cNvGraphicFramePr>
          <p:nvPr/>
        </p:nvGraphicFramePr>
        <p:xfrm>
          <a:off x="1042988" y="5567363"/>
          <a:ext cx="1809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7" name="方程式" r:id="rId18" imgW="75960" imgH="190440" progId="Equation.3">
                  <p:embed/>
                </p:oleObj>
              </mc:Choice>
              <mc:Fallback>
                <p:oleObj name="方程式" r:id="rId18" imgW="75960" imgH="190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67363"/>
                        <a:ext cx="180975" cy="4556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8" name="Object 16"/>
          <p:cNvGraphicFramePr>
            <a:graphicFrameLocks noChangeAspect="1"/>
          </p:cNvGraphicFramePr>
          <p:nvPr/>
        </p:nvGraphicFramePr>
        <p:xfrm>
          <a:off x="5724525" y="5229225"/>
          <a:ext cx="1809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8" name="方程式" r:id="rId20" imgW="75960" imgH="190440" progId="Equation.3">
                  <p:embed/>
                </p:oleObj>
              </mc:Choice>
              <mc:Fallback>
                <p:oleObj name="方程式" r:id="rId20" imgW="75960" imgH="19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229225"/>
                        <a:ext cx="180975" cy="455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9" name="Object 17"/>
          <p:cNvGraphicFramePr>
            <a:graphicFrameLocks noChangeAspect="1"/>
          </p:cNvGraphicFramePr>
          <p:nvPr/>
        </p:nvGraphicFramePr>
        <p:xfrm>
          <a:off x="1258888" y="2060575"/>
          <a:ext cx="49006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9" name="方程式" r:id="rId22" imgW="2057400" imgH="241200" progId="Equation.3">
                  <p:embed/>
                </p:oleObj>
              </mc:Choice>
              <mc:Fallback>
                <p:oleObj name="方程式" r:id="rId22" imgW="205740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60575"/>
                        <a:ext cx="4900612" cy="5762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1A2A-F0AF-4D6C-AA38-1399FC2522E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5888"/>
            <a:ext cx="8229600" cy="1152525"/>
          </a:xfrm>
        </p:spPr>
        <p:txBody>
          <a:bodyPr/>
          <a:lstStyle/>
          <a:p>
            <a:r>
              <a:rPr lang="en-US" altLang="zh-TW"/>
              <a:t>Example: Padé Approximation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68413"/>
            <a:ext cx="8229600" cy="5040312"/>
          </a:xfrm>
        </p:spPr>
        <p:txBody>
          <a:bodyPr/>
          <a:lstStyle/>
          <a:p>
            <a:r>
              <a:rPr lang="en-US" altLang="zh-TW"/>
              <a:t>Find arctan(</a:t>
            </a:r>
            <a:r>
              <a:rPr lang="en-US" altLang="zh-TW" i="1"/>
              <a:t>x</a:t>
            </a:r>
            <a:r>
              <a:rPr lang="en-US" altLang="zh-TW"/>
              <a:t>) </a:t>
            </a:r>
            <a:r>
              <a:rPr lang="en-US" altLang="zh-TW">
                <a:cs typeface="Times New Roman" pitchFamily="18" charset="0"/>
              </a:rPr>
              <a:t>≈ </a:t>
            </a:r>
            <a:r>
              <a:rPr lang="en-US" altLang="zh-TW" i="1"/>
              <a:t>R</a:t>
            </a:r>
            <a:r>
              <a:rPr lang="en-US" altLang="zh-TW" i="1" baseline="-25000"/>
              <a:t>10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</a:t>
            </a:r>
          </a:p>
          <a:p>
            <a:r>
              <a:rPr lang="en-US" altLang="zh-TW"/>
              <a:t>Maclaurin series of arctan(</a:t>
            </a:r>
            <a:r>
              <a:rPr lang="en-US" altLang="zh-TW" i="1"/>
              <a:t>x</a:t>
            </a:r>
            <a:r>
              <a:rPr lang="en-US" altLang="zh-TW"/>
              <a:t>) through </a:t>
            </a:r>
            <a:r>
              <a:rPr lang="en-US" altLang="zh-TW" i="1"/>
              <a:t>x</a:t>
            </a:r>
            <a:r>
              <a:rPr lang="en-US" altLang="zh-TW" i="1" baseline="30000"/>
              <a:t>10</a:t>
            </a:r>
            <a:r>
              <a:rPr lang="en-US" altLang="zh-TW"/>
              <a:t> is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Equate the coefficients of each order 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1331913" y="2565400"/>
          <a:ext cx="57800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0" name="方程式" r:id="rId3" imgW="2425680" imgH="393480" progId="Equation.3">
                  <p:embed/>
                </p:oleObj>
              </mc:Choice>
              <mc:Fallback>
                <p:oleObj name="方程式" r:id="rId3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5780087" cy="939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3" name="Object 5"/>
          <p:cNvGraphicFramePr>
            <a:graphicFrameLocks noChangeAspect="1"/>
          </p:cNvGraphicFramePr>
          <p:nvPr/>
        </p:nvGraphicFramePr>
        <p:xfrm>
          <a:off x="468313" y="4508500"/>
          <a:ext cx="86391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1" name="方程式" r:id="rId5" imgW="3987720" imgH="457200" progId="Equation.3">
                  <p:embed/>
                </p:oleObj>
              </mc:Choice>
              <mc:Fallback>
                <p:oleObj name="方程式" r:id="rId5" imgW="3987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08500"/>
                        <a:ext cx="8639175" cy="992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440E-BD74-4F41-838E-07848E68EBD7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 Approximation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399087"/>
          </a:xfrm>
        </p:spPr>
        <p:txBody>
          <a:bodyPr/>
          <a:lstStyle/>
          <a:p>
            <a:r>
              <a:rPr lang="en-US" altLang="zh-TW" sz="3000" dirty="0"/>
              <a:t>How does a computer approximate </a:t>
            </a:r>
            <a:r>
              <a:rPr lang="en-US" altLang="zh-TW" sz="3000" i="1" dirty="0"/>
              <a:t>cos</a:t>
            </a:r>
            <a:r>
              <a:rPr lang="en-US" altLang="zh-TW" sz="3000" dirty="0"/>
              <a:t>(</a:t>
            </a:r>
            <a:r>
              <a:rPr lang="en-US" altLang="zh-TW" sz="3000" i="1" dirty="0"/>
              <a:t>x</a:t>
            </a:r>
            <a:r>
              <a:rPr lang="en-US" altLang="zh-TW" sz="3000" dirty="0"/>
              <a:t>), </a:t>
            </a:r>
            <a:r>
              <a:rPr lang="en-US" altLang="zh-TW" sz="3000" i="1" dirty="0" err="1"/>
              <a:t>exp</a:t>
            </a:r>
            <a:r>
              <a:rPr lang="en-US" altLang="zh-TW" sz="3000" dirty="0"/>
              <a:t>(</a:t>
            </a:r>
            <a:r>
              <a:rPr lang="en-US" altLang="zh-TW" sz="3000" i="1" dirty="0"/>
              <a:t>x</a:t>
            </a:r>
            <a:r>
              <a:rPr lang="en-US" altLang="zh-TW" sz="3000" dirty="0"/>
              <a:t>), and other non-polynomial functions?</a:t>
            </a:r>
          </a:p>
          <a:p>
            <a:r>
              <a:rPr lang="en-US" altLang="zh-TW" sz="3000" dirty="0"/>
              <a:t>Efficient and accurate approximation is desired</a:t>
            </a:r>
          </a:p>
          <a:p>
            <a:pPr lvl="1"/>
            <a:r>
              <a:rPr lang="en-US" altLang="zh-TW" dirty="0" err="1"/>
              <a:t>Chebyshev</a:t>
            </a:r>
            <a:r>
              <a:rPr lang="en-US" altLang="zh-TW" dirty="0"/>
              <a:t> polynomials</a:t>
            </a:r>
          </a:p>
          <a:p>
            <a:pPr lvl="2"/>
            <a:r>
              <a:rPr lang="en-US" altLang="zh-TW" dirty="0"/>
              <a:t>Converge faster than a Taylor series</a:t>
            </a:r>
          </a:p>
          <a:p>
            <a:pPr lvl="2"/>
            <a:r>
              <a:rPr lang="en-US" altLang="zh-TW" dirty="0"/>
              <a:t>Orthogonal polynomials</a:t>
            </a:r>
          </a:p>
          <a:p>
            <a:pPr lvl="1"/>
            <a:r>
              <a:rPr lang="en-US" altLang="zh-TW" dirty="0"/>
              <a:t>Rational functions</a:t>
            </a:r>
          </a:p>
          <a:p>
            <a:pPr lvl="2"/>
            <a:r>
              <a:rPr lang="en-US" altLang="zh-TW" dirty="0"/>
              <a:t>Ratio of two polynomials</a:t>
            </a:r>
          </a:p>
          <a:p>
            <a:pPr lvl="1"/>
            <a:r>
              <a:rPr lang="en-US" altLang="zh-TW" dirty="0"/>
              <a:t>Fourier series</a:t>
            </a:r>
          </a:p>
          <a:p>
            <a:pPr lvl="2"/>
            <a:r>
              <a:rPr lang="en-US" altLang="zh-TW" dirty="0"/>
              <a:t>Series of sine and cosine terms</a:t>
            </a:r>
          </a:p>
          <a:p>
            <a:pPr lvl="2"/>
            <a:r>
              <a:rPr lang="en-US" altLang="zh-TW" dirty="0"/>
              <a:t>Can approximate periodic or discontinuous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5F86-E48B-42F7-8F63-FF1043345F7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3575" y="115888"/>
            <a:ext cx="8229600" cy="1152525"/>
          </a:xfrm>
        </p:spPr>
        <p:txBody>
          <a:bodyPr/>
          <a:lstStyle/>
          <a:p>
            <a:r>
              <a:rPr lang="en-US" altLang="zh-TW"/>
              <a:t>Example: Padé Approximation (cont.)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25538"/>
            <a:ext cx="4032250" cy="5040312"/>
          </a:xfrm>
        </p:spPr>
        <p:txBody>
          <a:bodyPr/>
          <a:lstStyle/>
          <a:p>
            <a:r>
              <a:rPr lang="en-US" altLang="zh-TW"/>
              <a:t>Equating coefficients</a:t>
            </a:r>
          </a:p>
          <a:p>
            <a:pPr>
              <a:buFont typeface="Wingdings" pitchFamily="2" charset="2"/>
              <a:buNone/>
            </a:pPr>
            <a:r>
              <a:rPr lang="en-US" altLang="zh-TW" sz="4400"/>
              <a:t> </a:t>
            </a:r>
          </a:p>
          <a:p>
            <a:r>
              <a:rPr lang="en-US" altLang="zh-TW" i="1"/>
              <a:t>x</a:t>
            </a:r>
            <a:r>
              <a:rPr lang="en-US" altLang="zh-TW" i="1" baseline="30000"/>
              <a:t>0</a:t>
            </a:r>
            <a:r>
              <a:rPr lang="en-US" altLang="zh-TW"/>
              <a:t> through </a:t>
            </a:r>
            <a:r>
              <a:rPr lang="en-US" altLang="zh-TW" i="1"/>
              <a:t>x</a:t>
            </a:r>
            <a:r>
              <a:rPr lang="en-US" altLang="zh-TW" i="1" baseline="30000"/>
              <a:t>5</a:t>
            </a:r>
            <a:r>
              <a:rPr lang="en-US" altLang="zh-TW"/>
              <a:t> </a:t>
            </a:r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451589" name="Object 5"/>
          <p:cNvGraphicFramePr>
            <a:graphicFrameLocks noChangeAspect="1"/>
          </p:cNvGraphicFramePr>
          <p:nvPr/>
        </p:nvGraphicFramePr>
        <p:xfrm>
          <a:off x="504825" y="1644650"/>
          <a:ext cx="86391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2" name="方程式" r:id="rId3" imgW="3987720" imgH="457200" progId="Equation.3">
                  <p:embed/>
                </p:oleObj>
              </mc:Choice>
              <mc:Fallback>
                <p:oleObj name="方程式" r:id="rId3" imgW="3987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644650"/>
                        <a:ext cx="8639175" cy="992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0" name="Object 6"/>
          <p:cNvGraphicFramePr>
            <a:graphicFrameLocks noChangeAspect="1"/>
          </p:cNvGraphicFramePr>
          <p:nvPr/>
        </p:nvGraphicFramePr>
        <p:xfrm>
          <a:off x="1042988" y="3097213"/>
          <a:ext cx="968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3" name="方程式" r:id="rId5" imgW="406080" imgH="228600" progId="Equation.3">
                  <p:embed/>
                </p:oleObj>
              </mc:Choice>
              <mc:Fallback>
                <p:oleObj name="方程式" r:id="rId5" imgW="406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97213"/>
                        <a:ext cx="968375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1" name="Object 7"/>
          <p:cNvGraphicFramePr>
            <a:graphicFrameLocks noChangeAspect="1"/>
          </p:cNvGraphicFramePr>
          <p:nvPr/>
        </p:nvGraphicFramePr>
        <p:xfrm>
          <a:off x="1042988" y="3698875"/>
          <a:ext cx="9080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4" name="方程式" r:id="rId7" imgW="380880" imgH="215640" progId="Equation.3">
                  <p:embed/>
                </p:oleObj>
              </mc:Choice>
              <mc:Fallback>
                <p:oleObj name="方程式" r:id="rId7" imgW="3808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98875"/>
                        <a:ext cx="908050" cy="515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2" name="Object 8"/>
          <p:cNvGraphicFramePr>
            <a:graphicFrameLocks noChangeAspect="1"/>
          </p:cNvGraphicFramePr>
          <p:nvPr/>
        </p:nvGraphicFramePr>
        <p:xfrm>
          <a:off x="1042988" y="4270375"/>
          <a:ext cx="10287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5" name="方程式" r:id="rId9" imgW="431640" imgH="215640" progId="Equation.3">
                  <p:embed/>
                </p:oleObj>
              </mc:Choice>
              <mc:Fallback>
                <p:oleObj name="方程式" r:id="rId9" imgW="43164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70375"/>
                        <a:ext cx="1028700" cy="515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3" name="Object 9"/>
          <p:cNvGraphicFramePr>
            <a:graphicFrameLocks noChangeAspect="1"/>
          </p:cNvGraphicFramePr>
          <p:nvPr/>
        </p:nvGraphicFramePr>
        <p:xfrm>
          <a:off x="1042988" y="4841875"/>
          <a:ext cx="18161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6" name="方程式" r:id="rId11" imgW="761760" imgH="228600" progId="Equation.3">
                  <p:embed/>
                </p:oleObj>
              </mc:Choice>
              <mc:Fallback>
                <p:oleObj name="方程式" r:id="rId11" imgW="7617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41875"/>
                        <a:ext cx="1816100" cy="547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4" name="Object 10"/>
          <p:cNvGraphicFramePr>
            <a:graphicFrameLocks noChangeAspect="1"/>
          </p:cNvGraphicFramePr>
          <p:nvPr/>
        </p:nvGraphicFramePr>
        <p:xfrm>
          <a:off x="1042988" y="5445125"/>
          <a:ext cx="21193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7" name="方程式" r:id="rId13" imgW="888840" imgH="228600" progId="Equation.3">
                  <p:embed/>
                </p:oleObj>
              </mc:Choice>
              <mc:Fallback>
                <p:oleObj name="方程式" r:id="rId13" imgW="8888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45125"/>
                        <a:ext cx="2119312" cy="547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5" name="Object 11"/>
          <p:cNvGraphicFramePr>
            <a:graphicFrameLocks noChangeAspect="1"/>
          </p:cNvGraphicFramePr>
          <p:nvPr/>
        </p:nvGraphicFramePr>
        <p:xfrm>
          <a:off x="1042988" y="6049963"/>
          <a:ext cx="23907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8" name="方程式" r:id="rId15" imgW="1002960" imgH="228600" progId="Equation.3">
                  <p:embed/>
                </p:oleObj>
              </mc:Choice>
              <mc:Fallback>
                <p:oleObj name="方程式" r:id="rId15" imgW="10029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049963"/>
                        <a:ext cx="2390775" cy="547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6" name="Object 12"/>
          <p:cNvGraphicFramePr>
            <a:graphicFrameLocks noChangeAspect="1"/>
          </p:cNvGraphicFramePr>
          <p:nvPr/>
        </p:nvGraphicFramePr>
        <p:xfrm>
          <a:off x="5618163" y="3098800"/>
          <a:ext cx="19367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9" name="方程式" r:id="rId17" imgW="812520" imgH="228600" progId="Equation.3">
                  <p:embed/>
                </p:oleObj>
              </mc:Choice>
              <mc:Fallback>
                <p:oleObj name="方程式" r:id="rId17" imgW="8125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3098800"/>
                        <a:ext cx="1936750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7" name="Object 13"/>
          <p:cNvGraphicFramePr>
            <a:graphicFrameLocks noChangeAspect="1"/>
          </p:cNvGraphicFramePr>
          <p:nvPr/>
        </p:nvGraphicFramePr>
        <p:xfrm>
          <a:off x="4770438" y="3716338"/>
          <a:ext cx="27844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0" name="方程式" r:id="rId19" imgW="1168200" imgH="228600" progId="Equation.3">
                  <p:embed/>
                </p:oleObj>
              </mc:Choice>
              <mc:Fallback>
                <p:oleObj name="方程式" r:id="rId19" imgW="1168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3716338"/>
                        <a:ext cx="2784475" cy="547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8" name="Object 14"/>
          <p:cNvGraphicFramePr>
            <a:graphicFrameLocks noChangeAspect="1"/>
          </p:cNvGraphicFramePr>
          <p:nvPr/>
        </p:nvGraphicFramePr>
        <p:xfrm>
          <a:off x="4500563" y="4395788"/>
          <a:ext cx="3054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1" name="方程式" r:id="rId21" imgW="1282680" imgH="228600" progId="Equation.3">
                  <p:embed/>
                </p:oleObj>
              </mc:Choice>
              <mc:Fallback>
                <p:oleObj name="方程式" r:id="rId21" imgW="12826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395788"/>
                        <a:ext cx="3054350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9" name="Object 15"/>
          <p:cNvGraphicFramePr>
            <a:graphicFrameLocks noChangeAspect="1"/>
          </p:cNvGraphicFramePr>
          <p:nvPr/>
        </p:nvGraphicFramePr>
        <p:xfrm>
          <a:off x="5043488" y="5113338"/>
          <a:ext cx="25114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2" name="方程式" r:id="rId23" imgW="1054080" imgH="228600" progId="Equation.3">
                  <p:embed/>
                </p:oleObj>
              </mc:Choice>
              <mc:Fallback>
                <p:oleObj name="方程式" r:id="rId23" imgW="10540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5113338"/>
                        <a:ext cx="2511425" cy="547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00" name="Rectangle 16"/>
          <p:cNvSpPr>
            <a:spLocks noChangeArrowheads="1"/>
          </p:cNvSpPr>
          <p:nvPr/>
        </p:nvSpPr>
        <p:spPr bwMode="auto">
          <a:xfrm>
            <a:off x="4356100" y="2492375"/>
            <a:ext cx="4032250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i="1"/>
              <a:t>x</a:t>
            </a:r>
            <a:r>
              <a:rPr lang="en-US" altLang="zh-TW" i="1" baseline="30000"/>
              <a:t>6</a:t>
            </a:r>
            <a:r>
              <a:rPr lang="en-US" altLang="zh-TW"/>
              <a:t> through </a:t>
            </a:r>
            <a:r>
              <a:rPr lang="en-US" altLang="zh-TW" i="1"/>
              <a:t>x</a:t>
            </a:r>
            <a:r>
              <a:rPr lang="en-US" altLang="zh-TW" i="1" baseline="30000"/>
              <a:t>10</a:t>
            </a:r>
            <a:r>
              <a:rPr lang="en-US" altLang="zh-TW"/>
              <a:t> </a:t>
            </a:r>
          </a:p>
        </p:txBody>
      </p:sp>
      <p:graphicFrame>
        <p:nvGraphicFramePr>
          <p:cNvPr id="451601" name="Object 17"/>
          <p:cNvGraphicFramePr>
            <a:graphicFrameLocks noChangeAspect="1"/>
          </p:cNvGraphicFramePr>
          <p:nvPr/>
        </p:nvGraphicFramePr>
        <p:xfrm>
          <a:off x="4772025" y="5805488"/>
          <a:ext cx="27828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3" name="方程式" r:id="rId25" imgW="1168200" imgH="228600" progId="Equation.3">
                  <p:embed/>
                </p:oleObj>
              </mc:Choice>
              <mc:Fallback>
                <p:oleObj name="方程式" r:id="rId25" imgW="1168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805488"/>
                        <a:ext cx="2782888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9CF6-C009-4954-A802-72AAFEDA20A8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Padé Approximation vs. Maclaurin Series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Padé Approximation</a:t>
            </a:r>
          </a:p>
          <a:p>
            <a:endParaRPr lang="en-US" altLang="zh-TW"/>
          </a:p>
          <a:p>
            <a:r>
              <a:rPr lang="en-US" altLang="zh-TW"/>
              <a:t>Maclaurin series </a:t>
            </a:r>
          </a:p>
        </p:txBody>
      </p:sp>
      <p:pic>
        <p:nvPicPr>
          <p:cNvPr id="463876" name="Picture 4"/>
          <p:cNvPicPr>
            <a:picLocks noChangeAspect="1" noChangeArrowheads="1"/>
          </p:cNvPicPr>
          <p:nvPr/>
        </p:nvPicPr>
        <p:blipFill>
          <a:blip r:embed="rId3">
            <a:lum bright="-4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4900"/>
            <a:ext cx="8388350" cy="274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3779838" y="2708275"/>
          <a:ext cx="52562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9" name="方程式" r:id="rId4" imgW="2425680" imgH="393480" progId="Equation.3">
                  <p:embed/>
                </p:oleObj>
              </mc:Choice>
              <mc:Fallback>
                <p:oleObj name="方程式" r:id="rId4" imgW="24256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08275"/>
                        <a:ext cx="5256212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8" name="Object 6"/>
          <p:cNvGraphicFramePr>
            <a:graphicFrameLocks noChangeAspect="1"/>
          </p:cNvGraphicFramePr>
          <p:nvPr/>
        </p:nvGraphicFramePr>
        <p:xfrm>
          <a:off x="4356100" y="1052513"/>
          <a:ext cx="3887788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0" name="方程式" r:id="rId6" imgW="1815840" imgH="761760" progId="Equation.3">
                  <p:embed/>
                </p:oleObj>
              </mc:Choice>
              <mc:Fallback>
                <p:oleObj name="方程式" r:id="rId6" imgW="1815840" imgH="761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052513"/>
                        <a:ext cx="3887788" cy="1635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EE7E-0E1A-4D9D-88BA-AE5F8A703D5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Padé Approximation vs. Maclaurin Series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454660" name="Object 4"/>
          <p:cNvGraphicFramePr>
            <a:graphicFrameLocks noChangeAspect="1"/>
          </p:cNvGraphicFramePr>
          <p:nvPr/>
        </p:nvGraphicFramePr>
        <p:xfrm>
          <a:off x="0" y="1052513"/>
          <a:ext cx="52562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84" name="方程式" r:id="rId3" imgW="2425680" imgH="393480" progId="Equation.3">
                  <p:embed/>
                </p:oleObj>
              </mc:Choice>
              <mc:Fallback>
                <p:oleObj name="方程式" r:id="rId3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513"/>
                        <a:ext cx="5256213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5256213" y="981075"/>
          <a:ext cx="3887787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85" name="方程式" r:id="rId5" imgW="1815840" imgH="761760" progId="Equation.3">
                  <p:embed/>
                </p:oleObj>
              </mc:Choice>
              <mc:Fallback>
                <p:oleObj name="方程式" r:id="rId5" imgW="181584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981075"/>
                        <a:ext cx="3887787" cy="1635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666" name="Group 10"/>
          <p:cNvGrpSpPr>
            <a:grpSpLocks/>
          </p:cNvGrpSpPr>
          <p:nvPr/>
        </p:nvGrpSpPr>
        <p:grpSpPr bwMode="auto">
          <a:xfrm>
            <a:off x="34925" y="1916113"/>
            <a:ext cx="4751388" cy="4751387"/>
            <a:chOff x="114" y="1254"/>
            <a:chExt cx="2993" cy="2993"/>
          </a:xfrm>
        </p:grpSpPr>
        <p:pic>
          <p:nvPicPr>
            <p:cNvPr id="45466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84" t="5788" r="24902" b="3046"/>
            <a:stretch>
              <a:fillRect/>
            </a:stretch>
          </p:blipFill>
          <p:spPr bwMode="auto">
            <a:xfrm>
              <a:off x="114" y="1254"/>
              <a:ext cx="2993" cy="2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4664" name="Text Box 8"/>
            <p:cNvSpPr txBox="1">
              <a:spLocks noChangeArrowheads="1"/>
            </p:cNvSpPr>
            <p:nvPr/>
          </p:nvSpPr>
          <p:spPr bwMode="auto">
            <a:xfrm>
              <a:off x="748" y="3657"/>
              <a:ext cx="1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imes New Roman" pitchFamily="18" charset="0"/>
                </a:rPr>
                <a:t>Maclaurin series</a:t>
              </a:r>
            </a:p>
          </p:txBody>
        </p:sp>
        <p:sp>
          <p:nvSpPr>
            <p:cNvPr id="454665" name="Text Box 9"/>
            <p:cNvSpPr txBox="1">
              <a:spLocks noChangeArrowheads="1"/>
            </p:cNvSpPr>
            <p:nvPr/>
          </p:nvSpPr>
          <p:spPr bwMode="auto">
            <a:xfrm>
              <a:off x="454" y="1917"/>
              <a:ext cx="16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Pade approximation</a:t>
              </a:r>
            </a:p>
          </p:txBody>
        </p:sp>
      </p:grpSp>
      <p:pic>
        <p:nvPicPr>
          <p:cNvPr id="4546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t="5084" r="7191"/>
          <a:stretch>
            <a:fillRect/>
          </a:stretch>
        </p:blipFill>
        <p:spPr bwMode="auto">
          <a:xfrm>
            <a:off x="4859338" y="2708275"/>
            <a:ext cx="4392612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5219700" y="4365625"/>
            <a:ext cx="149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True value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6083300" y="5445125"/>
            <a:ext cx="2627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</a:rPr>
              <a:t>Pade approximation</a:t>
            </a:r>
          </a:p>
        </p:txBody>
      </p:sp>
      <p:sp>
        <p:nvSpPr>
          <p:cNvPr id="454672" name="Line 16"/>
          <p:cNvSpPr>
            <a:spLocks noChangeShapeType="1"/>
          </p:cNvSpPr>
          <p:nvPr/>
        </p:nvSpPr>
        <p:spPr bwMode="auto">
          <a:xfrm flipH="1">
            <a:off x="5364163" y="4724400"/>
            <a:ext cx="287337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4673" name="Line 17"/>
          <p:cNvSpPr>
            <a:spLocks noChangeShapeType="1"/>
          </p:cNvSpPr>
          <p:nvPr/>
        </p:nvSpPr>
        <p:spPr bwMode="auto">
          <a:xfrm flipH="1" flipV="1">
            <a:off x="5507038" y="5661025"/>
            <a:ext cx="576262" cy="714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FD-B7DE-49A4-A537-EDB22A7C4FE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Chebyshev-Padé Rational Function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We can get a rational function approximation from </a:t>
            </a:r>
            <a:r>
              <a:rPr lang="en-US" altLang="zh-TW" dirty="0" smtClean="0"/>
              <a:t>the </a:t>
            </a:r>
            <a:r>
              <a:rPr lang="en-US" altLang="zh-TW" dirty="0" err="1"/>
              <a:t>Chebyshev</a:t>
            </a:r>
            <a:r>
              <a:rPr lang="en-US" altLang="zh-TW" dirty="0"/>
              <a:t> series expansion of a function as well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Example: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We first form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Then expand the numerator and set the coefficients of each degree of the </a:t>
            </a:r>
            <a:r>
              <a:rPr lang="en-US" altLang="zh-TW" i="1" dirty="0"/>
              <a:t>T</a:t>
            </a:r>
            <a:r>
              <a:rPr lang="en-US" altLang="zh-TW" dirty="0"/>
              <a:t>’s to zero</a:t>
            </a:r>
          </a:p>
        </p:txBody>
      </p:sp>
      <p:graphicFrame>
        <p:nvGraphicFramePr>
          <p:cNvPr id="459780" name="Object 4"/>
          <p:cNvGraphicFramePr>
            <a:graphicFrameLocks noChangeAspect="1"/>
          </p:cNvGraphicFramePr>
          <p:nvPr/>
        </p:nvGraphicFramePr>
        <p:xfrm>
          <a:off x="1331913" y="3068638"/>
          <a:ext cx="68548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2" name="方程式" r:id="rId3" imgW="3162240" imgH="241200" progId="Equation.3">
                  <p:embed/>
                </p:oleObj>
              </mc:Choice>
              <mc:Fallback>
                <p:oleObj name="方程式" r:id="rId3" imgW="31622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6854825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1" name="Object 5"/>
          <p:cNvGraphicFramePr>
            <a:graphicFrameLocks noChangeAspect="1"/>
          </p:cNvGraphicFramePr>
          <p:nvPr/>
        </p:nvGraphicFramePr>
        <p:xfrm>
          <a:off x="596900" y="4149725"/>
          <a:ext cx="79835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3" name="方程式" r:id="rId5" imgW="3682800" imgH="431640" progId="Equation.3">
                  <p:embed/>
                </p:oleObj>
              </mc:Choice>
              <mc:Fallback>
                <p:oleObj name="方程式" r:id="rId5" imgW="3682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149725"/>
                        <a:ext cx="7983538" cy="933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E2E6-18C4-497D-8567-C07EB03D932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/>
              <a:t>To ease our computation, we’ll derive some useful properties…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Production of two Chebyshev terms</a:t>
            </a:r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which can be obtained by an observation that  </a:t>
            </a:r>
          </a:p>
        </p:txBody>
      </p:sp>
      <p:graphicFrame>
        <p:nvGraphicFramePr>
          <p:cNvPr id="488452" name="Object 4"/>
          <p:cNvGraphicFramePr>
            <a:graphicFrameLocks noChangeAspect="1"/>
          </p:cNvGraphicFramePr>
          <p:nvPr/>
        </p:nvGraphicFramePr>
        <p:xfrm>
          <a:off x="1476375" y="2492375"/>
          <a:ext cx="50403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9" name="方程式" r:id="rId3" imgW="2145960" imgH="393480" progId="Equation.3">
                  <p:embed/>
                </p:oleObj>
              </mc:Choice>
              <mc:Fallback>
                <p:oleObj name="方程式" r:id="rId3" imgW="2145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92375"/>
                        <a:ext cx="5040313" cy="923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3" name="Object 5"/>
          <p:cNvGraphicFramePr>
            <a:graphicFrameLocks noChangeAspect="1"/>
          </p:cNvGraphicFramePr>
          <p:nvPr/>
        </p:nvGraphicFramePr>
        <p:xfrm>
          <a:off x="5310188" y="4095750"/>
          <a:ext cx="1566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0" name="方程式" r:id="rId5" imgW="685800" imgH="203040" progId="Equation.3">
                  <p:embed/>
                </p:oleObj>
              </mc:Choice>
              <mc:Fallback>
                <p:oleObj name="方程式" r:id="rId5" imgW="6858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4095750"/>
                        <a:ext cx="1566862" cy="465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4" name="Object 6"/>
          <p:cNvGraphicFramePr>
            <a:graphicFrameLocks noChangeAspect="1"/>
          </p:cNvGraphicFramePr>
          <p:nvPr/>
        </p:nvGraphicFramePr>
        <p:xfrm>
          <a:off x="1493838" y="4076700"/>
          <a:ext cx="24653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1" name="方程式" r:id="rId7" imgW="1079280" imgH="228600" progId="Equation.3">
                  <p:embed/>
                </p:oleObj>
              </mc:Choice>
              <mc:Fallback>
                <p:oleObj name="方程式" r:id="rId7" imgW="10792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076700"/>
                        <a:ext cx="2465387" cy="5222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5" name="Object 7"/>
          <p:cNvGraphicFramePr>
            <a:graphicFrameLocks noChangeAspect="1"/>
          </p:cNvGraphicFramePr>
          <p:nvPr/>
        </p:nvGraphicFramePr>
        <p:xfrm>
          <a:off x="1522413" y="4652963"/>
          <a:ext cx="33369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2" name="方程式" r:id="rId9" imgW="1460160" imgH="228600" progId="Equation.3">
                  <p:embed/>
                </p:oleObj>
              </mc:Choice>
              <mc:Fallback>
                <p:oleObj name="方程式" r:id="rId9" imgW="1460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4652963"/>
                        <a:ext cx="3336925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A817-5AD4-4833-B692-018090B250B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Chebyshev Polynomials in Cosine Form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Equivalent form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Proof</a:t>
            </a:r>
          </a:p>
        </p:txBody>
      </p:sp>
      <p:graphicFrame>
        <p:nvGraphicFramePr>
          <p:cNvPr id="480260" name="Object 4"/>
          <p:cNvGraphicFramePr>
            <a:graphicFrameLocks noChangeAspect="1"/>
          </p:cNvGraphicFramePr>
          <p:nvPr/>
        </p:nvGraphicFramePr>
        <p:xfrm>
          <a:off x="1187450" y="2546350"/>
          <a:ext cx="3336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6" name="方程式" r:id="rId3" imgW="1460160" imgH="228600" progId="Equation.3">
                  <p:embed/>
                </p:oleObj>
              </mc:Choice>
              <mc:Fallback>
                <p:oleObj name="方程式" r:id="rId3" imgW="1460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46350"/>
                        <a:ext cx="3336925" cy="5222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5003800" y="1989138"/>
          <a:ext cx="15668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7" name="方程式" r:id="rId5" imgW="685800" imgH="203040" progId="Equation.3">
                  <p:embed/>
                </p:oleObj>
              </mc:Choice>
              <mc:Fallback>
                <p:oleObj name="方程式" r:id="rId5" imgW="6858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989138"/>
                        <a:ext cx="1566863" cy="465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>
            <a:graphicFrameLocks noChangeAspect="1"/>
          </p:cNvGraphicFramePr>
          <p:nvPr/>
        </p:nvGraphicFramePr>
        <p:xfrm>
          <a:off x="900113" y="5589588"/>
          <a:ext cx="75755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8" name="方程式" r:id="rId7" imgW="3314520" imgH="228600" progId="Equation.3">
                  <p:embed/>
                </p:oleObj>
              </mc:Choice>
              <mc:Fallback>
                <p:oleObj name="方程式" r:id="rId7" imgW="33145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7575550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3" name="Object 7"/>
          <p:cNvGraphicFramePr>
            <a:graphicFrameLocks noChangeAspect="1"/>
          </p:cNvGraphicFramePr>
          <p:nvPr/>
        </p:nvGraphicFramePr>
        <p:xfrm>
          <a:off x="900113" y="3806825"/>
          <a:ext cx="73437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9" name="方程式" r:id="rId9" imgW="2501640" imgH="203040" progId="Equation.3">
                  <p:embed/>
                </p:oleObj>
              </mc:Choice>
              <mc:Fallback>
                <p:oleObj name="方程式" r:id="rId9" imgW="25016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06825"/>
                        <a:ext cx="7343775" cy="5984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4" name="Object 8"/>
          <p:cNvGraphicFramePr>
            <a:graphicFrameLocks noChangeAspect="1"/>
          </p:cNvGraphicFramePr>
          <p:nvPr/>
        </p:nvGraphicFramePr>
        <p:xfrm>
          <a:off x="971550" y="4724400"/>
          <a:ext cx="43211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0" name="方程式" r:id="rId11" imgW="1650960" imgH="228600" progId="Equation.3">
                  <p:embed/>
                </p:oleObj>
              </mc:Choice>
              <mc:Fallback>
                <p:oleObj name="方程式" r:id="rId11" imgW="16509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4321175" cy="5984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5" name="Object 9"/>
          <p:cNvGraphicFramePr>
            <a:graphicFrameLocks noChangeAspect="1"/>
          </p:cNvGraphicFramePr>
          <p:nvPr/>
        </p:nvGraphicFramePr>
        <p:xfrm>
          <a:off x="1187450" y="1970088"/>
          <a:ext cx="24653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1" name="方程式" r:id="rId13" imgW="1079280" imgH="228600" progId="Equation.3">
                  <p:embed/>
                </p:oleObj>
              </mc:Choice>
              <mc:Fallback>
                <p:oleObj name="方程式" r:id="rId13" imgW="1079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70088"/>
                        <a:ext cx="2465388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3AB-8A01-4F8C-9FE8-DB1901A29BCE}" type="slidenum">
              <a:rPr lang="en-US" altLang="zh-TW"/>
              <a:pPr/>
              <a:t>26</a:t>
            </a:fld>
            <a:endParaRPr lang="en-US" altLang="zh-TW"/>
          </a:p>
        </p:txBody>
      </p:sp>
      <p:graphicFrame>
        <p:nvGraphicFramePr>
          <p:cNvPr id="460805" name="Object 5"/>
          <p:cNvGraphicFramePr>
            <a:graphicFrameLocks noChangeAspect="1"/>
          </p:cNvGraphicFramePr>
          <p:nvPr/>
        </p:nvGraphicFramePr>
        <p:xfrm>
          <a:off x="1331913" y="692150"/>
          <a:ext cx="660558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7" name="方程式" r:id="rId3" imgW="3047760" imgH="393480" progId="Equation.3">
                  <p:embed/>
                </p:oleObj>
              </mc:Choice>
              <mc:Fallback>
                <p:oleObj name="方程式" r:id="rId3" imgW="30477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92150"/>
                        <a:ext cx="6605587" cy="8524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7" name="Object 7"/>
          <p:cNvGraphicFramePr>
            <a:graphicFrameLocks noChangeAspect="1"/>
          </p:cNvGraphicFramePr>
          <p:nvPr/>
        </p:nvGraphicFramePr>
        <p:xfrm>
          <a:off x="742950" y="2852738"/>
          <a:ext cx="79819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8" name="方程式" r:id="rId5" imgW="3682800" imgH="431640" progId="Equation.3">
                  <p:embed/>
                </p:oleObj>
              </mc:Choice>
              <mc:Fallback>
                <p:oleObj name="方程式" r:id="rId5" imgW="36828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852738"/>
                        <a:ext cx="7981950" cy="933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0"/>
            <a:ext cx="8229600" cy="6308725"/>
          </a:xfrm>
        </p:spPr>
        <p:txBody>
          <a:bodyPr/>
          <a:lstStyle/>
          <a:p>
            <a:r>
              <a:rPr lang="en-US" altLang="zh-TW"/>
              <a:t>Recall that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Apply the last equation to</a:t>
            </a:r>
          </a:p>
          <a:p>
            <a:endParaRPr lang="en-US" altLang="zh-TW"/>
          </a:p>
          <a:p>
            <a:r>
              <a:rPr lang="en-US" altLang="zh-TW"/>
              <a:t>The numerator becomes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2987675" y="127000"/>
          <a:ext cx="22018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9" name="方程式" r:id="rId7" imgW="1015920" imgH="228600" progId="Equation.3">
                  <p:embed/>
                </p:oleObj>
              </mc:Choice>
              <mc:Fallback>
                <p:oleObj name="方程式" r:id="rId7" imgW="1015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27000"/>
                        <a:ext cx="2201863" cy="493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6" name="Object 6"/>
          <p:cNvGraphicFramePr>
            <a:graphicFrameLocks noChangeAspect="1"/>
          </p:cNvGraphicFramePr>
          <p:nvPr/>
        </p:nvGraphicFramePr>
        <p:xfrm>
          <a:off x="1476375" y="1557338"/>
          <a:ext cx="50403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0" name="方程式" r:id="rId9" imgW="2145960" imgH="393480" progId="Equation.3">
                  <p:embed/>
                </p:oleObj>
              </mc:Choice>
              <mc:Fallback>
                <p:oleObj name="方程式" r:id="rId9" imgW="21459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57338"/>
                        <a:ext cx="5040313" cy="923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8" name="Object 8"/>
          <p:cNvGraphicFramePr>
            <a:graphicFrameLocks noChangeAspect="1"/>
          </p:cNvGraphicFramePr>
          <p:nvPr/>
        </p:nvGraphicFramePr>
        <p:xfrm>
          <a:off x="611188" y="4005263"/>
          <a:ext cx="85328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1" name="方程式" r:id="rId11" imgW="3771720" imgH="393480" progId="Equation.3">
                  <p:embed/>
                </p:oleObj>
              </mc:Choice>
              <mc:Fallback>
                <p:oleObj name="方程式" r:id="rId11" imgW="37717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8532812" cy="889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9" name="Object 9"/>
          <p:cNvGraphicFramePr>
            <a:graphicFrameLocks noChangeAspect="1"/>
          </p:cNvGraphicFramePr>
          <p:nvPr/>
        </p:nvGraphicFramePr>
        <p:xfrm>
          <a:off x="539750" y="4911725"/>
          <a:ext cx="82962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2" name="方程式" r:id="rId13" imgW="3644640" imgH="393480" progId="Equation.3">
                  <p:embed/>
                </p:oleObj>
              </mc:Choice>
              <mc:Fallback>
                <p:oleObj name="方程式" r:id="rId13" imgW="36446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11725"/>
                        <a:ext cx="8296275" cy="893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0" name="Object 10"/>
          <p:cNvGraphicFramePr>
            <a:graphicFrameLocks noChangeAspect="1"/>
          </p:cNvGraphicFramePr>
          <p:nvPr/>
        </p:nvGraphicFramePr>
        <p:xfrm>
          <a:off x="769938" y="5897563"/>
          <a:ext cx="2562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3" name="方程式" r:id="rId15" imgW="1054080" imgH="228600" progId="Equation.3">
                  <p:embed/>
                </p:oleObj>
              </mc:Choice>
              <mc:Fallback>
                <p:oleObj name="方程式" r:id="rId15" imgW="10540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5897563"/>
                        <a:ext cx="2562225" cy="555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FE5-CB42-4B2A-B82B-517A717F4FA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/>
              <a:t>Equating the Coefficients of Each Degree of </a:t>
            </a:r>
            <a:r>
              <a:rPr lang="en-US" altLang="zh-TW" sz="3600" i="1"/>
              <a:t>T</a:t>
            </a:r>
            <a:r>
              <a:rPr lang="en-US" altLang="zh-TW" sz="3600"/>
              <a:t>’s in Numerator</a:t>
            </a:r>
          </a:p>
        </p:txBody>
      </p:sp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790575" y="1570038"/>
          <a:ext cx="81740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6" name="方程式" r:id="rId3" imgW="3771720" imgH="393480" progId="Equation.3">
                  <p:embed/>
                </p:oleObj>
              </mc:Choice>
              <mc:Fallback>
                <p:oleObj name="方程式" r:id="rId3" imgW="3771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570038"/>
                        <a:ext cx="8174038" cy="850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9" name="Object 5"/>
          <p:cNvGraphicFramePr>
            <a:graphicFrameLocks noChangeAspect="1"/>
          </p:cNvGraphicFramePr>
          <p:nvPr/>
        </p:nvGraphicFramePr>
        <p:xfrm>
          <a:off x="827088" y="2362200"/>
          <a:ext cx="79009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7" name="方程式" r:id="rId5" imgW="3644640" imgH="393480" progId="Equation.3">
                  <p:embed/>
                </p:oleObj>
              </mc:Choice>
              <mc:Fallback>
                <p:oleObj name="方程式" r:id="rId5" imgW="3644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62200"/>
                        <a:ext cx="7900987" cy="850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0" name="Object 6"/>
          <p:cNvGraphicFramePr>
            <a:graphicFrameLocks noChangeAspect="1"/>
          </p:cNvGraphicFramePr>
          <p:nvPr/>
        </p:nvGraphicFramePr>
        <p:xfrm>
          <a:off x="935038" y="1196975"/>
          <a:ext cx="2311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8" name="方程式" r:id="rId7" imgW="1066680" imgH="228600" progId="Equation.3">
                  <p:embed/>
                </p:oleObj>
              </mc:Choice>
              <mc:Fallback>
                <p:oleObj name="方程式" r:id="rId7" imgW="1066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196975"/>
                        <a:ext cx="2311400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1" name="Object 7"/>
          <p:cNvGraphicFramePr>
            <a:graphicFrameLocks noChangeAspect="1"/>
          </p:cNvGraphicFramePr>
          <p:nvPr/>
        </p:nvGraphicFramePr>
        <p:xfrm>
          <a:off x="468313" y="3429000"/>
          <a:ext cx="30813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9" name="方程式" r:id="rId9" imgW="1422360" imgH="393480" progId="Equation.3">
                  <p:embed/>
                </p:oleObj>
              </mc:Choice>
              <mc:Fallback>
                <p:oleObj name="方程式" r:id="rId9" imgW="14223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9000"/>
                        <a:ext cx="3081337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2" name="Object 8"/>
          <p:cNvGraphicFramePr>
            <a:graphicFrameLocks noChangeAspect="1"/>
          </p:cNvGraphicFramePr>
          <p:nvPr/>
        </p:nvGraphicFramePr>
        <p:xfrm>
          <a:off x="4356100" y="3357563"/>
          <a:ext cx="44846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0" name="方程式" r:id="rId11" imgW="2070000" imgH="393480" progId="Equation.3">
                  <p:embed/>
                </p:oleObj>
              </mc:Choice>
              <mc:Fallback>
                <p:oleObj name="方程式" r:id="rId11" imgW="20700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357563"/>
                        <a:ext cx="4484688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3" name="Object 9"/>
          <p:cNvGraphicFramePr>
            <a:graphicFrameLocks noChangeAspect="1"/>
          </p:cNvGraphicFramePr>
          <p:nvPr/>
        </p:nvGraphicFramePr>
        <p:xfrm>
          <a:off x="323850" y="4292600"/>
          <a:ext cx="45958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1" name="方程式" r:id="rId13" imgW="2120760" imgH="393480" progId="Equation.3">
                  <p:embed/>
                </p:oleObj>
              </mc:Choice>
              <mc:Fallback>
                <p:oleObj name="方程式" r:id="rId13" imgW="21207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92600"/>
                        <a:ext cx="4595813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4" name="Object 10"/>
          <p:cNvGraphicFramePr>
            <a:graphicFrameLocks noChangeAspect="1"/>
          </p:cNvGraphicFramePr>
          <p:nvPr/>
        </p:nvGraphicFramePr>
        <p:xfrm>
          <a:off x="5364163" y="4292600"/>
          <a:ext cx="29702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2" name="方程式" r:id="rId15" imgW="1371600" imgH="393480" progId="Equation.3">
                  <p:embed/>
                </p:oleObj>
              </mc:Choice>
              <mc:Fallback>
                <p:oleObj name="方程式" r:id="rId15" imgW="13716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292600"/>
                        <a:ext cx="2970212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5" name="Object 11"/>
          <p:cNvGraphicFramePr>
            <a:graphicFrameLocks noChangeAspect="1"/>
          </p:cNvGraphicFramePr>
          <p:nvPr/>
        </p:nvGraphicFramePr>
        <p:xfrm>
          <a:off x="296863" y="5157788"/>
          <a:ext cx="881221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3" name="方程式" r:id="rId17" imgW="4063680" imgH="457200" progId="Equation.3">
                  <p:embed/>
                </p:oleObj>
              </mc:Choice>
              <mc:Fallback>
                <p:oleObj name="方程式" r:id="rId17" imgW="40636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5157788"/>
                        <a:ext cx="8812212" cy="989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7CE0-7057-490C-8641-A66B98ED23BE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Chebyshev vs. Chebyshev-Padé Rational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2852" name="Picture 4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569325" cy="448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9094-2B58-4652-A287-34F3748E4CE5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Plot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4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68413"/>
            <a:ext cx="6769100" cy="507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4901" name="Text Box 5"/>
          <p:cNvSpPr txBox="1">
            <a:spLocks noChangeArrowheads="1"/>
          </p:cNvSpPr>
          <p:nvPr/>
        </p:nvSpPr>
        <p:spPr bwMode="auto">
          <a:xfrm>
            <a:off x="3595688" y="4581525"/>
            <a:ext cx="2308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</a:rPr>
              <a:t>Pade-Chebyshev </a:t>
            </a:r>
          </a:p>
          <a:p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</a:rPr>
              <a:t>rational function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2051050" y="1773238"/>
            <a:ext cx="240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Chebyshev serires</a:t>
            </a:r>
          </a:p>
        </p:txBody>
      </p:sp>
      <p:sp>
        <p:nvSpPr>
          <p:cNvPr id="464903" name="Line 7"/>
          <p:cNvSpPr>
            <a:spLocks noChangeShapeType="1"/>
          </p:cNvSpPr>
          <p:nvPr/>
        </p:nvSpPr>
        <p:spPr bwMode="auto">
          <a:xfrm>
            <a:off x="3490913" y="2276475"/>
            <a:ext cx="576262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4904" name="Line 8"/>
          <p:cNvSpPr>
            <a:spLocks noChangeShapeType="1"/>
          </p:cNvSpPr>
          <p:nvPr/>
        </p:nvSpPr>
        <p:spPr bwMode="auto">
          <a:xfrm flipH="1" flipV="1">
            <a:off x="5003800" y="4437063"/>
            <a:ext cx="71438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705E-2464-4F53-8619-30A595741FA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133600"/>
            <a:ext cx="8675687" cy="2016125"/>
          </a:xfrm>
        </p:spPr>
        <p:txBody>
          <a:bodyPr/>
          <a:lstStyle/>
          <a:p>
            <a:r>
              <a:rPr lang="en-US" altLang="zh-TW"/>
              <a:t>Chebyshev polynomials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AADC-A507-48CB-A973-166E19D98B3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Truncation Error in Taylor Series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3000"/>
              <a:t>Recall that Taylor series</a:t>
            </a:r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r>
              <a:rPr lang="en-US" altLang="zh-TW" sz="3000"/>
              <a:t>If approximating a function using the first </a:t>
            </a:r>
            <a:r>
              <a:rPr lang="en-US" altLang="zh-TW" sz="3000" i="1"/>
              <a:t>n</a:t>
            </a:r>
            <a:r>
              <a:rPr lang="en-US" altLang="zh-TW" sz="3000"/>
              <a:t> terms</a:t>
            </a:r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3000">
                <a:solidFill>
                  <a:srgbClr val="FF0000"/>
                </a:solidFill>
              </a:rPr>
              <a:t>Error grows rapidly as x-value departs from </a:t>
            </a:r>
            <a:r>
              <a:rPr lang="en-US" altLang="zh-TW" sz="3000" i="1">
                <a:solidFill>
                  <a:srgbClr val="FF0000"/>
                </a:solidFill>
              </a:rPr>
              <a:t>x = a</a:t>
            </a:r>
            <a:r>
              <a:rPr lang="en-US" altLang="zh-TW" sz="2800"/>
              <a:t>  </a:t>
            </a:r>
          </a:p>
        </p:txBody>
      </p:sp>
      <p:graphicFrame>
        <p:nvGraphicFramePr>
          <p:cNvPr id="436228" name="Object 4"/>
          <p:cNvGraphicFramePr>
            <a:graphicFrameLocks noChangeAspect="1"/>
          </p:cNvGraphicFramePr>
          <p:nvPr/>
        </p:nvGraphicFramePr>
        <p:xfrm>
          <a:off x="900113" y="1628775"/>
          <a:ext cx="6851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3" name="方程式" r:id="rId3" imgW="2997000" imgH="393480" progId="Equation.3">
                  <p:embed/>
                </p:oleObj>
              </mc:Choice>
              <mc:Fallback>
                <p:oleObj name="方程式" r:id="rId3" imgW="2997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685165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1619250" y="2482850"/>
          <a:ext cx="70834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4" name="方程式" r:id="rId5" imgW="3098520" imgH="444240" progId="Equation.3">
                  <p:embed/>
                </p:oleObj>
              </mc:Choice>
              <mc:Fallback>
                <p:oleObj name="方程式" r:id="rId5" imgW="30985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82850"/>
                        <a:ext cx="7083425" cy="1017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0" name="Object 6"/>
          <p:cNvGraphicFramePr>
            <a:graphicFrameLocks noChangeAspect="1"/>
          </p:cNvGraphicFramePr>
          <p:nvPr/>
        </p:nvGraphicFramePr>
        <p:xfrm>
          <a:off x="1403350" y="4292600"/>
          <a:ext cx="38608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5" name="方程式" r:id="rId7" imgW="1688760" imgH="444240" progId="Equation.3">
                  <p:embed/>
                </p:oleObj>
              </mc:Choice>
              <mc:Fallback>
                <p:oleObj name="方程式" r:id="rId7" imgW="16887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3860800" cy="1017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6189663" y="4568825"/>
          <a:ext cx="13350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6" name="方程式" r:id="rId9" imgW="583920" imgH="203040" progId="Equation.3">
                  <p:embed/>
                </p:oleObj>
              </mc:Choice>
              <mc:Fallback>
                <p:oleObj name="方程式" r:id="rId9" imgW="5839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4568825"/>
                        <a:ext cx="1335087" cy="465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36EF-527B-4A0B-A88F-CD6991361302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675687" cy="2016125"/>
          </a:xfrm>
        </p:spPr>
        <p:txBody>
          <a:bodyPr/>
          <a:lstStyle/>
          <a:p>
            <a:r>
              <a:rPr lang="en-US" altLang="zh-TW"/>
              <a:t>Example: truncation error of </a:t>
            </a:r>
            <a:r>
              <a:rPr lang="en-US" altLang="zh-TW" i="1"/>
              <a:t>e</a:t>
            </a:r>
            <a:r>
              <a:rPr lang="en-US" altLang="zh-TW" i="1" baseline="30000"/>
              <a:t>x</a:t>
            </a:r>
            <a:r>
              <a:rPr lang="en-US" altLang="zh-TW"/>
              <a:t> </a:t>
            </a:r>
          </a:p>
        </p:txBody>
      </p:sp>
      <p:grpSp>
        <p:nvGrpSpPr>
          <p:cNvPr id="484355" name="Group 3"/>
          <p:cNvGrpSpPr>
            <a:grpSpLocks/>
          </p:cNvGrpSpPr>
          <p:nvPr/>
        </p:nvGrpSpPr>
        <p:grpSpPr bwMode="auto">
          <a:xfrm>
            <a:off x="2193925" y="2060575"/>
            <a:ext cx="5834063" cy="4137025"/>
            <a:chOff x="1836" y="1430"/>
            <a:chExt cx="3675" cy="2606"/>
          </a:xfrm>
        </p:grpSpPr>
        <p:pic>
          <p:nvPicPr>
            <p:cNvPr id="48435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2"/>
            <a:stretch>
              <a:fillRect/>
            </a:stretch>
          </p:blipFill>
          <p:spPr bwMode="auto">
            <a:xfrm>
              <a:off x="1836" y="1430"/>
              <a:ext cx="3675" cy="2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4357" name="Text Box 5"/>
            <p:cNvSpPr txBox="1">
              <a:spLocks noChangeArrowheads="1"/>
            </p:cNvSpPr>
            <p:nvPr/>
          </p:nvSpPr>
          <p:spPr bwMode="auto">
            <a:xfrm>
              <a:off x="3017" y="1571"/>
              <a:ext cx="17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Error of Taylor series</a:t>
              </a:r>
            </a:p>
          </p:txBody>
        </p:sp>
        <p:sp>
          <p:nvSpPr>
            <p:cNvPr id="484358" name="Text Box 6"/>
            <p:cNvSpPr txBox="1">
              <a:spLocks noChangeArrowheads="1"/>
            </p:cNvSpPr>
            <p:nvPr/>
          </p:nvSpPr>
          <p:spPr bwMode="auto">
            <a:xfrm>
              <a:off x="2654" y="2659"/>
              <a:ext cx="21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imes New Roman" pitchFamily="18" charset="0"/>
                </a:rPr>
                <a:t>Error of Chebyshev series</a:t>
              </a:r>
            </a:p>
          </p:txBody>
        </p:sp>
        <p:sp>
          <p:nvSpPr>
            <p:cNvPr id="484359" name="Line 7"/>
            <p:cNvSpPr>
              <a:spLocks noChangeShapeType="1"/>
            </p:cNvSpPr>
            <p:nvPr/>
          </p:nvSpPr>
          <p:spPr bwMode="auto">
            <a:xfrm flipH="1">
              <a:off x="3742" y="2931"/>
              <a:ext cx="137" cy="2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4360" name="Line 8"/>
            <p:cNvSpPr>
              <a:spLocks noChangeShapeType="1"/>
            </p:cNvSpPr>
            <p:nvPr/>
          </p:nvSpPr>
          <p:spPr bwMode="auto">
            <a:xfrm>
              <a:off x="4468" y="1888"/>
              <a:ext cx="454" cy="22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4361" name="Text Box 9"/>
            <p:cNvSpPr txBox="1">
              <a:spLocks noChangeArrowheads="1"/>
            </p:cNvSpPr>
            <p:nvPr/>
          </p:nvSpPr>
          <p:spPr bwMode="auto">
            <a:xfrm>
              <a:off x="3638" y="37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A07B-2C5D-4C83-AF92-2D72F082A1C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Chebyshev Polynomials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Recursive definition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971550" y="1773238"/>
          <a:ext cx="75755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3" name="方程式" r:id="rId3" imgW="3314520" imgH="228600" progId="Equation.3">
                  <p:embed/>
                </p:oleObj>
              </mc:Choice>
              <mc:Fallback>
                <p:oleObj name="方程式" r:id="rId3" imgW="33145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7575550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971550" y="2420938"/>
          <a:ext cx="21463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4" name="方程式" r:id="rId5" imgW="939600" imgH="228600" progId="Equation.3">
                  <p:embed/>
                </p:oleObj>
              </mc:Choice>
              <mc:Fallback>
                <p:oleObj name="方程式" r:id="rId5" imgW="939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2146300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941388" y="3068638"/>
          <a:ext cx="23495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5" name="方程式" r:id="rId7" imgW="1028520" imgH="241200" progId="Equation.3">
                  <p:embed/>
                </p:oleObj>
              </mc:Choice>
              <mc:Fallback>
                <p:oleObj name="方程式" r:id="rId7" imgW="10285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068638"/>
                        <a:ext cx="2349500" cy="5508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1042988" y="3716338"/>
          <a:ext cx="29289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6" name="方程式" r:id="rId9" imgW="1282680" imgH="228600" progId="Equation.3">
                  <p:embed/>
                </p:oleObj>
              </mc:Choice>
              <mc:Fallback>
                <p:oleObj name="方程式" r:id="rId9" imgW="12826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2928937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7272" name="Picture 24" descr="chebe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492375"/>
            <a:ext cx="5040312" cy="3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440F-7FE9-45AD-9441-2CB16A3DC2A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Chebyshev Polynomials (cont.)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endParaRPr lang="zh-TW" altLang="zh-TW"/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827088" y="3141663"/>
          <a:ext cx="21463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6" name="方程式" r:id="rId3" imgW="939600" imgH="228600" progId="Equation.3">
                  <p:embed/>
                </p:oleObj>
              </mc:Choice>
              <mc:Fallback>
                <p:oleObj name="方程式" r:id="rId3" imgW="939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2146300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7" name="Object 5"/>
          <p:cNvGraphicFramePr>
            <a:graphicFrameLocks noChangeAspect="1"/>
          </p:cNvGraphicFramePr>
          <p:nvPr/>
        </p:nvGraphicFramePr>
        <p:xfrm>
          <a:off x="755650" y="4076700"/>
          <a:ext cx="23495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7" name="方程式" r:id="rId5" imgW="1028520" imgH="241200" progId="Equation.3">
                  <p:embed/>
                </p:oleObj>
              </mc:Choice>
              <mc:Fallback>
                <p:oleObj name="方程式" r:id="rId5" imgW="1028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2349500" cy="5508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900113" y="4868863"/>
          <a:ext cx="29289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8" name="方程式" r:id="rId7" imgW="1282680" imgH="228600" progId="Equation.3">
                  <p:embed/>
                </p:oleObj>
              </mc:Choice>
              <mc:Fallback>
                <p:oleObj name="方程式" r:id="rId7" imgW="1282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2928937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900113" y="1773238"/>
          <a:ext cx="13049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9" name="方程式" r:id="rId9" imgW="571320" imgH="228600" progId="Equation.3">
                  <p:embed/>
                </p:oleObj>
              </mc:Choice>
              <mc:Fallback>
                <p:oleObj name="方程式" r:id="rId9" imgW="571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1304925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900113" y="2492375"/>
          <a:ext cx="13636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0" name="方程式" r:id="rId11" imgW="596880" imgH="215640" progId="Equation.3">
                  <p:embed/>
                </p:oleObj>
              </mc:Choice>
              <mc:Fallback>
                <p:oleObj name="方程式" r:id="rId11" imgW="5968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1363662" cy="493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1" name="Object 9"/>
          <p:cNvGraphicFramePr>
            <a:graphicFrameLocks noChangeAspect="1"/>
          </p:cNvGraphicFramePr>
          <p:nvPr/>
        </p:nvGraphicFramePr>
        <p:xfrm>
          <a:off x="4859338" y="2924175"/>
          <a:ext cx="22320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1" name="方程式" r:id="rId13" imgW="977760" imgH="393480" progId="Equation.3">
                  <p:embed/>
                </p:oleObj>
              </mc:Choice>
              <mc:Fallback>
                <p:oleObj name="方程式" r:id="rId13" imgW="9777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924175"/>
                        <a:ext cx="2232025" cy="898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2" name="Object 10"/>
          <p:cNvGraphicFramePr>
            <a:graphicFrameLocks noChangeAspect="1"/>
          </p:cNvGraphicFramePr>
          <p:nvPr/>
        </p:nvGraphicFramePr>
        <p:xfrm>
          <a:off x="4787900" y="3860800"/>
          <a:ext cx="23209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2" name="方程式" r:id="rId15" imgW="1015920" imgH="393480" progId="Equation.3">
                  <p:embed/>
                </p:oleObj>
              </mc:Choice>
              <mc:Fallback>
                <p:oleObj name="方程式" r:id="rId15" imgW="1015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60800"/>
                        <a:ext cx="2320925" cy="898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3" name="Object 11"/>
          <p:cNvGraphicFramePr>
            <a:graphicFrameLocks noChangeAspect="1"/>
          </p:cNvGraphicFramePr>
          <p:nvPr/>
        </p:nvGraphicFramePr>
        <p:xfrm>
          <a:off x="4787900" y="4724400"/>
          <a:ext cx="3162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3" name="方程式" r:id="rId17" imgW="1384200" imgH="393480" progId="Equation.3">
                  <p:embed/>
                </p:oleObj>
              </mc:Choice>
              <mc:Fallback>
                <p:oleObj name="方程式" r:id="rId17" imgW="13842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724400"/>
                        <a:ext cx="3162300" cy="898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4" name="Object 12"/>
          <p:cNvGraphicFramePr>
            <a:graphicFrameLocks noChangeAspect="1"/>
          </p:cNvGraphicFramePr>
          <p:nvPr/>
        </p:nvGraphicFramePr>
        <p:xfrm>
          <a:off x="5003800" y="2349500"/>
          <a:ext cx="9001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4" name="方程式" r:id="rId19" imgW="393480" imgH="215640" progId="Equation.3">
                  <p:embed/>
                </p:oleObj>
              </mc:Choice>
              <mc:Fallback>
                <p:oleObj name="方程式" r:id="rId19" imgW="39348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49500"/>
                        <a:ext cx="900113" cy="493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5" name="Object 13"/>
          <p:cNvGraphicFramePr>
            <a:graphicFrameLocks noChangeAspect="1"/>
          </p:cNvGraphicFramePr>
          <p:nvPr/>
        </p:nvGraphicFramePr>
        <p:xfrm>
          <a:off x="5019675" y="1700213"/>
          <a:ext cx="8397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5" name="方程式" r:id="rId21" imgW="368280" imgH="228600" progId="Equation.3">
                  <p:embed/>
                </p:oleObj>
              </mc:Choice>
              <mc:Fallback>
                <p:oleObj name="方程式" r:id="rId21" imgW="3682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1700213"/>
                        <a:ext cx="839788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E3A-E7E2-4A3E-A758-D23669DB98D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Chebyshev Series is More Economical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On the interval [-1, 1]</a:t>
            </a:r>
            <a:r>
              <a:rPr lang="en-US" altLang="zh-TW" dirty="0"/>
              <a:t>, approximating a function with a series of </a:t>
            </a:r>
            <a:r>
              <a:rPr lang="en-US" altLang="zh-TW" dirty="0" err="1"/>
              <a:t>Chebyshev</a:t>
            </a:r>
            <a:r>
              <a:rPr lang="en-US" altLang="zh-TW" dirty="0"/>
              <a:t> polynomials is better than with a </a:t>
            </a:r>
            <a:r>
              <a:rPr lang="en-US" altLang="zh-TW" dirty="0" err="1"/>
              <a:t>Tayor</a:t>
            </a:r>
            <a:r>
              <a:rPr lang="en-US" altLang="zh-TW" dirty="0"/>
              <a:t> series as it has a smaller </a:t>
            </a:r>
            <a:r>
              <a:rPr lang="en-US" altLang="zh-TW" dirty="0" smtClean="0"/>
              <a:t>maximal </a:t>
            </a:r>
            <a:r>
              <a:rPr lang="en-US" altLang="zh-TW" dirty="0"/>
              <a:t>error</a:t>
            </a:r>
          </a:p>
          <a:p>
            <a:endParaRPr lang="en-US" altLang="zh-TW" dirty="0"/>
          </a:p>
          <a:p>
            <a:r>
              <a:rPr lang="en-US" altLang="zh-TW" dirty="0"/>
              <a:t>On an interval [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], we have to transform the function to translate the </a:t>
            </a:r>
            <a:r>
              <a:rPr lang="en-US" altLang="zh-TW" i="1" dirty="0"/>
              <a:t>x</a:t>
            </a:r>
            <a:r>
              <a:rPr lang="en-US" altLang="zh-TW" dirty="0"/>
              <a:t>-value into [-1, 1]</a:t>
            </a:r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4643438" y="5157788"/>
          <a:ext cx="23145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0" name="方程式" r:id="rId3" imgW="914400" imgH="393480" progId="Equation.3">
                  <p:embed/>
                </p:oleObj>
              </mc:Choice>
              <mc:Fallback>
                <p:oleObj name="方程式" r:id="rId3" imgW="914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157788"/>
                        <a:ext cx="2314575" cy="10017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1763713" y="5438775"/>
          <a:ext cx="22177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1" name="方程式" r:id="rId5" imgW="876240" imgH="203040" progId="Equation.3">
                  <p:embed/>
                </p:oleObj>
              </mc:Choice>
              <mc:Fallback>
                <p:oleObj name="方程式" r:id="rId5" imgW="8762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38775"/>
                        <a:ext cx="2217737" cy="517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DA0-EF31-4527-A525-D93FA1D6F098}" type="slidenum">
              <a:rPr lang="en-US" altLang="zh-TW"/>
              <a:pPr/>
              <a:t>9</a:t>
            </a:fld>
            <a:endParaRPr lang="en-US" altLang="zh-TW"/>
          </a:p>
        </p:txBody>
      </p:sp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6011863" y="3251200"/>
          <a:ext cx="3162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0" name="方程式" r:id="rId3" imgW="1384200" imgH="393480" progId="Equation.3">
                  <p:embed/>
                </p:oleObj>
              </mc:Choice>
              <mc:Fallback>
                <p:oleObj name="方程式" r:id="rId3" imgW="13842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251200"/>
                        <a:ext cx="3162300" cy="898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Economizing a Power Series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687887"/>
          </a:xfrm>
        </p:spPr>
        <p:txBody>
          <a:bodyPr/>
          <a:lstStyle/>
          <a:p>
            <a:r>
              <a:rPr lang="en-US" altLang="zh-TW" dirty="0" err="1"/>
              <a:t>Maclaurin</a:t>
            </a:r>
            <a:r>
              <a:rPr lang="en-US" altLang="zh-TW" dirty="0"/>
              <a:t> series is </a:t>
            </a:r>
            <a:r>
              <a:rPr lang="en-US" altLang="zh-TW" dirty="0" smtClean="0"/>
              <a:t>the Taylor </a:t>
            </a:r>
            <a:r>
              <a:rPr lang="en-US" altLang="zh-TW" dirty="0"/>
              <a:t>series expansion of a function about 0</a:t>
            </a:r>
          </a:p>
          <a:p>
            <a:r>
              <a:rPr lang="en-US" altLang="zh-TW" dirty="0" err="1"/>
              <a:t>Maclaurin</a:t>
            </a:r>
            <a:r>
              <a:rPr lang="en-US" altLang="zh-TW" dirty="0"/>
              <a:t> series</a:t>
            </a:r>
            <a:r>
              <a:rPr lang="en-US" altLang="zh-TW" i="1" dirty="0"/>
              <a:t> </a:t>
            </a:r>
            <a:r>
              <a:rPr lang="en-US" altLang="zh-TW" dirty="0"/>
              <a:t>of </a:t>
            </a:r>
            <a:r>
              <a:rPr lang="en-US" altLang="zh-TW" i="1" dirty="0"/>
              <a:t>e</a:t>
            </a:r>
            <a:r>
              <a:rPr lang="en-US" altLang="zh-TW" i="1" baseline="30000" dirty="0"/>
              <a:t>x</a:t>
            </a:r>
            <a:endParaRPr lang="en-US" altLang="zh-TW" dirty="0"/>
          </a:p>
          <a:p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r>
              <a:rPr lang="en-US" altLang="zh-TW" dirty="0"/>
              <a:t>Approximated by a </a:t>
            </a:r>
            <a:r>
              <a:rPr lang="en-US" altLang="zh-TW" dirty="0" err="1"/>
              <a:t>Chebyshev</a:t>
            </a:r>
            <a:r>
              <a:rPr lang="en-US" altLang="zh-TW" dirty="0"/>
              <a:t> series</a:t>
            </a:r>
          </a:p>
        </p:txBody>
      </p:sp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179388" y="2781300"/>
          <a:ext cx="5918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1" name="方程式" r:id="rId5" imgW="2590560" imgH="419040" progId="Equation.3">
                  <p:embed/>
                </p:oleObj>
              </mc:Choice>
              <mc:Fallback>
                <p:oleObj name="方程式" r:id="rId5" imgW="25905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5918200" cy="955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215900" y="4508500"/>
          <a:ext cx="88931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2" name="方程式" r:id="rId7" imgW="4101840" imgH="393480" progId="Equation.3">
                  <p:embed/>
                </p:oleObj>
              </mc:Choice>
              <mc:Fallback>
                <p:oleObj name="方程式" r:id="rId7" imgW="4101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4508500"/>
                        <a:ext cx="8893175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6659563" y="1557338"/>
          <a:ext cx="22320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3" name="方程式" r:id="rId9" imgW="977760" imgH="393480" progId="Equation.3">
                  <p:embed/>
                </p:oleObj>
              </mc:Choice>
              <mc:Fallback>
                <p:oleObj name="方程式" r:id="rId9" imgW="9777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557338"/>
                        <a:ext cx="2232025" cy="898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6516688" y="2420938"/>
          <a:ext cx="23209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4" name="方程式" r:id="rId11" imgW="1015920" imgH="393480" progId="Equation.3">
                  <p:embed/>
                </p:oleObj>
              </mc:Choice>
              <mc:Fallback>
                <p:oleObj name="方程式" r:id="rId11" imgW="10159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420938"/>
                        <a:ext cx="2320925" cy="898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/>
        </p:nvGraphicFramePr>
        <p:xfrm>
          <a:off x="954088" y="5445125"/>
          <a:ext cx="74882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5" name="方程式" r:id="rId13" imgW="3454200" imgH="393480" progId="Equation.3">
                  <p:embed/>
                </p:oleObj>
              </mc:Choice>
              <mc:Fallback>
                <p:oleObj name="方程式" r:id="rId13" imgW="34542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445125"/>
                        <a:ext cx="7488237" cy="854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8" name="Object 10"/>
          <p:cNvGraphicFramePr>
            <a:graphicFrameLocks noChangeAspect="1"/>
          </p:cNvGraphicFramePr>
          <p:nvPr/>
        </p:nvGraphicFramePr>
        <p:xfrm>
          <a:off x="5003800" y="2349500"/>
          <a:ext cx="9001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6" name="方程式" r:id="rId15" imgW="393480" imgH="215640" progId="Equation.3">
                  <p:embed/>
                </p:oleObj>
              </mc:Choice>
              <mc:Fallback>
                <p:oleObj name="方程式" r:id="rId15" imgW="3934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49500"/>
                        <a:ext cx="900113" cy="493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9" name="Object 11"/>
          <p:cNvGraphicFramePr>
            <a:graphicFrameLocks noChangeAspect="1"/>
          </p:cNvGraphicFramePr>
          <p:nvPr/>
        </p:nvGraphicFramePr>
        <p:xfrm>
          <a:off x="5019675" y="1700213"/>
          <a:ext cx="8397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7" name="方程式" r:id="rId17" imgW="368280" imgH="228600" progId="Equation.3">
                  <p:embed/>
                </p:oleObj>
              </mc:Choice>
              <mc:Fallback>
                <p:oleObj name="方程式" r:id="rId17" imgW="3682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1700213"/>
                        <a:ext cx="839788" cy="522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uiExpand="1" build="p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18967</TotalTime>
  <Words>838</Words>
  <Application>Microsoft Office PowerPoint</Application>
  <PresentationFormat>如螢幕大小 (4:3)</PresentationFormat>
  <Paragraphs>209</Paragraphs>
  <Slides>29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1" baseType="lpstr">
      <vt:lpstr>Textured</vt:lpstr>
      <vt:lpstr>方程式</vt:lpstr>
      <vt:lpstr>Function Approximation</vt:lpstr>
      <vt:lpstr>Function Approximation</vt:lpstr>
      <vt:lpstr>Chebyshev polynomials</vt:lpstr>
      <vt:lpstr>Truncation Error in Taylor Series</vt:lpstr>
      <vt:lpstr>Example: truncation error of ex </vt:lpstr>
      <vt:lpstr>Chebyshev Polynomials</vt:lpstr>
      <vt:lpstr>Chebyshev Polynomials (cont.)</vt:lpstr>
      <vt:lpstr>Chebyshev Series is More Economical</vt:lpstr>
      <vt:lpstr>Example: Economizing a Power Series</vt:lpstr>
      <vt:lpstr>Example (cont.)</vt:lpstr>
      <vt:lpstr>Example (cont.)</vt:lpstr>
      <vt:lpstr>Orthogonaliy of Chebyshev Polynomials</vt:lpstr>
      <vt:lpstr>Verify Orthogonaliy of Chebyshev Polynomials</vt:lpstr>
      <vt:lpstr>Why do we care about the orthogonality?</vt:lpstr>
      <vt:lpstr>Least Squares Approximation using Orthogonal Polynomials</vt:lpstr>
      <vt:lpstr>Further reduce the truncation error?</vt:lpstr>
      <vt:lpstr>Rational Function Approximation</vt:lpstr>
      <vt:lpstr>Padé Approximation</vt:lpstr>
      <vt:lpstr>Example: Padé Approximation</vt:lpstr>
      <vt:lpstr>Example: Padé Approximation (cont.)</vt:lpstr>
      <vt:lpstr>Padé Approximation vs. Maclaurin Series</vt:lpstr>
      <vt:lpstr>Padé Approximation vs. Maclaurin Series</vt:lpstr>
      <vt:lpstr>Chebyshev-Padé Rational Function </vt:lpstr>
      <vt:lpstr>To ease our computation, we’ll derive some useful properties…</vt:lpstr>
      <vt:lpstr>Chebyshev Polynomials in Cosine Form</vt:lpstr>
      <vt:lpstr>PowerPoint 簡報</vt:lpstr>
      <vt:lpstr>Equating the Coefficients of Each Degree of T’s in Numerator</vt:lpstr>
      <vt:lpstr>Chebyshev vs. Chebyshev-Padé Rational</vt:lpstr>
      <vt:lpstr>Error 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SteveLin</cp:lastModifiedBy>
  <cp:revision>570</cp:revision>
  <dcterms:created xsi:type="dcterms:W3CDTF">2006-09-01T06:13:59Z</dcterms:created>
  <dcterms:modified xsi:type="dcterms:W3CDTF">2015-04-27T03:02:00Z</dcterms:modified>
</cp:coreProperties>
</file>