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38"/>
  </p:notesMasterIdLst>
  <p:handoutMasterIdLst>
    <p:handoutMasterId r:id="rId39"/>
  </p:handoutMasterIdLst>
  <p:sldIdLst>
    <p:sldId id="429" r:id="rId2"/>
    <p:sldId id="498" r:id="rId3"/>
    <p:sldId id="499" r:id="rId4"/>
    <p:sldId id="536" r:id="rId5"/>
    <p:sldId id="502" r:id="rId6"/>
    <p:sldId id="503" r:id="rId7"/>
    <p:sldId id="504" r:id="rId8"/>
    <p:sldId id="505" r:id="rId9"/>
    <p:sldId id="515" r:id="rId10"/>
    <p:sldId id="519" r:id="rId11"/>
    <p:sldId id="507" r:id="rId12"/>
    <p:sldId id="508" r:id="rId13"/>
    <p:sldId id="520" r:id="rId14"/>
    <p:sldId id="509" r:id="rId15"/>
    <p:sldId id="510" r:id="rId16"/>
    <p:sldId id="511" r:id="rId17"/>
    <p:sldId id="512" r:id="rId18"/>
    <p:sldId id="513" r:id="rId19"/>
    <p:sldId id="516" r:id="rId20"/>
    <p:sldId id="514" r:id="rId21"/>
    <p:sldId id="518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2208" autoAdjust="0"/>
  </p:normalViewPr>
  <p:slideViewPr>
    <p:cSldViewPr>
      <p:cViewPr>
        <p:scale>
          <a:sx n="61" d="100"/>
          <a:sy n="61" d="100"/>
        </p:scale>
        <p:origin x="-1352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E7313C0-4502-4FDD-8B87-3368522DFD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16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F7E0F64-30CA-4C65-A5FB-DCB3E842BE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1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EAA41-E272-404C-A948-956B6678237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E0F64-30CA-4C65-A5FB-DCB3E842BE3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22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54C79195-5B54-469F-B846-39D0785805F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85BAB-1A88-41E3-83E6-25E1C8D8F38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069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B427A-FC77-4474-AAA6-B663813D8A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9A412-4E8C-4403-AE8D-6B59982C4C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96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50660-2136-4DD2-BBCF-4926A47E6C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87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2FD89-3340-4595-B0B2-BA0C506AC92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8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635AF-9D85-476B-8972-51F4B6C057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7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4E305-D761-456F-8BC4-B1126249A7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545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29604-1934-4014-BAA8-249B63AB59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55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05785-34BD-43C8-AE33-CFED47469A4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05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EDE64-A073-4287-A106-54F13EDDF6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31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D052D7EF-15CB-4F51-AF5A-658A9CEBF52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8/NumInt-MC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llinois.edu/~heath/iem/integration/fd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emf"/><Relationship Id="rId9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Numerical Differentiation </a:t>
            </a:r>
            <a:br>
              <a:rPr lang="en-US" altLang="zh-TW" sz="4800"/>
            </a:br>
            <a:r>
              <a:rPr lang="en-US" altLang="zh-TW" sz="4800"/>
              <a:t>and Integration (1)</a:t>
            </a:r>
          </a:p>
        </p:txBody>
      </p:sp>
      <p:pic>
        <p:nvPicPr>
          <p:cNvPr id="406545" name="Picture 17" descr="Image:NumInt-MC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7" t="52527" b="2112"/>
          <a:stretch>
            <a:fillRect/>
          </a:stretch>
        </p:blipFill>
        <p:spPr bwMode="auto">
          <a:xfrm>
            <a:off x="4356100" y="2781300"/>
            <a:ext cx="4105275" cy="284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47" name="Picture 19" descr="Image:Derivati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771775"/>
            <a:ext cx="28797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16FB-816D-420F-934C-62EA5E77FE0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from “Scientific Computing”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://www.cs.illinois.edu/~</a:t>
            </a:r>
            <a:r>
              <a:rPr lang="en-US" altLang="zh-TW">
                <a:hlinkClick r:id="rId3"/>
              </a:rPr>
              <a:t>heath/iem/integration/fda</a:t>
            </a:r>
            <a:r>
              <a:rPr lang="en-US" altLang="zh-TW" smtClean="0">
                <a:hlinkClick r:id="rId3"/>
              </a:rPr>
              <a:t>/</a:t>
            </a:r>
            <a:r>
              <a:rPr lang="en-US" altLang="zh-TW" smtClean="0"/>
              <a:t> 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D2DE-E61E-42BA-AB59-E5EC241E10D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Derivatives from Divided-Differences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Finite difference formulas can also be derived by </a:t>
            </a:r>
            <a:r>
              <a:rPr lang="en-US" altLang="zh-TW" dirty="0" smtClean="0"/>
              <a:t>the polynomial </a:t>
            </a:r>
            <a:r>
              <a:rPr lang="en-US" altLang="zh-TW" dirty="0"/>
              <a:t>interpolation</a:t>
            </a:r>
          </a:p>
          <a:p>
            <a:endParaRPr lang="en-US" altLang="zh-TW" sz="3100" dirty="0"/>
          </a:p>
          <a:p>
            <a:r>
              <a:rPr lang="en-US" altLang="zh-TW" sz="3100" dirty="0"/>
              <a:t>Less cumbersome than Taylor series for higher-order accuracy or higher-order derivatives</a:t>
            </a:r>
          </a:p>
          <a:p>
            <a:endParaRPr lang="en-US" altLang="zh-TW" dirty="0"/>
          </a:p>
          <a:p>
            <a:r>
              <a:rPr lang="en-US" altLang="zh-TW" dirty="0" smtClean="0"/>
              <a:t>Can be generalized </a:t>
            </a:r>
            <a:r>
              <a:rPr lang="en-US" altLang="zh-TW" dirty="0"/>
              <a:t>to unequally spaced points </a:t>
            </a:r>
            <a:r>
              <a:rPr lang="en-US" altLang="zh-TW" dirty="0" smtClean="0"/>
              <a:t>more </a:t>
            </a:r>
            <a:r>
              <a:rPr lang="en-US" altLang="zh-TW" dirty="0"/>
              <a:t>easily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31442" y="5818931"/>
            <a:ext cx="5761038" cy="476250"/>
          </a:xfrm>
        </p:spPr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69FF-A70D-4990-BCD7-24ABB6A2AAB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Derivatives from Divided-Differences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256212"/>
          </a:xfrm>
        </p:spPr>
        <p:txBody>
          <a:bodyPr/>
          <a:lstStyle/>
          <a:p>
            <a:r>
              <a:rPr lang="en-US" altLang="zh-TW" dirty="0"/>
              <a:t>Polynomial interpolation by divided-difference</a:t>
            </a:r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652960"/>
              </p:ext>
            </p:extLst>
          </p:nvPr>
        </p:nvGraphicFramePr>
        <p:xfrm>
          <a:off x="1220911" y="1861071"/>
          <a:ext cx="35671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3" name="方程式" r:id="rId3" imgW="1295280" imgH="228600" progId="Equation.3">
                  <p:embed/>
                </p:oleObj>
              </mc:Choice>
              <mc:Fallback>
                <p:oleObj name="方程式" r:id="rId3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911" y="1861071"/>
                        <a:ext cx="3567113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48459"/>
              </p:ext>
            </p:extLst>
          </p:nvPr>
        </p:nvGraphicFramePr>
        <p:xfrm>
          <a:off x="2178372" y="2564904"/>
          <a:ext cx="66421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4" name="方程式" r:id="rId5" imgW="2412720" imgH="901440" progId="Equation.3">
                  <p:embed/>
                </p:oleObj>
              </mc:Choice>
              <mc:Fallback>
                <p:oleObj name="方程式" r:id="rId5" imgW="241272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372" y="2564904"/>
                        <a:ext cx="6642100" cy="249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15167"/>
              </p:ext>
            </p:extLst>
          </p:nvPr>
        </p:nvGraphicFramePr>
        <p:xfrm>
          <a:off x="434280" y="5047678"/>
          <a:ext cx="8313737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5" name="方程式" r:id="rId7" imgW="3009600" imgH="431640" progId="Equation.3">
                  <p:embed/>
                </p:oleObj>
              </mc:Choice>
              <mc:Fallback>
                <p:oleObj name="方程式" r:id="rId7" imgW="30096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80" y="5047678"/>
                        <a:ext cx="8313737" cy="1195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662880" y="4725144"/>
            <a:ext cx="117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itchFamily="18" charset="0"/>
              </a:rPr>
              <a:t>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C1A3-B891-465F-B102-E0BB28995936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Derivatives from Divided-Differences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Polynomial interpolation by divided-difference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 sz="3000"/>
              <a:t>If </a:t>
            </a:r>
            <a:r>
              <a:rPr lang="en-US" altLang="zh-TW" sz="3000" i="1"/>
              <a:t>P</a:t>
            </a:r>
            <a:r>
              <a:rPr lang="en-US" altLang="zh-TW" sz="3000" i="1" baseline="-25000"/>
              <a:t>n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/>
              <a:t>) approximates the original function well, we should get a good match to the derivative by differentiating </a:t>
            </a:r>
            <a:r>
              <a:rPr lang="en-US" altLang="zh-TW" sz="3000" i="1"/>
              <a:t>P</a:t>
            </a:r>
            <a:r>
              <a:rPr lang="en-US" altLang="zh-TW" sz="3000" i="1" baseline="-25000"/>
              <a:t>n</a:t>
            </a:r>
            <a:r>
              <a:rPr lang="en-US" altLang="zh-TW" sz="3000"/>
              <a:t>(</a:t>
            </a:r>
            <a:r>
              <a:rPr lang="en-US" altLang="zh-TW" sz="3000" i="1"/>
              <a:t>x</a:t>
            </a:r>
            <a:r>
              <a:rPr lang="en-US" altLang="zh-TW" sz="3000"/>
              <a:t>) </a:t>
            </a: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/>
        </p:nvGraphicFramePr>
        <p:xfrm>
          <a:off x="971550" y="1916113"/>
          <a:ext cx="35671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3" name="方程式" r:id="rId3" imgW="1295280" imgH="228600" progId="Equation.3">
                  <p:embed/>
                </p:oleObj>
              </mc:Choice>
              <mc:Fallback>
                <p:oleObj name="方程式" r:id="rId3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3567113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7" name="Object 5"/>
          <p:cNvGraphicFramePr>
            <a:graphicFrameLocks noChangeAspect="1"/>
          </p:cNvGraphicFramePr>
          <p:nvPr/>
        </p:nvGraphicFramePr>
        <p:xfrm>
          <a:off x="1817688" y="2520950"/>
          <a:ext cx="66421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54" name="方程式" r:id="rId5" imgW="2412720" imgH="901440" progId="Equation.3">
                  <p:embed/>
                </p:oleObj>
              </mc:Choice>
              <mc:Fallback>
                <p:oleObj name="方程式" r:id="rId5" imgW="241272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2520950"/>
                        <a:ext cx="6642100" cy="249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1D29-F99B-445A-99D2-6E0A6FC581C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Differentiate </a:t>
            </a:r>
            <a:r>
              <a:rPr lang="en-US" altLang="zh-TW" sz="3900" i="1"/>
              <a:t>P</a:t>
            </a:r>
            <a:r>
              <a:rPr lang="en-US" altLang="zh-TW" sz="3900" i="1" baseline="-25000"/>
              <a:t>n</a:t>
            </a:r>
            <a:r>
              <a:rPr lang="en-US" altLang="zh-TW" sz="3900"/>
              <a:t>(</a:t>
            </a:r>
            <a:r>
              <a:rPr lang="en-US" altLang="zh-TW" sz="3900" i="1"/>
              <a:t>x</a:t>
            </a:r>
            <a:r>
              <a:rPr lang="en-US" altLang="zh-TW" sz="3900"/>
              <a:t>)</a:t>
            </a:r>
            <a:r>
              <a:rPr lang="en-US" altLang="zh-TW"/>
              <a:t> </a:t>
            </a:r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/>
        </p:nvGraphicFramePr>
        <p:xfrm>
          <a:off x="684213" y="1341438"/>
          <a:ext cx="569595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89" name="方程式" r:id="rId3" imgW="2286000" imgH="901440" progId="Equation.3">
                  <p:embed/>
                </p:oleObj>
              </mc:Choice>
              <mc:Fallback>
                <p:oleObj name="方程式" r:id="rId3" imgW="22860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5695950" cy="2255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684213" y="3573463"/>
          <a:ext cx="8288337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90" name="方程式" r:id="rId5" imgW="3327120" imgH="685800" progId="Equation.3">
                  <p:embed/>
                </p:oleObj>
              </mc:Choice>
              <mc:Fallback>
                <p:oleObj name="方程式" r:id="rId5" imgW="3327120" imgH="685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8288337" cy="1716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4845-294D-4566-9D5C-D27E86751D8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of Approximated Derivative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We can compute the error by differentiating the error term in the polynomial interpolation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Recall that the error term for polynomial interpolation is </a:t>
            </a:r>
          </a:p>
        </p:txBody>
      </p:sp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2124075" y="2565400"/>
          <a:ext cx="35671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0" name="方程式" r:id="rId3" imgW="1295280" imgH="228600" progId="Equation.3">
                  <p:embed/>
                </p:oleObj>
              </mc:Choice>
              <mc:Fallback>
                <p:oleObj name="方程式" r:id="rId3" imgW="1295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65400"/>
                        <a:ext cx="3567113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7" name="Object 5"/>
          <p:cNvGraphicFramePr>
            <a:graphicFrameLocks noChangeAspect="1"/>
          </p:cNvGraphicFramePr>
          <p:nvPr/>
        </p:nvGraphicFramePr>
        <p:xfrm>
          <a:off x="1979613" y="3357563"/>
          <a:ext cx="5035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1" name="方程式" r:id="rId5" imgW="1828800" imgH="228600" progId="Equation.3">
                  <p:embed/>
                </p:oleObj>
              </mc:Choice>
              <mc:Fallback>
                <p:oleObj name="方程式" r:id="rId5" imgW="182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7563"/>
                        <a:ext cx="5035550" cy="631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1258888" y="5229225"/>
          <a:ext cx="66436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2" name="方程式" r:id="rId7" imgW="2654280" imgH="444240" progId="Equation.3">
                  <p:embed/>
                </p:oleObj>
              </mc:Choice>
              <mc:Fallback>
                <p:oleObj name="方程式" r:id="rId7" imgW="2654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6643687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2FC6-91AD-4E09-9AFD-2DADB258A08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of Approx. Derivative (cont.)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7287"/>
          </a:xfrm>
        </p:spPr>
        <p:txBody>
          <a:bodyPr/>
          <a:lstStyle/>
          <a:p>
            <a:r>
              <a:rPr lang="en-US" altLang="zh-TW"/>
              <a:t>Differentiate the error term</a:t>
            </a:r>
          </a:p>
        </p:txBody>
      </p:sp>
      <p:graphicFrame>
        <p:nvGraphicFramePr>
          <p:cNvPr id="495621" name="Object 5"/>
          <p:cNvGraphicFramePr>
            <a:graphicFrameLocks noChangeAspect="1"/>
          </p:cNvGraphicFramePr>
          <p:nvPr/>
        </p:nvGraphicFramePr>
        <p:xfrm>
          <a:off x="711200" y="1741488"/>
          <a:ext cx="75977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3" name="方程式" r:id="rId3" imgW="3035160" imgH="444240" progId="Equation.3">
                  <p:embed/>
                </p:oleObj>
              </mc:Choice>
              <mc:Fallback>
                <p:oleObj name="方程式" r:id="rId3" imgW="30351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741488"/>
                        <a:ext cx="7597775" cy="1111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/>
        </p:nvGraphicFramePr>
        <p:xfrm>
          <a:off x="2157413" y="2941638"/>
          <a:ext cx="623093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4" name="方程式" r:id="rId5" imgW="2489040" imgH="914400" progId="Equation.3">
                  <p:embed/>
                </p:oleObj>
              </mc:Choice>
              <mc:Fallback>
                <p:oleObj name="方程式" r:id="rId5" imgW="24890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941638"/>
                        <a:ext cx="6230937" cy="2286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/>
        </p:nvGraphicFramePr>
        <p:xfrm>
          <a:off x="4560888" y="5173663"/>
          <a:ext cx="314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5" name="方程式" r:id="rId7" imgW="114120" imgH="215640" progId="Equation.3">
                  <p:embed/>
                </p:oleObj>
              </mc:Choice>
              <mc:Fallback>
                <p:oleObj name="方程式" r:id="rId7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173663"/>
                        <a:ext cx="314325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/>
        </p:nvGraphicFramePr>
        <p:xfrm>
          <a:off x="250825" y="5283200"/>
          <a:ext cx="8459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56" name="方程式" r:id="rId9" imgW="3263760" imgH="393480" progId="Equation.3">
                  <p:embed/>
                </p:oleObj>
              </mc:Choice>
              <mc:Fallback>
                <p:oleObj name="方程式" r:id="rId9" imgW="32637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83200"/>
                        <a:ext cx="8459788" cy="1025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7ABDD-0F3F-45C2-8CFA-CD6279C1160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of Approx. Derivative (cont.)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83187"/>
          </a:xfrm>
        </p:spPr>
        <p:txBody>
          <a:bodyPr/>
          <a:lstStyle/>
          <a:p>
            <a:r>
              <a:rPr lang="en-US" altLang="zh-TW"/>
              <a:t>When </a:t>
            </a:r>
            <a:r>
              <a:rPr lang="en-US" altLang="zh-TW" i="1"/>
              <a:t>x</a:t>
            </a:r>
            <a:r>
              <a:rPr lang="en-US" altLang="zh-TW"/>
              <a:t>=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, we can express error of </a:t>
            </a:r>
            <a:r>
              <a:rPr lang="en-US" altLang="zh-TW" i="1"/>
              <a:t>f</a:t>
            </a:r>
            <a:r>
              <a:rPr lang="en-US" altLang="zh-TW"/>
              <a:t>’(</a:t>
            </a:r>
            <a:r>
              <a:rPr lang="en-US" altLang="zh-TW" i="1"/>
              <a:t>x</a:t>
            </a:r>
            <a:r>
              <a:rPr lang="en-US" altLang="zh-TW"/>
              <a:t>) as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96644" name="Object 4"/>
          <p:cNvGraphicFramePr>
            <a:graphicFrameLocks noChangeAspect="1"/>
          </p:cNvGraphicFramePr>
          <p:nvPr/>
        </p:nvGraphicFramePr>
        <p:xfrm>
          <a:off x="611188" y="2205038"/>
          <a:ext cx="14303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5" name="方程式" r:id="rId3" imgW="571320" imgH="393480" progId="Equation.3">
                  <p:embed/>
                </p:oleObj>
              </mc:Choice>
              <mc:Fallback>
                <p:oleObj name="方程式" r:id="rId3" imgW="571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1430337" cy="984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5" name="Object 5"/>
          <p:cNvGraphicFramePr>
            <a:graphicFrameLocks noChangeAspect="1"/>
          </p:cNvGraphicFramePr>
          <p:nvPr/>
        </p:nvGraphicFramePr>
        <p:xfrm>
          <a:off x="2124075" y="2133600"/>
          <a:ext cx="62309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6" name="方程式" r:id="rId5" imgW="2489040" imgH="914400" progId="Equation.3">
                  <p:embed/>
                </p:oleObj>
              </mc:Choice>
              <mc:Fallback>
                <p:oleObj name="方程式" r:id="rId5" imgW="24890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133600"/>
                        <a:ext cx="6230938" cy="2286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6" name="Object 6"/>
          <p:cNvGraphicFramePr>
            <a:graphicFrameLocks noChangeAspect="1"/>
          </p:cNvGraphicFramePr>
          <p:nvPr/>
        </p:nvGraphicFramePr>
        <p:xfrm>
          <a:off x="4560888" y="5173663"/>
          <a:ext cx="314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7" name="方程式" r:id="rId7" imgW="114120" imgH="215640" progId="Equation.3">
                  <p:embed/>
                </p:oleObj>
              </mc:Choice>
              <mc:Fallback>
                <p:oleObj name="方程式" r:id="rId7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5173663"/>
                        <a:ext cx="314325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611188" y="4437063"/>
          <a:ext cx="57864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8" name="方程式" r:id="rId9" imgW="2311200" imgH="558720" progId="Equation.3">
                  <p:embed/>
                </p:oleObj>
              </mc:Choice>
              <mc:Fallback>
                <p:oleObj name="方程式" r:id="rId9" imgW="231120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5786437" cy="1397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9" name="Object 9"/>
          <p:cNvGraphicFramePr>
            <a:graphicFrameLocks noChangeAspect="1"/>
          </p:cNvGraphicFramePr>
          <p:nvPr/>
        </p:nvGraphicFramePr>
        <p:xfrm>
          <a:off x="6659563" y="4778375"/>
          <a:ext cx="21717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9" name="方程式" r:id="rId11" imgW="838080" imgH="228600" progId="Equation.3">
                  <p:embed/>
                </p:oleObj>
              </mc:Choice>
              <mc:Fallback>
                <p:oleObj name="方程式" r:id="rId11" imgW="838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778375"/>
                        <a:ext cx="2171700" cy="59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75F8-CFAA-4DE6-8C24-2FB7DA6944E8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</a:t>
            </a:r>
            <a:r>
              <a:rPr lang="en-US" altLang="zh-TW" i="1"/>
              <a:t>f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/>
              <a:t>)=</a:t>
            </a:r>
            <a:r>
              <a:rPr lang="en-US" altLang="zh-TW" i="1"/>
              <a:t>e</a:t>
            </a:r>
            <a:r>
              <a:rPr lang="en-US" altLang="zh-TW" i="1" baseline="30000"/>
              <a:t>x</a:t>
            </a:r>
            <a:r>
              <a:rPr lang="en-US" altLang="zh-TW"/>
              <a:t>sin(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/>
              <a:t>Divided-difference table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497668" name="Object 4"/>
          <p:cNvGraphicFramePr>
            <a:graphicFrameLocks noChangeAspect="1"/>
          </p:cNvGraphicFramePr>
          <p:nvPr/>
        </p:nvGraphicFramePr>
        <p:xfrm>
          <a:off x="395288" y="5013325"/>
          <a:ext cx="2681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4" name="方程式" r:id="rId3" imgW="1168200" imgH="228600" progId="Equation.3">
                  <p:embed/>
                </p:oleObj>
              </mc:Choice>
              <mc:Fallback>
                <p:oleObj name="方程式" r:id="rId3" imgW="1168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13325"/>
                        <a:ext cx="2681287" cy="52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9" name="Object 5"/>
          <p:cNvGraphicFramePr>
            <a:graphicFrameLocks noChangeAspect="1"/>
          </p:cNvGraphicFramePr>
          <p:nvPr/>
        </p:nvGraphicFramePr>
        <p:xfrm>
          <a:off x="250825" y="4005263"/>
          <a:ext cx="88931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5" name="方程式" r:id="rId5" imgW="4165560" imgH="457200" progId="Equation.3">
                  <p:embed/>
                </p:oleObj>
              </mc:Choice>
              <mc:Fallback>
                <p:oleObj name="方程式" r:id="rId5" imgW="41655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05263"/>
                        <a:ext cx="8893175" cy="9794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7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9"/>
          <a:stretch>
            <a:fillRect/>
          </a:stretch>
        </p:blipFill>
        <p:spPr bwMode="auto">
          <a:xfrm>
            <a:off x="360363" y="1644650"/>
            <a:ext cx="8675687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97671" name="Object 7"/>
          <p:cNvGraphicFramePr>
            <a:graphicFrameLocks noChangeAspect="1"/>
          </p:cNvGraphicFramePr>
          <p:nvPr/>
        </p:nvGraphicFramePr>
        <p:xfrm>
          <a:off x="395288" y="5516563"/>
          <a:ext cx="77057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96" name="方程式" r:id="rId8" imgW="3403440" imgH="228600" progId="Equation.3">
                  <p:embed/>
                </p:oleObj>
              </mc:Choice>
              <mc:Fallback>
                <p:oleObj name="方程式" r:id="rId8" imgW="34034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16563"/>
                        <a:ext cx="7705725" cy="519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A893-4EC7-4275-BB64-E1E7C67434C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First difference approximation</a:t>
            </a:r>
          </a:p>
        </p:txBody>
      </p:sp>
      <p:pic>
        <p:nvPicPr>
          <p:cNvPr id="500740" name="Picture 4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2205038"/>
            <a:ext cx="5903912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07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12389" r="56432"/>
          <a:stretch>
            <a:fillRect/>
          </a:stretch>
        </p:blipFill>
        <p:spPr bwMode="auto">
          <a:xfrm>
            <a:off x="0" y="3357563"/>
            <a:ext cx="32035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0742" name="Object 6"/>
          <p:cNvGraphicFramePr>
            <a:graphicFrameLocks noChangeAspect="1"/>
          </p:cNvGraphicFramePr>
          <p:nvPr/>
        </p:nvGraphicFramePr>
        <p:xfrm>
          <a:off x="6156325" y="1484313"/>
          <a:ext cx="2681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750" name="方程式" r:id="rId5" imgW="1168200" imgH="228600" progId="Equation.3">
                  <p:embed/>
                </p:oleObj>
              </mc:Choice>
              <mc:Fallback>
                <p:oleObj name="方程式" r:id="rId5" imgW="1168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84313"/>
                        <a:ext cx="2681288" cy="52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FCF-5BCC-4B5D-812E-3AFBFF4DE8B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Differentiation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 dirty="0"/>
              <a:t>Differentiation is inherently sensitive</a:t>
            </a:r>
          </a:p>
          <a:p>
            <a:pPr lvl="1"/>
            <a:r>
              <a:rPr lang="en-US" altLang="zh-TW" dirty="0"/>
              <a:t>small perturbations in data cause large change in results</a:t>
            </a:r>
          </a:p>
          <a:p>
            <a:endParaRPr lang="en-US" altLang="zh-TW" sz="2000" dirty="0"/>
          </a:p>
          <a:p>
            <a:r>
              <a:rPr lang="en-US" altLang="zh-TW" dirty="0"/>
              <a:t>Integration is inherently stable</a:t>
            </a:r>
          </a:p>
          <a:p>
            <a:pPr lvl="1"/>
            <a:r>
              <a:rPr lang="en-US" altLang="zh-TW" dirty="0"/>
              <a:t>e.g., two functions below have similar integrals but very different derivatives</a:t>
            </a:r>
          </a:p>
        </p:txBody>
      </p:sp>
      <p:pic>
        <p:nvPicPr>
          <p:cNvPr id="482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724400"/>
            <a:ext cx="46085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339975" y="4581525"/>
            <a:ext cx="719138" cy="3603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B300-AB9C-4B75-8D0F-68E65919A373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Second difference approximation</a:t>
            </a:r>
          </a:p>
        </p:txBody>
      </p:sp>
      <p:graphicFrame>
        <p:nvGraphicFramePr>
          <p:cNvPr id="498696" name="Object 8"/>
          <p:cNvGraphicFramePr>
            <a:graphicFrameLocks noChangeAspect="1"/>
          </p:cNvGraphicFramePr>
          <p:nvPr/>
        </p:nvGraphicFramePr>
        <p:xfrm>
          <a:off x="611188" y="1628775"/>
          <a:ext cx="7705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05" name="方程式" r:id="rId3" imgW="3403440" imgH="228600" progId="Equation.3">
                  <p:embed/>
                </p:oleObj>
              </mc:Choice>
              <mc:Fallback>
                <p:oleObj name="方程式" r:id="rId3" imgW="34034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705725" cy="519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8697" name="Picture 9"/>
          <p:cNvPicPr>
            <a:picLocks noChangeAspect="1" noChangeArrowheads="1"/>
          </p:cNvPicPr>
          <p:nvPr/>
        </p:nvPicPr>
        <p:blipFill>
          <a:blip r:embed="rId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03475"/>
            <a:ext cx="5508625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86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t="17917" r="37749" b="7655"/>
          <a:stretch>
            <a:fillRect/>
          </a:stretch>
        </p:blipFill>
        <p:spPr bwMode="auto">
          <a:xfrm>
            <a:off x="250825" y="3500438"/>
            <a:ext cx="5329238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2440-F5C3-4716-B453-6A0318BA5749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(cont.)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327650"/>
          </a:xfrm>
        </p:spPr>
        <p:txBody>
          <a:bodyPr/>
          <a:lstStyle/>
          <a:p>
            <a:r>
              <a:rPr lang="en-US" altLang="zh-TW"/>
              <a:t>Third difference approximation</a:t>
            </a:r>
          </a:p>
        </p:txBody>
      </p:sp>
      <p:pic>
        <p:nvPicPr>
          <p:cNvPr id="502791" name="Picture 7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2636838"/>
            <a:ext cx="5381625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27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17917" r="15221" b="7655"/>
          <a:stretch>
            <a:fillRect/>
          </a:stretch>
        </p:blipFill>
        <p:spPr bwMode="auto">
          <a:xfrm>
            <a:off x="0" y="3716338"/>
            <a:ext cx="6913563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2792" name="Object 8"/>
          <p:cNvGraphicFramePr>
            <a:graphicFrameLocks noChangeAspect="1"/>
          </p:cNvGraphicFramePr>
          <p:nvPr/>
        </p:nvGraphicFramePr>
        <p:xfrm>
          <a:off x="250825" y="1554163"/>
          <a:ext cx="8893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0" name="方程式" r:id="rId5" imgW="4698720" imgH="457200" progId="Equation.3">
                  <p:embed/>
                </p:oleObj>
              </mc:Choice>
              <mc:Fallback>
                <p:oleObj name="方程式" r:id="rId5" imgW="4698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54163"/>
                        <a:ext cx="8893175" cy="866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6964-A0C2-4604-8030-4F6BBD08DAB9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Higher-Order Derivatives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67287"/>
          </a:xfrm>
        </p:spPr>
        <p:txBody>
          <a:bodyPr/>
          <a:lstStyle/>
          <a:p>
            <a:r>
              <a:rPr lang="en-US" altLang="zh-TW" sz="3000"/>
              <a:t>Methods of undetermined coefficients</a:t>
            </a:r>
          </a:p>
          <a:p>
            <a:r>
              <a:rPr lang="en-US" altLang="zh-TW" sz="3000"/>
              <a:t>Idea: represent derivative as a linear combination of function values at evenly spaced points</a:t>
            </a:r>
          </a:p>
          <a:p>
            <a:endParaRPr lang="en-US" altLang="zh-TW" sz="3000"/>
          </a:p>
          <a:p>
            <a:endParaRPr lang="en-US" altLang="zh-TW"/>
          </a:p>
          <a:p>
            <a:pPr lvl="1"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900113" y="4868863"/>
          <a:ext cx="719296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7" name="方程式" r:id="rId3" imgW="3352680" imgH="457200" progId="Equation.3">
                  <p:embed/>
                </p:oleObj>
              </mc:Choice>
              <mc:Fallback>
                <p:oleObj name="方程式" r:id="rId3" imgW="3352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7192962" cy="9794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1116013" y="3357563"/>
            <a:ext cx="587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-n</a:t>
            </a:r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3419475" y="3429000"/>
            <a:ext cx="58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4500563" y="3357563"/>
            <a:ext cx="49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5508625" y="3357563"/>
            <a:ext cx="64755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3200" i="1" dirty="0">
                <a:latin typeface="Times New Roman" pitchFamily="18" charset="0"/>
              </a:rPr>
              <a:t>x</a:t>
            </a:r>
            <a:r>
              <a:rPr lang="en-US" altLang="zh-TW" sz="3200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7885113" y="3357563"/>
            <a:ext cx="498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521226" name="Text Box 10"/>
          <p:cNvSpPr txBox="1">
            <a:spLocks noChangeArrowheads="1"/>
          </p:cNvSpPr>
          <p:nvPr/>
        </p:nvSpPr>
        <p:spPr bwMode="auto">
          <a:xfrm>
            <a:off x="1116013" y="4005263"/>
            <a:ext cx="519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 i="1" baseline="-25000">
                <a:latin typeface="Times New Roman" pitchFamily="18" charset="0"/>
              </a:rPr>
              <a:t>-n</a:t>
            </a:r>
          </a:p>
        </p:txBody>
      </p:sp>
      <p:sp>
        <p:nvSpPr>
          <p:cNvPr id="521227" name="Text Box 11"/>
          <p:cNvSpPr txBox="1">
            <a:spLocks noChangeArrowheads="1"/>
          </p:cNvSpPr>
          <p:nvPr/>
        </p:nvSpPr>
        <p:spPr bwMode="auto">
          <a:xfrm>
            <a:off x="4421188" y="2778125"/>
            <a:ext cx="498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</a:p>
        </p:txBody>
      </p:sp>
      <p:sp>
        <p:nvSpPr>
          <p:cNvPr id="521228" name="Text Box 12"/>
          <p:cNvSpPr txBox="1">
            <a:spLocks noChangeArrowheads="1"/>
          </p:cNvSpPr>
          <p:nvPr/>
        </p:nvSpPr>
        <p:spPr bwMode="auto">
          <a:xfrm>
            <a:off x="3224213" y="2778125"/>
            <a:ext cx="836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  <a:r>
              <a:rPr lang="en-US" altLang="zh-TW" sz="3200" i="1">
                <a:latin typeface="Times New Roman" pitchFamily="18" charset="0"/>
              </a:rPr>
              <a:t>-h</a:t>
            </a:r>
          </a:p>
        </p:txBody>
      </p:sp>
      <p:sp>
        <p:nvSpPr>
          <p:cNvPr id="521229" name="Text Box 13"/>
          <p:cNvSpPr txBox="1">
            <a:spLocks noChangeArrowheads="1"/>
          </p:cNvSpPr>
          <p:nvPr/>
        </p:nvSpPr>
        <p:spPr bwMode="auto">
          <a:xfrm>
            <a:off x="873125" y="2778125"/>
            <a:ext cx="1039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  <a:r>
              <a:rPr lang="en-US" altLang="zh-TW" sz="3200" i="1">
                <a:latin typeface="Times New Roman" pitchFamily="18" charset="0"/>
              </a:rPr>
              <a:t>-nh</a:t>
            </a:r>
          </a:p>
        </p:txBody>
      </p:sp>
      <p:sp>
        <p:nvSpPr>
          <p:cNvPr id="521230" name="Text Box 14"/>
          <p:cNvSpPr txBox="1">
            <a:spLocks noChangeArrowheads="1"/>
          </p:cNvSpPr>
          <p:nvPr/>
        </p:nvSpPr>
        <p:spPr bwMode="auto">
          <a:xfrm>
            <a:off x="5280025" y="2778125"/>
            <a:ext cx="97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  <a:r>
              <a:rPr lang="en-US" altLang="zh-TW" sz="3200" i="1">
                <a:latin typeface="Times New Roman" pitchFamily="18" charset="0"/>
              </a:rPr>
              <a:t>+h</a:t>
            </a:r>
          </a:p>
        </p:txBody>
      </p:sp>
      <p:sp>
        <p:nvSpPr>
          <p:cNvPr id="521231" name="Text Box 15"/>
          <p:cNvSpPr txBox="1">
            <a:spLocks noChangeArrowheads="1"/>
          </p:cNvSpPr>
          <p:nvPr/>
        </p:nvSpPr>
        <p:spPr bwMode="auto">
          <a:xfrm>
            <a:off x="7569200" y="2778125"/>
            <a:ext cx="117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x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  <a:r>
              <a:rPr lang="en-US" altLang="zh-TW" sz="3200" i="1">
                <a:latin typeface="Times New Roman" pitchFamily="18" charset="0"/>
              </a:rPr>
              <a:t>+nh</a:t>
            </a:r>
          </a:p>
        </p:txBody>
      </p:sp>
      <p:sp>
        <p:nvSpPr>
          <p:cNvPr id="521232" name="Text Box 16"/>
          <p:cNvSpPr txBox="1">
            <a:spLocks noChangeArrowheads="1"/>
          </p:cNvSpPr>
          <p:nvPr/>
        </p:nvSpPr>
        <p:spPr bwMode="auto">
          <a:xfrm>
            <a:off x="2273300" y="2778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…</a:t>
            </a:r>
          </a:p>
        </p:txBody>
      </p:sp>
      <p:sp>
        <p:nvSpPr>
          <p:cNvPr id="521233" name="Text Box 17"/>
          <p:cNvSpPr txBox="1">
            <a:spLocks noChangeArrowheads="1"/>
          </p:cNvSpPr>
          <p:nvPr/>
        </p:nvSpPr>
        <p:spPr bwMode="auto">
          <a:xfrm>
            <a:off x="6616700" y="2778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…</a:t>
            </a:r>
          </a:p>
        </p:txBody>
      </p:sp>
      <p:sp>
        <p:nvSpPr>
          <p:cNvPr id="521234" name="Text Box 18"/>
          <p:cNvSpPr txBox="1">
            <a:spLocks noChangeArrowheads="1"/>
          </p:cNvSpPr>
          <p:nvPr/>
        </p:nvSpPr>
        <p:spPr bwMode="auto">
          <a:xfrm>
            <a:off x="3419475" y="4005263"/>
            <a:ext cx="519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 i="1" baseline="-25000">
                <a:latin typeface="Times New Roman" pitchFamily="18" charset="0"/>
              </a:rPr>
              <a:t>-1</a:t>
            </a:r>
          </a:p>
        </p:txBody>
      </p:sp>
      <p:sp>
        <p:nvSpPr>
          <p:cNvPr id="521235" name="Text Box 19"/>
          <p:cNvSpPr txBox="1">
            <a:spLocks noChangeArrowheads="1"/>
          </p:cNvSpPr>
          <p:nvPr/>
        </p:nvSpPr>
        <p:spPr bwMode="auto">
          <a:xfrm>
            <a:off x="4500563" y="4005263"/>
            <a:ext cx="430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 i="1" baseline="-25000">
                <a:latin typeface="Times New Roman" pitchFamily="18" charset="0"/>
              </a:rPr>
              <a:t>0</a:t>
            </a:r>
          </a:p>
        </p:txBody>
      </p:sp>
      <p:sp>
        <p:nvSpPr>
          <p:cNvPr id="521236" name="Text Box 20"/>
          <p:cNvSpPr txBox="1">
            <a:spLocks noChangeArrowheads="1"/>
          </p:cNvSpPr>
          <p:nvPr/>
        </p:nvSpPr>
        <p:spPr bwMode="auto">
          <a:xfrm>
            <a:off x="5508625" y="4005263"/>
            <a:ext cx="430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21237" name="Text Box 21"/>
          <p:cNvSpPr txBox="1">
            <a:spLocks noChangeArrowheads="1"/>
          </p:cNvSpPr>
          <p:nvPr/>
        </p:nvSpPr>
        <p:spPr bwMode="auto">
          <a:xfrm>
            <a:off x="7885113" y="4005263"/>
            <a:ext cx="430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f</a:t>
            </a:r>
            <a:r>
              <a:rPr lang="en-US" altLang="zh-TW" sz="3200" i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521238" name="Text Box 22"/>
          <p:cNvSpPr txBox="1">
            <a:spLocks noChangeArrowheads="1"/>
          </p:cNvSpPr>
          <p:nvPr/>
        </p:nvSpPr>
        <p:spPr bwMode="auto">
          <a:xfrm>
            <a:off x="2268538" y="33543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…</a:t>
            </a:r>
          </a:p>
        </p:txBody>
      </p:sp>
      <p:sp>
        <p:nvSpPr>
          <p:cNvPr id="521239" name="Text Box 23"/>
          <p:cNvSpPr txBox="1">
            <a:spLocks noChangeArrowheads="1"/>
          </p:cNvSpPr>
          <p:nvPr/>
        </p:nvSpPr>
        <p:spPr bwMode="auto">
          <a:xfrm>
            <a:off x="6718300" y="40052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…</a:t>
            </a:r>
          </a:p>
        </p:txBody>
      </p:sp>
      <p:sp>
        <p:nvSpPr>
          <p:cNvPr id="521240" name="Text Box 24"/>
          <p:cNvSpPr txBox="1">
            <a:spLocks noChangeArrowheads="1"/>
          </p:cNvSpPr>
          <p:nvPr/>
        </p:nvSpPr>
        <p:spPr bwMode="auto">
          <a:xfrm>
            <a:off x="2195513" y="39338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…</a:t>
            </a:r>
          </a:p>
        </p:txBody>
      </p:sp>
      <p:sp>
        <p:nvSpPr>
          <p:cNvPr id="521241" name="Text Box 25"/>
          <p:cNvSpPr txBox="1">
            <a:spLocks noChangeArrowheads="1"/>
          </p:cNvSpPr>
          <p:nvPr/>
        </p:nvSpPr>
        <p:spPr bwMode="auto">
          <a:xfrm>
            <a:off x="6659563" y="3357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…</a:t>
            </a:r>
          </a:p>
        </p:txBody>
      </p:sp>
      <p:graphicFrame>
        <p:nvGraphicFramePr>
          <p:cNvPr id="521242" name="Object 26"/>
          <p:cNvGraphicFramePr>
            <a:graphicFrameLocks noChangeAspect="1"/>
          </p:cNvGraphicFramePr>
          <p:nvPr/>
        </p:nvGraphicFramePr>
        <p:xfrm>
          <a:off x="2051050" y="5818188"/>
          <a:ext cx="61309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58" name="方程式" r:id="rId5" imgW="2857320" imgH="228600" progId="Equation.3">
                  <p:embed/>
                </p:oleObj>
              </mc:Choice>
              <mc:Fallback>
                <p:oleObj name="方程式" r:id="rId5" imgW="285732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18188"/>
                        <a:ext cx="6130925" cy="490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989F-3CCC-4B09-9622-19FEC4D189A0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determine coefficients?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040313"/>
          </a:xfrm>
        </p:spPr>
        <p:txBody>
          <a:bodyPr/>
          <a:lstStyle/>
          <a:p>
            <a:r>
              <a:rPr lang="en-US" altLang="zh-TW" sz="3000"/>
              <a:t>Fit 2</a:t>
            </a:r>
            <a:r>
              <a:rPr lang="en-US" altLang="zh-TW" sz="3000" i="1"/>
              <a:t>n</a:t>
            </a:r>
            <a:r>
              <a:rPr lang="en-US" altLang="zh-TW" sz="3000"/>
              <a:t>+1 points with a 2</a:t>
            </a:r>
            <a:r>
              <a:rPr lang="en-US" altLang="zh-TW" sz="3000" i="1"/>
              <a:t>n</a:t>
            </a:r>
            <a:r>
              <a:rPr lang="en-US" altLang="zh-TW" sz="3000"/>
              <a:t>-degree polynomial </a:t>
            </a:r>
            <a:r>
              <a:rPr lang="en-US" altLang="zh-TW" sz="3000" i="1"/>
              <a:t>P</a:t>
            </a:r>
            <a:r>
              <a:rPr lang="en-US" altLang="zh-TW" sz="3000"/>
              <a:t>(</a:t>
            </a:r>
            <a:r>
              <a:rPr lang="en-US" altLang="zh-TW" sz="3000" i="1"/>
              <a:t>u</a:t>
            </a:r>
            <a:r>
              <a:rPr lang="en-US" altLang="zh-TW" sz="3000"/>
              <a:t>) which satisfies</a:t>
            </a:r>
            <a:endParaRPr lang="en-US" altLang="zh-TW" sz="3000" i="1"/>
          </a:p>
          <a:p>
            <a:pPr lvl="1"/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-nh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-n,</a:t>
            </a:r>
            <a:r>
              <a:rPr lang="en-US" altLang="zh-TW" i="1"/>
              <a:t> …, P</a:t>
            </a:r>
            <a:r>
              <a:rPr lang="en-US" altLang="zh-TW"/>
              <a:t>(</a:t>
            </a:r>
            <a:r>
              <a:rPr lang="en-US" altLang="zh-TW" i="1"/>
              <a:t>-h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-1</a:t>
            </a:r>
            <a:r>
              <a:rPr lang="en-US" altLang="zh-TW" i="1"/>
              <a:t> , P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0</a:t>
            </a:r>
            <a:r>
              <a:rPr lang="en-US" altLang="zh-TW"/>
              <a:t>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1 </a:t>
            </a:r>
            <a:r>
              <a:rPr lang="en-US" altLang="zh-TW" i="1"/>
              <a:t>…, P</a:t>
            </a:r>
            <a:r>
              <a:rPr lang="en-US" altLang="zh-TW"/>
              <a:t>(</a:t>
            </a:r>
            <a:r>
              <a:rPr lang="en-US" altLang="zh-TW" i="1"/>
              <a:t>nh</a:t>
            </a:r>
            <a:r>
              <a:rPr lang="en-US" altLang="zh-TW"/>
              <a:t>) = </a:t>
            </a:r>
            <a:r>
              <a:rPr lang="en-US" altLang="zh-TW" i="1"/>
              <a:t>f</a:t>
            </a:r>
            <a:r>
              <a:rPr lang="en-US" altLang="zh-TW" i="1" baseline="-25000"/>
              <a:t>n</a:t>
            </a:r>
          </a:p>
          <a:p>
            <a:r>
              <a:rPr lang="en-US" altLang="zh-TW" sz="3000" i="1"/>
              <a:t>P</a:t>
            </a:r>
            <a:r>
              <a:rPr lang="en-US" altLang="zh-TW" sz="3000"/>
              <a:t>(</a:t>
            </a:r>
            <a:r>
              <a:rPr lang="en-US" altLang="zh-TW" sz="3000" i="1"/>
              <a:t>u</a:t>
            </a:r>
            <a:r>
              <a:rPr lang="en-US" altLang="zh-TW" sz="3000"/>
              <a:t>) is a general </a:t>
            </a:r>
            <a:r>
              <a:rPr lang="en-US" altLang="zh-TW" sz="3000" i="1"/>
              <a:t>2n’</a:t>
            </a:r>
            <a:r>
              <a:rPr lang="en-US" altLang="zh-TW" sz="3000"/>
              <a:t>th degree polynomial</a:t>
            </a:r>
            <a:r>
              <a:rPr lang="en-US" altLang="zh-TW" sz="3000">
                <a:sym typeface="Wingdings" pitchFamily="2" charset="2"/>
              </a:rPr>
              <a:t></a:t>
            </a:r>
            <a:r>
              <a:rPr lang="en-US" altLang="zh-TW" sz="3000"/>
              <a:t> any polynomial of lower degree than </a:t>
            </a:r>
            <a:r>
              <a:rPr lang="en-US" altLang="zh-TW" sz="3000" i="1"/>
              <a:t>2n</a:t>
            </a:r>
            <a:r>
              <a:rPr lang="en-US" altLang="zh-TW" sz="3000"/>
              <a:t> is a special (degenerative) case of </a:t>
            </a:r>
            <a:r>
              <a:rPr lang="en-US" altLang="zh-TW" sz="3000" i="1"/>
              <a:t>P</a:t>
            </a:r>
            <a:r>
              <a:rPr lang="en-US" altLang="zh-TW" sz="3000"/>
              <a:t>(</a:t>
            </a:r>
            <a:r>
              <a:rPr lang="en-US" altLang="zh-TW" sz="3000" i="1"/>
              <a:t>u</a:t>
            </a:r>
            <a:r>
              <a:rPr lang="en-US" altLang="zh-TW" sz="3000"/>
              <a:t>)</a:t>
            </a:r>
          </a:p>
          <a:p>
            <a:pPr lvl="1"/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1,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/>
              <a:t>, …., P(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2n</a:t>
            </a:r>
          </a:p>
          <a:p>
            <a:pPr lvl="1"/>
            <a:r>
              <a:rPr lang="en-US" altLang="zh-TW"/>
              <a:t>These special cases are used to construct </a:t>
            </a:r>
            <a:r>
              <a:rPr lang="en-US" altLang="zh-TW" i="1"/>
              <a:t>2n+1</a:t>
            </a:r>
            <a:r>
              <a:rPr lang="en-US" altLang="zh-TW"/>
              <a:t> equations by plugging  </a:t>
            </a:r>
            <a:r>
              <a:rPr lang="en-US" altLang="zh-TW" i="1"/>
              <a:t>f</a:t>
            </a:r>
            <a:r>
              <a:rPr lang="en-US" altLang="zh-TW" i="1" baseline="-25000"/>
              <a:t>-n,</a:t>
            </a:r>
            <a:r>
              <a:rPr lang="en-US" altLang="zh-TW" i="1"/>
              <a:t> … f</a:t>
            </a:r>
            <a:r>
              <a:rPr lang="en-US" altLang="zh-TW" i="1" baseline="-25000"/>
              <a:t>n</a:t>
            </a:r>
            <a:r>
              <a:rPr lang="en-US" altLang="zh-TW"/>
              <a:t> into</a:t>
            </a:r>
          </a:p>
          <a:p>
            <a:endParaRPr lang="en-US" altLang="zh-TW" i="1" baseline="-25000"/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179388" y="5876925"/>
          <a:ext cx="8501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2" name="方程式" r:id="rId3" imgW="3962160" imgH="241200" progId="Equation.3">
                  <p:embed/>
                </p:oleObj>
              </mc:Choice>
              <mc:Fallback>
                <p:oleObj name="方程式" r:id="rId3" imgW="3962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76925"/>
                        <a:ext cx="8501062" cy="517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6333-BF7A-4DBA-998F-EB65069EB7AB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Second-order Derivative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Suppose we want to approximate </a:t>
            </a:r>
            <a:r>
              <a:rPr lang="en-US" altLang="zh-TW" i="1"/>
              <a:t>f”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) using 5 points centered at 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We need a 4th degree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to fit these points</a:t>
            </a:r>
          </a:p>
          <a:p>
            <a:endParaRPr lang="en-US" altLang="zh-TW"/>
          </a:p>
          <a:p>
            <a:r>
              <a:rPr lang="en-US" altLang="zh-TW"/>
              <a:t>Using methods of undetermined coefficients, we consider 5 special cases</a:t>
            </a:r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/>
        </p:nvGraphicFramePr>
        <p:xfrm>
          <a:off x="2051050" y="3644900"/>
          <a:ext cx="4535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4" name="方程式" r:id="rId3" imgW="1930320" imgH="228600" progId="Equation.3">
                  <p:embed/>
                </p:oleObj>
              </mc:Choice>
              <mc:Fallback>
                <p:oleObj name="方程式" r:id="rId3" imgW="19303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44900"/>
                        <a:ext cx="4535488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69" name="Object 5"/>
          <p:cNvGraphicFramePr>
            <a:graphicFrameLocks noChangeAspect="1"/>
          </p:cNvGraphicFramePr>
          <p:nvPr/>
        </p:nvGraphicFramePr>
        <p:xfrm>
          <a:off x="1258888" y="5229225"/>
          <a:ext cx="12827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5" name="方程式" r:id="rId5" imgW="545760" imgH="203040" progId="Equation.3">
                  <p:embed/>
                </p:oleObj>
              </mc:Choice>
              <mc:Fallback>
                <p:oleObj name="方程式" r:id="rId5" imgW="5457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1282700" cy="477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0" name="Object 6"/>
          <p:cNvGraphicFramePr>
            <a:graphicFrameLocks noChangeAspect="1"/>
          </p:cNvGraphicFramePr>
          <p:nvPr/>
        </p:nvGraphicFramePr>
        <p:xfrm>
          <a:off x="2051050" y="2492375"/>
          <a:ext cx="5940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6" name="方程式" r:id="rId7" imgW="2768400" imgH="228600" progId="Equation.3">
                  <p:embed/>
                </p:oleObj>
              </mc:Choice>
              <mc:Fallback>
                <p:oleObj name="方程式" r:id="rId7" imgW="2768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5940425" cy="4905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1" name="Object 7"/>
          <p:cNvGraphicFramePr>
            <a:graphicFrameLocks noChangeAspect="1"/>
          </p:cNvGraphicFramePr>
          <p:nvPr/>
        </p:nvGraphicFramePr>
        <p:xfrm>
          <a:off x="2916238" y="5229225"/>
          <a:ext cx="13414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7" name="方程式" r:id="rId9" imgW="571320" imgH="203040" progId="Equation.3">
                  <p:embed/>
                </p:oleObj>
              </mc:Choice>
              <mc:Fallback>
                <p:oleObj name="方程式" r:id="rId9" imgW="571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1341437" cy="477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2" name="Object 8"/>
          <p:cNvGraphicFramePr>
            <a:graphicFrameLocks noChangeAspect="1"/>
          </p:cNvGraphicFramePr>
          <p:nvPr/>
        </p:nvGraphicFramePr>
        <p:xfrm>
          <a:off x="4800600" y="5200650"/>
          <a:ext cx="1460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8" name="方程式" r:id="rId11" imgW="622080" imgH="228600" progId="Equation.3">
                  <p:embed/>
                </p:oleObj>
              </mc:Choice>
              <mc:Fallback>
                <p:oleObj name="方程式" r:id="rId11" imgW="622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200650"/>
                        <a:ext cx="146050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3" name="Object 9"/>
          <p:cNvGraphicFramePr>
            <a:graphicFrameLocks noChangeAspect="1"/>
          </p:cNvGraphicFramePr>
          <p:nvPr/>
        </p:nvGraphicFramePr>
        <p:xfrm>
          <a:off x="1273175" y="5848350"/>
          <a:ext cx="1460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9" name="方程式" r:id="rId13" imgW="622080" imgH="228600" progId="Equation.3">
                  <p:embed/>
                </p:oleObj>
              </mc:Choice>
              <mc:Fallback>
                <p:oleObj name="方程式" r:id="rId13" imgW="622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848350"/>
                        <a:ext cx="146050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3274" name="Object 10"/>
          <p:cNvGraphicFramePr>
            <a:graphicFrameLocks noChangeAspect="1"/>
          </p:cNvGraphicFramePr>
          <p:nvPr/>
        </p:nvGraphicFramePr>
        <p:xfrm>
          <a:off x="3073400" y="5775325"/>
          <a:ext cx="1460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0" name="方程式" r:id="rId15" imgW="622080" imgH="228600" progId="Equation.3">
                  <p:embed/>
                </p:oleObj>
              </mc:Choice>
              <mc:Fallback>
                <p:oleObj name="方程式" r:id="rId15" imgW="622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775325"/>
                        <a:ext cx="1460500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DFCEE-5CEC-47DF-A27F-D56708CA58E4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1 &amp; 2: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1,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P(u) = 1</a:t>
            </a:r>
            <a:endParaRPr lang="en-US" altLang="zh-TW" i="1"/>
          </a:p>
          <a:p>
            <a:pPr lvl="1">
              <a:lnSpc>
                <a:spcPct val="90000"/>
              </a:lnSpc>
            </a:pPr>
            <a:r>
              <a:rPr lang="en-US" altLang="zh-TW" i="1"/>
              <a:t>f</a:t>
            </a:r>
            <a:r>
              <a:rPr lang="en-US" altLang="zh-TW" i="1" baseline="-25000"/>
              <a:t>-2</a:t>
            </a:r>
            <a:r>
              <a:rPr lang="en-US" altLang="zh-TW" i="1"/>
              <a:t>= f</a:t>
            </a:r>
            <a:r>
              <a:rPr lang="en-US" altLang="zh-TW" i="1" baseline="-25000"/>
              <a:t>-1 </a:t>
            </a:r>
            <a:r>
              <a:rPr lang="en-US" altLang="zh-TW" i="1"/>
              <a:t>= f</a:t>
            </a:r>
            <a:r>
              <a:rPr lang="en-US" altLang="zh-TW" i="1" baseline="-25000"/>
              <a:t>0 </a:t>
            </a:r>
            <a:r>
              <a:rPr lang="en-US" altLang="zh-TW" i="1"/>
              <a:t>= f</a:t>
            </a:r>
            <a:r>
              <a:rPr lang="en-US" altLang="zh-TW" i="1" baseline="-25000"/>
              <a:t>1 </a:t>
            </a:r>
            <a:r>
              <a:rPr lang="en-US" altLang="zh-TW" i="1"/>
              <a:t>= f</a:t>
            </a:r>
            <a:r>
              <a:rPr lang="en-US" altLang="zh-TW" i="1" baseline="-25000"/>
              <a:t>-2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</a:t>
            </a:r>
            <a:r>
              <a:rPr lang="en-US" altLang="zh-TW" i="1"/>
              <a:t> = </a:t>
            </a:r>
            <a:r>
              <a:rPr lang="en-US" altLang="zh-TW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f</a:t>
            </a:r>
            <a:r>
              <a:rPr lang="en-US" altLang="zh-TW"/>
              <a:t>”(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)= </a:t>
            </a:r>
            <a:r>
              <a:rPr lang="en-US" altLang="zh-TW" i="1"/>
              <a:t>C</a:t>
            </a:r>
            <a:r>
              <a:rPr lang="en-US" altLang="zh-TW" i="1" baseline="-25000"/>
              <a:t>-2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-1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0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1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2 </a:t>
            </a:r>
            <a:r>
              <a:rPr lang="en-US" altLang="zh-TW"/>
              <a:t>= </a:t>
            </a:r>
            <a:r>
              <a:rPr lang="en-US" altLang="zh-TW" i="1"/>
              <a:t>P”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 = 0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P(u) = u</a:t>
            </a:r>
          </a:p>
          <a:p>
            <a:pPr lvl="1">
              <a:lnSpc>
                <a:spcPct val="90000"/>
              </a:lnSpc>
            </a:pPr>
            <a:r>
              <a:rPr lang="en-US" altLang="zh-TW" i="1"/>
              <a:t>f</a:t>
            </a:r>
            <a:r>
              <a:rPr lang="en-US" altLang="zh-TW" i="1" baseline="-25000"/>
              <a:t>-2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-2h</a:t>
            </a:r>
            <a:r>
              <a:rPr lang="en-US" altLang="zh-TW"/>
              <a:t>) = </a:t>
            </a:r>
            <a:r>
              <a:rPr lang="en-US" altLang="zh-TW" i="1"/>
              <a:t>-2h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-1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-h</a:t>
            </a:r>
            <a:r>
              <a:rPr lang="en-US" altLang="zh-TW"/>
              <a:t>) = </a:t>
            </a:r>
            <a:r>
              <a:rPr lang="en-US" altLang="zh-TW" i="1"/>
              <a:t>-h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0 </a:t>
            </a:r>
            <a:r>
              <a:rPr lang="en-US" altLang="zh-TW" i="1"/>
              <a:t>= P</a:t>
            </a:r>
            <a:r>
              <a:rPr lang="en-US" altLang="zh-TW"/>
              <a:t>(0) = </a:t>
            </a:r>
            <a:r>
              <a:rPr lang="en-US" altLang="zh-TW" i="1"/>
              <a:t>0</a:t>
            </a:r>
            <a:r>
              <a:rPr lang="en-US" altLang="zh-TW"/>
              <a:t>,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 i="1" baseline="-25000"/>
              <a:t>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2h</a:t>
            </a:r>
            <a:r>
              <a:rPr lang="en-US" altLang="zh-TW"/>
              <a:t>) = </a:t>
            </a:r>
            <a:r>
              <a:rPr lang="en-US" altLang="zh-TW" i="1"/>
              <a:t>2h</a:t>
            </a:r>
            <a:endParaRPr lang="en-US" altLang="zh-TW"/>
          </a:p>
          <a:p>
            <a:pPr lvl="1">
              <a:lnSpc>
                <a:spcPct val="90000"/>
              </a:lnSpc>
            </a:pPr>
            <a:r>
              <a:rPr lang="en-US" altLang="zh-TW" i="1"/>
              <a:t>f</a:t>
            </a:r>
            <a:r>
              <a:rPr lang="en-US" altLang="zh-TW"/>
              <a:t>”(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)= </a:t>
            </a:r>
            <a:r>
              <a:rPr lang="en-US" altLang="zh-TW" i="1"/>
              <a:t>C</a:t>
            </a:r>
            <a:r>
              <a:rPr lang="en-US" altLang="zh-TW" i="1" baseline="-25000"/>
              <a:t>-2</a:t>
            </a:r>
            <a:r>
              <a:rPr lang="en-US" altLang="zh-TW"/>
              <a:t> (</a:t>
            </a:r>
            <a:r>
              <a:rPr lang="en-US" altLang="zh-TW" i="1"/>
              <a:t>-2h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-1</a:t>
            </a:r>
            <a:r>
              <a:rPr lang="en-US" altLang="zh-TW"/>
              <a:t>(</a:t>
            </a:r>
            <a:r>
              <a:rPr lang="en-US" altLang="zh-TW" i="1"/>
              <a:t>-h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0</a:t>
            </a:r>
            <a:r>
              <a:rPr lang="en-US" altLang="zh-TW"/>
              <a:t>(0)+</a:t>
            </a:r>
            <a:r>
              <a:rPr lang="en-US" altLang="zh-TW" i="1"/>
              <a:t>C</a:t>
            </a:r>
            <a:r>
              <a:rPr lang="en-US" altLang="zh-TW" i="1" baseline="-25000"/>
              <a:t>1</a:t>
            </a:r>
            <a:r>
              <a:rPr lang="en-US" altLang="zh-TW" i="1"/>
              <a:t>h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2</a:t>
            </a:r>
            <a:r>
              <a:rPr lang="en-US" altLang="zh-TW"/>
              <a:t>(</a:t>
            </a:r>
            <a:r>
              <a:rPr lang="en-US" altLang="zh-TW" i="1"/>
              <a:t>2h</a:t>
            </a:r>
            <a:r>
              <a:rPr lang="en-US" altLang="zh-TW"/>
              <a:t>)</a:t>
            </a:r>
            <a:r>
              <a:rPr lang="en-US" altLang="zh-TW" i="1" baseline="-25000"/>
              <a:t> </a:t>
            </a:r>
            <a:r>
              <a:rPr lang="en-US" altLang="zh-TW"/>
              <a:t>= </a:t>
            </a:r>
            <a:r>
              <a:rPr lang="en-US" altLang="zh-TW" i="1"/>
              <a:t>P”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 = 0</a:t>
            </a:r>
          </a:p>
          <a:p>
            <a:pPr>
              <a:lnSpc>
                <a:spcPct val="90000"/>
              </a:lnSpc>
            </a:pPr>
            <a:endParaRPr lang="en-US" altLang="zh-TW"/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/>
        </p:nvGraphicFramePr>
        <p:xfrm>
          <a:off x="1547813" y="1125538"/>
          <a:ext cx="594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0" name="方程式" r:id="rId3" imgW="2768400" imgH="228600" progId="Equation.3">
                  <p:embed/>
                </p:oleObj>
              </mc:Choice>
              <mc:Fallback>
                <p:oleObj name="方程式" r:id="rId3" imgW="27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125538"/>
                        <a:ext cx="5940425" cy="490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FC4-163D-4F34-9EE0-AAF5080D7AC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3 &amp; 4: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2</a:t>
            </a:r>
            <a:r>
              <a:rPr lang="en-US" altLang="zh-TW"/>
              <a:t>,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3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5013325"/>
          </a:xfrm>
        </p:spPr>
        <p:txBody>
          <a:bodyPr/>
          <a:lstStyle/>
          <a:p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2</a:t>
            </a:r>
            <a:endParaRPr lang="en-US" altLang="zh-TW" i="1"/>
          </a:p>
          <a:p>
            <a:pPr lvl="1"/>
            <a:r>
              <a:rPr lang="en-US" altLang="zh-TW" i="1"/>
              <a:t>f</a:t>
            </a:r>
            <a:r>
              <a:rPr lang="en-US" altLang="zh-TW" i="1" baseline="-25000"/>
              <a:t>-2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-2h</a:t>
            </a:r>
            <a:r>
              <a:rPr lang="en-US" altLang="zh-TW"/>
              <a:t>) = 4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-1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-h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0 </a:t>
            </a:r>
            <a:r>
              <a:rPr lang="en-US" altLang="zh-TW" i="1"/>
              <a:t>= P</a:t>
            </a:r>
            <a:r>
              <a:rPr lang="en-US" altLang="zh-TW"/>
              <a:t>(0) = </a:t>
            </a:r>
            <a:r>
              <a:rPr lang="en-US" altLang="zh-TW" i="1"/>
              <a:t>0</a:t>
            </a:r>
            <a:r>
              <a:rPr lang="en-US" altLang="zh-TW"/>
              <a:t>,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 i="1" baseline="-25000"/>
              <a:t>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2h</a:t>
            </a:r>
            <a:r>
              <a:rPr lang="en-US" altLang="zh-TW"/>
              <a:t>) = 4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endParaRPr lang="en-US" altLang="zh-TW"/>
          </a:p>
          <a:p>
            <a:pPr lvl="1"/>
            <a:r>
              <a:rPr lang="en-US" altLang="zh-TW" i="1"/>
              <a:t>f</a:t>
            </a:r>
            <a:r>
              <a:rPr lang="en-US" altLang="zh-TW"/>
              <a:t>”(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)= </a:t>
            </a:r>
            <a:r>
              <a:rPr lang="en-US" altLang="zh-TW" i="1"/>
              <a:t>C</a:t>
            </a:r>
            <a:r>
              <a:rPr lang="en-US" altLang="zh-TW" i="1" baseline="-25000"/>
              <a:t>-2</a:t>
            </a:r>
            <a:r>
              <a:rPr lang="en-US" altLang="zh-TW"/>
              <a:t> (4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-1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0</a:t>
            </a:r>
            <a:r>
              <a:rPr lang="en-US" altLang="zh-TW"/>
              <a:t>(0)+</a:t>
            </a:r>
            <a:r>
              <a:rPr lang="en-US" altLang="zh-TW" i="1"/>
              <a:t>C</a:t>
            </a:r>
            <a:r>
              <a:rPr lang="en-US" altLang="zh-TW" i="1" baseline="-25000"/>
              <a:t>1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 i="1"/>
              <a:t> 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2</a:t>
            </a:r>
            <a:r>
              <a:rPr lang="en-US" altLang="zh-TW"/>
              <a:t>(4</a:t>
            </a:r>
            <a:r>
              <a:rPr lang="en-US" altLang="zh-TW" i="1"/>
              <a:t>h</a:t>
            </a:r>
            <a:r>
              <a:rPr lang="en-US" altLang="zh-TW" i="1" baseline="30000"/>
              <a:t>2</a:t>
            </a:r>
            <a:r>
              <a:rPr lang="en-US" altLang="zh-TW"/>
              <a:t>)</a:t>
            </a:r>
            <a:r>
              <a:rPr lang="en-US" altLang="zh-TW" i="1" baseline="-25000"/>
              <a:t> </a:t>
            </a:r>
            <a:r>
              <a:rPr lang="en-US" altLang="zh-TW"/>
              <a:t>= </a:t>
            </a:r>
            <a:r>
              <a:rPr lang="en-US" altLang="zh-TW" i="1"/>
              <a:t>P”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 = 2</a:t>
            </a:r>
            <a:r>
              <a:rPr lang="en-US" altLang="zh-TW" i="1"/>
              <a:t> </a:t>
            </a:r>
          </a:p>
          <a:p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3</a:t>
            </a:r>
            <a:endParaRPr lang="en-US" altLang="zh-TW"/>
          </a:p>
          <a:p>
            <a:pPr lvl="1"/>
            <a:r>
              <a:rPr lang="en-US" altLang="zh-TW" i="1"/>
              <a:t>f</a:t>
            </a:r>
            <a:r>
              <a:rPr lang="en-US" altLang="zh-TW" i="1" baseline="-25000"/>
              <a:t>-2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-2h</a:t>
            </a:r>
            <a:r>
              <a:rPr lang="en-US" altLang="zh-TW"/>
              <a:t>) = -8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-1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-h</a:t>
            </a:r>
            <a:r>
              <a:rPr lang="en-US" altLang="zh-TW"/>
              <a:t>) = -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0 </a:t>
            </a:r>
            <a:r>
              <a:rPr lang="en-US" altLang="zh-TW" i="1"/>
              <a:t>= P</a:t>
            </a:r>
            <a:r>
              <a:rPr lang="en-US" altLang="zh-TW"/>
              <a:t>(0) = </a:t>
            </a:r>
            <a:r>
              <a:rPr lang="en-US" altLang="zh-TW" i="1"/>
              <a:t>0</a:t>
            </a:r>
            <a:r>
              <a:rPr lang="en-US" altLang="zh-TW"/>
              <a:t>,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 i="1" baseline="-25000"/>
              <a:t>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2h</a:t>
            </a:r>
            <a:r>
              <a:rPr lang="en-US" altLang="zh-TW"/>
              <a:t>) = 8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endParaRPr lang="en-US" altLang="zh-TW"/>
          </a:p>
          <a:p>
            <a:pPr lvl="1"/>
            <a:r>
              <a:rPr lang="en-US" altLang="zh-TW" i="1"/>
              <a:t>f</a:t>
            </a:r>
            <a:r>
              <a:rPr lang="en-US" altLang="zh-TW"/>
              <a:t>”(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)= </a:t>
            </a:r>
            <a:r>
              <a:rPr lang="en-US" altLang="zh-TW" i="1"/>
              <a:t>C</a:t>
            </a:r>
            <a:r>
              <a:rPr lang="en-US" altLang="zh-TW" i="1" baseline="-25000"/>
              <a:t>-2</a:t>
            </a:r>
            <a:r>
              <a:rPr lang="en-US" altLang="zh-TW"/>
              <a:t> (-8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-1</a:t>
            </a:r>
            <a:r>
              <a:rPr lang="en-US" altLang="zh-TW"/>
              <a:t>(-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0</a:t>
            </a:r>
            <a:r>
              <a:rPr lang="en-US" altLang="zh-TW"/>
              <a:t>(0)+</a:t>
            </a:r>
            <a:r>
              <a:rPr lang="en-US" altLang="zh-TW" i="1"/>
              <a:t>C</a:t>
            </a:r>
            <a:r>
              <a:rPr lang="en-US" altLang="zh-TW" i="1" baseline="-25000"/>
              <a:t>1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 i="1"/>
              <a:t> 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2</a:t>
            </a:r>
            <a:r>
              <a:rPr lang="en-US" altLang="zh-TW"/>
              <a:t>(8</a:t>
            </a:r>
            <a:r>
              <a:rPr lang="en-US" altLang="zh-TW" i="1"/>
              <a:t>h</a:t>
            </a:r>
            <a:r>
              <a:rPr lang="en-US" altLang="zh-TW" i="1" baseline="30000"/>
              <a:t>3</a:t>
            </a:r>
            <a:r>
              <a:rPr lang="en-US" altLang="zh-TW"/>
              <a:t>)</a:t>
            </a:r>
            <a:r>
              <a:rPr lang="en-US" altLang="zh-TW" i="1" baseline="-25000"/>
              <a:t> </a:t>
            </a:r>
            <a:r>
              <a:rPr lang="en-US" altLang="zh-TW"/>
              <a:t>= </a:t>
            </a:r>
            <a:r>
              <a:rPr lang="en-US" altLang="zh-TW" i="1"/>
              <a:t>P”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 = 0</a:t>
            </a:r>
          </a:p>
        </p:txBody>
      </p:sp>
      <p:graphicFrame>
        <p:nvGraphicFramePr>
          <p:cNvPr id="525316" name="Object 4"/>
          <p:cNvGraphicFramePr>
            <a:graphicFrameLocks noChangeAspect="1"/>
          </p:cNvGraphicFramePr>
          <p:nvPr/>
        </p:nvGraphicFramePr>
        <p:xfrm>
          <a:off x="1439863" y="1052513"/>
          <a:ext cx="594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24" name="方程式" r:id="rId3" imgW="2768400" imgH="228600" progId="Equation.3">
                  <p:embed/>
                </p:oleObj>
              </mc:Choice>
              <mc:Fallback>
                <p:oleObj name="方程式" r:id="rId3" imgW="27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052513"/>
                        <a:ext cx="5940425" cy="490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EBA6-9FAF-4DE6-B119-231C650BF0E1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5: </a:t>
            </a:r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4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157788"/>
          </a:xfrm>
        </p:spPr>
        <p:txBody>
          <a:bodyPr/>
          <a:lstStyle/>
          <a:p>
            <a:r>
              <a:rPr lang="en-US" altLang="zh-TW" i="1"/>
              <a:t>P</a:t>
            </a:r>
            <a:r>
              <a:rPr lang="en-US" altLang="zh-TW"/>
              <a:t>(</a:t>
            </a:r>
            <a:r>
              <a:rPr lang="en-US" altLang="zh-TW" i="1"/>
              <a:t>u</a:t>
            </a:r>
            <a:r>
              <a:rPr lang="en-US" altLang="zh-TW"/>
              <a:t>) = </a:t>
            </a:r>
            <a:r>
              <a:rPr lang="en-US" altLang="zh-TW" i="1"/>
              <a:t>u</a:t>
            </a:r>
            <a:r>
              <a:rPr lang="en-US" altLang="zh-TW" i="1" baseline="30000"/>
              <a:t>4</a:t>
            </a:r>
            <a:endParaRPr lang="en-US" altLang="zh-TW" i="1"/>
          </a:p>
          <a:p>
            <a:pPr lvl="1"/>
            <a:r>
              <a:rPr lang="en-US" altLang="zh-TW" i="1"/>
              <a:t>f</a:t>
            </a:r>
            <a:r>
              <a:rPr lang="en-US" altLang="zh-TW" i="1" baseline="-25000"/>
              <a:t>-2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-2h</a:t>
            </a:r>
            <a:r>
              <a:rPr lang="en-US" altLang="zh-TW"/>
              <a:t>) = 16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-1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-h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/>
              <a:t>, </a:t>
            </a:r>
            <a:r>
              <a:rPr lang="en-US" altLang="zh-TW" i="1"/>
              <a:t>f</a:t>
            </a:r>
            <a:r>
              <a:rPr lang="en-US" altLang="zh-TW" i="1" baseline="-25000"/>
              <a:t>0 </a:t>
            </a:r>
            <a:r>
              <a:rPr lang="en-US" altLang="zh-TW" i="1"/>
              <a:t>= P</a:t>
            </a:r>
            <a:r>
              <a:rPr lang="en-US" altLang="zh-TW"/>
              <a:t>(0) = </a:t>
            </a:r>
            <a:r>
              <a:rPr lang="en-US" altLang="zh-TW" i="1"/>
              <a:t>0</a:t>
            </a:r>
            <a:r>
              <a:rPr lang="en-US" altLang="zh-TW"/>
              <a:t>,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 i="1"/>
              <a:t>f</a:t>
            </a:r>
            <a:r>
              <a:rPr lang="en-US" altLang="zh-TW" i="1" baseline="-25000"/>
              <a:t>1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= 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/>
              <a:t>,  </a:t>
            </a:r>
            <a:r>
              <a:rPr lang="en-US" altLang="zh-TW" i="1"/>
              <a:t>f</a:t>
            </a:r>
            <a:r>
              <a:rPr lang="en-US" altLang="zh-TW" i="1" baseline="-25000"/>
              <a:t>2 </a:t>
            </a:r>
            <a:r>
              <a:rPr lang="en-US" altLang="zh-TW" i="1"/>
              <a:t>= P</a:t>
            </a:r>
            <a:r>
              <a:rPr lang="en-US" altLang="zh-TW"/>
              <a:t>(</a:t>
            </a:r>
            <a:r>
              <a:rPr lang="en-US" altLang="zh-TW" i="1"/>
              <a:t>2h</a:t>
            </a:r>
            <a:r>
              <a:rPr lang="en-US" altLang="zh-TW"/>
              <a:t>) = 16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endParaRPr lang="en-US" altLang="zh-TW"/>
          </a:p>
          <a:p>
            <a:pPr lvl="1"/>
            <a:r>
              <a:rPr lang="en-US" altLang="zh-TW" i="1"/>
              <a:t>f</a:t>
            </a:r>
            <a:r>
              <a:rPr lang="en-US" altLang="zh-TW"/>
              <a:t>”(</a:t>
            </a:r>
            <a:r>
              <a:rPr lang="en-US" altLang="zh-TW" i="1"/>
              <a:t>x</a:t>
            </a:r>
            <a:r>
              <a:rPr lang="en-US" altLang="zh-TW" i="1" baseline="-25000"/>
              <a:t>0</a:t>
            </a:r>
            <a:r>
              <a:rPr lang="en-US" altLang="zh-TW"/>
              <a:t>)= </a:t>
            </a:r>
            <a:r>
              <a:rPr lang="en-US" altLang="zh-TW" i="1"/>
              <a:t>C</a:t>
            </a:r>
            <a:r>
              <a:rPr lang="en-US" altLang="zh-TW" i="1" baseline="-25000"/>
              <a:t>-2</a:t>
            </a:r>
            <a:r>
              <a:rPr lang="en-US" altLang="zh-TW"/>
              <a:t> (16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-1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/>
              <a:t>)+</a:t>
            </a:r>
            <a:r>
              <a:rPr lang="en-US" altLang="zh-TW" i="1"/>
              <a:t>C</a:t>
            </a:r>
            <a:r>
              <a:rPr lang="en-US" altLang="zh-TW" i="1" baseline="-25000"/>
              <a:t>0</a:t>
            </a:r>
            <a:r>
              <a:rPr lang="en-US" altLang="zh-TW"/>
              <a:t>(0)+</a:t>
            </a:r>
            <a:r>
              <a:rPr lang="en-US" altLang="zh-TW" i="1"/>
              <a:t>C</a:t>
            </a:r>
            <a:r>
              <a:rPr lang="en-US" altLang="zh-TW" i="1" baseline="-25000"/>
              <a:t>1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 i="1"/>
              <a:t> </a:t>
            </a:r>
            <a:r>
              <a:rPr lang="en-US" altLang="zh-TW"/>
              <a:t>+</a:t>
            </a:r>
            <a:r>
              <a:rPr lang="en-US" altLang="zh-TW" i="1"/>
              <a:t>C</a:t>
            </a:r>
            <a:r>
              <a:rPr lang="en-US" altLang="zh-TW" i="1" baseline="-25000"/>
              <a:t>2</a:t>
            </a:r>
            <a:r>
              <a:rPr lang="en-US" altLang="zh-TW"/>
              <a:t>(16</a:t>
            </a:r>
            <a:r>
              <a:rPr lang="en-US" altLang="zh-TW" i="1"/>
              <a:t>h</a:t>
            </a:r>
            <a:r>
              <a:rPr lang="en-US" altLang="zh-TW" i="1" baseline="30000"/>
              <a:t>4</a:t>
            </a:r>
            <a:r>
              <a:rPr lang="en-US" altLang="zh-TW"/>
              <a:t>)</a:t>
            </a:r>
            <a:r>
              <a:rPr lang="en-US" altLang="zh-TW" i="1" baseline="-25000"/>
              <a:t> </a:t>
            </a:r>
            <a:r>
              <a:rPr lang="en-US" altLang="zh-TW"/>
              <a:t>= </a:t>
            </a:r>
            <a:r>
              <a:rPr lang="en-US" altLang="zh-TW" i="1"/>
              <a:t>P”</a:t>
            </a:r>
            <a:r>
              <a:rPr lang="en-US" altLang="zh-TW"/>
              <a:t>(</a:t>
            </a:r>
            <a:r>
              <a:rPr lang="en-US" altLang="zh-TW" i="1"/>
              <a:t>0</a:t>
            </a:r>
            <a:r>
              <a:rPr lang="en-US" altLang="zh-TW"/>
              <a:t>) = 0</a:t>
            </a:r>
            <a:r>
              <a:rPr lang="en-US" altLang="zh-TW" i="1"/>
              <a:t> </a:t>
            </a:r>
          </a:p>
          <a:p>
            <a:r>
              <a:rPr lang="en-US" altLang="zh-TW"/>
              <a:t>Collecting equations in case 1 to 5</a:t>
            </a:r>
          </a:p>
        </p:txBody>
      </p:sp>
      <p:graphicFrame>
        <p:nvGraphicFramePr>
          <p:cNvPr id="526340" name="Object 4"/>
          <p:cNvGraphicFramePr>
            <a:graphicFrameLocks noChangeAspect="1"/>
          </p:cNvGraphicFramePr>
          <p:nvPr/>
        </p:nvGraphicFramePr>
        <p:xfrm>
          <a:off x="1439863" y="1052513"/>
          <a:ext cx="594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1" name="方程式" r:id="rId3" imgW="2768400" imgH="228600" progId="Equation.3">
                  <p:embed/>
                </p:oleObj>
              </mc:Choice>
              <mc:Fallback>
                <p:oleObj name="方程式" r:id="rId3" imgW="27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052513"/>
                        <a:ext cx="5940425" cy="490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672772"/>
              </p:ext>
            </p:extLst>
          </p:nvPr>
        </p:nvGraphicFramePr>
        <p:xfrm>
          <a:off x="3228975" y="4452938"/>
          <a:ext cx="5203825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2" name="方程式" r:id="rId5" imgW="2527200" imgH="1168200" progId="Equation.3">
                  <p:embed/>
                </p:oleObj>
              </mc:Choice>
              <mc:Fallback>
                <p:oleObj name="方程式" r:id="rId5" imgW="25272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4452938"/>
                        <a:ext cx="5203825" cy="2405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2" name="Object 6"/>
          <p:cNvGraphicFramePr>
            <a:graphicFrameLocks noChangeAspect="1"/>
          </p:cNvGraphicFramePr>
          <p:nvPr/>
        </p:nvGraphicFramePr>
        <p:xfrm>
          <a:off x="1166813" y="4508500"/>
          <a:ext cx="12827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3" name="方程式" r:id="rId7" imgW="545760" imgH="203040" progId="Equation.3">
                  <p:embed/>
                </p:oleObj>
              </mc:Choice>
              <mc:Fallback>
                <p:oleObj name="方程式" r:id="rId7" imgW="5457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508500"/>
                        <a:ext cx="1282700" cy="4778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3" name="Object 7"/>
          <p:cNvGraphicFramePr>
            <a:graphicFrameLocks noChangeAspect="1"/>
          </p:cNvGraphicFramePr>
          <p:nvPr/>
        </p:nvGraphicFramePr>
        <p:xfrm>
          <a:off x="1166813" y="4941888"/>
          <a:ext cx="13414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4" name="方程式" r:id="rId9" imgW="571320" imgH="203040" progId="Equation.3">
                  <p:embed/>
                </p:oleObj>
              </mc:Choice>
              <mc:Fallback>
                <p:oleObj name="方程式" r:id="rId9" imgW="571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941888"/>
                        <a:ext cx="1341437" cy="4778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166813" y="5373688"/>
          <a:ext cx="1460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5" name="方程式" r:id="rId11" imgW="622080" imgH="228600" progId="Equation.3">
                  <p:embed/>
                </p:oleObj>
              </mc:Choice>
              <mc:Fallback>
                <p:oleObj name="方程式" r:id="rId11" imgW="622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373688"/>
                        <a:ext cx="146050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5" name="Object 9"/>
          <p:cNvGraphicFramePr>
            <a:graphicFrameLocks noChangeAspect="1"/>
          </p:cNvGraphicFramePr>
          <p:nvPr/>
        </p:nvGraphicFramePr>
        <p:xfrm>
          <a:off x="1166813" y="5805488"/>
          <a:ext cx="1460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6" name="方程式" r:id="rId13" imgW="622080" imgH="228600" progId="Equation.3">
                  <p:embed/>
                </p:oleObj>
              </mc:Choice>
              <mc:Fallback>
                <p:oleObj name="方程式" r:id="rId13" imgW="6220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805488"/>
                        <a:ext cx="1460500" cy="536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6346" name="Object 10"/>
          <p:cNvGraphicFramePr>
            <a:graphicFrameLocks noChangeAspect="1"/>
          </p:cNvGraphicFramePr>
          <p:nvPr/>
        </p:nvGraphicFramePr>
        <p:xfrm>
          <a:off x="1166813" y="6308725"/>
          <a:ext cx="1460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7" name="方程式" r:id="rId15" imgW="622080" imgH="228600" progId="Equation.3">
                  <p:embed/>
                </p:oleObj>
              </mc:Choice>
              <mc:Fallback>
                <p:oleObj name="方程式" r:id="rId15" imgW="622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6308725"/>
                        <a:ext cx="1460500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347" name="Line 11"/>
          <p:cNvSpPr>
            <a:spLocks noChangeShapeType="1"/>
          </p:cNvSpPr>
          <p:nvPr/>
        </p:nvSpPr>
        <p:spPr bwMode="auto">
          <a:xfrm>
            <a:off x="2700338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>
            <a:off x="2700338" y="51577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49" name="Line 13"/>
          <p:cNvSpPr>
            <a:spLocks noChangeShapeType="1"/>
          </p:cNvSpPr>
          <p:nvPr/>
        </p:nvSpPr>
        <p:spPr bwMode="auto">
          <a:xfrm>
            <a:off x="2700338" y="56610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50" name="Line 14"/>
          <p:cNvSpPr>
            <a:spLocks noChangeShapeType="1"/>
          </p:cNvSpPr>
          <p:nvPr/>
        </p:nvSpPr>
        <p:spPr bwMode="auto">
          <a:xfrm>
            <a:off x="2700338" y="60928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6351" name="Line 15"/>
          <p:cNvSpPr>
            <a:spLocks noChangeShapeType="1"/>
          </p:cNvSpPr>
          <p:nvPr/>
        </p:nvSpPr>
        <p:spPr bwMode="auto">
          <a:xfrm>
            <a:off x="2700338" y="65976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AEE-BCCC-46E1-B4A1-745E6BB3F17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Solving for coefficients </a:t>
            </a:r>
            <a:r>
              <a:rPr lang="en-US" altLang="zh-TW" sz="3600" i="1"/>
              <a:t>C</a:t>
            </a:r>
            <a:r>
              <a:rPr lang="en-US" altLang="zh-TW" sz="3600" i="1" baseline="-25000"/>
              <a:t>-2 </a:t>
            </a:r>
            <a:r>
              <a:rPr lang="en-US" altLang="zh-TW" sz="3600"/>
              <a:t>,</a:t>
            </a:r>
            <a:r>
              <a:rPr lang="en-US" altLang="zh-TW" sz="3600" i="1" baseline="-25000"/>
              <a:t> </a:t>
            </a:r>
            <a:r>
              <a:rPr lang="en-US" altLang="zh-TW" sz="3600" i="1"/>
              <a:t>C</a:t>
            </a:r>
            <a:r>
              <a:rPr lang="en-US" altLang="zh-TW" sz="3600" i="1" baseline="-25000"/>
              <a:t>-1 </a:t>
            </a:r>
            <a:r>
              <a:rPr lang="en-US" altLang="zh-TW" sz="3600"/>
              <a:t>,</a:t>
            </a:r>
            <a:r>
              <a:rPr lang="en-US" altLang="zh-TW" sz="3600" i="1" baseline="-25000"/>
              <a:t> </a:t>
            </a:r>
            <a:r>
              <a:rPr lang="en-US" altLang="zh-TW" sz="3600" i="1"/>
              <a:t>C</a:t>
            </a:r>
            <a:r>
              <a:rPr lang="en-US" altLang="zh-TW" sz="3600" i="1" baseline="-25000"/>
              <a:t>0 </a:t>
            </a:r>
            <a:r>
              <a:rPr lang="en-US" altLang="zh-TW" sz="3600"/>
              <a:t>,</a:t>
            </a:r>
            <a:r>
              <a:rPr lang="en-US" altLang="zh-TW" sz="3600" i="1" baseline="-25000"/>
              <a:t> </a:t>
            </a:r>
            <a:r>
              <a:rPr lang="en-US" altLang="zh-TW" sz="3600" i="1"/>
              <a:t>C</a:t>
            </a:r>
            <a:r>
              <a:rPr lang="en-US" altLang="zh-TW" sz="3600" i="1" baseline="-25000"/>
              <a:t>1</a:t>
            </a:r>
            <a:r>
              <a:rPr lang="en-US" altLang="zh-TW" sz="3600"/>
              <a:t>, </a:t>
            </a:r>
            <a:r>
              <a:rPr lang="en-US" altLang="zh-TW" sz="3600" i="1"/>
              <a:t>C</a:t>
            </a:r>
            <a:r>
              <a:rPr lang="en-US" altLang="zh-TW" sz="3600" i="1" baseline="-25000"/>
              <a:t>2</a:t>
            </a:r>
          </a:p>
        </p:txBody>
      </p:sp>
      <p:graphicFrame>
        <p:nvGraphicFramePr>
          <p:cNvPr id="527363" name="Object 3"/>
          <p:cNvGraphicFramePr>
            <a:graphicFrameLocks noChangeAspect="1"/>
          </p:cNvGraphicFramePr>
          <p:nvPr/>
        </p:nvGraphicFramePr>
        <p:xfrm>
          <a:off x="2339975" y="1700213"/>
          <a:ext cx="4878388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9" name="方程式" r:id="rId3" imgW="2273040" imgH="1168200" progId="Equation.3">
                  <p:embed/>
                </p:oleObj>
              </mc:Choice>
              <mc:Fallback>
                <p:oleObj name="方程式" r:id="rId3" imgW="2273040" imgH="116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700213"/>
                        <a:ext cx="4878388" cy="25066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364" name="Object 4"/>
          <p:cNvGraphicFramePr>
            <a:graphicFrameLocks noChangeAspect="1"/>
          </p:cNvGraphicFramePr>
          <p:nvPr/>
        </p:nvGraphicFramePr>
        <p:xfrm>
          <a:off x="1042988" y="4652963"/>
          <a:ext cx="70564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80" name="方程式" r:id="rId5" imgW="2527200" imgH="393480" progId="Equation.3">
                  <p:embed/>
                </p:oleObj>
              </mc:Choice>
              <mc:Fallback>
                <p:oleObj name="方程式" r:id="rId5" imgW="2527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963"/>
                        <a:ext cx="7056437" cy="1098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C961-9119-45C4-8BCB-E8AF3B9901D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4</a:t>
            </a:r>
            <a:r>
              <a:rPr lang="en-US" altLang="zh-TW" baseline="30000"/>
              <a:t>th</a:t>
            </a:r>
            <a:r>
              <a:rPr lang="en-US" altLang="zh-TW"/>
              <a:t>-order derivative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If 5 points are used</a:t>
            </a: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/>
        </p:nvGraphicFramePr>
        <p:xfrm>
          <a:off x="4643438" y="4581525"/>
          <a:ext cx="1460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21" name="方程式" r:id="rId3" imgW="622080" imgH="228600" progId="Equation.3">
                  <p:embed/>
                </p:oleObj>
              </mc:Choice>
              <mc:Fallback>
                <p:oleObj name="方程式" r:id="rId3" imgW="622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81525"/>
                        <a:ext cx="1460500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6732588" y="4581525"/>
          <a:ext cx="18478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22" name="方程式" r:id="rId5" imgW="787320" imgH="228600" progId="Equation.3">
                  <p:embed/>
                </p:oleObj>
              </mc:Choice>
              <mc:Fallback>
                <p:oleObj name="方程式" r:id="rId5" imgW="787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581525"/>
                        <a:ext cx="1847850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90" name="Line 6"/>
          <p:cNvSpPr>
            <a:spLocks noChangeShapeType="1"/>
          </p:cNvSpPr>
          <p:nvPr/>
        </p:nvSpPr>
        <p:spPr bwMode="auto">
          <a:xfrm>
            <a:off x="6300788" y="487045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528391" name="Object 7"/>
          <p:cNvGraphicFramePr>
            <a:graphicFrameLocks noChangeAspect="1"/>
          </p:cNvGraphicFramePr>
          <p:nvPr/>
        </p:nvGraphicFramePr>
        <p:xfrm>
          <a:off x="1701800" y="5229225"/>
          <a:ext cx="61706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23" name="方程式" r:id="rId7" imgW="2209680" imgH="393480" progId="Equation.3">
                  <p:embed/>
                </p:oleObj>
              </mc:Choice>
              <mc:Fallback>
                <p:oleObj name="方程式" r:id="rId7" imgW="220968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229225"/>
                        <a:ext cx="6170613" cy="1098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2" name="Object 8"/>
          <p:cNvGraphicFramePr>
            <a:graphicFrameLocks noChangeAspect="1"/>
          </p:cNvGraphicFramePr>
          <p:nvPr/>
        </p:nvGraphicFramePr>
        <p:xfrm>
          <a:off x="1042988" y="1844675"/>
          <a:ext cx="5413375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24" name="方程式" r:id="rId9" imgW="2628720" imgH="1168200" progId="Equation.3">
                  <p:embed/>
                </p:oleObj>
              </mc:Choice>
              <mc:Fallback>
                <p:oleObj name="方程式" r:id="rId9" imgW="2628720" imgH="116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5413375" cy="2405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F1B30-FD37-4E3E-8825-9C1C6859977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Differentiation (cont.)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4967287"/>
          </a:xfrm>
        </p:spPr>
        <p:txBody>
          <a:bodyPr/>
          <a:lstStyle/>
          <a:p>
            <a:r>
              <a:rPr lang="en-US" altLang="zh-TW" dirty="0"/>
              <a:t>To approximate the derivative of a function whose values are known at discrete points, fit a smooth function to </a:t>
            </a:r>
            <a:r>
              <a:rPr lang="en-US" altLang="zh-TW" dirty="0" smtClean="0"/>
              <a:t>the given </a:t>
            </a:r>
            <a:r>
              <a:rPr lang="en-US" altLang="zh-TW" dirty="0"/>
              <a:t>data and then differentiate the approximate function</a:t>
            </a:r>
          </a:p>
          <a:p>
            <a:endParaRPr lang="en-US" altLang="zh-TW" dirty="0"/>
          </a:p>
          <a:p>
            <a:r>
              <a:rPr lang="en-US" altLang="zh-TW" sz="3100" dirty="0"/>
              <a:t>If data are noisy, then smoothing the approximate function, </a:t>
            </a:r>
            <a:r>
              <a:rPr lang="en-US" altLang="zh-TW" sz="3100" dirty="0" smtClean="0"/>
              <a:t>e.g., </a:t>
            </a:r>
            <a:r>
              <a:rPr lang="en-US" altLang="zh-TW" sz="3100" dirty="0"/>
              <a:t>least squares curve fitting, is more appropriate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400A-26CA-4F2A-9ABD-5A38FD71D9E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54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In many problems, such as numerical differentiation or integration, approximate value for some quantity is computed based on some step size</a:t>
            </a:r>
          </a:p>
          <a:p>
            <a:pPr>
              <a:lnSpc>
                <a:spcPct val="90000"/>
              </a:lnSpc>
            </a:pPr>
            <a:endParaRPr lang="en-US" altLang="zh-TW" sz="1800"/>
          </a:p>
          <a:p>
            <a:pPr>
              <a:lnSpc>
                <a:spcPct val="90000"/>
              </a:lnSpc>
            </a:pPr>
            <a:r>
              <a:rPr lang="en-US" altLang="zh-TW" sz="3000"/>
              <a:t>Ideally, we would like to obtain the limiting value as the step size approaches to zero, but we cannot take the step size arbitrarily small because of excessive cost or rounding error</a:t>
            </a:r>
          </a:p>
          <a:p>
            <a:pPr>
              <a:lnSpc>
                <a:spcPct val="90000"/>
              </a:lnSpc>
            </a:pPr>
            <a:endParaRPr lang="en-US" altLang="zh-TW" sz="1800"/>
          </a:p>
          <a:p>
            <a:pPr>
              <a:lnSpc>
                <a:spcPct val="90000"/>
              </a:lnSpc>
            </a:pPr>
            <a:r>
              <a:rPr lang="en-US" altLang="zh-TW" sz="3000"/>
              <a:t>Based on approximate derivatives at nonzero step sizes, however, we may be able to estimate what approximate value would be for step size of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63E2-9E2D-4452-8F5C-E4192D593BD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 (cont.)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856662" cy="5040312"/>
          </a:xfrm>
        </p:spPr>
        <p:txBody>
          <a:bodyPr/>
          <a:lstStyle/>
          <a:p>
            <a:r>
              <a:rPr lang="en-US" altLang="zh-TW"/>
              <a:t>Basic idea: improve the order of accuracy by extrapolating from existing estimates</a:t>
            </a:r>
          </a:p>
          <a:p>
            <a:r>
              <a:rPr lang="en-US" altLang="zh-TW"/>
              <a:t>Example: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Suppose </a:t>
            </a:r>
            <a:r>
              <a:rPr lang="en-US" altLang="zh-TW" i="1"/>
              <a:t>f</a:t>
            </a:r>
            <a:r>
              <a:rPr lang="en-US" altLang="zh-TW"/>
              <a:t>’ is the true value and the approximation   </a:t>
            </a:r>
            <a:br>
              <a:rPr lang="en-US" altLang="zh-TW"/>
            </a:br>
            <a:r>
              <a:rPr lang="en-US" altLang="zh-TW"/>
              <a:t>                        is 2</a:t>
            </a:r>
            <a:r>
              <a:rPr lang="en-US" altLang="zh-TW" baseline="30000"/>
              <a:t>nd</a:t>
            </a:r>
            <a:r>
              <a:rPr lang="en-US" altLang="zh-TW"/>
              <a:t>-order accurate</a:t>
            </a:r>
          </a:p>
          <a:p>
            <a:endParaRPr lang="en-US" altLang="zh-TW"/>
          </a:p>
        </p:txBody>
      </p:sp>
      <p:graphicFrame>
        <p:nvGraphicFramePr>
          <p:cNvPr id="530436" name="Group 4"/>
          <p:cNvGraphicFramePr>
            <a:graphicFrameLocks noGrp="1"/>
          </p:cNvGraphicFramePr>
          <p:nvPr/>
        </p:nvGraphicFramePr>
        <p:xfrm>
          <a:off x="2987675" y="2420938"/>
          <a:ext cx="4824413" cy="1371600"/>
        </p:xfrm>
        <a:graphic>
          <a:graphicData uri="http://schemas.openxmlformats.org/drawingml/2006/table">
            <a:tbl>
              <a:tblPr/>
              <a:tblGrid>
                <a:gridCol w="2413000"/>
                <a:gridCol w="2411413"/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Approximation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4.15831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0.025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4.16361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0449" name="Object 17"/>
          <p:cNvGraphicFramePr>
            <a:graphicFrameLocks noChangeAspect="1"/>
          </p:cNvGraphicFramePr>
          <p:nvPr/>
        </p:nvGraphicFramePr>
        <p:xfrm>
          <a:off x="1073150" y="4868863"/>
          <a:ext cx="34274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81" name="方程式" r:id="rId3" imgW="1460160" imgH="228600" progId="Equation.3">
                  <p:embed/>
                </p:oleObj>
              </mc:Choice>
              <mc:Fallback>
                <p:oleObj name="方程式" r:id="rId3" imgW="146016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868863"/>
                        <a:ext cx="3427413" cy="5381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0" name="Object 18"/>
          <p:cNvGraphicFramePr>
            <a:graphicFrameLocks noChangeAspect="1"/>
          </p:cNvGraphicFramePr>
          <p:nvPr/>
        </p:nvGraphicFramePr>
        <p:xfrm>
          <a:off x="1001713" y="5373688"/>
          <a:ext cx="36068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82" name="方程式" r:id="rId5" imgW="1536480" imgH="228600" progId="Equation.3">
                  <p:embed/>
                </p:oleObj>
              </mc:Choice>
              <mc:Fallback>
                <p:oleObj name="方程式" r:id="rId5" imgW="15364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373688"/>
                        <a:ext cx="3606800" cy="5381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1" name="Object 19"/>
          <p:cNvGraphicFramePr>
            <a:graphicFrameLocks noChangeAspect="1"/>
          </p:cNvGraphicFramePr>
          <p:nvPr/>
        </p:nvGraphicFramePr>
        <p:xfrm>
          <a:off x="971550" y="5949950"/>
          <a:ext cx="7185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83" name="方程式" r:id="rId7" imgW="3060360" imgH="215640" progId="Equation.3">
                  <p:embed/>
                </p:oleObj>
              </mc:Choice>
              <mc:Fallback>
                <p:oleObj name="方程式" r:id="rId7" imgW="306036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7185025" cy="508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52" name="Object 20"/>
          <p:cNvGraphicFramePr>
            <a:graphicFrameLocks noChangeAspect="1"/>
          </p:cNvGraphicFramePr>
          <p:nvPr/>
        </p:nvGraphicFramePr>
        <p:xfrm>
          <a:off x="900113" y="4365625"/>
          <a:ext cx="22367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84" name="方程式" r:id="rId9" imgW="952200" imgH="228600" progId="Equation.3">
                  <p:embed/>
                </p:oleObj>
              </mc:Choice>
              <mc:Fallback>
                <p:oleObj name="方程式" r:id="rId9" imgW="952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2236787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2B1D-107E-4677-9ADC-A4511BE9AAC9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 (cont.)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Increase accuracy by eliminating low order error terms</a:t>
            </a:r>
          </a:p>
          <a:p>
            <a:pPr lvl="1"/>
            <a:r>
              <a:rPr lang="en-US" altLang="zh-TW"/>
              <a:t>Let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and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/2) be two approximations for a derivative whose true value is </a:t>
            </a:r>
            <a:r>
              <a:rPr lang="en-US" altLang="zh-TW" i="1"/>
              <a:t>f’</a:t>
            </a:r>
          </a:p>
          <a:p>
            <a:pPr lvl="1"/>
            <a:r>
              <a:rPr lang="en-US" altLang="zh-TW"/>
              <a:t>If both approximations are 2nd-order accurate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/>
              <a:t>3</a:t>
            </a:r>
            <a:r>
              <a:rPr lang="en-US" altLang="zh-TW" baseline="30000"/>
              <a:t>rd</a:t>
            </a:r>
            <a:r>
              <a:rPr lang="en-US" altLang="zh-TW"/>
              <a:t>-order accurate can be achieved by </a:t>
            </a:r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/>
        </p:nvGraphicFramePr>
        <p:xfrm>
          <a:off x="1992313" y="3730625"/>
          <a:ext cx="45608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89" name="方程式" r:id="rId3" imgW="1942920" imgH="228600" progId="Equation.3">
                  <p:embed/>
                </p:oleObj>
              </mc:Choice>
              <mc:Fallback>
                <p:oleObj name="方程式" r:id="rId3" imgW="1942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730625"/>
                        <a:ext cx="4560887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461" name="Object 5"/>
          <p:cNvGraphicFramePr>
            <a:graphicFrameLocks noChangeAspect="1"/>
          </p:cNvGraphicFramePr>
          <p:nvPr/>
        </p:nvGraphicFramePr>
        <p:xfrm>
          <a:off x="1976438" y="4221163"/>
          <a:ext cx="5842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90" name="方程式" r:id="rId5" imgW="2489040" imgH="469800" progId="Equation.3">
                  <p:embed/>
                </p:oleObj>
              </mc:Choice>
              <mc:Fallback>
                <p:oleObj name="方程式" r:id="rId5" imgW="248904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221163"/>
                        <a:ext cx="5842000" cy="1108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1462" name="Group 6"/>
          <p:cNvGrpSpPr>
            <a:grpSpLocks/>
          </p:cNvGrpSpPr>
          <p:nvPr/>
        </p:nvGrpSpPr>
        <p:grpSpPr bwMode="auto">
          <a:xfrm>
            <a:off x="2843213" y="5805488"/>
            <a:ext cx="539750" cy="579437"/>
            <a:chOff x="-522" y="3385"/>
            <a:chExt cx="340" cy="365"/>
          </a:xfrm>
        </p:grpSpPr>
        <p:sp>
          <p:nvSpPr>
            <p:cNvPr id="531463" name="Text Box 7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3490913" y="5838825"/>
            <a:ext cx="151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- (1/4) </a:t>
            </a:r>
            <a:r>
              <a:rPr lang="en-US" altLang="zh-TW" sz="3200"/>
              <a:t>×</a:t>
            </a:r>
          </a:p>
        </p:txBody>
      </p:sp>
      <p:grpSp>
        <p:nvGrpSpPr>
          <p:cNvPr id="531466" name="Group 10"/>
          <p:cNvGrpSpPr>
            <a:grpSpLocks/>
          </p:cNvGrpSpPr>
          <p:nvPr/>
        </p:nvGrpSpPr>
        <p:grpSpPr bwMode="auto">
          <a:xfrm>
            <a:off x="5040313" y="5805488"/>
            <a:ext cx="539750" cy="579437"/>
            <a:chOff x="-522" y="3385"/>
            <a:chExt cx="340" cy="365"/>
          </a:xfrm>
        </p:grpSpPr>
        <p:sp>
          <p:nvSpPr>
            <p:cNvPr id="531467" name="Text Box 11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1468" name="Oval 12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1469" name="Group 13"/>
          <p:cNvGrpSpPr>
            <a:grpSpLocks/>
          </p:cNvGrpSpPr>
          <p:nvPr/>
        </p:nvGrpSpPr>
        <p:grpSpPr bwMode="auto">
          <a:xfrm>
            <a:off x="1116013" y="4508500"/>
            <a:ext cx="539750" cy="579438"/>
            <a:chOff x="-522" y="3385"/>
            <a:chExt cx="340" cy="365"/>
          </a:xfrm>
        </p:grpSpPr>
        <p:sp>
          <p:nvSpPr>
            <p:cNvPr id="531470" name="Text Box 14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1471" name="Oval 15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1472" name="Group 16"/>
          <p:cNvGrpSpPr>
            <a:grpSpLocks/>
          </p:cNvGrpSpPr>
          <p:nvPr/>
        </p:nvGrpSpPr>
        <p:grpSpPr bwMode="auto">
          <a:xfrm>
            <a:off x="1116013" y="3716338"/>
            <a:ext cx="539750" cy="579437"/>
            <a:chOff x="-522" y="3385"/>
            <a:chExt cx="340" cy="365"/>
          </a:xfrm>
        </p:grpSpPr>
        <p:sp>
          <p:nvSpPr>
            <p:cNvPr id="531473" name="Text Box 17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1474" name="Oval 18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0CBAE-550C-422D-8EFE-348D6BCF857D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 (cont.)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708275"/>
            <a:ext cx="8229600" cy="3600450"/>
          </a:xfrm>
        </p:spPr>
        <p:txBody>
          <a:bodyPr/>
          <a:lstStyle/>
          <a:p>
            <a:r>
              <a:rPr lang="en-US" altLang="zh-TW"/>
              <a:t>3</a:t>
            </a:r>
            <a:r>
              <a:rPr lang="en-US" altLang="zh-TW" baseline="30000"/>
              <a:t>rd</a:t>
            </a:r>
            <a:r>
              <a:rPr lang="en-US" altLang="zh-TW"/>
              <a:t>-order accurate can be achieved by </a:t>
            </a:r>
          </a:p>
        </p:txBody>
      </p:sp>
      <p:grpSp>
        <p:nvGrpSpPr>
          <p:cNvPr id="532484" name="Group 4"/>
          <p:cNvGrpSpPr>
            <a:grpSpLocks/>
          </p:cNvGrpSpPr>
          <p:nvPr/>
        </p:nvGrpSpPr>
        <p:grpSpPr bwMode="auto">
          <a:xfrm>
            <a:off x="1116013" y="1816100"/>
            <a:ext cx="539750" cy="579438"/>
            <a:chOff x="-522" y="3385"/>
            <a:chExt cx="340" cy="365"/>
          </a:xfrm>
        </p:grpSpPr>
        <p:sp>
          <p:nvSpPr>
            <p:cNvPr id="532485" name="Text Box 5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2486" name="Oval 6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2487" name="Group 7"/>
          <p:cNvGrpSpPr>
            <a:grpSpLocks/>
          </p:cNvGrpSpPr>
          <p:nvPr/>
        </p:nvGrpSpPr>
        <p:grpSpPr bwMode="auto">
          <a:xfrm>
            <a:off x="1116013" y="1023938"/>
            <a:ext cx="539750" cy="579437"/>
            <a:chOff x="-522" y="3385"/>
            <a:chExt cx="340" cy="365"/>
          </a:xfrm>
        </p:grpSpPr>
        <p:sp>
          <p:nvSpPr>
            <p:cNvPr id="532488" name="Text Box 8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2489" name="Oval 9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532490" name="Object 10"/>
          <p:cNvGraphicFramePr>
            <a:graphicFrameLocks noChangeAspect="1"/>
          </p:cNvGraphicFramePr>
          <p:nvPr/>
        </p:nvGraphicFramePr>
        <p:xfrm>
          <a:off x="766763" y="3933825"/>
          <a:ext cx="81327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7" name="方程式" r:id="rId3" imgW="3797280" imgH="469800" progId="Equation.3">
                  <p:embed/>
                </p:oleObj>
              </mc:Choice>
              <mc:Fallback>
                <p:oleObj name="方程式" r:id="rId3" imgW="37972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933825"/>
                        <a:ext cx="8132762" cy="1011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491" name="Group 11"/>
          <p:cNvGrpSpPr>
            <a:grpSpLocks/>
          </p:cNvGrpSpPr>
          <p:nvPr/>
        </p:nvGrpSpPr>
        <p:grpSpPr bwMode="auto">
          <a:xfrm>
            <a:off x="827088" y="3395663"/>
            <a:ext cx="539750" cy="579437"/>
            <a:chOff x="-522" y="3385"/>
            <a:chExt cx="340" cy="365"/>
          </a:xfrm>
        </p:grpSpPr>
        <p:sp>
          <p:nvSpPr>
            <p:cNvPr id="532492" name="Text Box 12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2493" name="Oval 13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1474788" y="3429000"/>
            <a:ext cx="151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- (1/4) </a:t>
            </a:r>
            <a:r>
              <a:rPr lang="en-US" altLang="zh-TW" sz="3200"/>
              <a:t>×</a:t>
            </a:r>
          </a:p>
        </p:txBody>
      </p:sp>
      <p:grpSp>
        <p:nvGrpSpPr>
          <p:cNvPr id="532495" name="Group 15"/>
          <p:cNvGrpSpPr>
            <a:grpSpLocks/>
          </p:cNvGrpSpPr>
          <p:nvPr/>
        </p:nvGrpSpPr>
        <p:grpSpPr bwMode="auto">
          <a:xfrm>
            <a:off x="3024188" y="3395663"/>
            <a:ext cx="539750" cy="579437"/>
            <a:chOff x="-522" y="3385"/>
            <a:chExt cx="340" cy="365"/>
          </a:xfrm>
        </p:grpSpPr>
        <p:sp>
          <p:nvSpPr>
            <p:cNvPr id="532496" name="Text Box 16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2497" name="Oval 17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532498" name="Object 18"/>
          <p:cNvGraphicFramePr>
            <a:graphicFrameLocks noChangeAspect="1"/>
          </p:cNvGraphicFramePr>
          <p:nvPr/>
        </p:nvGraphicFramePr>
        <p:xfrm>
          <a:off x="1143000" y="4868863"/>
          <a:ext cx="54673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8" name="方程式" r:id="rId5" imgW="2552400" imgH="393480" progId="Equation.3">
                  <p:embed/>
                </p:oleObj>
              </mc:Choice>
              <mc:Fallback>
                <p:oleObj name="方程式" r:id="rId5" imgW="25524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68863"/>
                        <a:ext cx="5467350" cy="846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99" name="Object 19"/>
          <p:cNvGraphicFramePr>
            <a:graphicFrameLocks noChangeAspect="1"/>
          </p:cNvGraphicFramePr>
          <p:nvPr/>
        </p:nvGraphicFramePr>
        <p:xfrm>
          <a:off x="1016000" y="5734050"/>
          <a:ext cx="63642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9" name="方程式" r:id="rId7" imgW="2971800" imgH="431640" progId="Equation.3">
                  <p:embed/>
                </p:oleObj>
              </mc:Choice>
              <mc:Fallback>
                <p:oleObj name="方程式" r:id="rId7" imgW="29718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734050"/>
                        <a:ext cx="6364288" cy="927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0" name="Object 20"/>
          <p:cNvGraphicFramePr>
            <a:graphicFrameLocks noChangeAspect="1"/>
          </p:cNvGraphicFramePr>
          <p:nvPr/>
        </p:nvGraphicFramePr>
        <p:xfrm>
          <a:off x="1992313" y="981075"/>
          <a:ext cx="45608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0" name="方程式" r:id="rId9" imgW="1942920" imgH="228600" progId="Equation.3">
                  <p:embed/>
                </p:oleObj>
              </mc:Choice>
              <mc:Fallback>
                <p:oleObj name="方程式" r:id="rId9" imgW="194292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981075"/>
                        <a:ext cx="4560887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1" name="Object 21"/>
          <p:cNvGraphicFramePr>
            <a:graphicFrameLocks noChangeAspect="1"/>
          </p:cNvGraphicFramePr>
          <p:nvPr/>
        </p:nvGraphicFramePr>
        <p:xfrm>
          <a:off x="1976438" y="1471613"/>
          <a:ext cx="5842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1" name="方程式" r:id="rId11" imgW="2489040" imgH="469800" progId="Equation.3">
                  <p:embed/>
                </p:oleObj>
              </mc:Choice>
              <mc:Fallback>
                <p:oleObj name="方程式" r:id="rId11" imgW="248904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471613"/>
                        <a:ext cx="5842000" cy="1108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1521-4A3B-4B64-AFDD-09ACDF4D820F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 (cont.)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sz="3100"/>
              <a:t>Generalize to </a:t>
            </a:r>
            <a:r>
              <a:rPr lang="en-US" altLang="zh-TW" sz="3100" i="1"/>
              <a:t>n</a:t>
            </a:r>
            <a:r>
              <a:rPr lang="en-US" altLang="zh-TW" sz="3100"/>
              <a:t>th-order accurate approximation</a:t>
            </a:r>
          </a:p>
        </p:txBody>
      </p:sp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2332038" y="1704975"/>
          <a:ext cx="3727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1" name="方程式" r:id="rId3" imgW="1587240" imgH="228600" progId="Equation.3">
                  <p:embed/>
                </p:oleObj>
              </mc:Choice>
              <mc:Fallback>
                <p:oleObj name="方程式" r:id="rId3" imgW="1587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704975"/>
                        <a:ext cx="3727450" cy="5381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2174875" y="2266950"/>
          <a:ext cx="46196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2" name="方程式" r:id="rId5" imgW="1968480" imgH="469800" progId="Equation.3">
                  <p:embed/>
                </p:oleObj>
              </mc:Choice>
              <mc:Fallback>
                <p:oleObj name="方程式" r:id="rId5" imgW="19684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266950"/>
                        <a:ext cx="4619625" cy="1108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0" name="Object 6"/>
          <p:cNvGraphicFramePr>
            <a:graphicFrameLocks noChangeAspect="1"/>
          </p:cNvGraphicFramePr>
          <p:nvPr/>
        </p:nvGraphicFramePr>
        <p:xfrm>
          <a:off x="1624013" y="3632200"/>
          <a:ext cx="641826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3" name="方程式" r:id="rId7" imgW="2997000" imgH="469800" progId="Equation.3">
                  <p:embed/>
                </p:oleObj>
              </mc:Choice>
              <mc:Fallback>
                <p:oleObj name="方程式" r:id="rId7" imgW="29970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632200"/>
                        <a:ext cx="6418262" cy="10112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1" name="Object 7"/>
          <p:cNvGraphicFramePr>
            <a:graphicFrameLocks noChangeAspect="1"/>
          </p:cNvGraphicFramePr>
          <p:nvPr/>
        </p:nvGraphicFramePr>
        <p:xfrm>
          <a:off x="1619250" y="4567238"/>
          <a:ext cx="57673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4" name="方程式" r:id="rId9" imgW="2692080" imgH="419040" progId="Equation.3">
                  <p:embed/>
                </p:oleObj>
              </mc:Choice>
              <mc:Fallback>
                <p:oleObj name="方程式" r:id="rId9" imgW="26920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67238"/>
                        <a:ext cx="5767388" cy="900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2" name="Object 8"/>
          <p:cNvGraphicFramePr>
            <a:graphicFrameLocks noChangeAspect="1"/>
          </p:cNvGraphicFramePr>
          <p:nvPr/>
        </p:nvGraphicFramePr>
        <p:xfrm>
          <a:off x="1403350" y="5432425"/>
          <a:ext cx="66913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5" name="方程式" r:id="rId11" imgW="3124080" imgH="444240" progId="Equation.3">
                  <p:embed/>
                </p:oleObj>
              </mc:Choice>
              <mc:Fallback>
                <p:oleObj name="方程式" r:id="rId11" imgW="312408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32425"/>
                        <a:ext cx="6691313" cy="9540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513" name="Group 9"/>
          <p:cNvGrpSpPr>
            <a:grpSpLocks/>
          </p:cNvGrpSpPr>
          <p:nvPr/>
        </p:nvGrpSpPr>
        <p:grpSpPr bwMode="auto">
          <a:xfrm>
            <a:off x="1511300" y="2420938"/>
            <a:ext cx="539750" cy="579437"/>
            <a:chOff x="-522" y="3385"/>
            <a:chExt cx="340" cy="365"/>
          </a:xfrm>
        </p:grpSpPr>
        <p:sp>
          <p:nvSpPr>
            <p:cNvPr id="533514" name="Text Box 10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3515" name="Oval 11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3516" name="Group 12"/>
          <p:cNvGrpSpPr>
            <a:grpSpLocks/>
          </p:cNvGrpSpPr>
          <p:nvPr/>
        </p:nvGrpSpPr>
        <p:grpSpPr bwMode="auto">
          <a:xfrm>
            <a:off x="1511300" y="1628775"/>
            <a:ext cx="539750" cy="579438"/>
            <a:chOff x="-522" y="3385"/>
            <a:chExt cx="340" cy="365"/>
          </a:xfrm>
        </p:grpSpPr>
        <p:sp>
          <p:nvSpPr>
            <p:cNvPr id="533517" name="Text Box 13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518" name="Oval 14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33519" name="Group 15"/>
          <p:cNvGrpSpPr>
            <a:grpSpLocks/>
          </p:cNvGrpSpPr>
          <p:nvPr/>
        </p:nvGrpSpPr>
        <p:grpSpPr bwMode="auto">
          <a:xfrm>
            <a:off x="179388" y="3141663"/>
            <a:ext cx="539750" cy="579437"/>
            <a:chOff x="-522" y="3385"/>
            <a:chExt cx="340" cy="365"/>
          </a:xfrm>
        </p:grpSpPr>
        <p:sp>
          <p:nvSpPr>
            <p:cNvPr id="533520" name="Text Box 16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33521" name="Oval 17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33522" name="Text Box 18"/>
          <p:cNvSpPr txBox="1">
            <a:spLocks noChangeArrowheads="1"/>
          </p:cNvSpPr>
          <p:nvPr/>
        </p:nvSpPr>
        <p:spPr bwMode="auto">
          <a:xfrm>
            <a:off x="827088" y="3124200"/>
            <a:ext cx="1208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- </a:t>
            </a:r>
            <a:r>
              <a:rPr lang="en-US" altLang="zh-TW" sz="3600">
                <a:latin typeface="Times New Roman" pitchFamily="18" charset="0"/>
              </a:rPr>
              <a:t>2</a:t>
            </a:r>
            <a:r>
              <a:rPr lang="en-US" altLang="zh-TW" sz="3600" baseline="30000">
                <a:latin typeface="Times New Roman" pitchFamily="18" charset="0"/>
              </a:rPr>
              <a:t>-</a:t>
            </a:r>
            <a:r>
              <a:rPr lang="en-US" altLang="zh-TW" sz="3600" i="1" baseline="30000">
                <a:latin typeface="Times New Roman" pitchFamily="18" charset="0"/>
              </a:rPr>
              <a:t>n</a:t>
            </a:r>
            <a:r>
              <a:rPr lang="en-US" altLang="zh-TW" sz="3200">
                <a:latin typeface="Times New Roman" pitchFamily="18" charset="0"/>
              </a:rPr>
              <a:t> </a:t>
            </a:r>
            <a:r>
              <a:rPr lang="en-US" altLang="zh-TW" sz="3200"/>
              <a:t>×</a:t>
            </a:r>
          </a:p>
        </p:txBody>
      </p:sp>
      <p:grpSp>
        <p:nvGrpSpPr>
          <p:cNvPr id="533523" name="Group 19"/>
          <p:cNvGrpSpPr>
            <a:grpSpLocks/>
          </p:cNvGrpSpPr>
          <p:nvPr/>
        </p:nvGrpSpPr>
        <p:grpSpPr bwMode="auto">
          <a:xfrm>
            <a:off x="2051050" y="3141663"/>
            <a:ext cx="539750" cy="579437"/>
            <a:chOff x="-522" y="3385"/>
            <a:chExt cx="340" cy="365"/>
          </a:xfrm>
        </p:grpSpPr>
        <p:sp>
          <p:nvSpPr>
            <p:cNvPr id="533524" name="Text Box 20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525" name="Oval 21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BB348-DC4E-48BC-9AE9-93135549653C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534532" name="Object 4"/>
          <p:cNvGraphicFramePr>
            <a:graphicFrameLocks noChangeAspect="1"/>
          </p:cNvGraphicFramePr>
          <p:nvPr/>
        </p:nvGraphicFramePr>
        <p:xfrm>
          <a:off x="1766888" y="3087688"/>
          <a:ext cx="66913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4" name="方程式" r:id="rId3" imgW="3124080" imgH="444240" progId="Equation.3">
                  <p:embed/>
                </p:oleObj>
              </mc:Choice>
              <mc:Fallback>
                <p:oleObj name="方程式" r:id="rId3" imgW="3124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087688"/>
                        <a:ext cx="6691312" cy="9540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3" name="Object 5"/>
          <p:cNvGraphicFramePr>
            <a:graphicFrameLocks noChangeAspect="1"/>
          </p:cNvGraphicFramePr>
          <p:nvPr/>
        </p:nvGraphicFramePr>
        <p:xfrm>
          <a:off x="323850" y="4559300"/>
          <a:ext cx="87455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5" name="方程式" r:id="rId5" imgW="3898800" imgH="393480" progId="Equation.3">
                  <p:embed/>
                </p:oleObj>
              </mc:Choice>
              <mc:Fallback>
                <p:oleObj name="方程式" r:id="rId5" imgW="38988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59300"/>
                        <a:ext cx="8745538" cy="8858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534" name="Line 6"/>
          <p:cNvSpPr>
            <a:spLocks noChangeShapeType="1"/>
          </p:cNvSpPr>
          <p:nvPr/>
        </p:nvSpPr>
        <p:spPr bwMode="auto">
          <a:xfrm>
            <a:off x="2703513" y="4024313"/>
            <a:ext cx="7191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4535" name="Line 7"/>
          <p:cNvSpPr>
            <a:spLocks noChangeShapeType="1"/>
          </p:cNvSpPr>
          <p:nvPr/>
        </p:nvSpPr>
        <p:spPr bwMode="auto">
          <a:xfrm flipH="1" flipV="1">
            <a:off x="4719638" y="3951288"/>
            <a:ext cx="5032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4536" name="Line 8"/>
          <p:cNvSpPr>
            <a:spLocks noChangeShapeType="1"/>
          </p:cNvSpPr>
          <p:nvPr/>
        </p:nvSpPr>
        <p:spPr bwMode="auto">
          <a:xfrm flipH="1" flipV="1">
            <a:off x="5799138" y="3879850"/>
            <a:ext cx="19446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4537" name="Line 9"/>
          <p:cNvSpPr>
            <a:spLocks noChangeShapeType="1"/>
          </p:cNvSpPr>
          <p:nvPr/>
        </p:nvSpPr>
        <p:spPr bwMode="auto">
          <a:xfrm flipV="1">
            <a:off x="1335088" y="3879850"/>
            <a:ext cx="4318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4929188" y="1989138"/>
            <a:ext cx="4214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latin typeface="Times New Roman" pitchFamily="18" charset="0"/>
              </a:rPr>
              <a:t>O</a:t>
            </a:r>
            <a:r>
              <a:rPr lang="en-US" altLang="zh-TW" sz="3200">
                <a:latin typeface="Times New Roman" pitchFamily="18" charset="0"/>
              </a:rPr>
              <a:t>(</a:t>
            </a:r>
            <a:r>
              <a:rPr lang="en-US" altLang="zh-TW" sz="3200" i="1">
                <a:latin typeface="Times New Roman" pitchFamily="18" charset="0"/>
              </a:rPr>
              <a:t>h</a:t>
            </a:r>
            <a:r>
              <a:rPr lang="en-US" altLang="zh-TW" sz="3200" i="1" baseline="30000">
                <a:latin typeface="Times New Roman" pitchFamily="18" charset="0"/>
              </a:rPr>
              <a:t>r</a:t>
            </a:r>
            <a:r>
              <a:rPr lang="en-US" altLang="zh-TW" sz="3200">
                <a:latin typeface="Times New Roman" pitchFamily="18" charset="0"/>
              </a:rPr>
              <a:t>)</a:t>
            </a:r>
            <a:r>
              <a:rPr lang="en-US" altLang="zh-TW" sz="3200" i="1">
                <a:latin typeface="Times New Roman" pitchFamily="18" charset="0"/>
              </a:rPr>
              <a:t>: r</a:t>
            </a:r>
            <a:r>
              <a:rPr lang="en-US" altLang="zh-TW" sz="3200">
                <a:latin typeface="Times New Roman" pitchFamily="18" charset="0"/>
              </a:rPr>
              <a:t>th-order accurate</a:t>
            </a:r>
          </a:p>
        </p:txBody>
      </p:sp>
      <p:sp>
        <p:nvSpPr>
          <p:cNvPr id="534539" name="Line 11"/>
          <p:cNvSpPr>
            <a:spLocks noChangeShapeType="1"/>
          </p:cNvSpPr>
          <p:nvPr/>
        </p:nvSpPr>
        <p:spPr bwMode="auto">
          <a:xfrm>
            <a:off x="7380288" y="2492375"/>
            <a:ext cx="2159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9831-28B9-4DCE-8083-0D6279BC1E3A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Richardson Extrapolation (cont.)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Extrapolated value, though improved, is still only an approximation, not exact solution, and its accuracy is still limited by step size and arithmetic precision used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If </a:t>
            </a:r>
            <a:r>
              <a:rPr lang="en-US" altLang="zh-TW" i="1"/>
              <a:t>g</a:t>
            </a:r>
            <a:r>
              <a:rPr lang="en-US" altLang="zh-TW"/>
              <a:t>(</a:t>
            </a:r>
            <a:r>
              <a:rPr lang="en-US" altLang="zh-TW" i="1"/>
              <a:t>h</a:t>
            </a:r>
            <a:r>
              <a:rPr lang="en-US" altLang="zh-TW"/>
              <a:t>) is known for several values of </a:t>
            </a:r>
            <a:r>
              <a:rPr lang="en-US" altLang="zh-TW" i="1"/>
              <a:t>h</a:t>
            </a:r>
            <a:r>
              <a:rPr lang="en-US" altLang="zh-TW"/>
              <a:t>, then extrapolation process can be repeated to produce still more accurate approximation, up to limitation imposed by finite-precision 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7337-652A-485A-BF54-4ADAFD2B80A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Differentiation Methods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4721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 Finite difference approximation</a:t>
            </a:r>
          </a:p>
          <a:p>
            <a:pPr lvl="1"/>
            <a:r>
              <a:rPr lang="en-US" altLang="zh-TW" dirty="0"/>
              <a:t>based on </a:t>
            </a:r>
            <a:r>
              <a:rPr lang="en-US" altLang="zh-TW" dirty="0" smtClean="0"/>
              <a:t>the Taylor </a:t>
            </a:r>
            <a:r>
              <a:rPr lang="en-US" altLang="zh-TW" dirty="0"/>
              <a:t>series expansion</a:t>
            </a:r>
          </a:p>
          <a:p>
            <a:pPr lvl="1"/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2. Divided differences</a:t>
            </a:r>
          </a:p>
          <a:p>
            <a:pPr lvl="1"/>
            <a:r>
              <a:rPr lang="en-US" altLang="zh-TW" dirty="0"/>
              <a:t>approximate </a:t>
            </a:r>
            <a:r>
              <a:rPr lang="en-US" altLang="zh-TW" i="1" dirty="0"/>
              <a:t>f</a:t>
            </a:r>
            <a:r>
              <a:rPr lang="en-US" altLang="zh-TW" dirty="0"/>
              <a:t>’(</a:t>
            </a:r>
            <a:r>
              <a:rPr lang="en-US" altLang="zh-TW" i="1" dirty="0"/>
              <a:t>x</a:t>
            </a:r>
            <a:r>
              <a:rPr lang="en-US" altLang="zh-TW" dirty="0"/>
              <a:t>) by the derivative of a polynomial function that </a:t>
            </a:r>
            <a:r>
              <a:rPr lang="en-US" altLang="zh-TW" dirty="0" smtClean="0"/>
              <a:t>approximates 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</a:t>
            </a:r>
          </a:p>
          <a:p>
            <a:pPr lvl="1">
              <a:buFont typeface="Wingdings" pitchFamily="2" charset="2"/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dirty="0"/>
              <a:t>3. Method of undetermined coefficients</a:t>
            </a:r>
          </a:p>
          <a:p>
            <a:pPr lvl="1"/>
            <a:r>
              <a:rPr lang="en-US" altLang="zh-TW" dirty="0"/>
              <a:t>Similar to 2, but NOT computing the polynomial</a:t>
            </a:r>
          </a:p>
          <a:p>
            <a:pPr lvl="1"/>
            <a:r>
              <a:rPr lang="en-US" altLang="zh-TW" dirty="0"/>
              <a:t>Directly compute the weighting coefficients</a:t>
            </a:r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3708400" y="2276475"/>
            <a:ext cx="552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FF00"/>
                </a:solidFill>
              </a:rPr>
              <a:t>Better for higher order derivatives</a:t>
            </a: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 flipH="1">
            <a:off x="4643438" y="2781300"/>
            <a:ext cx="360362" cy="2159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 flipH="1">
            <a:off x="6011863" y="2708275"/>
            <a:ext cx="431800" cy="187325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0" grpId="0"/>
      <p:bldP spid="536581" grpId="0" animBg="1"/>
      <p:bldP spid="5365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9154-3740-45AC-9DAB-036522474DE6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Derivatives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67287"/>
          </a:xfrm>
        </p:spPr>
        <p:txBody>
          <a:bodyPr/>
          <a:lstStyle/>
          <a:p>
            <a:r>
              <a:rPr lang="en-US" altLang="zh-TW"/>
              <a:t>Definition from calculus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Forward-difference approximation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Backward-difference approximation</a:t>
            </a:r>
          </a:p>
          <a:p>
            <a:pPr lvl="1">
              <a:buFont typeface="Wingdings" pitchFamily="2" charset="2"/>
              <a:buNone/>
            </a:pPr>
            <a:endParaRPr lang="en-US" altLang="zh-TW"/>
          </a:p>
        </p:txBody>
      </p:sp>
      <p:graphicFrame>
        <p:nvGraphicFramePr>
          <p:cNvPr id="486404" name="Object 4"/>
          <p:cNvGraphicFramePr>
            <a:graphicFrameLocks noChangeAspect="1"/>
          </p:cNvGraphicFramePr>
          <p:nvPr/>
        </p:nvGraphicFramePr>
        <p:xfrm>
          <a:off x="2843213" y="1773238"/>
          <a:ext cx="43545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8" name="方程式" r:id="rId3" imgW="1904760" imgH="444240" progId="Equation.3">
                  <p:embed/>
                </p:oleObj>
              </mc:Choice>
              <mc:Fallback>
                <p:oleObj name="方程式" r:id="rId3" imgW="1904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73238"/>
                        <a:ext cx="4354512" cy="1019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5" name="Object 5"/>
          <p:cNvGraphicFramePr>
            <a:graphicFrameLocks noChangeAspect="1"/>
          </p:cNvGraphicFramePr>
          <p:nvPr/>
        </p:nvGraphicFramePr>
        <p:xfrm>
          <a:off x="2990850" y="3573463"/>
          <a:ext cx="37734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29" name="方程式" r:id="rId5" imgW="1650960" imgH="444240" progId="Equation.3">
                  <p:embed/>
                </p:oleObj>
              </mc:Choice>
              <mc:Fallback>
                <p:oleObj name="方程式" r:id="rId5" imgW="16509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573463"/>
                        <a:ext cx="3773488" cy="1019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3059113" y="5218113"/>
          <a:ext cx="3773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0" name="方程式" r:id="rId7" imgW="1650960" imgH="444240" progId="Equation.3">
                  <p:embed/>
                </p:oleObj>
              </mc:Choice>
              <mc:Fallback>
                <p:oleObj name="方程式" r:id="rId7" imgW="16509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218113"/>
                        <a:ext cx="3773487" cy="1019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1A91-E648-4F04-910F-661A60FA5CC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 Difference Approximations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sym typeface="Wingdings" pitchFamily="2" charset="2"/>
              </a:rPr>
              <a:t>Forward/Backward difference methods for computing numerical derivatives of a function are called </a:t>
            </a:r>
            <a:r>
              <a:rPr lang="en-US" altLang="zh-TW">
                <a:solidFill>
                  <a:srgbClr val="FF0000"/>
                </a:solidFill>
                <a:sym typeface="Wingdings" pitchFamily="2" charset="2"/>
              </a:rPr>
              <a:t>finite difference approximation</a:t>
            </a:r>
          </a:p>
          <a:p>
            <a:endParaRPr lang="en-US" altLang="zh-TW">
              <a:sym typeface="Wingdings" pitchFamily="2" charset="2"/>
            </a:endParaRPr>
          </a:p>
          <a:p>
            <a:r>
              <a:rPr lang="en-US" altLang="zh-TW">
                <a:sym typeface="Wingdings" pitchFamily="2" charset="2"/>
              </a:rPr>
              <a:t>The approximation error can be analyzed by considering the Taylor series expansions of a function</a:t>
            </a:r>
            <a:endParaRPr lang="en-US" altLang="zh-TW"/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2268538" y="5157788"/>
          <a:ext cx="5226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37" name="方程式" r:id="rId3" imgW="2286000" imgH="393480" progId="Equation.3">
                  <p:embed/>
                </p:oleObj>
              </mc:Choice>
              <mc:Fallback>
                <p:oleObj name="方程式" r:id="rId3" imgW="2286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57788"/>
                        <a:ext cx="522605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2E68A-2070-4D76-B67B-78AE8DA6290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Error Analysis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Forward difference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Backward difference</a:t>
            </a:r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/>
        </p:nvGraphicFramePr>
        <p:xfrm>
          <a:off x="1979613" y="1951038"/>
          <a:ext cx="52260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7" name="方程式" r:id="rId3" imgW="2286000" imgH="393480" progId="Equation.3">
                  <p:embed/>
                </p:oleObj>
              </mc:Choice>
              <mc:Fallback>
                <p:oleObj name="方程式" r:id="rId3" imgW="2286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51038"/>
                        <a:ext cx="522605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1912938" y="2887663"/>
          <a:ext cx="49641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8" name="方程式" r:id="rId5" imgW="2171520" imgH="393480" progId="Equation.3">
                  <p:embed/>
                </p:oleObj>
              </mc:Choice>
              <mc:Fallback>
                <p:oleObj name="方程式" r:id="rId5" imgW="2171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2887663"/>
                        <a:ext cx="4964112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1979613" y="4398963"/>
          <a:ext cx="51974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9" name="方程式" r:id="rId7" imgW="2273040" imgH="393480" progId="Equation.3">
                  <p:embed/>
                </p:oleObj>
              </mc:Choice>
              <mc:Fallback>
                <p:oleObj name="方程式" r:id="rId7" imgW="22730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98963"/>
                        <a:ext cx="5197475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2051050" y="5407025"/>
          <a:ext cx="49641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0" name="方程式" r:id="rId9" imgW="2171520" imgH="393480" progId="Equation.3">
                  <p:embed/>
                </p:oleObj>
              </mc:Choice>
              <mc:Fallback>
                <p:oleObj name="方程式" r:id="rId9" imgW="21715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07025"/>
                        <a:ext cx="4964113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6" name="Text Box 8"/>
          <p:cNvSpPr txBox="1">
            <a:spLocks noChangeArrowheads="1"/>
          </p:cNvSpPr>
          <p:nvPr/>
        </p:nvSpPr>
        <p:spPr bwMode="auto">
          <a:xfrm>
            <a:off x="5003800" y="3789363"/>
            <a:ext cx="423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first order accurate: </a:t>
            </a:r>
            <a:r>
              <a:rPr lang="en-US" altLang="zh-TW" sz="3200" i="1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 flipH="1">
            <a:off x="7019925" y="4437063"/>
            <a:ext cx="576263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 flipH="1" flipV="1">
            <a:off x="6731000" y="3502025"/>
            <a:ext cx="2889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uiExpand="1" build="p"/>
      <p:bldP spid="488456" grpId="0"/>
      <p:bldP spid="488457" grpId="0" animBg="1"/>
      <p:bldP spid="4884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320C-AE33-4EFC-B8DB-A42012F6F50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Central Difference Approximation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Error reduced if forward and backward difference approximation are combined</a:t>
            </a:r>
          </a:p>
        </p:txBody>
      </p:sp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1116013" y="4292600"/>
          <a:ext cx="63579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0" name="方程式" r:id="rId3" imgW="2781000" imgH="393480" progId="Equation.3">
                  <p:embed/>
                </p:oleObj>
              </mc:Choice>
              <mc:Fallback>
                <p:oleObj name="方程式" r:id="rId3" imgW="2781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6357937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1116013" y="3357563"/>
          <a:ext cx="68802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1" name="方程式" r:id="rId5" imgW="3009600" imgH="393480" progId="Equation.3">
                  <p:embed/>
                </p:oleObj>
              </mc:Choice>
              <mc:Fallback>
                <p:oleObj name="方程式" r:id="rId5" imgW="3009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6880225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1116013" y="2349500"/>
          <a:ext cx="690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2" name="方程式" r:id="rId7" imgW="3022560" imgH="393480" progId="Equation.3">
                  <p:embed/>
                </p:oleObj>
              </mc:Choice>
              <mc:Fallback>
                <p:oleObj name="方程式" r:id="rId7" imgW="3022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69088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0" name="Object 8"/>
          <p:cNvGraphicFramePr>
            <a:graphicFrameLocks noChangeAspect="1"/>
          </p:cNvGraphicFramePr>
          <p:nvPr/>
        </p:nvGraphicFramePr>
        <p:xfrm>
          <a:off x="1481138" y="5300663"/>
          <a:ext cx="4819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3" name="方程式" r:id="rId9" imgW="2108160" imgH="393480" progId="Equation.3">
                  <p:embed/>
                </p:oleObj>
              </mc:Choice>
              <mc:Fallback>
                <p:oleObj name="方程式" r:id="rId9" imgW="21081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5300663"/>
                        <a:ext cx="481965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Text Box 9"/>
          <p:cNvSpPr txBox="1">
            <a:spLocks noChangeArrowheads="1"/>
          </p:cNvSpPr>
          <p:nvPr/>
        </p:nvSpPr>
        <p:spPr bwMode="auto">
          <a:xfrm>
            <a:off x="6489700" y="5099050"/>
            <a:ext cx="2654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second order </a:t>
            </a:r>
          </a:p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accurate: </a:t>
            </a:r>
            <a:r>
              <a:rPr lang="en-US" altLang="zh-TW" sz="3200" i="1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TW" sz="3200" i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B5DC-0259-4623-93EB-7702B984A35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Central Difference Approximation for Second-order derivative</a:t>
            </a:r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323850" y="2420938"/>
          <a:ext cx="7518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49" name="方程式" r:id="rId3" imgW="3288960" imgH="393480" progId="Equation.3">
                  <p:embed/>
                </p:oleObj>
              </mc:Choice>
              <mc:Fallback>
                <p:oleObj name="方程式" r:id="rId3" imgW="3288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7518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7" name="Object 5"/>
          <p:cNvGraphicFramePr>
            <a:graphicFrameLocks noChangeAspect="1"/>
          </p:cNvGraphicFramePr>
          <p:nvPr/>
        </p:nvGraphicFramePr>
        <p:xfrm>
          <a:off x="395288" y="1341438"/>
          <a:ext cx="7518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0" name="方程式" r:id="rId5" imgW="3288960" imgH="393480" progId="Equation.3">
                  <p:embed/>
                </p:oleObj>
              </mc:Choice>
              <mc:Fallback>
                <p:oleObj name="方程式" r:id="rId5" imgW="32889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7518400" cy="9017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8" name="Object 6"/>
          <p:cNvGraphicFramePr>
            <a:graphicFrameLocks noChangeAspect="1"/>
          </p:cNvGraphicFramePr>
          <p:nvPr/>
        </p:nvGraphicFramePr>
        <p:xfrm>
          <a:off x="395288" y="3573463"/>
          <a:ext cx="76088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1" name="方程式" r:id="rId7" imgW="3327120" imgH="419040" progId="Equation.3">
                  <p:embed/>
                </p:oleObj>
              </mc:Choice>
              <mc:Fallback>
                <p:oleObj name="方程式" r:id="rId7" imgW="33271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73463"/>
                        <a:ext cx="7608887" cy="9604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1331913" y="4652963"/>
          <a:ext cx="528478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52" name="方程式" r:id="rId9" imgW="2311200" imgH="571320" progId="Equation.3">
                  <p:embed/>
                </p:oleObj>
              </mc:Choice>
              <mc:Fallback>
                <p:oleObj name="方程式" r:id="rId9" imgW="231120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5284787" cy="1308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6489700" y="5099050"/>
            <a:ext cx="2654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second order </a:t>
            </a:r>
          </a:p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accurate: </a:t>
            </a:r>
            <a:r>
              <a:rPr lang="en-US" altLang="zh-TW" sz="3200" i="1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TW" sz="3200" i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TW" sz="3200" i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0" grpId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20523</TotalTime>
  <Words>1260</Words>
  <Application>Microsoft Office PowerPoint</Application>
  <PresentationFormat>如螢幕大小 (4:3)</PresentationFormat>
  <Paragraphs>282</Paragraphs>
  <Slides>36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8" baseType="lpstr">
      <vt:lpstr>Textured</vt:lpstr>
      <vt:lpstr>方程式</vt:lpstr>
      <vt:lpstr>Numerical Differentiation  and Integration (1)</vt:lpstr>
      <vt:lpstr>Numerical Differentiation</vt:lpstr>
      <vt:lpstr>Numerical Differentiation (cont.)</vt:lpstr>
      <vt:lpstr>Numerical Differentiation Methods</vt:lpstr>
      <vt:lpstr>Derivatives</vt:lpstr>
      <vt:lpstr>Finite Difference Approximations</vt:lpstr>
      <vt:lpstr>Error Analysis</vt:lpstr>
      <vt:lpstr>Central Difference Approximation</vt:lpstr>
      <vt:lpstr>Central Difference Approximation for Second-order derivative</vt:lpstr>
      <vt:lpstr>Example from “Scientific Computing”</vt:lpstr>
      <vt:lpstr>Derivatives from Divided-Differences</vt:lpstr>
      <vt:lpstr>Derivatives from Divided-Differences</vt:lpstr>
      <vt:lpstr>Derivatives from Divided-Differences</vt:lpstr>
      <vt:lpstr>Differentiate Pn(x) </vt:lpstr>
      <vt:lpstr>Error of Approximated Derivative</vt:lpstr>
      <vt:lpstr>Error of Approx. Derivative (cont.)</vt:lpstr>
      <vt:lpstr>Error of Approx. Derivative (cont.)</vt:lpstr>
      <vt:lpstr>Example: f(x)=exsin(x)</vt:lpstr>
      <vt:lpstr>Example</vt:lpstr>
      <vt:lpstr>Example (cont.)</vt:lpstr>
      <vt:lpstr>Example (cont.)</vt:lpstr>
      <vt:lpstr>Higher-Order Derivatives</vt:lpstr>
      <vt:lpstr>How to determine coefficients?</vt:lpstr>
      <vt:lpstr>Example: Second-order Derivative</vt:lpstr>
      <vt:lpstr>Case 1 &amp; 2: P(u) = 1, P(u) = u</vt:lpstr>
      <vt:lpstr>Case 3 &amp; 4: P(u) = u2, P(u) = u3</vt:lpstr>
      <vt:lpstr>Case 5: P(u) = u4</vt:lpstr>
      <vt:lpstr>Solving for coefficients C-2 , C-1 , C0 , C1, C2</vt:lpstr>
      <vt:lpstr>Example: 4th-order derivative</vt:lpstr>
      <vt:lpstr>Richardson Extrapolation</vt:lpstr>
      <vt:lpstr>Richardson Extrapolation (cont.)</vt:lpstr>
      <vt:lpstr>Richardson Extrapolation (cont.)</vt:lpstr>
      <vt:lpstr>Richardson Extrapolation (cont.)</vt:lpstr>
      <vt:lpstr>Richardson Extrapolation (cont.)</vt:lpstr>
      <vt:lpstr>Richardson Extrapolation (cont.)</vt:lpstr>
      <vt:lpstr>Richardson Extrapolation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606</cp:revision>
  <dcterms:created xsi:type="dcterms:W3CDTF">2006-09-01T06:13:59Z</dcterms:created>
  <dcterms:modified xsi:type="dcterms:W3CDTF">2017-04-23T14:34:17Z</dcterms:modified>
</cp:coreProperties>
</file>