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7"/>
  </p:notesMasterIdLst>
  <p:handoutMasterIdLst>
    <p:handoutMasterId r:id="rId28"/>
  </p:handoutMasterIdLst>
  <p:sldIdLst>
    <p:sldId id="429" r:id="rId2"/>
    <p:sldId id="497" r:id="rId3"/>
    <p:sldId id="543" r:id="rId4"/>
    <p:sldId id="544" r:id="rId5"/>
    <p:sldId id="545" r:id="rId6"/>
    <p:sldId id="546" r:id="rId7"/>
    <p:sldId id="531" r:id="rId8"/>
    <p:sldId id="532" r:id="rId9"/>
    <p:sldId id="559" r:id="rId10"/>
    <p:sldId id="533" r:id="rId11"/>
    <p:sldId id="534" r:id="rId12"/>
    <p:sldId id="535" r:id="rId13"/>
    <p:sldId id="539" r:id="rId14"/>
    <p:sldId id="540" r:id="rId15"/>
    <p:sldId id="542" r:id="rId16"/>
    <p:sldId id="541" r:id="rId17"/>
    <p:sldId id="547" r:id="rId18"/>
    <p:sldId id="548" r:id="rId19"/>
    <p:sldId id="549" r:id="rId20"/>
    <p:sldId id="550" r:id="rId21"/>
    <p:sldId id="555" r:id="rId22"/>
    <p:sldId id="557" r:id="rId23"/>
    <p:sldId id="551" r:id="rId24"/>
    <p:sldId id="552" r:id="rId25"/>
    <p:sldId id="558" r:id="rId26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7209" autoAdjust="0"/>
  </p:normalViewPr>
  <p:slideViewPr>
    <p:cSldViewPr>
      <p:cViewPr>
        <p:scale>
          <a:sx n="66" d="100"/>
          <a:sy n="66" d="100"/>
        </p:scale>
        <p:origin x="-49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CBCE881-A864-4CBC-B172-D3A74E5AAF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896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1E97AC3-C2BA-415A-8AC0-168096A6D2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25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91F7B-7183-4480-8A21-9E76D399DB93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B225E-8012-438A-A20A-453C1207366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Originally, a third-order error term is used when a 2nd polynomial is used to interpolate the integrand function; however, since the third-order term vanishes after integration. Therefore, we use the 4th order error term to estimate the error of the Simpson’s 1/3 rule.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A37D75E3-1C38-4BC7-8CA2-E6FFDC8D149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33F65-A1D0-47E4-9A70-3FB64F4B92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6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53954-19EF-43CD-A1E7-486877F6AF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14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D9062-6340-4239-9984-097984296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24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669B1-5F74-4317-B28E-9AE96695EE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58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7D620-F4E1-452B-A44D-B3166A44AB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3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538EE-4C4F-4572-99EA-008A1D2A6F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11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3BE50-0C9C-4B9D-9511-F105CFFA58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0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94B27-1414-4E79-B901-6ED11DD0E6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0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C7D6D-60BA-4FE4-982C-5FB3192E06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25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755C5-3657-4ECC-9646-82DD2970F6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1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ADB2FF76-F242-4D1F-AC8D-644716089A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8/NumInt-MC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png"/><Relationship Id="rId5" Type="http://schemas.openxmlformats.org/officeDocument/2006/relationships/hyperlink" Target="http://upload.wikimedia.org/wikipedia/commons/1/13/Simpsons_method_illustration.png" TargetMode="Externa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commons/0/08/NumInt-MC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emf"/><Relationship Id="rId22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Numerical Differentiation </a:t>
            </a:r>
            <a:br>
              <a:rPr lang="en-US" altLang="zh-TW" sz="4800"/>
            </a:br>
            <a:r>
              <a:rPr lang="en-US" altLang="zh-TW" sz="4800"/>
              <a:t>and Integration (2)</a:t>
            </a:r>
          </a:p>
        </p:txBody>
      </p:sp>
      <p:pic>
        <p:nvPicPr>
          <p:cNvPr id="406545" name="Picture 17" descr="Image:NumInt-MC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7" t="52527" b="2112"/>
          <a:stretch>
            <a:fillRect/>
          </a:stretch>
        </p:blipFill>
        <p:spPr bwMode="auto">
          <a:xfrm>
            <a:off x="4356100" y="2781300"/>
            <a:ext cx="4105275" cy="284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547" name="Picture 19" descr="Image:Derivati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71775"/>
            <a:ext cx="287972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F951-A1F1-4AFC-AFC5-7595110D97B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Composite Trapezoidal Rule 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Subdivide [</a:t>
            </a:r>
            <a:r>
              <a:rPr lang="en-US" altLang="zh-TW" i="1"/>
              <a:t>a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/>
              <a:t>] into </a:t>
            </a:r>
            <a:r>
              <a:rPr lang="en-US" altLang="zh-TW" i="1"/>
              <a:t>n</a:t>
            </a:r>
            <a:r>
              <a:rPr lang="en-US" altLang="zh-TW"/>
              <a:t> smaller intervals </a:t>
            </a:r>
            <a:r>
              <a:rPr lang="en-US" altLang="zh-TW" sz="2000"/>
              <a:t>△</a:t>
            </a:r>
            <a:r>
              <a:rPr lang="en-US" altLang="zh-TW" i="1"/>
              <a:t>x </a:t>
            </a:r>
            <a:r>
              <a:rPr lang="en-US" altLang="zh-TW"/>
              <a:t>= </a:t>
            </a:r>
            <a:r>
              <a:rPr lang="en-US" altLang="zh-TW" i="1"/>
              <a:t>h</a:t>
            </a:r>
          </a:p>
          <a:p>
            <a:endParaRPr lang="en-US" altLang="zh-TW" i="1"/>
          </a:p>
          <a:p>
            <a:endParaRPr lang="en-US" altLang="zh-TW" i="1"/>
          </a:p>
          <a:p>
            <a:r>
              <a:rPr lang="en-US" altLang="zh-TW"/>
              <a:t>Global error is the sum of </a:t>
            </a:r>
            <a:r>
              <a:rPr lang="en-US" altLang="zh-TW" i="1"/>
              <a:t>n</a:t>
            </a:r>
            <a:r>
              <a:rPr lang="en-US" altLang="zh-TW"/>
              <a:t> local errors</a:t>
            </a:r>
          </a:p>
        </p:txBody>
      </p:sp>
      <p:graphicFrame>
        <p:nvGraphicFramePr>
          <p:cNvPr id="518148" name="Object 4"/>
          <p:cNvGraphicFramePr>
            <a:graphicFrameLocks noChangeAspect="1"/>
          </p:cNvGraphicFramePr>
          <p:nvPr/>
        </p:nvGraphicFramePr>
        <p:xfrm>
          <a:off x="827088" y="1916113"/>
          <a:ext cx="77057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1" name="方程式" r:id="rId3" imgW="3555720" imgH="431640" progId="Equation.3">
                  <p:embed/>
                </p:oleObj>
              </mc:Choice>
              <mc:Fallback>
                <p:oleObj name="方程式" r:id="rId3" imgW="35557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7705725" cy="938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1116013" y="3573463"/>
          <a:ext cx="67691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2" name="方程式" r:id="rId5" imgW="3124080" imgH="419040" progId="Equation.3">
                  <p:embed/>
                </p:oleObj>
              </mc:Choice>
              <mc:Fallback>
                <p:oleObj name="方程式" r:id="rId5" imgW="31240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6769100" cy="911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1" name="Object 7"/>
          <p:cNvGraphicFramePr>
            <a:graphicFrameLocks noChangeAspect="1"/>
          </p:cNvGraphicFramePr>
          <p:nvPr/>
        </p:nvGraphicFramePr>
        <p:xfrm>
          <a:off x="1149350" y="5254625"/>
          <a:ext cx="50069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3" name="方程式" r:id="rId7" imgW="2311200" imgH="419040" progId="Equation.3">
                  <p:embed/>
                </p:oleObj>
              </mc:Choice>
              <mc:Fallback>
                <p:oleObj name="方程式" r:id="rId7" imgW="23112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254625"/>
                        <a:ext cx="5006975" cy="911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2" name="Object 8"/>
          <p:cNvGraphicFramePr>
            <a:graphicFrameLocks noChangeAspect="1"/>
          </p:cNvGraphicFramePr>
          <p:nvPr/>
        </p:nvGraphicFramePr>
        <p:xfrm>
          <a:off x="611188" y="4365625"/>
          <a:ext cx="22844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4" name="方程式" r:id="rId9" imgW="1054080" imgH="431640" progId="Equation.3">
                  <p:embed/>
                </p:oleObj>
              </mc:Choice>
              <mc:Fallback>
                <p:oleObj name="方程式" r:id="rId9" imgW="10540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2284412" cy="939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3" name="Object 9"/>
          <p:cNvGraphicFramePr>
            <a:graphicFrameLocks noChangeAspect="1"/>
          </p:cNvGraphicFramePr>
          <p:nvPr/>
        </p:nvGraphicFramePr>
        <p:xfrm>
          <a:off x="5508625" y="4437063"/>
          <a:ext cx="1320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5" name="方程式" r:id="rId11" imgW="609480" imgH="393480" progId="Equation.3">
                  <p:embed/>
                </p:oleObj>
              </mc:Choice>
              <mc:Fallback>
                <p:oleObj name="方程式" r:id="rId11" imgW="6094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437063"/>
                        <a:ext cx="1320800" cy="857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4" name="Object 10"/>
          <p:cNvGraphicFramePr>
            <a:graphicFrameLocks noChangeAspect="1"/>
          </p:cNvGraphicFramePr>
          <p:nvPr/>
        </p:nvGraphicFramePr>
        <p:xfrm>
          <a:off x="6156325" y="5254625"/>
          <a:ext cx="22288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6" name="方程式" r:id="rId13" imgW="1028520" imgH="419040" progId="Equation.3">
                  <p:embed/>
                </p:oleObj>
              </mc:Choice>
              <mc:Fallback>
                <p:oleObj name="方程式" r:id="rId13" imgW="102852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254625"/>
                        <a:ext cx="2228850" cy="911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FB10-040B-4D17-82A7-9E50108004B5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362950" cy="1152525"/>
          </a:xfrm>
        </p:spPr>
        <p:txBody>
          <a:bodyPr/>
          <a:lstStyle/>
          <a:p>
            <a:r>
              <a:rPr lang="en-US" altLang="zh-TW" sz="3600"/>
              <a:t>Trapezoidal Rule for Unevenly Spaced Data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Suppose there are five points</a:t>
            </a:r>
          </a:p>
        </p:txBody>
      </p:sp>
      <p:graphicFrame>
        <p:nvGraphicFramePr>
          <p:cNvPr id="519172" name="Object 4"/>
          <p:cNvGraphicFramePr>
            <a:graphicFrameLocks noChangeAspect="1"/>
          </p:cNvGraphicFramePr>
          <p:nvPr/>
        </p:nvGraphicFramePr>
        <p:xfrm>
          <a:off x="1547813" y="1916113"/>
          <a:ext cx="619125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74" name="方程式" r:id="rId3" imgW="2857320" imgH="787320" progId="Equation.3">
                  <p:embed/>
                </p:oleObj>
              </mc:Choice>
              <mc:Fallback>
                <p:oleObj name="方程式" r:id="rId3" imgW="2857320" imgH="787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6191250" cy="1711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BEDB-CE5B-47B2-A3FF-837A7A0F0F0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Romberg Integration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Apply Richardson extrapolation to numerical integration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520196" name="Object 4"/>
          <p:cNvGraphicFramePr>
            <a:graphicFrameLocks noChangeAspect="1"/>
          </p:cNvGraphicFramePr>
          <p:nvPr/>
        </p:nvGraphicFramePr>
        <p:xfrm>
          <a:off x="827088" y="2492375"/>
          <a:ext cx="74168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98" name="方程式" r:id="rId3" imgW="2895480" imgH="609480" progId="Equation.3">
                  <p:embed/>
                </p:oleObj>
              </mc:Choice>
              <mc:Fallback>
                <p:oleObj name="方程式" r:id="rId3" imgW="289548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92375"/>
                        <a:ext cx="7416800" cy="1568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AF38-F4EF-4B58-B8A2-BF6BC35BBC1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467850" cy="1152525"/>
          </a:xfrm>
        </p:spPr>
        <p:txBody>
          <a:bodyPr/>
          <a:lstStyle/>
          <a:p>
            <a:r>
              <a:rPr lang="en-US" altLang="zh-TW" sz="3600"/>
              <a:t>Example: Integral of </a:t>
            </a:r>
            <a:r>
              <a:rPr lang="en-US" altLang="zh-TW" sz="3600" i="1"/>
              <a:t>f</a:t>
            </a:r>
            <a:r>
              <a:rPr lang="en-US" altLang="zh-TW" sz="3600"/>
              <a:t>(</a:t>
            </a:r>
            <a:r>
              <a:rPr lang="en-US" altLang="zh-TW" sz="3600" i="1"/>
              <a:t>x</a:t>
            </a:r>
            <a:r>
              <a:rPr lang="en-US" altLang="zh-TW" sz="3600"/>
              <a:t>)</a:t>
            </a:r>
            <a:r>
              <a:rPr lang="en-US" altLang="zh-TW" sz="3600" i="1"/>
              <a:t>=exp</a:t>
            </a:r>
            <a:r>
              <a:rPr lang="en-US" altLang="zh-TW" sz="3600"/>
              <a:t>(</a:t>
            </a:r>
            <a:r>
              <a:rPr lang="en-US" altLang="zh-TW" sz="3600" i="1"/>
              <a:t>-x</a:t>
            </a:r>
            <a:r>
              <a:rPr lang="en-US" altLang="zh-TW" sz="3600" i="1" baseline="30000"/>
              <a:t>2</a:t>
            </a:r>
            <a:r>
              <a:rPr lang="en-US" altLang="zh-TW" sz="3600"/>
              <a:t>), </a:t>
            </a:r>
            <a:r>
              <a:rPr lang="en-US" altLang="zh-TW" sz="3600" i="1"/>
              <a:t>x</a:t>
            </a:r>
            <a:r>
              <a:rPr lang="en-US" altLang="zh-TW" sz="3600"/>
              <a:t> in [0.2, 1.5]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661025"/>
          </a:xfrm>
        </p:spPr>
        <p:txBody>
          <a:bodyPr/>
          <a:lstStyle/>
          <a:p>
            <a:r>
              <a:rPr lang="en-US" altLang="zh-TW" sz="3100"/>
              <a:t>1st estimation: </a:t>
            </a:r>
            <a:r>
              <a:rPr lang="en-US" altLang="zh-TW" sz="3100" i="1"/>
              <a:t>h</a:t>
            </a:r>
            <a:r>
              <a:rPr lang="en-US" altLang="zh-TW" sz="3100"/>
              <a:t>=(</a:t>
            </a:r>
            <a:r>
              <a:rPr lang="en-US" altLang="zh-TW" sz="3100" i="1"/>
              <a:t>b-a</a:t>
            </a:r>
            <a:r>
              <a:rPr lang="en-US" altLang="zh-TW" sz="3100"/>
              <a:t>)/2=0.65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 sz="3100"/>
              <a:t>2nd estimation: </a:t>
            </a:r>
            <a:r>
              <a:rPr lang="en-US" altLang="zh-TW" sz="3100" i="1"/>
              <a:t>h</a:t>
            </a:r>
            <a:r>
              <a:rPr lang="en-US" altLang="zh-TW" sz="3100"/>
              <a:t>=0.65/2=0.325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 sz="3100"/>
              <a:t>Improved = 0.65947+1/3*(0.65947-0.66211)</a:t>
            </a:r>
          </a:p>
        </p:txBody>
      </p:sp>
      <p:graphicFrame>
        <p:nvGraphicFramePr>
          <p:cNvPr id="524292" name="Object 4"/>
          <p:cNvGraphicFramePr>
            <a:graphicFrameLocks noChangeAspect="1"/>
          </p:cNvGraphicFramePr>
          <p:nvPr/>
        </p:nvGraphicFramePr>
        <p:xfrm>
          <a:off x="827088" y="1701800"/>
          <a:ext cx="54006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3" name="方程式" r:id="rId3" imgW="2387520" imgH="393480" progId="Equation.3">
                  <p:embed/>
                </p:oleObj>
              </mc:Choice>
              <mc:Fallback>
                <p:oleObj name="方程式" r:id="rId3" imgW="23875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1800"/>
                        <a:ext cx="5400675" cy="8937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293" name="Object 5"/>
          <p:cNvGraphicFramePr>
            <a:graphicFrameLocks noChangeAspect="1"/>
          </p:cNvGraphicFramePr>
          <p:nvPr/>
        </p:nvGraphicFramePr>
        <p:xfrm>
          <a:off x="1277938" y="2636838"/>
          <a:ext cx="55102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4" name="方程式" r:id="rId5" imgW="2489040" imgH="393480" progId="Equation.3">
                  <p:embed/>
                </p:oleObj>
              </mc:Choice>
              <mc:Fallback>
                <p:oleObj name="方程式" r:id="rId5" imgW="2489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636838"/>
                        <a:ext cx="5510212" cy="873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294" name="Object 6"/>
          <p:cNvGraphicFramePr>
            <a:graphicFrameLocks noChangeAspect="1"/>
          </p:cNvGraphicFramePr>
          <p:nvPr/>
        </p:nvGraphicFramePr>
        <p:xfrm>
          <a:off x="339725" y="4157663"/>
          <a:ext cx="86963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5" name="方程式" r:id="rId7" imgW="4012920" imgH="393480" progId="Equation.3">
                  <p:embed/>
                </p:oleObj>
              </mc:Choice>
              <mc:Fallback>
                <p:oleObj name="方程式" r:id="rId7" imgW="40129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157663"/>
                        <a:ext cx="8696325" cy="8556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295" name="Object 7"/>
          <p:cNvGraphicFramePr>
            <a:graphicFrameLocks noChangeAspect="1"/>
          </p:cNvGraphicFramePr>
          <p:nvPr/>
        </p:nvGraphicFramePr>
        <p:xfrm>
          <a:off x="763588" y="5084763"/>
          <a:ext cx="83454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6" name="方程式" r:id="rId9" imgW="3771720" imgH="393480" progId="Equation.3">
                  <p:embed/>
                </p:oleObj>
              </mc:Choice>
              <mc:Fallback>
                <p:oleObj name="方程式" r:id="rId9" imgW="37717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84763"/>
                        <a:ext cx="8345487" cy="873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5940425" y="3286125"/>
            <a:ext cx="3402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000">
                <a:solidFill>
                  <a:srgbClr val="FF0000"/>
                </a:solidFill>
                <a:latin typeface="Times New Roman" pitchFamily="18" charset="0"/>
              </a:rPr>
              <a:t>Only needs two new </a:t>
            </a:r>
          </a:p>
          <a:p>
            <a:r>
              <a:rPr lang="en-US" altLang="zh-TW" sz="3000">
                <a:solidFill>
                  <a:srgbClr val="FF0000"/>
                </a:solidFill>
                <a:latin typeface="Times New Roman" pitchFamily="18" charset="0"/>
              </a:rPr>
              <a:t>function evaluations</a:t>
            </a:r>
          </a:p>
        </p:txBody>
      </p:sp>
      <p:sp>
        <p:nvSpPr>
          <p:cNvPr id="524297" name="Line 9"/>
          <p:cNvSpPr>
            <a:spLocks noChangeShapeType="1"/>
          </p:cNvSpPr>
          <p:nvPr/>
        </p:nvSpPr>
        <p:spPr bwMode="auto">
          <a:xfrm flipH="1">
            <a:off x="3851275" y="4221163"/>
            <a:ext cx="2520950" cy="86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4298" name="Line 10"/>
          <p:cNvSpPr>
            <a:spLocks noChangeShapeType="1"/>
          </p:cNvSpPr>
          <p:nvPr/>
        </p:nvSpPr>
        <p:spPr bwMode="auto">
          <a:xfrm flipH="1">
            <a:off x="6156325" y="4221163"/>
            <a:ext cx="1008063" cy="9366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uiExpand="1" build="p"/>
      <p:bldP spid="524296" grpId="0"/>
      <p:bldP spid="524297" grpId="0" animBg="1"/>
      <p:bldP spid="5242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78CF-D65A-4CE8-B092-1E41B7F23EC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Simpson’s Rule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Approximates the function with a quadratic or cubic interpolation polynomials</a:t>
            </a:r>
          </a:p>
          <a:p>
            <a:r>
              <a:rPr lang="en-US" altLang="zh-TW"/>
              <a:t>Simpson’s 1/3 rule—quadratic interpolation</a:t>
            </a:r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525316" name="Object 4"/>
          <p:cNvGraphicFramePr>
            <a:graphicFrameLocks noChangeAspect="1"/>
          </p:cNvGraphicFramePr>
          <p:nvPr/>
        </p:nvGraphicFramePr>
        <p:xfrm>
          <a:off x="1919288" y="2781300"/>
          <a:ext cx="53721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27" name="方程式" r:id="rId3" imgW="2349360" imgH="393480" progId="Equation.3">
                  <p:embed/>
                </p:oleObj>
              </mc:Choice>
              <mc:Fallback>
                <p:oleObj name="方程式" r:id="rId3" imgW="2349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781300"/>
                        <a:ext cx="5372100" cy="900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5324" name="Picture 12" descr="Image:Simpsons method illustration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05213"/>
            <a:ext cx="3600450" cy="32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8824-415E-42CC-A160-0B44754DE950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Simpson’s Rule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Approximates the function with a quadratic or cubic interpolation polynomials</a:t>
            </a:r>
          </a:p>
          <a:p>
            <a:r>
              <a:rPr lang="en-US" altLang="zh-TW"/>
              <a:t>Simpson’s 1/3 rule—quadratic interpolation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Simpson’s 3/8 rule—cubic interpolation </a:t>
            </a:r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/>
        </p:nvGraphicFramePr>
        <p:xfrm>
          <a:off x="1403350" y="2997200"/>
          <a:ext cx="53721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69" name="方程式" r:id="rId3" imgW="2349360" imgH="393480" progId="Equation.3">
                  <p:embed/>
                </p:oleObj>
              </mc:Choice>
              <mc:Fallback>
                <p:oleObj name="方程式" r:id="rId3" imgW="2349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97200"/>
                        <a:ext cx="5372100" cy="900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5" name="Object 5"/>
          <p:cNvGraphicFramePr>
            <a:graphicFrameLocks noChangeAspect="1"/>
          </p:cNvGraphicFramePr>
          <p:nvPr/>
        </p:nvGraphicFramePr>
        <p:xfrm>
          <a:off x="646113" y="4833938"/>
          <a:ext cx="8247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0" name="方程式" r:id="rId5" imgW="3606480" imgH="393480" progId="Equation.3">
                  <p:embed/>
                </p:oleObj>
              </mc:Choice>
              <mc:Fallback>
                <p:oleObj name="方程式" r:id="rId5" imgW="3606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833938"/>
                        <a:ext cx="8247062" cy="900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D89-987C-4C3F-AF81-A450779182D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Simpson’s 1/3 Rule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endParaRPr lang="zh-TW" altLang="zh-TW"/>
          </a:p>
        </p:txBody>
      </p:sp>
      <p:graphicFrame>
        <p:nvGraphicFramePr>
          <p:cNvPr id="526340" name="Object 4"/>
          <p:cNvGraphicFramePr>
            <a:graphicFrameLocks noChangeAspect="1"/>
          </p:cNvGraphicFramePr>
          <p:nvPr/>
        </p:nvGraphicFramePr>
        <p:xfrm>
          <a:off x="755650" y="1766888"/>
          <a:ext cx="53721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4" name="方程式" r:id="rId3" imgW="2349360" imgH="393480" progId="Equation.3">
                  <p:embed/>
                </p:oleObj>
              </mc:Choice>
              <mc:Fallback>
                <p:oleObj name="方程式" r:id="rId3" imgW="2349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66888"/>
                        <a:ext cx="5372100" cy="900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1" name="Object 5"/>
          <p:cNvGraphicFramePr>
            <a:graphicFrameLocks noChangeAspect="1"/>
          </p:cNvGraphicFramePr>
          <p:nvPr/>
        </p:nvGraphicFramePr>
        <p:xfrm>
          <a:off x="796925" y="2746375"/>
          <a:ext cx="57197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5" name="方程式" r:id="rId5" imgW="2501640" imgH="393480" progId="Equation.3">
                  <p:embed/>
                </p:oleObj>
              </mc:Choice>
              <mc:Fallback>
                <p:oleObj name="方程式" r:id="rId5" imgW="2501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746375"/>
                        <a:ext cx="5719763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2" name="Object 6"/>
          <p:cNvGraphicFramePr>
            <a:graphicFrameLocks noChangeAspect="1"/>
          </p:cNvGraphicFramePr>
          <p:nvPr/>
        </p:nvGraphicFramePr>
        <p:xfrm>
          <a:off x="1812925" y="3609975"/>
          <a:ext cx="47037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6" name="方程式" r:id="rId7" imgW="2057400" imgH="393480" progId="Equation.3">
                  <p:embed/>
                </p:oleObj>
              </mc:Choice>
              <mc:Fallback>
                <p:oleObj name="方程式" r:id="rId7" imgW="2057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609975"/>
                        <a:ext cx="4703763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3" name="Object 7"/>
          <p:cNvGraphicFramePr>
            <a:graphicFrameLocks noChangeAspect="1"/>
          </p:cNvGraphicFramePr>
          <p:nvPr/>
        </p:nvGraphicFramePr>
        <p:xfrm>
          <a:off x="6948488" y="2781300"/>
          <a:ext cx="1479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7" name="方程式" r:id="rId9" imgW="647640" imgH="393480" progId="Equation.3">
                  <p:embed/>
                </p:oleObj>
              </mc:Choice>
              <mc:Fallback>
                <p:oleObj name="方程式" r:id="rId9" imgW="6476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781300"/>
                        <a:ext cx="147955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6948488" y="3683000"/>
          <a:ext cx="17700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8" name="方程式" r:id="rId11" imgW="774360" imgH="228600" progId="Equation.3">
                  <p:embed/>
                </p:oleObj>
              </mc:Choice>
              <mc:Fallback>
                <p:oleObj name="方程式" r:id="rId11" imgW="7743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683000"/>
                        <a:ext cx="1770062" cy="5222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5" name="Object 9"/>
          <p:cNvGraphicFramePr>
            <a:graphicFrameLocks noChangeAspect="1"/>
          </p:cNvGraphicFramePr>
          <p:nvPr/>
        </p:nvGraphicFramePr>
        <p:xfrm>
          <a:off x="1903413" y="4475163"/>
          <a:ext cx="26685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9" name="方程式" r:id="rId13" imgW="1168200" imgH="393480" progId="Equation.3">
                  <p:embed/>
                </p:oleObj>
              </mc:Choice>
              <mc:Fallback>
                <p:oleObj name="方程式" r:id="rId13" imgW="11682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475163"/>
                        <a:ext cx="2668587" cy="898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5F3B-AB5B-47B1-AF1F-6D09B18B028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Error Estimation for Simpson’s 1/3 rule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Write the polynomial up to the 4th order as the 3rd order term will vanish in the integral</a:t>
            </a:r>
          </a:p>
        </p:txBody>
      </p:sp>
      <p:graphicFrame>
        <p:nvGraphicFramePr>
          <p:cNvPr id="533508" name="Object 4"/>
          <p:cNvGraphicFramePr>
            <a:graphicFrameLocks noChangeAspect="1"/>
          </p:cNvGraphicFramePr>
          <p:nvPr/>
        </p:nvGraphicFramePr>
        <p:xfrm>
          <a:off x="827088" y="2276475"/>
          <a:ext cx="71723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6" name="方程式" r:id="rId4" imgW="3136680" imgH="393480" progId="Equation.3">
                  <p:embed/>
                </p:oleObj>
              </mc:Choice>
              <mc:Fallback>
                <p:oleObj name="方程式" r:id="rId4" imgW="3136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7172325" cy="900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9" name="Object 5"/>
          <p:cNvGraphicFramePr>
            <a:graphicFrameLocks noChangeAspect="1"/>
          </p:cNvGraphicFramePr>
          <p:nvPr/>
        </p:nvGraphicFramePr>
        <p:xfrm>
          <a:off x="74613" y="4221163"/>
          <a:ext cx="902493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7" name="方程式" r:id="rId6" imgW="3949560" imgH="482400" progId="Equation.3">
                  <p:embed/>
                </p:oleObj>
              </mc:Choice>
              <mc:Fallback>
                <p:oleObj name="方程式" r:id="rId6" imgW="39495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3" y="4221163"/>
                        <a:ext cx="9024937" cy="11064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0" name="Object 6"/>
          <p:cNvGraphicFramePr>
            <a:graphicFrameLocks noChangeAspect="1"/>
          </p:cNvGraphicFramePr>
          <p:nvPr/>
        </p:nvGraphicFramePr>
        <p:xfrm>
          <a:off x="554038" y="5373688"/>
          <a:ext cx="82438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8" name="方程式" r:id="rId8" imgW="3606480" imgH="419040" progId="Equation.3">
                  <p:embed/>
                </p:oleObj>
              </mc:Choice>
              <mc:Fallback>
                <p:oleObj name="方程式" r:id="rId8" imgW="3606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5373688"/>
                        <a:ext cx="8243887" cy="9604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1" name="Object 7"/>
          <p:cNvGraphicFramePr>
            <a:graphicFrameLocks noChangeAspect="1"/>
          </p:cNvGraphicFramePr>
          <p:nvPr/>
        </p:nvGraphicFramePr>
        <p:xfrm>
          <a:off x="1692275" y="3213100"/>
          <a:ext cx="45593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9" name="方程式" r:id="rId10" imgW="1993680" imgH="393480" progId="Equation.3">
                  <p:embed/>
                </p:oleObj>
              </mc:Choice>
              <mc:Fallback>
                <p:oleObj name="方程式" r:id="rId10" imgW="19936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4559300" cy="900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F274-4C71-40F4-BCEA-CFDE00BCFE2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endParaRPr lang="zh-TW" altLang="zh-TW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Simpson’s 1/3 rule for multiple segments</a:t>
            </a:r>
          </a:p>
        </p:txBody>
      </p:sp>
      <p:graphicFrame>
        <p:nvGraphicFramePr>
          <p:cNvPr id="534532" name="Object 4"/>
          <p:cNvGraphicFramePr>
            <a:graphicFrameLocks noChangeAspect="1"/>
          </p:cNvGraphicFramePr>
          <p:nvPr/>
        </p:nvGraphicFramePr>
        <p:xfrm>
          <a:off x="395288" y="1276350"/>
          <a:ext cx="70770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5" name="方程式" r:id="rId3" imgW="3098520" imgH="355320" progId="Equation.3">
                  <p:embed/>
                </p:oleObj>
              </mc:Choice>
              <mc:Fallback>
                <p:oleObj name="方程式" r:id="rId3" imgW="309852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76350"/>
                        <a:ext cx="7077075" cy="812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4" name="Object 6"/>
          <p:cNvGraphicFramePr>
            <a:graphicFrameLocks noChangeAspect="1"/>
          </p:cNvGraphicFramePr>
          <p:nvPr/>
        </p:nvGraphicFramePr>
        <p:xfrm>
          <a:off x="587375" y="2284413"/>
          <a:ext cx="85566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6" name="方程式" r:id="rId5" imgW="3746160" imgH="393480" progId="Equation.3">
                  <p:embed/>
                </p:oleObj>
              </mc:Choice>
              <mc:Fallback>
                <p:oleObj name="方程式" r:id="rId5" imgW="3746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284413"/>
                        <a:ext cx="8556625" cy="898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5" name="Object 7"/>
          <p:cNvGraphicFramePr>
            <a:graphicFrameLocks noChangeAspect="1"/>
          </p:cNvGraphicFramePr>
          <p:nvPr/>
        </p:nvGraphicFramePr>
        <p:xfrm>
          <a:off x="684213" y="3221038"/>
          <a:ext cx="67579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7" name="方程式" r:id="rId7" imgW="2958840" imgH="393480" progId="Equation.3">
                  <p:embed/>
                </p:oleObj>
              </mc:Choice>
              <mc:Fallback>
                <p:oleObj name="方程式" r:id="rId7" imgW="29588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21038"/>
                        <a:ext cx="6757987" cy="898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6" name="Object 8"/>
          <p:cNvGraphicFramePr>
            <a:graphicFrameLocks noChangeAspect="1"/>
          </p:cNvGraphicFramePr>
          <p:nvPr/>
        </p:nvGraphicFramePr>
        <p:xfrm>
          <a:off x="468313" y="3906838"/>
          <a:ext cx="36861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8" name="方程式" r:id="rId9" imgW="1612800" imgH="545760" progId="Equation.3">
                  <p:embed/>
                </p:oleObj>
              </mc:Choice>
              <mc:Fallback>
                <p:oleObj name="方程式" r:id="rId9" imgW="161280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06838"/>
                        <a:ext cx="3686175" cy="12509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7" name="Object 9"/>
          <p:cNvGraphicFramePr>
            <a:graphicFrameLocks noChangeAspect="1"/>
          </p:cNvGraphicFramePr>
          <p:nvPr/>
        </p:nvGraphicFramePr>
        <p:xfrm>
          <a:off x="1309688" y="5191125"/>
          <a:ext cx="50784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9" name="方程式" r:id="rId11" imgW="2222280" imgH="393480" progId="Equation.3">
                  <p:embed/>
                </p:oleObj>
              </mc:Choice>
              <mc:Fallback>
                <p:oleObj name="方程式" r:id="rId11" imgW="22222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5191125"/>
                        <a:ext cx="5078412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8" name="Object 10"/>
          <p:cNvGraphicFramePr>
            <a:graphicFrameLocks noChangeAspect="1"/>
          </p:cNvGraphicFramePr>
          <p:nvPr/>
        </p:nvGraphicFramePr>
        <p:xfrm>
          <a:off x="4140200" y="4221163"/>
          <a:ext cx="4264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0" name="方程式" r:id="rId13" imgW="1866600" imgH="393480" progId="Equation.3">
                  <p:embed/>
                </p:oleObj>
              </mc:Choice>
              <mc:Fallback>
                <p:oleObj name="方程式" r:id="rId13" imgW="18666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221163"/>
                        <a:ext cx="4264025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08A8-DC3A-4E7C-94E1-216A2364DFF0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Simpson’s 3/8 Rule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Approximating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by cubic interpolation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Prove the following by yourself</a:t>
            </a:r>
          </a:p>
          <a:p>
            <a:endParaRPr lang="en-US" altLang="zh-TW"/>
          </a:p>
        </p:txBody>
      </p:sp>
      <p:graphicFrame>
        <p:nvGraphicFramePr>
          <p:cNvPr id="535556" name="Object 4"/>
          <p:cNvGraphicFramePr>
            <a:graphicFrameLocks noChangeAspect="1"/>
          </p:cNvGraphicFramePr>
          <p:nvPr/>
        </p:nvGraphicFramePr>
        <p:xfrm>
          <a:off x="684213" y="1773238"/>
          <a:ext cx="8247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4" name="方程式" r:id="rId3" imgW="3606480" imgH="393480" progId="Equation.3">
                  <p:embed/>
                </p:oleObj>
              </mc:Choice>
              <mc:Fallback>
                <p:oleObj name="方程式" r:id="rId3" imgW="3606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8247062" cy="900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7" name="Object 5"/>
          <p:cNvGraphicFramePr>
            <a:graphicFrameLocks noChangeAspect="1"/>
          </p:cNvGraphicFramePr>
          <p:nvPr/>
        </p:nvGraphicFramePr>
        <p:xfrm>
          <a:off x="395288" y="5186363"/>
          <a:ext cx="87645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5" name="方程式" r:id="rId5" imgW="3835080" imgH="393480" progId="Equation.3">
                  <p:embed/>
                </p:oleObj>
              </mc:Choice>
              <mc:Fallback>
                <p:oleObj name="方程式" r:id="rId5" imgW="3835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86363"/>
                        <a:ext cx="8764587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8" name="Object 6"/>
          <p:cNvGraphicFramePr>
            <a:graphicFrameLocks noChangeAspect="1"/>
          </p:cNvGraphicFramePr>
          <p:nvPr/>
        </p:nvGraphicFramePr>
        <p:xfrm>
          <a:off x="827088" y="2636838"/>
          <a:ext cx="54022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6" name="方程式" r:id="rId7" imgW="2361960" imgH="393480" progId="Equation.3">
                  <p:embed/>
                </p:oleObj>
              </mc:Choice>
              <mc:Fallback>
                <p:oleObj name="方程式" r:id="rId7" imgW="23619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36838"/>
                        <a:ext cx="5402262" cy="900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9" name="Object 7"/>
          <p:cNvGraphicFramePr>
            <a:graphicFrameLocks noChangeAspect="1"/>
          </p:cNvGraphicFramePr>
          <p:nvPr/>
        </p:nvGraphicFramePr>
        <p:xfrm>
          <a:off x="928688" y="4149725"/>
          <a:ext cx="679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7" name="方程式" r:id="rId9" imgW="2971800" imgH="393480" progId="Equation.3">
                  <p:embed/>
                </p:oleObj>
              </mc:Choice>
              <mc:Fallback>
                <p:oleObj name="方程式" r:id="rId9" imgW="29718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149725"/>
                        <a:ext cx="67945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C60-07FF-43C3-A8E3-CA76B29A609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Integration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96300" cy="4751387"/>
          </a:xfrm>
        </p:spPr>
        <p:txBody>
          <a:bodyPr/>
          <a:lstStyle/>
          <a:p>
            <a:r>
              <a:rPr lang="en-US" altLang="zh-TW"/>
              <a:t>For </a:t>
            </a:r>
            <a:r>
              <a:rPr lang="en-US" altLang="zh-TW" i="1"/>
              <a:t>f</a:t>
            </a:r>
            <a:r>
              <a:rPr lang="en-US" altLang="zh-TW"/>
              <a:t>: R</a:t>
            </a:r>
            <a:r>
              <a:rPr lang="en-US" altLang="zh-TW">
                <a:sym typeface="Wingdings" pitchFamily="2" charset="2"/>
              </a:rPr>
              <a:t>R, definite integral over interval [a, b],</a:t>
            </a:r>
          </a:p>
          <a:p>
            <a:endParaRPr lang="en-US" altLang="zh-TW" sz="2000">
              <a:sym typeface="Wingdings" pitchFamily="2" charset="2"/>
            </a:endParaRPr>
          </a:p>
          <a:p>
            <a:endParaRPr lang="en-US" altLang="zh-TW" sz="200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>
                <a:sym typeface="Wingdings" pitchFamily="2" charset="2"/>
              </a:rPr>
              <a:t>	is defined by the limit of Riemann sums</a:t>
            </a:r>
          </a:p>
          <a:p>
            <a:endParaRPr lang="en-US" altLang="zh-TW">
              <a:sym typeface="Wingdings" pitchFamily="2" charset="2"/>
            </a:endParaRPr>
          </a:p>
          <a:p>
            <a:endParaRPr lang="en-US" altLang="zh-TW">
              <a:sym typeface="Wingdings" pitchFamily="2" charset="2"/>
            </a:endParaRPr>
          </a:p>
          <a:p>
            <a:r>
              <a:rPr lang="en-US" altLang="zh-TW">
                <a:sym typeface="Wingdings" pitchFamily="2" charset="2"/>
              </a:rPr>
              <a:t>Riemann integral exists if integrand </a:t>
            </a:r>
            <a:r>
              <a:rPr lang="en-US" altLang="zh-TW" i="1">
                <a:sym typeface="Wingdings" pitchFamily="2" charset="2"/>
              </a:rPr>
              <a:t>f</a:t>
            </a:r>
            <a:r>
              <a:rPr lang="en-US" altLang="zh-TW">
                <a:sym typeface="Wingdings" pitchFamily="2" charset="2"/>
              </a:rPr>
              <a:t>  is bounded and continuous almost everywhere</a:t>
            </a:r>
          </a:p>
        </p:txBody>
      </p:sp>
      <p:graphicFrame>
        <p:nvGraphicFramePr>
          <p:cNvPr id="481284" name="Object 4"/>
          <p:cNvGraphicFramePr>
            <a:graphicFrameLocks noChangeAspect="1"/>
          </p:cNvGraphicFramePr>
          <p:nvPr/>
        </p:nvGraphicFramePr>
        <p:xfrm>
          <a:off x="3419475" y="1736725"/>
          <a:ext cx="2466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8" name="方程式" r:id="rId3" imgW="1079280" imgH="330120" progId="Equation.3">
                  <p:embed/>
                </p:oleObj>
              </mc:Choice>
              <mc:Fallback>
                <p:oleObj name="方程式" r:id="rId3" imgW="107928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736725"/>
                        <a:ext cx="2466975" cy="755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5" name="Object 5"/>
          <p:cNvGraphicFramePr>
            <a:graphicFrameLocks noChangeAspect="1"/>
          </p:cNvGraphicFramePr>
          <p:nvPr/>
        </p:nvGraphicFramePr>
        <p:xfrm>
          <a:off x="1870075" y="3213100"/>
          <a:ext cx="5802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9" name="方程式" r:id="rId5" imgW="2539800" imgH="431640" progId="Equation.3">
                  <p:embed/>
                </p:oleObj>
              </mc:Choice>
              <mc:Fallback>
                <p:oleObj name="方程式" r:id="rId5" imgW="2539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213100"/>
                        <a:ext cx="5802313" cy="9890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C763-DDDE-47AE-8935-9132F3DE706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Example: Integral of </a:t>
            </a:r>
            <a:r>
              <a:rPr lang="en-US" altLang="zh-TW" sz="3600" i="1"/>
              <a:t>f</a:t>
            </a:r>
            <a:r>
              <a:rPr lang="en-US" altLang="zh-TW" sz="3600"/>
              <a:t>(</a:t>
            </a:r>
            <a:r>
              <a:rPr lang="en-US" altLang="zh-TW" sz="3600" i="1"/>
              <a:t>x</a:t>
            </a:r>
            <a:r>
              <a:rPr lang="en-US" altLang="zh-TW" sz="3600"/>
              <a:t>)</a:t>
            </a:r>
            <a:r>
              <a:rPr lang="en-US" altLang="zh-TW" sz="3600" i="1"/>
              <a:t>=exp</a:t>
            </a:r>
            <a:r>
              <a:rPr lang="en-US" altLang="zh-TW" sz="3600"/>
              <a:t>(</a:t>
            </a:r>
            <a:r>
              <a:rPr lang="en-US" altLang="zh-TW" sz="3600" i="1"/>
              <a:t>-x</a:t>
            </a:r>
            <a:r>
              <a:rPr lang="en-US" altLang="zh-TW" sz="3600" i="1" baseline="30000"/>
              <a:t>2</a:t>
            </a:r>
            <a:r>
              <a:rPr lang="en-US" altLang="zh-TW" sz="3600"/>
              <a:t>) </a:t>
            </a:r>
            <a:br>
              <a:rPr lang="en-US" altLang="zh-TW" sz="3600"/>
            </a:br>
            <a:r>
              <a:rPr lang="en-US" altLang="zh-TW" sz="3600"/>
              <a:t>between </a:t>
            </a:r>
            <a:r>
              <a:rPr lang="en-US" altLang="zh-TW" sz="3600" i="1"/>
              <a:t>a</a:t>
            </a:r>
            <a:r>
              <a:rPr lang="en-US" altLang="zh-TW" sz="3600"/>
              <a:t> = 0.2 and </a:t>
            </a:r>
            <a:r>
              <a:rPr lang="en-US" altLang="zh-TW" sz="3600" i="1"/>
              <a:t>b</a:t>
            </a:r>
            <a:r>
              <a:rPr lang="en-US" altLang="zh-TW" sz="3600"/>
              <a:t> = 2.6 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536580" name="Picture 4" descr="File0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4492" r="6912" b="5972"/>
          <a:stretch>
            <a:fillRect/>
          </a:stretch>
        </p:blipFill>
        <p:spPr bwMode="auto">
          <a:xfrm>
            <a:off x="130175" y="2109788"/>
            <a:ext cx="8978900" cy="3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91BF-B183-43F2-BA90-0577D6A8263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52525"/>
          </a:xfrm>
        </p:spPr>
        <p:txBody>
          <a:bodyPr/>
          <a:lstStyle/>
          <a:p>
            <a:r>
              <a:rPr lang="en-US" altLang="zh-TW"/>
              <a:t>Accuracy of Newton-Cotes Quadrature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In general, odd-order Newton-Cotes rule gains extra degree of accuracy beyond that of polynomial interpolant on which it is based</a:t>
            </a:r>
          </a:p>
          <a:p>
            <a:endParaRPr lang="en-US" altLang="zh-TW" sz="1600"/>
          </a:p>
          <a:p>
            <a:r>
              <a:rPr lang="en-US" altLang="zh-TW"/>
              <a:t>This is due to cancellation of positive and negative errors</a:t>
            </a:r>
          </a:p>
        </p:txBody>
      </p:sp>
      <p:pic>
        <p:nvPicPr>
          <p:cNvPr id="541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479925"/>
            <a:ext cx="3095625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1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37063"/>
            <a:ext cx="3455987" cy="18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5724525" y="3860800"/>
            <a:ext cx="200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f</a:t>
            </a:r>
            <a:r>
              <a:rPr lang="en-US" altLang="zh-TW" sz="3200">
                <a:latin typeface="Times New Roman" pitchFamily="18" charset="0"/>
              </a:rPr>
              <a:t>(</a:t>
            </a:r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>
                <a:latin typeface="Times New Roman" pitchFamily="18" charset="0"/>
              </a:rPr>
              <a:t>) ≈ </a:t>
            </a:r>
            <a:r>
              <a:rPr lang="en-US" altLang="zh-TW" sz="3200" i="1">
                <a:latin typeface="Times New Roman" pitchFamily="18" charset="0"/>
              </a:rPr>
              <a:t>P</a:t>
            </a:r>
            <a:r>
              <a:rPr lang="en-US" altLang="zh-TW" sz="3200" i="1" baseline="-25000">
                <a:latin typeface="Times New Roman" pitchFamily="18" charset="0"/>
              </a:rPr>
              <a:t>2</a:t>
            </a:r>
            <a:r>
              <a:rPr lang="en-US" altLang="zh-TW" sz="3200">
                <a:latin typeface="Times New Roman" pitchFamily="18" charset="0"/>
              </a:rPr>
              <a:t>(</a:t>
            </a:r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>
                <a:latin typeface="Times New Roman" pitchFamily="18" charset="0"/>
              </a:rPr>
              <a:t>)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1701800" y="3860800"/>
            <a:ext cx="200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f</a:t>
            </a:r>
            <a:r>
              <a:rPr lang="en-US" altLang="zh-TW" sz="3200">
                <a:latin typeface="Times New Roman" pitchFamily="18" charset="0"/>
              </a:rPr>
              <a:t>(</a:t>
            </a:r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>
                <a:latin typeface="Times New Roman" pitchFamily="18" charset="0"/>
              </a:rPr>
              <a:t>) ≈ </a:t>
            </a:r>
            <a:r>
              <a:rPr lang="en-US" altLang="zh-TW" sz="3200" i="1">
                <a:latin typeface="Times New Roman" pitchFamily="18" charset="0"/>
              </a:rPr>
              <a:t>P</a:t>
            </a:r>
            <a:r>
              <a:rPr lang="en-US" altLang="zh-TW" sz="3200" i="1" baseline="-25000">
                <a:latin typeface="Times New Roman" pitchFamily="18" charset="0"/>
              </a:rPr>
              <a:t>0</a:t>
            </a:r>
            <a:r>
              <a:rPr lang="en-US" altLang="zh-TW" sz="3200">
                <a:latin typeface="Times New Roman" pitchFamily="18" charset="0"/>
              </a:rPr>
              <a:t>(</a:t>
            </a:r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>
                <a:latin typeface="Times New Roman" pitchFamily="18" charset="0"/>
              </a:rPr>
              <a:t>)</a:t>
            </a:r>
          </a:p>
        </p:txBody>
      </p:sp>
      <p:sp>
        <p:nvSpPr>
          <p:cNvPr id="541705" name="Line 9"/>
          <p:cNvSpPr>
            <a:spLocks noChangeShapeType="1"/>
          </p:cNvSpPr>
          <p:nvPr/>
        </p:nvSpPr>
        <p:spPr bwMode="auto">
          <a:xfrm>
            <a:off x="7308850" y="4437063"/>
            <a:ext cx="71438" cy="504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 flipH="1">
            <a:off x="2124075" y="4365625"/>
            <a:ext cx="792163" cy="647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BA72-B5D7-49D5-B167-0D724CD7A9F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Drawbacks of Newton-Cotes Quadrature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Newton-Cotes quadrature rules are simple and often effective, but they have drawbacks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Using large number of equally spaced nodes may incur erratic behavior associated with high-degree polynomial interpolation (e.g., weights may be negative)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Newton-Cotes rules are not of highest degree possible for number of nodes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7DAD-252E-4FCD-B376-58AEB1BFB36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of Undetermined Coefficients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675687" cy="5183187"/>
          </a:xfrm>
        </p:spPr>
        <p:txBody>
          <a:bodyPr/>
          <a:lstStyle/>
          <a:p>
            <a:r>
              <a:rPr lang="en-US" altLang="zh-TW"/>
              <a:t>Same game as we did in numerical differentiation</a:t>
            </a:r>
          </a:p>
          <a:p>
            <a:r>
              <a:rPr lang="en-US" altLang="zh-TW"/>
              <a:t>Illustrated by the following example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Case 1: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)=1, </a:t>
            </a:r>
            <a:r>
              <a:rPr lang="en-US" altLang="zh-TW" i="1"/>
              <a:t>f</a:t>
            </a:r>
            <a:r>
              <a:rPr lang="en-US" altLang="zh-TW" i="1" baseline="-25000"/>
              <a:t>1</a:t>
            </a:r>
            <a:r>
              <a:rPr lang="en-US" altLang="zh-TW"/>
              <a:t>=1, </a:t>
            </a:r>
            <a:r>
              <a:rPr lang="en-US" altLang="zh-TW" i="1"/>
              <a:t>f</a:t>
            </a:r>
            <a:r>
              <a:rPr lang="en-US" altLang="zh-TW" i="1" baseline="-25000"/>
              <a:t>2</a:t>
            </a:r>
            <a:r>
              <a:rPr lang="en-US" altLang="zh-TW"/>
              <a:t>=1</a:t>
            </a:r>
          </a:p>
          <a:p>
            <a:endParaRPr lang="en-US" altLang="zh-TW"/>
          </a:p>
          <a:p>
            <a:r>
              <a:rPr lang="en-US" altLang="zh-TW"/>
              <a:t>Case 2: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)=</a:t>
            </a:r>
            <a:r>
              <a:rPr lang="en-US" altLang="zh-TW" i="1"/>
              <a:t>x, f</a:t>
            </a:r>
            <a:r>
              <a:rPr lang="en-US" altLang="zh-TW" i="1" baseline="-25000"/>
              <a:t>1</a:t>
            </a:r>
            <a:r>
              <a:rPr lang="en-US" altLang="zh-TW"/>
              <a:t>=</a:t>
            </a:r>
            <a:r>
              <a:rPr lang="en-US" altLang="zh-TW" i="1"/>
              <a:t>P</a:t>
            </a:r>
            <a:r>
              <a:rPr lang="en-US" altLang="zh-TW"/>
              <a:t>(0)=0, </a:t>
            </a:r>
            <a:r>
              <a:rPr lang="en-US" altLang="zh-TW" i="1"/>
              <a:t>f</a:t>
            </a:r>
            <a:r>
              <a:rPr lang="en-US" altLang="zh-TW" i="1" baseline="-25000"/>
              <a:t>2</a:t>
            </a:r>
            <a:r>
              <a:rPr lang="en-US" altLang="zh-TW"/>
              <a:t>=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)=</a:t>
            </a:r>
            <a:r>
              <a:rPr lang="en-US" altLang="zh-TW" i="1"/>
              <a:t>h</a:t>
            </a:r>
          </a:p>
          <a:p>
            <a:endParaRPr lang="en-US" altLang="zh-TW" sz="3400"/>
          </a:p>
        </p:txBody>
      </p:sp>
      <p:graphicFrame>
        <p:nvGraphicFramePr>
          <p:cNvPr id="537604" name="Object 4"/>
          <p:cNvGraphicFramePr>
            <a:graphicFrameLocks noChangeAspect="1"/>
          </p:cNvGraphicFramePr>
          <p:nvPr/>
        </p:nvGraphicFramePr>
        <p:xfrm>
          <a:off x="2627313" y="2420938"/>
          <a:ext cx="33083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12" name="方程式" r:id="rId3" imgW="1447560" imgH="330120" progId="Equation.3">
                  <p:embed/>
                </p:oleObj>
              </mc:Choice>
              <mc:Fallback>
                <p:oleObj name="方程式" r:id="rId3" imgW="14475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20938"/>
                        <a:ext cx="3308350" cy="754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5" name="Object 5"/>
          <p:cNvGraphicFramePr>
            <a:graphicFrameLocks noChangeAspect="1"/>
          </p:cNvGraphicFramePr>
          <p:nvPr/>
        </p:nvGraphicFramePr>
        <p:xfrm>
          <a:off x="6126163" y="3068638"/>
          <a:ext cx="30178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13" name="方程式" r:id="rId5" imgW="1320480" imgH="203040" progId="Equation.3">
                  <p:embed/>
                </p:oleObj>
              </mc:Choice>
              <mc:Fallback>
                <p:oleObj name="方程式" r:id="rId5" imgW="13204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3068638"/>
                        <a:ext cx="3017837" cy="463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6" name="Object 6"/>
          <p:cNvGraphicFramePr>
            <a:graphicFrameLocks noChangeAspect="1"/>
          </p:cNvGraphicFramePr>
          <p:nvPr/>
        </p:nvGraphicFramePr>
        <p:xfrm>
          <a:off x="1331913" y="4005263"/>
          <a:ext cx="65833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14" name="方程式" r:id="rId7" imgW="2882880" imgH="330120" progId="Equation.3">
                  <p:embed/>
                </p:oleObj>
              </mc:Choice>
              <mc:Fallback>
                <p:oleObj name="方程式" r:id="rId7" imgW="288288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6583362" cy="754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7" name="Object 7"/>
          <p:cNvGraphicFramePr>
            <a:graphicFrameLocks noChangeAspect="1"/>
          </p:cNvGraphicFramePr>
          <p:nvPr/>
        </p:nvGraphicFramePr>
        <p:xfrm>
          <a:off x="1403350" y="5229225"/>
          <a:ext cx="61483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15" name="方程式" r:id="rId9" imgW="2692080" imgH="419040" progId="Equation.3">
                  <p:embed/>
                </p:oleObj>
              </mc:Choice>
              <mc:Fallback>
                <p:oleObj name="方程式" r:id="rId9" imgW="26920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29225"/>
                        <a:ext cx="6148388" cy="9572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7AAD-7867-46EB-83BF-8FEF1B71B40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Solving for Coefficients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endParaRPr lang="zh-TW" altLang="zh-TW" sz="3000"/>
          </a:p>
        </p:txBody>
      </p:sp>
      <p:graphicFrame>
        <p:nvGraphicFramePr>
          <p:cNvPr id="538634" name="Object 10"/>
          <p:cNvGraphicFramePr>
            <a:graphicFrameLocks noChangeAspect="1"/>
          </p:cNvGraphicFramePr>
          <p:nvPr/>
        </p:nvGraphicFramePr>
        <p:xfrm>
          <a:off x="1042988" y="3284538"/>
          <a:ext cx="3016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48" name="方程式" r:id="rId3" imgW="1320480" imgH="482400" progId="Equation.3">
                  <p:embed/>
                </p:oleObj>
              </mc:Choice>
              <mc:Fallback>
                <p:oleObj name="方程式" r:id="rId3" imgW="13204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84538"/>
                        <a:ext cx="3016250" cy="1101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5" name="Object 11"/>
          <p:cNvGraphicFramePr>
            <a:graphicFrameLocks noChangeAspect="1"/>
          </p:cNvGraphicFramePr>
          <p:nvPr/>
        </p:nvGraphicFramePr>
        <p:xfrm>
          <a:off x="971550" y="1196975"/>
          <a:ext cx="63801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49" name="方程式" r:id="rId5" imgW="2793960" imgH="330120" progId="Equation.3">
                  <p:embed/>
                </p:oleObj>
              </mc:Choice>
              <mc:Fallback>
                <p:oleObj name="方程式" r:id="rId5" imgW="279396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6380163" cy="754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6" name="Object 12"/>
          <p:cNvGraphicFramePr>
            <a:graphicFrameLocks noChangeAspect="1"/>
          </p:cNvGraphicFramePr>
          <p:nvPr/>
        </p:nvGraphicFramePr>
        <p:xfrm>
          <a:off x="1042988" y="2205038"/>
          <a:ext cx="61483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50" name="方程式" r:id="rId7" imgW="2692080" imgH="419040" progId="Equation.3">
                  <p:embed/>
                </p:oleObj>
              </mc:Choice>
              <mc:Fallback>
                <p:oleObj name="方程式" r:id="rId7" imgW="26920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6148387" cy="9572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7" name="Object 13"/>
          <p:cNvGraphicFramePr>
            <a:graphicFrameLocks noChangeAspect="1"/>
          </p:cNvGraphicFramePr>
          <p:nvPr/>
        </p:nvGraphicFramePr>
        <p:xfrm>
          <a:off x="5508625" y="3284538"/>
          <a:ext cx="18859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51" name="方程式" r:id="rId9" imgW="825480" imgH="482400" progId="Equation.3">
                  <p:embed/>
                </p:oleObj>
              </mc:Choice>
              <mc:Fallback>
                <p:oleObj name="方程式" r:id="rId9" imgW="82548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85950" cy="1101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8" name="Object 14"/>
          <p:cNvGraphicFramePr>
            <a:graphicFrameLocks noChangeAspect="1"/>
          </p:cNvGraphicFramePr>
          <p:nvPr/>
        </p:nvGraphicFramePr>
        <p:xfrm>
          <a:off x="611188" y="4652963"/>
          <a:ext cx="54737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52" name="方程式" r:id="rId11" imgW="2260440" imgH="393480" progId="Equation.3">
                  <p:embed/>
                </p:oleObj>
              </mc:Choice>
              <mc:Fallback>
                <p:oleObj name="方程式" r:id="rId11" imgW="22604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52963"/>
                        <a:ext cx="5473700" cy="9540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6148388" y="4868863"/>
            <a:ext cx="2995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</a:rPr>
              <a:t>Trapezoidal Rule</a:t>
            </a:r>
          </a:p>
        </p:txBody>
      </p:sp>
      <p:sp>
        <p:nvSpPr>
          <p:cNvPr id="538641" name="Line 17"/>
          <p:cNvSpPr>
            <a:spLocks noChangeShapeType="1"/>
          </p:cNvSpPr>
          <p:nvPr/>
        </p:nvSpPr>
        <p:spPr bwMode="auto">
          <a:xfrm>
            <a:off x="457200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611188" y="4581525"/>
            <a:ext cx="5473700" cy="1008063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9" grpId="0"/>
      <p:bldP spid="538641" grpId="0" animBg="1"/>
      <p:bldP spid="5386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860B-D947-4D96-8221-912C335DB40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Example: derive Simpson’s 1/3 rule using method of undetermined coefficients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544772" name="Object 4"/>
          <p:cNvGraphicFramePr>
            <a:graphicFrameLocks noChangeAspect="1"/>
          </p:cNvGraphicFramePr>
          <p:nvPr/>
        </p:nvGraphicFramePr>
        <p:xfrm>
          <a:off x="179388" y="4541838"/>
          <a:ext cx="406082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5" name="方程式" r:id="rId3" imgW="1777680" imgH="711000" progId="Equation.3">
                  <p:embed/>
                </p:oleObj>
              </mc:Choice>
              <mc:Fallback>
                <p:oleObj name="方程式" r:id="rId3" imgW="17776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541838"/>
                        <a:ext cx="4060825" cy="1624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3" name="Object 5"/>
          <p:cNvGraphicFramePr>
            <a:graphicFrameLocks noChangeAspect="1"/>
          </p:cNvGraphicFramePr>
          <p:nvPr/>
        </p:nvGraphicFramePr>
        <p:xfrm>
          <a:off x="755650" y="2852738"/>
          <a:ext cx="66992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6" name="方程式" r:id="rId5" imgW="2933640" imgH="330120" progId="Equation.3">
                  <p:embed/>
                </p:oleObj>
              </mc:Choice>
              <mc:Fallback>
                <p:oleObj name="方程式" r:id="rId5" imgW="293364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6699250" cy="754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4" name="Object 6"/>
          <p:cNvGraphicFramePr>
            <a:graphicFrameLocks noChangeAspect="1"/>
          </p:cNvGraphicFramePr>
          <p:nvPr/>
        </p:nvGraphicFramePr>
        <p:xfrm>
          <a:off x="827088" y="1268413"/>
          <a:ext cx="4883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7" name="方程式" r:id="rId7" imgW="1866600" imgH="330120" progId="Equation.3">
                  <p:embed/>
                </p:oleObj>
              </mc:Choice>
              <mc:Fallback>
                <p:oleObj name="方程式" r:id="rId7" imgW="186660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68413"/>
                        <a:ext cx="4883150" cy="8636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5" name="Object 7"/>
          <p:cNvGraphicFramePr>
            <a:graphicFrameLocks noChangeAspect="1"/>
          </p:cNvGraphicFramePr>
          <p:nvPr/>
        </p:nvGraphicFramePr>
        <p:xfrm>
          <a:off x="709613" y="2060575"/>
          <a:ext cx="68151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8" name="方程式" r:id="rId9" imgW="2984400" imgH="330120" progId="Equation.3">
                  <p:embed/>
                </p:oleObj>
              </mc:Choice>
              <mc:Fallback>
                <p:oleObj name="方程式" r:id="rId9" imgW="298440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060575"/>
                        <a:ext cx="6815137" cy="754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6" name="Object 8"/>
          <p:cNvGraphicFramePr>
            <a:graphicFrameLocks noChangeAspect="1"/>
          </p:cNvGraphicFramePr>
          <p:nvPr/>
        </p:nvGraphicFramePr>
        <p:xfrm>
          <a:off x="631825" y="3644900"/>
          <a:ext cx="75406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9" name="方程式" r:id="rId11" imgW="3301920" imgH="330120" progId="Equation.3">
                  <p:embed/>
                </p:oleObj>
              </mc:Choice>
              <mc:Fallback>
                <p:oleObj name="方程式" r:id="rId11" imgW="330192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644900"/>
                        <a:ext cx="7540625" cy="754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7" name="Object 9"/>
          <p:cNvGraphicFramePr>
            <a:graphicFrameLocks noChangeAspect="1"/>
          </p:cNvGraphicFramePr>
          <p:nvPr/>
        </p:nvGraphicFramePr>
        <p:xfrm>
          <a:off x="4849813" y="4941888"/>
          <a:ext cx="42941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0" name="方程式" r:id="rId13" imgW="1765080" imgH="393480" progId="Equation.3">
                  <p:embed/>
                </p:oleObj>
              </mc:Choice>
              <mc:Fallback>
                <p:oleObj name="方程式" r:id="rId13" imgW="17650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4941888"/>
                        <a:ext cx="4294187" cy="9572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8" name="Line 10"/>
          <p:cNvSpPr>
            <a:spLocks noChangeShapeType="1"/>
          </p:cNvSpPr>
          <p:nvPr/>
        </p:nvSpPr>
        <p:spPr bwMode="auto">
          <a:xfrm>
            <a:off x="4356100" y="544512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07AD-178F-4619-8B57-80D9F6288A8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Quadrature 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327650"/>
          </a:xfrm>
        </p:spPr>
        <p:txBody>
          <a:bodyPr/>
          <a:lstStyle/>
          <a:p>
            <a:r>
              <a:rPr lang="en-US" altLang="zh-TW"/>
              <a:t>Numerical approximation of definite integrals is known as numerical quadrature </a:t>
            </a:r>
          </a:p>
          <a:p>
            <a:r>
              <a:rPr lang="en-US" altLang="zh-TW"/>
              <a:t>Numerical quadrature computes the areas of curved figures</a:t>
            </a:r>
          </a:p>
          <a:p>
            <a:r>
              <a:rPr lang="en-US" altLang="zh-TW"/>
              <a:t>In our case: area under a curve over an interval </a:t>
            </a:r>
          </a:p>
        </p:txBody>
      </p:sp>
      <p:pic>
        <p:nvPicPr>
          <p:cNvPr id="528390" name="Picture 6" descr="Image:NumInt-MC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7" t="55968" b="2112"/>
          <a:stretch>
            <a:fillRect/>
          </a:stretch>
        </p:blipFill>
        <p:spPr bwMode="auto">
          <a:xfrm>
            <a:off x="2627313" y="3716338"/>
            <a:ext cx="4105275" cy="263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A544-4007-4807-9866-E7DEBFF10350}" type="slidenum">
              <a:rPr lang="en-US" altLang="zh-TW"/>
              <a:pPr/>
              <a:t>4</a:t>
            </a:fld>
            <a:endParaRPr lang="en-US" altLang="zh-TW"/>
          </a:p>
        </p:txBody>
      </p:sp>
      <p:graphicFrame>
        <p:nvGraphicFramePr>
          <p:cNvPr id="529414" name="Object 6"/>
          <p:cNvGraphicFramePr>
            <a:graphicFrameLocks noChangeAspect="1"/>
          </p:cNvGraphicFramePr>
          <p:nvPr/>
        </p:nvGraphicFramePr>
        <p:xfrm>
          <a:off x="2417763" y="1989138"/>
          <a:ext cx="51038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20" name="方程式" r:id="rId3" imgW="1917360" imgH="431640" progId="Equation.3">
                  <p:embed/>
                </p:oleObj>
              </mc:Choice>
              <mc:Fallback>
                <p:oleObj name="方程式" r:id="rId3" imgW="1917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1989138"/>
                        <a:ext cx="5103812" cy="1152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Quadrature Rule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Quadrature rule is a weighted sum of finite number of sample values of integrand function</a:t>
            </a:r>
          </a:p>
          <a:p>
            <a:pPr>
              <a:lnSpc>
                <a:spcPct val="90000"/>
              </a:lnSpc>
            </a:pPr>
            <a:endParaRPr lang="en-US" altLang="zh-TW" sz="4000"/>
          </a:p>
          <a:p>
            <a:pPr>
              <a:lnSpc>
                <a:spcPct val="90000"/>
              </a:lnSpc>
            </a:pPr>
            <a:r>
              <a:rPr lang="en-US" altLang="zh-TW"/>
              <a:t>Main issues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How to choose sample points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How to weight their contributions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/>
              <a:t>	to obtain a desired level of accuracy</a:t>
            </a:r>
          </a:p>
          <a:p>
            <a:pPr>
              <a:lnSpc>
                <a:spcPct val="90000"/>
              </a:lnSpc>
            </a:pPr>
            <a:endParaRPr lang="en-US" altLang="zh-TW" sz="1600"/>
          </a:p>
          <a:p>
            <a:pPr>
              <a:lnSpc>
                <a:spcPct val="90000"/>
              </a:lnSpc>
            </a:pPr>
            <a:r>
              <a:rPr lang="en-US" altLang="zh-TW"/>
              <a:t>Computational cost measured by the number of evaluations of integrand function required</a:t>
            </a:r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7451725" y="2849563"/>
            <a:ext cx="97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node</a:t>
            </a: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6084888" y="2997200"/>
            <a:ext cx="1290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weight</a:t>
            </a:r>
          </a:p>
        </p:txBody>
      </p:sp>
      <p:sp>
        <p:nvSpPr>
          <p:cNvPr id="529417" name="Line 9"/>
          <p:cNvSpPr>
            <a:spLocks noChangeShapeType="1"/>
          </p:cNvSpPr>
          <p:nvPr/>
        </p:nvSpPr>
        <p:spPr bwMode="auto">
          <a:xfrm flipH="1" flipV="1">
            <a:off x="6300788" y="2781300"/>
            <a:ext cx="714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9418" name="Line 10"/>
          <p:cNvSpPr>
            <a:spLocks noChangeShapeType="1"/>
          </p:cNvSpPr>
          <p:nvPr/>
        </p:nvSpPr>
        <p:spPr bwMode="auto">
          <a:xfrm flipH="1" flipV="1">
            <a:off x="7235825" y="285273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EAB-3DE9-4BC7-9B12-49F9D0E576E8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Quadrature Rule (cont.)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9144000" cy="5183187"/>
          </a:xfrm>
        </p:spPr>
        <p:txBody>
          <a:bodyPr/>
          <a:lstStyle/>
          <a:p>
            <a:r>
              <a:rPr lang="en-US" altLang="zh-TW"/>
              <a:t>Quadrature rules based on polynomial interpolation</a:t>
            </a:r>
          </a:p>
          <a:p>
            <a:pPr lvl="1"/>
            <a:r>
              <a:rPr lang="en-US" altLang="zh-TW"/>
              <a:t>Integrand function </a:t>
            </a:r>
            <a:r>
              <a:rPr lang="en-US" altLang="zh-TW" i="1"/>
              <a:t>f</a:t>
            </a:r>
            <a:r>
              <a:rPr lang="en-US" altLang="zh-TW"/>
              <a:t> sampled at a finite set of points</a:t>
            </a:r>
          </a:p>
          <a:p>
            <a:pPr lvl="1"/>
            <a:r>
              <a:rPr lang="en-US" altLang="zh-TW"/>
              <a:t>Polynomial interpolant at those points is determined</a:t>
            </a:r>
          </a:p>
          <a:p>
            <a:pPr lvl="1"/>
            <a:r>
              <a:rPr lang="en-US" altLang="zh-TW"/>
              <a:t>Integral of interpolant taken as an estimate for integral</a:t>
            </a:r>
            <a:br>
              <a:rPr lang="en-US" altLang="zh-TW"/>
            </a:br>
            <a:r>
              <a:rPr lang="en-US" altLang="zh-TW"/>
              <a:t>of original function</a:t>
            </a:r>
          </a:p>
          <a:p>
            <a:endParaRPr lang="en-US" altLang="zh-TW"/>
          </a:p>
          <a:p>
            <a:r>
              <a:rPr lang="en-US" altLang="zh-TW"/>
              <a:t>In practice, interpolating polynomial is not determined explicitly but just used to determine the weights corresponding to samples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FC78-7487-4B20-8517-B0737A6AB47B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Quadrature (cont.)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/>
              <a:t>Newton-Cotes Formulas: </a:t>
            </a:r>
          </a:p>
          <a:p>
            <a:r>
              <a:rPr lang="en-US" altLang="zh-TW"/>
              <a:t>Trapezoidal rule—linear interpolation</a:t>
            </a:r>
          </a:p>
          <a:p>
            <a:r>
              <a:rPr lang="en-US" altLang="zh-TW"/>
              <a:t>Simpson’s 1/3 rule—quadratic interpolation</a:t>
            </a:r>
          </a:p>
          <a:p>
            <a:r>
              <a:rPr lang="en-US" altLang="zh-TW"/>
              <a:t>Simpson’s 3/8 rule—cubic interpolation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Other methods:</a:t>
            </a:r>
          </a:p>
          <a:p>
            <a:r>
              <a:rPr lang="en-US" altLang="zh-TW"/>
              <a:t>Gaussian quadrature</a:t>
            </a:r>
          </a:p>
          <a:p>
            <a:r>
              <a:rPr lang="en-US" altLang="zh-TW"/>
              <a:t>Method of undetermined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3385-56BD-4D5C-938F-C763850041C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Approximate the curve with a sequence of straight lines</a:t>
            </a: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Numerical Integration—Trapezoidal Rule</a:t>
            </a:r>
          </a:p>
        </p:txBody>
      </p:sp>
      <p:grpSp>
        <p:nvGrpSpPr>
          <p:cNvPr id="516119" name="Group 23"/>
          <p:cNvGrpSpPr>
            <a:grpSpLocks/>
          </p:cNvGrpSpPr>
          <p:nvPr/>
        </p:nvGrpSpPr>
        <p:grpSpPr bwMode="auto">
          <a:xfrm>
            <a:off x="4859338" y="3141663"/>
            <a:ext cx="3748087" cy="3141662"/>
            <a:chOff x="3061" y="1888"/>
            <a:chExt cx="2361" cy="1979"/>
          </a:xfrm>
        </p:grpSpPr>
        <p:sp>
          <p:nvSpPr>
            <p:cNvPr id="516112" name="Freeform 16"/>
            <p:cNvSpPr>
              <a:spLocks/>
            </p:cNvSpPr>
            <p:nvPr/>
          </p:nvSpPr>
          <p:spPr bwMode="auto">
            <a:xfrm>
              <a:off x="4059" y="2251"/>
              <a:ext cx="545" cy="1361"/>
            </a:xfrm>
            <a:custGeom>
              <a:avLst/>
              <a:gdLst>
                <a:gd name="T0" fmla="*/ 0 w 545"/>
                <a:gd name="T1" fmla="*/ 1361 h 1361"/>
                <a:gd name="T2" fmla="*/ 545 w 545"/>
                <a:gd name="T3" fmla="*/ 1361 h 1361"/>
                <a:gd name="T4" fmla="*/ 545 w 545"/>
                <a:gd name="T5" fmla="*/ 0 h 1361"/>
                <a:gd name="T6" fmla="*/ 0 w 545"/>
                <a:gd name="T7" fmla="*/ 272 h 1361"/>
                <a:gd name="T8" fmla="*/ 0 w 545"/>
                <a:gd name="T9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1361">
                  <a:moveTo>
                    <a:pt x="0" y="1361"/>
                  </a:moveTo>
                  <a:lnTo>
                    <a:pt x="545" y="1361"/>
                  </a:lnTo>
                  <a:lnTo>
                    <a:pt x="545" y="0"/>
                  </a:lnTo>
                  <a:lnTo>
                    <a:pt x="0" y="272"/>
                  </a:lnTo>
                  <a:lnTo>
                    <a:pt x="0" y="1361"/>
                  </a:lnTo>
                  <a:close/>
                </a:path>
              </a:pathLst>
            </a:custGeom>
            <a:solidFill>
              <a:schemeClr val="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00" name="Freeform 4"/>
            <p:cNvSpPr>
              <a:spLocks/>
            </p:cNvSpPr>
            <p:nvPr/>
          </p:nvSpPr>
          <p:spPr bwMode="auto">
            <a:xfrm>
              <a:off x="3061" y="2251"/>
              <a:ext cx="2223" cy="862"/>
            </a:xfrm>
            <a:custGeom>
              <a:avLst/>
              <a:gdLst>
                <a:gd name="T0" fmla="*/ 0 w 2223"/>
                <a:gd name="T1" fmla="*/ 771 h 862"/>
                <a:gd name="T2" fmla="*/ 363 w 2223"/>
                <a:gd name="T3" fmla="*/ 771 h 862"/>
                <a:gd name="T4" fmla="*/ 1089 w 2223"/>
                <a:gd name="T5" fmla="*/ 226 h 862"/>
                <a:gd name="T6" fmla="*/ 1406 w 2223"/>
                <a:gd name="T7" fmla="*/ 45 h 862"/>
                <a:gd name="T8" fmla="*/ 1679 w 2223"/>
                <a:gd name="T9" fmla="*/ 0 h 862"/>
                <a:gd name="T10" fmla="*/ 1951 w 2223"/>
                <a:gd name="T11" fmla="*/ 45 h 862"/>
                <a:gd name="T12" fmla="*/ 2223 w 2223"/>
                <a:gd name="T13" fmla="*/ 226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3" h="862">
                  <a:moveTo>
                    <a:pt x="0" y="771"/>
                  </a:moveTo>
                  <a:cubicBezTo>
                    <a:pt x="91" y="816"/>
                    <a:pt x="182" y="862"/>
                    <a:pt x="363" y="771"/>
                  </a:cubicBezTo>
                  <a:cubicBezTo>
                    <a:pt x="544" y="680"/>
                    <a:pt x="915" y="347"/>
                    <a:pt x="1089" y="226"/>
                  </a:cubicBezTo>
                  <a:cubicBezTo>
                    <a:pt x="1263" y="105"/>
                    <a:pt x="1308" y="83"/>
                    <a:pt x="1406" y="45"/>
                  </a:cubicBezTo>
                  <a:cubicBezTo>
                    <a:pt x="1504" y="7"/>
                    <a:pt x="1588" y="0"/>
                    <a:pt x="1679" y="0"/>
                  </a:cubicBezTo>
                  <a:cubicBezTo>
                    <a:pt x="1770" y="0"/>
                    <a:pt x="1860" y="7"/>
                    <a:pt x="1951" y="45"/>
                  </a:cubicBezTo>
                  <a:cubicBezTo>
                    <a:pt x="2042" y="83"/>
                    <a:pt x="2132" y="154"/>
                    <a:pt x="2223" y="226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01" name="Line 5"/>
            <p:cNvSpPr>
              <a:spLocks noChangeShapeType="1"/>
            </p:cNvSpPr>
            <p:nvPr/>
          </p:nvSpPr>
          <p:spPr bwMode="auto">
            <a:xfrm>
              <a:off x="3061" y="3612"/>
              <a:ext cx="2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02" name="Line 6"/>
            <p:cNvSpPr>
              <a:spLocks noChangeShapeType="1"/>
            </p:cNvSpPr>
            <p:nvPr/>
          </p:nvSpPr>
          <p:spPr bwMode="auto">
            <a:xfrm>
              <a:off x="3560" y="2931"/>
              <a:ext cx="0" cy="77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03" name="Line 7"/>
            <p:cNvSpPr>
              <a:spLocks noChangeShapeType="1"/>
            </p:cNvSpPr>
            <p:nvPr/>
          </p:nvSpPr>
          <p:spPr bwMode="auto">
            <a:xfrm>
              <a:off x="4059" y="2523"/>
              <a:ext cx="0" cy="11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04" name="Line 8"/>
            <p:cNvSpPr>
              <a:spLocks noChangeShapeType="1"/>
            </p:cNvSpPr>
            <p:nvPr/>
          </p:nvSpPr>
          <p:spPr bwMode="auto">
            <a:xfrm>
              <a:off x="4604" y="2251"/>
              <a:ext cx="0" cy="140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05" name="Line 9"/>
            <p:cNvSpPr>
              <a:spLocks noChangeShapeType="1"/>
            </p:cNvSpPr>
            <p:nvPr/>
          </p:nvSpPr>
          <p:spPr bwMode="auto">
            <a:xfrm>
              <a:off x="5148" y="2387"/>
              <a:ext cx="0" cy="131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06" name="Line 10"/>
            <p:cNvSpPr>
              <a:spLocks noChangeShapeType="1"/>
            </p:cNvSpPr>
            <p:nvPr/>
          </p:nvSpPr>
          <p:spPr bwMode="auto">
            <a:xfrm flipV="1">
              <a:off x="4014" y="2251"/>
              <a:ext cx="590" cy="31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07" name="Oval 11"/>
            <p:cNvSpPr>
              <a:spLocks noChangeArrowheads="1"/>
            </p:cNvSpPr>
            <p:nvPr/>
          </p:nvSpPr>
          <p:spPr bwMode="auto">
            <a:xfrm>
              <a:off x="5129" y="2358"/>
              <a:ext cx="45" cy="4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6108" name="Oval 12"/>
            <p:cNvSpPr>
              <a:spLocks noChangeArrowheads="1"/>
            </p:cNvSpPr>
            <p:nvPr/>
          </p:nvSpPr>
          <p:spPr bwMode="auto">
            <a:xfrm>
              <a:off x="4580" y="2242"/>
              <a:ext cx="45" cy="4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6109" name="Oval 13"/>
            <p:cNvSpPr>
              <a:spLocks noChangeArrowheads="1"/>
            </p:cNvSpPr>
            <p:nvPr/>
          </p:nvSpPr>
          <p:spPr bwMode="auto">
            <a:xfrm>
              <a:off x="4039" y="2513"/>
              <a:ext cx="45" cy="4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6110" name="Oval 14"/>
            <p:cNvSpPr>
              <a:spLocks noChangeArrowheads="1"/>
            </p:cNvSpPr>
            <p:nvPr/>
          </p:nvSpPr>
          <p:spPr bwMode="auto">
            <a:xfrm>
              <a:off x="3540" y="2921"/>
              <a:ext cx="45" cy="4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6113" name="Text Box 17"/>
            <p:cNvSpPr txBox="1">
              <a:spLocks noChangeArrowheads="1"/>
            </p:cNvSpPr>
            <p:nvPr/>
          </p:nvSpPr>
          <p:spPr bwMode="auto">
            <a:xfrm>
              <a:off x="3424" y="3521"/>
              <a:ext cx="40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x</a:t>
              </a:r>
              <a:r>
                <a:rPr lang="en-US" altLang="zh-TW" sz="3000" i="1" baseline="-25000"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516114" name="Text Box 18"/>
            <p:cNvSpPr txBox="1">
              <a:spLocks noChangeArrowheads="1"/>
            </p:cNvSpPr>
            <p:nvPr/>
          </p:nvSpPr>
          <p:spPr bwMode="auto">
            <a:xfrm>
              <a:off x="3969" y="3521"/>
              <a:ext cx="26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x</a:t>
              </a:r>
              <a:r>
                <a:rPr lang="en-US" altLang="zh-TW" sz="3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16115" name="Text Box 19"/>
            <p:cNvSpPr txBox="1">
              <a:spLocks noChangeArrowheads="1"/>
            </p:cNvSpPr>
            <p:nvPr/>
          </p:nvSpPr>
          <p:spPr bwMode="auto">
            <a:xfrm>
              <a:off x="4377" y="3521"/>
              <a:ext cx="45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x</a:t>
              </a:r>
              <a:r>
                <a:rPr lang="en-US" altLang="zh-TW" sz="3000" i="1" baseline="-25000">
                  <a:latin typeface="Times New Roman" pitchFamily="18" charset="0"/>
                </a:rPr>
                <a:t>i+1</a:t>
              </a:r>
            </a:p>
          </p:txBody>
        </p:sp>
        <p:sp>
          <p:nvSpPr>
            <p:cNvPr id="516116" name="Text Box 20"/>
            <p:cNvSpPr txBox="1">
              <a:spLocks noChangeArrowheads="1"/>
            </p:cNvSpPr>
            <p:nvPr/>
          </p:nvSpPr>
          <p:spPr bwMode="auto">
            <a:xfrm>
              <a:off x="4967" y="3521"/>
              <a:ext cx="45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x</a:t>
              </a:r>
              <a:r>
                <a:rPr lang="en-US" altLang="zh-TW" sz="3000" i="1" baseline="-25000">
                  <a:latin typeface="Times New Roman" pitchFamily="18" charset="0"/>
                </a:rPr>
                <a:t>i+2</a:t>
              </a:r>
            </a:p>
          </p:txBody>
        </p:sp>
        <p:sp>
          <p:nvSpPr>
            <p:cNvPr id="516117" name="Text Box 21"/>
            <p:cNvSpPr txBox="1">
              <a:spLocks noChangeArrowheads="1"/>
            </p:cNvSpPr>
            <p:nvPr/>
          </p:nvSpPr>
          <p:spPr bwMode="auto">
            <a:xfrm>
              <a:off x="3878" y="2115"/>
              <a:ext cx="22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f</a:t>
              </a:r>
              <a:r>
                <a:rPr lang="en-US" altLang="zh-TW" sz="3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16118" name="Text Box 22"/>
            <p:cNvSpPr txBox="1">
              <a:spLocks noChangeArrowheads="1"/>
            </p:cNvSpPr>
            <p:nvPr/>
          </p:nvSpPr>
          <p:spPr bwMode="auto">
            <a:xfrm>
              <a:off x="4422" y="1888"/>
              <a:ext cx="41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000" i="1">
                  <a:latin typeface="Times New Roman" pitchFamily="18" charset="0"/>
                </a:rPr>
                <a:t>f</a:t>
              </a:r>
              <a:r>
                <a:rPr lang="en-US" altLang="zh-TW" sz="3000" i="1" baseline="-25000">
                  <a:latin typeface="Times New Roman" pitchFamily="18" charset="0"/>
                </a:rPr>
                <a:t>i+1</a:t>
              </a:r>
            </a:p>
          </p:txBody>
        </p:sp>
      </p:grpSp>
      <p:graphicFrame>
        <p:nvGraphicFramePr>
          <p:cNvPr id="516120" name="Object 24"/>
          <p:cNvGraphicFramePr>
            <a:graphicFrameLocks noChangeAspect="1"/>
          </p:cNvGraphicFramePr>
          <p:nvPr/>
        </p:nvGraphicFramePr>
        <p:xfrm>
          <a:off x="1835150" y="2565400"/>
          <a:ext cx="44989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22" name="方程式" r:id="rId3" imgW="1968480" imgH="393480" progId="Equation.3">
                  <p:embed/>
                </p:oleObj>
              </mc:Choice>
              <mc:Fallback>
                <p:oleObj name="方程式" r:id="rId3" imgW="196848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5400"/>
                        <a:ext cx="4498975" cy="900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1A8A-92CC-4598-8116-F48AB30F8C7F}" type="slidenum">
              <a:rPr lang="en-US" altLang="zh-TW"/>
              <a:pPr/>
              <a:t>8</a:t>
            </a:fld>
            <a:endParaRPr lang="en-US" altLang="zh-TW"/>
          </a:p>
        </p:txBody>
      </p:sp>
      <p:graphicFrame>
        <p:nvGraphicFramePr>
          <p:cNvPr id="517135" name="Object 15"/>
          <p:cNvGraphicFramePr>
            <a:graphicFrameLocks noChangeAspect="1"/>
          </p:cNvGraphicFramePr>
          <p:nvPr/>
        </p:nvGraphicFramePr>
        <p:xfrm>
          <a:off x="1377950" y="2747963"/>
          <a:ext cx="37512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6" name="方程式" r:id="rId3" imgW="1676160" imgH="317160" progId="Equation.3">
                  <p:embed/>
                </p:oleObj>
              </mc:Choice>
              <mc:Fallback>
                <p:oleObj name="方程式" r:id="rId3" imgW="167616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747963"/>
                        <a:ext cx="3751263" cy="711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Estimation for Trapezoidal Rule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Recall that the formula for interpolating (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i</a:t>
            </a:r>
            <a:r>
              <a:rPr lang="en-US" altLang="zh-TW"/>
              <a:t>) and (</a:t>
            </a:r>
            <a:r>
              <a:rPr lang="en-US" altLang="zh-TW" i="1"/>
              <a:t>x</a:t>
            </a:r>
            <a:r>
              <a:rPr lang="en-US" altLang="zh-TW" i="1" baseline="-25000"/>
              <a:t>i+1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i+1</a:t>
            </a:r>
            <a:r>
              <a:rPr lang="en-US" altLang="zh-TW"/>
              <a:t>) using function differences is</a:t>
            </a:r>
          </a:p>
        </p:txBody>
      </p:sp>
      <p:graphicFrame>
        <p:nvGraphicFramePr>
          <p:cNvPr id="517124" name="Object 4"/>
          <p:cNvGraphicFramePr>
            <a:graphicFrameLocks noChangeAspect="1"/>
          </p:cNvGraphicFramePr>
          <p:nvPr/>
        </p:nvGraphicFramePr>
        <p:xfrm>
          <a:off x="1393825" y="2184400"/>
          <a:ext cx="33385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7" name="方程式" r:id="rId5" imgW="1460160" imgH="228600" progId="Equation.3">
                  <p:embed/>
                </p:oleObj>
              </mc:Choice>
              <mc:Fallback>
                <p:oleObj name="方程式" r:id="rId5" imgW="1460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184400"/>
                        <a:ext cx="3338513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5" name="Object 5"/>
          <p:cNvGraphicFramePr>
            <a:graphicFrameLocks noChangeAspect="1"/>
          </p:cNvGraphicFramePr>
          <p:nvPr/>
        </p:nvGraphicFramePr>
        <p:xfrm>
          <a:off x="6227763" y="2041525"/>
          <a:ext cx="19732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8" name="方程式" r:id="rId7" imgW="863280" imgH="228600" progId="Equation.3">
                  <p:embed/>
                </p:oleObj>
              </mc:Choice>
              <mc:Fallback>
                <p:oleObj name="方程式" r:id="rId7" imgW="863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041525"/>
                        <a:ext cx="1973262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6" name="Object 6"/>
          <p:cNvGraphicFramePr>
            <a:graphicFrameLocks noChangeAspect="1"/>
          </p:cNvGraphicFramePr>
          <p:nvPr/>
        </p:nvGraphicFramePr>
        <p:xfrm>
          <a:off x="6227763" y="2492375"/>
          <a:ext cx="16827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9" name="方程式" r:id="rId9" imgW="736560" imgH="228600" progId="Equation.3">
                  <p:embed/>
                </p:oleObj>
              </mc:Choice>
              <mc:Fallback>
                <p:oleObj name="方程式" r:id="rId9" imgW="7365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492375"/>
                        <a:ext cx="1682750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7" name="Object 7"/>
          <p:cNvGraphicFramePr>
            <a:graphicFrameLocks noChangeAspect="1"/>
          </p:cNvGraphicFramePr>
          <p:nvPr/>
        </p:nvGraphicFramePr>
        <p:xfrm>
          <a:off x="6156325" y="2976563"/>
          <a:ext cx="19145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50" name="方程式" r:id="rId11" imgW="838080" imgH="228600" progId="Equation.3">
                  <p:embed/>
                </p:oleObj>
              </mc:Choice>
              <mc:Fallback>
                <p:oleObj name="方程式" r:id="rId11" imgW="838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976563"/>
                        <a:ext cx="1914525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9" name="Object 9"/>
          <p:cNvGraphicFramePr>
            <a:graphicFrameLocks noChangeAspect="1"/>
          </p:cNvGraphicFramePr>
          <p:nvPr/>
        </p:nvGraphicFramePr>
        <p:xfrm>
          <a:off x="1042988" y="3429000"/>
          <a:ext cx="66468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51" name="方程式" r:id="rId13" imgW="2908080" imgH="355320" progId="Equation.3">
                  <p:embed/>
                </p:oleObj>
              </mc:Choice>
              <mc:Fallback>
                <p:oleObj name="方程式" r:id="rId13" imgW="2908080" imgH="355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6646862" cy="814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0" name="Object 10"/>
          <p:cNvGraphicFramePr>
            <a:graphicFrameLocks noChangeAspect="1"/>
          </p:cNvGraphicFramePr>
          <p:nvPr/>
        </p:nvGraphicFramePr>
        <p:xfrm>
          <a:off x="468313" y="4149725"/>
          <a:ext cx="43815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52" name="方程式" r:id="rId15" imgW="1917360" imgH="419040" progId="Equation.3">
                  <p:embed/>
                </p:oleObj>
              </mc:Choice>
              <mc:Fallback>
                <p:oleObj name="方程式" r:id="rId15" imgW="191736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49725"/>
                        <a:ext cx="4381500" cy="9604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1" name="Object 11"/>
          <p:cNvGraphicFramePr>
            <a:graphicFrameLocks noChangeAspect="1"/>
          </p:cNvGraphicFramePr>
          <p:nvPr/>
        </p:nvGraphicFramePr>
        <p:xfrm>
          <a:off x="1476375" y="5491163"/>
          <a:ext cx="52546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53" name="方程式" r:id="rId17" imgW="2298600" imgH="419040" progId="Equation.3">
                  <p:embed/>
                </p:oleObj>
              </mc:Choice>
              <mc:Fallback>
                <p:oleObj name="方程式" r:id="rId17" imgW="229860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91163"/>
                        <a:ext cx="5254625" cy="962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2" name="Text Box 12"/>
          <p:cNvSpPr txBox="1">
            <a:spLocks noChangeArrowheads="1"/>
          </p:cNvSpPr>
          <p:nvPr/>
        </p:nvSpPr>
        <p:spPr bwMode="auto">
          <a:xfrm>
            <a:off x="2260600" y="5013325"/>
            <a:ext cx="663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FFFF00"/>
                </a:solidFill>
                <a:latin typeface="Times New Roman" pitchFamily="18" charset="0"/>
              </a:rPr>
              <a:t>f”</a:t>
            </a:r>
            <a:r>
              <a:rPr lang="en-US" altLang="zh-TW" sz="2400">
                <a:solidFill>
                  <a:srgbClr val="FFFF00"/>
                </a:solidFill>
              </a:rPr>
              <a:t>(</a:t>
            </a:r>
            <a:r>
              <a:rPr lang="el-GR" altLang="zh-TW" sz="2400">
                <a:solidFill>
                  <a:srgbClr val="FFFF00"/>
                </a:solidFill>
                <a:cs typeface="Tahoma" pitchFamily="34" charset="0"/>
              </a:rPr>
              <a:t>ξ</a:t>
            </a:r>
            <a:r>
              <a:rPr lang="en-US" altLang="zh-TW" sz="2400">
                <a:solidFill>
                  <a:srgbClr val="FFFF00"/>
                </a:solidFill>
              </a:rPr>
              <a:t>)</a:t>
            </a:r>
            <a:r>
              <a:rPr lang="en-US" altLang="zh-TW" sz="2800">
                <a:solidFill>
                  <a:srgbClr val="FFFF00"/>
                </a:solidFill>
                <a:latin typeface="Times New Roman" pitchFamily="18" charset="0"/>
              </a:rPr>
              <a:t> is approximately a constant for small </a:t>
            </a:r>
            <a:r>
              <a:rPr lang="en-US" altLang="zh-TW" sz="2800" i="1">
                <a:solidFill>
                  <a:srgbClr val="FFFF00"/>
                </a:solidFill>
                <a:latin typeface="Times New Roman" pitchFamily="18" charset="0"/>
              </a:rPr>
              <a:t>h</a:t>
            </a:r>
            <a:endParaRPr lang="en-US" altLang="zh-TW" sz="2800" i="1" baseline="-2500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517133" name="Object 13"/>
          <p:cNvGraphicFramePr>
            <a:graphicFrameLocks noChangeAspect="1"/>
          </p:cNvGraphicFramePr>
          <p:nvPr/>
        </p:nvGraphicFramePr>
        <p:xfrm>
          <a:off x="358775" y="4903788"/>
          <a:ext cx="11890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54" name="方程式" r:id="rId19" imgW="520560" imgH="393480" progId="Equation.3">
                  <p:embed/>
                </p:oleObj>
              </mc:Choice>
              <mc:Fallback>
                <p:oleObj name="方程式" r:id="rId19" imgW="5205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4903788"/>
                        <a:ext cx="1189038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4" name="Object 14"/>
          <p:cNvGraphicFramePr>
            <a:graphicFrameLocks noChangeAspect="1"/>
          </p:cNvGraphicFramePr>
          <p:nvPr/>
        </p:nvGraphicFramePr>
        <p:xfrm>
          <a:off x="4859338" y="4149725"/>
          <a:ext cx="35401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55" name="方程式" r:id="rId21" imgW="1549080" imgH="419040" progId="Equation.3">
                  <p:embed/>
                </p:oleObj>
              </mc:Choice>
              <mc:Fallback>
                <p:oleObj name="方程式" r:id="rId21" imgW="154908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49725"/>
                        <a:ext cx="3540125" cy="9604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5171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A05C-E508-4903-8CAE-A29F15D63EE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545796" name="Object 4"/>
          <p:cNvGraphicFramePr>
            <a:graphicFrameLocks noChangeAspect="1"/>
          </p:cNvGraphicFramePr>
          <p:nvPr/>
        </p:nvGraphicFramePr>
        <p:xfrm>
          <a:off x="900113" y="1412875"/>
          <a:ext cx="19732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5" name="方程式" r:id="rId3" imgW="863280" imgH="228600" progId="Equation.3">
                  <p:embed/>
                </p:oleObj>
              </mc:Choice>
              <mc:Fallback>
                <p:oleObj name="方程式" r:id="rId3" imgW="863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1973262" cy="523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798" name="Object 6"/>
          <p:cNvGraphicFramePr>
            <a:graphicFrameLocks noChangeAspect="1"/>
          </p:cNvGraphicFramePr>
          <p:nvPr/>
        </p:nvGraphicFramePr>
        <p:xfrm>
          <a:off x="755650" y="2420938"/>
          <a:ext cx="57181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6" name="方程式" r:id="rId5" imgW="2501640" imgH="533160" progId="Equation.3">
                  <p:embed/>
                </p:oleObj>
              </mc:Choice>
              <mc:Fallback>
                <p:oleObj name="方程式" r:id="rId5" imgW="25016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20938"/>
                        <a:ext cx="5718175" cy="12207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799" name="Object 7"/>
          <p:cNvGraphicFramePr>
            <a:graphicFrameLocks noChangeAspect="1"/>
          </p:cNvGraphicFramePr>
          <p:nvPr/>
        </p:nvGraphicFramePr>
        <p:xfrm>
          <a:off x="1597025" y="3716338"/>
          <a:ext cx="75469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7" name="方程式" r:id="rId7" imgW="3301920" imgH="482400" progId="Equation.3">
                  <p:embed/>
                </p:oleObj>
              </mc:Choice>
              <mc:Fallback>
                <p:oleObj name="方程式" r:id="rId7" imgW="33019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716338"/>
                        <a:ext cx="7546975" cy="1104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0" name="Object 8"/>
          <p:cNvGraphicFramePr>
            <a:graphicFrameLocks noChangeAspect="1"/>
          </p:cNvGraphicFramePr>
          <p:nvPr/>
        </p:nvGraphicFramePr>
        <p:xfrm>
          <a:off x="1547813" y="5013325"/>
          <a:ext cx="55149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08" name="方程式" r:id="rId9" imgW="2412720" imgH="431640" progId="Equation.3">
                  <p:embed/>
                </p:oleObj>
              </mc:Choice>
              <mc:Fallback>
                <p:oleObj name="方程式" r:id="rId9" imgW="24127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13325"/>
                        <a:ext cx="5514975" cy="9890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23261</TotalTime>
  <Words>731</Words>
  <Application>Microsoft Office PowerPoint</Application>
  <PresentationFormat>如螢幕大小 (4:3)</PresentationFormat>
  <Paragraphs>168</Paragraphs>
  <Slides>25</Slides>
  <Notes>2</Notes>
  <HiddenSlides>1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Textured</vt:lpstr>
      <vt:lpstr>方程式</vt:lpstr>
      <vt:lpstr>Numerical Differentiation  and Integration (2)</vt:lpstr>
      <vt:lpstr>Integration</vt:lpstr>
      <vt:lpstr>Numerical Quadrature </vt:lpstr>
      <vt:lpstr>Quadrature Rule</vt:lpstr>
      <vt:lpstr>Quadrature Rule (cont.)</vt:lpstr>
      <vt:lpstr>Numerical Quadrature (cont.)</vt:lpstr>
      <vt:lpstr>Numerical Integration—Trapezoidal Rule</vt:lpstr>
      <vt:lpstr>Error Estimation for Trapezoidal Rule</vt:lpstr>
      <vt:lpstr>PowerPoint 簡報</vt:lpstr>
      <vt:lpstr>Composite Trapezoidal Rule </vt:lpstr>
      <vt:lpstr>Trapezoidal Rule for Unevenly Spaced Data</vt:lpstr>
      <vt:lpstr>Romberg Integration</vt:lpstr>
      <vt:lpstr>Example: Integral of f(x)=exp(-x2), x in [0.2, 1.5]</vt:lpstr>
      <vt:lpstr>Simpson’s Rule</vt:lpstr>
      <vt:lpstr>Simpson’s Rule</vt:lpstr>
      <vt:lpstr>Simpson’s 1/3 Rule</vt:lpstr>
      <vt:lpstr>Error Estimation for Simpson’s 1/3 rule</vt:lpstr>
      <vt:lpstr>Simpson’s 1/3 rule for multiple segments</vt:lpstr>
      <vt:lpstr>Simpson’s 3/8 Rule</vt:lpstr>
      <vt:lpstr>Example: Integral of f(x)=exp(-x2)  between a = 0.2 and b = 2.6 </vt:lpstr>
      <vt:lpstr>Accuracy of Newton-Cotes Quadrature</vt:lpstr>
      <vt:lpstr>Drawbacks of Newton-Cotes Quadrature</vt:lpstr>
      <vt:lpstr>Method of Undetermined Coefficients</vt:lpstr>
      <vt:lpstr>Solving for Coefficients</vt:lpstr>
      <vt:lpstr>Example: derive Simpson’s 1/3 rule using method of undetermined coefficients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693</cp:revision>
  <dcterms:created xsi:type="dcterms:W3CDTF">2006-09-01T06:13:59Z</dcterms:created>
  <dcterms:modified xsi:type="dcterms:W3CDTF">2017-04-05T14:58:54Z</dcterms:modified>
</cp:coreProperties>
</file>