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30"/>
  </p:notesMasterIdLst>
  <p:handoutMasterIdLst>
    <p:handoutMasterId r:id="rId31"/>
  </p:handoutMasterIdLst>
  <p:sldIdLst>
    <p:sldId id="429" r:id="rId2"/>
    <p:sldId id="430" r:id="rId3"/>
    <p:sldId id="431" r:id="rId4"/>
    <p:sldId id="436" r:id="rId5"/>
    <p:sldId id="432" r:id="rId6"/>
    <p:sldId id="434" r:id="rId7"/>
    <p:sldId id="435" r:id="rId8"/>
    <p:sldId id="437" r:id="rId9"/>
    <p:sldId id="438" r:id="rId10"/>
    <p:sldId id="439" r:id="rId11"/>
    <p:sldId id="441" r:id="rId12"/>
    <p:sldId id="440" r:id="rId13"/>
    <p:sldId id="454" r:id="rId14"/>
    <p:sldId id="442" r:id="rId15"/>
    <p:sldId id="443" r:id="rId16"/>
    <p:sldId id="444" r:id="rId17"/>
    <p:sldId id="445" r:id="rId18"/>
    <p:sldId id="446" r:id="rId19"/>
    <p:sldId id="452" r:id="rId20"/>
    <p:sldId id="455" r:id="rId21"/>
    <p:sldId id="453" r:id="rId22"/>
    <p:sldId id="456" r:id="rId23"/>
    <p:sldId id="457" r:id="rId24"/>
    <p:sldId id="458" r:id="rId25"/>
    <p:sldId id="448" r:id="rId26"/>
    <p:sldId id="450" r:id="rId27"/>
    <p:sldId id="449" r:id="rId28"/>
    <p:sldId id="451" r:id="rId29"/>
  </p:sldIdLst>
  <p:sldSz cx="9144000" cy="6858000" type="screen4x3"/>
  <p:notesSz cx="9775825" cy="6645275"/>
  <p:defaultTextStyle>
    <a:defPPr>
      <a:defRPr lang="zh-TW"/>
    </a:defPPr>
    <a:lvl1pPr algn="l" rtl="0" fontAlgn="base">
      <a:spcBef>
        <a:spcPct val="0"/>
      </a:spcBef>
      <a:spcAft>
        <a:spcPct val="0"/>
      </a:spcAft>
      <a:defRPr kumimoji="1" b="1" kern="1200">
        <a:solidFill>
          <a:schemeClr val="tx1"/>
        </a:solidFill>
        <a:latin typeface="Tahoma" pitchFamily="34" charset="0"/>
        <a:ea typeface="新細明體" charset="-120"/>
        <a:cs typeface="+mn-cs"/>
      </a:defRPr>
    </a:lvl1pPr>
    <a:lvl2pPr marL="457200" algn="l" rtl="0" fontAlgn="base">
      <a:spcBef>
        <a:spcPct val="0"/>
      </a:spcBef>
      <a:spcAft>
        <a:spcPct val="0"/>
      </a:spcAft>
      <a:defRPr kumimoji="1" b="1" kern="1200">
        <a:solidFill>
          <a:schemeClr val="tx1"/>
        </a:solidFill>
        <a:latin typeface="Tahoma" pitchFamily="34" charset="0"/>
        <a:ea typeface="新細明體" charset="-120"/>
        <a:cs typeface="+mn-cs"/>
      </a:defRPr>
    </a:lvl2pPr>
    <a:lvl3pPr marL="914400" algn="l" rtl="0" fontAlgn="base">
      <a:spcBef>
        <a:spcPct val="0"/>
      </a:spcBef>
      <a:spcAft>
        <a:spcPct val="0"/>
      </a:spcAft>
      <a:defRPr kumimoji="1" b="1" kern="1200">
        <a:solidFill>
          <a:schemeClr val="tx1"/>
        </a:solidFill>
        <a:latin typeface="Tahoma" pitchFamily="34" charset="0"/>
        <a:ea typeface="新細明體" charset="-120"/>
        <a:cs typeface="+mn-cs"/>
      </a:defRPr>
    </a:lvl3pPr>
    <a:lvl4pPr marL="1371600" algn="l" rtl="0" fontAlgn="base">
      <a:spcBef>
        <a:spcPct val="0"/>
      </a:spcBef>
      <a:spcAft>
        <a:spcPct val="0"/>
      </a:spcAft>
      <a:defRPr kumimoji="1" b="1" kern="1200">
        <a:solidFill>
          <a:schemeClr val="tx1"/>
        </a:solidFill>
        <a:latin typeface="Tahoma" pitchFamily="34" charset="0"/>
        <a:ea typeface="新細明體" charset="-120"/>
        <a:cs typeface="+mn-cs"/>
      </a:defRPr>
    </a:lvl4pPr>
    <a:lvl5pPr marL="1828800" algn="l" rtl="0" fontAlgn="base">
      <a:spcBef>
        <a:spcPct val="0"/>
      </a:spcBef>
      <a:spcAft>
        <a:spcPct val="0"/>
      </a:spcAft>
      <a:defRPr kumimoji="1" b="1" kern="1200">
        <a:solidFill>
          <a:schemeClr val="tx1"/>
        </a:solidFill>
        <a:latin typeface="Tahoma" pitchFamily="34" charset="0"/>
        <a:ea typeface="新細明體" charset="-120"/>
        <a:cs typeface="+mn-cs"/>
      </a:defRPr>
    </a:lvl5pPr>
    <a:lvl6pPr marL="2286000" algn="l" defTabSz="914400" rtl="0" eaLnBrk="1" latinLnBrk="0" hangingPunct="1">
      <a:defRPr kumimoji="1" b="1" kern="1200">
        <a:solidFill>
          <a:schemeClr val="tx1"/>
        </a:solidFill>
        <a:latin typeface="Tahoma" pitchFamily="34" charset="0"/>
        <a:ea typeface="新細明體" charset="-120"/>
        <a:cs typeface="+mn-cs"/>
      </a:defRPr>
    </a:lvl6pPr>
    <a:lvl7pPr marL="2743200" algn="l" defTabSz="914400" rtl="0" eaLnBrk="1" latinLnBrk="0" hangingPunct="1">
      <a:defRPr kumimoji="1" b="1" kern="1200">
        <a:solidFill>
          <a:schemeClr val="tx1"/>
        </a:solidFill>
        <a:latin typeface="Tahoma" pitchFamily="34" charset="0"/>
        <a:ea typeface="新細明體" charset="-120"/>
        <a:cs typeface="+mn-cs"/>
      </a:defRPr>
    </a:lvl7pPr>
    <a:lvl8pPr marL="3200400" algn="l" defTabSz="914400" rtl="0" eaLnBrk="1" latinLnBrk="0" hangingPunct="1">
      <a:defRPr kumimoji="1" b="1" kern="1200">
        <a:solidFill>
          <a:schemeClr val="tx1"/>
        </a:solidFill>
        <a:latin typeface="Tahoma" pitchFamily="34" charset="0"/>
        <a:ea typeface="新細明體" charset="-120"/>
        <a:cs typeface="+mn-cs"/>
      </a:defRPr>
    </a:lvl8pPr>
    <a:lvl9pPr marL="3657600" algn="l" defTabSz="914400" rtl="0" eaLnBrk="1" latinLnBrk="0" hangingPunct="1">
      <a:defRPr kumimoji="1" b="1" kern="1200">
        <a:solidFill>
          <a:schemeClr val="tx1"/>
        </a:solidFill>
        <a:latin typeface="Tahoma" pitchFamily="34"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FF0000"/>
    <a:srgbClr val="FFFFFF"/>
    <a:srgbClr val="FFCC66"/>
    <a:srgbClr val="CC0099"/>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87209" autoAdjust="0"/>
  </p:normalViewPr>
  <p:slideViewPr>
    <p:cSldViewPr>
      <p:cViewPr>
        <p:scale>
          <a:sx n="66" d="100"/>
          <a:sy n="66" d="100"/>
        </p:scale>
        <p:origin x="-121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 Id="rId9"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image" Target="../media/image70.e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 Id="rId9" Type="http://schemas.openxmlformats.org/officeDocument/2006/relationships/image" Target="../media/image77.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5" Type="http://schemas.openxmlformats.org/officeDocument/2006/relationships/image" Target="../media/image82.emf"/><Relationship Id="rId4" Type="http://schemas.openxmlformats.org/officeDocument/2006/relationships/image" Target="../media/image8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6" Type="http://schemas.openxmlformats.org/officeDocument/2006/relationships/image" Target="../media/image89.emf"/><Relationship Id="rId5" Type="http://schemas.openxmlformats.org/officeDocument/2006/relationships/image" Target="../media/image88.emf"/><Relationship Id="rId4"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image" Target="../media/image93.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12" Type="http://schemas.openxmlformats.org/officeDocument/2006/relationships/image" Target="../media/image16.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4" Type="http://schemas.openxmlformats.org/officeDocument/2006/relationships/image" Target="../media/image9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t" anchorCtr="0" compatLnSpc="1">
            <a:prstTxWarp prst="textNoShape">
              <a:avLst/>
            </a:prstTxWarp>
          </a:bodyPr>
          <a:lstStyle>
            <a:lvl1pPr>
              <a:defRPr sz="1200" b="0">
                <a:latin typeface="Arial" charset="0"/>
              </a:defRPr>
            </a:lvl1pPr>
          </a:lstStyle>
          <a:p>
            <a:endParaRPr lang="en-US" altLang="zh-TW"/>
          </a:p>
        </p:txBody>
      </p:sp>
      <p:sp>
        <p:nvSpPr>
          <p:cNvPr id="124931" name="Rectangle 3"/>
          <p:cNvSpPr>
            <a:spLocks noGrp="1" noChangeArrowheads="1"/>
          </p:cNvSpPr>
          <p:nvPr>
            <p:ph type="dt" sz="quarter" idx="1"/>
          </p:nvPr>
        </p:nvSpPr>
        <p:spPr bwMode="auto">
          <a:xfrm>
            <a:off x="5538788" y="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t" anchorCtr="0" compatLnSpc="1">
            <a:prstTxWarp prst="textNoShape">
              <a:avLst/>
            </a:prstTxWarp>
          </a:bodyPr>
          <a:lstStyle>
            <a:lvl1pPr algn="r">
              <a:defRPr sz="1200" b="0">
                <a:latin typeface="Arial" charset="0"/>
              </a:defRPr>
            </a:lvl1pPr>
          </a:lstStyle>
          <a:p>
            <a:endParaRPr lang="en-US" altLang="zh-TW"/>
          </a:p>
        </p:txBody>
      </p:sp>
      <p:sp>
        <p:nvSpPr>
          <p:cNvPr id="124932" name="Rectangle 4"/>
          <p:cNvSpPr>
            <a:spLocks noGrp="1" noChangeArrowheads="1"/>
          </p:cNvSpPr>
          <p:nvPr>
            <p:ph type="ftr" sz="quarter" idx="2"/>
          </p:nvPr>
        </p:nvSpPr>
        <p:spPr bwMode="auto">
          <a:xfrm>
            <a:off x="0" y="631190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b" anchorCtr="0" compatLnSpc="1">
            <a:prstTxWarp prst="textNoShape">
              <a:avLst/>
            </a:prstTxWarp>
          </a:bodyPr>
          <a:lstStyle>
            <a:lvl1pPr>
              <a:defRPr sz="1200" b="0">
                <a:latin typeface="Arial" charset="0"/>
              </a:defRPr>
            </a:lvl1pPr>
          </a:lstStyle>
          <a:p>
            <a:endParaRPr lang="en-US" altLang="zh-TW"/>
          </a:p>
        </p:txBody>
      </p:sp>
      <p:sp>
        <p:nvSpPr>
          <p:cNvPr id="124933" name="Rectangle 5"/>
          <p:cNvSpPr>
            <a:spLocks noGrp="1" noChangeArrowheads="1"/>
          </p:cNvSpPr>
          <p:nvPr>
            <p:ph type="sldNum" sz="quarter" idx="3"/>
          </p:nvPr>
        </p:nvSpPr>
        <p:spPr bwMode="auto">
          <a:xfrm>
            <a:off x="5538788" y="631190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b" anchorCtr="0" compatLnSpc="1">
            <a:prstTxWarp prst="textNoShape">
              <a:avLst/>
            </a:prstTxWarp>
          </a:bodyPr>
          <a:lstStyle>
            <a:lvl1pPr algn="r">
              <a:defRPr sz="1200" b="0">
                <a:latin typeface="Arial" charset="0"/>
              </a:defRPr>
            </a:lvl1pPr>
          </a:lstStyle>
          <a:p>
            <a:fld id="{EFFBEC97-FE9D-4395-9C88-E413EA8831F8}" type="slidenum">
              <a:rPr lang="en-US" altLang="zh-TW"/>
              <a:pPr/>
              <a:t>‹#›</a:t>
            </a:fld>
            <a:endParaRPr lang="en-US" altLang="zh-TW"/>
          </a:p>
        </p:txBody>
      </p:sp>
    </p:spTree>
    <p:extLst>
      <p:ext uri="{BB962C8B-B14F-4D97-AF65-F5344CB8AC3E}">
        <p14:creationId xmlns:p14="http://schemas.microsoft.com/office/powerpoint/2010/main" val="3977780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t" anchorCtr="0" compatLnSpc="1">
            <a:prstTxWarp prst="textNoShape">
              <a:avLst/>
            </a:prstTxWarp>
          </a:bodyPr>
          <a:lstStyle>
            <a:lvl1pPr>
              <a:defRPr sz="1200" b="0">
                <a:latin typeface="Arial" charset="0"/>
              </a:defRPr>
            </a:lvl1pPr>
          </a:lstStyle>
          <a:p>
            <a:endParaRPr lang="en-US" altLang="zh-TW"/>
          </a:p>
        </p:txBody>
      </p:sp>
      <p:sp>
        <p:nvSpPr>
          <p:cNvPr id="95235" name="Rectangle 3"/>
          <p:cNvSpPr>
            <a:spLocks noGrp="1" noChangeArrowheads="1"/>
          </p:cNvSpPr>
          <p:nvPr>
            <p:ph type="dt" idx="1"/>
          </p:nvPr>
        </p:nvSpPr>
        <p:spPr bwMode="auto">
          <a:xfrm>
            <a:off x="5538788" y="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t" anchorCtr="0" compatLnSpc="1">
            <a:prstTxWarp prst="textNoShape">
              <a:avLst/>
            </a:prstTxWarp>
          </a:bodyPr>
          <a:lstStyle>
            <a:lvl1pPr algn="r">
              <a:defRPr sz="1200" b="0">
                <a:latin typeface="Arial" charset="0"/>
              </a:defRPr>
            </a:lvl1pPr>
          </a:lstStyle>
          <a:p>
            <a:endParaRPr lang="en-US" altLang="zh-TW"/>
          </a:p>
        </p:txBody>
      </p:sp>
      <p:sp>
        <p:nvSpPr>
          <p:cNvPr id="95236" name="Rectangle 4"/>
          <p:cNvSpPr>
            <a:spLocks noGrp="1" noRot="1" noChangeAspect="1" noChangeArrowheads="1" noTextEdit="1"/>
          </p:cNvSpPr>
          <p:nvPr>
            <p:ph type="sldImg" idx="2"/>
          </p:nvPr>
        </p:nvSpPr>
        <p:spPr bwMode="auto">
          <a:xfrm>
            <a:off x="3227388" y="498475"/>
            <a:ext cx="3321050" cy="24907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7" name="Rectangle 5"/>
          <p:cNvSpPr>
            <a:spLocks noGrp="1" noChangeArrowheads="1"/>
          </p:cNvSpPr>
          <p:nvPr>
            <p:ph type="body" sz="quarter" idx="3"/>
          </p:nvPr>
        </p:nvSpPr>
        <p:spPr bwMode="auto">
          <a:xfrm>
            <a:off x="979488" y="3157538"/>
            <a:ext cx="7816850" cy="29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95238" name="Rectangle 6"/>
          <p:cNvSpPr>
            <a:spLocks noGrp="1" noChangeArrowheads="1"/>
          </p:cNvSpPr>
          <p:nvPr>
            <p:ph type="ftr" sz="quarter" idx="4"/>
          </p:nvPr>
        </p:nvSpPr>
        <p:spPr bwMode="auto">
          <a:xfrm>
            <a:off x="0" y="631190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b" anchorCtr="0" compatLnSpc="1">
            <a:prstTxWarp prst="textNoShape">
              <a:avLst/>
            </a:prstTxWarp>
          </a:bodyPr>
          <a:lstStyle>
            <a:lvl1pPr>
              <a:defRPr sz="1200" b="0">
                <a:latin typeface="Arial" charset="0"/>
              </a:defRPr>
            </a:lvl1pPr>
          </a:lstStyle>
          <a:p>
            <a:endParaRPr lang="en-US" altLang="zh-TW"/>
          </a:p>
        </p:txBody>
      </p:sp>
      <p:sp>
        <p:nvSpPr>
          <p:cNvPr id="95239" name="Rectangle 7"/>
          <p:cNvSpPr>
            <a:spLocks noGrp="1" noChangeArrowheads="1"/>
          </p:cNvSpPr>
          <p:nvPr>
            <p:ph type="sldNum" sz="quarter" idx="5"/>
          </p:nvPr>
        </p:nvSpPr>
        <p:spPr bwMode="auto">
          <a:xfrm>
            <a:off x="5538788" y="6311900"/>
            <a:ext cx="4235450"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4" tIns="45708" rIns="91414" bIns="45708" numCol="1" anchor="b" anchorCtr="0" compatLnSpc="1">
            <a:prstTxWarp prst="textNoShape">
              <a:avLst/>
            </a:prstTxWarp>
          </a:bodyPr>
          <a:lstStyle>
            <a:lvl1pPr algn="r">
              <a:defRPr sz="1200" b="0">
                <a:latin typeface="Arial" charset="0"/>
              </a:defRPr>
            </a:lvl1pPr>
          </a:lstStyle>
          <a:p>
            <a:fld id="{61266ABB-BB84-46BC-BEB8-F93C74193040}" type="slidenum">
              <a:rPr lang="en-US" altLang="zh-TW"/>
              <a:pPr/>
              <a:t>‹#›</a:t>
            </a:fld>
            <a:endParaRPr lang="en-US" altLang="zh-TW"/>
          </a:p>
        </p:txBody>
      </p:sp>
    </p:spTree>
    <p:extLst>
      <p:ext uri="{BB962C8B-B14F-4D97-AF65-F5344CB8AC3E}">
        <p14:creationId xmlns:p14="http://schemas.microsoft.com/office/powerpoint/2010/main" val="37795486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新細明體" charset="-120"/>
        <a:cs typeface="+mn-cs"/>
      </a:defRPr>
    </a:lvl1pPr>
    <a:lvl2pPr marL="457200" algn="l" rtl="0" fontAlgn="base">
      <a:spcBef>
        <a:spcPct val="30000"/>
      </a:spcBef>
      <a:spcAft>
        <a:spcPct val="0"/>
      </a:spcAft>
      <a:defRPr kumimoji="1" sz="1200" kern="1200">
        <a:solidFill>
          <a:schemeClr val="tx1"/>
        </a:solidFill>
        <a:latin typeface="Arial" charset="0"/>
        <a:ea typeface="新細明體" charset="-120"/>
        <a:cs typeface="+mn-cs"/>
      </a:defRPr>
    </a:lvl2pPr>
    <a:lvl3pPr marL="914400" algn="l" rtl="0" fontAlgn="base">
      <a:spcBef>
        <a:spcPct val="30000"/>
      </a:spcBef>
      <a:spcAft>
        <a:spcPct val="0"/>
      </a:spcAft>
      <a:defRPr kumimoji="1" sz="1200" kern="1200">
        <a:solidFill>
          <a:schemeClr val="tx1"/>
        </a:solidFill>
        <a:latin typeface="Arial" charset="0"/>
        <a:ea typeface="新細明體" charset="-120"/>
        <a:cs typeface="+mn-cs"/>
      </a:defRPr>
    </a:lvl3pPr>
    <a:lvl4pPr marL="1371600" algn="l" rtl="0" fontAlgn="base">
      <a:spcBef>
        <a:spcPct val="30000"/>
      </a:spcBef>
      <a:spcAft>
        <a:spcPct val="0"/>
      </a:spcAft>
      <a:defRPr kumimoji="1" sz="1200" kern="1200">
        <a:solidFill>
          <a:schemeClr val="tx1"/>
        </a:solidFill>
        <a:latin typeface="Arial" charset="0"/>
        <a:ea typeface="新細明體" charset="-120"/>
        <a:cs typeface="+mn-cs"/>
      </a:defRPr>
    </a:lvl4pPr>
    <a:lvl5pPr marL="1828800" algn="l" rtl="0" fontAlgn="base">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D221A-9B78-497C-A9CE-3B74899CC572}" type="slidenum">
              <a:rPr lang="en-US" altLang="zh-TW"/>
              <a:pPr/>
              <a:t>1</a:t>
            </a:fld>
            <a:endParaRPr lang="en-US" altLang="zh-TW"/>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E306A-D3FD-46E7-B863-08175FF342DA}" type="slidenum">
              <a:rPr lang="en-US" altLang="zh-TW"/>
              <a:pPr/>
              <a:t>6</a:t>
            </a:fld>
            <a:endParaRPr lang="en-US" altLang="zh-TW"/>
          </a:p>
        </p:txBody>
      </p:sp>
      <p:sp>
        <p:nvSpPr>
          <p:cNvPr id="570370" name="Rectangle 2"/>
          <p:cNvSpPr>
            <a:spLocks noGrp="1" noRot="1" noChangeAspect="1" noChangeArrowheads="1" noTextEdit="1"/>
          </p:cNvSpPr>
          <p:nvPr>
            <p:ph type="sldImg"/>
          </p:nvPr>
        </p:nvSpPr>
        <p:spPr>
          <a:ln/>
        </p:spPr>
      </p:sp>
      <p:sp>
        <p:nvSpPr>
          <p:cNvPr id="570371" name="Rectangle 3"/>
          <p:cNvSpPr>
            <a:spLocks noGrp="1" noChangeArrowheads="1"/>
          </p:cNvSpPr>
          <p:nvPr>
            <p:ph type="body" idx="1"/>
          </p:nvPr>
        </p:nvSpPr>
        <p:spPr/>
        <p:txBody>
          <a:bodyPr/>
          <a:lstStyle/>
          <a:p>
            <a:r>
              <a:rPr lang="en-US" altLang="zh-TW"/>
              <a:t>See pp 302 of the text for solving details.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57346" name="Rectangle 2"/>
          <p:cNvSpPr>
            <a:spLocks noGrp="1" noChangeArrowheads="1"/>
          </p:cNvSpPr>
          <p:nvPr>
            <p:ph type="ctrTitle" sz="quarter"/>
          </p:nvPr>
        </p:nvSpPr>
        <p:spPr>
          <a:xfrm>
            <a:off x="685800" y="1676400"/>
            <a:ext cx="7772400" cy="1828800"/>
          </a:xfrm>
        </p:spPr>
        <p:txBody>
          <a:bodyPr/>
          <a:lstStyle>
            <a:lvl1pPr>
              <a:defRPr sz="5400"/>
            </a:lvl1pPr>
          </a:lstStyle>
          <a:p>
            <a:pPr lvl="0"/>
            <a:r>
              <a:rPr lang="zh-TW" altLang="en-US" noProof="0" smtClean="0"/>
              <a:t>按一下以編輯母片標題樣式</a:t>
            </a:r>
          </a:p>
        </p:txBody>
      </p:sp>
      <p:sp>
        <p:nvSpPr>
          <p:cNvPr id="57347"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TW" altLang="en-US" noProof="0" smtClean="0"/>
              <a:t>按一下以編輯母片副標題樣式</a:t>
            </a:r>
          </a:p>
        </p:txBody>
      </p:sp>
      <p:sp>
        <p:nvSpPr>
          <p:cNvPr id="57348" name="Rectangle 4"/>
          <p:cNvSpPr>
            <a:spLocks noGrp="1" noChangeArrowheads="1"/>
          </p:cNvSpPr>
          <p:nvPr>
            <p:ph type="dt" sz="quarter" idx="2"/>
          </p:nvPr>
        </p:nvSpPr>
        <p:spPr>
          <a:xfrm>
            <a:off x="457200" y="6245225"/>
            <a:ext cx="2133600" cy="476250"/>
          </a:xfrm>
        </p:spPr>
        <p:txBody>
          <a:bodyPr/>
          <a:lstStyle>
            <a:lvl1pPr>
              <a:defRPr/>
            </a:lvl1pPr>
          </a:lstStyle>
          <a:p>
            <a:endParaRPr lang="en-US" altLang="zh-TW"/>
          </a:p>
        </p:txBody>
      </p:sp>
      <p:sp>
        <p:nvSpPr>
          <p:cNvPr id="57349" name="Rectangle 5"/>
          <p:cNvSpPr>
            <a:spLocks noGrp="1" noChangeArrowheads="1"/>
          </p:cNvSpPr>
          <p:nvPr>
            <p:ph type="ftr" sz="quarter" idx="3"/>
          </p:nvPr>
        </p:nvSpPr>
        <p:spPr>
          <a:xfrm>
            <a:off x="3124200" y="6245225"/>
            <a:ext cx="2895600" cy="476250"/>
          </a:xfrm>
        </p:spPr>
        <p:txBody>
          <a:bodyPr/>
          <a:lstStyle>
            <a:lvl1pPr>
              <a:defRPr sz="1400">
                <a:solidFill>
                  <a:schemeClr val="tx1"/>
                </a:solidFill>
                <a:effectLst>
                  <a:outerShdw blurRad="38100" dist="38100" dir="2700000" algn="tl">
                    <a:srgbClr val="003366"/>
                  </a:outerShdw>
                </a:effectLst>
                <a:latin typeface="Arial" charset="0"/>
              </a:defRPr>
            </a:lvl1pPr>
          </a:lstStyle>
          <a:p>
            <a:r>
              <a:rPr lang="en-US" altLang="zh-TW"/>
              <a:t>Numerical Methods © Wen-Chieh Lin</a:t>
            </a:r>
          </a:p>
        </p:txBody>
      </p:sp>
      <p:sp>
        <p:nvSpPr>
          <p:cNvPr id="57350" name="Rectangle 6"/>
          <p:cNvSpPr>
            <a:spLocks noGrp="1" noChangeArrowheads="1"/>
          </p:cNvSpPr>
          <p:nvPr>
            <p:ph type="sldNum" sz="quarter" idx="4"/>
          </p:nvPr>
        </p:nvSpPr>
        <p:spPr>
          <a:xfrm>
            <a:off x="6553200" y="6245225"/>
            <a:ext cx="2133600" cy="476250"/>
          </a:xfrm>
        </p:spPr>
        <p:txBody>
          <a:bodyPr/>
          <a:lstStyle>
            <a:lvl1pPr>
              <a:defRPr sz="1400"/>
            </a:lvl1pPr>
          </a:lstStyle>
          <a:p>
            <a:fld id="{6FC99682-6369-414A-A69F-1B935BA0B4E6}" type="slidenum">
              <a:rPr lang="en-US" altLang="zh-TW"/>
              <a:pPr/>
              <a:t>‹#›</a:t>
            </a:fld>
            <a:endParaRPr lang="en-US" altLang="zh-TW"/>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Numerical Methods © Wen-Chieh Lin</a:t>
            </a:r>
          </a:p>
        </p:txBody>
      </p:sp>
      <p:sp>
        <p:nvSpPr>
          <p:cNvPr id="6" name="投影片編號版面配置區 5"/>
          <p:cNvSpPr>
            <a:spLocks noGrp="1"/>
          </p:cNvSpPr>
          <p:nvPr>
            <p:ph type="sldNum" sz="quarter" idx="12"/>
          </p:nvPr>
        </p:nvSpPr>
        <p:spPr/>
        <p:txBody>
          <a:bodyPr/>
          <a:lstStyle>
            <a:lvl1pPr>
              <a:defRPr/>
            </a:lvl1pPr>
          </a:lstStyle>
          <a:p>
            <a:fld id="{B7DB30FA-E07B-435C-9A68-8800A2315A41}" type="slidenum">
              <a:rPr lang="en-US" altLang="zh-TW"/>
              <a:pPr/>
              <a:t>‹#›</a:t>
            </a:fld>
            <a:endParaRPr lang="en-US" altLang="zh-TW"/>
          </a:p>
        </p:txBody>
      </p:sp>
    </p:spTree>
    <p:extLst>
      <p:ext uri="{BB962C8B-B14F-4D97-AF65-F5344CB8AC3E}">
        <p14:creationId xmlns:p14="http://schemas.microsoft.com/office/powerpoint/2010/main" val="339680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115888"/>
            <a:ext cx="2058988" cy="619283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15888"/>
            <a:ext cx="6029325" cy="619283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Numerical Methods © Wen-Chieh Lin</a:t>
            </a:r>
          </a:p>
        </p:txBody>
      </p:sp>
      <p:sp>
        <p:nvSpPr>
          <p:cNvPr id="6" name="投影片編號版面配置區 5"/>
          <p:cNvSpPr>
            <a:spLocks noGrp="1"/>
          </p:cNvSpPr>
          <p:nvPr>
            <p:ph type="sldNum" sz="quarter" idx="12"/>
          </p:nvPr>
        </p:nvSpPr>
        <p:spPr/>
        <p:txBody>
          <a:bodyPr/>
          <a:lstStyle>
            <a:lvl1pPr>
              <a:defRPr/>
            </a:lvl1pPr>
          </a:lstStyle>
          <a:p>
            <a:fld id="{DDD7D139-F749-491F-88E3-2DDC188C9307}" type="slidenum">
              <a:rPr lang="en-US" altLang="zh-TW"/>
              <a:pPr/>
              <a:t>‹#›</a:t>
            </a:fld>
            <a:endParaRPr lang="en-US" altLang="zh-TW"/>
          </a:p>
        </p:txBody>
      </p:sp>
    </p:spTree>
    <p:extLst>
      <p:ext uri="{BB962C8B-B14F-4D97-AF65-F5344CB8AC3E}">
        <p14:creationId xmlns:p14="http://schemas.microsoft.com/office/powerpoint/2010/main" val="3389404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Numerical Methods © Wen-Chieh Lin</a:t>
            </a:r>
          </a:p>
        </p:txBody>
      </p:sp>
      <p:sp>
        <p:nvSpPr>
          <p:cNvPr id="6" name="投影片編號版面配置區 5"/>
          <p:cNvSpPr>
            <a:spLocks noGrp="1"/>
          </p:cNvSpPr>
          <p:nvPr>
            <p:ph type="sldNum" sz="quarter" idx="12"/>
          </p:nvPr>
        </p:nvSpPr>
        <p:spPr/>
        <p:txBody>
          <a:bodyPr/>
          <a:lstStyle>
            <a:lvl1pPr>
              <a:defRPr/>
            </a:lvl1pPr>
          </a:lstStyle>
          <a:p>
            <a:fld id="{E0EE612D-88DB-4049-9817-E293B35824EE}" type="slidenum">
              <a:rPr lang="en-US" altLang="zh-TW"/>
              <a:pPr/>
              <a:t>‹#›</a:t>
            </a:fld>
            <a:endParaRPr lang="en-US" altLang="zh-TW"/>
          </a:p>
        </p:txBody>
      </p:sp>
    </p:spTree>
    <p:extLst>
      <p:ext uri="{BB962C8B-B14F-4D97-AF65-F5344CB8AC3E}">
        <p14:creationId xmlns:p14="http://schemas.microsoft.com/office/powerpoint/2010/main" val="289185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endParaRPr lang="en-US" altLang="zh-TW"/>
          </a:p>
        </p:txBody>
      </p:sp>
      <p:sp>
        <p:nvSpPr>
          <p:cNvPr id="5" name="頁尾版面配置區 4"/>
          <p:cNvSpPr>
            <a:spLocks noGrp="1"/>
          </p:cNvSpPr>
          <p:nvPr>
            <p:ph type="ftr" sz="quarter" idx="11"/>
          </p:nvPr>
        </p:nvSpPr>
        <p:spPr/>
        <p:txBody>
          <a:bodyPr/>
          <a:lstStyle>
            <a:lvl1pPr>
              <a:defRPr/>
            </a:lvl1pPr>
          </a:lstStyle>
          <a:p>
            <a:r>
              <a:rPr lang="en-US" altLang="zh-TW"/>
              <a:t>Numerical Methods © Wen-Chieh Lin</a:t>
            </a:r>
          </a:p>
        </p:txBody>
      </p:sp>
      <p:sp>
        <p:nvSpPr>
          <p:cNvPr id="6" name="投影片編號版面配置區 5"/>
          <p:cNvSpPr>
            <a:spLocks noGrp="1"/>
          </p:cNvSpPr>
          <p:nvPr>
            <p:ph type="sldNum" sz="quarter" idx="12"/>
          </p:nvPr>
        </p:nvSpPr>
        <p:spPr/>
        <p:txBody>
          <a:bodyPr/>
          <a:lstStyle>
            <a:lvl1pPr>
              <a:defRPr/>
            </a:lvl1pPr>
          </a:lstStyle>
          <a:p>
            <a:fld id="{00DC7081-ADCD-411B-9777-B7E624B71F28}" type="slidenum">
              <a:rPr lang="en-US" altLang="zh-TW"/>
              <a:pPr/>
              <a:t>‹#›</a:t>
            </a:fld>
            <a:endParaRPr lang="en-US" altLang="zh-TW"/>
          </a:p>
        </p:txBody>
      </p:sp>
    </p:spTree>
    <p:extLst>
      <p:ext uri="{BB962C8B-B14F-4D97-AF65-F5344CB8AC3E}">
        <p14:creationId xmlns:p14="http://schemas.microsoft.com/office/powerpoint/2010/main" val="162360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0838"/>
            <a:ext cx="40386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0838"/>
            <a:ext cx="4038600" cy="4687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Numerical Methods © Wen-Chieh Lin</a:t>
            </a:r>
          </a:p>
        </p:txBody>
      </p:sp>
      <p:sp>
        <p:nvSpPr>
          <p:cNvPr id="7" name="投影片編號版面配置區 6"/>
          <p:cNvSpPr>
            <a:spLocks noGrp="1"/>
          </p:cNvSpPr>
          <p:nvPr>
            <p:ph type="sldNum" sz="quarter" idx="12"/>
          </p:nvPr>
        </p:nvSpPr>
        <p:spPr/>
        <p:txBody>
          <a:bodyPr/>
          <a:lstStyle>
            <a:lvl1pPr>
              <a:defRPr/>
            </a:lvl1pPr>
          </a:lstStyle>
          <a:p>
            <a:fld id="{B05A46EE-5629-4B76-8F75-B0AC4472BB17}" type="slidenum">
              <a:rPr lang="en-US" altLang="zh-TW"/>
              <a:pPr/>
              <a:t>‹#›</a:t>
            </a:fld>
            <a:endParaRPr lang="en-US" altLang="zh-TW"/>
          </a:p>
        </p:txBody>
      </p:sp>
    </p:spTree>
    <p:extLst>
      <p:ext uri="{BB962C8B-B14F-4D97-AF65-F5344CB8AC3E}">
        <p14:creationId xmlns:p14="http://schemas.microsoft.com/office/powerpoint/2010/main" val="285808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endParaRPr lang="en-US" altLang="zh-TW"/>
          </a:p>
        </p:txBody>
      </p:sp>
      <p:sp>
        <p:nvSpPr>
          <p:cNvPr id="8" name="頁尾版面配置區 7"/>
          <p:cNvSpPr>
            <a:spLocks noGrp="1"/>
          </p:cNvSpPr>
          <p:nvPr>
            <p:ph type="ftr" sz="quarter" idx="11"/>
          </p:nvPr>
        </p:nvSpPr>
        <p:spPr/>
        <p:txBody>
          <a:bodyPr/>
          <a:lstStyle>
            <a:lvl1pPr>
              <a:defRPr/>
            </a:lvl1pPr>
          </a:lstStyle>
          <a:p>
            <a:r>
              <a:rPr lang="en-US" altLang="zh-TW"/>
              <a:t>Numerical Methods © Wen-Chieh Lin</a:t>
            </a:r>
          </a:p>
        </p:txBody>
      </p:sp>
      <p:sp>
        <p:nvSpPr>
          <p:cNvPr id="9" name="投影片編號版面配置區 8"/>
          <p:cNvSpPr>
            <a:spLocks noGrp="1"/>
          </p:cNvSpPr>
          <p:nvPr>
            <p:ph type="sldNum" sz="quarter" idx="12"/>
          </p:nvPr>
        </p:nvSpPr>
        <p:spPr/>
        <p:txBody>
          <a:bodyPr/>
          <a:lstStyle>
            <a:lvl1pPr>
              <a:defRPr/>
            </a:lvl1pPr>
          </a:lstStyle>
          <a:p>
            <a:fld id="{28B4BFA2-0C9E-4A16-B972-CCCF729B37DF}" type="slidenum">
              <a:rPr lang="en-US" altLang="zh-TW"/>
              <a:pPr/>
              <a:t>‹#›</a:t>
            </a:fld>
            <a:endParaRPr lang="en-US" altLang="zh-TW"/>
          </a:p>
        </p:txBody>
      </p:sp>
    </p:spTree>
    <p:extLst>
      <p:ext uri="{BB962C8B-B14F-4D97-AF65-F5344CB8AC3E}">
        <p14:creationId xmlns:p14="http://schemas.microsoft.com/office/powerpoint/2010/main" val="343422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endParaRPr lang="en-US" altLang="zh-TW"/>
          </a:p>
        </p:txBody>
      </p:sp>
      <p:sp>
        <p:nvSpPr>
          <p:cNvPr id="4" name="頁尾版面配置區 3"/>
          <p:cNvSpPr>
            <a:spLocks noGrp="1"/>
          </p:cNvSpPr>
          <p:nvPr>
            <p:ph type="ftr" sz="quarter" idx="11"/>
          </p:nvPr>
        </p:nvSpPr>
        <p:spPr/>
        <p:txBody>
          <a:bodyPr/>
          <a:lstStyle>
            <a:lvl1pPr>
              <a:defRPr/>
            </a:lvl1pPr>
          </a:lstStyle>
          <a:p>
            <a:r>
              <a:rPr lang="en-US" altLang="zh-TW"/>
              <a:t>Numerical Methods © Wen-Chieh Lin</a:t>
            </a:r>
          </a:p>
        </p:txBody>
      </p:sp>
      <p:sp>
        <p:nvSpPr>
          <p:cNvPr id="5" name="投影片編號版面配置區 4"/>
          <p:cNvSpPr>
            <a:spLocks noGrp="1"/>
          </p:cNvSpPr>
          <p:nvPr>
            <p:ph type="sldNum" sz="quarter" idx="12"/>
          </p:nvPr>
        </p:nvSpPr>
        <p:spPr/>
        <p:txBody>
          <a:bodyPr/>
          <a:lstStyle>
            <a:lvl1pPr>
              <a:defRPr/>
            </a:lvl1pPr>
          </a:lstStyle>
          <a:p>
            <a:fld id="{841FDEEC-8291-46E8-B113-200B5F1889AF}" type="slidenum">
              <a:rPr lang="en-US" altLang="zh-TW"/>
              <a:pPr/>
              <a:t>‹#›</a:t>
            </a:fld>
            <a:endParaRPr lang="en-US" altLang="zh-TW"/>
          </a:p>
        </p:txBody>
      </p:sp>
    </p:spTree>
    <p:extLst>
      <p:ext uri="{BB962C8B-B14F-4D97-AF65-F5344CB8AC3E}">
        <p14:creationId xmlns:p14="http://schemas.microsoft.com/office/powerpoint/2010/main" val="28445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endParaRPr lang="en-US" altLang="zh-TW"/>
          </a:p>
        </p:txBody>
      </p:sp>
      <p:sp>
        <p:nvSpPr>
          <p:cNvPr id="3" name="頁尾版面配置區 2"/>
          <p:cNvSpPr>
            <a:spLocks noGrp="1"/>
          </p:cNvSpPr>
          <p:nvPr>
            <p:ph type="ftr" sz="quarter" idx="11"/>
          </p:nvPr>
        </p:nvSpPr>
        <p:spPr/>
        <p:txBody>
          <a:bodyPr/>
          <a:lstStyle>
            <a:lvl1pPr>
              <a:defRPr/>
            </a:lvl1pPr>
          </a:lstStyle>
          <a:p>
            <a:r>
              <a:rPr lang="en-US" altLang="zh-TW"/>
              <a:t>Numerical Methods © Wen-Chieh Lin</a:t>
            </a:r>
          </a:p>
        </p:txBody>
      </p:sp>
      <p:sp>
        <p:nvSpPr>
          <p:cNvPr id="4" name="投影片編號版面配置區 3"/>
          <p:cNvSpPr>
            <a:spLocks noGrp="1"/>
          </p:cNvSpPr>
          <p:nvPr>
            <p:ph type="sldNum" sz="quarter" idx="12"/>
          </p:nvPr>
        </p:nvSpPr>
        <p:spPr/>
        <p:txBody>
          <a:bodyPr/>
          <a:lstStyle>
            <a:lvl1pPr>
              <a:defRPr/>
            </a:lvl1pPr>
          </a:lstStyle>
          <a:p>
            <a:fld id="{99A92B05-2599-4115-8A53-AB9388DC22C1}" type="slidenum">
              <a:rPr lang="en-US" altLang="zh-TW"/>
              <a:pPr/>
              <a:t>‹#›</a:t>
            </a:fld>
            <a:endParaRPr lang="en-US" altLang="zh-TW"/>
          </a:p>
        </p:txBody>
      </p:sp>
    </p:spTree>
    <p:extLst>
      <p:ext uri="{BB962C8B-B14F-4D97-AF65-F5344CB8AC3E}">
        <p14:creationId xmlns:p14="http://schemas.microsoft.com/office/powerpoint/2010/main" val="255373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Numerical Methods © Wen-Chieh Lin</a:t>
            </a:r>
          </a:p>
        </p:txBody>
      </p:sp>
      <p:sp>
        <p:nvSpPr>
          <p:cNvPr id="7" name="投影片編號版面配置區 6"/>
          <p:cNvSpPr>
            <a:spLocks noGrp="1"/>
          </p:cNvSpPr>
          <p:nvPr>
            <p:ph type="sldNum" sz="quarter" idx="12"/>
          </p:nvPr>
        </p:nvSpPr>
        <p:spPr/>
        <p:txBody>
          <a:bodyPr/>
          <a:lstStyle>
            <a:lvl1pPr>
              <a:defRPr/>
            </a:lvl1pPr>
          </a:lstStyle>
          <a:p>
            <a:fld id="{6F6920D6-2DC5-4D2C-92DF-866CD1C66E11}" type="slidenum">
              <a:rPr lang="en-US" altLang="zh-TW"/>
              <a:pPr/>
              <a:t>‹#›</a:t>
            </a:fld>
            <a:endParaRPr lang="en-US" altLang="zh-TW"/>
          </a:p>
        </p:txBody>
      </p:sp>
    </p:spTree>
    <p:extLst>
      <p:ext uri="{BB962C8B-B14F-4D97-AF65-F5344CB8AC3E}">
        <p14:creationId xmlns:p14="http://schemas.microsoft.com/office/powerpoint/2010/main" val="6035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endParaRPr lang="en-US" altLang="zh-TW"/>
          </a:p>
        </p:txBody>
      </p:sp>
      <p:sp>
        <p:nvSpPr>
          <p:cNvPr id="6" name="頁尾版面配置區 5"/>
          <p:cNvSpPr>
            <a:spLocks noGrp="1"/>
          </p:cNvSpPr>
          <p:nvPr>
            <p:ph type="ftr" sz="quarter" idx="11"/>
          </p:nvPr>
        </p:nvSpPr>
        <p:spPr/>
        <p:txBody>
          <a:bodyPr/>
          <a:lstStyle>
            <a:lvl1pPr>
              <a:defRPr/>
            </a:lvl1pPr>
          </a:lstStyle>
          <a:p>
            <a:r>
              <a:rPr lang="en-US" altLang="zh-TW"/>
              <a:t>Numerical Methods © Wen-Chieh Lin</a:t>
            </a:r>
          </a:p>
        </p:txBody>
      </p:sp>
      <p:sp>
        <p:nvSpPr>
          <p:cNvPr id="7" name="投影片編號版面配置區 6"/>
          <p:cNvSpPr>
            <a:spLocks noGrp="1"/>
          </p:cNvSpPr>
          <p:nvPr>
            <p:ph type="sldNum" sz="quarter" idx="12"/>
          </p:nvPr>
        </p:nvSpPr>
        <p:spPr/>
        <p:txBody>
          <a:bodyPr/>
          <a:lstStyle>
            <a:lvl1pPr>
              <a:defRPr/>
            </a:lvl1pPr>
          </a:lstStyle>
          <a:p>
            <a:fld id="{254CAAB6-E812-4499-A550-7A458C172150}" type="slidenum">
              <a:rPr lang="en-US" altLang="zh-TW"/>
              <a:pPr/>
              <a:t>‹#›</a:t>
            </a:fld>
            <a:endParaRPr lang="en-US" altLang="zh-TW"/>
          </a:p>
        </p:txBody>
      </p:sp>
    </p:spTree>
    <p:extLst>
      <p:ext uri="{BB962C8B-B14F-4D97-AF65-F5344CB8AC3E}">
        <p14:creationId xmlns:p14="http://schemas.microsoft.com/office/powerpoint/2010/main" val="78998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457200" y="115888"/>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56323" name="Rectangle 3"/>
          <p:cNvSpPr>
            <a:spLocks noGrp="1" noChangeArrowheads="1"/>
          </p:cNvSpPr>
          <p:nvPr>
            <p:ph type="body" idx="1"/>
          </p:nvPr>
        </p:nvSpPr>
        <p:spPr bwMode="auto">
          <a:xfrm>
            <a:off x="468313" y="1620838"/>
            <a:ext cx="8229600"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56327" name="Rectangle 7"/>
          <p:cNvSpPr>
            <a:spLocks noGrp="1" noChangeArrowheads="1"/>
          </p:cNvSpPr>
          <p:nvPr>
            <p:ph type="dt" sz="half" idx="2"/>
          </p:nvPr>
        </p:nvSpPr>
        <p:spPr bwMode="auto">
          <a:xfrm>
            <a:off x="4067175"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b="0">
                <a:effectLst>
                  <a:outerShdw blurRad="38100" dist="38100" dir="2700000" algn="tl">
                    <a:srgbClr val="003366"/>
                  </a:outerShdw>
                </a:effectLst>
                <a:latin typeface="Arial" charset="0"/>
              </a:defRPr>
            </a:lvl1pPr>
          </a:lstStyle>
          <a:p>
            <a:endParaRPr lang="en-US" altLang="zh-TW"/>
          </a:p>
        </p:txBody>
      </p:sp>
      <p:sp>
        <p:nvSpPr>
          <p:cNvPr id="56328" name="Rectangle 8"/>
          <p:cNvSpPr>
            <a:spLocks noGrp="1" noChangeArrowheads="1"/>
          </p:cNvSpPr>
          <p:nvPr>
            <p:ph type="ftr" sz="quarter" idx="3"/>
          </p:nvPr>
        </p:nvSpPr>
        <p:spPr bwMode="auto">
          <a:xfrm>
            <a:off x="2987675" y="6245225"/>
            <a:ext cx="57610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2000" b="0">
                <a:solidFill>
                  <a:srgbClr val="FFFF00"/>
                </a:solidFill>
                <a:latin typeface="+mn-lt"/>
              </a:defRPr>
            </a:lvl1pPr>
          </a:lstStyle>
          <a:p>
            <a:r>
              <a:rPr lang="en-US" altLang="zh-TW"/>
              <a:t>Numerical Methods © Wen-Chieh Lin</a:t>
            </a:r>
          </a:p>
        </p:txBody>
      </p:sp>
      <p:sp>
        <p:nvSpPr>
          <p:cNvPr id="56329" name="Rectangle 9"/>
          <p:cNvSpPr>
            <a:spLocks noGrp="1" noChangeArrowheads="1"/>
          </p:cNvSpPr>
          <p:nvPr>
            <p:ph type="sldNum" sz="quarter" idx="4"/>
          </p:nvPr>
        </p:nvSpPr>
        <p:spPr bwMode="auto">
          <a:xfrm>
            <a:off x="687705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2000" b="0">
                <a:solidFill>
                  <a:srgbClr val="FFFF00"/>
                </a:solidFill>
                <a:latin typeface="+mn-lt"/>
              </a:defRPr>
            </a:lvl1pPr>
          </a:lstStyle>
          <a:p>
            <a:fld id="{A0927B9F-C15D-406D-BF47-428A21AB322D}" type="slidenum">
              <a:rPr lang="en-US" altLang="zh-TW"/>
              <a:pPr/>
              <a:t>‹#›</a:t>
            </a:fld>
            <a:endParaRPr lang="en-US" altLang="zh-TW"/>
          </a:p>
        </p:txBody>
      </p:sp>
    </p:spTree>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dt="0"/>
  <p:txStyles>
    <p:titleStyle>
      <a:lvl1pPr algn="ctr" rtl="0" fontAlgn="base">
        <a:spcBef>
          <a:spcPct val="0"/>
        </a:spcBef>
        <a:spcAft>
          <a:spcPct val="0"/>
        </a:spcAft>
        <a:defRPr kumimoji="1" sz="4000">
          <a:solidFill>
            <a:srgbClr val="FFFF00"/>
          </a:solidFill>
          <a:latin typeface="+mj-lt"/>
          <a:ea typeface="+mj-ea"/>
          <a:cs typeface="+mj-cs"/>
        </a:defRPr>
      </a:lvl1pPr>
      <a:lvl2pPr algn="ctr" rtl="0" fontAlgn="base">
        <a:spcBef>
          <a:spcPct val="0"/>
        </a:spcBef>
        <a:spcAft>
          <a:spcPct val="0"/>
        </a:spcAft>
        <a:defRPr kumimoji="1" sz="4000">
          <a:solidFill>
            <a:srgbClr val="FFFF00"/>
          </a:solidFill>
          <a:latin typeface="Times New Roman" pitchFamily="18" charset="0"/>
          <a:ea typeface="新細明體" charset="-120"/>
        </a:defRPr>
      </a:lvl2pPr>
      <a:lvl3pPr algn="ctr" rtl="0" fontAlgn="base">
        <a:spcBef>
          <a:spcPct val="0"/>
        </a:spcBef>
        <a:spcAft>
          <a:spcPct val="0"/>
        </a:spcAft>
        <a:defRPr kumimoji="1" sz="4000">
          <a:solidFill>
            <a:srgbClr val="FFFF00"/>
          </a:solidFill>
          <a:latin typeface="Times New Roman" pitchFamily="18" charset="0"/>
          <a:ea typeface="新細明體" charset="-120"/>
        </a:defRPr>
      </a:lvl3pPr>
      <a:lvl4pPr algn="ctr" rtl="0" fontAlgn="base">
        <a:spcBef>
          <a:spcPct val="0"/>
        </a:spcBef>
        <a:spcAft>
          <a:spcPct val="0"/>
        </a:spcAft>
        <a:defRPr kumimoji="1" sz="4000">
          <a:solidFill>
            <a:srgbClr val="FFFF00"/>
          </a:solidFill>
          <a:latin typeface="Times New Roman" pitchFamily="18" charset="0"/>
          <a:ea typeface="新細明體" charset="-120"/>
        </a:defRPr>
      </a:lvl4pPr>
      <a:lvl5pPr algn="ctr" rtl="0" fontAlgn="base">
        <a:spcBef>
          <a:spcPct val="0"/>
        </a:spcBef>
        <a:spcAft>
          <a:spcPct val="0"/>
        </a:spcAft>
        <a:defRPr kumimoji="1" sz="4000">
          <a:solidFill>
            <a:srgbClr val="FFFF00"/>
          </a:solidFill>
          <a:latin typeface="Times New Roman" pitchFamily="18" charset="0"/>
          <a:ea typeface="新細明體" charset="-120"/>
        </a:defRPr>
      </a:lvl5pPr>
      <a:lvl6pPr marL="457200" algn="ctr" rtl="0" fontAlgn="base">
        <a:spcBef>
          <a:spcPct val="0"/>
        </a:spcBef>
        <a:spcAft>
          <a:spcPct val="0"/>
        </a:spcAft>
        <a:defRPr kumimoji="1" sz="4000">
          <a:solidFill>
            <a:srgbClr val="FFFF00"/>
          </a:solidFill>
          <a:latin typeface="Times New Roman" pitchFamily="18" charset="0"/>
          <a:ea typeface="新細明體" charset="-120"/>
        </a:defRPr>
      </a:lvl6pPr>
      <a:lvl7pPr marL="914400" algn="ctr" rtl="0" fontAlgn="base">
        <a:spcBef>
          <a:spcPct val="0"/>
        </a:spcBef>
        <a:spcAft>
          <a:spcPct val="0"/>
        </a:spcAft>
        <a:defRPr kumimoji="1" sz="4000">
          <a:solidFill>
            <a:srgbClr val="FFFF00"/>
          </a:solidFill>
          <a:latin typeface="Times New Roman" pitchFamily="18" charset="0"/>
          <a:ea typeface="新細明體" charset="-120"/>
        </a:defRPr>
      </a:lvl7pPr>
      <a:lvl8pPr marL="1371600" algn="ctr" rtl="0" fontAlgn="base">
        <a:spcBef>
          <a:spcPct val="0"/>
        </a:spcBef>
        <a:spcAft>
          <a:spcPct val="0"/>
        </a:spcAft>
        <a:defRPr kumimoji="1" sz="4000">
          <a:solidFill>
            <a:srgbClr val="FFFF00"/>
          </a:solidFill>
          <a:latin typeface="Times New Roman" pitchFamily="18" charset="0"/>
          <a:ea typeface="新細明體" charset="-120"/>
        </a:defRPr>
      </a:lvl8pPr>
      <a:lvl9pPr marL="1828800" algn="ctr" rtl="0" fontAlgn="base">
        <a:spcBef>
          <a:spcPct val="0"/>
        </a:spcBef>
        <a:spcAft>
          <a:spcPct val="0"/>
        </a:spcAft>
        <a:defRPr kumimoji="1" sz="4000">
          <a:solidFill>
            <a:srgbClr val="FFFF00"/>
          </a:solidFill>
          <a:latin typeface="Times New Roman" pitchFamily="18" charset="0"/>
          <a:ea typeface="新細明體" charset="-12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hlink"/>
        </a:buClr>
        <a:buSzPct val="65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pload.wikimedia.org/wikipedia/commons/0/08/NumInt-MC.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0.emf"/><Relationship Id="rId5" Type="http://schemas.openxmlformats.org/officeDocument/2006/relationships/oleObject" Target="../embeddings/oleObject27.bin"/><Relationship Id="rId4" Type="http://schemas.openxmlformats.org/officeDocument/2006/relationships/image" Target="../media/image29.emf"/></Relationships>
</file>

<file path=ppt/slides/_rels/slide1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emf"/><Relationship Id="rId5" Type="http://schemas.openxmlformats.org/officeDocument/2006/relationships/oleObject" Target="../embeddings/oleObject30.bin"/><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image" Target="../media/image35.jpeg"/><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emf"/><Relationship Id="rId17" Type="http://schemas.openxmlformats.org/officeDocument/2006/relationships/image" Target="../media/image42.emf"/><Relationship Id="rId2" Type="http://schemas.openxmlformats.org/officeDocument/2006/relationships/slideLayout" Target="../slideLayouts/slideLayout2.xml"/><Relationship Id="rId16" Type="http://schemas.openxmlformats.org/officeDocument/2006/relationships/oleObject" Target="../embeddings/oleObject38.bin"/><Relationship Id="rId1" Type="http://schemas.openxmlformats.org/officeDocument/2006/relationships/vmlDrawing" Target="../drawings/vmlDrawing8.vml"/><Relationship Id="rId6" Type="http://schemas.openxmlformats.org/officeDocument/2006/relationships/image" Target="../media/image37.e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image" Target="../media/image41.emf"/><Relationship Id="rId10" Type="http://schemas.openxmlformats.org/officeDocument/2006/relationships/image" Target="../media/image39.emf"/><Relationship Id="rId4" Type="http://schemas.openxmlformats.org/officeDocument/2006/relationships/image" Target="../media/image36.emf"/><Relationship Id="rId9" Type="http://schemas.openxmlformats.org/officeDocument/2006/relationships/oleObject" Target="../embeddings/oleObject35.bin"/><Relationship Id="rId14"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3.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48.jpe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41.bin"/><Relationship Id="rId11" Type="http://schemas.openxmlformats.org/officeDocument/2006/relationships/image" Target="../media/image47.emf"/><Relationship Id="rId5" Type="http://schemas.openxmlformats.org/officeDocument/2006/relationships/image" Target="../media/image44.e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6.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8.jpeg"/><Relationship Id="rId7"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image" Target="../media/image52.emf"/><Relationship Id="rId5" Type="http://schemas.openxmlformats.org/officeDocument/2006/relationships/image" Target="../media/image49.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1.emf"/></Relationships>
</file>

<file path=ppt/slides/_rels/slide17.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53.bin"/><Relationship Id="rId18" Type="http://schemas.openxmlformats.org/officeDocument/2006/relationships/image" Target="../media/image60.e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7.emf"/><Relationship Id="rId17" Type="http://schemas.openxmlformats.org/officeDocument/2006/relationships/oleObject" Target="../embeddings/oleObject55.bin"/><Relationship Id="rId2" Type="http://schemas.openxmlformats.org/officeDocument/2006/relationships/slideLayout" Target="../slideLayouts/slideLayout2.xml"/><Relationship Id="rId16" Type="http://schemas.openxmlformats.org/officeDocument/2006/relationships/image" Target="../media/image59.emf"/><Relationship Id="rId20" Type="http://schemas.openxmlformats.org/officeDocument/2006/relationships/image" Target="../media/image61.emf"/><Relationship Id="rId1" Type="http://schemas.openxmlformats.org/officeDocument/2006/relationships/vmlDrawing" Target="../drawings/vmlDrawing12.vml"/><Relationship Id="rId6" Type="http://schemas.openxmlformats.org/officeDocument/2006/relationships/image" Target="../media/image54.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56.emf"/><Relationship Id="rId19" Type="http://schemas.openxmlformats.org/officeDocument/2006/relationships/oleObject" Target="../embeddings/oleObject56.bin"/><Relationship Id="rId4" Type="http://schemas.openxmlformats.org/officeDocument/2006/relationships/image" Target="../media/image53.emf"/><Relationship Id="rId9" Type="http://schemas.openxmlformats.org/officeDocument/2006/relationships/oleObject" Target="../embeddings/oleObject51.bin"/><Relationship Id="rId14" Type="http://schemas.openxmlformats.org/officeDocument/2006/relationships/image" Target="../media/image5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2.emf"/></Relationships>
</file>

<file path=ppt/slides/_rels/slide19.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4.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6.emf"/><Relationship Id="rId4" Type="http://schemas.openxmlformats.org/officeDocument/2006/relationships/image" Target="../media/image63.emf"/><Relationship Id="rId9" Type="http://schemas.openxmlformats.org/officeDocument/2006/relationships/oleObject" Target="../embeddings/oleObject61.bin"/><Relationship Id="rId14" Type="http://schemas.openxmlformats.org/officeDocument/2006/relationships/image" Target="../media/image68.em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oleObject" Target="../embeddings/oleObject69.bin"/><Relationship Id="rId18" Type="http://schemas.openxmlformats.org/officeDocument/2006/relationships/image" Target="../media/image76.e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3.emf"/><Relationship Id="rId17" Type="http://schemas.openxmlformats.org/officeDocument/2006/relationships/oleObject" Target="../embeddings/oleObject71.bin"/><Relationship Id="rId2" Type="http://schemas.openxmlformats.org/officeDocument/2006/relationships/slideLayout" Target="../slideLayouts/slideLayout2.xml"/><Relationship Id="rId16" Type="http://schemas.openxmlformats.org/officeDocument/2006/relationships/image" Target="../media/image75.emf"/><Relationship Id="rId20" Type="http://schemas.openxmlformats.org/officeDocument/2006/relationships/image" Target="../media/image77.emf"/><Relationship Id="rId1" Type="http://schemas.openxmlformats.org/officeDocument/2006/relationships/vmlDrawing" Target="../drawings/vmlDrawing15.vml"/><Relationship Id="rId6" Type="http://schemas.openxmlformats.org/officeDocument/2006/relationships/image" Target="../media/image70.e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72.emf"/><Relationship Id="rId19" Type="http://schemas.openxmlformats.org/officeDocument/2006/relationships/oleObject" Target="../embeddings/oleObject72.bin"/><Relationship Id="rId4" Type="http://schemas.openxmlformats.org/officeDocument/2006/relationships/image" Target="../media/image69.emf"/><Relationship Id="rId9" Type="http://schemas.openxmlformats.org/officeDocument/2006/relationships/oleObject" Target="../embeddings/oleObject67.bin"/><Relationship Id="rId14" Type="http://schemas.openxmlformats.org/officeDocument/2006/relationships/image" Target="../media/image74.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2.emf"/><Relationship Id="rId3" Type="http://schemas.openxmlformats.org/officeDocument/2006/relationships/image" Target="../media/image83.jpeg"/><Relationship Id="rId7" Type="http://schemas.openxmlformats.org/officeDocument/2006/relationships/image" Target="../media/image79.emf"/><Relationship Id="rId12"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4.bin"/><Relationship Id="rId11" Type="http://schemas.openxmlformats.org/officeDocument/2006/relationships/image" Target="../media/image81.emf"/><Relationship Id="rId5" Type="http://schemas.openxmlformats.org/officeDocument/2006/relationships/image" Target="../media/image78.e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0.emf"/></Relationships>
</file>

<file path=ppt/slides/_rels/slide22.xml.rels><?xml version="1.0" encoding="UTF-8" standalone="yes"?>
<Relationships xmlns="http://schemas.openxmlformats.org/package/2006/relationships"><Relationship Id="rId8" Type="http://schemas.openxmlformats.org/officeDocument/2006/relationships/image" Target="../media/image86.e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5.e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87.emf"/><Relationship Id="rId4" Type="http://schemas.openxmlformats.org/officeDocument/2006/relationships/image" Target="../media/image84.emf"/><Relationship Id="rId9" Type="http://schemas.openxmlformats.org/officeDocument/2006/relationships/oleObject" Target="../embeddings/oleObject81.bin"/><Relationship Id="rId14" Type="http://schemas.openxmlformats.org/officeDocument/2006/relationships/image" Target="../media/image89.emf"/></Relationships>
</file>

<file path=ppt/slides/_rels/slide23.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91.emf"/><Relationship Id="rId5" Type="http://schemas.openxmlformats.org/officeDocument/2006/relationships/oleObject" Target="../embeddings/oleObject85.bin"/><Relationship Id="rId4" Type="http://schemas.openxmlformats.org/officeDocument/2006/relationships/image" Target="../media/image90.emf"/><Relationship Id="rId9" Type="http://schemas.openxmlformats.org/officeDocument/2006/relationships/image" Target="../media/image3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hyperlink" Target="http://heath.cs.illinois.edu/iem/integration/mntcurve/" TargetMode="External"/><Relationship Id="rId7"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3.emf"/><Relationship Id="rId5" Type="http://schemas.openxmlformats.org/officeDocument/2006/relationships/oleObject" Target="../embeddings/oleObject87.bin"/><Relationship Id="rId4" Type="http://schemas.openxmlformats.org/officeDocument/2006/relationships/hyperlink" Target="http://heath.cs.illinois.edu/iem/integration/mntcir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6.emf"/><Relationship Id="rId5" Type="http://schemas.openxmlformats.org/officeDocument/2006/relationships/oleObject" Target="../embeddings/oleObject90.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9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hyperlink" Target="http://www.cs.illinois.edu/~heath/iem/integration/adaptiv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e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2.xml"/><Relationship Id="rId21" Type="http://schemas.openxmlformats.org/officeDocument/2006/relationships/image" Target="../media/image13.emf"/><Relationship Id="rId7" Type="http://schemas.openxmlformats.org/officeDocument/2006/relationships/image" Target="../media/image6.emf"/><Relationship Id="rId12" Type="http://schemas.openxmlformats.org/officeDocument/2006/relationships/oleObject" Target="../embeddings/oleObject6.bin"/><Relationship Id="rId17" Type="http://schemas.openxmlformats.org/officeDocument/2006/relationships/image" Target="../media/image11.emf"/><Relationship Id="rId25" Type="http://schemas.openxmlformats.org/officeDocument/2006/relationships/image" Target="../media/image15.e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emf"/><Relationship Id="rId24" Type="http://schemas.openxmlformats.org/officeDocument/2006/relationships/oleObject" Target="../embeddings/oleObject12.bin"/><Relationship Id="rId5" Type="http://schemas.openxmlformats.org/officeDocument/2006/relationships/image" Target="../media/image5.emf"/><Relationship Id="rId15" Type="http://schemas.openxmlformats.org/officeDocument/2006/relationships/image" Target="../media/image10.emf"/><Relationship Id="rId23" Type="http://schemas.openxmlformats.org/officeDocument/2006/relationships/image" Target="../media/image14.emf"/><Relationship Id="rId10" Type="http://schemas.openxmlformats.org/officeDocument/2006/relationships/oleObject" Target="../embeddings/oleObject5.bin"/><Relationship Id="rId19" Type="http://schemas.openxmlformats.org/officeDocument/2006/relationships/image" Target="../media/image12.emf"/><Relationship Id="rId4" Type="http://schemas.openxmlformats.org/officeDocument/2006/relationships/oleObject" Target="../embeddings/oleObject2.bin"/><Relationship Id="rId9" Type="http://schemas.openxmlformats.org/officeDocument/2006/relationships/image" Target="../media/image7.e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6.emf"/></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oleObject" Target="../embeddings/oleObject15.bin"/><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emf"/><Relationship Id="rId2" Type="http://schemas.openxmlformats.org/officeDocument/2006/relationships/slideLayout" Target="../slideLayouts/slideLayout2.xml"/><Relationship Id="rId16" Type="http://schemas.openxmlformats.org/officeDocument/2006/relationships/image" Target="../media/image26.emf"/><Relationship Id="rId1" Type="http://schemas.openxmlformats.org/officeDocument/2006/relationships/vmlDrawing" Target="../drawings/vmlDrawing4.vml"/><Relationship Id="rId6" Type="http://schemas.openxmlformats.org/officeDocument/2006/relationships/image" Target="../media/image21.e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0.bin"/><Relationship Id="rId14" Type="http://schemas.openxmlformats.org/officeDocument/2006/relationships/image" Target="../media/image2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emf"/><Relationship Id="rId5" Type="http://schemas.openxmlformats.org/officeDocument/2006/relationships/oleObject" Target="../embeddings/oleObject25.bin"/><Relationship Id="rId4" Type="http://schemas.openxmlformats.org/officeDocument/2006/relationships/image" Target="../media/image2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ctrTitle"/>
          </p:nvPr>
        </p:nvSpPr>
        <p:spPr>
          <a:xfrm>
            <a:off x="685800" y="333375"/>
            <a:ext cx="7772400" cy="1828800"/>
          </a:xfrm>
        </p:spPr>
        <p:txBody>
          <a:bodyPr/>
          <a:lstStyle/>
          <a:p>
            <a:r>
              <a:rPr lang="en-US" altLang="zh-TW" sz="4800"/>
              <a:t>Numerical Differentiation </a:t>
            </a:r>
            <a:br>
              <a:rPr lang="en-US" altLang="zh-TW" sz="4800"/>
            </a:br>
            <a:r>
              <a:rPr lang="en-US" altLang="zh-TW" sz="4800"/>
              <a:t>and Integration (3)</a:t>
            </a:r>
          </a:p>
        </p:txBody>
      </p:sp>
      <p:pic>
        <p:nvPicPr>
          <p:cNvPr id="406545" name="Picture 17" descr="Image:NumInt-MC.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l="50937" t="52527" b="2112"/>
          <a:stretch>
            <a:fillRect/>
          </a:stretch>
        </p:blipFill>
        <p:spPr bwMode="auto">
          <a:xfrm>
            <a:off x="4356100" y="2781300"/>
            <a:ext cx="4105275" cy="2846388"/>
          </a:xfrm>
          <a:prstGeom prst="rect">
            <a:avLst/>
          </a:prstGeom>
          <a:noFill/>
          <a:extLst>
            <a:ext uri="{909E8E84-426E-40DD-AFC4-6F175D3DCCD1}">
              <a14:hiddenFill xmlns:a14="http://schemas.microsoft.com/office/drawing/2010/main">
                <a:solidFill>
                  <a:srgbClr val="FFFFFF"/>
                </a:solidFill>
              </a14:hiddenFill>
            </a:ext>
          </a:extLst>
        </p:spPr>
      </p:pic>
      <p:pic>
        <p:nvPicPr>
          <p:cNvPr id="406547" name="Picture 19" descr="Image:Derivativ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771775"/>
            <a:ext cx="2879725" cy="2879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Numerical Methods © Wen-Chieh Lin</a:t>
            </a:r>
          </a:p>
        </p:txBody>
      </p:sp>
      <p:sp>
        <p:nvSpPr>
          <p:cNvPr id="8" name="投影片編號版面配置區 5"/>
          <p:cNvSpPr>
            <a:spLocks noGrp="1"/>
          </p:cNvSpPr>
          <p:nvPr>
            <p:ph type="sldNum" sz="quarter" idx="12"/>
          </p:nvPr>
        </p:nvSpPr>
        <p:spPr/>
        <p:txBody>
          <a:bodyPr/>
          <a:lstStyle/>
          <a:p>
            <a:fld id="{C57D7AEA-D4A0-43FD-8723-6CD87CC2B948}" type="slidenum">
              <a:rPr lang="en-US" altLang="zh-TW"/>
              <a:pPr/>
              <a:t>10</a:t>
            </a:fld>
            <a:endParaRPr lang="en-US" altLang="zh-TW"/>
          </a:p>
        </p:txBody>
      </p:sp>
      <p:sp>
        <p:nvSpPr>
          <p:cNvPr id="555010" name="Rectangle 2"/>
          <p:cNvSpPr>
            <a:spLocks noGrp="1" noChangeArrowheads="1"/>
          </p:cNvSpPr>
          <p:nvPr>
            <p:ph type="title"/>
          </p:nvPr>
        </p:nvSpPr>
        <p:spPr/>
        <p:txBody>
          <a:bodyPr/>
          <a:lstStyle/>
          <a:p>
            <a:r>
              <a:rPr lang="en-US" altLang="zh-TW"/>
              <a:t>Legendre Polynomial</a:t>
            </a:r>
          </a:p>
        </p:txBody>
      </p:sp>
      <p:sp>
        <p:nvSpPr>
          <p:cNvPr id="555011" name="Rectangle 3"/>
          <p:cNvSpPr>
            <a:spLocks noGrp="1" noChangeArrowheads="1"/>
          </p:cNvSpPr>
          <p:nvPr>
            <p:ph type="body" idx="1"/>
          </p:nvPr>
        </p:nvSpPr>
        <p:spPr>
          <a:xfrm>
            <a:off x="468313" y="1196975"/>
            <a:ext cx="8229600" cy="5111750"/>
          </a:xfrm>
        </p:spPr>
        <p:txBody>
          <a:bodyPr/>
          <a:lstStyle/>
          <a:p>
            <a:r>
              <a:rPr lang="en-US" altLang="zh-TW"/>
              <a:t>Roots of the </a:t>
            </a:r>
            <a:r>
              <a:rPr lang="en-US" altLang="zh-TW" i="1"/>
              <a:t>n</a:t>
            </a:r>
            <a:r>
              <a:rPr lang="en-US" altLang="zh-TW"/>
              <a:t>-th degree </a:t>
            </a:r>
            <a:r>
              <a:rPr lang="en-US" altLang="zh-TW">
                <a:solidFill>
                  <a:srgbClr val="FFFF00"/>
                </a:solidFill>
              </a:rPr>
              <a:t>Legendre polynomial:</a:t>
            </a:r>
            <a:endParaRPr lang="en-US" altLang="zh-TW"/>
          </a:p>
          <a:p>
            <a:endParaRPr lang="en-US" altLang="zh-TW"/>
          </a:p>
          <a:p>
            <a:endParaRPr lang="en-US" altLang="zh-TW"/>
          </a:p>
          <a:p>
            <a:pPr>
              <a:buFont typeface="Wingdings" pitchFamily="2" charset="2"/>
              <a:buNone/>
            </a:pPr>
            <a:r>
              <a:rPr lang="en-US" altLang="zh-TW"/>
              <a:t>   </a:t>
            </a:r>
          </a:p>
          <a:p>
            <a:pPr>
              <a:buFont typeface="Wingdings" pitchFamily="2" charset="2"/>
              <a:buNone/>
            </a:pPr>
            <a:r>
              <a:rPr lang="en-US" altLang="zh-TW"/>
              <a:t>   are the roots for</a:t>
            </a:r>
          </a:p>
        </p:txBody>
      </p:sp>
      <p:graphicFrame>
        <p:nvGraphicFramePr>
          <p:cNvPr id="555012" name="Object 4"/>
          <p:cNvGraphicFramePr>
            <a:graphicFrameLocks noChangeAspect="1"/>
          </p:cNvGraphicFramePr>
          <p:nvPr/>
        </p:nvGraphicFramePr>
        <p:xfrm>
          <a:off x="1116013" y="4437063"/>
          <a:ext cx="7343775" cy="1520825"/>
        </p:xfrm>
        <a:graphic>
          <a:graphicData uri="http://schemas.openxmlformats.org/presentationml/2006/ole">
            <mc:AlternateContent xmlns:mc="http://schemas.openxmlformats.org/markup-compatibility/2006">
              <mc:Choice xmlns:v="urn:schemas-microsoft-com:vml" Requires="v">
                <p:oleObj spid="_x0000_s555033" name="方程式" r:id="rId3" imgW="2831760" imgH="583920" progId="Equation.3">
                  <p:embed/>
                </p:oleObj>
              </mc:Choice>
              <mc:Fallback>
                <p:oleObj name="方程式" r:id="rId3" imgW="2831760" imgH="583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437063"/>
                        <a:ext cx="7343775" cy="1520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013" name="Object 5"/>
          <p:cNvGraphicFramePr>
            <a:graphicFrameLocks noChangeAspect="1"/>
          </p:cNvGraphicFramePr>
          <p:nvPr/>
        </p:nvGraphicFramePr>
        <p:xfrm>
          <a:off x="1236663" y="1989138"/>
          <a:ext cx="7080250" cy="595312"/>
        </p:xfrm>
        <a:graphic>
          <a:graphicData uri="http://schemas.openxmlformats.org/presentationml/2006/ole">
            <mc:AlternateContent xmlns:mc="http://schemas.openxmlformats.org/markup-compatibility/2006">
              <mc:Choice xmlns:v="urn:schemas-microsoft-com:vml" Requires="v">
                <p:oleObj spid="_x0000_s555034" name="方程式" r:id="rId5" imgW="2730240" imgH="228600" progId="Equation.3">
                  <p:embed/>
                </p:oleObj>
              </mc:Choice>
              <mc:Fallback>
                <p:oleObj name="方程式" r:id="rId5" imgW="273024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6663" y="1989138"/>
                        <a:ext cx="7080250" cy="5953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5014" name="Object 6"/>
          <p:cNvGraphicFramePr>
            <a:graphicFrameLocks noChangeAspect="1"/>
          </p:cNvGraphicFramePr>
          <p:nvPr/>
        </p:nvGraphicFramePr>
        <p:xfrm>
          <a:off x="2400300" y="2690813"/>
          <a:ext cx="4413250" cy="595312"/>
        </p:xfrm>
        <a:graphic>
          <a:graphicData uri="http://schemas.openxmlformats.org/presentationml/2006/ole">
            <mc:AlternateContent xmlns:mc="http://schemas.openxmlformats.org/markup-compatibility/2006">
              <mc:Choice xmlns:v="urn:schemas-microsoft-com:vml" Requires="v">
                <p:oleObj spid="_x0000_s555035" name="方程式" r:id="rId7" imgW="1701720" imgH="228600" progId="Equation.3">
                  <p:embed/>
                </p:oleObj>
              </mc:Choice>
              <mc:Fallback>
                <p:oleObj name="方程式" r:id="rId7" imgW="170172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0300" y="2690813"/>
                        <a:ext cx="4413250" cy="5953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Numerical Methods © Wen-Chieh Lin</a:t>
            </a:r>
          </a:p>
        </p:txBody>
      </p:sp>
      <p:sp>
        <p:nvSpPr>
          <p:cNvPr id="8" name="投影片編號版面配置區 5"/>
          <p:cNvSpPr>
            <a:spLocks noGrp="1"/>
          </p:cNvSpPr>
          <p:nvPr>
            <p:ph type="sldNum" sz="quarter" idx="12"/>
          </p:nvPr>
        </p:nvSpPr>
        <p:spPr/>
        <p:txBody>
          <a:bodyPr/>
          <a:lstStyle/>
          <a:p>
            <a:fld id="{EE6444E9-AFBF-475D-8A61-AE097975A9F0}" type="slidenum">
              <a:rPr lang="en-US" altLang="zh-TW"/>
              <a:pPr/>
              <a:t>11</a:t>
            </a:fld>
            <a:endParaRPr lang="en-US" altLang="zh-TW"/>
          </a:p>
        </p:txBody>
      </p:sp>
      <p:sp>
        <p:nvSpPr>
          <p:cNvPr id="557058" name="Rectangle 2"/>
          <p:cNvSpPr>
            <a:spLocks noGrp="1" noChangeArrowheads="1"/>
          </p:cNvSpPr>
          <p:nvPr>
            <p:ph type="title"/>
          </p:nvPr>
        </p:nvSpPr>
        <p:spPr/>
        <p:txBody>
          <a:bodyPr/>
          <a:lstStyle/>
          <a:p>
            <a:r>
              <a:rPr lang="en-US" altLang="zh-TW" sz="3600"/>
              <a:t>Computing weights in Gaussian Quadrature</a:t>
            </a:r>
          </a:p>
        </p:txBody>
      </p:sp>
      <p:sp>
        <p:nvSpPr>
          <p:cNvPr id="557059" name="Rectangle 3"/>
          <p:cNvSpPr>
            <a:spLocks noGrp="1" noChangeArrowheads="1"/>
          </p:cNvSpPr>
          <p:nvPr>
            <p:ph type="body" idx="1"/>
          </p:nvPr>
        </p:nvSpPr>
        <p:spPr>
          <a:xfrm>
            <a:off x="468313" y="1125538"/>
            <a:ext cx="8229600" cy="5399087"/>
          </a:xfrm>
        </p:spPr>
        <p:txBody>
          <a:bodyPr/>
          <a:lstStyle/>
          <a:p>
            <a:r>
              <a:rPr lang="en-US" altLang="zh-TW"/>
              <a:t>Roots of Legendre polynomial can be obtained by root finding algorithms in Chap 1</a:t>
            </a:r>
          </a:p>
          <a:p>
            <a:endParaRPr lang="en-US" altLang="zh-TW"/>
          </a:p>
          <a:p>
            <a:endParaRPr lang="en-US" altLang="zh-TW"/>
          </a:p>
          <a:p>
            <a:r>
              <a:rPr lang="en-US" altLang="zh-TW"/>
              <a:t>Replacing </a:t>
            </a:r>
            <a:r>
              <a:rPr lang="en-US" altLang="zh-TW" i="1"/>
              <a:t>t</a:t>
            </a:r>
            <a:r>
              <a:rPr lang="en-US" altLang="zh-TW" i="1" baseline="-25000"/>
              <a:t>i</a:t>
            </a:r>
            <a:r>
              <a:rPr lang="en-US" altLang="zh-TW"/>
              <a:t>’s by the roots, the set of equations for computing parameters becomes a system of  linear equations of </a:t>
            </a:r>
            <a:r>
              <a:rPr lang="en-US" altLang="zh-TW" i="1"/>
              <a:t>w</a:t>
            </a:r>
            <a:r>
              <a:rPr lang="en-US" altLang="zh-TW" i="1" baseline="-25000"/>
              <a:t>i</a:t>
            </a:r>
            <a:r>
              <a:rPr lang="en-US" altLang="zh-TW"/>
              <a:t>’s; solving it for weights </a:t>
            </a:r>
          </a:p>
        </p:txBody>
      </p:sp>
      <p:graphicFrame>
        <p:nvGraphicFramePr>
          <p:cNvPr id="557060" name="Object 4"/>
          <p:cNvGraphicFramePr>
            <a:graphicFrameLocks noChangeAspect="1"/>
          </p:cNvGraphicFramePr>
          <p:nvPr/>
        </p:nvGraphicFramePr>
        <p:xfrm>
          <a:off x="900113" y="4868863"/>
          <a:ext cx="7343775" cy="1520825"/>
        </p:xfrm>
        <a:graphic>
          <a:graphicData uri="http://schemas.openxmlformats.org/presentationml/2006/ole">
            <mc:AlternateContent xmlns:mc="http://schemas.openxmlformats.org/markup-compatibility/2006">
              <mc:Choice xmlns:v="urn:schemas-microsoft-com:vml" Requires="v">
                <p:oleObj spid="_x0000_s557081" name="方程式" r:id="rId3" imgW="2831760" imgH="583920" progId="Equation.3">
                  <p:embed/>
                </p:oleObj>
              </mc:Choice>
              <mc:Fallback>
                <p:oleObj name="方程式" r:id="rId3" imgW="2831760" imgH="5839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868863"/>
                        <a:ext cx="7343775" cy="1520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1" name="Object 5"/>
          <p:cNvGraphicFramePr>
            <a:graphicFrameLocks noChangeAspect="1"/>
          </p:cNvGraphicFramePr>
          <p:nvPr/>
        </p:nvGraphicFramePr>
        <p:xfrm>
          <a:off x="827088" y="2349500"/>
          <a:ext cx="5056187" cy="925513"/>
        </p:xfrm>
        <a:graphic>
          <a:graphicData uri="http://schemas.openxmlformats.org/presentationml/2006/ole">
            <mc:AlternateContent xmlns:mc="http://schemas.openxmlformats.org/markup-compatibility/2006">
              <mc:Choice xmlns:v="urn:schemas-microsoft-com:vml" Requires="v">
                <p:oleObj spid="_x0000_s557082" name="方程式" r:id="rId5" imgW="2158920" imgH="393480" progId="Equation.3">
                  <p:embed/>
                </p:oleObj>
              </mc:Choice>
              <mc:Fallback>
                <p:oleObj name="方程式" r:id="rId5" imgW="215892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349500"/>
                        <a:ext cx="5056187" cy="9255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7062" name="Object 6"/>
          <p:cNvGraphicFramePr>
            <a:graphicFrameLocks noChangeAspect="1"/>
          </p:cNvGraphicFramePr>
          <p:nvPr/>
        </p:nvGraphicFramePr>
        <p:xfrm>
          <a:off x="6265863" y="2298700"/>
          <a:ext cx="2466975" cy="985838"/>
        </p:xfrm>
        <a:graphic>
          <a:graphicData uri="http://schemas.openxmlformats.org/presentationml/2006/ole">
            <mc:AlternateContent xmlns:mc="http://schemas.openxmlformats.org/markup-compatibility/2006">
              <mc:Choice xmlns:v="urn:schemas-microsoft-com:vml" Requires="v">
                <p:oleObj spid="_x0000_s557083" name="方程式" r:id="rId7" imgW="1054080" imgH="419040" progId="Equation.3">
                  <p:embed/>
                </p:oleObj>
              </mc:Choice>
              <mc:Fallback>
                <p:oleObj name="方程式" r:id="rId7" imgW="1054080" imgH="4190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65863" y="2298700"/>
                        <a:ext cx="2466975" cy="98583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Numerical Methods © Wen-Chieh Lin</a:t>
            </a:r>
          </a:p>
        </p:txBody>
      </p:sp>
      <p:sp>
        <p:nvSpPr>
          <p:cNvPr id="6" name="投影片編號版面配置區 5"/>
          <p:cNvSpPr>
            <a:spLocks noGrp="1"/>
          </p:cNvSpPr>
          <p:nvPr>
            <p:ph type="sldNum" sz="quarter" idx="12"/>
          </p:nvPr>
        </p:nvSpPr>
        <p:spPr/>
        <p:txBody>
          <a:bodyPr/>
          <a:lstStyle/>
          <a:p>
            <a:fld id="{CB83E3A3-5426-4568-9825-E4842186AB39}" type="slidenum">
              <a:rPr lang="en-US" altLang="zh-TW"/>
              <a:pPr/>
              <a:t>12</a:t>
            </a:fld>
            <a:endParaRPr lang="en-US" altLang="zh-TW"/>
          </a:p>
        </p:txBody>
      </p:sp>
      <p:sp>
        <p:nvSpPr>
          <p:cNvPr id="556034" name="Rectangle 2"/>
          <p:cNvSpPr>
            <a:spLocks noGrp="1" noChangeArrowheads="1"/>
          </p:cNvSpPr>
          <p:nvPr>
            <p:ph type="title"/>
          </p:nvPr>
        </p:nvSpPr>
        <p:spPr/>
        <p:txBody>
          <a:bodyPr/>
          <a:lstStyle/>
          <a:p>
            <a:r>
              <a:rPr lang="en-US" altLang="zh-TW"/>
              <a:t>Values for Gaussian Quadrature</a:t>
            </a:r>
          </a:p>
        </p:txBody>
      </p:sp>
      <p:sp>
        <p:nvSpPr>
          <p:cNvPr id="556035" name="Rectangle 3"/>
          <p:cNvSpPr>
            <a:spLocks noGrp="1" noChangeArrowheads="1"/>
          </p:cNvSpPr>
          <p:nvPr>
            <p:ph type="body" idx="1"/>
          </p:nvPr>
        </p:nvSpPr>
        <p:spPr/>
        <p:txBody>
          <a:bodyPr/>
          <a:lstStyle/>
          <a:p>
            <a:endParaRPr lang="zh-TW" altLang="zh-TW"/>
          </a:p>
        </p:txBody>
      </p:sp>
      <p:pic>
        <p:nvPicPr>
          <p:cNvPr id="556036" name="Picture 4" descr="File0012"/>
          <p:cNvPicPr>
            <a:picLocks noChangeAspect="1" noChangeArrowheads="1"/>
          </p:cNvPicPr>
          <p:nvPr/>
        </p:nvPicPr>
        <p:blipFill>
          <a:blip r:embed="rId2">
            <a:extLst>
              <a:ext uri="{28A0092B-C50C-407E-A947-70E740481C1C}">
                <a14:useLocalDpi xmlns:a14="http://schemas.microsoft.com/office/drawing/2010/main" val="0"/>
              </a:ext>
            </a:extLst>
          </a:blip>
          <a:srcRect l="7013" t="8859" r="10962" b="5440"/>
          <a:stretch>
            <a:fillRect/>
          </a:stretch>
        </p:blipFill>
        <p:spPr bwMode="auto">
          <a:xfrm>
            <a:off x="1042988" y="1341438"/>
            <a:ext cx="7199312" cy="509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頁尾版面配置區 4"/>
          <p:cNvSpPr>
            <a:spLocks noGrp="1"/>
          </p:cNvSpPr>
          <p:nvPr>
            <p:ph type="ftr" sz="quarter" idx="11"/>
          </p:nvPr>
        </p:nvSpPr>
        <p:spPr/>
        <p:txBody>
          <a:bodyPr/>
          <a:lstStyle/>
          <a:p>
            <a:r>
              <a:rPr lang="en-US" altLang="zh-TW"/>
              <a:t>Numerical Methods © Wen-Chieh Lin</a:t>
            </a:r>
          </a:p>
        </p:txBody>
      </p:sp>
      <p:sp>
        <p:nvSpPr>
          <p:cNvPr id="25" name="投影片編號版面配置區 5"/>
          <p:cNvSpPr>
            <a:spLocks noGrp="1"/>
          </p:cNvSpPr>
          <p:nvPr>
            <p:ph type="sldNum" sz="quarter" idx="12"/>
          </p:nvPr>
        </p:nvSpPr>
        <p:spPr/>
        <p:txBody>
          <a:bodyPr/>
          <a:lstStyle/>
          <a:p>
            <a:fld id="{C7BD85FA-6908-4468-982F-B362EFBE1AEE}" type="slidenum">
              <a:rPr lang="en-US" altLang="zh-TW"/>
              <a:pPr/>
              <a:t>13</a:t>
            </a:fld>
            <a:endParaRPr lang="en-US" altLang="zh-TW"/>
          </a:p>
        </p:txBody>
      </p:sp>
      <p:sp>
        <p:nvSpPr>
          <p:cNvPr id="571394" name="Rectangle 2"/>
          <p:cNvSpPr>
            <a:spLocks noGrp="1" noChangeArrowheads="1"/>
          </p:cNvSpPr>
          <p:nvPr>
            <p:ph type="title"/>
          </p:nvPr>
        </p:nvSpPr>
        <p:spPr/>
        <p:txBody>
          <a:bodyPr/>
          <a:lstStyle/>
          <a:p>
            <a:pPr algn="l"/>
            <a:r>
              <a:rPr lang="en-US" altLang="zh-TW" sz="3200"/>
              <a:t>Example: compute 4-term formula of </a:t>
            </a:r>
            <a:r>
              <a:rPr lang="en-US" altLang="zh-TW"/>
              <a:t> </a:t>
            </a:r>
          </a:p>
        </p:txBody>
      </p:sp>
      <p:sp>
        <p:nvSpPr>
          <p:cNvPr id="571395" name="Rectangle 3"/>
          <p:cNvSpPr>
            <a:spLocks noGrp="1" noChangeArrowheads="1"/>
          </p:cNvSpPr>
          <p:nvPr>
            <p:ph type="body" idx="1"/>
          </p:nvPr>
        </p:nvSpPr>
        <p:spPr>
          <a:xfrm>
            <a:off x="468313" y="1052513"/>
            <a:ext cx="8229600" cy="5040312"/>
          </a:xfrm>
        </p:spPr>
        <p:txBody>
          <a:bodyPr/>
          <a:lstStyle/>
          <a:p>
            <a:r>
              <a:rPr lang="en-US" altLang="zh-TW"/>
              <a:t>Change to variable </a:t>
            </a:r>
            <a:r>
              <a:rPr lang="en-US" altLang="zh-TW" i="1"/>
              <a:t>t</a:t>
            </a:r>
            <a:r>
              <a:rPr lang="en-US" altLang="zh-TW"/>
              <a:t> for limits [-1 1]</a:t>
            </a:r>
          </a:p>
          <a:p>
            <a:endParaRPr lang="en-US" altLang="zh-TW"/>
          </a:p>
          <a:p>
            <a:endParaRPr lang="en-US" altLang="zh-TW"/>
          </a:p>
          <a:p>
            <a:r>
              <a:rPr lang="en-US" altLang="zh-TW"/>
              <a:t>Using Table 5.13</a:t>
            </a:r>
          </a:p>
        </p:txBody>
      </p:sp>
      <p:graphicFrame>
        <p:nvGraphicFramePr>
          <p:cNvPr id="571396" name="Object 4"/>
          <p:cNvGraphicFramePr>
            <a:graphicFrameLocks noChangeAspect="1"/>
          </p:cNvGraphicFramePr>
          <p:nvPr/>
        </p:nvGraphicFramePr>
        <p:xfrm>
          <a:off x="6659563" y="260350"/>
          <a:ext cx="2393950" cy="976313"/>
        </p:xfrm>
        <a:graphic>
          <a:graphicData uri="http://schemas.openxmlformats.org/presentationml/2006/ole">
            <mc:AlternateContent xmlns:mc="http://schemas.openxmlformats.org/markup-compatibility/2006">
              <mc:Choice xmlns:v="urn:schemas-microsoft-com:vml" Requires="v">
                <p:oleObj spid="_x0000_s571459" name="方程式" r:id="rId3" imgW="812520" imgH="330120" progId="Equation.3">
                  <p:embed/>
                </p:oleObj>
              </mc:Choice>
              <mc:Fallback>
                <p:oleObj name="方程式" r:id="rId3" imgW="812520" imgH="330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260350"/>
                        <a:ext cx="2393950" cy="9763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398" name="Object 6"/>
          <p:cNvGraphicFramePr>
            <a:graphicFrameLocks noChangeAspect="1"/>
          </p:cNvGraphicFramePr>
          <p:nvPr/>
        </p:nvGraphicFramePr>
        <p:xfrm>
          <a:off x="4787900" y="2492375"/>
          <a:ext cx="3816350" cy="950913"/>
        </p:xfrm>
        <a:graphic>
          <a:graphicData uri="http://schemas.openxmlformats.org/presentationml/2006/ole">
            <mc:AlternateContent xmlns:mc="http://schemas.openxmlformats.org/markup-compatibility/2006">
              <mc:Choice xmlns:v="urn:schemas-microsoft-com:vml" Requires="v">
                <p:oleObj spid="_x0000_s571460" name="方程式" r:id="rId5" imgW="1587240" imgH="393480" progId="Equation.3">
                  <p:embed/>
                </p:oleObj>
              </mc:Choice>
              <mc:Fallback>
                <p:oleObj name="方程式" r:id="rId5" imgW="158724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492375"/>
                        <a:ext cx="3816350" cy="9509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399" name="Object 7"/>
          <p:cNvGraphicFramePr>
            <a:graphicFrameLocks noChangeAspect="1"/>
          </p:cNvGraphicFramePr>
          <p:nvPr/>
        </p:nvGraphicFramePr>
        <p:xfrm>
          <a:off x="179388" y="5157788"/>
          <a:ext cx="4843462" cy="592137"/>
        </p:xfrm>
        <a:graphic>
          <a:graphicData uri="http://schemas.openxmlformats.org/presentationml/2006/ole">
            <mc:AlternateContent xmlns:mc="http://schemas.openxmlformats.org/markup-compatibility/2006">
              <mc:Choice xmlns:v="urn:schemas-microsoft-com:vml" Requires="v">
                <p:oleObj spid="_x0000_s571461" name="方程式" r:id="rId7" imgW="1879560" imgH="228600" progId="Equation.3">
                  <p:embed/>
                </p:oleObj>
              </mc:Choice>
              <mc:Fallback>
                <p:oleObj name="方程式" r:id="rId7" imgW="187956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157788"/>
                        <a:ext cx="4843462" cy="59213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400" name="Object 8"/>
          <p:cNvGraphicFramePr>
            <a:graphicFrameLocks noChangeAspect="1"/>
          </p:cNvGraphicFramePr>
          <p:nvPr/>
        </p:nvGraphicFramePr>
        <p:xfrm>
          <a:off x="1042988" y="5767388"/>
          <a:ext cx="3960812" cy="525462"/>
        </p:xfrm>
        <a:graphic>
          <a:graphicData uri="http://schemas.openxmlformats.org/presentationml/2006/ole">
            <mc:AlternateContent xmlns:mc="http://schemas.openxmlformats.org/markup-compatibility/2006">
              <mc:Choice xmlns:v="urn:schemas-microsoft-com:vml" Requires="v">
                <p:oleObj spid="_x0000_s571462" name="方程式" r:id="rId9" imgW="1536480" imgH="203040" progId="Equation.3">
                  <p:embed/>
                </p:oleObj>
              </mc:Choice>
              <mc:Fallback>
                <p:oleObj name="方程式" r:id="rId9" imgW="1536480" imgH="2030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767388"/>
                        <a:ext cx="3960812" cy="52546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401" name="Object 9"/>
          <p:cNvGraphicFramePr>
            <a:graphicFrameLocks noChangeAspect="1"/>
          </p:cNvGraphicFramePr>
          <p:nvPr/>
        </p:nvGraphicFramePr>
        <p:xfrm>
          <a:off x="684213" y="1614488"/>
          <a:ext cx="5648325" cy="950912"/>
        </p:xfrm>
        <a:graphic>
          <a:graphicData uri="http://schemas.openxmlformats.org/presentationml/2006/ole">
            <mc:AlternateContent xmlns:mc="http://schemas.openxmlformats.org/markup-compatibility/2006">
              <mc:Choice xmlns:v="urn:schemas-microsoft-com:vml" Requires="v">
                <p:oleObj spid="_x0000_s571463" name="方程式" r:id="rId11" imgW="2349360" imgH="393480" progId="Equation.3">
                  <p:embed/>
                </p:oleObj>
              </mc:Choice>
              <mc:Fallback>
                <p:oleObj name="方程式" r:id="rId11" imgW="2349360" imgH="3934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1614488"/>
                        <a:ext cx="5648325" cy="9509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1397" name="Picture 5" descr="File0012"/>
          <p:cNvPicPr>
            <a:picLocks noChangeAspect="1" noChangeArrowheads="1"/>
          </p:cNvPicPr>
          <p:nvPr/>
        </p:nvPicPr>
        <p:blipFill>
          <a:blip r:embed="rId13">
            <a:extLst>
              <a:ext uri="{28A0092B-C50C-407E-A947-70E740481C1C}">
                <a14:useLocalDpi xmlns:a14="http://schemas.microsoft.com/office/drawing/2010/main" val="0"/>
              </a:ext>
            </a:extLst>
          </a:blip>
          <a:srcRect l="13329" t="50053" r="31158" b="32983"/>
          <a:stretch>
            <a:fillRect/>
          </a:stretch>
        </p:blipFill>
        <p:spPr bwMode="auto">
          <a:xfrm>
            <a:off x="684213" y="3422650"/>
            <a:ext cx="8027987" cy="1662113"/>
          </a:xfrm>
          <a:prstGeom prst="rect">
            <a:avLst/>
          </a:prstGeom>
          <a:noFill/>
          <a:extLst>
            <a:ext uri="{909E8E84-426E-40DD-AFC4-6F175D3DCCD1}">
              <a14:hiddenFill xmlns:a14="http://schemas.microsoft.com/office/drawing/2010/main">
                <a:solidFill>
                  <a:srgbClr val="FFFFFF"/>
                </a:solidFill>
              </a14:hiddenFill>
            </a:ext>
          </a:extLst>
        </p:spPr>
      </p:pic>
      <p:grpSp>
        <p:nvGrpSpPr>
          <p:cNvPr id="571413" name="Group 21"/>
          <p:cNvGrpSpPr>
            <a:grpSpLocks/>
          </p:cNvGrpSpPr>
          <p:nvPr/>
        </p:nvGrpSpPr>
        <p:grpSpPr bwMode="auto">
          <a:xfrm>
            <a:off x="2484438" y="3370263"/>
            <a:ext cx="3944937" cy="484187"/>
            <a:chOff x="1565" y="2123"/>
            <a:chExt cx="2485" cy="305"/>
          </a:xfrm>
        </p:grpSpPr>
        <p:sp>
          <p:nvSpPr>
            <p:cNvPr id="571402" name="Text Box 10"/>
            <p:cNvSpPr txBox="1">
              <a:spLocks noChangeArrowheads="1"/>
            </p:cNvSpPr>
            <p:nvPr/>
          </p:nvSpPr>
          <p:spPr bwMode="auto">
            <a:xfrm>
              <a:off x="1565" y="2123"/>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1</a:t>
              </a:r>
            </a:p>
          </p:txBody>
        </p:sp>
        <p:sp>
          <p:nvSpPr>
            <p:cNvPr id="571406" name="Text Box 14"/>
            <p:cNvSpPr txBox="1">
              <a:spLocks noChangeArrowheads="1"/>
            </p:cNvSpPr>
            <p:nvPr/>
          </p:nvSpPr>
          <p:spPr bwMode="auto">
            <a:xfrm>
              <a:off x="3742" y="21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1</a:t>
              </a:r>
            </a:p>
          </p:txBody>
        </p:sp>
      </p:grpSp>
      <p:grpSp>
        <p:nvGrpSpPr>
          <p:cNvPr id="571414" name="Group 22"/>
          <p:cNvGrpSpPr>
            <a:grpSpLocks/>
          </p:cNvGrpSpPr>
          <p:nvPr/>
        </p:nvGrpSpPr>
        <p:grpSpPr bwMode="auto">
          <a:xfrm>
            <a:off x="2484438" y="3757613"/>
            <a:ext cx="3944937" cy="528637"/>
            <a:chOff x="1565" y="2367"/>
            <a:chExt cx="2485" cy="333"/>
          </a:xfrm>
        </p:grpSpPr>
        <p:sp>
          <p:nvSpPr>
            <p:cNvPr id="571403" name="Text Box 11"/>
            <p:cNvSpPr txBox="1">
              <a:spLocks noChangeArrowheads="1"/>
            </p:cNvSpPr>
            <p:nvPr/>
          </p:nvSpPr>
          <p:spPr bwMode="auto">
            <a:xfrm>
              <a:off x="1565" y="236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2</a:t>
              </a:r>
            </a:p>
          </p:txBody>
        </p:sp>
        <p:sp>
          <p:nvSpPr>
            <p:cNvPr id="571407" name="Text Box 15"/>
            <p:cNvSpPr txBox="1">
              <a:spLocks noChangeArrowheads="1"/>
            </p:cNvSpPr>
            <p:nvPr/>
          </p:nvSpPr>
          <p:spPr bwMode="auto">
            <a:xfrm>
              <a:off x="3742" y="24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2</a:t>
              </a:r>
            </a:p>
          </p:txBody>
        </p:sp>
      </p:grpSp>
      <p:grpSp>
        <p:nvGrpSpPr>
          <p:cNvPr id="571415" name="Group 23"/>
          <p:cNvGrpSpPr>
            <a:grpSpLocks/>
          </p:cNvGrpSpPr>
          <p:nvPr/>
        </p:nvGrpSpPr>
        <p:grpSpPr bwMode="auto">
          <a:xfrm>
            <a:off x="2473325" y="4189413"/>
            <a:ext cx="3970338" cy="457200"/>
            <a:chOff x="1558" y="2639"/>
            <a:chExt cx="2501" cy="288"/>
          </a:xfrm>
        </p:grpSpPr>
        <p:sp>
          <p:nvSpPr>
            <p:cNvPr id="571404" name="Text Box 12"/>
            <p:cNvSpPr txBox="1">
              <a:spLocks noChangeArrowheads="1"/>
            </p:cNvSpPr>
            <p:nvPr/>
          </p:nvSpPr>
          <p:spPr bwMode="auto">
            <a:xfrm>
              <a:off x="1558" y="2639"/>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3</a:t>
              </a:r>
            </a:p>
          </p:txBody>
        </p:sp>
        <p:sp>
          <p:nvSpPr>
            <p:cNvPr id="571408" name="Text Box 16"/>
            <p:cNvSpPr txBox="1">
              <a:spLocks noChangeArrowheads="1"/>
            </p:cNvSpPr>
            <p:nvPr/>
          </p:nvSpPr>
          <p:spPr bwMode="auto">
            <a:xfrm>
              <a:off x="3751" y="263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3</a:t>
              </a:r>
            </a:p>
          </p:txBody>
        </p:sp>
      </p:grpSp>
      <p:grpSp>
        <p:nvGrpSpPr>
          <p:cNvPr id="571416" name="Group 24"/>
          <p:cNvGrpSpPr>
            <a:grpSpLocks/>
          </p:cNvGrpSpPr>
          <p:nvPr/>
        </p:nvGrpSpPr>
        <p:grpSpPr bwMode="auto">
          <a:xfrm>
            <a:off x="2473325" y="4549775"/>
            <a:ext cx="3956050" cy="528638"/>
            <a:chOff x="1558" y="2866"/>
            <a:chExt cx="2492" cy="333"/>
          </a:xfrm>
        </p:grpSpPr>
        <p:sp>
          <p:nvSpPr>
            <p:cNvPr id="571405" name="Text Box 13"/>
            <p:cNvSpPr txBox="1">
              <a:spLocks noChangeArrowheads="1"/>
            </p:cNvSpPr>
            <p:nvPr/>
          </p:nvSpPr>
          <p:spPr bwMode="auto">
            <a:xfrm>
              <a:off x="1558" y="286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4</a:t>
              </a:r>
            </a:p>
          </p:txBody>
        </p:sp>
        <p:sp>
          <p:nvSpPr>
            <p:cNvPr id="571409" name="Text Box 17"/>
            <p:cNvSpPr txBox="1">
              <a:spLocks noChangeArrowheads="1"/>
            </p:cNvSpPr>
            <p:nvPr/>
          </p:nvSpPr>
          <p:spPr bwMode="auto">
            <a:xfrm>
              <a:off x="3742" y="291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4</a:t>
              </a:r>
            </a:p>
          </p:txBody>
        </p:sp>
      </p:grpSp>
      <p:graphicFrame>
        <p:nvGraphicFramePr>
          <p:cNvPr id="571411" name="Object 19"/>
          <p:cNvGraphicFramePr>
            <a:graphicFrameLocks noChangeAspect="1"/>
          </p:cNvGraphicFramePr>
          <p:nvPr/>
        </p:nvGraphicFramePr>
        <p:xfrm>
          <a:off x="5116513" y="5157788"/>
          <a:ext cx="4092575" cy="525462"/>
        </p:xfrm>
        <a:graphic>
          <a:graphicData uri="http://schemas.openxmlformats.org/presentationml/2006/ole">
            <mc:AlternateContent xmlns:mc="http://schemas.openxmlformats.org/markup-compatibility/2006">
              <mc:Choice xmlns:v="urn:schemas-microsoft-com:vml" Requires="v">
                <p:oleObj spid="_x0000_s571464" name="方程式" r:id="rId14" imgW="1587240" imgH="203040" progId="Equation.3">
                  <p:embed/>
                </p:oleObj>
              </mc:Choice>
              <mc:Fallback>
                <p:oleObj name="方程式" r:id="rId14" imgW="1587240" imgH="20304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16513" y="5157788"/>
                        <a:ext cx="4092575" cy="52546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1412" name="Object 20"/>
          <p:cNvGraphicFramePr>
            <a:graphicFrameLocks noChangeAspect="1"/>
          </p:cNvGraphicFramePr>
          <p:nvPr/>
        </p:nvGraphicFramePr>
        <p:xfrm>
          <a:off x="5037138" y="5734050"/>
          <a:ext cx="4089400" cy="592138"/>
        </p:xfrm>
        <a:graphic>
          <a:graphicData uri="http://schemas.openxmlformats.org/presentationml/2006/ole">
            <mc:AlternateContent xmlns:mc="http://schemas.openxmlformats.org/markup-compatibility/2006">
              <mc:Choice xmlns:v="urn:schemas-microsoft-com:vml" Requires="v">
                <p:oleObj spid="_x0000_s571465" name="方程式" r:id="rId16" imgW="1587240" imgH="228600" progId="Equation.3">
                  <p:embed/>
                </p:oleObj>
              </mc:Choice>
              <mc:Fallback>
                <p:oleObj name="方程式" r:id="rId16" imgW="1587240" imgH="2286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37138" y="5734050"/>
                        <a:ext cx="4089400" cy="59213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14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13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139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139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714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13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14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141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714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14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714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1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Numerical Methods © Wen-Chieh Lin</a:t>
            </a:r>
          </a:p>
        </p:txBody>
      </p:sp>
      <p:sp>
        <p:nvSpPr>
          <p:cNvPr id="6" name="投影片編號版面配置區 5"/>
          <p:cNvSpPr>
            <a:spLocks noGrp="1"/>
          </p:cNvSpPr>
          <p:nvPr>
            <p:ph type="sldNum" sz="quarter" idx="12"/>
          </p:nvPr>
        </p:nvSpPr>
        <p:spPr/>
        <p:txBody>
          <a:bodyPr/>
          <a:lstStyle/>
          <a:p>
            <a:fld id="{6D26887F-99AF-4BB5-A715-42E73CECC372}" type="slidenum">
              <a:rPr lang="en-US" altLang="zh-TW"/>
              <a:pPr/>
              <a:t>14</a:t>
            </a:fld>
            <a:endParaRPr lang="en-US" altLang="zh-TW"/>
          </a:p>
        </p:txBody>
      </p:sp>
      <p:sp>
        <p:nvSpPr>
          <p:cNvPr id="558082" name="Rectangle 2"/>
          <p:cNvSpPr>
            <a:spLocks noGrp="1" noChangeArrowheads="1"/>
          </p:cNvSpPr>
          <p:nvPr>
            <p:ph type="title"/>
          </p:nvPr>
        </p:nvSpPr>
        <p:spPr/>
        <p:txBody>
          <a:bodyPr/>
          <a:lstStyle/>
          <a:p>
            <a:r>
              <a:rPr lang="en-US" altLang="zh-TW"/>
              <a:t>Multiple Integrals</a:t>
            </a:r>
          </a:p>
        </p:txBody>
      </p:sp>
      <p:sp>
        <p:nvSpPr>
          <p:cNvPr id="558083" name="Rectangle 3"/>
          <p:cNvSpPr>
            <a:spLocks noGrp="1" noChangeArrowheads="1"/>
          </p:cNvSpPr>
          <p:nvPr>
            <p:ph type="body" idx="1"/>
          </p:nvPr>
        </p:nvSpPr>
        <p:spPr>
          <a:xfrm>
            <a:off x="468313" y="1268413"/>
            <a:ext cx="8229600" cy="5040312"/>
          </a:xfrm>
        </p:spPr>
        <p:txBody>
          <a:bodyPr/>
          <a:lstStyle/>
          <a:p>
            <a:r>
              <a:rPr lang="en-US" altLang="zh-TW"/>
              <a:t>Extend Newton-Cotes quadrature formula to multi-dimensions</a:t>
            </a:r>
          </a:p>
          <a:p>
            <a:r>
              <a:rPr lang="en-US" altLang="zh-TW"/>
              <a:t>Integrate on multiple dimensions one by one</a:t>
            </a:r>
          </a:p>
          <a:p>
            <a:pPr lvl="1"/>
            <a:r>
              <a:rPr lang="en-US" altLang="zh-TW"/>
              <a:t>hold all the other dimensions constant while integrate with respect to a dimension  </a:t>
            </a:r>
          </a:p>
          <a:p>
            <a:pPr lvl="1"/>
            <a:r>
              <a:rPr lang="en-US" altLang="zh-TW"/>
              <a:t>For example,</a:t>
            </a:r>
          </a:p>
          <a:p>
            <a:endParaRPr lang="en-US" altLang="zh-TW"/>
          </a:p>
          <a:p>
            <a:endParaRPr lang="en-US" altLang="zh-TW"/>
          </a:p>
          <a:p>
            <a:endParaRPr lang="en-US" altLang="zh-TW"/>
          </a:p>
        </p:txBody>
      </p:sp>
      <p:graphicFrame>
        <p:nvGraphicFramePr>
          <p:cNvPr id="558084" name="Object 4"/>
          <p:cNvGraphicFramePr>
            <a:graphicFrameLocks noChangeAspect="1"/>
          </p:cNvGraphicFramePr>
          <p:nvPr/>
        </p:nvGraphicFramePr>
        <p:xfrm>
          <a:off x="755650" y="4652963"/>
          <a:ext cx="8048625" cy="874712"/>
        </p:xfrm>
        <a:graphic>
          <a:graphicData uri="http://schemas.openxmlformats.org/presentationml/2006/ole">
            <mc:AlternateContent xmlns:mc="http://schemas.openxmlformats.org/markup-compatibility/2006">
              <mc:Choice xmlns:v="urn:schemas-microsoft-com:vml" Requires="v">
                <p:oleObj spid="_x0000_s558091" name="方程式" r:id="rId3" imgW="3517560" imgH="380880" progId="Equation.3">
                  <p:embed/>
                </p:oleObj>
              </mc:Choice>
              <mc:Fallback>
                <p:oleObj name="方程式" r:id="rId3" imgW="3517560" imgH="3808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652963"/>
                        <a:ext cx="8048625" cy="8747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4"/>
          <p:cNvSpPr>
            <a:spLocks noGrp="1"/>
          </p:cNvSpPr>
          <p:nvPr>
            <p:ph type="ftr" sz="quarter" idx="11"/>
          </p:nvPr>
        </p:nvSpPr>
        <p:spPr/>
        <p:txBody>
          <a:bodyPr/>
          <a:lstStyle/>
          <a:p>
            <a:r>
              <a:rPr lang="en-US" altLang="zh-TW"/>
              <a:t>Numerical Methods © Wen-Chieh Lin</a:t>
            </a:r>
          </a:p>
        </p:txBody>
      </p:sp>
      <p:sp>
        <p:nvSpPr>
          <p:cNvPr id="11" name="投影片編號版面配置區 5"/>
          <p:cNvSpPr>
            <a:spLocks noGrp="1"/>
          </p:cNvSpPr>
          <p:nvPr>
            <p:ph type="sldNum" sz="quarter" idx="12"/>
          </p:nvPr>
        </p:nvSpPr>
        <p:spPr/>
        <p:txBody>
          <a:bodyPr/>
          <a:lstStyle/>
          <a:p>
            <a:fld id="{BCDBF881-60CA-48F0-A351-FED1962AC204}" type="slidenum">
              <a:rPr lang="en-US" altLang="zh-TW"/>
              <a:pPr/>
              <a:t>15</a:t>
            </a:fld>
            <a:endParaRPr lang="en-US" altLang="zh-TW"/>
          </a:p>
        </p:txBody>
      </p:sp>
      <p:sp>
        <p:nvSpPr>
          <p:cNvPr id="559106" name="Rectangle 2"/>
          <p:cNvSpPr>
            <a:spLocks noGrp="1" noChangeArrowheads="1"/>
          </p:cNvSpPr>
          <p:nvPr>
            <p:ph type="title"/>
          </p:nvPr>
        </p:nvSpPr>
        <p:spPr/>
        <p:txBody>
          <a:bodyPr/>
          <a:lstStyle/>
          <a:p>
            <a:r>
              <a:rPr lang="en-US" altLang="zh-TW"/>
              <a:t>Example: Double Integral</a:t>
            </a:r>
          </a:p>
        </p:txBody>
      </p:sp>
      <p:sp>
        <p:nvSpPr>
          <p:cNvPr id="559107" name="Rectangle 3"/>
          <p:cNvSpPr>
            <a:spLocks noGrp="1" noChangeArrowheads="1"/>
          </p:cNvSpPr>
          <p:nvPr>
            <p:ph type="body" idx="1"/>
          </p:nvPr>
        </p:nvSpPr>
        <p:spPr>
          <a:xfrm>
            <a:off x="468313" y="1125538"/>
            <a:ext cx="8229600" cy="5183187"/>
          </a:xfrm>
        </p:spPr>
        <p:txBody>
          <a:bodyPr/>
          <a:lstStyle/>
          <a:p>
            <a:r>
              <a:rPr lang="en-US" altLang="zh-TW" sz="3000"/>
              <a:t>Evaluate integral </a:t>
            </a:r>
          </a:p>
          <a:p>
            <a:r>
              <a:rPr lang="en-US" altLang="zh-TW" sz="3000"/>
              <a:t>Use trapezoidal rule in the </a:t>
            </a:r>
            <a:r>
              <a:rPr lang="en-US" altLang="zh-TW" sz="3000" i="1"/>
              <a:t>x</a:t>
            </a:r>
            <a:r>
              <a:rPr lang="en-US" altLang="zh-TW" sz="3000"/>
              <a:t>-direction</a:t>
            </a:r>
          </a:p>
          <a:p>
            <a:endParaRPr lang="en-US" altLang="zh-TW" sz="3000"/>
          </a:p>
        </p:txBody>
      </p:sp>
      <p:pic>
        <p:nvPicPr>
          <p:cNvPr id="559109" name="Picture 5" descr="File0013"/>
          <p:cNvPicPr>
            <a:picLocks noChangeAspect="1" noChangeArrowheads="1"/>
          </p:cNvPicPr>
          <p:nvPr/>
        </p:nvPicPr>
        <p:blipFill>
          <a:blip r:embed="rId3">
            <a:extLst>
              <a:ext uri="{28A0092B-C50C-407E-A947-70E740481C1C}">
                <a14:useLocalDpi xmlns:a14="http://schemas.microsoft.com/office/drawing/2010/main" val="0"/>
              </a:ext>
            </a:extLst>
          </a:blip>
          <a:srcRect l="6000" t="15143" r="5956" b="18854"/>
          <a:stretch>
            <a:fillRect/>
          </a:stretch>
        </p:blipFill>
        <p:spPr bwMode="auto">
          <a:xfrm>
            <a:off x="395288" y="4149725"/>
            <a:ext cx="8424862" cy="2303463"/>
          </a:xfrm>
          <a:prstGeom prst="rect">
            <a:avLst/>
          </a:prstGeom>
          <a:noFill/>
          <a:extLst>
            <a:ext uri="{909E8E84-426E-40DD-AFC4-6F175D3DCCD1}">
              <a14:hiddenFill xmlns:a14="http://schemas.microsoft.com/office/drawing/2010/main">
                <a:solidFill>
                  <a:srgbClr val="FFFFFF"/>
                </a:solidFill>
              </a14:hiddenFill>
            </a:ext>
          </a:extLst>
        </p:spPr>
      </p:pic>
      <p:sp>
        <p:nvSpPr>
          <p:cNvPr id="559110" name="Rectangle 6"/>
          <p:cNvSpPr>
            <a:spLocks noChangeArrowheads="1"/>
          </p:cNvSpPr>
          <p:nvPr/>
        </p:nvSpPr>
        <p:spPr bwMode="auto">
          <a:xfrm>
            <a:off x="2843213" y="5249863"/>
            <a:ext cx="5905500" cy="915987"/>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559111" name="Object 7"/>
          <p:cNvGraphicFramePr>
            <a:graphicFrameLocks noChangeAspect="1"/>
          </p:cNvGraphicFramePr>
          <p:nvPr/>
        </p:nvGraphicFramePr>
        <p:xfrm>
          <a:off x="2087563" y="2205038"/>
          <a:ext cx="5580062" cy="904875"/>
        </p:xfrm>
        <a:graphic>
          <a:graphicData uri="http://schemas.openxmlformats.org/presentationml/2006/ole">
            <mc:AlternateContent xmlns:mc="http://schemas.openxmlformats.org/markup-compatibility/2006">
              <mc:Choice xmlns:v="urn:schemas-microsoft-com:vml" Requires="v">
                <p:oleObj spid="_x0000_s559139" name="方程式" r:id="rId4" imgW="2438280" imgH="393480" progId="Equation.3">
                  <p:embed/>
                </p:oleObj>
              </mc:Choice>
              <mc:Fallback>
                <p:oleObj name="方程式" r:id="rId4" imgW="2438280" imgH="393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563" y="2205038"/>
                        <a:ext cx="5580062"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2" name="Object 8"/>
          <p:cNvGraphicFramePr>
            <a:graphicFrameLocks noChangeAspect="1"/>
          </p:cNvGraphicFramePr>
          <p:nvPr/>
        </p:nvGraphicFramePr>
        <p:xfrm>
          <a:off x="4211638" y="1052513"/>
          <a:ext cx="2673350" cy="758825"/>
        </p:xfrm>
        <a:graphic>
          <a:graphicData uri="http://schemas.openxmlformats.org/presentationml/2006/ole">
            <mc:AlternateContent xmlns:mc="http://schemas.openxmlformats.org/markup-compatibility/2006">
              <mc:Choice xmlns:v="urn:schemas-microsoft-com:vml" Requires="v">
                <p:oleObj spid="_x0000_s559140" name="方程式" r:id="rId6" imgW="1168200" imgH="330120" progId="Equation.3">
                  <p:embed/>
                </p:oleObj>
              </mc:Choice>
              <mc:Fallback>
                <p:oleObj name="方程式" r:id="rId6" imgW="1168200" imgH="3301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1052513"/>
                        <a:ext cx="2673350" cy="758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3" name="Object 9"/>
          <p:cNvGraphicFramePr>
            <a:graphicFrameLocks noChangeAspect="1"/>
          </p:cNvGraphicFramePr>
          <p:nvPr/>
        </p:nvGraphicFramePr>
        <p:xfrm>
          <a:off x="1839913" y="3141663"/>
          <a:ext cx="7304087" cy="889000"/>
        </p:xfrm>
        <a:graphic>
          <a:graphicData uri="http://schemas.openxmlformats.org/presentationml/2006/ole">
            <mc:AlternateContent xmlns:mc="http://schemas.openxmlformats.org/markup-compatibility/2006">
              <mc:Choice xmlns:v="urn:schemas-microsoft-com:vml" Requires="v">
                <p:oleObj spid="_x0000_s559141" name="方程式" r:id="rId8" imgW="3251160" imgH="393480" progId="Equation.3">
                  <p:embed/>
                </p:oleObj>
              </mc:Choice>
              <mc:Fallback>
                <p:oleObj name="方程式" r:id="rId8" imgW="3251160" imgH="39348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9913" y="3141663"/>
                        <a:ext cx="7304087" cy="8890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9114" name="Object 10"/>
          <p:cNvGraphicFramePr>
            <a:graphicFrameLocks noChangeAspect="1"/>
          </p:cNvGraphicFramePr>
          <p:nvPr/>
        </p:nvGraphicFramePr>
        <p:xfrm>
          <a:off x="468313" y="2349500"/>
          <a:ext cx="1250950" cy="530225"/>
        </p:xfrm>
        <a:graphic>
          <a:graphicData uri="http://schemas.openxmlformats.org/presentationml/2006/ole">
            <mc:AlternateContent xmlns:mc="http://schemas.openxmlformats.org/markup-compatibility/2006">
              <mc:Choice xmlns:v="urn:schemas-microsoft-com:vml" Requires="v">
                <p:oleObj spid="_x0000_s559142" name="方程式" r:id="rId10" imgW="482400" imgH="203040" progId="Equation.3">
                  <p:embed/>
                </p:oleObj>
              </mc:Choice>
              <mc:Fallback>
                <p:oleObj name="方程式" r:id="rId10" imgW="482400" imgH="20304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2349500"/>
                        <a:ext cx="1250950" cy="530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4"/>
          <p:cNvSpPr>
            <a:spLocks noGrp="1"/>
          </p:cNvSpPr>
          <p:nvPr>
            <p:ph type="ftr" sz="quarter" idx="11"/>
          </p:nvPr>
        </p:nvSpPr>
        <p:spPr/>
        <p:txBody>
          <a:bodyPr/>
          <a:lstStyle/>
          <a:p>
            <a:r>
              <a:rPr lang="en-US" altLang="zh-TW"/>
              <a:t>Numerical Methods © Wen-Chieh Lin</a:t>
            </a:r>
          </a:p>
        </p:txBody>
      </p:sp>
      <p:sp>
        <p:nvSpPr>
          <p:cNvPr id="11" name="投影片編號版面配置區 5"/>
          <p:cNvSpPr>
            <a:spLocks noGrp="1"/>
          </p:cNvSpPr>
          <p:nvPr>
            <p:ph type="sldNum" sz="quarter" idx="12"/>
          </p:nvPr>
        </p:nvSpPr>
        <p:spPr/>
        <p:txBody>
          <a:bodyPr/>
          <a:lstStyle/>
          <a:p>
            <a:fld id="{E7348A74-2BCE-425A-BD43-C7E67ABC8725}" type="slidenum">
              <a:rPr lang="en-US" altLang="zh-TW"/>
              <a:pPr/>
              <a:t>16</a:t>
            </a:fld>
            <a:endParaRPr lang="en-US" altLang="zh-TW"/>
          </a:p>
        </p:txBody>
      </p:sp>
      <p:sp>
        <p:nvSpPr>
          <p:cNvPr id="560130" name="Rectangle 2"/>
          <p:cNvSpPr>
            <a:spLocks noGrp="1" noChangeArrowheads="1"/>
          </p:cNvSpPr>
          <p:nvPr>
            <p:ph type="title"/>
          </p:nvPr>
        </p:nvSpPr>
        <p:spPr/>
        <p:txBody>
          <a:bodyPr/>
          <a:lstStyle/>
          <a:p>
            <a:r>
              <a:rPr lang="en-US" altLang="zh-TW"/>
              <a:t>Example (cont.)</a:t>
            </a:r>
          </a:p>
        </p:txBody>
      </p:sp>
      <p:sp>
        <p:nvSpPr>
          <p:cNvPr id="560131" name="Rectangle 3"/>
          <p:cNvSpPr>
            <a:spLocks noGrp="1" noChangeArrowheads="1"/>
          </p:cNvSpPr>
          <p:nvPr>
            <p:ph type="body" idx="1"/>
          </p:nvPr>
        </p:nvSpPr>
        <p:spPr>
          <a:xfrm>
            <a:off x="468313" y="1125538"/>
            <a:ext cx="8229600" cy="5183187"/>
          </a:xfrm>
        </p:spPr>
        <p:txBody>
          <a:bodyPr/>
          <a:lstStyle/>
          <a:p>
            <a:r>
              <a:rPr lang="en-US" altLang="zh-TW" sz="3000"/>
              <a:t>Evaluate integral </a:t>
            </a:r>
          </a:p>
          <a:p>
            <a:r>
              <a:rPr lang="en-US" altLang="zh-TW" sz="3000"/>
              <a:t>Use trapezoidal rule in the </a:t>
            </a:r>
            <a:r>
              <a:rPr lang="en-US" altLang="zh-TW" sz="3000" i="1"/>
              <a:t>x</a:t>
            </a:r>
            <a:r>
              <a:rPr lang="en-US" altLang="zh-TW" sz="3000"/>
              <a:t>-direction</a:t>
            </a:r>
          </a:p>
          <a:p>
            <a:endParaRPr lang="en-US" altLang="zh-TW" sz="3000"/>
          </a:p>
        </p:txBody>
      </p:sp>
      <p:pic>
        <p:nvPicPr>
          <p:cNvPr id="560132" name="Picture 4" descr="File0013"/>
          <p:cNvPicPr>
            <a:picLocks noChangeAspect="1" noChangeArrowheads="1"/>
          </p:cNvPicPr>
          <p:nvPr/>
        </p:nvPicPr>
        <p:blipFill>
          <a:blip r:embed="rId3">
            <a:extLst>
              <a:ext uri="{28A0092B-C50C-407E-A947-70E740481C1C}">
                <a14:useLocalDpi xmlns:a14="http://schemas.microsoft.com/office/drawing/2010/main" val="0"/>
              </a:ext>
            </a:extLst>
          </a:blip>
          <a:srcRect l="6000" t="15143" r="5956" b="18854"/>
          <a:stretch>
            <a:fillRect/>
          </a:stretch>
        </p:blipFill>
        <p:spPr bwMode="auto">
          <a:xfrm>
            <a:off x="395288" y="4149725"/>
            <a:ext cx="8424862" cy="2303463"/>
          </a:xfrm>
          <a:prstGeom prst="rect">
            <a:avLst/>
          </a:prstGeom>
          <a:noFill/>
          <a:extLst>
            <a:ext uri="{909E8E84-426E-40DD-AFC4-6F175D3DCCD1}">
              <a14:hiddenFill xmlns:a14="http://schemas.microsoft.com/office/drawing/2010/main">
                <a:solidFill>
                  <a:srgbClr val="FFFFFF"/>
                </a:solidFill>
              </a14:hiddenFill>
            </a:ext>
          </a:extLst>
        </p:spPr>
      </p:pic>
      <p:sp>
        <p:nvSpPr>
          <p:cNvPr id="560133" name="Rectangle 5"/>
          <p:cNvSpPr>
            <a:spLocks noChangeArrowheads="1"/>
          </p:cNvSpPr>
          <p:nvPr/>
        </p:nvSpPr>
        <p:spPr bwMode="auto">
          <a:xfrm>
            <a:off x="2843213" y="5249863"/>
            <a:ext cx="5905500" cy="915987"/>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aphicFrame>
        <p:nvGraphicFramePr>
          <p:cNvPr id="560134" name="Object 6"/>
          <p:cNvGraphicFramePr>
            <a:graphicFrameLocks noChangeAspect="1"/>
          </p:cNvGraphicFramePr>
          <p:nvPr/>
        </p:nvGraphicFramePr>
        <p:xfrm>
          <a:off x="2101850" y="2205038"/>
          <a:ext cx="5551488" cy="904875"/>
        </p:xfrm>
        <a:graphic>
          <a:graphicData uri="http://schemas.openxmlformats.org/presentationml/2006/ole">
            <mc:AlternateContent xmlns:mc="http://schemas.openxmlformats.org/markup-compatibility/2006">
              <mc:Choice xmlns:v="urn:schemas-microsoft-com:vml" Requires="v">
                <p:oleObj spid="_x0000_s560162" name="方程式" r:id="rId4" imgW="2425680" imgH="393480" progId="Equation.3">
                  <p:embed/>
                </p:oleObj>
              </mc:Choice>
              <mc:Fallback>
                <p:oleObj name="方程式" r:id="rId4" imgW="2425680" imgH="3934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850" y="2205038"/>
                        <a:ext cx="5551488"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5" name="Object 7"/>
          <p:cNvGraphicFramePr>
            <a:graphicFrameLocks noChangeAspect="1"/>
          </p:cNvGraphicFramePr>
          <p:nvPr/>
        </p:nvGraphicFramePr>
        <p:xfrm>
          <a:off x="4211638" y="1052513"/>
          <a:ext cx="2673350" cy="758825"/>
        </p:xfrm>
        <a:graphic>
          <a:graphicData uri="http://schemas.openxmlformats.org/presentationml/2006/ole">
            <mc:AlternateContent xmlns:mc="http://schemas.openxmlformats.org/markup-compatibility/2006">
              <mc:Choice xmlns:v="urn:schemas-microsoft-com:vml" Requires="v">
                <p:oleObj spid="_x0000_s560163" name="方程式" r:id="rId6" imgW="1168200" imgH="330120" progId="Equation.3">
                  <p:embed/>
                </p:oleObj>
              </mc:Choice>
              <mc:Fallback>
                <p:oleObj name="方程式" r:id="rId6" imgW="1168200" imgH="3301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1052513"/>
                        <a:ext cx="2673350" cy="758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6" name="Object 8"/>
          <p:cNvGraphicFramePr>
            <a:graphicFrameLocks noChangeAspect="1"/>
          </p:cNvGraphicFramePr>
          <p:nvPr/>
        </p:nvGraphicFramePr>
        <p:xfrm>
          <a:off x="1825625" y="3141663"/>
          <a:ext cx="7332663" cy="889000"/>
        </p:xfrm>
        <a:graphic>
          <a:graphicData uri="http://schemas.openxmlformats.org/presentationml/2006/ole">
            <mc:AlternateContent xmlns:mc="http://schemas.openxmlformats.org/markup-compatibility/2006">
              <mc:Choice xmlns:v="urn:schemas-microsoft-com:vml" Requires="v">
                <p:oleObj spid="_x0000_s560164" name="方程式" r:id="rId8" imgW="3263760" imgH="393480" progId="Equation.3">
                  <p:embed/>
                </p:oleObj>
              </mc:Choice>
              <mc:Fallback>
                <p:oleObj name="方程式" r:id="rId8" imgW="326376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5625" y="3141663"/>
                        <a:ext cx="7332663" cy="8890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37" name="Object 9"/>
          <p:cNvGraphicFramePr>
            <a:graphicFrameLocks noChangeAspect="1"/>
          </p:cNvGraphicFramePr>
          <p:nvPr/>
        </p:nvGraphicFramePr>
        <p:xfrm>
          <a:off x="484188" y="2349500"/>
          <a:ext cx="1219200" cy="530225"/>
        </p:xfrm>
        <a:graphic>
          <a:graphicData uri="http://schemas.openxmlformats.org/presentationml/2006/ole">
            <mc:AlternateContent xmlns:mc="http://schemas.openxmlformats.org/markup-compatibility/2006">
              <mc:Choice xmlns:v="urn:schemas-microsoft-com:vml" Requires="v">
                <p:oleObj spid="_x0000_s560165" name="方程式" r:id="rId10" imgW="469800" imgH="203040" progId="Equation.3">
                  <p:embed/>
                </p:oleObj>
              </mc:Choice>
              <mc:Fallback>
                <p:oleObj name="方程式" r:id="rId10" imgW="469800" imgH="2030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188" y="2349500"/>
                        <a:ext cx="1219200" cy="530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4"/>
          <p:cNvSpPr>
            <a:spLocks noGrp="1"/>
          </p:cNvSpPr>
          <p:nvPr>
            <p:ph type="ftr" sz="quarter" idx="11"/>
          </p:nvPr>
        </p:nvSpPr>
        <p:spPr/>
        <p:txBody>
          <a:bodyPr/>
          <a:lstStyle/>
          <a:p>
            <a:r>
              <a:rPr lang="en-US" altLang="zh-TW"/>
              <a:t>Numerical Methods © Wen-Chieh Lin</a:t>
            </a:r>
          </a:p>
        </p:txBody>
      </p:sp>
      <p:sp>
        <p:nvSpPr>
          <p:cNvPr id="14" name="投影片編號版面配置區 5"/>
          <p:cNvSpPr>
            <a:spLocks noGrp="1"/>
          </p:cNvSpPr>
          <p:nvPr>
            <p:ph type="sldNum" sz="quarter" idx="12"/>
          </p:nvPr>
        </p:nvSpPr>
        <p:spPr/>
        <p:txBody>
          <a:bodyPr/>
          <a:lstStyle/>
          <a:p>
            <a:fld id="{BEB22A07-7A96-455B-B435-780F2FB0FE0F}" type="slidenum">
              <a:rPr lang="en-US" altLang="zh-TW"/>
              <a:pPr/>
              <a:t>17</a:t>
            </a:fld>
            <a:endParaRPr lang="en-US" altLang="zh-TW"/>
          </a:p>
        </p:txBody>
      </p:sp>
      <p:sp>
        <p:nvSpPr>
          <p:cNvPr id="561154" name="Rectangle 2"/>
          <p:cNvSpPr>
            <a:spLocks noGrp="1" noChangeArrowheads="1"/>
          </p:cNvSpPr>
          <p:nvPr>
            <p:ph type="title"/>
          </p:nvPr>
        </p:nvSpPr>
        <p:spPr/>
        <p:txBody>
          <a:bodyPr/>
          <a:lstStyle/>
          <a:p>
            <a:r>
              <a:rPr lang="en-US" altLang="zh-TW"/>
              <a:t>Example (cont.)</a:t>
            </a:r>
          </a:p>
        </p:txBody>
      </p:sp>
      <p:sp>
        <p:nvSpPr>
          <p:cNvPr id="561155" name="Rectangle 3"/>
          <p:cNvSpPr>
            <a:spLocks noGrp="1" noChangeArrowheads="1"/>
          </p:cNvSpPr>
          <p:nvPr>
            <p:ph type="body" idx="1"/>
          </p:nvPr>
        </p:nvSpPr>
        <p:spPr>
          <a:xfrm>
            <a:off x="468313" y="1125538"/>
            <a:ext cx="8229600" cy="5183187"/>
          </a:xfrm>
        </p:spPr>
        <p:txBody>
          <a:bodyPr/>
          <a:lstStyle/>
          <a:p>
            <a:r>
              <a:rPr lang="en-US" altLang="zh-TW" sz="3000"/>
              <a:t>Evaluate integral </a:t>
            </a:r>
          </a:p>
          <a:p>
            <a:r>
              <a:rPr lang="en-US" altLang="zh-TW" sz="3000"/>
              <a:t>Similarly,</a:t>
            </a:r>
          </a:p>
          <a:p>
            <a:endParaRPr lang="en-US" altLang="zh-TW" sz="3000"/>
          </a:p>
          <a:p>
            <a:endParaRPr lang="en-US" altLang="zh-TW" sz="3000"/>
          </a:p>
          <a:p>
            <a:endParaRPr lang="en-US" altLang="zh-TW" sz="3000"/>
          </a:p>
          <a:p>
            <a:r>
              <a:rPr lang="en-US" altLang="zh-TW" sz="3000"/>
              <a:t>Apply Simpson’s 1/3 rule in the </a:t>
            </a:r>
            <a:r>
              <a:rPr lang="en-US" altLang="zh-TW" sz="3000" i="1"/>
              <a:t>y</a:t>
            </a:r>
            <a:r>
              <a:rPr lang="en-US" altLang="zh-TW" sz="3000"/>
              <a:t>-direction</a:t>
            </a:r>
          </a:p>
        </p:txBody>
      </p:sp>
      <p:graphicFrame>
        <p:nvGraphicFramePr>
          <p:cNvPr id="561159" name="Object 7"/>
          <p:cNvGraphicFramePr>
            <a:graphicFrameLocks noChangeAspect="1"/>
          </p:cNvGraphicFramePr>
          <p:nvPr/>
        </p:nvGraphicFramePr>
        <p:xfrm>
          <a:off x="4211638" y="1052513"/>
          <a:ext cx="2673350" cy="758825"/>
        </p:xfrm>
        <a:graphic>
          <a:graphicData uri="http://schemas.openxmlformats.org/presentationml/2006/ole">
            <mc:AlternateContent xmlns:mc="http://schemas.openxmlformats.org/markup-compatibility/2006">
              <mc:Choice xmlns:v="urn:schemas-microsoft-com:vml" Requires="v">
                <p:oleObj spid="_x0000_s561227" name="方程式" r:id="rId3" imgW="1168200" imgH="330120" progId="Equation.3">
                  <p:embed/>
                </p:oleObj>
              </mc:Choice>
              <mc:Fallback>
                <p:oleObj name="方程式" r:id="rId3" imgW="1168200" imgH="33012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052513"/>
                        <a:ext cx="2673350" cy="758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1" name="Object 9"/>
          <p:cNvGraphicFramePr>
            <a:graphicFrameLocks noChangeAspect="1"/>
          </p:cNvGraphicFramePr>
          <p:nvPr/>
        </p:nvGraphicFramePr>
        <p:xfrm>
          <a:off x="1187450" y="3429000"/>
          <a:ext cx="1250950" cy="530225"/>
        </p:xfrm>
        <a:graphic>
          <a:graphicData uri="http://schemas.openxmlformats.org/presentationml/2006/ole">
            <mc:AlternateContent xmlns:mc="http://schemas.openxmlformats.org/markup-compatibility/2006">
              <mc:Choice xmlns:v="urn:schemas-microsoft-com:vml" Requires="v">
                <p:oleObj spid="_x0000_s561228" name="方程式" r:id="rId5" imgW="482400" imgH="203040" progId="Equation.3">
                  <p:embed/>
                </p:oleObj>
              </mc:Choice>
              <mc:Fallback>
                <p:oleObj name="方程式" r:id="rId5" imgW="482400" imgH="2030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429000"/>
                        <a:ext cx="1250950" cy="530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2" name="Object 10"/>
          <p:cNvGraphicFramePr>
            <a:graphicFrameLocks noChangeAspect="1"/>
          </p:cNvGraphicFramePr>
          <p:nvPr/>
        </p:nvGraphicFramePr>
        <p:xfrm>
          <a:off x="3059113" y="2276475"/>
          <a:ext cx="1943100" cy="595313"/>
        </p:xfrm>
        <a:graphic>
          <a:graphicData uri="http://schemas.openxmlformats.org/presentationml/2006/ole">
            <mc:AlternateContent xmlns:mc="http://schemas.openxmlformats.org/markup-compatibility/2006">
              <mc:Choice xmlns:v="urn:schemas-microsoft-com:vml" Requires="v">
                <p:oleObj spid="_x0000_s561229" name="方程式" r:id="rId7" imgW="749160" imgH="228600" progId="Equation.3">
                  <p:embed/>
                </p:oleObj>
              </mc:Choice>
              <mc:Fallback>
                <p:oleObj name="方程式" r:id="rId7" imgW="749160" imgH="228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276475"/>
                        <a:ext cx="1943100" cy="5953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3" name="Object 11"/>
          <p:cNvGraphicFramePr>
            <a:graphicFrameLocks noChangeAspect="1"/>
          </p:cNvGraphicFramePr>
          <p:nvPr/>
        </p:nvGraphicFramePr>
        <p:xfrm>
          <a:off x="1187450" y="2276475"/>
          <a:ext cx="1250950" cy="530225"/>
        </p:xfrm>
        <a:graphic>
          <a:graphicData uri="http://schemas.openxmlformats.org/presentationml/2006/ole">
            <mc:AlternateContent xmlns:mc="http://schemas.openxmlformats.org/markup-compatibility/2006">
              <mc:Choice xmlns:v="urn:schemas-microsoft-com:vml" Requires="v">
                <p:oleObj spid="_x0000_s561230" name="方程式" r:id="rId9" imgW="482400" imgH="203040" progId="Equation.3">
                  <p:embed/>
                </p:oleObj>
              </mc:Choice>
              <mc:Fallback>
                <p:oleObj name="方程式" r:id="rId9" imgW="482400" imgH="2030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2276475"/>
                        <a:ext cx="1250950" cy="530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4" name="Object 12"/>
          <p:cNvGraphicFramePr>
            <a:graphicFrameLocks noChangeAspect="1"/>
          </p:cNvGraphicFramePr>
          <p:nvPr/>
        </p:nvGraphicFramePr>
        <p:xfrm>
          <a:off x="3074988" y="2852738"/>
          <a:ext cx="1911350" cy="595312"/>
        </p:xfrm>
        <a:graphic>
          <a:graphicData uri="http://schemas.openxmlformats.org/presentationml/2006/ole">
            <mc:AlternateContent xmlns:mc="http://schemas.openxmlformats.org/markup-compatibility/2006">
              <mc:Choice xmlns:v="urn:schemas-microsoft-com:vml" Requires="v">
                <p:oleObj spid="_x0000_s561231" name="方程式" r:id="rId11" imgW="736560" imgH="228600" progId="Equation.3">
                  <p:embed/>
                </p:oleObj>
              </mc:Choice>
              <mc:Fallback>
                <p:oleObj name="方程式" r:id="rId11" imgW="736560" imgH="2286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4988" y="2852738"/>
                        <a:ext cx="1911350" cy="5953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5" name="Object 13"/>
          <p:cNvGraphicFramePr>
            <a:graphicFrameLocks noChangeAspect="1"/>
          </p:cNvGraphicFramePr>
          <p:nvPr/>
        </p:nvGraphicFramePr>
        <p:xfrm>
          <a:off x="1187450" y="2852738"/>
          <a:ext cx="1250950" cy="530225"/>
        </p:xfrm>
        <a:graphic>
          <a:graphicData uri="http://schemas.openxmlformats.org/presentationml/2006/ole">
            <mc:AlternateContent xmlns:mc="http://schemas.openxmlformats.org/markup-compatibility/2006">
              <mc:Choice xmlns:v="urn:schemas-microsoft-com:vml" Requires="v">
                <p:oleObj spid="_x0000_s561232" name="方程式" r:id="rId13" imgW="482400" imgH="203040" progId="Equation.3">
                  <p:embed/>
                </p:oleObj>
              </mc:Choice>
              <mc:Fallback>
                <p:oleObj name="方程式" r:id="rId13" imgW="482400" imgH="20304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2852738"/>
                        <a:ext cx="1250950" cy="530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66" name="Object 14"/>
          <p:cNvGraphicFramePr>
            <a:graphicFrameLocks noChangeAspect="1"/>
          </p:cNvGraphicFramePr>
          <p:nvPr/>
        </p:nvGraphicFramePr>
        <p:xfrm>
          <a:off x="2987675" y="3429000"/>
          <a:ext cx="1943100" cy="595313"/>
        </p:xfrm>
        <a:graphic>
          <a:graphicData uri="http://schemas.openxmlformats.org/presentationml/2006/ole">
            <mc:AlternateContent xmlns:mc="http://schemas.openxmlformats.org/markup-compatibility/2006">
              <mc:Choice xmlns:v="urn:schemas-microsoft-com:vml" Requires="v">
                <p:oleObj spid="_x0000_s561233" name="方程式" r:id="rId15" imgW="749160" imgH="228600" progId="Equation.3">
                  <p:embed/>
                </p:oleObj>
              </mc:Choice>
              <mc:Fallback>
                <p:oleObj name="方程式" r:id="rId15" imgW="749160" imgH="2286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87675" y="3429000"/>
                        <a:ext cx="1943100" cy="5953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71" name="Object 19"/>
          <p:cNvGraphicFramePr>
            <a:graphicFrameLocks noChangeAspect="1"/>
          </p:cNvGraphicFramePr>
          <p:nvPr/>
        </p:nvGraphicFramePr>
        <p:xfrm>
          <a:off x="755650" y="4508500"/>
          <a:ext cx="5842000" cy="904875"/>
        </p:xfrm>
        <a:graphic>
          <a:graphicData uri="http://schemas.openxmlformats.org/presentationml/2006/ole">
            <mc:AlternateContent xmlns:mc="http://schemas.openxmlformats.org/markup-compatibility/2006">
              <mc:Choice xmlns:v="urn:schemas-microsoft-com:vml" Requires="v">
                <p:oleObj spid="_x0000_s561234" name="方程式" r:id="rId17" imgW="2552400" imgH="393480" progId="Equation.3">
                  <p:embed/>
                </p:oleObj>
              </mc:Choice>
              <mc:Fallback>
                <p:oleObj name="方程式" r:id="rId17" imgW="2552400" imgH="393480"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4508500"/>
                        <a:ext cx="5842000"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1172" name="Object 20"/>
          <p:cNvGraphicFramePr>
            <a:graphicFrameLocks noChangeAspect="1"/>
          </p:cNvGraphicFramePr>
          <p:nvPr/>
        </p:nvGraphicFramePr>
        <p:xfrm>
          <a:off x="1042988" y="5445125"/>
          <a:ext cx="7632700" cy="804863"/>
        </p:xfrm>
        <a:graphic>
          <a:graphicData uri="http://schemas.openxmlformats.org/presentationml/2006/ole">
            <mc:AlternateContent xmlns:mc="http://schemas.openxmlformats.org/markup-compatibility/2006">
              <mc:Choice xmlns:v="urn:schemas-microsoft-com:vml" Requires="v">
                <p:oleObj spid="_x0000_s561235" name="方程式" r:id="rId19" imgW="3746160" imgH="393480" progId="Equation.3">
                  <p:embed/>
                </p:oleObj>
              </mc:Choice>
              <mc:Fallback>
                <p:oleObj name="方程式" r:id="rId19" imgW="3746160" imgH="39348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2988" y="5445125"/>
                        <a:ext cx="7632700" cy="80486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Numerical Methods © Wen-Chieh Lin</a:t>
            </a:r>
          </a:p>
        </p:txBody>
      </p:sp>
      <p:sp>
        <p:nvSpPr>
          <p:cNvPr id="6" name="投影片編號版面配置區 5"/>
          <p:cNvSpPr>
            <a:spLocks noGrp="1"/>
          </p:cNvSpPr>
          <p:nvPr>
            <p:ph type="sldNum" sz="quarter" idx="12"/>
          </p:nvPr>
        </p:nvSpPr>
        <p:spPr/>
        <p:txBody>
          <a:bodyPr/>
          <a:lstStyle/>
          <a:p>
            <a:fld id="{AA6EF796-8311-4B28-9D4F-7B02383A3A0A}" type="slidenum">
              <a:rPr lang="en-US" altLang="zh-TW"/>
              <a:pPr/>
              <a:t>18</a:t>
            </a:fld>
            <a:endParaRPr lang="en-US" altLang="zh-TW"/>
          </a:p>
        </p:txBody>
      </p:sp>
      <p:sp>
        <p:nvSpPr>
          <p:cNvPr id="562178" name="Rectangle 2"/>
          <p:cNvSpPr>
            <a:spLocks noGrp="1" noChangeArrowheads="1"/>
          </p:cNvSpPr>
          <p:nvPr>
            <p:ph type="title"/>
          </p:nvPr>
        </p:nvSpPr>
        <p:spPr/>
        <p:txBody>
          <a:bodyPr/>
          <a:lstStyle/>
          <a:p>
            <a:r>
              <a:rPr lang="en-US" altLang="zh-TW"/>
              <a:t>Multiple Integrals—General Form</a:t>
            </a:r>
          </a:p>
        </p:txBody>
      </p:sp>
      <p:sp>
        <p:nvSpPr>
          <p:cNvPr id="562179" name="Rectangle 3"/>
          <p:cNvSpPr>
            <a:spLocks noGrp="1" noChangeArrowheads="1"/>
          </p:cNvSpPr>
          <p:nvPr>
            <p:ph type="body" idx="1"/>
          </p:nvPr>
        </p:nvSpPr>
        <p:spPr>
          <a:xfrm>
            <a:off x="468313" y="1268413"/>
            <a:ext cx="8229600" cy="5040312"/>
          </a:xfrm>
        </p:spPr>
        <p:txBody>
          <a:bodyPr/>
          <a:lstStyle/>
          <a:p>
            <a:r>
              <a:rPr lang="en-US" altLang="zh-TW"/>
              <a:t>Approximate function by polynomial of multiple variables up to degree </a:t>
            </a:r>
            <a:r>
              <a:rPr lang="en-US" altLang="zh-TW" i="1"/>
              <a:t>s </a:t>
            </a:r>
            <a:r>
              <a:rPr lang="en-US" altLang="zh-TW"/>
              <a:t>(=</a:t>
            </a:r>
            <a:r>
              <a:rPr lang="en-US" altLang="zh-TW" sz="2800"/>
              <a:t>α+β+γ</a:t>
            </a:r>
            <a:r>
              <a:rPr lang="en-US" altLang="zh-TW"/>
              <a:t>)</a:t>
            </a:r>
          </a:p>
          <a:p>
            <a:endParaRPr lang="en-US" altLang="zh-TW"/>
          </a:p>
          <a:p>
            <a:endParaRPr lang="en-US" altLang="zh-TW"/>
          </a:p>
          <a:p>
            <a:endParaRPr lang="en-US" altLang="zh-TW"/>
          </a:p>
          <a:p>
            <a:r>
              <a:rPr lang="en-US" altLang="zh-TW" sz="3100"/>
              <a:t>Generalization to </a:t>
            </a:r>
            <a:r>
              <a:rPr lang="en-US" altLang="zh-TW" sz="3100" i="1"/>
              <a:t>n</a:t>
            </a:r>
            <a:r>
              <a:rPr lang="en-US" altLang="zh-TW" sz="3100"/>
              <a:t>-dimensional integral is easy</a:t>
            </a:r>
            <a:r>
              <a:rPr lang="en-US" altLang="zh-TW"/>
              <a:t> </a:t>
            </a:r>
            <a:br>
              <a:rPr lang="en-US" altLang="zh-TW"/>
            </a:br>
            <a:r>
              <a:rPr lang="en-US" altLang="zh-TW">
                <a:sym typeface="Wingdings" pitchFamily="2" charset="2"/>
              </a:rPr>
              <a:t> </a:t>
            </a:r>
            <a:r>
              <a:rPr lang="en-US" altLang="zh-TW" i="1">
                <a:sym typeface="Wingdings" pitchFamily="2" charset="2"/>
              </a:rPr>
              <a:t>n</a:t>
            </a:r>
            <a:r>
              <a:rPr lang="en-US" altLang="zh-TW">
                <a:sym typeface="Wingdings" pitchFamily="2" charset="2"/>
              </a:rPr>
              <a:t> summations</a:t>
            </a:r>
            <a:endParaRPr lang="en-US" altLang="zh-TW"/>
          </a:p>
        </p:txBody>
      </p:sp>
      <p:graphicFrame>
        <p:nvGraphicFramePr>
          <p:cNvPr id="562181" name="Object 5"/>
          <p:cNvGraphicFramePr>
            <a:graphicFrameLocks noChangeAspect="1"/>
          </p:cNvGraphicFramePr>
          <p:nvPr/>
        </p:nvGraphicFramePr>
        <p:xfrm>
          <a:off x="684213" y="2708275"/>
          <a:ext cx="8027987" cy="1184275"/>
        </p:xfrm>
        <a:graphic>
          <a:graphicData uri="http://schemas.openxmlformats.org/presentationml/2006/ole">
            <mc:AlternateContent xmlns:mc="http://schemas.openxmlformats.org/markup-compatibility/2006">
              <mc:Choice xmlns:v="urn:schemas-microsoft-com:vml" Requires="v">
                <p:oleObj spid="_x0000_s562189" name="方程式" r:id="rId3" imgW="3022560" imgH="444240" progId="Equation.3">
                  <p:embed/>
                </p:oleObj>
              </mc:Choice>
              <mc:Fallback>
                <p:oleObj name="方程式" r:id="rId3" imgW="3022560" imgH="4442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708275"/>
                        <a:ext cx="8027987" cy="11842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4"/>
          <p:cNvSpPr>
            <a:spLocks noGrp="1"/>
          </p:cNvSpPr>
          <p:nvPr>
            <p:ph type="ftr" sz="quarter" idx="11"/>
          </p:nvPr>
        </p:nvSpPr>
        <p:spPr/>
        <p:txBody>
          <a:bodyPr/>
          <a:lstStyle/>
          <a:p>
            <a:r>
              <a:rPr lang="en-US" altLang="zh-TW"/>
              <a:t>Numerical Methods © Wen-Chieh Lin</a:t>
            </a:r>
          </a:p>
        </p:txBody>
      </p:sp>
      <p:sp>
        <p:nvSpPr>
          <p:cNvPr id="11" name="投影片編號版面配置區 5"/>
          <p:cNvSpPr>
            <a:spLocks noGrp="1"/>
          </p:cNvSpPr>
          <p:nvPr>
            <p:ph type="sldNum" sz="quarter" idx="12"/>
          </p:nvPr>
        </p:nvSpPr>
        <p:spPr/>
        <p:txBody>
          <a:bodyPr/>
          <a:lstStyle/>
          <a:p>
            <a:fld id="{5ACB93C7-2C1E-48CE-8DCE-8243990D549E}" type="slidenum">
              <a:rPr lang="en-US" altLang="zh-TW"/>
              <a:pPr/>
              <a:t>19</a:t>
            </a:fld>
            <a:endParaRPr lang="en-US" altLang="zh-TW"/>
          </a:p>
        </p:txBody>
      </p:sp>
      <p:sp>
        <p:nvSpPr>
          <p:cNvPr id="568322" name="Rectangle 2"/>
          <p:cNvSpPr>
            <a:spLocks noGrp="1" noChangeArrowheads="1"/>
          </p:cNvSpPr>
          <p:nvPr>
            <p:ph type="title"/>
          </p:nvPr>
        </p:nvSpPr>
        <p:spPr/>
        <p:txBody>
          <a:bodyPr/>
          <a:lstStyle/>
          <a:p>
            <a:r>
              <a:rPr lang="en-US" altLang="zh-TW"/>
              <a:t>Example: Multiple Integrals</a:t>
            </a:r>
          </a:p>
        </p:txBody>
      </p:sp>
      <p:sp>
        <p:nvSpPr>
          <p:cNvPr id="568323" name="Rectangle 3"/>
          <p:cNvSpPr>
            <a:spLocks noGrp="1" noChangeArrowheads="1"/>
          </p:cNvSpPr>
          <p:nvPr>
            <p:ph type="body" idx="1"/>
          </p:nvPr>
        </p:nvSpPr>
        <p:spPr>
          <a:xfrm>
            <a:off x="468313" y="1125538"/>
            <a:ext cx="8229600" cy="5183187"/>
          </a:xfrm>
        </p:spPr>
        <p:txBody>
          <a:bodyPr/>
          <a:lstStyle/>
          <a:p>
            <a:r>
              <a:rPr lang="en-US" altLang="zh-TW"/>
              <a:t>Example 5.14</a:t>
            </a:r>
          </a:p>
          <a:p>
            <a:r>
              <a:rPr lang="en-US" altLang="zh-TW"/>
              <a:t>Changes of variables for limits [-1, 1]</a:t>
            </a:r>
          </a:p>
        </p:txBody>
      </p:sp>
      <p:graphicFrame>
        <p:nvGraphicFramePr>
          <p:cNvPr id="568324" name="Object 4"/>
          <p:cNvGraphicFramePr>
            <a:graphicFrameLocks noChangeAspect="1"/>
          </p:cNvGraphicFramePr>
          <p:nvPr/>
        </p:nvGraphicFramePr>
        <p:xfrm>
          <a:off x="3492500" y="981075"/>
          <a:ext cx="3225800" cy="758825"/>
        </p:xfrm>
        <a:graphic>
          <a:graphicData uri="http://schemas.openxmlformats.org/presentationml/2006/ole">
            <mc:AlternateContent xmlns:mc="http://schemas.openxmlformats.org/markup-compatibility/2006">
              <mc:Choice xmlns:v="urn:schemas-microsoft-com:vml" Requires="v">
                <p:oleObj spid="_x0000_s568366" name="方程式" r:id="rId3" imgW="1409400" imgH="330120" progId="Equation.3">
                  <p:embed/>
                </p:oleObj>
              </mc:Choice>
              <mc:Fallback>
                <p:oleObj name="方程式" r:id="rId3" imgW="1409400" imgH="330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981075"/>
                        <a:ext cx="3225800" cy="758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5" name="Object 5"/>
          <p:cNvGraphicFramePr>
            <a:graphicFrameLocks noChangeAspect="1"/>
          </p:cNvGraphicFramePr>
          <p:nvPr/>
        </p:nvGraphicFramePr>
        <p:xfrm>
          <a:off x="1331913" y="2349500"/>
          <a:ext cx="1893887" cy="950913"/>
        </p:xfrm>
        <a:graphic>
          <a:graphicData uri="http://schemas.openxmlformats.org/presentationml/2006/ole">
            <mc:AlternateContent xmlns:mc="http://schemas.openxmlformats.org/markup-compatibility/2006">
              <mc:Choice xmlns:v="urn:schemas-microsoft-com:vml" Requires="v">
                <p:oleObj spid="_x0000_s568367" name="方程式" r:id="rId5" imgW="787320" imgH="393480" progId="Equation.3">
                  <p:embed/>
                </p:oleObj>
              </mc:Choice>
              <mc:Fallback>
                <p:oleObj name="方程式" r:id="rId5" imgW="78732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349500"/>
                        <a:ext cx="1893887" cy="9509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6" name="Object 6"/>
          <p:cNvGraphicFramePr>
            <a:graphicFrameLocks noChangeAspect="1"/>
          </p:cNvGraphicFramePr>
          <p:nvPr/>
        </p:nvGraphicFramePr>
        <p:xfrm>
          <a:off x="1331913" y="3573463"/>
          <a:ext cx="1862137" cy="950912"/>
        </p:xfrm>
        <a:graphic>
          <a:graphicData uri="http://schemas.openxmlformats.org/presentationml/2006/ole">
            <mc:AlternateContent xmlns:mc="http://schemas.openxmlformats.org/markup-compatibility/2006">
              <mc:Choice xmlns:v="urn:schemas-microsoft-com:vml" Requires="v">
                <p:oleObj spid="_x0000_s568368" name="方程式" r:id="rId7" imgW="774360" imgH="393480" progId="Equation.3">
                  <p:embed/>
                </p:oleObj>
              </mc:Choice>
              <mc:Fallback>
                <p:oleObj name="方程式" r:id="rId7" imgW="77436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573463"/>
                        <a:ext cx="1862137" cy="9509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7" name="Object 7"/>
          <p:cNvGraphicFramePr>
            <a:graphicFrameLocks noChangeAspect="1"/>
          </p:cNvGraphicFramePr>
          <p:nvPr/>
        </p:nvGraphicFramePr>
        <p:xfrm>
          <a:off x="3962400" y="2420938"/>
          <a:ext cx="1527175" cy="950912"/>
        </p:xfrm>
        <a:graphic>
          <a:graphicData uri="http://schemas.openxmlformats.org/presentationml/2006/ole">
            <mc:AlternateContent xmlns:mc="http://schemas.openxmlformats.org/markup-compatibility/2006">
              <mc:Choice xmlns:v="urn:schemas-microsoft-com:vml" Requires="v">
                <p:oleObj spid="_x0000_s568369" name="方程式" r:id="rId9" imgW="634680" imgH="393480" progId="Equation.3">
                  <p:embed/>
                </p:oleObj>
              </mc:Choice>
              <mc:Fallback>
                <p:oleObj name="方程式" r:id="rId9" imgW="63468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2420938"/>
                        <a:ext cx="1527175" cy="9509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8" name="Object 8"/>
          <p:cNvGraphicFramePr>
            <a:graphicFrameLocks noChangeAspect="1"/>
          </p:cNvGraphicFramePr>
          <p:nvPr/>
        </p:nvGraphicFramePr>
        <p:xfrm>
          <a:off x="3924300" y="3573463"/>
          <a:ext cx="1465263" cy="950912"/>
        </p:xfrm>
        <a:graphic>
          <a:graphicData uri="http://schemas.openxmlformats.org/presentationml/2006/ole">
            <mc:AlternateContent xmlns:mc="http://schemas.openxmlformats.org/markup-compatibility/2006">
              <mc:Choice xmlns:v="urn:schemas-microsoft-com:vml" Requires="v">
                <p:oleObj spid="_x0000_s568370" name="方程式" r:id="rId11" imgW="609480" imgH="393480" progId="Equation.3">
                  <p:embed/>
                </p:oleObj>
              </mc:Choice>
              <mc:Fallback>
                <p:oleObj name="方程式" r:id="rId11" imgW="609480" imgH="3934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4300" y="3573463"/>
                        <a:ext cx="1465263" cy="9509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8329" name="Object 9"/>
          <p:cNvGraphicFramePr>
            <a:graphicFrameLocks noChangeAspect="1"/>
          </p:cNvGraphicFramePr>
          <p:nvPr/>
        </p:nvGraphicFramePr>
        <p:xfrm>
          <a:off x="1000125" y="5013325"/>
          <a:ext cx="5143500" cy="904875"/>
        </p:xfrm>
        <a:graphic>
          <a:graphicData uri="http://schemas.openxmlformats.org/presentationml/2006/ole">
            <mc:AlternateContent xmlns:mc="http://schemas.openxmlformats.org/markup-compatibility/2006">
              <mc:Choice xmlns:v="urn:schemas-microsoft-com:vml" Requires="v">
                <p:oleObj spid="_x0000_s568371" name="方程式" r:id="rId13" imgW="2247840" imgH="393480" progId="Equation.3">
                  <p:embed/>
                </p:oleObj>
              </mc:Choice>
              <mc:Fallback>
                <p:oleObj name="方程式" r:id="rId13" imgW="224784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0125" y="5013325"/>
                        <a:ext cx="5143500"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8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83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83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8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8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頁尾版面配置區 4"/>
          <p:cNvSpPr>
            <a:spLocks noGrp="1"/>
          </p:cNvSpPr>
          <p:nvPr>
            <p:ph type="ftr" sz="quarter" idx="11"/>
          </p:nvPr>
        </p:nvSpPr>
        <p:spPr/>
        <p:txBody>
          <a:bodyPr/>
          <a:lstStyle/>
          <a:p>
            <a:r>
              <a:rPr lang="en-US" altLang="zh-TW"/>
              <a:t>Numerical Methods © Wen-Chieh Lin</a:t>
            </a:r>
          </a:p>
        </p:txBody>
      </p:sp>
      <p:sp>
        <p:nvSpPr>
          <p:cNvPr id="10" name="投影片編號版面配置區 5"/>
          <p:cNvSpPr>
            <a:spLocks noGrp="1"/>
          </p:cNvSpPr>
          <p:nvPr>
            <p:ph type="sldNum" sz="quarter" idx="12"/>
          </p:nvPr>
        </p:nvSpPr>
        <p:spPr/>
        <p:txBody>
          <a:bodyPr/>
          <a:lstStyle/>
          <a:p>
            <a:fld id="{E912F3B0-2F2D-44C0-A84F-5B3EBD896747}" type="slidenum">
              <a:rPr lang="en-US" altLang="zh-TW"/>
              <a:pPr/>
              <a:t>2</a:t>
            </a:fld>
            <a:endParaRPr lang="en-US" altLang="zh-TW"/>
          </a:p>
        </p:txBody>
      </p:sp>
      <p:sp>
        <p:nvSpPr>
          <p:cNvPr id="545794" name="Rectangle 2"/>
          <p:cNvSpPr>
            <a:spLocks noGrp="1" noChangeArrowheads="1"/>
          </p:cNvSpPr>
          <p:nvPr>
            <p:ph type="title"/>
          </p:nvPr>
        </p:nvSpPr>
        <p:spPr/>
        <p:txBody>
          <a:bodyPr/>
          <a:lstStyle/>
          <a:p>
            <a:r>
              <a:rPr lang="en-US" altLang="zh-TW"/>
              <a:t>Adaptive Integration</a:t>
            </a:r>
          </a:p>
        </p:txBody>
      </p:sp>
      <p:sp>
        <p:nvSpPr>
          <p:cNvPr id="545795" name="Rectangle 3"/>
          <p:cNvSpPr>
            <a:spLocks noGrp="1" noChangeArrowheads="1"/>
          </p:cNvSpPr>
          <p:nvPr>
            <p:ph type="body" idx="1"/>
          </p:nvPr>
        </p:nvSpPr>
        <p:spPr>
          <a:xfrm>
            <a:off x="468313" y="1125538"/>
            <a:ext cx="8229600" cy="5183187"/>
          </a:xfrm>
        </p:spPr>
        <p:txBody>
          <a:bodyPr/>
          <a:lstStyle/>
          <a:p>
            <a:r>
              <a:rPr lang="en-US" altLang="zh-TW"/>
              <a:t>Adaptively adjust interval size based on function behavior or specified accuracy</a:t>
            </a:r>
          </a:p>
        </p:txBody>
      </p:sp>
      <p:pic>
        <p:nvPicPr>
          <p:cNvPr id="545796" name="Picture 4" descr="File0011"/>
          <p:cNvPicPr>
            <a:picLocks noChangeAspect="1" noChangeArrowheads="1"/>
          </p:cNvPicPr>
          <p:nvPr/>
        </p:nvPicPr>
        <p:blipFill>
          <a:blip r:embed="rId2">
            <a:extLst>
              <a:ext uri="{28A0092B-C50C-407E-A947-70E740481C1C}">
                <a14:useLocalDpi xmlns:a14="http://schemas.microsoft.com/office/drawing/2010/main" val="0"/>
              </a:ext>
            </a:extLst>
          </a:blip>
          <a:srcRect l="12021" t="5095" r="13962" b="22122"/>
          <a:stretch>
            <a:fillRect/>
          </a:stretch>
        </p:blipFill>
        <p:spPr bwMode="auto">
          <a:xfrm>
            <a:off x="1979613" y="2205038"/>
            <a:ext cx="5327650" cy="4105275"/>
          </a:xfrm>
          <a:prstGeom prst="rect">
            <a:avLst/>
          </a:prstGeom>
          <a:noFill/>
          <a:extLst>
            <a:ext uri="{909E8E84-426E-40DD-AFC4-6F175D3DCCD1}">
              <a14:hiddenFill xmlns:a14="http://schemas.microsoft.com/office/drawing/2010/main">
                <a:solidFill>
                  <a:srgbClr val="FFFFFF"/>
                </a:solidFill>
              </a14:hiddenFill>
            </a:ext>
          </a:extLst>
        </p:spPr>
      </p:pic>
      <p:sp>
        <p:nvSpPr>
          <p:cNvPr id="545797" name="Text Box 5"/>
          <p:cNvSpPr txBox="1">
            <a:spLocks noChangeArrowheads="1"/>
          </p:cNvSpPr>
          <p:nvPr/>
        </p:nvSpPr>
        <p:spPr bwMode="auto">
          <a:xfrm>
            <a:off x="5508625" y="3789363"/>
            <a:ext cx="1279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0">
                <a:solidFill>
                  <a:srgbClr val="000000"/>
                </a:solidFill>
                <a:latin typeface="Times New Roman" pitchFamily="18" charset="0"/>
              </a:rPr>
              <a:t>larger h</a:t>
            </a:r>
          </a:p>
        </p:txBody>
      </p:sp>
      <p:sp>
        <p:nvSpPr>
          <p:cNvPr id="545798" name="Text Box 6"/>
          <p:cNvSpPr txBox="1">
            <a:spLocks noChangeArrowheads="1"/>
          </p:cNvSpPr>
          <p:nvPr/>
        </p:nvSpPr>
        <p:spPr bwMode="auto">
          <a:xfrm>
            <a:off x="3708400" y="3284538"/>
            <a:ext cx="14954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0">
                <a:solidFill>
                  <a:srgbClr val="000000"/>
                </a:solidFill>
                <a:latin typeface="Times New Roman" pitchFamily="18" charset="0"/>
              </a:rPr>
              <a:t>smaller h</a:t>
            </a:r>
          </a:p>
        </p:txBody>
      </p:sp>
      <p:sp>
        <p:nvSpPr>
          <p:cNvPr id="545800" name="Freeform 8"/>
          <p:cNvSpPr>
            <a:spLocks/>
          </p:cNvSpPr>
          <p:nvPr/>
        </p:nvSpPr>
        <p:spPr bwMode="auto">
          <a:xfrm>
            <a:off x="5495925" y="4292600"/>
            <a:ext cx="228600" cy="431800"/>
          </a:xfrm>
          <a:custGeom>
            <a:avLst/>
            <a:gdLst>
              <a:gd name="T0" fmla="*/ 98 w 144"/>
              <a:gd name="T1" fmla="*/ 0 h 272"/>
              <a:gd name="T2" fmla="*/ 8 w 144"/>
              <a:gd name="T3" fmla="*/ 136 h 272"/>
              <a:gd name="T4" fmla="*/ 144 w 144"/>
              <a:gd name="T5" fmla="*/ 91 h 272"/>
              <a:gd name="T6" fmla="*/ 8 w 144"/>
              <a:gd name="T7" fmla="*/ 272 h 272"/>
            </a:gdLst>
            <a:ahLst/>
            <a:cxnLst>
              <a:cxn ang="0">
                <a:pos x="T0" y="T1"/>
              </a:cxn>
              <a:cxn ang="0">
                <a:pos x="T2" y="T3"/>
              </a:cxn>
              <a:cxn ang="0">
                <a:pos x="T4" y="T5"/>
              </a:cxn>
              <a:cxn ang="0">
                <a:pos x="T6" y="T7"/>
              </a:cxn>
            </a:cxnLst>
            <a:rect l="0" t="0" r="r" b="b"/>
            <a:pathLst>
              <a:path w="144" h="272">
                <a:moveTo>
                  <a:pt x="98" y="0"/>
                </a:moveTo>
                <a:cubicBezTo>
                  <a:pt x="49" y="60"/>
                  <a:pt x="0" y="121"/>
                  <a:pt x="8" y="136"/>
                </a:cubicBezTo>
                <a:cubicBezTo>
                  <a:pt x="16" y="151"/>
                  <a:pt x="144" y="68"/>
                  <a:pt x="144" y="91"/>
                </a:cubicBezTo>
                <a:cubicBezTo>
                  <a:pt x="144" y="114"/>
                  <a:pt x="76" y="193"/>
                  <a:pt x="8" y="272"/>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45801" name="Freeform 9"/>
          <p:cNvSpPr>
            <a:spLocks/>
          </p:cNvSpPr>
          <p:nvPr/>
        </p:nvSpPr>
        <p:spPr bwMode="auto">
          <a:xfrm>
            <a:off x="4284663" y="3860800"/>
            <a:ext cx="228600" cy="431800"/>
          </a:xfrm>
          <a:custGeom>
            <a:avLst/>
            <a:gdLst>
              <a:gd name="T0" fmla="*/ 98 w 144"/>
              <a:gd name="T1" fmla="*/ 0 h 272"/>
              <a:gd name="T2" fmla="*/ 8 w 144"/>
              <a:gd name="T3" fmla="*/ 136 h 272"/>
              <a:gd name="T4" fmla="*/ 144 w 144"/>
              <a:gd name="T5" fmla="*/ 91 h 272"/>
              <a:gd name="T6" fmla="*/ 8 w 144"/>
              <a:gd name="T7" fmla="*/ 272 h 272"/>
            </a:gdLst>
            <a:ahLst/>
            <a:cxnLst>
              <a:cxn ang="0">
                <a:pos x="T0" y="T1"/>
              </a:cxn>
              <a:cxn ang="0">
                <a:pos x="T2" y="T3"/>
              </a:cxn>
              <a:cxn ang="0">
                <a:pos x="T4" y="T5"/>
              </a:cxn>
              <a:cxn ang="0">
                <a:pos x="T6" y="T7"/>
              </a:cxn>
            </a:cxnLst>
            <a:rect l="0" t="0" r="r" b="b"/>
            <a:pathLst>
              <a:path w="144" h="272">
                <a:moveTo>
                  <a:pt x="98" y="0"/>
                </a:moveTo>
                <a:cubicBezTo>
                  <a:pt x="49" y="60"/>
                  <a:pt x="0" y="121"/>
                  <a:pt x="8" y="136"/>
                </a:cubicBezTo>
                <a:cubicBezTo>
                  <a:pt x="16" y="151"/>
                  <a:pt x="144" y="68"/>
                  <a:pt x="144" y="91"/>
                </a:cubicBezTo>
                <a:cubicBezTo>
                  <a:pt x="144" y="114"/>
                  <a:pt x="76" y="193"/>
                  <a:pt x="8" y="272"/>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頁尾版面配置區 4"/>
          <p:cNvSpPr>
            <a:spLocks noGrp="1"/>
          </p:cNvSpPr>
          <p:nvPr>
            <p:ph type="ftr" sz="quarter" idx="11"/>
          </p:nvPr>
        </p:nvSpPr>
        <p:spPr/>
        <p:txBody>
          <a:bodyPr/>
          <a:lstStyle/>
          <a:p>
            <a:r>
              <a:rPr lang="en-US" altLang="zh-TW"/>
              <a:t>Numerical Methods © Wen-Chieh Lin</a:t>
            </a:r>
          </a:p>
        </p:txBody>
      </p:sp>
      <p:sp>
        <p:nvSpPr>
          <p:cNvPr id="14" name="投影片編號版面配置區 5"/>
          <p:cNvSpPr>
            <a:spLocks noGrp="1"/>
          </p:cNvSpPr>
          <p:nvPr>
            <p:ph type="sldNum" sz="quarter" idx="12"/>
          </p:nvPr>
        </p:nvSpPr>
        <p:spPr/>
        <p:txBody>
          <a:bodyPr/>
          <a:lstStyle/>
          <a:p>
            <a:fld id="{23C326F0-BC28-48A2-ADB1-CFBA309C27CE}" type="slidenum">
              <a:rPr lang="en-US" altLang="zh-TW"/>
              <a:pPr/>
              <a:t>20</a:t>
            </a:fld>
            <a:endParaRPr lang="en-US" altLang="zh-TW"/>
          </a:p>
        </p:txBody>
      </p:sp>
      <p:sp>
        <p:nvSpPr>
          <p:cNvPr id="572418" name="Rectangle 2"/>
          <p:cNvSpPr>
            <a:spLocks noGrp="1" noChangeArrowheads="1"/>
          </p:cNvSpPr>
          <p:nvPr>
            <p:ph type="title"/>
          </p:nvPr>
        </p:nvSpPr>
        <p:spPr/>
        <p:txBody>
          <a:bodyPr/>
          <a:lstStyle/>
          <a:p>
            <a:r>
              <a:rPr lang="en-US" altLang="zh-TW"/>
              <a:t>Example: Multiple Integrals (cont.)</a:t>
            </a:r>
          </a:p>
        </p:txBody>
      </p:sp>
      <p:sp>
        <p:nvSpPr>
          <p:cNvPr id="572419" name="Rectangle 3"/>
          <p:cNvSpPr>
            <a:spLocks noGrp="1" noChangeArrowheads="1"/>
          </p:cNvSpPr>
          <p:nvPr>
            <p:ph type="body" idx="1"/>
          </p:nvPr>
        </p:nvSpPr>
        <p:spPr>
          <a:xfrm>
            <a:off x="468313" y="1125538"/>
            <a:ext cx="8229600" cy="5183187"/>
          </a:xfrm>
        </p:spPr>
        <p:txBody>
          <a:bodyPr/>
          <a:lstStyle/>
          <a:p>
            <a:r>
              <a:rPr lang="en-US" altLang="zh-TW"/>
              <a:t>Use 3-term Gaussian formula for x</a:t>
            </a:r>
          </a:p>
          <a:p>
            <a:endParaRPr lang="en-US" altLang="zh-TW"/>
          </a:p>
          <a:p>
            <a:r>
              <a:rPr lang="en-US" altLang="zh-TW"/>
              <a:t>Use 2-term Gaussian formula for u and v</a:t>
            </a:r>
          </a:p>
          <a:p>
            <a:endParaRPr lang="en-US" altLang="zh-TW"/>
          </a:p>
          <a:p>
            <a:r>
              <a:rPr lang="en-US" altLang="zh-TW"/>
              <a:t>The integral becomes</a:t>
            </a:r>
          </a:p>
          <a:p>
            <a:endParaRPr lang="en-US" altLang="zh-TW"/>
          </a:p>
          <a:p>
            <a:endParaRPr lang="en-US" altLang="zh-TW"/>
          </a:p>
        </p:txBody>
      </p:sp>
      <p:graphicFrame>
        <p:nvGraphicFramePr>
          <p:cNvPr id="572420" name="Object 4"/>
          <p:cNvGraphicFramePr>
            <a:graphicFrameLocks noChangeAspect="1"/>
          </p:cNvGraphicFramePr>
          <p:nvPr/>
        </p:nvGraphicFramePr>
        <p:xfrm>
          <a:off x="1258888" y="2814638"/>
          <a:ext cx="5260975" cy="758825"/>
        </p:xfrm>
        <a:graphic>
          <a:graphicData uri="http://schemas.openxmlformats.org/presentationml/2006/ole">
            <mc:AlternateContent xmlns:mc="http://schemas.openxmlformats.org/markup-compatibility/2006">
              <mc:Choice xmlns:v="urn:schemas-microsoft-com:vml" Requires="v">
                <p:oleObj spid="_x0000_s572489" name="方程式" r:id="rId3" imgW="2298600" imgH="330120" progId="Equation.3">
                  <p:embed/>
                </p:oleObj>
              </mc:Choice>
              <mc:Fallback>
                <p:oleObj name="方程式" r:id="rId3" imgW="2298600" imgH="3301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14638"/>
                        <a:ext cx="5260975" cy="758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6" name="Object 10"/>
          <p:cNvGraphicFramePr>
            <a:graphicFrameLocks noChangeAspect="1"/>
          </p:cNvGraphicFramePr>
          <p:nvPr/>
        </p:nvGraphicFramePr>
        <p:xfrm>
          <a:off x="1254125" y="1555750"/>
          <a:ext cx="7062788" cy="904875"/>
        </p:xfrm>
        <a:graphic>
          <a:graphicData uri="http://schemas.openxmlformats.org/presentationml/2006/ole">
            <mc:AlternateContent xmlns:mc="http://schemas.openxmlformats.org/markup-compatibility/2006">
              <mc:Choice xmlns:v="urn:schemas-microsoft-com:vml" Requires="v">
                <p:oleObj spid="_x0000_s572490" name="方程式" r:id="rId5" imgW="3085920" imgH="393480" progId="Equation.3">
                  <p:embed/>
                </p:oleObj>
              </mc:Choice>
              <mc:Fallback>
                <p:oleObj name="方程式" r:id="rId5" imgW="3085920" imgH="3934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1555750"/>
                        <a:ext cx="7062788"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7" name="Object 11"/>
          <p:cNvGraphicFramePr>
            <a:graphicFrameLocks noChangeAspect="1"/>
          </p:cNvGraphicFramePr>
          <p:nvPr/>
        </p:nvGraphicFramePr>
        <p:xfrm>
          <a:off x="1066800" y="4941888"/>
          <a:ext cx="5233988" cy="1020762"/>
        </p:xfrm>
        <a:graphic>
          <a:graphicData uri="http://schemas.openxmlformats.org/presentationml/2006/ole">
            <mc:AlternateContent xmlns:mc="http://schemas.openxmlformats.org/markup-compatibility/2006">
              <mc:Choice xmlns:v="urn:schemas-microsoft-com:vml" Requires="v">
                <p:oleObj spid="_x0000_s572491" name="方程式" r:id="rId7" imgW="2286000" imgH="444240" progId="Equation.3">
                  <p:embed/>
                </p:oleObj>
              </mc:Choice>
              <mc:Fallback>
                <p:oleObj name="方程式" r:id="rId7" imgW="2286000" imgH="4442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941888"/>
                        <a:ext cx="5233988" cy="102076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8" name="Object 12"/>
          <p:cNvGraphicFramePr>
            <a:graphicFrameLocks noChangeAspect="1"/>
          </p:cNvGraphicFramePr>
          <p:nvPr/>
        </p:nvGraphicFramePr>
        <p:xfrm>
          <a:off x="6940550" y="4941888"/>
          <a:ext cx="871538" cy="495300"/>
        </p:xfrm>
        <a:graphic>
          <a:graphicData uri="http://schemas.openxmlformats.org/presentationml/2006/ole">
            <mc:AlternateContent xmlns:mc="http://schemas.openxmlformats.org/markup-compatibility/2006">
              <mc:Choice xmlns:v="urn:schemas-microsoft-com:vml" Requires="v">
                <p:oleObj spid="_x0000_s572492" name="方程式" r:id="rId9" imgW="380880" imgH="215640" progId="Equation.3">
                  <p:embed/>
                </p:oleObj>
              </mc:Choice>
              <mc:Fallback>
                <p:oleObj name="方程式" r:id="rId9" imgW="380880" imgH="21564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0550" y="4941888"/>
                        <a:ext cx="871538" cy="4953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29" name="Object 13"/>
          <p:cNvGraphicFramePr>
            <a:graphicFrameLocks noChangeAspect="1"/>
          </p:cNvGraphicFramePr>
          <p:nvPr/>
        </p:nvGraphicFramePr>
        <p:xfrm>
          <a:off x="8064500" y="4941888"/>
          <a:ext cx="900113" cy="495300"/>
        </p:xfrm>
        <a:graphic>
          <a:graphicData uri="http://schemas.openxmlformats.org/presentationml/2006/ole">
            <mc:AlternateContent xmlns:mc="http://schemas.openxmlformats.org/markup-compatibility/2006">
              <mc:Choice xmlns:v="urn:schemas-microsoft-com:vml" Requires="v">
                <p:oleObj spid="_x0000_s572493" name="方程式" r:id="rId11" imgW="393480" imgH="215640" progId="Equation.3">
                  <p:embed/>
                </p:oleObj>
              </mc:Choice>
              <mc:Fallback>
                <p:oleObj name="方程式" r:id="rId11" imgW="393480" imgH="21564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64500" y="4941888"/>
                        <a:ext cx="900113" cy="4953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30" name="Object 14"/>
          <p:cNvGraphicFramePr>
            <a:graphicFrameLocks noChangeAspect="1"/>
          </p:cNvGraphicFramePr>
          <p:nvPr/>
        </p:nvGraphicFramePr>
        <p:xfrm>
          <a:off x="5867400" y="5589588"/>
          <a:ext cx="957263" cy="903287"/>
        </p:xfrm>
        <a:graphic>
          <a:graphicData uri="http://schemas.openxmlformats.org/presentationml/2006/ole">
            <mc:AlternateContent xmlns:mc="http://schemas.openxmlformats.org/markup-compatibility/2006">
              <mc:Choice xmlns:v="urn:schemas-microsoft-com:vml" Requires="v">
                <p:oleObj spid="_x0000_s572494" name="方程式" r:id="rId13" imgW="419040" imgH="393480" progId="Equation.3">
                  <p:embed/>
                </p:oleObj>
              </mc:Choice>
              <mc:Fallback>
                <p:oleObj name="方程式" r:id="rId13" imgW="419040" imgH="39348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5589588"/>
                        <a:ext cx="957263" cy="90328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31" name="Object 15"/>
          <p:cNvGraphicFramePr>
            <a:graphicFrameLocks noChangeAspect="1"/>
          </p:cNvGraphicFramePr>
          <p:nvPr/>
        </p:nvGraphicFramePr>
        <p:xfrm>
          <a:off x="7019925" y="5549900"/>
          <a:ext cx="985838" cy="903288"/>
        </p:xfrm>
        <a:graphic>
          <a:graphicData uri="http://schemas.openxmlformats.org/presentationml/2006/ole">
            <mc:AlternateContent xmlns:mc="http://schemas.openxmlformats.org/markup-compatibility/2006">
              <mc:Choice xmlns:v="urn:schemas-microsoft-com:vml" Requires="v">
                <p:oleObj spid="_x0000_s572495" name="方程式" r:id="rId15" imgW="431640" imgH="393480" progId="Equation.3">
                  <p:embed/>
                </p:oleObj>
              </mc:Choice>
              <mc:Fallback>
                <p:oleObj name="方程式" r:id="rId15" imgW="431640" imgH="39348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9925" y="5549900"/>
                        <a:ext cx="985838" cy="90328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32" name="Object 16"/>
          <p:cNvGraphicFramePr>
            <a:graphicFrameLocks noChangeAspect="1"/>
          </p:cNvGraphicFramePr>
          <p:nvPr/>
        </p:nvGraphicFramePr>
        <p:xfrm>
          <a:off x="8078788" y="5516563"/>
          <a:ext cx="957262" cy="903287"/>
        </p:xfrm>
        <a:graphic>
          <a:graphicData uri="http://schemas.openxmlformats.org/presentationml/2006/ole">
            <mc:AlternateContent xmlns:mc="http://schemas.openxmlformats.org/markup-compatibility/2006">
              <mc:Choice xmlns:v="urn:schemas-microsoft-com:vml" Requires="v">
                <p:oleObj spid="_x0000_s572496" name="方程式" r:id="rId17" imgW="419040" imgH="393480" progId="Equation.3">
                  <p:embed/>
                </p:oleObj>
              </mc:Choice>
              <mc:Fallback>
                <p:oleObj name="方程式" r:id="rId17" imgW="419040" imgH="39348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78788" y="5516563"/>
                        <a:ext cx="957262" cy="90328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34" name="Object 18"/>
          <p:cNvGraphicFramePr>
            <a:graphicFrameLocks noChangeAspect="1"/>
          </p:cNvGraphicFramePr>
          <p:nvPr/>
        </p:nvGraphicFramePr>
        <p:xfrm>
          <a:off x="768350" y="4005263"/>
          <a:ext cx="5143500" cy="904875"/>
        </p:xfrm>
        <a:graphic>
          <a:graphicData uri="http://schemas.openxmlformats.org/presentationml/2006/ole">
            <mc:AlternateContent xmlns:mc="http://schemas.openxmlformats.org/markup-compatibility/2006">
              <mc:Choice xmlns:v="urn:schemas-microsoft-com:vml" Requires="v">
                <p:oleObj spid="_x0000_s572497" name="方程式" r:id="rId19" imgW="2247840" imgH="393480" progId="Equation.3">
                  <p:embed/>
                </p:oleObj>
              </mc:Choice>
              <mc:Fallback>
                <p:oleObj name="方程式" r:id="rId19" imgW="2247840" imgH="39348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8350" y="4005263"/>
                        <a:ext cx="5143500" cy="9048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24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24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24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24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24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24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2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頁尾版面配置區 4"/>
          <p:cNvSpPr>
            <a:spLocks noGrp="1"/>
          </p:cNvSpPr>
          <p:nvPr>
            <p:ph type="ftr" sz="quarter" idx="11"/>
          </p:nvPr>
        </p:nvSpPr>
        <p:spPr/>
        <p:txBody>
          <a:bodyPr/>
          <a:lstStyle/>
          <a:p>
            <a:r>
              <a:rPr lang="en-US" altLang="zh-TW"/>
              <a:t>Numerical Methods © Wen-Chieh Lin</a:t>
            </a:r>
          </a:p>
        </p:txBody>
      </p:sp>
      <p:sp>
        <p:nvSpPr>
          <p:cNvPr id="12" name="投影片編號版面配置區 5"/>
          <p:cNvSpPr>
            <a:spLocks noGrp="1"/>
          </p:cNvSpPr>
          <p:nvPr>
            <p:ph type="sldNum" sz="quarter" idx="12"/>
          </p:nvPr>
        </p:nvSpPr>
        <p:spPr/>
        <p:txBody>
          <a:bodyPr/>
          <a:lstStyle/>
          <a:p>
            <a:fld id="{290E90D1-5093-47F1-A54C-625DB80BD745}" type="slidenum">
              <a:rPr lang="en-US" altLang="zh-TW"/>
              <a:pPr/>
              <a:t>21</a:t>
            </a:fld>
            <a:endParaRPr lang="en-US" altLang="zh-TW"/>
          </a:p>
        </p:txBody>
      </p:sp>
      <p:sp>
        <p:nvSpPr>
          <p:cNvPr id="569346" name="Rectangle 2"/>
          <p:cNvSpPr>
            <a:spLocks noGrp="1" noChangeArrowheads="1"/>
          </p:cNvSpPr>
          <p:nvPr>
            <p:ph type="title"/>
          </p:nvPr>
        </p:nvSpPr>
        <p:spPr/>
        <p:txBody>
          <a:bodyPr/>
          <a:lstStyle/>
          <a:p>
            <a:r>
              <a:rPr lang="en-US" altLang="zh-TW" sz="3600"/>
              <a:t>Example: Integrating with Variable Limits</a:t>
            </a:r>
          </a:p>
        </p:txBody>
      </p:sp>
      <p:sp>
        <p:nvSpPr>
          <p:cNvPr id="569347" name="Rectangle 3"/>
          <p:cNvSpPr>
            <a:spLocks noGrp="1" noChangeArrowheads="1"/>
          </p:cNvSpPr>
          <p:nvPr>
            <p:ph type="body" idx="1"/>
          </p:nvPr>
        </p:nvSpPr>
        <p:spPr>
          <a:xfrm>
            <a:off x="468313" y="1268413"/>
            <a:ext cx="8229600" cy="5040312"/>
          </a:xfrm>
        </p:spPr>
        <p:txBody>
          <a:bodyPr/>
          <a:lstStyle/>
          <a:p>
            <a:r>
              <a:rPr lang="en-US" altLang="zh-TW"/>
              <a:t>Trapezoidal rule on </a:t>
            </a:r>
            <a:r>
              <a:rPr lang="en-US" altLang="zh-TW" i="1"/>
              <a:t>y</a:t>
            </a:r>
          </a:p>
          <a:p>
            <a:endParaRPr lang="en-US" altLang="zh-TW"/>
          </a:p>
          <a:p>
            <a:endParaRPr lang="en-US" altLang="zh-TW"/>
          </a:p>
          <a:p>
            <a:endParaRPr lang="en-US" altLang="zh-TW"/>
          </a:p>
          <a:p>
            <a:endParaRPr lang="en-US" altLang="zh-TW"/>
          </a:p>
          <a:p>
            <a:r>
              <a:rPr lang="en-US" altLang="zh-TW"/>
              <a:t>Trapezoidal rule on </a:t>
            </a:r>
            <a:r>
              <a:rPr lang="en-US" altLang="zh-TW" i="1"/>
              <a:t>x</a:t>
            </a:r>
          </a:p>
          <a:p>
            <a:endParaRPr lang="en-US" altLang="zh-TW"/>
          </a:p>
        </p:txBody>
      </p:sp>
      <p:pic>
        <p:nvPicPr>
          <p:cNvPr id="569348" name="Picture 4" descr="File0014"/>
          <p:cNvPicPr>
            <a:picLocks noChangeAspect="1" noChangeArrowheads="1"/>
          </p:cNvPicPr>
          <p:nvPr/>
        </p:nvPicPr>
        <p:blipFill>
          <a:blip r:embed="rId3">
            <a:extLst>
              <a:ext uri="{28A0092B-C50C-407E-A947-70E740481C1C}">
                <a14:useLocalDpi xmlns:a14="http://schemas.microsoft.com/office/drawing/2010/main" val="0"/>
              </a:ext>
            </a:extLst>
          </a:blip>
          <a:srcRect l="13013" t="12695" r="28296" b="9930"/>
          <a:stretch>
            <a:fillRect/>
          </a:stretch>
        </p:blipFill>
        <p:spPr bwMode="auto">
          <a:xfrm>
            <a:off x="5583238" y="1196975"/>
            <a:ext cx="3452812" cy="5156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69349" name="Object 5"/>
          <p:cNvGraphicFramePr>
            <a:graphicFrameLocks noChangeAspect="1"/>
          </p:cNvGraphicFramePr>
          <p:nvPr/>
        </p:nvGraphicFramePr>
        <p:xfrm>
          <a:off x="6229350" y="1125538"/>
          <a:ext cx="1943100" cy="790575"/>
        </p:xfrm>
        <a:graphic>
          <a:graphicData uri="http://schemas.openxmlformats.org/presentationml/2006/ole">
            <mc:AlternateContent xmlns:mc="http://schemas.openxmlformats.org/markup-compatibility/2006">
              <mc:Choice xmlns:v="urn:schemas-microsoft-com:vml" Requires="v">
                <p:oleObj spid="_x0000_s569387" name="方程式" r:id="rId4" imgW="876240" imgH="355320" progId="Equation.3">
                  <p:embed/>
                </p:oleObj>
              </mc:Choice>
              <mc:Fallback>
                <p:oleObj name="方程式" r:id="rId4" imgW="876240" imgH="3553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9350" y="1125538"/>
                        <a:ext cx="1943100" cy="79057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1" name="Object 7"/>
          <p:cNvGraphicFramePr>
            <a:graphicFrameLocks noChangeAspect="1"/>
          </p:cNvGraphicFramePr>
          <p:nvPr/>
        </p:nvGraphicFramePr>
        <p:xfrm>
          <a:off x="684213" y="1844675"/>
          <a:ext cx="4608512" cy="733425"/>
        </p:xfrm>
        <a:graphic>
          <a:graphicData uri="http://schemas.openxmlformats.org/presentationml/2006/ole">
            <mc:AlternateContent xmlns:mc="http://schemas.openxmlformats.org/markup-compatibility/2006">
              <mc:Choice xmlns:v="urn:schemas-microsoft-com:vml" Requires="v">
                <p:oleObj spid="_x0000_s569388" name="方程式" r:id="rId6" imgW="2476440" imgH="393480" progId="Equation.3">
                  <p:embed/>
                </p:oleObj>
              </mc:Choice>
              <mc:Fallback>
                <p:oleObj name="方程式" r:id="rId6" imgW="2476440" imgH="3934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844675"/>
                        <a:ext cx="4608512" cy="7334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2" name="Object 8"/>
          <p:cNvGraphicFramePr>
            <a:graphicFrameLocks noChangeAspect="1"/>
          </p:cNvGraphicFramePr>
          <p:nvPr/>
        </p:nvGraphicFramePr>
        <p:xfrm>
          <a:off x="636588" y="3429000"/>
          <a:ext cx="4656137" cy="733425"/>
        </p:xfrm>
        <a:graphic>
          <a:graphicData uri="http://schemas.openxmlformats.org/presentationml/2006/ole">
            <mc:AlternateContent xmlns:mc="http://schemas.openxmlformats.org/markup-compatibility/2006">
              <mc:Choice xmlns:v="urn:schemas-microsoft-com:vml" Requires="v">
                <p:oleObj spid="_x0000_s569389" name="方程式" r:id="rId8" imgW="2501640" imgH="393480" progId="Equation.3">
                  <p:embed/>
                </p:oleObj>
              </mc:Choice>
              <mc:Fallback>
                <p:oleObj name="方程式" r:id="rId8" imgW="2501640" imgH="3934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588" y="3429000"/>
                        <a:ext cx="4656137" cy="7334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5" name="Object 11"/>
          <p:cNvGraphicFramePr>
            <a:graphicFrameLocks noChangeAspect="1"/>
          </p:cNvGraphicFramePr>
          <p:nvPr/>
        </p:nvGraphicFramePr>
        <p:xfrm>
          <a:off x="107950" y="4941888"/>
          <a:ext cx="5387975" cy="733425"/>
        </p:xfrm>
        <a:graphic>
          <a:graphicData uri="http://schemas.openxmlformats.org/presentationml/2006/ole">
            <mc:AlternateContent xmlns:mc="http://schemas.openxmlformats.org/markup-compatibility/2006">
              <mc:Choice xmlns:v="urn:schemas-microsoft-com:vml" Requires="v">
                <p:oleObj spid="_x0000_s569390" name="方程式" r:id="rId10" imgW="2895480" imgH="393480" progId="Equation.3">
                  <p:embed/>
                </p:oleObj>
              </mc:Choice>
              <mc:Fallback>
                <p:oleObj name="方程式" r:id="rId10" imgW="2895480" imgH="39348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50" y="4941888"/>
                        <a:ext cx="5387975" cy="7334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9356" name="Object 12"/>
          <p:cNvGraphicFramePr>
            <a:graphicFrameLocks noChangeAspect="1"/>
          </p:cNvGraphicFramePr>
          <p:nvPr/>
        </p:nvGraphicFramePr>
        <p:xfrm>
          <a:off x="708025" y="2551113"/>
          <a:ext cx="4560888" cy="733425"/>
        </p:xfrm>
        <a:graphic>
          <a:graphicData uri="http://schemas.openxmlformats.org/presentationml/2006/ole">
            <mc:AlternateContent xmlns:mc="http://schemas.openxmlformats.org/markup-compatibility/2006">
              <mc:Choice xmlns:v="urn:schemas-microsoft-com:vml" Requires="v">
                <p:oleObj spid="_x0000_s569391" name="方程式" r:id="rId12" imgW="2450880" imgH="393480" progId="Equation.3">
                  <p:embed/>
                </p:oleObj>
              </mc:Choice>
              <mc:Fallback>
                <p:oleObj name="方程式" r:id="rId12" imgW="2450880" imgH="39348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025" y="2551113"/>
                        <a:ext cx="4560888" cy="7334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9354" name="Text Box 10"/>
          <p:cNvSpPr txBox="1">
            <a:spLocks noChangeArrowheads="1"/>
          </p:cNvSpPr>
          <p:nvPr/>
        </p:nvSpPr>
        <p:spPr bwMode="auto">
          <a:xfrm>
            <a:off x="900113" y="3213100"/>
            <a:ext cx="4587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TW">
                <a:latin typeface="Arial"/>
              </a:rPr>
              <a:t>…</a:t>
            </a:r>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4"/>
          <p:cNvSpPr>
            <a:spLocks noGrp="1"/>
          </p:cNvSpPr>
          <p:nvPr>
            <p:ph type="ftr" sz="quarter" idx="11"/>
          </p:nvPr>
        </p:nvSpPr>
        <p:spPr/>
        <p:txBody>
          <a:bodyPr/>
          <a:lstStyle/>
          <a:p>
            <a:r>
              <a:rPr lang="en-US" altLang="zh-TW"/>
              <a:t>Numerical Methods © Wen-Chieh Lin</a:t>
            </a:r>
          </a:p>
        </p:txBody>
      </p:sp>
      <p:sp>
        <p:nvSpPr>
          <p:cNvPr id="11" name="投影片編號版面配置區 5"/>
          <p:cNvSpPr>
            <a:spLocks noGrp="1"/>
          </p:cNvSpPr>
          <p:nvPr>
            <p:ph type="sldNum" sz="quarter" idx="12"/>
          </p:nvPr>
        </p:nvSpPr>
        <p:spPr/>
        <p:txBody>
          <a:bodyPr/>
          <a:lstStyle/>
          <a:p>
            <a:fld id="{5A3C0B66-302C-4322-8F46-F1596D9A1777}" type="slidenum">
              <a:rPr lang="en-US" altLang="zh-TW"/>
              <a:pPr/>
              <a:t>22</a:t>
            </a:fld>
            <a:endParaRPr lang="en-US" altLang="zh-TW"/>
          </a:p>
        </p:txBody>
      </p:sp>
      <p:sp>
        <p:nvSpPr>
          <p:cNvPr id="573442" name="Rectangle 2"/>
          <p:cNvSpPr>
            <a:spLocks noGrp="1" noChangeArrowheads="1"/>
          </p:cNvSpPr>
          <p:nvPr>
            <p:ph type="title"/>
          </p:nvPr>
        </p:nvSpPr>
        <p:spPr/>
        <p:txBody>
          <a:bodyPr/>
          <a:lstStyle/>
          <a:p>
            <a:r>
              <a:rPr lang="en-US" altLang="zh-TW" sz="3600"/>
              <a:t>Example: Integrating with Variable Limits</a:t>
            </a:r>
          </a:p>
        </p:txBody>
      </p:sp>
      <p:sp>
        <p:nvSpPr>
          <p:cNvPr id="573443" name="Rectangle 3"/>
          <p:cNvSpPr>
            <a:spLocks noGrp="1" noChangeArrowheads="1"/>
          </p:cNvSpPr>
          <p:nvPr>
            <p:ph type="body" idx="1"/>
          </p:nvPr>
        </p:nvSpPr>
        <p:spPr>
          <a:xfrm>
            <a:off x="468313" y="1268413"/>
            <a:ext cx="8229600" cy="5040312"/>
          </a:xfrm>
        </p:spPr>
        <p:txBody>
          <a:bodyPr/>
          <a:lstStyle/>
          <a:p>
            <a:r>
              <a:rPr lang="en-US" altLang="zh-TW"/>
              <a:t>Change of variables for limits</a:t>
            </a:r>
          </a:p>
          <a:p>
            <a:endParaRPr lang="en-US" altLang="zh-TW"/>
          </a:p>
        </p:txBody>
      </p:sp>
      <p:graphicFrame>
        <p:nvGraphicFramePr>
          <p:cNvPr id="573446" name="Object 6"/>
          <p:cNvGraphicFramePr>
            <a:graphicFrameLocks noChangeAspect="1"/>
          </p:cNvGraphicFramePr>
          <p:nvPr/>
        </p:nvGraphicFramePr>
        <p:xfrm>
          <a:off x="611188" y="2420938"/>
          <a:ext cx="1943100" cy="790575"/>
        </p:xfrm>
        <a:graphic>
          <a:graphicData uri="http://schemas.openxmlformats.org/presentationml/2006/ole">
            <mc:AlternateContent xmlns:mc="http://schemas.openxmlformats.org/markup-compatibility/2006">
              <mc:Choice xmlns:v="urn:schemas-microsoft-com:vml" Requires="v">
                <p:oleObj spid="_x0000_s573488" name="方程式" r:id="rId3" imgW="876240" imgH="355320" progId="Equation.3">
                  <p:embed/>
                </p:oleObj>
              </mc:Choice>
              <mc:Fallback>
                <p:oleObj name="方程式" r:id="rId3" imgW="876240" imgH="3553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1943100" cy="7905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47" name="Object 7"/>
          <p:cNvGraphicFramePr>
            <a:graphicFrameLocks noChangeAspect="1"/>
          </p:cNvGraphicFramePr>
          <p:nvPr/>
        </p:nvGraphicFramePr>
        <p:xfrm>
          <a:off x="2555875" y="2349500"/>
          <a:ext cx="6083300" cy="1073150"/>
        </p:xfrm>
        <a:graphic>
          <a:graphicData uri="http://schemas.openxmlformats.org/presentationml/2006/ole">
            <mc:AlternateContent xmlns:mc="http://schemas.openxmlformats.org/markup-compatibility/2006">
              <mc:Choice xmlns:v="urn:schemas-microsoft-com:vml" Requires="v">
                <p:oleObj spid="_x0000_s573489" name="方程式" r:id="rId5" imgW="2743200" imgH="482400" progId="Equation.3">
                  <p:embed/>
                </p:oleObj>
              </mc:Choice>
              <mc:Fallback>
                <p:oleObj name="方程式" r:id="rId5" imgW="2743200" imgH="482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2349500"/>
                        <a:ext cx="6083300" cy="10731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48" name="Object 8"/>
          <p:cNvGraphicFramePr>
            <a:graphicFrameLocks noChangeAspect="1"/>
          </p:cNvGraphicFramePr>
          <p:nvPr/>
        </p:nvGraphicFramePr>
        <p:xfrm>
          <a:off x="827088" y="3638550"/>
          <a:ext cx="2809875" cy="954088"/>
        </p:xfrm>
        <a:graphic>
          <a:graphicData uri="http://schemas.openxmlformats.org/presentationml/2006/ole">
            <mc:AlternateContent xmlns:mc="http://schemas.openxmlformats.org/markup-compatibility/2006">
              <mc:Choice xmlns:v="urn:schemas-microsoft-com:vml" Requires="v">
                <p:oleObj spid="_x0000_s573490" name="方程式" r:id="rId7" imgW="1168200" imgH="393480" progId="Equation.3">
                  <p:embed/>
                </p:oleObj>
              </mc:Choice>
              <mc:Fallback>
                <p:oleObj name="方程式" r:id="rId7" imgW="116820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638550"/>
                        <a:ext cx="2809875" cy="95408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49" name="Object 9"/>
          <p:cNvGraphicFramePr>
            <a:graphicFrameLocks noChangeAspect="1"/>
          </p:cNvGraphicFramePr>
          <p:nvPr/>
        </p:nvGraphicFramePr>
        <p:xfrm>
          <a:off x="755650" y="4718050"/>
          <a:ext cx="2962275" cy="952500"/>
        </p:xfrm>
        <a:graphic>
          <a:graphicData uri="http://schemas.openxmlformats.org/presentationml/2006/ole">
            <mc:AlternateContent xmlns:mc="http://schemas.openxmlformats.org/markup-compatibility/2006">
              <mc:Choice xmlns:v="urn:schemas-microsoft-com:vml" Requires="v">
                <p:oleObj spid="_x0000_s573491" name="方程式" r:id="rId9" imgW="1231560" imgH="393480" progId="Equation.3">
                  <p:embed/>
                </p:oleObj>
              </mc:Choice>
              <mc:Fallback>
                <p:oleObj name="方程式" r:id="rId9" imgW="1231560" imgH="39348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718050"/>
                        <a:ext cx="2962275" cy="9525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50" name="Object 10"/>
          <p:cNvGraphicFramePr>
            <a:graphicFrameLocks noChangeAspect="1"/>
          </p:cNvGraphicFramePr>
          <p:nvPr/>
        </p:nvGraphicFramePr>
        <p:xfrm>
          <a:off x="4356100" y="3638550"/>
          <a:ext cx="1374775" cy="954088"/>
        </p:xfrm>
        <a:graphic>
          <a:graphicData uri="http://schemas.openxmlformats.org/presentationml/2006/ole">
            <mc:AlternateContent xmlns:mc="http://schemas.openxmlformats.org/markup-compatibility/2006">
              <mc:Choice xmlns:v="urn:schemas-microsoft-com:vml" Requires="v">
                <p:oleObj spid="_x0000_s573492" name="方程式" r:id="rId11" imgW="571320" imgH="393480" progId="Equation.3">
                  <p:embed/>
                </p:oleObj>
              </mc:Choice>
              <mc:Fallback>
                <p:oleObj name="方程式" r:id="rId11" imgW="571320" imgH="39348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3638550"/>
                        <a:ext cx="1374775" cy="954088"/>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51" name="Object 11"/>
          <p:cNvGraphicFramePr>
            <a:graphicFrameLocks noChangeAspect="1"/>
          </p:cNvGraphicFramePr>
          <p:nvPr/>
        </p:nvGraphicFramePr>
        <p:xfrm>
          <a:off x="4211638" y="4791075"/>
          <a:ext cx="2687637" cy="1014413"/>
        </p:xfrm>
        <a:graphic>
          <a:graphicData uri="http://schemas.openxmlformats.org/presentationml/2006/ole">
            <mc:AlternateContent xmlns:mc="http://schemas.openxmlformats.org/markup-compatibility/2006">
              <mc:Choice xmlns:v="urn:schemas-microsoft-com:vml" Requires="v">
                <p:oleObj spid="_x0000_s573493" name="方程式" r:id="rId13" imgW="1117440" imgH="419040" progId="Equation.3">
                  <p:embed/>
                </p:oleObj>
              </mc:Choice>
              <mc:Fallback>
                <p:oleObj name="方程式" r:id="rId13" imgW="1117440" imgH="41904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4791075"/>
                        <a:ext cx="2687637" cy="10144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734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34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734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3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頁尾版面配置區 4"/>
          <p:cNvSpPr>
            <a:spLocks noGrp="1"/>
          </p:cNvSpPr>
          <p:nvPr>
            <p:ph type="ftr" sz="quarter" idx="11"/>
          </p:nvPr>
        </p:nvSpPr>
        <p:spPr/>
        <p:txBody>
          <a:bodyPr/>
          <a:lstStyle/>
          <a:p>
            <a:r>
              <a:rPr lang="en-US" altLang="zh-TW"/>
              <a:t>Numerical Methods © Wen-Chieh Lin</a:t>
            </a:r>
          </a:p>
        </p:txBody>
      </p:sp>
      <p:sp>
        <p:nvSpPr>
          <p:cNvPr id="24" name="投影片編號版面配置區 5"/>
          <p:cNvSpPr>
            <a:spLocks noGrp="1"/>
          </p:cNvSpPr>
          <p:nvPr>
            <p:ph type="sldNum" sz="quarter" idx="12"/>
          </p:nvPr>
        </p:nvSpPr>
        <p:spPr/>
        <p:txBody>
          <a:bodyPr/>
          <a:lstStyle/>
          <a:p>
            <a:fld id="{29013375-40E9-4BC9-87C1-A06BDF50B237}" type="slidenum">
              <a:rPr lang="en-US" altLang="zh-TW"/>
              <a:pPr/>
              <a:t>23</a:t>
            </a:fld>
            <a:endParaRPr lang="en-US" altLang="zh-TW"/>
          </a:p>
        </p:txBody>
      </p:sp>
      <p:sp>
        <p:nvSpPr>
          <p:cNvPr id="575490" name="Rectangle 2"/>
          <p:cNvSpPr>
            <a:spLocks noGrp="1" noChangeArrowheads="1"/>
          </p:cNvSpPr>
          <p:nvPr>
            <p:ph type="title"/>
          </p:nvPr>
        </p:nvSpPr>
        <p:spPr/>
        <p:txBody>
          <a:bodyPr/>
          <a:lstStyle/>
          <a:p>
            <a:r>
              <a:rPr lang="en-US" altLang="zh-TW" sz="3600"/>
              <a:t>Example: Integrating with Variable Limits</a:t>
            </a:r>
          </a:p>
        </p:txBody>
      </p:sp>
      <p:sp>
        <p:nvSpPr>
          <p:cNvPr id="575491" name="Rectangle 3"/>
          <p:cNvSpPr>
            <a:spLocks noGrp="1" noChangeArrowheads="1"/>
          </p:cNvSpPr>
          <p:nvPr>
            <p:ph type="body" idx="1"/>
          </p:nvPr>
        </p:nvSpPr>
        <p:spPr>
          <a:xfrm>
            <a:off x="468313" y="1268413"/>
            <a:ext cx="8229600" cy="5040312"/>
          </a:xfrm>
        </p:spPr>
        <p:txBody>
          <a:bodyPr/>
          <a:lstStyle/>
          <a:p>
            <a:r>
              <a:rPr lang="en-US" altLang="zh-TW"/>
              <a:t>Use Gaussian quadrature</a:t>
            </a:r>
          </a:p>
          <a:p>
            <a:endParaRPr lang="en-US" altLang="zh-TW"/>
          </a:p>
        </p:txBody>
      </p:sp>
      <p:graphicFrame>
        <p:nvGraphicFramePr>
          <p:cNvPr id="575492" name="Object 4"/>
          <p:cNvGraphicFramePr>
            <a:graphicFrameLocks noChangeAspect="1"/>
          </p:cNvGraphicFramePr>
          <p:nvPr/>
        </p:nvGraphicFramePr>
        <p:xfrm>
          <a:off x="611188" y="1916113"/>
          <a:ext cx="1943100" cy="790575"/>
        </p:xfrm>
        <a:graphic>
          <a:graphicData uri="http://schemas.openxmlformats.org/presentationml/2006/ole">
            <mc:AlternateContent xmlns:mc="http://schemas.openxmlformats.org/markup-compatibility/2006">
              <mc:Choice xmlns:v="urn:schemas-microsoft-com:vml" Requires="v">
                <p:oleObj spid="_x0000_s575536" name="方程式" r:id="rId3" imgW="876240" imgH="355320" progId="Equation.3">
                  <p:embed/>
                </p:oleObj>
              </mc:Choice>
              <mc:Fallback>
                <p:oleObj name="方程式" r:id="rId3" imgW="876240" imgH="3553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1943100" cy="7905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5493" name="Object 5"/>
          <p:cNvGraphicFramePr>
            <a:graphicFrameLocks noChangeAspect="1"/>
          </p:cNvGraphicFramePr>
          <p:nvPr/>
        </p:nvGraphicFramePr>
        <p:xfrm>
          <a:off x="2555875" y="1844675"/>
          <a:ext cx="6083300" cy="1073150"/>
        </p:xfrm>
        <a:graphic>
          <a:graphicData uri="http://schemas.openxmlformats.org/presentationml/2006/ole">
            <mc:AlternateContent xmlns:mc="http://schemas.openxmlformats.org/markup-compatibility/2006">
              <mc:Choice xmlns:v="urn:schemas-microsoft-com:vml" Requires="v">
                <p:oleObj spid="_x0000_s575537" name="方程式" r:id="rId5" imgW="2743200" imgH="482400" progId="Equation.3">
                  <p:embed/>
                </p:oleObj>
              </mc:Choice>
              <mc:Fallback>
                <p:oleObj name="方程式" r:id="rId5" imgW="274320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844675"/>
                        <a:ext cx="6083300" cy="10731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5498" name="Object 10"/>
          <p:cNvGraphicFramePr>
            <a:graphicFrameLocks noChangeAspect="1"/>
          </p:cNvGraphicFramePr>
          <p:nvPr/>
        </p:nvGraphicFramePr>
        <p:xfrm>
          <a:off x="2644775" y="2852738"/>
          <a:ext cx="2935288" cy="1020762"/>
        </p:xfrm>
        <a:graphic>
          <a:graphicData uri="http://schemas.openxmlformats.org/presentationml/2006/ole">
            <mc:AlternateContent xmlns:mc="http://schemas.openxmlformats.org/markup-compatibility/2006">
              <mc:Choice xmlns:v="urn:schemas-microsoft-com:vml" Requires="v">
                <p:oleObj spid="_x0000_s575538" name="方程式" r:id="rId7" imgW="1282680" imgH="444240" progId="Equation.3">
                  <p:embed/>
                </p:oleObj>
              </mc:Choice>
              <mc:Fallback>
                <p:oleObj name="方程式" r:id="rId7" imgW="1282680" imgH="4442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4775" y="2852738"/>
                        <a:ext cx="2935288" cy="102076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75499" name="Picture 11" descr="File0012"/>
          <p:cNvPicPr>
            <a:picLocks noChangeAspect="1" noChangeArrowheads="1"/>
          </p:cNvPicPr>
          <p:nvPr/>
        </p:nvPicPr>
        <p:blipFill>
          <a:blip r:embed="rId9">
            <a:extLst>
              <a:ext uri="{28A0092B-C50C-407E-A947-70E740481C1C}">
                <a14:useLocalDpi xmlns:a14="http://schemas.microsoft.com/office/drawing/2010/main" val="0"/>
              </a:ext>
            </a:extLst>
          </a:blip>
          <a:srcRect l="7013" t="36723" r="30943" b="32982"/>
          <a:stretch>
            <a:fillRect/>
          </a:stretch>
        </p:blipFill>
        <p:spPr bwMode="auto">
          <a:xfrm>
            <a:off x="898525" y="4165600"/>
            <a:ext cx="6481763" cy="2143125"/>
          </a:xfrm>
          <a:prstGeom prst="rect">
            <a:avLst/>
          </a:prstGeom>
          <a:noFill/>
          <a:extLst>
            <a:ext uri="{909E8E84-426E-40DD-AFC4-6F175D3DCCD1}">
              <a14:hiddenFill xmlns:a14="http://schemas.microsoft.com/office/drawing/2010/main">
                <a:solidFill>
                  <a:srgbClr val="FFFFFF"/>
                </a:solidFill>
              </a14:hiddenFill>
            </a:ext>
          </a:extLst>
        </p:spPr>
      </p:pic>
      <p:sp>
        <p:nvSpPr>
          <p:cNvPr id="575501" name="Text Box 13"/>
          <p:cNvSpPr txBox="1">
            <a:spLocks noChangeArrowheads="1"/>
          </p:cNvSpPr>
          <p:nvPr/>
        </p:nvSpPr>
        <p:spPr bwMode="auto">
          <a:xfrm>
            <a:off x="2771775" y="40513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s</a:t>
            </a:r>
            <a:r>
              <a:rPr lang="en-US" altLang="zh-TW" sz="2400" b="0" i="1" baseline="-25000">
                <a:solidFill>
                  <a:srgbClr val="FF0000"/>
                </a:solidFill>
                <a:latin typeface="Times New Roman" pitchFamily="18" charset="0"/>
              </a:rPr>
              <a:t>1</a:t>
            </a:r>
          </a:p>
        </p:txBody>
      </p:sp>
      <p:sp>
        <p:nvSpPr>
          <p:cNvPr id="575502" name="Text Box 14"/>
          <p:cNvSpPr txBox="1">
            <a:spLocks noChangeArrowheads="1"/>
          </p:cNvSpPr>
          <p:nvPr/>
        </p:nvSpPr>
        <p:spPr bwMode="auto">
          <a:xfrm>
            <a:off x="5291138" y="40513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1</a:t>
            </a:r>
          </a:p>
        </p:txBody>
      </p:sp>
      <p:sp>
        <p:nvSpPr>
          <p:cNvPr id="575504" name="Text Box 16"/>
          <p:cNvSpPr txBox="1">
            <a:spLocks noChangeArrowheads="1"/>
          </p:cNvSpPr>
          <p:nvPr/>
        </p:nvSpPr>
        <p:spPr bwMode="auto">
          <a:xfrm>
            <a:off x="2771775" y="433863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s</a:t>
            </a:r>
            <a:r>
              <a:rPr lang="en-US" altLang="zh-TW" sz="2400" b="0" i="1" baseline="-25000">
                <a:solidFill>
                  <a:srgbClr val="FF0000"/>
                </a:solidFill>
                <a:latin typeface="Times New Roman" pitchFamily="18" charset="0"/>
              </a:rPr>
              <a:t>2</a:t>
            </a:r>
          </a:p>
        </p:txBody>
      </p:sp>
      <p:sp>
        <p:nvSpPr>
          <p:cNvPr id="575505" name="Text Box 17"/>
          <p:cNvSpPr txBox="1">
            <a:spLocks noChangeArrowheads="1"/>
          </p:cNvSpPr>
          <p:nvPr/>
        </p:nvSpPr>
        <p:spPr bwMode="auto">
          <a:xfrm>
            <a:off x="5307013" y="43640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2</a:t>
            </a:r>
          </a:p>
        </p:txBody>
      </p:sp>
      <p:sp>
        <p:nvSpPr>
          <p:cNvPr id="575507" name="Text Box 19"/>
          <p:cNvSpPr txBox="1">
            <a:spLocks noChangeArrowheads="1"/>
          </p:cNvSpPr>
          <p:nvPr/>
        </p:nvSpPr>
        <p:spPr bwMode="auto">
          <a:xfrm>
            <a:off x="2771775" y="585152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4</a:t>
            </a:r>
          </a:p>
        </p:txBody>
      </p:sp>
      <p:sp>
        <p:nvSpPr>
          <p:cNvPr id="575508" name="Text Box 20"/>
          <p:cNvSpPr txBox="1">
            <a:spLocks noChangeArrowheads="1"/>
          </p:cNvSpPr>
          <p:nvPr/>
        </p:nvSpPr>
        <p:spPr bwMode="auto">
          <a:xfrm>
            <a:off x="5291138" y="46513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3</a:t>
            </a:r>
          </a:p>
        </p:txBody>
      </p:sp>
      <p:sp>
        <p:nvSpPr>
          <p:cNvPr id="575509" name="Text Box 21"/>
          <p:cNvSpPr txBox="1">
            <a:spLocks noChangeArrowheads="1"/>
          </p:cNvSpPr>
          <p:nvPr/>
        </p:nvSpPr>
        <p:spPr bwMode="auto">
          <a:xfrm>
            <a:off x="2798763" y="4651375"/>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s</a:t>
            </a:r>
            <a:r>
              <a:rPr lang="en-US" altLang="zh-TW" sz="2400" b="0" i="1" baseline="-25000">
                <a:solidFill>
                  <a:srgbClr val="FF0000"/>
                </a:solidFill>
                <a:latin typeface="Times New Roman" pitchFamily="18" charset="0"/>
              </a:rPr>
              <a:t>3</a:t>
            </a:r>
          </a:p>
        </p:txBody>
      </p:sp>
      <p:sp>
        <p:nvSpPr>
          <p:cNvPr id="575510" name="Text Box 22"/>
          <p:cNvSpPr txBox="1">
            <a:spLocks noChangeArrowheads="1"/>
          </p:cNvSpPr>
          <p:nvPr/>
        </p:nvSpPr>
        <p:spPr bwMode="auto">
          <a:xfrm>
            <a:off x="898525" y="3716338"/>
            <a:ext cx="1385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Table 5.13</a:t>
            </a:r>
          </a:p>
        </p:txBody>
      </p:sp>
      <p:sp>
        <p:nvSpPr>
          <p:cNvPr id="575511" name="Text Box 23"/>
          <p:cNvSpPr txBox="1">
            <a:spLocks noChangeArrowheads="1"/>
          </p:cNvSpPr>
          <p:nvPr/>
        </p:nvSpPr>
        <p:spPr bwMode="auto">
          <a:xfrm>
            <a:off x="2771775" y="5564188"/>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3</a:t>
            </a:r>
          </a:p>
        </p:txBody>
      </p:sp>
      <p:sp>
        <p:nvSpPr>
          <p:cNvPr id="575512" name="Text Box 24"/>
          <p:cNvSpPr txBox="1">
            <a:spLocks noChangeArrowheads="1"/>
          </p:cNvSpPr>
          <p:nvPr/>
        </p:nvSpPr>
        <p:spPr bwMode="auto">
          <a:xfrm>
            <a:off x="2762250" y="527685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2</a:t>
            </a:r>
          </a:p>
        </p:txBody>
      </p:sp>
      <p:sp>
        <p:nvSpPr>
          <p:cNvPr id="575513" name="Text Box 25"/>
          <p:cNvSpPr txBox="1">
            <a:spLocks noChangeArrowheads="1"/>
          </p:cNvSpPr>
          <p:nvPr/>
        </p:nvSpPr>
        <p:spPr bwMode="auto">
          <a:xfrm>
            <a:off x="2771775" y="501332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t</a:t>
            </a:r>
            <a:r>
              <a:rPr lang="en-US" altLang="zh-TW" sz="2400" b="0" i="1" baseline="-25000">
                <a:solidFill>
                  <a:srgbClr val="FF0000"/>
                </a:solidFill>
                <a:latin typeface="Times New Roman" pitchFamily="18" charset="0"/>
              </a:rPr>
              <a:t>1</a:t>
            </a:r>
          </a:p>
        </p:txBody>
      </p:sp>
      <p:sp>
        <p:nvSpPr>
          <p:cNvPr id="575514" name="Text Box 26"/>
          <p:cNvSpPr txBox="1">
            <a:spLocks noChangeArrowheads="1"/>
          </p:cNvSpPr>
          <p:nvPr/>
        </p:nvSpPr>
        <p:spPr bwMode="auto">
          <a:xfrm>
            <a:off x="5302250" y="58515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4</a:t>
            </a:r>
          </a:p>
        </p:txBody>
      </p:sp>
      <p:sp>
        <p:nvSpPr>
          <p:cNvPr id="575515" name="Text Box 27"/>
          <p:cNvSpPr txBox="1">
            <a:spLocks noChangeArrowheads="1"/>
          </p:cNvSpPr>
          <p:nvPr/>
        </p:nvSpPr>
        <p:spPr bwMode="auto">
          <a:xfrm>
            <a:off x="5302250" y="55641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3</a:t>
            </a:r>
          </a:p>
        </p:txBody>
      </p:sp>
      <p:sp>
        <p:nvSpPr>
          <p:cNvPr id="575516" name="Text Box 28"/>
          <p:cNvSpPr txBox="1">
            <a:spLocks noChangeArrowheads="1"/>
          </p:cNvSpPr>
          <p:nvPr/>
        </p:nvSpPr>
        <p:spPr bwMode="auto">
          <a:xfrm>
            <a:off x="5292725" y="52768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2</a:t>
            </a:r>
          </a:p>
        </p:txBody>
      </p:sp>
      <p:sp>
        <p:nvSpPr>
          <p:cNvPr id="575517" name="Text Box 29"/>
          <p:cNvSpPr txBox="1">
            <a:spLocks noChangeArrowheads="1"/>
          </p:cNvSpPr>
          <p:nvPr/>
        </p:nvSpPr>
        <p:spPr bwMode="auto">
          <a:xfrm>
            <a:off x="5302250" y="50133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0" i="1">
                <a:solidFill>
                  <a:srgbClr val="FF0000"/>
                </a:solidFill>
                <a:latin typeface="Times New Roman" pitchFamily="18" charset="0"/>
              </a:rPr>
              <a:t>W</a:t>
            </a:r>
            <a:r>
              <a:rPr lang="en-US" altLang="zh-TW" sz="2400" b="0" i="1" baseline="-25000">
                <a:solidFill>
                  <a:srgbClr val="FF0000"/>
                </a:solidFill>
                <a:latin typeface="Times New Roman" pitchFamily="18" charset="0"/>
              </a:rPr>
              <a:t>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Numerical Methods © Wen-Chieh Lin</a:t>
            </a:r>
          </a:p>
        </p:txBody>
      </p:sp>
      <p:sp>
        <p:nvSpPr>
          <p:cNvPr id="5" name="投影片編號版面配置區 5"/>
          <p:cNvSpPr>
            <a:spLocks noGrp="1"/>
          </p:cNvSpPr>
          <p:nvPr>
            <p:ph type="sldNum" sz="quarter" idx="12"/>
          </p:nvPr>
        </p:nvSpPr>
        <p:spPr/>
        <p:txBody>
          <a:bodyPr/>
          <a:lstStyle/>
          <a:p>
            <a:fld id="{32C442A0-65B7-4D52-841E-908354706E23}" type="slidenum">
              <a:rPr lang="en-US" altLang="zh-TW"/>
              <a:pPr/>
              <a:t>24</a:t>
            </a:fld>
            <a:endParaRPr lang="en-US" altLang="zh-TW"/>
          </a:p>
        </p:txBody>
      </p:sp>
      <p:sp>
        <p:nvSpPr>
          <p:cNvPr id="576514" name="Rectangle 2"/>
          <p:cNvSpPr>
            <a:spLocks noGrp="1" noChangeArrowheads="1"/>
          </p:cNvSpPr>
          <p:nvPr>
            <p:ph type="title"/>
          </p:nvPr>
        </p:nvSpPr>
        <p:spPr/>
        <p:txBody>
          <a:bodyPr/>
          <a:lstStyle/>
          <a:p>
            <a:r>
              <a:rPr lang="en-US" altLang="zh-TW"/>
              <a:t>Error in Multiple Integration</a:t>
            </a:r>
          </a:p>
        </p:txBody>
      </p:sp>
      <p:sp>
        <p:nvSpPr>
          <p:cNvPr id="576515" name="Rectangle 3"/>
          <p:cNvSpPr>
            <a:spLocks noGrp="1" noChangeArrowheads="1"/>
          </p:cNvSpPr>
          <p:nvPr>
            <p:ph type="body" idx="1"/>
          </p:nvPr>
        </p:nvSpPr>
        <p:spPr/>
        <p:txBody>
          <a:bodyPr/>
          <a:lstStyle/>
          <a:p>
            <a:r>
              <a:rPr lang="en-US" altLang="zh-TW"/>
              <a:t>Similar fashion as we did for single integration</a:t>
            </a:r>
          </a:p>
          <a:p>
            <a:r>
              <a:rPr lang="en-US" altLang="zh-TW"/>
              <a:t>See pp 315-316 of the textbook for an example of the error of a double integral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Numerical Methods © Wen-Chieh Lin</a:t>
            </a:r>
          </a:p>
        </p:txBody>
      </p:sp>
      <p:sp>
        <p:nvSpPr>
          <p:cNvPr id="5" name="投影片編號版面配置區 5"/>
          <p:cNvSpPr>
            <a:spLocks noGrp="1"/>
          </p:cNvSpPr>
          <p:nvPr>
            <p:ph type="sldNum" sz="quarter" idx="12"/>
          </p:nvPr>
        </p:nvSpPr>
        <p:spPr/>
        <p:txBody>
          <a:bodyPr/>
          <a:lstStyle/>
          <a:p>
            <a:fld id="{E4926093-1E1A-45EC-9513-E7D7FD88C91A}" type="slidenum">
              <a:rPr lang="en-US" altLang="zh-TW"/>
              <a:pPr/>
              <a:t>25</a:t>
            </a:fld>
            <a:endParaRPr lang="en-US" altLang="zh-TW"/>
          </a:p>
        </p:txBody>
      </p:sp>
      <p:sp>
        <p:nvSpPr>
          <p:cNvPr id="564226" name="Rectangle 2"/>
          <p:cNvSpPr>
            <a:spLocks noGrp="1" noChangeArrowheads="1"/>
          </p:cNvSpPr>
          <p:nvPr>
            <p:ph type="title"/>
          </p:nvPr>
        </p:nvSpPr>
        <p:spPr/>
        <p:txBody>
          <a:bodyPr/>
          <a:lstStyle/>
          <a:p>
            <a:r>
              <a:rPr lang="en-US" altLang="zh-TW"/>
              <a:t>Monte Carlo Method</a:t>
            </a:r>
          </a:p>
        </p:txBody>
      </p:sp>
      <p:sp>
        <p:nvSpPr>
          <p:cNvPr id="564227" name="Rectangle 3"/>
          <p:cNvSpPr>
            <a:spLocks noGrp="1" noChangeArrowheads="1"/>
          </p:cNvSpPr>
          <p:nvPr>
            <p:ph type="body" idx="1"/>
          </p:nvPr>
        </p:nvSpPr>
        <p:spPr>
          <a:xfrm>
            <a:off x="468313" y="1196975"/>
            <a:ext cx="8229600" cy="5111750"/>
          </a:xfrm>
        </p:spPr>
        <p:txBody>
          <a:bodyPr/>
          <a:lstStyle/>
          <a:p>
            <a:pPr>
              <a:lnSpc>
                <a:spcPct val="90000"/>
              </a:lnSpc>
            </a:pPr>
            <a:r>
              <a:rPr lang="en-US" altLang="zh-TW" sz="3000"/>
              <a:t>A generally viable approach in high dimensions</a:t>
            </a:r>
          </a:p>
          <a:p>
            <a:pPr>
              <a:lnSpc>
                <a:spcPct val="90000"/>
              </a:lnSpc>
            </a:pPr>
            <a:endParaRPr lang="en-US" altLang="zh-TW" sz="1600"/>
          </a:p>
          <a:p>
            <a:pPr>
              <a:lnSpc>
                <a:spcPct val="90000"/>
              </a:lnSpc>
            </a:pPr>
            <a:r>
              <a:rPr lang="en-US" altLang="zh-TW" sz="3000"/>
              <a:t>Can handle integral over an irregular-shape domain</a:t>
            </a:r>
          </a:p>
          <a:p>
            <a:pPr>
              <a:lnSpc>
                <a:spcPct val="90000"/>
              </a:lnSpc>
            </a:pPr>
            <a:endParaRPr lang="en-US" altLang="zh-TW" sz="1600"/>
          </a:p>
          <a:p>
            <a:pPr>
              <a:lnSpc>
                <a:spcPct val="90000"/>
              </a:lnSpc>
            </a:pPr>
            <a:r>
              <a:rPr lang="en-US" altLang="zh-TW" sz="3000"/>
              <a:t>Function is sampled at </a:t>
            </a:r>
            <a:r>
              <a:rPr lang="en-US" altLang="zh-TW" sz="3000" i="1"/>
              <a:t>n</a:t>
            </a:r>
            <a:r>
              <a:rPr lang="en-US" altLang="zh-TW" sz="3000"/>
              <a:t> points distributed randomly in the domain of integration, and mean function values are multiplied by the area (or volume, etc.) of domain to obtain estimate for integral</a:t>
            </a:r>
          </a:p>
          <a:p>
            <a:pPr>
              <a:lnSpc>
                <a:spcPct val="90000"/>
              </a:lnSpc>
            </a:pPr>
            <a:endParaRPr lang="en-US" altLang="zh-TW" sz="1600"/>
          </a:p>
          <a:p>
            <a:pPr>
              <a:lnSpc>
                <a:spcPct val="90000"/>
              </a:lnSpc>
            </a:pPr>
            <a:r>
              <a:rPr lang="en-US" altLang="zh-TW" sz="3000"/>
              <a:t>Often require millions of function evaluations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a:t>Numerical Methods © Wen-Chieh Lin</a:t>
            </a:r>
          </a:p>
        </p:txBody>
      </p:sp>
      <p:sp>
        <p:nvSpPr>
          <p:cNvPr id="7" name="投影片編號版面配置區 5"/>
          <p:cNvSpPr>
            <a:spLocks noGrp="1"/>
          </p:cNvSpPr>
          <p:nvPr>
            <p:ph type="sldNum" sz="quarter" idx="12"/>
          </p:nvPr>
        </p:nvSpPr>
        <p:spPr/>
        <p:txBody>
          <a:bodyPr/>
          <a:lstStyle/>
          <a:p>
            <a:fld id="{935B7990-3C5C-49BE-9C99-DE092D4BF21A}" type="slidenum">
              <a:rPr lang="en-US" altLang="zh-TW"/>
              <a:pPr/>
              <a:t>26</a:t>
            </a:fld>
            <a:endParaRPr lang="en-US" altLang="zh-TW"/>
          </a:p>
        </p:txBody>
      </p:sp>
      <p:sp>
        <p:nvSpPr>
          <p:cNvPr id="566274" name="Rectangle 2"/>
          <p:cNvSpPr>
            <a:spLocks noGrp="1" noChangeArrowheads="1"/>
          </p:cNvSpPr>
          <p:nvPr>
            <p:ph type="title"/>
          </p:nvPr>
        </p:nvSpPr>
        <p:spPr/>
        <p:txBody>
          <a:bodyPr/>
          <a:lstStyle/>
          <a:p>
            <a:r>
              <a:rPr lang="en-US" altLang="zh-TW"/>
              <a:t>Example: Monte Carlo Method </a:t>
            </a:r>
          </a:p>
        </p:txBody>
      </p:sp>
      <p:sp>
        <p:nvSpPr>
          <p:cNvPr id="566275" name="Rectangle 3"/>
          <p:cNvSpPr>
            <a:spLocks noGrp="1" noChangeArrowheads="1"/>
          </p:cNvSpPr>
          <p:nvPr>
            <p:ph type="body" idx="1"/>
          </p:nvPr>
        </p:nvSpPr>
        <p:spPr>
          <a:xfrm>
            <a:off x="468313" y="1412875"/>
            <a:ext cx="8229600" cy="4895850"/>
          </a:xfrm>
        </p:spPr>
        <p:txBody>
          <a:bodyPr/>
          <a:lstStyle/>
          <a:p>
            <a:r>
              <a:rPr lang="en-US" altLang="zh-TW" dirty="0"/>
              <a:t>1-D Monte Carlo</a:t>
            </a:r>
          </a:p>
          <a:p>
            <a:pPr>
              <a:buNone/>
            </a:pPr>
            <a:r>
              <a:rPr lang="en-US" altLang="zh-TW" sz="2900" dirty="0"/>
              <a:t>	</a:t>
            </a:r>
            <a:r>
              <a:rPr lang="en-US" altLang="zh-TW" sz="2900" dirty="0">
                <a:hlinkClick r:id="rId3"/>
              </a:rPr>
              <a:t>http://heath.cs.illinois.edu/iem/integration/mntcurve</a:t>
            </a:r>
            <a:r>
              <a:rPr lang="en-US" altLang="zh-TW" sz="2900" dirty="0" smtClean="0">
                <a:hlinkClick r:id="rId3"/>
              </a:rPr>
              <a:t>/</a:t>
            </a:r>
            <a:endParaRPr lang="en-US" altLang="zh-TW" sz="2900" dirty="0" smtClean="0"/>
          </a:p>
          <a:p>
            <a:pPr marL="0" indent="0">
              <a:buNone/>
            </a:pPr>
            <a:endParaRPr lang="en-US" altLang="zh-TW" sz="2000" dirty="0"/>
          </a:p>
          <a:p>
            <a:r>
              <a:rPr lang="en-US" altLang="zh-TW" dirty="0"/>
              <a:t>2-D Monte Carlo</a:t>
            </a:r>
          </a:p>
          <a:p>
            <a:pPr>
              <a:buNone/>
            </a:pPr>
            <a:r>
              <a:rPr lang="en-US" altLang="zh-TW" sz="3000" dirty="0"/>
              <a:t>	</a:t>
            </a:r>
            <a:r>
              <a:rPr lang="en-US" altLang="zh-TW" sz="3000" dirty="0">
                <a:hlinkClick r:id="rId4"/>
              </a:rPr>
              <a:t>http://heath.cs.illinois.edu/iem/integration/mntcirc</a:t>
            </a:r>
            <a:r>
              <a:rPr lang="en-US" altLang="zh-TW" sz="3000" dirty="0" smtClean="0">
                <a:hlinkClick r:id="rId4"/>
              </a:rPr>
              <a:t>/</a:t>
            </a:r>
            <a:endParaRPr lang="en-US" altLang="zh-TW" sz="3000" dirty="0" smtClean="0"/>
          </a:p>
          <a:p>
            <a:pPr>
              <a:buFont typeface="Wingdings" pitchFamily="2" charset="2"/>
              <a:buNone/>
            </a:pPr>
            <a:r>
              <a:rPr lang="en-US" altLang="zh-TW" dirty="0" smtClean="0"/>
              <a:t> </a:t>
            </a:r>
            <a:endParaRPr lang="en-US" altLang="zh-TW" dirty="0"/>
          </a:p>
        </p:txBody>
      </p:sp>
      <p:graphicFrame>
        <p:nvGraphicFramePr>
          <p:cNvPr id="566276" name="Object 4"/>
          <p:cNvGraphicFramePr>
            <a:graphicFrameLocks noChangeAspect="1"/>
          </p:cNvGraphicFramePr>
          <p:nvPr/>
        </p:nvGraphicFramePr>
        <p:xfrm>
          <a:off x="1042988" y="5272088"/>
          <a:ext cx="2149475" cy="700087"/>
        </p:xfrm>
        <a:graphic>
          <a:graphicData uri="http://schemas.openxmlformats.org/presentationml/2006/ole">
            <mc:AlternateContent xmlns:mc="http://schemas.openxmlformats.org/markup-compatibility/2006">
              <mc:Choice xmlns:v="urn:schemas-microsoft-com:vml" Requires="v">
                <p:oleObj spid="_x0000_s566290" name="方程式" r:id="rId5" imgW="939600" imgH="304560" progId="Equation.3">
                  <p:embed/>
                </p:oleObj>
              </mc:Choice>
              <mc:Fallback>
                <p:oleObj name="方程式" r:id="rId5" imgW="939600" imgH="3045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5272088"/>
                        <a:ext cx="2149475" cy="70008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277" name="Object 5"/>
          <p:cNvGraphicFramePr>
            <a:graphicFrameLocks noChangeAspect="1"/>
          </p:cNvGraphicFramePr>
          <p:nvPr/>
        </p:nvGraphicFramePr>
        <p:xfrm>
          <a:off x="3924300" y="5200650"/>
          <a:ext cx="3719513" cy="1108075"/>
        </p:xfrm>
        <a:graphic>
          <a:graphicData uri="http://schemas.openxmlformats.org/presentationml/2006/ole">
            <mc:AlternateContent xmlns:mc="http://schemas.openxmlformats.org/markup-compatibility/2006">
              <mc:Choice xmlns:v="urn:schemas-microsoft-com:vml" Requires="v">
                <p:oleObj spid="_x0000_s566291" name="方程式" r:id="rId7" imgW="1625400" imgH="482400" progId="Equation.3">
                  <p:embed/>
                </p:oleObj>
              </mc:Choice>
              <mc:Fallback>
                <p:oleObj name="方程式" r:id="rId7" imgW="1625400" imgH="482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5200650"/>
                        <a:ext cx="3719513" cy="110807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Numerical Methods © Wen-Chieh Lin</a:t>
            </a:r>
          </a:p>
        </p:txBody>
      </p:sp>
      <p:sp>
        <p:nvSpPr>
          <p:cNvPr id="5" name="投影片編號版面配置區 5"/>
          <p:cNvSpPr>
            <a:spLocks noGrp="1"/>
          </p:cNvSpPr>
          <p:nvPr>
            <p:ph type="sldNum" sz="quarter" idx="12"/>
          </p:nvPr>
        </p:nvSpPr>
        <p:spPr/>
        <p:txBody>
          <a:bodyPr/>
          <a:lstStyle/>
          <a:p>
            <a:fld id="{9BDFC906-4D45-421C-B153-D94DE5BAAA71}" type="slidenum">
              <a:rPr lang="en-US" altLang="zh-TW"/>
              <a:pPr/>
              <a:t>27</a:t>
            </a:fld>
            <a:endParaRPr lang="en-US" altLang="zh-TW"/>
          </a:p>
        </p:txBody>
      </p:sp>
      <p:sp>
        <p:nvSpPr>
          <p:cNvPr id="565250" name="Rectangle 2"/>
          <p:cNvSpPr>
            <a:spLocks noGrp="1" noChangeArrowheads="1"/>
          </p:cNvSpPr>
          <p:nvPr>
            <p:ph type="title"/>
          </p:nvPr>
        </p:nvSpPr>
        <p:spPr/>
        <p:txBody>
          <a:bodyPr/>
          <a:lstStyle/>
          <a:p>
            <a:r>
              <a:rPr lang="en-US" altLang="zh-TW"/>
              <a:t>When should I use Monte Carlo?</a:t>
            </a:r>
          </a:p>
        </p:txBody>
      </p:sp>
      <p:sp>
        <p:nvSpPr>
          <p:cNvPr id="565251" name="Rectangle 3"/>
          <p:cNvSpPr>
            <a:spLocks noGrp="1" noChangeArrowheads="1"/>
          </p:cNvSpPr>
          <p:nvPr>
            <p:ph type="body" idx="1"/>
          </p:nvPr>
        </p:nvSpPr>
        <p:spPr>
          <a:xfrm>
            <a:off x="468313" y="1196975"/>
            <a:ext cx="8229600" cy="5111750"/>
          </a:xfrm>
        </p:spPr>
        <p:txBody>
          <a:bodyPr/>
          <a:lstStyle/>
          <a:p>
            <a:pPr>
              <a:lnSpc>
                <a:spcPct val="90000"/>
              </a:lnSpc>
            </a:pPr>
            <a:r>
              <a:rPr lang="en-US" altLang="zh-TW"/>
              <a:t>Monte Carlo method is not competitive for the number of dimensions one or two, but the beauty of the method is that its convergence rate is independent of the number of dimensions</a:t>
            </a:r>
          </a:p>
          <a:p>
            <a:pPr>
              <a:lnSpc>
                <a:spcPct val="90000"/>
              </a:lnSpc>
            </a:pPr>
            <a:endParaRPr lang="en-US" altLang="zh-TW"/>
          </a:p>
          <a:p>
            <a:pPr>
              <a:lnSpc>
                <a:spcPct val="90000"/>
              </a:lnSpc>
            </a:pPr>
            <a:r>
              <a:rPr lang="en-US" altLang="zh-TW"/>
              <a:t>For example, one million points in six dimensions amount to only ten points per dimension, which is much better than any conventional quadrature rule would require for the same level of accuracy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4"/>
          <p:cNvSpPr>
            <a:spLocks noGrp="1"/>
          </p:cNvSpPr>
          <p:nvPr>
            <p:ph type="ftr" sz="quarter" idx="11"/>
          </p:nvPr>
        </p:nvSpPr>
        <p:spPr/>
        <p:txBody>
          <a:bodyPr/>
          <a:lstStyle/>
          <a:p>
            <a:r>
              <a:rPr lang="en-US" altLang="zh-TW"/>
              <a:t>Numerical Methods © Wen-Chieh Lin</a:t>
            </a:r>
          </a:p>
        </p:txBody>
      </p:sp>
      <p:sp>
        <p:nvSpPr>
          <p:cNvPr id="9" name="投影片編號版面配置區 5"/>
          <p:cNvSpPr>
            <a:spLocks noGrp="1"/>
          </p:cNvSpPr>
          <p:nvPr>
            <p:ph type="sldNum" sz="quarter" idx="12"/>
          </p:nvPr>
        </p:nvSpPr>
        <p:spPr/>
        <p:txBody>
          <a:bodyPr/>
          <a:lstStyle/>
          <a:p>
            <a:fld id="{EBE6EEE3-E823-4B31-9001-32DD94847C63}" type="slidenum">
              <a:rPr lang="en-US" altLang="zh-TW"/>
              <a:pPr/>
              <a:t>28</a:t>
            </a:fld>
            <a:endParaRPr lang="en-US" altLang="zh-TW"/>
          </a:p>
        </p:txBody>
      </p:sp>
      <p:sp>
        <p:nvSpPr>
          <p:cNvPr id="567298" name="Rectangle 2"/>
          <p:cNvSpPr>
            <a:spLocks noGrp="1" noChangeArrowheads="1"/>
          </p:cNvSpPr>
          <p:nvPr>
            <p:ph type="title"/>
          </p:nvPr>
        </p:nvSpPr>
        <p:spPr/>
        <p:txBody>
          <a:bodyPr/>
          <a:lstStyle/>
          <a:p>
            <a:r>
              <a:rPr lang="en-US" altLang="zh-TW"/>
              <a:t>Summary</a:t>
            </a:r>
          </a:p>
        </p:txBody>
      </p:sp>
      <p:sp>
        <p:nvSpPr>
          <p:cNvPr id="567299" name="Rectangle 3"/>
          <p:cNvSpPr>
            <a:spLocks noGrp="1" noChangeArrowheads="1"/>
          </p:cNvSpPr>
          <p:nvPr>
            <p:ph type="body" idx="1"/>
          </p:nvPr>
        </p:nvSpPr>
        <p:spPr>
          <a:xfrm>
            <a:off x="468313" y="1052513"/>
            <a:ext cx="8229600" cy="5256212"/>
          </a:xfrm>
        </p:spPr>
        <p:txBody>
          <a:bodyPr/>
          <a:lstStyle/>
          <a:p>
            <a:pPr>
              <a:buFont typeface="Wingdings" pitchFamily="2" charset="2"/>
              <a:buNone/>
            </a:pPr>
            <a:r>
              <a:rPr lang="en-US" altLang="zh-TW" sz="2800"/>
              <a:t>How </a:t>
            </a:r>
            <a:r>
              <a:rPr lang="en-US" altLang="zh-TW" sz="2800" smtClean="0"/>
              <a:t>are numerical </a:t>
            </a:r>
            <a:r>
              <a:rPr lang="en-US" altLang="zh-TW" sz="2800" dirty="0"/>
              <a:t>differentiation and </a:t>
            </a:r>
            <a:r>
              <a:rPr lang="en-US" altLang="zh-TW" sz="2800" dirty="0" smtClean="0"/>
              <a:t>integration </a:t>
            </a:r>
            <a:r>
              <a:rPr lang="en-US" altLang="zh-TW" sz="2800" dirty="0"/>
              <a:t>computed?</a:t>
            </a:r>
          </a:p>
          <a:p>
            <a:r>
              <a:rPr lang="en-US" altLang="zh-TW" sz="2800" dirty="0"/>
              <a:t>Approximated by combination of function values</a:t>
            </a:r>
          </a:p>
          <a:p>
            <a:pPr lvl="1"/>
            <a:endParaRPr lang="en-US" altLang="zh-TW" dirty="0"/>
          </a:p>
          <a:p>
            <a:pPr lvl="1"/>
            <a:endParaRPr lang="en-US" altLang="zh-TW" dirty="0"/>
          </a:p>
          <a:p>
            <a:r>
              <a:rPr lang="en-US" altLang="zh-TW" sz="2800" dirty="0"/>
              <a:t>Original function is approximated as polynomial interpolant (their </a:t>
            </a:r>
            <a:r>
              <a:rPr lang="en-US" altLang="zh-TW" sz="2800" dirty="0" err="1"/>
              <a:t>coeffs</a:t>
            </a:r>
            <a:r>
              <a:rPr lang="en-US" altLang="zh-TW" sz="2800" dirty="0"/>
              <a:t>. are not explicitly determined) </a:t>
            </a:r>
          </a:p>
          <a:p>
            <a:pPr lvl="1"/>
            <a:endParaRPr lang="en-US" altLang="zh-TW" sz="2400" dirty="0"/>
          </a:p>
          <a:p>
            <a:pPr lvl="1"/>
            <a:endParaRPr lang="en-US" altLang="zh-TW" sz="2400" dirty="0"/>
          </a:p>
          <a:p>
            <a:r>
              <a:rPr lang="en-US" altLang="zh-TW" sz="2800" dirty="0"/>
              <a:t>Solving for </a:t>
            </a:r>
            <a:r>
              <a:rPr lang="en-US" altLang="zh-TW" sz="2800" i="1" dirty="0" err="1"/>
              <a:t>w</a:t>
            </a:r>
            <a:r>
              <a:rPr lang="en-US" altLang="zh-TW" sz="2800" i="1" baseline="-25000" dirty="0" err="1"/>
              <a:t>i</a:t>
            </a:r>
            <a:r>
              <a:rPr lang="en-US" altLang="zh-TW" sz="2800" dirty="0"/>
              <a:t> (and </a:t>
            </a:r>
            <a:r>
              <a:rPr lang="en-US" altLang="zh-TW" sz="2800" i="1" dirty="0"/>
              <a:t>x</a:t>
            </a:r>
            <a:r>
              <a:rPr lang="en-US" altLang="zh-TW" sz="2800" i="1" baseline="-25000" dirty="0"/>
              <a:t>i</a:t>
            </a:r>
            <a:r>
              <a:rPr lang="en-US" altLang="zh-TW" sz="2800" dirty="0"/>
              <a:t>)</a:t>
            </a:r>
          </a:p>
          <a:p>
            <a:pPr lvl="1">
              <a:buFont typeface="Wingdings" pitchFamily="2" charset="2"/>
              <a:buNone/>
            </a:pPr>
            <a:endParaRPr lang="en-US" altLang="zh-TW" sz="2400" dirty="0"/>
          </a:p>
        </p:txBody>
      </p:sp>
      <p:graphicFrame>
        <p:nvGraphicFramePr>
          <p:cNvPr id="567300" name="Object 4"/>
          <p:cNvGraphicFramePr>
            <a:graphicFrameLocks noChangeAspect="1"/>
          </p:cNvGraphicFramePr>
          <p:nvPr/>
        </p:nvGraphicFramePr>
        <p:xfrm>
          <a:off x="4859338" y="2492375"/>
          <a:ext cx="3378200" cy="1020763"/>
        </p:xfrm>
        <a:graphic>
          <a:graphicData uri="http://schemas.openxmlformats.org/presentationml/2006/ole">
            <mc:AlternateContent xmlns:mc="http://schemas.openxmlformats.org/markup-compatibility/2006">
              <mc:Choice xmlns:v="urn:schemas-microsoft-com:vml" Requires="v">
                <p:oleObj spid="_x0000_s567328" name="方程式" r:id="rId3" imgW="1434960" imgH="431640" progId="Equation.3">
                  <p:embed/>
                </p:oleObj>
              </mc:Choice>
              <mc:Fallback>
                <p:oleObj name="方程式" r:id="rId3" imgW="14349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492375"/>
                        <a:ext cx="3378200" cy="102076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1" name="Object 5"/>
          <p:cNvGraphicFramePr>
            <a:graphicFrameLocks noChangeAspect="1"/>
          </p:cNvGraphicFramePr>
          <p:nvPr/>
        </p:nvGraphicFramePr>
        <p:xfrm>
          <a:off x="1116013" y="2492375"/>
          <a:ext cx="3181350" cy="1033463"/>
        </p:xfrm>
        <a:graphic>
          <a:graphicData uri="http://schemas.openxmlformats.org/presentationml/2006/ole">
            <mc:AlternateContent xmlns:mc="http://schemas.openxmlformats.org/markup-compatibility/2006">
              <mc:Choice xmlns:v="urn:schemas-microsoft-com:vml" Requires="v">
                <p:oleObj spid="_x0000_s567329" name="方程式" r:id="rId5" imgW="1333440" imgH="431640" progId="Equation.3">
                  <p:embed/>
                </p:oleObj>
              </mc:Choice>
              <mc:Fallback>
                <p:oleObj name="方程式" r:id="rId5" imgW="133344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2492375"/>
                        <a:ext cx="3181350" cy="103346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2" name="Object 6"/>
          <p:cNvGraphicFramePr>
            <a:graphicFrameLocks noChangeAspect="1"/>
          </p:cNvGraphicFramePr>
          <p:nvPr/>
        </p:nvGraphicFramePr>
        <p:xfrm>
          <a:off x="1042988" y="4652963"/>
          <a:ext cx="3470275" cy="595312"/>
        </p:xfrm>
        <a:graphic>
          <a:graphicData uri="http://schemas.openxmlformats.org/presentationml/2006/ole">
            <mc:AlternateContent xmlns:mc="http://schemas.openxmlformats.org/markup-compatibility/2006">
              <mc:Choice xmlns:v="urn:schemas-microsoft-com:vml" Requires="v">
                <p:oleObj spid="_x0000_s567330" name="方程式" r:id="rId7" imgW="1333440" imgH="228600" progId="Equation.3">
                  <p:embed/>
                </p:oleObj>
              </mc:Choice>
              <mc:Fallback>
                <p:oleObj name="方程式" r:id="rId7" imgW="13334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652963"/>
                        <a:ext cx="3470275" cy="59531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303" name="Object 7"/>
          <p:cNvGraphicFramePr>
            <a:graphicFrameLocks noChangeAspect="1"/>
          </p:cNvGraphicFramePr>
          <p:nvPr/>
        </p:nvGraphicFramePr>
        <p:xfrm>
          <a:off x="5364163" y="4652963"/>
          <a:ext cx="2249487" cy="571500"/>
        </p:xfrm>
        <a:graphic>
          <a:graphicData uri="http://schemas.openxmlformats.org/presentationml/2006/ole">
            <mc:AlternateContent xmlns:mc="http://schemas.openxmlformats.org/markup-compatibility/2006">
              <mc:Choice xmlns:v="urn:schemas-microsoft-com:vml" Requires="v">
                <p:oleObj spid="_x0000_s567331" name="方程式" r:id="rId9" imgW="901440" imgH="228600" progId="Equation.3">
                  <p:embed/>
                </p:oleObj>
              </mc:Choice>
              <mc:Fallback>
                <p:oleObj name="方程式" r:id="rId9" imgW="90144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4652963"/>
                        <a:ext cx="2249487" cy="5715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r>
              <a:rPr lang="en-US" altLang="zh-TW"/>
              <a:t>Numerical Methods © Wen-Chieh Lin</a:t>
            </a:r>
          </a:p>
        </p:txBody>
      </p:sp>
      <p:sp>
        <p:nvSpPr>
          <p:cNvPr id="6" name="投影片編號版面配置區 5"/>
          <p:cNvSpPr>
            <a:spLocks noGrp="1"/>
          </p:cNvSpPr>
          <p:nvPr>
            <p:ph type="sldNum" sz="quarter" idx="12"/>
          </p:nvPr>
        </p:nvSpPr>
        <p:spPr/>
        <p:txBody>
          <a:bodyPr/>
          <a:lstStyle/>
          <a:p>
            <a:fld id="{5B7DEF22-AE7D-41CE-A1AC-AE389E883DDE}" type="slidenum">
              <a:rPr lang="en-US" altLang="zh-TW"/>
              <a:pPr/>
              <a:t>3</a:t>
            </a:fld>
            <a:endParaRPr lang="en-US" altLang="zh-TW"/>
          </a:p>
        </p:txBody>
      </p:sp>
      <p:sp>
        <p:nvSpPr>
          <p:cNvPr id="546818" name="Rectangle 2"/>
          <p:cNvSpPr>
            <a:spLocks noGrp="1" noChangeArrowheads="1"/>
          </p:cNvSpPr>
          <p:nvPr>
            <p:ph type="title"/>
          </p:nvPr>
        </p:nvSpPr>
        <p:spPr/>
        <p:txBody>
          <a:bodyPr/>
          <a:lstStyle/>
          <a:p>
            <a:r>
              <a:rPr lang="en-US" altLang="zh-TW"/>
              <a:t>Adaptive Scheme</a:t>
            </a:r>
          </a:p>
        </p:txBody>
      </p:sp>
      <p:sp>
        <p:nvSpPr>
          <p:cNvPr id="546819" name="Rectangle 3"/>
          <p:cNvSpPr>
            <a:spLocks noGrp="1" noChangeArrowheads="1"/>
          </p:cNvSpPr>
          <p:nvPr>
            <p:ph type="body" idx="1"/>
          </p:nvPr>
        </p:nvSpPr>
        <p:spPr>
          <a:xfrm>
            <a:off x="468313" y="1341438"/>
            <a:ext cx="8229600" cy="4967287"/>
          </a:xfrm>
        </p:spPr>
        <p:txBody>
          <a:bodyPr/>
          <a:lstStyle/>
          <a:p>
            <a:r>
              <a:rPr lang="en-US" altLang="zh-TW"/>
              <a:t>Iteratively subdivide the interval until the specified accuracy is achieved</a:t>
            </a:r>
          </a:p>
          <a:p>
            <a:pPr lvl="1"/>
            <a:r>
              <a:rPr lang="en-US" altLang="zh-TW"/>
              <a:t>Comparing the magnitude of difference in previous and current iterations</a:t>
            </a:r>
          </a:p>
          <a:p>
            <a:pPr lvl="1"/>
            <a:endParaRPr lang="en-US" altLang="zh-TW"/>
          </a:p>
          <a:p>
            <a:r>
              <a:rPr lang="en-US" altLang="zh-TW"/>
              <a:t>Apply Richardson extrapolation to further improve accuracy; for an </a:t>
            </a:r>
            <a:r>
              <a:rPr lang="en-US" altLang="zh-TW" i="1"/>
              <a:t>n</a:t>
            </a:r>
            <a:r>
              <a:rPr lang="en-US" altLang="zh-TW"/>
              <a:t>-th order accurate algorithm</a:t>
            </a:r>
          </a:p>
        </p:txBody>
      </p:sp>
      <p:graphicFrame>
        <p:nvGraphicFramePr>
          <p:cNvPr id="546820" name="Object 4"/>
          <p:cNvGraphicFramePr>
            <a:graphicFrameLocks noChangeAspect="1"/>
          </p:cNvGraphicFramePr>
          <p:nvPr/>
        </p:nvGraphicFramePr>
        <p:xfrm>
          <a:off x="250825" y="5445125"/>
          <a:ext cx="8745538" cy="885825"/>
        </p:xfrm>
        <a:graphic>
          <a:graphicData uri="http://schemas.openxmlformats.org/presentationml/2006/ole">
            <mc:AlternateContent xmlns:mc="http://schemas.openxmlformats.org/markup-compatibility/2006">
              <mc:Choice xmlns:v="urn:schemas-microsoft-com:vml" Requires="v">
                <p:oleObj spid="_x0000_s546827" name="方程式" r:id="rId3" imgW="3898800" imgH="393480" progId="Equation.3">
                  <p:embed/>
                </p:oleObj>
              </mc:Choice>
              <mc:Fallback>
                <p:oleObj name="方程式" r:id="rId3" imgW="38988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5445125"/>
                        <a:ext cx="8745538"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Numerical Methods © Wen-Chieh Lin</a:t>
            </a:r>
          </a:p>
        </p:txBody>
      </p:sp>
      <p:sp>
        <p:nvSpPr>
          <p:cNvPr id="5" name="投影片編號版面配置區 5"/>
          <p:cNvSpPr>
            <a:spLocks noGrp="1"/>
          </p:cNvSpPr>
          <p:nvPr>
            <p:ph type="sldNum" sz="quarter" idx="12"/>
          </p:nvPr>
        </p:nvSpPr>
        <p:spPr/>
        <p:txBody>
          <a:bodyPr/>
          <a:lstStyle/>
          <a:p>
            <a:fld id="{8B0EBFAA-3365-4210-8B1D-BA7F8ECC5C7A}" type="slidenum">
              <a:rPr lang="en-US" altLang="zh-TW"/>
              <a:pPr/>
              <a:t>4</a:t>
            </a:fld>
            <a:endParaRPr lang="en-US" altLang="zh-TW"/>
          </a:p>
        </p:txBody>
      </p:sp>
      <p:sp>
        <p:nvSpPr>
          <p:cNvPr id="551938" name="Rectangle 2"/>
          <p:cNvSpPr>
            <a:spLocks noGrp="1" noChangeArrowheads="1"/>
          </p:cNvSpPr>
          <p:nvPr>
            <p:ph type="title"/>
          </p:nvPr>
        </p:nvSpPr>
        <p:spPr/>
        <p:txBody>
          <a:bodyPr/>
          <a:lstStyle/>
          <a:p>
            <a:r>
              <a:rPr lang="en-US" altLang="zh-TW"/>
              <a:t>Example: Adaptive Integration</a:t>
            </a:r>
          </a:p>
        </p:txBody>
      </p:sp>
      <p:sp>
        <p:nvSpPr>
          <p:cNvPr id="551939" name="Rectangle 3"/>
          <p:cNvSpPr>
            <a:spLocks noGrp="1" noChangeArrowheads="1"/>
          </p:cNvSpPr>
          <p:nvPr>
            <p:ph type="body" idx="1"/>
          </p:nvPr>
        </p:nvSpPr>
        <p:spPr>
          <a:xfrm>
            <a:off x="250825" y="1620838"/>
            <a:ext cx="8893175" cy="4687887"/>
          </a:xfrm>
        </p:spPr>
        <p:txBody>
          <a:bodyPr/>
          <a:lstStyle/>
          <a:p>
            <a:r>
              <a:rPr lang="en-US" altLang="zh-TW" sz="2800" dirty="0" smtClean="0">
                <a:hlinkClick r:id="rId2"/>
              </a:rPr>
              <a:t>http://www.cs.illinois.edu/~heath/iem/integration/adaptivq/</a:t>
            </a:r>
            <a:endParaRPr lang="en-US" altLang="zh-TW"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r>
              <a:rPr lang="en-US" altLang="zh-TW"/>
              <a:t>Numerical Methods © Wen-Chieh Lin</a:t>
            </a:r>
          </a:p>
        </p:txBody>
      </p:sp>
      <p:sp>
        <p:nvSpPr>
          <p:cNvPr id="5" name="投影片編號版面配置區 5"/>
          <p:cNvSpPr>
            <a:spLocks noGrp="1"/>
          </p:cNvSpPr>
          <p:nvPr>
            <p:ph type="sldNum" sz="quarter" idx="12"/>
          </p:nvPr>
        </p:nvSpPr>
        <p:spPr/>
        <p:txBody>
          <a:bodyPr/>
          <a:lstStyle/>
          <a:p>
            <a:fld id="{06A7D35B-63B1-4A6D-BC8C-7B338CA57ABA}" type="slidenum">
              <a:rPr lang="en-US" altLang="zh-TW"/>
              <a:pPr/>
              <a:t>5</a:t>
            </a:fld>
            <a:endParaRPr lang="en-US" altLang="zh-TW"/>
          </a:p>
        </p:txBody>
      </p:sp>
      <p:sp>
        <p:nvSpPr>
          <p:cNvPr id="547842" name="Rectangle 2"/>
          <p:cNvSpPr>
            <a:spLocks noGrp="1" noChangeArrowheads="1"/>
          </p:cNvSpPr>
          <p:nvPr>
            <p:ph type="title"/>
          </p:nvPr>
        </p:nvSpPr>
        <p:spPr/>
        <p:txBody>
          <a:bodyPr/>
          <a:lstStyle/>
          <a:p>
            <a:r>
              <a:rPr lang="en-US" altLang="zh-TW"/>
              <a:t>Gaussian Quadrature</a:t>
            </a:r>
          </a:p>
        </p:txBody>
      </p:sp>
      <p:sp>
        <p:nvSpPr>
          <p:cNvPr id="547843" name="Rectangle 3"/>
          <p:cNvSpPr>
            <a:spLocks noGrp="1" noChangeArrowheads="1"/>
          </p:cNvSpPr>
          <p:nvPr>
            <p:ph type="body" idx="1"/>
          </p:nvPr>
        </p:nvSpPr>
        <p:spPr>
          <a:xfrm>
            <a:off x="468313" y="1125538"/>
            <a:ext cx="8229600" cy="5399087"/>
          </a:xfrm>
        </p:spPr>
        <p:txBody>
          <a:bodyPr/>
          <a:lstStyle/>
          <a:p>
            <a:pPr>
              <a:lnSpc>
                <a:spcPct val="90000"/>
              </a:lnSpc>
            </a:pPr>
            <a:r>
              <a:rPr lang="en-US" altLang="zh-TW" sz="3000"/>
              <a:t>Also based on polynomial interpolation, but nodes and weights are chosen to maximize the degree of the resulting rule (or interpolant)</a:t>
            </a:r>
          </a:p>
          <a:p>
            <a:pPr lvl="1">
              <a:lnSpc>
                <a:spcPct val="90000"/>
              </a:lnSpc>
            </a:pPr>
            <a:r>
              <a:rPr lang="en-US" altLang="zh-TW" sz="2900" i="1"/>
              <a:t>x</a:t>
            </a:r>
            <a:r>
              <a:rPr lang="en-US" altLang="zh-TW" sz="2900"/>
              <a:t>-values are not predetermined</a:t>
            </a:r>
          </a:p>
          <a:p>
            <a:pPr>
              <a:lnSpc>
                <a:spcPct val="90000"/>
              </a:lnSpc>
            </a:pPr>
            <a:endParaRPr lang="en-US" altLang="zh-TW" sz="1600"/>
          </a:p>
          <a:p>
            <a:pPr>
              <a:lnSpc>
                <a:spcPct val="90000"/>
              </a:lnSpc>
            </a:pPr>
            <a:r>
              <a:rPr lang="en-US" altLang="zh-TW" sz="3000"/>
              <a:t>For an </a:t>
            </a:r>
            <a:r>
              <a:rPr lang="en-US" altLang="zh-TW" sz="3000" i="1"/>
              <a:t>n</a:t>
            </a:r>
            <a:r>
              <a:rPr lang="en-US" altLang="zh-TW" sz="3000"/>
              <a:t>-term rule, </a:t>
            </a:r>
          </a:p>
          <a:p>
            <a:pPr lvl="1">
              <a:lnSpc>
                <a:spcPct val="90000"/>
              </a:lnSpc>
            </a:pPr>
            <a:r>
              <a:rPr lang="en-US" altLang="zh-TW" sz="2900"/>
              <a:t>there are 2</a:t>
            </a:r>
            <a:r>
              <a:rPr lang="en-US" altLang="zh-TW" sz="2900" i="1"/>
              <a:t>n</a:t>
            </a:r>
            <a:r>
              <a:rPr lang="en-US" altLang="zh-TW" sz="2900"/>
              <a:t> parameters</a:t>
            </a:r>
            <a:br>
              <a:rPr lang="en-US" altLang="zh-TW" sz="2900"/>
            </a:br>
            <a:r>
              <a:rPr lang="en-US" altLang="zh-TW" sz="2900">
                <a:sym typeface="Wingdings" pitchFamily="2" charset="2"/>
              </a:rPr>
              <a:t></a:t>
            </a:r>
            <a:r>
              <a:rPr lang="en-US" altLang="zh-TW" sz="2900"/>
              <a:t>  polynomial of degree 2</a:t>
            </a:r>
            <a:r>
              <a:rPr lang="en-US" altLang="zh-TW" sz="2900" i="1"/>
              <a:t>n</a:t>
            </a:r>
            <a:r>
              <a:rPr lang="en-US" altLang="zh-TW" sz="2900"/>
              <a:t>-1 can be obtained</a:t>
            </a:r>
          </a:p>
          <a:p>
            <a:pPr lvl="1">
              <a:lnSpc>
                <a:spcPct val="90000"/>
              </a:lnSpc>
            </a:pPr>
            <a:r>
              <a:rPr lang="en-US" altLang="zh-TW" sz="2900"/>
              <a:t>Only </a:t>
            </a:r>
            <a:r>
              <a:rPr lang="en-US" altLang="zh-TW" sz="2900" i="1"/>
              <a:t>n</a:t>
            </a:r>
            <a:r>
              <a:rPr lang="en-US" altLang="zh-TW" sz="2900"/>
              <a:t> function evaluations need be computed!</a:t>
            </a:r>
          </a:p>
          <a:p>
            <a:pPr>
              <a:lnSpc>
                <a:spcPct val="90000"/>
              </a:lnSpc>
            </a:pPr>
            <a:endParaRPr lang="en-US" altLang="zh-TW" sz="1600"/>
          </a:p>
          <a:p>
            <a:pPr>
              <a:lnSpc>
                <a:spcPct val="90000"/>
              </a:lnSpc>
            </a:pPr>
            <a:r>
              <a:rPr lang="en-US" altLang="zh-TW" sz="3000"/>
              <a:t>Node and weight parameters are determined using method of undetermined coefficients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頁尾版面配置區 4"/>
          <p:cNvSpPr>
            <a:spLocks noGrp="1"/>
          </p:cNvSpPr>
          <p:nvPr>
            <p:ph type="ftr" sz="quarter" idx="11"/>
          </p:nvPr>
        </p:nvSpPr>
        <p:spPr/>
        <p:txBody>
          <a:bodyPr/>
          <a:lstStyle/>
          <a:p>
            <a:r>
              <a:rPr lang="en-US" altLang="zh-TW"/>
              <a:t>Numerical Methods © Wen-Chieh Lin</a:t>
            </a:r>
          </a:p>
        </p:txBody>
      </p:sp>
      <p:sp>
        <p:nvSpPr>
          <p:cNvPr id="20" name="投影片編號版面配置區 5"/>
          <p:cNvSpPr>
            <a:spLocks noGrp="1"/>
          </p:cNvSpPr>
          <p:nvPr>
            <p:ph type="sldNum" sz="quarter" idx="12"/>
          </p:nvPr>
        </p:nvSpPr>
        <p:spPr/>
        <p:txBody>
          <a:bodyPr/>
          <a:lstStyle/>
          <a:p>
            <a:fld id="{41E62E8B-5F9B-4905-978F-82D8DF4650BA}" type="slidenum">
              <a:rPr lang="en-US" altLang="zh-TW"/>
              <a:pPr/>
              <a:t>6</a:t>
            </a:fld>
            <a:endParaRPr lang="en-US" altLang="zh-TW"/>
          </a:p>
        </p:txBody>
      </p:sp>
      <p:sp>
        <p:nvSpPr>
          <p:cNvPr id="549890" name="Rectangle 2"/>
          <p:cNvSpPr>
            <a:spLocks noGrp="1" noChangeArrowheads="1"/>
          </p:cNvSpPr>
          <p:nvPr>
            <p:ph type="title"/>
          </p:nvPr>
        </p:nvSpPr>
        <p:spPr>
          <a:xfrm>
            <a:off x="457200" y="-26988"/>
            <a:ext cx="8229600" cy="1152526"/>
          </a:xfrm>
        </p:spPr>
        <p:txBody>
          <a:bodyPr/>
          <a:lstStyle/>
          <a:p>
            <a:r>
              <a:rPr lang="en-US" altLang="zh-TW" sz="3600"/>
              <a:t>Example: Two term Gaussian quadrature</a:t>
            </a:r>
          </a:p>
        </p:txBody>
      </p:sp>
      <p:sp>
        <p:nvSpPr>
          <p:cNvPr id="549891" name="Rectangle 3"/>
          <p:cNvSpPr>
            <a:spLocks noGrp="1" noChangeArrowheads="1"/>
          </p:cNvSpPr>
          <p:nvPr>
            <p:ph type="body" idx="1"/>
          </p:nvPr>
        </p:nvSpPr>
        <p:spPr>
          <a:xfrm>
            <a:off x="468313" y="909638"/>
            <a:ext cx="8229600" cy="5183187"/>
          </a:xfrm>
        </p:spPr>
        <p:txBody>
          <a:bodyPr/>
          <a:lstStyle/>
          <a:p>
            <a:r>
              <a:rPr lang="en-US" altLang="zh-TW"/>
              <a:t>Approximate the integral by</a:t>
            </a:r>
          </a:p>
          <a:p>
            <a:endParaRPr lang="en-US" altLang="zh-TW"/>
          </a:p>
          <a:p>
            <a:r>
              <a:rPr lang="en-US" altLang="zh-TW"/>
              <a:t>Apply method of undetermined coefficients</a:t>
            </a:r>
          </a:p>
        </p:txBody>
      </p:sp>
      <p:graphicFrame>
        <p:nvGraphicFramePr>
          <p:cNvPr id="549892" name="Object 4"/>
          <p:cNvGraphicFramePr>
            <a:graphicFrameLocks noChangeAspect="1"/>
          </p:cNvGraphicFramePr>
          <p:nvPr/>
        </p:nvGraphicFramePr>
        <p:xfrm>
          <a:off x="3355975" y="1412875"/>
          <a:ext cx="3303588" cy="742950"/>
        </p:xfrm>
        <a:graphic>
          <a:graphicData uri="http://schemas.openxmlformats.org/presentationml/2006/ole">
            <mc:AlternateContent xmlns:mc="http://schemas.openxmlformats.org/markup-compatibility/2006">
              <mc:Choice xmlns:v="urn:schemas-microsoft-com:vml" Requires="v">
                <p:oleObj spid="_x0000_s549979" name="方程式" r:id="rId4" imgW="1473120" imgH="330120" progId="Equation.3">
                  <p:embed/>
                </p:oleObj>
              </mc:Choice>
              <mc:Fallback>
                <p:oleObj name="方程式" r:id="rId4" imgW="1473120" imgH="3301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5975" y="1412875"/>
                        <a:ext cx="3303588" cy="7429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3" name="Object 5"/>
          <p:cNvGraphicFramePr>
            <a:graphicFrameLocks noChangeAspect="1"/>
          </p:cNvGraphicFramePr>
          <p:nvPr/>
        </p:nvGraphicFramePr>
        <p:xfrm>
          <a:off x="2316163" y="2565400"/>
          <a:ext cx="2933700" cy="742950"/>
        </p:xfrm>
        <a:graphic>
          <a:graphicData uri="http://schemas.openxmlformats.org/presentationml/2006/ole">
            <mc:AlternateContent xmlns:mc="http://schemas.openxmlformats.org/markup-compatibility/2006">
              <mc:Choice xmlns:v="urn:schemas-microsoft-com:vml" Requires="v">
                <p:oleObj spid="_x0000_s549980" name="方程式" r:id="rId6" imgW="1307880" imgH="330120" progId="Equation.3">
                  <p:embed/>
                </p:oleObj>
              </mc:Choice>
              <mc:Fallback>
                <p:oleObj name="方程式" r:id="rId6" imgW="1307880" imgH="3301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6163" y="2565400"/>
                        <a:ext cx="2933700" cy="7429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4" name="Object 6"/>
          <p:cNvGraphicFramePr>
            <a:graphicFrameLocks noChangeAspect="1"/>
          </p:cNvGraphicFramePr>
          <p:nvPr/>
        </p:nvGraphicFramePr>
        <p:xfrm>
          <a:off x="2316163" y="3359150"/>
          <a:ext cx="3048000" cy="885825"/>
        </p:xfrm>
        <a:graphic>
          <a:graphicData uri="http://schemas.openxmlformats.org/presentationml/2006/ole">
            <mc:AlternateContent xmlns:mc="http://schemas.openxmlformats.org/markup-compatibility/2006">
              <mc:Choice xmlns:v="urn:schemas-microsoft-com:vml" Requires="v">
                <p:oleObj spid="_x0000_s549981" name="方程式" r:id="rId8" imgW="1358640" imgH="393480" progId="Equation.3">
                  <p:embed/>
                </p:oleObj>
              </mc:Choice>
              <mc:Fallback>
                <p:oleObj name="方程式" r:id="rId8" imgW="1358640" imgH="3934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16163" y="3359150"/>
                        <a:ext cx="3048000"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5" name="Object 7"/>
          <p:cNvGraphicFramePr>
            <a:graphicFrameLocks noChangeAspect="1"/>
          </p:cNvGraphicFramePr>
          <p:nvPr/>
        </p:nvGraphicFramePr>
        <p:xfrm>
          <a:off x="2316163" y="4221163"/>
          <a:ext cx="2933700" cy="742950"/>
        </p:xfrm>
        <a:graphic>
          <a:graphicData uri="http://schemas.openxmlformats.org/presentationml/2006/ole">
            <mc:AlternateContent xmlns:mc="http://schemas.openxmlformats.org/markup-compatibility/2006">
              <mc:Choice xmlns:v="urn:schemas-microsoft-com:vml" Requires="v">
                <p:oleObj spid="_x0000_s549982" name="方程式" r:id="rId10" imgW="1307880" imgH="330120" progId="Equation.3">
                  <p:embed/>
                </p:oleObj>
              </mc:Choice>
              <mc:Fallback>
                <p:oleObj name="方程式" r:id="rId10" imgW="1307880" imgH="33012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16163" y="4221163"/>
                        <a:ext cx="2933700" cy="7429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6" name="Object 8"/>
          <p:cNvGraphicFramePr>
            <a:graphicFrameLocks noChangeAspect="1"/>
          </p:cNvGraphicFramePr>
          <p:nvPr/>
        </p:nvGraphicFramePr>
        <p:xfrm>
          <a:off x="2387600" y="5013325"/>
          <a:ext cx="2136775" cy="742950"/>
        </p:xfrm>
        <a:graphic>
          <a:graphicData uri="http://schemas.openxmlformats.org/presentationml/2006/ole">
            <mc:AlternateContent xmlns:mc="http://schemas.openxmlformats.org/markup-compatibility/2006">
              <mc:Choice xmlns:v="urn:schemas-microsoft-com:vml" Requires="v">
                <p:oleObj spid="_x0000_s549983" name="方程式" r:id="rId12" imgW="952200" imgH="330120" progId="Equation.3">
                  <p:embed/>
                </p:oleObj>
              </mc:Choice>
              <mc:Fallback>
                <p:oleObj name="方程式" r:id="rId12" imgW="952200" imgH="33012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7600" y="5013325"/>
                        <a:ext cx="2136775" cy="7429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7" name="Object 9"/>
          <p:cNvGraphicFramePr>
            <a:graphicFrameLocks noChangeAspect="1"/>
          </p:cNvGraphicFramePr>
          <p:nvPr/>
        </p:nvGraphicFramePr>
        <p:xfrm>
          <a:off x="684213" y="2698750"/>
          <a:ext cx="1254125" cy="514350"/>
        </p:xfrm>
        <a:graphic>
          <a:graphicData uri="http://schemas.openxmlformats.org/presentationml/2006/ole">
            <mc:AlternateContent xmlns:mc="http://schemas.openxmlformats.org/markup-compatibility/2006">
              <mc:Choice xmlns:v="urn:schemas-microsoft-com:vml" Requires="v">
                <p:oleObj spid="_x0000_s549984" name="方程式" r:id="rId14" imgW="558720" imgH="228600" progId="Equation.3">
                  <p:embed/>
                </p:oleObj>
              </mc:Choice>
              <mc:Fallback>
                <p:oleObj name="方程式" r:id="rId14" imgW="558720" imgH="2286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2698750"/>
                        <a:ext cx="1254125" cy="5143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8" name="Object 10"/>
          <p:cNvGraphicFramePr>
            <a:graphicFrameLocks noChangeAspect="1"/>
          </p:cNvGraphicFramePr>
          <p:nvPr/>
        </p:nvGraphicFramePr>
        <p:xfrm>
          <a:off x="700088" y="3490913"/>
          <a:ext cx="1282700" cy="514350"/>
        </p:xfrm>
        <a:graphic>
          <a:graphicData uri="http://schemas.openxmlformats.org/presentationml/2006/ole">
            <mc:AlternateContent xmlns:mc="http://schemas.openxmlformats.org/markup-compatibility/2006">
              <mc:Choice xmlns:v="urn:schemas-microsoft-com:vml" Requires="v">
                <p:oleObj spid="_x0000_s549985" name="方程式" r:id="rId16" imgW="571320" imgH="228600" progId="Equation.3">
                  <p:embed/>
                </p:oleObj>
              </mc:Choice>
              <mc:Fallback>
                <p:oleObj name="方程式" r:id="rId16" imgW="571320" imgH="2286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0088" y="3490913"/>
                        <a:ext cx="1282700" cy="5143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899" name="Object 11"/>
          <p:cNvGraphicFramePr>
            <a:graphicFrameLocks noChangeAspect="1"/>
          </p:cNvGraphicFramePr>
          <p:nvPr/>
        </p:nvGraphicFramePr>
        <p:xfrm>
          <a:off x="714375" y="4340225"/>
          <a:ext cx="1168400" cy="457200"/>
        </p:xfrm>
        <a:graphic>
          <a:graphicData uri="http://schemas.openxmlformats.org/presentationml/2006/ole">
            <mc:AlternateContent xmlns:mc="http://schemas.openxmlformats.org/markup-compatibility/2006">
              <mc:Choice xmlns:v="urn:schemas-microsoft-com:vml" Requires="v">
                <p:oleObj spid="_x0000_s549986" name="方程式" r:id="rId18" imgW="520560" imgH="203040" progId="Equation.3">
                  <p:embed/>
                </p:oleObj>
              </mc:Choice>
              <mc:Fallback>
                <p:oleObj name="方程式" r:id="rId18" imgW="520560" imgH="20304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4375" y="4340225"/>
                        <a:ext cx="1168400" cy="4572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900" name="Object 12"/>
          <p:cNvGraphicFramePr>
            <a:graphicFrameLocks noChangeAspect="1"/>
          </p:cNvGraphicFramePr>
          <p:nvPr/>
        </p:nvGraphicFramePr>
        <p:xfrm>
          <a:off x="785813" y="5132388"/>
          <a:ext cx="1168400" cy="457200"/>
        </p:xfrm>
        <a:graphic>
          <a:graphicData uri="http://schemas.openxmlformats.org/presentationml/2006/ole">
            <mc:AlternateContent xmlns:mc="http://schemas.openxmlformats.org/markup-compatibility/2006">
              <mc:Choice xmlns:v="urn:schemas-microsoft-com:vml" Requires="v">
                <p:oleObj spid="_x0000_s549987" name="方程式" r:id="rId20" imgW="520560" imgH="203040" progId="Equation.3">
                  <p:embed/>
                </p:oleObj>
              </mc:Choice>
              <mc:Fallback>
                <p:oleObj name="方程式" r:id="rId20" imgW="520560" imgH="203040"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5813" y="5132388"/>
                        <a:ext cx="1168400" cy="4572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901" name="Object 13"/>
          <p:cNvGraphicFramePr>
            <a:graphicFrameLocks noChangeAspect="1"/>
          </p:cNvGraphicFramePr>
          <p:nvPr/>
        </p:nvGraphicFramePr>
        <p:xfrm>
          <a:off x="5867400" y="3500438"/>
          <a:ext cx="1282700" cy="400050"/>
        </p:xfrm>
        <a:graphic>
          <a:graphicData uri="http://schemas.openxmlformats.org/presentationml/2006/ole">
            <mc:AlternateContent xmlns:mc="http://schemas.openxmlformats.org/markup-compatibility/2006">
              <mc:Choice xmlns:v="urn:schemas-microsoft-com:vml" Requires="v">
                <p:oleObj spid="_x0000_s549988" name="方程式" r:id="rId22" imgW="571320" imgH="177480" progId="Equation.3">
                  <p:embed/>
                </p:oleObj>
              </mc:Choice>
              <mc:Fallback>
                <p:oleObj name="方程式" r:id="rId22" imgW="571320" imgH="177480" progId="Equation.3">
                  <p:embed/>
                  <p:pic>
                    <p:nvPicPr>
                      <p:cNvPr id="0" name="Object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67400" y="3500438"/>
                        <a:ext cx="1282700" cy="4000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902" name="Object 14"/>
          <p:cNvGraphicFramePr>
            <a:graphicFrameLocks noChangeAspect="1"/>
          </p:cNvGraphicFramePr>
          <p:nvPr/>
        </p:nvGraphicFramePr>
        <p:xfrm>
          <a:off x="5867400" y="4076700"/>
          <a:ext cx="3057525" cy="519113"/>
        </p:xfrm>
        <a:graphic>
          <a:graphicData uri="http://schemas.openxmlformats.org/presentationml/2006/ole">
            <mc:AlternateContent xmlns:mc="http://schemas.openxmlformats.org/markup-compatibility/2006">
              <mc:Choice xmlns:v="urn:schemas-microsoft-com:vml" Requires="v">
                <p:oleObj spid="_x0000_s549989" name="方程式" r:id="rId24" imgW="1498320" imgH="253800" progId="Equation.3">
                  <p:embed/>
                </p:oleObj>
              </mc:Choice>
              <mc:Fallback>
                <p:oleObj name="方程式" r:id="rId24" imgW="1498320" imgH="253800" progId="Equation.3">
                  <p:embed/>
                  <p:pic>
                    <p:nvPicPr>
                      <p:cNvPr id="0" name="Object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67400" y="4076700"/>
                        <a:ext cx="3057525" cy="519113"/>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9903" name="Object 15"/>
          <p:cNvGraphicFramePr>
            <a:graphicFrameLocks noChangeAspect="1"/>
          </p:cNvGraphicFramePr>
          <p:nvPr/>
        </p:nvGraphicFramePr>
        <p:xfrm>
          <a:off x="3995738" y="5665788"/>
          <a:ext cx="4824412" cy="757237"/>
        </p:xfrm>
        <a:graphic>
          <a:graphicData uri="http://schemas.openxmlformats.org/presentationml/2006/ole">
            <mc:AlternateContent xmlns:mc="http://schemas.openxmlformats.org/markup-compatibility/2006">
              <mc:Choice xmlns:v="urn:schemas-microsoft-com:vml" Requires="v">
                <p:oleObj spid="_x0000_s549990" name="方程式" r:id="rId26" imgW="2108160" imgH="330120" progId="Equation.3">
                  <p:embed/>
                </p:oleObj>
              </mc:Choice>
              <mc:Fallback>
                <p:oleObj name="方程式" r:id="rId26" imgW="2108160" imgH="330120" progId="Equation.3">
                  <p:embed/>
                  <p:pic>
                    <p:nvPicPr>
                      <p:cNvPr id="0" name="Object 1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95738" y="5665788"/>
                        <a:ext cx="4824412" cy="75723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9904" name="AutoShape 16"/>
          <p:cNvSpPr>
            <a:spLocks/>
          </p:cNvSpPr>
          <p:nvPr/>
        </p:nvSpPr>
        <p:spPr bwMode="auto">
          <a:xfrm>
            <a:off x="2124075" y="2779713"/>
            <a:ext cx="215900" cy="2736850"/>
          </a:xfrm>
          <a:prstGeom prst="leftBrace">
            <a:avLst>
              <a:gd name="adj1" fmla="val 105637"/>
              <a:gd name="adj2" fmla="val 50032"/>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9905" name="AutoShape 17"/>
          <p:cNvSpPr>
            <a:spLocks/>
          </p:cNvSpPr>
          <p:nvPr/>
        </p:nvSpPr>
        <p:spPr bwMode="auto">
          <a:xfrm>
            <a:off x="5724525" y="3716338"/>
            <a:ext cx="71438" cy="792162"/>
          </a:xfrm>
          <a:prstGeom prst="leftBrace">
            <a:avLst>
              <a:gd name="adj1" fmla="val 92407"/>
              <a:gd name="adj2" fmla="val 50032"/>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49906" name="Line 18"/>
          <p:cNvSpPr>
            <a:spLocks noChangeShapeType="1"/>
          </p:cNvSpPr>
          <p:nvPr/>
        </p:nvSpPr>
        <p:spPr bwMode="auto">
          <a:xfrm>
            <a:off x="3203575" y="6092825"/>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頁尾版面配置區 4"/>
          <p:cNvSpPr>
            <a:spLocks noGrp="1"/>
          </p:cNvSpPr>
          <p:nvPr>
            <p:ph type="ftr" sz="quarter" idx="11"/>
          </p:nvPr>
        </p:nvSpPr>
        <p:spPr/>
        <p:txBody>
          <a:bodyPr/>
          <a:lstStyle/>
          <a:p>
            <a:r>
              <a:rPr lang="en-US" altLang="zh-TW"/>
              <a:t>Numerical Methods © Wen-Chieh Lin</a:t>
            </a:r>
          </a:p>
        </p:txBody>
      </p:sp>
      <p:sp>
        <p:nvSpPr>
          <p:cNvPr id="8" name="投影片編號版面配置區 5"/>
          <p:cNvSpPr>
            <a:spLocks noGrp="1"/>
          </p:cNvSpPr>
          <p:nvPr>
            <p:ph type="sldNum" sz="quarter" idx="12"/>
          </p:nvPr>
        </p:nvSpPr>
        <p:spPr/>
        <p:txBody>
          <a:bodyPr/>
          <a:lstStyle/>
          <a:p>
            <a:fld id="{114386E1-8152-4E55-9A7F-3D6BE07EA8E9}" type="slidenum">
              <a:rPr lang="en-US" altLang="zh-TW"/>
              <a:pPr/>
              <a:t>7</a:t>
            </a:fld>
            <a:endParaRPr lang="en-US" altLang="zh-TW"/>
          </a:p>
        </p:txBody>
      </p:sp>
      <p:sp>
        <p:nvSpPr>
          <p:cNvPr id="550914" name="Rectangle 2"/>
          <p:cNvSpPr>
            <a:spLocks noGrp="1" noChangeArrowheads="1"/>
          </p:cNvSpPr>
          <p:nvPr>
            <p:ph type="title"/>
          </p:nvPr>
        </p:nvSpPr>
        <p:spPr/>
        <p:txBody>
          <a:bodyPr/>
          <a:lstStyle/>
          <a:p>
            <a:r>
              <a:rPr lang="en-US" altLang="zh-TW"/>
              <a:t>Change of interval</a:t>
            </a:r>
          </a:p>
        </p:txBody>
      </p:sp>
      <p:sp>
        <p:nvSpPr>
          <p:cNvPr id="550915" name="Rectangle 3"/>
          <p:cNvSpPr>
            <a:spLocks noGrp="1" noChangeArrowheads="1"/>
          </p:cNvSpPr>
          <p:nvPr>
            <p:ph type="body" idx="1"/>
          </p:nvPr>
        </p:nvSpPr>
        <p:spPr>
          <a:xfrm>
            <a:off x="468313" y="1341438"/>
            <a:ext cx="8496300" cy="4967287"/>
          </a:xfrm>
        </p:spPr>
        <p:txBody>
          <a:bodyPr/>
          <a:lstStyle/>
          <a:p>
            <a:r>
              <a:rPr lang="en-US" altLang="zh-TW"/>
              <a:t>If the integral interval is [</a:t>
            </a:r>
            <a:r>
              <a:rPr lang="en-US" altLang="zh-TW" i="1"/>
              <a:t>a</a:t>
            </a:r>
            <a:r>
              <a:rPr lang="en-US" altLang="zh-TW"/>
              <a:t>, </a:t>
            </a:r>
            <a:r>
              <a:rPr lang="en-US" altLang="zh-TW" i="1"/>
              <a:t>b</a:t>
            </a:r>
            <a:r>
              <a:rPr lang="en-US" altLang="zh-TW"/>
              <a:t>], we can transform it to [-1, 1]</a:t>
            </a:r>
          </a:p>
        </p:txBody>
      </p:sp>
      <p:graphicFrame>
        <p:nvGraphicFramePr>
          <p:cNvPr id="550916" name="Object 4"/>
          <p:cNvGraphicFramePr>
            <a:graphicFrameLocks noChangeAspect="1"/>
          </p:cNvGraphicFramePr>
          <p:nvPr/>
        </p:nvGraphicFramePr>
        <p:xfrm>
          <a:off x="1092200" y="5300663"/>
          <a:ext cx="5694363" cy="885825"/>
        </p:xfrm>
        <a:graphic>
          <a:graphicData uri="http://schemas.openxmlformats.org/presentationml/2006/ole">
            <mc:AlternateContent xmlns:mc="http://schemas.openxmlformats.org/markup-compatibility/2006">
              <mc:Choice xmlns:v="urn:schemas-microsoft-com:vml" Requires="v">
                <p:oleObj spid="_x0000_s550937" name="方程式" r:id="rId3" imgW="2539800" imgH="393480" progId="Equation.3">
                  <p:embed/>
                </p:oleObj>
              </mc:Choice>
              <mc:Fallback>
                <p:oleObj name="方程式" r:id="rId3" imgW="25398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5300663"/>
                        <a:ext cx="5694363"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0917" name="Object 5"/>
          <p:cNvGraphicFramePr>
            <a:graphicFrameLocks noChangeAspect="1"/>
          </p:cNvGraphicFramePr>
          <p:nvPr/>
        </p:nvGraphicFramePr>
        <p:xfrm>
          <a:off x="1547813" y="2781300"/>
          <a:ext cx="2705100" cy="885825"/>
        </p:xfrm>
        <a:graphic>
          <a:graphicData uri="http://schemas.openxmlformats.org/presentationml/2006/ole">
            <mc:AlternateContent xmlns:mc="http://schemas.openxmlformats.org/markup-compatibility/2006">
              <mc:Choice xmlns:v="urn:schemas-microsoft-com:vml" Requires="v">
                <p:oleObj spid="_x0000_s550938" name="方程式" r:id="rId5" imgW="1206360" imgH="393480" progId="Equation.3">
                  <p:embed/>
                </p:oleObj>
              </mc:Choice>
              <mc:Fallback>
                <p:oleObj name="方程式" r:id="rId5" imgW="1206360" imgH="3934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781300"/>
                        <a:ext cx="2705100"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0918" name="Object 6"/>
          <p:cNvGraphicFramePr>
            <a:graphicFrameLocks noChangeAspect="1"/>
          </p:cNvGraphicFramePr>
          <p:nvPr/>
        </p:nvGraphicFramePr>
        <p:xfrm>
          <a:off x="1619250" y="4076700"/>
          <a:ext cx="1822450" cy="885825"/>
        </p:xfrm>
        <a:graphic>
          <a:graphicData uri="http://schemas.openxmlformats.org/presentationml/2006/ole">
            <mc:AlternateContent xmlns:mc="http://schemas.openxmlformats.org/markup-compatibility/2006">
              <mc:Choice xmlns:v="urn:schemas-microsoft-com:vml" Requires="v">
                <p:oleObj spid="_x0000_s550939" name="方程式" r:id="rId7" imgW="812520" imgH="393480" progId="Equation.3">
                  <p:embed/>
                </p:oleObj>
              </mc:Choice>
              <mc:Fallback>
                <p:oleObj name="方程式" r:id="rId7" imgW="81252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076700"/>
                        <a:ext cx="1822450"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頁尾版面配置區 4"/>
          <p:cNvSpPr>
            <a:spLocks noGrp="1"/>
          </p:cNvSpPr>
          <p:nvPr>
            <p:ph type="ftr" sz="quarter" idx="11"/>
          </p:nvPr>
        </p:nvSpPr>
        <p:spPr/>
        <p:txBody>
          <a:bodyPr/>
          <a:lstStyle/>
          <a:p>
            <a:r>
              <a:rPr lang="en-US" altLang="zh-TW"/>
              <a:t>Numerical Methods © Wen-Chieh Lin</a:t>
            </a:r>
          </a:p>
        </p:txBody>
      </p:sp>
      <p:sp>
        <p:nvSpPr>
          <p:cNvPr id="11" name="投影片編號版面配置區 5"/>
          <p:cNvSpPr>
            <a:spLocks noGrp="1"/>
          </p:cNvSpPr>
          <p:nvPr>
            <p:ph type="sldNum" sz="quarter" idx="12"/>
          </p:nvPr>
        </p:nvSpPr>
        <p:spPr/>
        <p:txBody>
          <a:bodyPr/>
          <a:lstStyle/>
          <a:p>
            <a:fld id="{3BB7CF21-F301-4BC6-A085-DDCC3528F798}" type="slidenum">
              <a:rPr lang="en-US" altLang="zh-TW"/>
              <a:pPr/>
              <a:t>8</a:t>
            </a:fld>
            <a:endParaRPr lang="en-US" altLang="zh-TW"/>
          </a:p>
        </p:txBody>
      </p:sp>
      <p:sp>
        <p:nvSpPr>
          <p:cNvPr id="552962" name="Rectangle 2"/>
          <p:cNvSpPr>
            <a:spLocks noGrp="1" noChangeArrowheads="1"/>
          </p:cNvSpPr>
          <p:nvPr>
            <p:ph type="title"/>
          </p:nvPr>
        </p:nvSpPr>
        <p:spPr/>
        <p:txBody>
          <a:bodyPr/>
          <a:lstStyle/>
          <a:p>
            <a:pPr algn="l"/>
            <a:r>
              <a:rPr lang="en-US" altLang="zh-TW"/>
              <a:t>              Example: </a:t>
            </a:r>
          </a:p>
        </p:txBody>
      </p:sp>
      <p:graphicFrame>
        <p:nvGraphicFramePr>
          <p:cNvPr id="552964" name="Object 4"/>
          <p:cNvGraphicFramePr>
            <a:graphicFrameLocks noChangeAspect="1"/>
          </p:cNvGraphicFramePr>
          <p:nvPr/>
        </p:nvGraphicFramePr>
        <p:xfrm>
          <a:off x="755650" y="3141663"/>
          <a:ext cx="4608513" cy="1038225"/>
        </p:xfrm>
        <a:graphic>
          <a:graphicData uri="http://schemas.openxmlformats.org/presentationml/2006/ole">
            <mc:AlternateContent xmlns:mc="http://schemas.openxmlformats.org/markup-compatibility/2006">
              <mc:Choice xmlns:v="urn:schemas-microsoft-com:vml" Requires="v">
                <p:oleObj spid="_x0000_s553013" name="方程式" r:id="rId3" imgW="1866600" imgH="419040" progId="Equation.3">
                  <p:embed/>
                </p:oleObj>
              </mc:Choice>
              <mc:Fallback>
                <p:oleObj name="方程式" r:id="rId3" imgW="186660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141663"/>
                        <a:ext cx="4608513" cy="10382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5" name="Object 5"/>
          <p:cNvGraphicFramePr>
            <a:graphicFrameLocks noChangeAspect="1"/>
          </p:cNvGraphicFramePr>
          <p:nvPr/>
        </p:nvGraphicFramePr>
        <p:xfrm>
          <a:off x="4427538" y="141288"/>
          <a:ext cx="2544762" cy="1127125"/>
        </p:xfrm>
        <a:graphic>
          <a:graphicData uri="http://schemas.openxmlformats.org/presentationml/2006/ole">
            <mc:AlternateContent xmlns:mc="http://schemas.openxmlformats.org/markup-compatibility/2006">
              <mc:Choice xmlns:v="urn:schemas-microsoft-com:vml" Requires="v">
                <p:oleObj spid="_x0000_s553014" name="方程式" r:id="rId5" imgW="863280" imgH="380880" progId="Equation.3">
                  <p:embed/>
                </p:oleObj>
              </mc:Choice>
              <mc:Fallback>
                <p:oleObj name="方程式" r:id="rId5" imgW="863280" imgH="3808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141288"/>
                        <a:ext cx="2544762" cy="11271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6" name="Object 6"/>
          <p:cNvGraphicFramePr>
            <a:graphicFrameLocks noChangeAspect="1"/>
          </p:cNvGraphicFramePr>
          <p:nvPr/>
        </p:nvGraphicFramePr>
        <p:xfrm>
          <a:off x="827088" y="1412875"/>
          <a:ext cx="5040312" cy="885825"/>
        </p:xfrm>
        <a:graphic>
          <a:graphicData uri="http://schemas.openxmlformats.org/presentationml/2006/ole">
            <mc:AlternateContent xmlns:mc="http://schemas.openxmlformats.org/markup-compatibility/2006">
              <mc:Choice xmlns:v="urn:schemas-microsoft-com:vml" Requires="v">
                <p:oleObj spid="_x0000_s553015" name="方程式" r:id="rId7" imgW="2247840" imgH="393480" progId="Equation.3">
                  <p:embed/>
                </p:oleObj>
              </mc:Choice>
              <mc:Fallback>
                <p:oleObj name="方程式" r:id="rId7" imgW="2247840" imgH="3934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412875"/>
                        <a:ext cx="5040312"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7" name="Object 7"/>
          <p:cNvGraphicFramePr>
            <a:graphicFrameLocks noChangeAspect="1"/>
          </p:cNvGraphicFramePr>
          <p:nvPr/>
        </p:nvGraphicFramePr>
        <p:xfrm>
          <a:off x="657225" y="2276475"/>
          <a:ext cx="2789238" cy="885825"/>
        </p:xfrm>
        <a:graphic>
          <a:graphicData uri="http://schemas.openxmlformats.org/presentationml/2006/ole">
            <mc:AlternateContent xmlns:mc="http://schemas.openxmlformats.org/markup-compatibility/2006">
              <mc:Choice xmlns:v="urn:schemas-microsoft-com:vml" Requires="v">
                <p:oleObj spid="_x0000_s553016" name="方程式" r:id="rId9" imgW="1244520" imgH="393480" progId="Equation.3">
                  <p:embed/>
                </p:oleObj>
              </mc:Choice>
              <mc:Fallback>
                <p:oleObj name="方程式" r:id="rId9" imgW="1244520" imgH="39348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7225" y="2276475"/>
                        <a:ext cx="2789238" cy="885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8" name="Object 8"/>
          <p:cNvGraphicFramePr>
            <a:graphicFrameLocks noChangeAspect="1"/>
          </p:cNvGraphicFramePr>
          <p:nvPr/>
        </p:nvGraphicFramePr>
        <p:xfrm>
          <a:off x="755650" y="4221163"/>
          <a:ext cx="4824413" cy="757237"/>
        </p:xfrm>
        <a:graphic>
          <a:graphicData uri="http://schemas.openxmlformats.org/presentationml/2006/ole">
            <mc:AlternateContent xmlns:mc="http://schemas.openxmlformats.org/markup-compatibility/2006">
              <mc:Choice xmlns:v="urn:schemas-microsoft-com:vml" Requires="v">
                <p:oleObj spid="_x0000_s553017" name="方程式" r:id="rId11" imgW="2108160" imgH="330120" progId="Equation.3">
                  <p:embed/>
                </p:oleObj>
              </mc:Choice>
              <mc:Fallback>
                <p:oleObj name="方程式" r:id="rId11" imgW="2108160" imgH="33012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221163"/>
                        <a:ext cx="4824413" cy="75723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9" name="Object 9"/>
          <p:cNvGraphicFramePr>
            <a:graphicFrameLocks noChangeAspect="1"/>
          </p:cNvGraphicFramePr>
          <p:nvPr/>
        </p:nvGraphicFramePr>
        <p:xfrm>
          <a:off x="1774825" y="4941888"/>
          <a:ext cx="6684963" cy="901700"/>
        </p:xfrm>
        <a:graphic>
          <a:graphicData uri="http://schemas.openxmlformats.org/presentationml/2006/ole">
            <mc:AlternateContent xmlns:mc="http://schemas.openxmlformats.org/markup-compatibility/2006">
              <mc:Choice xmlns:v="urn:schemas-microsoft-com:vml" Requires="v">
                <p:oleObj spid="_x0000_s553018" name="方程式" r:id="rId13" imgW="2920680" imgH="393480" progId="Equation.3">
                  <p:embed/>
                </p:oleObj>
              </mc:Choice>
              <mc:Fallback>
                <p:oleObj name="方程式" r:id="rId13" imgW="2920680" imgH="39348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4825" y="4941888"/>
                        <a:ext cx="6684963" cy="90170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70" name="Object 10"/>
          <p:cNvGraphicFramePr>
            <a:graphicFrameLocks noChangeAspect="1"/>
          </p:cNvGraphicFramePr>
          <p:nvPr/>
        </p:nvGraphicFramePr>
        <p:xfrm>
          <a:off x="1235075" y="5878513"/>
          <a:ext cx="2616200" cy="465137"/>
        </p:xfrm>
        <a:graphic>
          <a:graphicData uri="http://schemas.openxmlformats.org/presentationml/2006/ole">
            <mc:AlternateContent xmlns:mc="http://schemas.openxmlformats.org/markup-compatibility/2006">
              <mc:Choice xmlns:v="urn:schemas-microsoft-com:vml" Requires="v">
                <p:oleObj spid="_x0000_s553019" name="方程式" r:id="rId15" imgW="1143000" imgH="203040" progId="Equation.3">
                  <p:embed/>
                </p:oleObj>
              </mc:Choice>
              <mc:Fallback>
                <p:oleObj name="方程式" r:id="rId15" imgW="1143000" imgH="20304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5075" y="5878513"/>
                        <a:ext cx="2616200" cy="465137"/>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頁尾版面配置區 4"/>
          <p:cNvSpPr>
            <a:spLocks noGrp="1"/>
          </p:cNvSpPr>
          <p:nvPr>
            <p:ph type="ftr" sz="quarter" idx="11"/>
          </p:nvPr>
        </p:nvSpPr>
        <p:spPr/>
        <p:txBody>
          <a:bodyPr/>
          <a:lstStyle/>
          <a:p>
            <a:r>
              <a:rPr lang="en-US" altLang="zh-TW"/>
              <a:t>Numerical Methods © Wen-Chieh Lin</a:t>
            </a:r>
          </a:p>
        </p:txBody>
      </p:sp>
      <p:sp>
        <p:nvSpPr>
          <p:cNvPr id="7" name="投影片編號版面配置區 5"/>
          <p:cNvSpPr>
            <a:spLocks noGrp="1"/>
          </p:cNvSpPr>
          <p:nvPr>
            <p:ph type="sldNum" sz="quarter" idx="12"/>
          </p:nvPr>
        </p:nvSpPr>
        <p:spPr/>
        <p:txBody>
          <a:bodyPr/>
          <a:lstStyle/>
          <a:p>
            <a:fld id="{CDC4160C-410F-461C-B62A-1DA38BDF2337}" type="slidenum">
              <a:rPr lang="en-US" altLang="zh-TW"/>
              <a:pPr/>
              <a:t>9</a:t>
            </a:fld>
            <a:endParaRPr lang="en-US" altLang="zh-TW"/>
          </a:p>
        </p:txBody>
      </p:sp>
      <p:sp>
        <p:nvSpPr>
          <p:cNvPr id="553986" name="Rectangle 2"/>
          <p:cNvSpPr>
            <a:spLocks noGrp="1" noChangeArrowheads="1"/>
          </p:cNvSpPr>
          <p:nvPr>
            <p:ph type="title"/>
          </p:nvPr>
        </p:nvSpPr>
        <p:spPr/>
        <p:txBody>
          <a:bodyPr/>
          <a:lstStyle/>
          <a:p>
            <a:r>
              <a:rPr lang="en-US" altLang="zh-TW"/>
              <a:t>Gaussian Quadrature: </a:t>
            </a:r>
            <a:r>
              <a:rPr lang="en-US" altLang="zh-TW" i="1"/>
              <a:t>n</a:t>
            </a:r>
            <a:r>
              <a:rPr lang="en-US" altLang="zh-TW"/>
              <a:t>-term rule</a:t>
            </a:r>
          </a:p>
        </p:txBody>
      </p:sp>
      <p:sp>
        <p:nvSpPr>
          <p:cNvPr id="553987" name="Rectangle 3"/>
          <p:cNvSpPr>
            <a:spLocks noGrp="1" noChangeArrowheads="1"/>
          </p:cNvSpPr>
          <p:nvPr>
            <p:ph type="body" idx="1"/>
          </p:nvPr>
        </p:nvSpPr>
        <p:spPr>
          <a:xfrm>
            <a:off x="468313" y="1268413"/>
            <a:ext cx="8229600" cy="5040312"/>
          </a:xfrm>
        </p:spPr>
        <p:txBody>
          <a:bodyPr/>
          <a:lstStyle/>
          <a:p>
            <a:r>
              <a:rPr lang="en-US" altLang="zh-TW"/>
              <a:t>Generalization to </a:t>
            </a:r>
            <a:r>
              <a:rPr lang="en-US" altLang="zh-TW" i="1"/>
              <a:t>n</a:t>
            </a:r>
            <a:r>
              <a:rPr lang="en-US" altLang="zh-TW"/>
              <a:t>-term rule</a:t>
            </a:r>
          </a:p>
          <a:p>
            <a:endParaRPr lang="en-US" altLang="zh-TW"/>
          </a:p>
          <a:p>
            <a:endParaRPr lang="en-US" altLang="zh-TW"/>
          </a:p>
          <a:p>
            <a:r>
              <a:rPr lang="en-US" altLang="zh-TW"/>
              <a:t>Determine parameters by solving a set of 2</a:t>
            </a:r>
            <a:r>
              <a:rPr lang="en-US" altLang="zh-TW" i="1"/>
              <a:t>n</a:t>
            </a:r>
            <a:r>
              <a:rPr lang="en-US" altLang="zh-TW"/>
              <a:t> nonlinear equations</a:t>
            </a:r>
          </a:p>
        </p:txBody>
      </p:sp>
      <p:graphicFrame>
        <p:nvGraphicFramePr>
          <p:cNvPr id="553988" name="Object 4"/>
          <p:cNvGraphicFramePr>
            <a:graphicFrameLocks noChangeAspect="1"/>
          </p:cNvGraphicFramePr>
          <p:nvPr/>
        </p:nvGraphicFramePr>
        <p:xfrm>
          <a:off x="2700338" y="1989138"/>
          <a:ext cx="2762250" cy="971550"/>
        </p:xfrm>
        <a:graphic>
          <a:graphicData uri="http://schemas.openxmlformats.org/presentationml/2006/ole">
            <mc:AlternateContent xmlns:mc="http://schemas.openxmlformats.org/markup-compatibility/2006">
              <mc:Choice xmlns:v="urn:schemas-microsoft-com:vml" Requires="v">
                <p:oleObj spid="_x0000_s554002" name="方程式" r:id="rId3" imgW="1231560" imgH="431640" progId="Equation.3">
                  <p:embed/>
                </p:oleObj>
              </mc:Choice>
              <mc:Fallback>
                <p:oleObj name="方程式" r:id="rId3" imgW="123156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989138"/>
                        <a:ext cx="2762250" cy="9715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989" name="Object 5"/>
          <p:cNvGraphicFramePr>
            <a:graphicFrameLocks noChangeAspect="1"/>
          </p:cNvGraphicFramePr>
          <p:nvPr/>
        </p:nvGraphicFramePr>
        <p:xfrm>
          <a:off x="900113" y="4292600"/>
          <a:ext cx="7343775" cy="1520825"/>
        </p:xfrm>
        <a:graphic>
          <a:graphicData uri="http://schemas.openxmlformats.org/presentationml/2006/ole">
            <mc:AlternateContent xmlns:mc="http://schemas.openxmlformats.org/markup-compatibility/2006">
              <mc:Choice xmlns:v="urn:schemas-microsoft-com:vml" Requires="v">
                <p:oleObj spid="_x0000_s554003" name="方程式" r:id="rId5" imgW="2831760" imgH="583920" progId="Equation.3">
                  <p:embed/>
                </p:oleObj>
              </mc:Choice>
              <mc:Fallback>
                <p:oleObj name="方程式" r:id="rId5" imgW="2831760" imgH="5839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292600"/>
                        <a:ext cx="7343775" cy="152082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Tahoma" pitchFamily="34"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Tahoma" pitchFamily="34" charset="0"/>
            <a:ea typeface="新細明體" charset="-12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25639</TotalTime>
  <Words>821</Words>
  <Application>Microsoft Office PowerPoint</Application>
  <PresentationFormat>如螢幕大小 (4:3)</PresentationFormat>
  <Paragraphs>207</Paragraphs>
  <Slides>28</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Textured</vt:lpstr>
      <vt:lpstr>方程式</vt:lpstr>
      <vt:lpstr>Numerical Differentiation  and Integration (3)</vt:lpstr>
      <vt:lpstr>Adaptive Integration</vt:lpstr>
      <vt:lpstr>Adaptive Scheme</vt:lpstr>
      <vt:lpstr>Example: Adaptive Integration</vt:lpstr>
      <vt:lpstr>Gaussian Quadrature</vt:lpstr>
      <vt:lpstr>Example: Two term Gaussian quadrature</vt:lpstr>
      <vt:lpstr>Change of interval</vt:lpstr>
      <vt:lpstr>              Example: </vt:lpstr>
      <vt:lpstr>Gaussian Quadrature: n-term rule</vt:lpstr>
      <vt:lpstr>Legendre Polynomial</vt:lpstr>
      <vt:lpstr>Computing weights in Gaussian Quadrature</vt:lpstr>
      <vt:lpstr>Values for Gaussian Quadrature</vt:lpstr>
      <vt:lpstr>Example: compute 4-term formula of  </vt:lpstr>
      <vt:lpstr>Multiple Integrals</vt:lpstr>
      <vt:lpstr>Example: Double Integral</vt:lpstr>
      <vt:lpstr>Example (cont.)</vt:lpstr>
      <vt:lpstr>Example (cont.)</vt:lpstr>
      <vt:lpstr>Multiple Integrals—General Form</vt:lpstr>
      <vt:lpstr>Example: Multiple Integrals</vt:lpstr>
      <vt:lpstr>Example: Multiple Integrals (cont.)</vt:lpstr>
      <vt:lpstr>Example: Integrating with Variable Limits</vt:lpstr>
      <vt:lpstr>Example: Integrating with Variable Limits</vt:lpstr>
      <vt:lpstr>Example: Integrating with Variable Limits</vt:lpstr>
      <vt:lpstr>Error in Multiple Integration</vt:lpstr>
      <vt:lpstr>Monte Carlo Method</vt:lpstr>
      <vt:lpstr>Example: Monte Carlo Method </vt:lpstr>
      <vt:lpstr>When should I use Monte Carlo?</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Animation and Special Effects</dc:title>
  <dc:creator>Ling</dc:creator>
  <cp:lastModifiedBy>Steve</cp:lastModifiedBy>
  <cp:revision>742</cp:revision>
  <dcterms:created xsi:type="dcterms:W3CDTF">2006-09-01T06:13:59Z</dcterms:created>
  <dcterms:modified xsi:type="dcterms:W3CDTF">2017-04-30T14:56:53Z</dcterms:modified>
</cp:coreProperties>
</file>