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429" r:id="rId2"/>
    <p:sldId id="436" r:id="rId3"/>
    <p:sldId id="437" r:id="rId4"/>
    <p:sldId id="438" r:id="rId5"/>
    <p:sldId id="439" r:id="rId6"/>
    <p:sldId id="441" r:id="rId7"/>
    <p:sldId id="443" r:id="rId8"/>
    <p:sldId id="442" r:id="rId9"/>
    <p:sldId id="444" r:id="rId10"/>
    <p:sldId id="445" r:id="rId11"/>
    <p:sldId id="448" r:id="rId12"/>
    <p:sldId id="450" r:id="rId13"/>
    <p:sldId id="451" r:id="rId14"/>
    <p:sldId id="449" r:id="rId15"/>
    <p:sldId id="452" r:id="rId16"/>
    <p:sldId id="453" r:id="rId17"/>
    <p:sldId id="446" r:id="rId18"/>
    <p:sldId id="447" r:id="rId19"/>
    <p:sldId id="454" r:id="rId20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  <a:srgbClr val="FFFFFF"/>
    <a:srgbClr val="FFCC66"/>
    <a:srgbClr val="CC0099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7209" autoAdjust="0"/>
  </p:normalViewPr>
  <p:slideViewPr>
    <p:cSldViewPr>
      <p:cViewPr varScale="1">
        <p:scale>
          <a:sx n="59" d="100"/>
          <a:sy n="59" d="100"/>
        </p:scale>
        <p:origin x="-1408" y="-72"/>
      </p:cViewPr>
      <p:guideLst>
        <p:guide orient="horz" pos="379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FA23F684-E09D-4341-9284-2F7433AD701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1729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C7C13033-B0E7-4553-AE18-09EF0AE7A2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95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F2F79-15F5-451D-97D6-E9ABD265849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1770A997-88E3-4CEC-8E3E-A89E256B5BE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CE33D-0C69-4DF8-96FD-3EC2F4CC53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710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DA624-B79F-4BCD-9580-562684A861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679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98BD7-F2E5-4294-B1DA-28ADC4D3A1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161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92C17-84B9-42A9-9E09-E9C1D3F7C7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51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1A8C5-4754-4DBA-B8F0-6B4F93B364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11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99A4F-3599-4EE0-98B4-C467B6C875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0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5E0D5-78C1-4A7C-B6DD-5A70EA7593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39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8DE2D-2136-46AB-B7EA-26806C59BE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771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F1A75-A9C5-40D3-A82D-0C23694F0C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04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DBB79-D74D-466B-A87C-965831D127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940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 b="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 b="0">
                <a:solidFill>
                  <a:srgbClr val="FFFF00"/>
                </a:solidFill>
                <a:latin typeface="+mn-lt"/>
              </a:defRPr>
            </a:lvl1pPr>
          </a:lstStyle>
          <a:p>
            <a:fld id="{5BE48A9B-CCB0-4F38-B613-213EFF19A2D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llinois.edu/~heath/iem/ode/eulrmth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5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952500"/>
            <a:ext cx="8207375" cy="1828800"/>
          </a:xfrm>
        </p:spPr>
        <p:txBody>
          <a:bodyPr/>
          <a:lstStyle/>
          <a:p>
            <a:r>
              <a:rPr lang="en-US" altLang="zh-TW" sz="4800"/>
              <a:t>Numerical Solution of Ordinary Differentiation Equations</a:t>
            </a:r>
          </a:p>
        </p:txBody>
      </p:sp>
      <p:grpSp>
        <p:nvGrpSpPr>
          <p:cNvPr id="406548" name="Group 20"/>
          <p:cNvGrpSpPr>
            <a:grpSpLocks/>
          </p:cNvGrpSpPr>
          <p:nvPr/>
        </p:nvGrpSpPr>
        <p:grpSpPr bwMode="auto">
          <a:xfrm>
            <a:off x="3492500" y="2781300"/>
            <a:ext cx="3465513" cy="3511550"/>
            <a:chOff x="567" y="1626"/>
            <a:chExt cx="2183" cy="2212"/>
          </a:xfrm>
        </p:grpSpPr>
        <p:sp>
          <p:nvSpPr>
            <p:cNvPr id="406549" name="Text Box 21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6550" name="Text Box 22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  <p:pic>
          <p:nvPicPr>
            <p:cNvPr id="40655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70"/>
              <a:ext cx="1747" cy="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6552" name="Line 24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6553" name="Line 25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660C-0227-4F09-BA50-2EB47096E4F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II: Instability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pSp>
        <p:nvGrpSpPr>
          <p:cNvPr id="580620" name="Group 12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3419" y="1581"/>
            <a:chExt cx="2183" cy="2212"/>
          </a:xfrm>
        </p:grpSpPr>
        <p:pic>
          <p:nvPicPr>
            <p:cNvPr id="58061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1933"/>
              <a:ext cx="1738" cy="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0615" name="Line 7"/>
            <p:cNvSpPr>
              <a:spLocks noChangeShapeType="1"/>
            </p:cNvSpPr>
            <p:nvPr/>
          </p:nvSpPr>
          <p:spPr bwMode="auto">
            <a:xfrm>
              <a:off x="3555" y="3667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0616" name="Line 8"/>
            <p:cNvSpPr>
              <a:spLocks noChangeShapeType="1"/>
            </p:cNvSpPr>
            <p:nvPr/>
          </p:nvSpPr>
          <p:spPr bwMode="auto">
            <a:xfrm flipV="1">
              <a:off x="3555" y="1898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0617" name="Text Box 9"/>
            <p:cNvSpPr txBox="1">
              <a:spLocks noChangeArrowheads="1"/>
            </p:cNvSpPr>
            <p:nvPr/>
          </p:nvSpPr>
          <p:spPr bwMode="auto">
            <a:xfrm>
              <a:off x="5311" y="346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80618" name="Text Box 10"/>
            <p:cNvSpPr txBox="1">
              <a:spLocks noChangeArrowheads="1"/>
            </p:cNvSpPr>
            <p:nvPr/>
          </p:nvSpPr>
          <p:spPr bwMode="auto">
            <a:xfrm>
              <a:off x="3419" y="158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0619" name="Line 11"/>
            <p:cNvSpPr>
              <a:spLocks noChangeShapeType="1"/>
            </p:cNvSpPr>
            <p:nvPr/>
          </p:nvSpPr>
          <p:spPr bwMode="auto">
            <a:xfrm flipV="1">
              <a:off x="5254" y="1953"/>
              <a:ext cx="78" cy="22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5C96-70F5-4F1C-A486-8E592693955C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Euler’s Method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Simplest numerical solution method</a:t>
            </a:r>
          </a:p>
          <a:p>
            <a:r>
              <a:rPr lang="en-US" altLang="zh-TW"/>
              <a:t>Bigger time steps, bigger errors</a:t>
            </a:r>
          </a:p>
        </p:txBody>
      </p:sp>
      <p:graphicFrame>
        <p:nvGraphicFramePr>
          <p:cNvPr id="585732" name="Object 4"/>
          <p:cNvGraphicFramePr>
            <a:graphicFrameLocks noChangeAspect="1"/>
          </p:cNvGraphicFramePr>
          <p:nvPr/>
        </p:nvGraphicFramePr>
        <p:xfrm>
          <a:off x="539750" y="3213100"/>
          <a:ext cx="48164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1" name="方程式" r:id="rId3" imgW="1726920" imgH="203040" progId="Equation.3">
                  <p:embed/>
                </p:oleObj>
              </mc:Choice>
              <mc:Fallback>
                <p:oleObj name="方程式" r:id="rId3" imgW="17269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13100"/>
                        <a:ext cx="4816475" cy="569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5733" name="Group 5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grpSp>
          <p:nvGrpSpPr>
            <p:cNvPr id="585734" name="Group 6"/>
            <p:cNvGrpSpPr>
              <a:grpSpLocks/>
            </p:cNvGrpSpPr>
            <p:nvPr/>
          </p:nvGrpSpPr>
          <p:grpSpPr bwMode="auto">
            <a:xfrm>
              <a:off x="703" y="1943"/>
              <a:ext cx="1742" cy="1814"/>
              <a:chOff x="703" y="1943"/>
              <a:chExt cx="1742" cy="1814"/>
            </a:xfrm>
          </p:grpSpPr>
          <p:pic>
            <p:nvPicPr>
              <p:cNvPr id="585735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" y="1979"/>
                <a:ext cx="1742" cy="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85736" name="Line 8"/>
              <p:cNvSpPr>
                <a:spLocks noChangeShapeType="1"/>
              </p:cNvSpPr>
              <p:nvPr/>
            </p:nvSpPr>
            <p:spPr bwMode="auto">
              <a:xfrm>
                <a:off x="703" y="3712"/>
                <a:ext cx="172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5737" name="Line 9"/>
              <p:cNvSpPr>
                <a:spLocks noChangeShapeType="1"/>
              </p:cNvSpPr>
              <p:nvPr/>
            </p:nvSpPr>
            <p:spPr bwMode="auto">
              <a:xfrm flipV="1">
                <a:off x="703" y="1943"/>
                <a:ext cx="0" cy="18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85738" name="Text Box 10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85739" name="Text Box 11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389E-9EF7-467B-B17A-263FBC2294F6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Euler’s Method (cont.)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392612"/>
          </a:xfrm>
        </p:spPr>
        <p:txBody>
          <a:bodyPr/>
          <a:lstStyle/>
          <a:p>
            <a:r>
              <a:rPr lang="en-US" altLang="zh-TW"/>
              <a:t>Solves ODE using one-term Taylor-series</a:t>
            </a:r>
          </a:p>
        </p:txBody>
      </p:sp>
      <p:graphicFrame>
        <p:nvGraphicFramePr>
          <p:cNvPr id="587780" name="Object 4"/>
          <p:cNvGraphicFramePr>
            <a:graphicFrameLocks noChangeAspect="1"/>
          </p:cNvGraphicFramePr>
          <p:nvPr/>
        </p:nvGraphicFramePr>
        <p:xfrm>
          <a:off x="1619250" y="2565400"/>
          <a:ext cx="58785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7" name="方程式" r:id="rId3" imgW="2108160" imgH="419040" progId="Equation.3">
                  <p:embed/>
                </p:oleObj>
              </mc:Choice>
              <mc:Fallback>
                <p:oleObj name="方程式" r:id="rId3" imgW="2108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5400"/>
                        <a:ext cx="5878513" cy="11747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1" name="Object 5"/>
          <p:cNvGraphicFramePr>
            <a:graphicFrameLocks noChangeAspect="1"/>
          </p:cNvGraphicFramePr>
          <p:nvPr/>
        </p:nvGraphicFramePr>
        <p:xfrm>
          <a:off x="2268538" y="3860800"/>
          <a:ext cx="19129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8" name="方程式" r:id="rId5" imgW="685800" imgH="203040" progId="Equation.3">
                  <p:embed/>
                </p:oleObj>
              </mc:Choice>
              <mc:Fallback>
                <p:oleObj name="方程式" r:id="rId5" imgW="6858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860800"/>
                        <a:ext cx="191293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2" name="Object 6"/>
          <p:cNvGraphicFramePr>
            <a:graphicFrameLocks noChangeAspect="1"/>
          </p:cNvGraphicFramePr>
          <p:nvPr/>
        </p:nvGraphicFramePr>
        <p:xfrm>
          <a:off x="1763713" y="5013325"/>
          <a:ext cx="48164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9" name="方程式" r:id="rId7" imgW="1726920" imgH="203040" progId="Equation.3">
                  <p:embed/>
                </p:oleObj>
              </mc:Choice>
              <mc:Fallback>
                <p:oleObj name="方程式" r:id="rId7" imgW="17269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13325"/>
                        <a:ext cx="4816475" cy="569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3" name="AutoShape 7"/>
          <p:cNvSpPr>
            <a:spLocks noChangeArrowheads="1"/>
          </p:cNvSpPr>
          <p:nvPr/>
        </p:nvSpPr>
        <p:spPr bwMode="auto">
          <a:xfrm>
            <a:off x="4211638" y="4005263"/>
            <a:ext cx="574675" cy="936625"/>
          </a:xfrm>
          <a:prstGeom prst="downArrow">
            <a:avLst>
              <a:gd name="adj1" fmla="val 50000"/>
              <a:gd name="adj2" fmla="val 407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587784" name="Object 8"/>
          <p:cNvGraphicFramePr>
            <a:graphicFrameLocks noChangeAspect="1"/>
          </p:cNvGraphicFramePr>
          <p:nvPr/>
        </p:nvGraphicFramePr>
        <p:xfrm>
          <a:off x="2195513" y="4365625"/>
          <a:ext cx="17700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0" name="方程式" r:id="rId9" imgW="634680" imgH="228600" progId="Equation.3">
                  <p:embed/>
                </p:oleObj>
              </mc:Choice>
              <mc:Fallback>
                <p:oleObj name="方程式" r:id="rId9" imgW="6346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5625"/>
                        <a:ext cx="1770062" cy="639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5" name="Object 9"/>
          <p:cNvGraphicFramePr>
            <a:graphicFrameLocks noChangeAspect="1"/>
          </p:cNvGraphicFramePr>
          <p:nvPr/>
        </p:nvGraphicFramePr>
        <p:xfrm>
          <a:off x="2994025" y="5667375"/>
          <a:ext cx="25860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1" name="方程式" r:id="rId11" imgW="927000" imgH="228600" progId="Equation.3">
                  <p:embed/>
                </p:oleObj>
              </mc:Choice>
              <mc:Fallback>
                <p:oleObj name="方程式" r:id="rId11" imgW="927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5667375"/>
                        <a:ext cx="2586038" cy="641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6" name="Object 10"/>
          <p:cNvGraphicFramePr>
            <a:graphicFrameLocks noChangeAspect="1"/>
          </p:cNvGraphicFramePr>
          <p:nvPr/>
        </p:nvGraphicFramePr>
        <p:xfrm>
          <a:off x="971550" y="1196975"/>
          <a:ext cx="70437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2" name="方程式" r:id="rId13" imgW="2527200" imgH="228600" progId="Equation.3">
                  <p:embed/>
                </p:oleObj>
              </mc:Choice>
              <mc:Fallback>
                <p:oleObj name="方程式" r:id="rId13" imgW="2527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7043738" cy="639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7" name="Line 11"/>
          <p:cNvSpPr>
            <a:spLocks noChangeShapeType="1"/>
          </p:cNvSpPr>
          <p:nvPr/>
        </p:nvSpPr>
        <p:spPr bwMode="auto">
          <a:xfrm>
            <a:off x="2051050" y="60213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587789" name="Object 13"/>
          <p:cNvGraphicFramePr>
            <a:graphicFrameLocks noChangeAspect="1"/>
          </p:cNvGraphicFramePr>
          <p:nvPr/>
        </p:nvGraphicFramePr>
        <p:xfrm>
          <a:off x="5724525" y="4076700"/>
          <a:ext cx="25130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3" name="方程式" r:id="rId15" imgW="901440" imgH="228600" progId="Equation.3">
                  <p:embed/>
                </p:oleObj>
              </mc:Choice>
              <mc:Fallback>
                <p:oleObj name="方程式" r:id="rId15" imgW="901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076700"/>
                        <a:ext cx="2513013" cy="639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3" grpId="0" animBg="1"/>
      <p:bldP spid="5877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FD46-864E-4F0F-9CD1-48E83091D65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Drawbacks of Euler’s Method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341438"/>
            <a:ext cx="8496175" cy="4967287"/>
          </a:xfrm>
        </p:spPr>
        <p:txBody>
          <a:bodyPr/>
          <a:lstStyle/>
          <a:p>
            <a:r>
              <a:rPr lang="en-US" altLang="zh-TW" dirty="0"/>
              <a:t>Inaccuracy</a:t>
            </a:r>
          </a:p>
          <a:p>
            <a:r>
              <a:rPr lang="en-US" altLang="zh-TW" dirty="0"/>
              <a:t>Inefficiency</a:t>
            </a:r>
          </a:p>
          <a:p>
            <a:pPr lvl="1"/>
            <a:r>
              <a:rPr lang="en-US" altLang="zh-TW" dirty="0"/>
              <a:t>Need to use small time-steps to avoid divergence</a:t>
            </a:r>
          </a:p>
          <a:p>
            <a:pPr lvl="1"/>
            <a:r>
              <a:rPr lang="en-US" altLang="zh-TW" dirty="0"/>
              <a:t>Example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http://www.cs.illinois.edu/~heath/iem/ode/eulrmthd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/>
              <a:t>Improvement using the midpoint method</a:t>
            </a:r>
          </a:p>
          <a:p>
            <a:pPr lvl="1"/>
            <a:r>
              <a:rPr lang="en-US" altLang="zh-TW" dirty="0"/>
              <a:t>Slope at the midpoint is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C00B-B215-49FF-975B-49FAC5D071A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Midpoint Method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5040312" cy="4967287"/>
          </a:xfrm>
        </p:spPr>
        <p:txBody>
          <a:bodyPr/>
          <a:lstStyle/>
          <a:p>
            <a:r>
              <a:rPr lang="en-US" altLang="zh-TW"/>
              <a:t>Compute an Euler step</a:t>
            </a:r>
          </a:p>
          <a:p>
            <a:endParaRPr lang="en-US" altLang="zh-TW"/>
          </a:p>
          <a:p>
            <a:r>
              <a:rPr lang="en-US" altLang="zh-TW"/>
              <a:t>Evaluate f at the midpoint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Take a step using the midpoint value</a:t>
            </a:r>
          </a:p>
        </p:txBody>
      </p:sp>
      <p:pic>
        <p:nvPicPr>
          <p:cNvPr id="586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068638"/>
            <a:ext cx="2773362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6764" name="Group 12"/>
          <p:cNvGrpSpPr>
            <a:grpSpLocks/>
          </p:cNvGrpSpPr>
          <p:nvPr/>
        </p:nvGrpSpPr>
        <p:grpSpPr bwMode="auto">
          <a:xfrm>
            <a:off x="5643563" y="3013075"/>
            <a:ext cx="2735262" cy="2879725"/>
            <a:chOff x="3555" y="1898"/>
            <a:chExt cx="1723" cy="1814"/>
          </a:xfrm>
        </p:grpSpPr>
        <p:sp>
          <p:nvSpPr>
            <p:cNvPr id="586760" name="Line 8"/>
            <p:cNvSpPr>
              <a:spLocks noChangeShapeType="1"/>
            </p:cNvSpPr>
            <p:nvPr/>
          </p:nvSpPr>
          <p:spPr bwMode="auto">
            <a:xfrm>
              <a:off x="3555" y="3667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6761" name="Line 9"/>
            <p:cNvSpPr>
              <a:spLocks noChangeShapeType="1"/>
            </p:cNvSpPr>
            <p:nvPr/>
          </p:nvSpPr>
          <p:spPr bwMode="auto">
            <a:xfrm flipV="1">
              <a:off x="3555" y="1898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8431213" y="5502275"/>
            <a:ext cx="46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latin typeface="Times New Roman" pitchFamily="18" charset="0"/>
              </a:rPr>
              <a:t>x</a:t>
            </a:r>
            <a:r>
              <a:rPr lang="en-US" altLang="zh-TW" sz="2800" b="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86763" name="Text Box 11"/>
          <p:cNvSpPr txBox="1">
            <a:spLocks noChangeArrowheads="1"/>
          </p:cNvSpPr>
          <p:nvPr/>
        </p:nvSpPr>
        <p:spPr bwMode="auto">
          <a:xfrm>
            <a:off x="5427663" y="2509838"/>
            <a:ext cx="461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latin typeface="Times New Roman" pitchFamily="18" charset="0"/>
              </a:rPr>
              <a:t>x</a:t>
            </a:r>
            <a:r>
              <a:rPr lang="en-US" altLang="zh-TW" sz="2800" b="0" i="1" baseline="-2500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86765" name="Object 13"/>
          <p:cNvGraphicFramePr>
            <a:graphicFrameLocks noChangeAspect="1"/>
          </p:cNvGraphicFramePr>
          <p:nvPr/>
        </p:nvGraphicFramePr>
        <p:xfrm>
          <a:off x="1693863" y="1954213"/>
          <a:ext cx="30797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2" name="方程式" r:id="rId4" imgW="1104840" imgH="228600" progId="Equation.3">
                  <p:embed/>
                </p:oleObj>
              </mc:Choice>
              <mc:Fallback>
                <p:oleObj name="方程式" r:id="rId4" imgW="11048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954213"/>
                        <a:ext cx="3079750" cy="641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6" name="Object 14"/>
          <p:cNvGraphicFramePr>
            <a:graphicFrameLocks noChangeAspect="1"/>
          </p:cNvGraphicFramePr>
          <p:nvPr/>
        </p:nvGraphicFramePr>
        <p:xfrm>
          <a:off x="514350" y="3141663"/>
          <a:ext cx="49212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3" name="方程式" r:id="rId6" imgW="1765080" imgH="393480" progId="Equation.3">
                  <p:embed/>
                </p:oleObj>
              </mc:Choice>
              <mc:Fallback>
                <p:oleObj name="方程式" r:id="rId6" imgW="17650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141663"/>
                        <a:ext cx="4921250" cy="1104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8" name="Object 16"/>
          <p:cNvGraphicFramePr>
            <a:graphicFrameLocks noChangeAspect="1"/>
          </p:cNvGraphicFramePr>
          <p:nvPr/>
        </p:nvGraphicFramePr>
        <p:xfrm>
          <a:off x="757238" y="5373688"/>
          <a:ext cx="46053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4" name="方程式" r:id="rId8" imgW="1650960" imgH="228600" progId="Equation.3">
                  <p:embed/>
                </p:oleObj>
              </mc:Choice>
              <mc:Fallback>
                <p:oleObj name="方程式" r:id="rId8" imgW="16509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5373688"/>
                        <a:ext cx="4605337" cy="641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7743-F600-4E5F-B9C7-74703F0E282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Midpoint Method (cont.)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Solves ODE using two-term Taylor-series</a:t>
            </a:r>
          </a:p>
          <a:p>
            <a:endParaRPr lang="en-US" altLang="zh-TW" sz="3600"/>
          </a:p>
          <a:p>
            <a:endParaRPr lang="en-US" altLang="zh-TW" sz="3600"/>
          </a:p>
          <a:p>
            <a:endParaRPr lang="en-US" altLang="zh-TW" sz="3600"/>
          </a:p>
          <a:p>
            <a:r>
              <a:rPr lang="en-US" altLang="zh-TW"/>
              <a:t>Approximating </a:t>
            </a:r>
            <a:r>
              <a:rPr lang="en-US" altLang="zh-TW" i="1"/>
              <a:t>f’</a:t>
            </a:r>
            <a:r>
              <a:rPr lang="en-US" altLang="zh-TW"/>
              <a:t> by Taylor-series</a:t>
            </a:r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827088" y="1662113"/>
          <a:ext cx="69135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6" name="方程式" r:id="rId3" imgW="2730240" imgH="419040" progId="Equation.3">
                  <p:embed/>
                </p:oleObj>
              </mc:Choice>
              <mc:Fallback>
                <p:oleObj name="方程式" r:id="rId3" imgW="2730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62113"/>
                        <a:ext cx="6913562" cy="1066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795338" y="2668588"/>
          <a:ext cx="72818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7" name="方程式" r:id="rId5" imgW="2831760" imgH="393480" progId="Equation.3">
                  <p:embed/>
                </p:oleObj>
              </mc:Choice>
              <mc:Fallback>
                <p:oleObj name="方程式" r:id="rId5" imgW="28317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2668588"/>
                        <a:ext cx="7281862" cy="1012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4" name="Object 12"/>
          <p:cNvGraphicFramePr>
            <a:graphicFrameLocks noChangeAspect="1"/>
          </p:cNvGraphicFramePr>
          <p:nvPr/>
        </p:nvGraphicFramePr>
        <p:xfrm>
          <a:off x="915988" y="4543425"/>
          <a:ext cx="45196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8" name="方程式" r:id="rId7" imgW="1917360" imgH="228600" progId="Equation.3">
                  <p:embed/>
                </p:oleObj>
              </mc:Choice>
              <mc:Fallback>
                <p:oleObj name="方程式" r:id="rId7" imgW="191736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543425"/>
                        <a:ext cx="4519612" cy="5413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6" name="Object 14"/>
          <p:cNvGraphicFramePr>
            <a:graphicFrameLocks noChangeAspect="1"/>
          </p:cNvGraphicFramePr>
          <p:nvPr/>
        </p:nvGraphicFramePr>
        <p:xfrm>
          <a:off x="6489700" y="5300663"/>
          <a:ext cx="21844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9" name="方程式" r:id="rId9" imgW="927000" imgH="393480" progId="Equation.3">
                  <p:embed/>
                </p:oleObj>
              </mc:Choice>
              <mc:Fallback>
                <p:oleObj name="方程式" r:id="rId9" imgW="9270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300663"/>
                        <a:ext cx="2184400" cy="9350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5" name="Object 13"/>
          <p:cNvGraphicFramePr>
            <a:graphicFrameLocks noChangeAspect="1"/>
          </p:cNvGraphicFramePr>
          <p:nvPr/>
        </p:nvGraphicFramePr>
        <p:xfrm>
          <a:off x="347663" y="5302250"/>
          <a:ext cx="24241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00" name="方程式" r:id="rId11" imgW="1028520" imgH="393480" progId="Equation.3">
                  <p:embed/>
                </p:oleObj>
              </mc:Choice>
              <mc:Fallback>
                <p:oleObj name="方程式" r:id="rId11" imgW="10285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5302250"/>
                        <a:ext cx="2424112" cy="935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7" name="Object 15"/>
          <p:cNvGraphicFramePr>
            <a:graphicFrameLocks noChangeAspect="1"/>
          </p:cNvGraphicFramePr>
          <p:nvPr/>
        </p:nvGraphicFramePr>
        <p:xfrm>
          <a:off x="6011863" y="4294188"/>
          <a:ext cx="20351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01" name="方程式" r:id="rId13" imgW="863280" imgH="393480" progId="Equation.3">
                  <p:embed/>
                </p:oleObj>
              </mc:Choice>
              <mc:Fallback>
                <p:oleObj name="方程式" r:id="rId13" imgW="86328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294188"/>
                        <a:ext cx="2035175" cy="9350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8" name="Object 16"/>
          <p:cNvGraphicFramePr>
            <a:graphicFrameLocks noChangeAspect="1"/>
          </p:cNvGraphicFramePr>
          <p:nvPr/>
        </p:nvGraphicFramePr>
        <p:xfrm>
          <a:off x="2792413" y="5300663"/>
          <a:ext cx="36512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02" name="方程式" r:id="rId15" imgW="1549080" imgH="393480" progId="Equation.3">
                  <p:embed/>
                </p:oleObj>
              </mc:Choice>
              <mc:Fallback>
                <p:oleObj name="方程式" r:id="rId15" imgW="154908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5300663"/>
                        <a:ext cx="3651250" cy="9350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BC3-75AA-4C86-883B-8B8CB3F7FD5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of The Midpoint Method</a:t>
            </a:r>
          </a:p>
        </p:txBody>
      </p:sp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323850" y="3429000"/>
          <a:ext cx="71008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2" name="方程式" r:id="rId3" imgW="2730240" imgH="419040" progId="Equation.3">
                  <p:embed/>
                </p:oleObj>
              </mc:Choice>
              <mc:Fallback>
                <p:oleObj name="方程式" r:id="rId3" imgW="2730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29000"/>
                        <a:ext cx="7100888" cy="1095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3" name="Object 7"/>
          <p:cNvGraphicFramePr>
            <a:graphicFrameLocks noChangeAspect="1"/>
          </p:cNvGraphicFramePr>
          <p:nvPr/>
        </p:nvGraphicFramePr>
        <p:xfrm>
          <a:off x="1352550" y="1127125"/>
          <a:ext cx="50196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3" name="方程式" r:id="rId5" imgW="1930320" imgH="393480" progId="Equation.3">
                  <p:embed/>
                </p:oleObj>
              </mc:Choice>
              <mc:Fallback>
                <p:oleObj name="方程式" r:id="rId5" imgW="19303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127125"/>
                        <a:ext cx="5019675" cy="10302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4" name="Object 8"/>
          <p:cNvGraphicFramePr>
            <a:graphicFrameLocks noChangeAspect="1"/>
          </p:cNvGraphicFramePr>
          <p:nvPr/>
        </p:nvGraphicFramePr>
        <p:xfrm>
          <a:off x="1476375" y="2217738"/>
          <a:ext cx="57785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4" name="方程式" r:id="rId7" imgW="2222280" imgH="444240" progId="Equation.3">
                  <p:embed/>
                </p:oleObj>
              </mc:Choice>
              <mc:Fallback>
                <p:oleObj name="方程式" r:id="rId7" imgW="22222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17738"/>
                        <a:ext cx="5778500" cy="1162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5" name="Object 9"/>
          <p:cNvGraphicFramePr>
            <a:graphicFrameLocks noChangeAspect="1"/>
          </p:cNvGraphicFramePr>
          <p:nvPr/>
        </p:nvGraphicFramePr>
        <p:xfrm>
          <a:off x="323850" y="4459288"/>
          <a:ext cx="86534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5" name="方程式" r:id="rId9" imgW="3327120" imgH="431640" progId="Equation.3">
                  <p:embed/>
                </p:oleObj>
              </mc:Choice>
              <mc:Fallback>
                <p:oleObj name="方程式" r:id="rId9" imgW="33271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459288"/>
                        <a:ext cx="8653463" cy="1130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6" name="Object 10"/>
          <p:cNvGraphicFramePr>
            <a:graphicFrameLocks noChangeAspect="1"/>
          </p:cNvGraphicFramePr>
          <p:nvPr/>
        </p:nvGraphicFramePr>
        <p:xfrm>
          <a:off x="323850" y="5492750"/>
          <a:ext cx="55165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6" name="方程式" r:id="rId11" imgW="2120760" imgH="393480" progId="Equation.3">
                  <p:embed/>
                </p:oleObj>
              </mc:Choice>
              <mc:Fallback>
                <p:oleObj name="方程式" r:id="rId11" imgW="21207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92750"/>
                        <a:ext cx="5516563" cy="1031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51A-16C3-4999-BF38-68C9C1601655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Higher-Order ODEs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Order of ODE determined by the highest-order derivative of solution function appearing in ODE</a:t>
            </a:r>
          </a:p>
          <a:p>
            <a:endParaRPr lang="en-US" altLang="zh-TW"/>
          </a:p>
          <a:p>
            <a:r>
              <a:rPr lang="en-US" altLang="zh-TW"/>
              <a:t>Equations with higher derivatives can be transformed into equivalent first-order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8F80-FFFB-4BC7-B306-3C550455843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Higher-Order ODEs (cont.)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4248150" cy="4687887"/>
          </a:xfrm>
        </p:spPr>
        <p:txBody>
          <a:bodyPr/>
          <a:lstStyle/>
          <a:p>
            <a:r>
              <a:rPr lang="en-US" altLang="zh-TW" sz="3000"/>
              <a:t>Given </a:t>
            </a:r>
            <a:r>
              <a:rPr lang="en-US" altLang="zh-TW" sz="3000" i="1"/>
              <a:t>k</a:t>
            </a:r>
            <a:r>
              <a:rPr lang="en-US" altLang="zh-TW" sz="3000"/>
              <a:t>-th order ODE</a:t>
            </a:r>
            <a:r>
              <a:rPr lang="en-US" altLang="zh-TW"/>
              <a:t> </a:t>
            </a:r>
          </a:p>
          <a:p>
            <a:endParaRPr lang="en-US" altLang="zh-TW" sz="4400"/>
          </a:p>
          <a:p>
            <a:r>
              <a:rPr lang="en-US" altLang="zh-TW" sz="3000"/>
              <a:t>Define</a:t>
            </a:r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2051050" y="1628775"/>
          <a:ext cx="5184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4" name="方程式" r:id="rId3" imgW="2044440" imgH="419040" progId="Equation.3">
                  <p:embed/>
                </p:oleObj>
              </mc:Choice>
              <mc:Fallback>
                <p:oleObj name="方程式" r:id="rId3" imgW="20444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28775"/>
                        <a:ext cx="5184775" cy="1066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3492500" y="2492375"/>
            <a:ext cx="56515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3000" b="0"/>
              <a:t>Original ODE equivalent to first order system</a:t>
            </a:r>
          </a:p>
        </p:txBody>
      </p:sp>
      <p:graphicFrame>
        <p:nvGraphicFramePr>
          <p:cNvPr id="584714" name="Object 10"/>
          <p:cNvGraphicFramePr>
            <a:graphicFrameLocks noChangeAspect="1"/>
          </p:cNvGraphicFramePr>
          <p:nvPr/>
        </p:nvGraphicFramePr>
        <p:xfrm>
          <a:off x="4176713" y="3513138"/>
          <a:ext cx="4716462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5" name="方程式" r:id="rId5" imgW="1879560" imgH="1168200" progId="Equation.3">
                  <p:embed/>
                </p:oleObj>
              </mc:Choice>
              <mc:Fallback>
                <p:oleObj name="方程式" r:id="rId5" imgW="1879560" imgH="116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513138"/>
                        <a:ext cx="4716462" cy="2935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717" name="Group 13"/>
          <p:cNvGrpSpPr>
            <a:grpSpLocks/>
          </p:cNvGrpSpPr>
          <p:nvPr/>
        </p:nvGrpSpPr>
        <p:grpSpPr bwMode="auto">
          <a:xfrm>
            <a:off x="1258888" y="3235325"/>
            <a:ext cx="2030412" cy="3146425"/>
            <a:chOff x="793" y="2038"/>
            <a:chExt cx="1279" cy="1982"/>
          </a:xfrm>
        </p:grpSpPr>
        <p:graphicFrame>
          <p:nvGraphicFramePr>
            <p:cNvPr id="584709" name="Object 5"/>
            <p:cNvGraphicFramePr>
              <a:graphicFrameLocks noChangeAspect="1"/>
            </p:cNvGraphicFramePr>
            <p:nvPr/>
          </p:nvGraphicFramePr>
          <p:xfrm>
            <a:off x="839" y="2038"/>
            <a:ext cx="91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26" name="方程式" r:id="rId7" imgW="571320" imgH="215640" progId="Equation.3">
                    <p:embed/>
                  </p:oleObj>
                </mc:Choice>
                <mc:Fallback>
                  <p:oleObj name="方程式" r:id="rId7" imgW="57132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38"/>
                          <a:ext cx="913" cy="346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710" name="Object 6"/>
            <p:cNvGraphicFramePr>
              <a:graphicFrameLocks noChangeAspect="1"/>
            </p:cNvGraphicFramePr>
            <p:nvPr/>
          </p:nvGraphicFramePr>
          <p:xfrm>
            <a:off x="839" y="2446"/>
            <a:ext cx="99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27" name="方程式" r:id="rId9" imgW="622080" imgH="215640" progId="Equation.3">
                    <p:embed/>
                  </p:oleObj>
                </mc:Choice>
                <mc:Fallback>
                  <p:oleObj name="方程式" r:id="rId9" imgW="6220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46"/>
                          <a:ext cx="995" cy="346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711" name="Object 7"/>
            <p:cNvGraphicFramePr>
              <a:graphicFrameLocks noChangeAspect="1"/>
            </p:cNvGraphicFramePr>
            <p:nvPr/>
          </p:nvGraphicFramePr>
          <p:xfrm>
            <a:off x="839" y="2901"/>
            <a:ext cx="101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28" name="方程式" r:id="rId11" imgW="634680" imgH="228600" progId="Equation.3">
                    <p:embed/>
                  </p:oleObj>
                </mc:Choice>
                <mc:Fallback>
                  <p:oleObj name="方程式" r:id="rId11" imgW="63468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901"/>
                          <a:ext cx="1015" cy="366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712" name="Object 8"/>
            <p:cNvGraphicFramePr>
              <a:graphicFrameLocks noChangeAspect="1"/>
            </p:cNvGraphicFramePr>
            <p:nvPr/>
          </p:nvGraphicFramePr>
          <p:xfrm>
            <a:off x="793" y="3634"/>
            <a:ext cx="1279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29" name="方程式" r:id="rId13" imgW="799920" imgH="241200" progId="Equation.3">
                    <p:embed/>
                  </p:oleObj>
                </mc:Choice>
                <mc:Fallback>
                  <p:oleObj name="方程式" r:id="rId13" imgW="79992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634"/>
                          <a:ext cx="1279" cy="386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716" name="Text Box 12"/>
            <p:cNvSpPr txBox="1">
              <a:spLocks noChangeArrowheads="1"/>
            </p:cNvSpPr>
            <p:nvPr/>
          </p:nvSpPr>
          <p:spPr bwMode="auto">
            <a:xfrm>
              <a:off x="915" y="3339"/>
              <a:ext cx="42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zh-TW" sz="3200">
                  <a:latin typeface="Arial"/>
                </a:rPr>
                <a:t>…</a:t>
              </a:r>
              <a:endParaRPr lang="en-US" altLang="zh-TW" sz="3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8561-87E9-4488-8F3B-B075DD7D2E21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Take Home Message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24412"/>
          </a:xfrm>
        </p:spPr>
        <p:txBody>
          <a:bodyPr/>
          <a:lstStyle/>
          <a:p>
            <a:r>
              <a:rPr lang="en-US" altLang="zh-TW"/>
              <a:t>Visualization of ODE solution</a:t>
            </a:r>
          </a:p>
          <a:p>
            <a:endParaRPr lang="en-US" altLang="zh-TW"/>
          </a:p>
          <a:p>
            <a:r>
              <a:rPr lang="en-US" altLang="zh-TW"/>
              <a:t>Don’t use Euler’s method</a:t>
            </a:r>
          </a:p>
          <a:p>
            <a:pPr lvl="1"/>
            <a:r>
              <a:rPr lang="en-US" altLang="zh-TW"/>
              <a:t>Inaccuracy </a:t>
            </a:r>
          </a:p>
          <a:p>
            <a:pPr lvl="1"/>
            <a:r>
              <a:rPr lang="en-US" altLang="zh-TW"/>
              <a:t>Inefficiency (or unstable)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We’ll introduce other more stable methods</a:t>
            </a:r>
          </a:p>
        </p:txBody>
      </p:sp>
      <p:grpSp>
        <p:nvGrpSpPr>
          <p:cNvPr id="594948" name="Group 4"/>
          <p:cNvGrpSpPr>
            <a:grpSpLocks/>
          </p:cNvGrpSpPr>
          <p:nvPr/>
        </p:nvGrpSpPr>
        <p:grpSpPr bwMode="auto">
          <a:xfrm>
            <a:off x="5786438" y="1789113"/>
            <a:ext cx="3465512" cy="3511550"/>
            <a:chOff x="3419" y="1581"/>
            <a:chExt cx="2183" cy="2212"/>
          </a:xfrm>
        </p:grpSpPr>
        <p:pic>
          <p:nvPicPr>
            <p:cNvPr id="5949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933"/>
              <a:ext cx="1733" cy="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4950" name="Line 6"/>
            <p:cNvSpPr>
              <a:spLocks noChangeShapeType="1"/>
            </p:cNvSpPr>
            <p:nvPr/>
          </p:nvSpPr>
          <p:spPr bwMode="auto">
            <a:xfrm>
              <a:off x="3555" y="3667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V="1">
              <a:off x="3555" y="1898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52" name="Text Box 8"/>
            <p:cNvSpPr txBox="1">
              <a:spLocks noChangeArrowheads="1"/>
            </p:cNvSpPr>
            <p:nvPr/>
          </p:nvSpPr>
          <p:spPr bwMode="auto">
            <a:xfrm>
              <a:off x="5311" y="346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4953" name="Text Box 9"/>
            <p:cNvSpPr txBox="1">
              <a:spLocks noChangeArrowheads="1"/>
            </p:cNvSpPr>
            <p:nvPr/>
          </p:nvSpPr>
          <p:spPr bwMode="auto">
            <a:xfrm>
              <a:off x="3419" y="158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066A-F9EC-4B27-ABCB-210722F724C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Differential Equations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Differential equation </a:t>
            </a:r>
            <a:r>
              <a:rPr lang="en-US" altLang="zh-TW" sz="3400"/>
              <a:t>describes the relation between an unknown function and its derivatives</a:t>
            </a:r>
          </a:p>
          <a:p>
            <a:endParaRPr lang="en-US" altLang="zh-TW" sz="2000"/>
          </a:p>
          <a:p>
            <a:r>
              <a:rPr lang="en-US" altLang="zh-TW"/>
              <a:t>Solving a differential equation is to find a function that satisfies the relation</a:t>
            </a:r>
          </a:p>
          <a:p>
            <a:endParaRPr lang="en-US" altLang="zh-TW" sz="2000"/>
          </a:p>
          <a:p>
            <a:r>
              <a:rPr lang="en-US" altLang="zh-TW"/>
              <a:t>Numerical solution of differential equations is based on finite-dimensional approximation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BF0-F663-41D9-9B88-E770F61BB5ED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Ordinary Differential Equations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sz="3400"/>
              <a:t>All derivatives are with respect to single independent variable, usually representing time</a:t>
            </a:r>
          </a:p>
          <a:p>
            <a:endParaRPr lang="en-US" altLang="zh-TW"/>
          </a:p>
        </p:txBody>
      </p:sp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2771775" y="2852738"/>
          <a:ext cx="38957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7" name="方程式" r:id="rId3" imgW="1396800" imgH="393480" progId="Equation.3">
                  <p:embed/>
                </p:oleObj>
              </mc:Choice>
              <mc:Fallback>
                <p:oleObj name="方程式" r:id="rId3" imgW="1396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52738"/>
                        <a:ext cx="3895725" cy="1101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1116013" y="4219575"/>
            <a:ext cx="2879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0">
                <a:latin typeface="Times New Roman" pitchFamily="18" charset="0"/>
              </a:rPr>
              <a:t>Time derivative of the unknown function</a:t>
            </a:r>
          </a:p>
        </p:txBody>
      </p:sp>
      <p:sp>
        <p:nvSpPr>
          <p:cNvPr id="571398" name="Text Box 6"/>
          <p:cNvSpPr txBox="1">
            <a:spLocks noChangeArrowheads="1"/>
          </p:cNvSpPr>
          <p:nvPr/>
        </p:nvSpPr>
        <p:spPr bwMode="auto">
          <a:xfrm>
            <a:off x="4714875" y="3749675"/>
            <a:ext cx="2663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0">
                <a:latin typeface="Times New Roman" pitchFamily="18" charset="0"/>
              </a:rPr>
              <a:t>Unknown function that evaluates the state given time</a:t>
            </a:r>
          </a:p>
        </p:txBody>
      </p:sp>
      <p:sp>
        <p:nvSpPr>
          <p:cNvPr id="571399" name="Text Box 7"/>
          <p:cNvSpPr txBox="1">
            <a:spLocks noChangeArrowheads="1"/>
          </p:cNvSpPr>
          <p:nvPr/>
        </p:nvSpPr>
        <p:spPr bwMode="auto">
          <a:xfrm>
            <a:off x="3924300" y="2492375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0">
                <a:latin typeface="Times New Roman" pitchFamily="18" charset="0"/>
              </a:rPr>
              <a:t>Known function</a:t>
            </a:r>
          </a:p>
        </p:txBody>
      </p:sp>
      <p:sp>
        <p:nvSpPr>
          <p:cNvPr id="571400" name="Line 8"/>
          <p:cNvSpPr>
            <a:spLocks noChangeShapeType="1"/>
          </p:cNvSpPr>
          <p:nvPr/>
        </p:nvSpPr>
        <p:spPr bwMode="auto">
          <a:xfrm flipV="1">
            <a:off x="2628900" y="3932238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1401" name="Line 9"/>
          <p:cNvSpPr>
            <a:spLocks noChangeShapeType="1"/>
          </p:cNvSpPr>
          <p:nvPr/>
        </p:nvSpPr>
        <p:spPr bwMode="auto">
          <a:xfrm flipH="1">
            <a:off x="3995738" y="292417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1402" name="Line 10"/>
          <p:cNvSpPr>
            <a:spLocks noChangeShapeType="1"/>
          </p:cNvSpPr>
          <p:nvPr/>
        </p:nvSpPr>
        <p:spPr bwMode="auto">
          <a:xfrm flipH="1" flipV="1">
            <a:off x="4427538" y="3644900"/>
            <a:ext cx="287337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571403" name="Object 11"/>
          <p:cNvGraphicFramePr>
            <a:graphicFrameLocks noChangeAspect="1"/>
          </p:cNvGraphicFramePr>
          <p:nvPr/>
        </p:nvGraphicFramePr>
        <p:xfrm>
          <a:off x="4787900" y="4924425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8" name="方程式" r:id="rId5" imgW="1676160" imgH="228600" progId="Equation.3">
                  <p:embed/>
                </p:oleObj>
              </mc:Choice>
              <mc:Fallback>
                <p:oleObj name="方程式" r:id="rId5" imgW="16761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24425"/>
                        <a:ext cx="3816350" cy="520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4" name="Text Box 12"/>
          <p:cNvSpPr txBox="1">
            <a:spLocks noChangeArrowheads="1"/>
          </p:cNvSpPr>
          <p:nvPr/>
        </p:nvSpPr>
        <p:spPr bwMode="auto">
          <a:xfrm>
            <a:off x="755650" y="5516563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0">
                <a:latin typeface="Times New Roman" pitchFamily="18" charset="0"/>
              </a:rPr>
              <a:t>*We’ll show that a higher ODE can be transformed into this 1st order system later!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/>
      <p:bldP spid="571398" grpId="0"/>
      <p:bldP spid="571399" grpId="0"/>
      <p:bldP spid="571400" grpId="0" animBg="1"/>
      <p:bldP spid="571401" grpId="0" animBg="1"/>
      <p:bldP spid="571402" grpId="0" animBg="1"/>
      <p:bldP spid="5714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7338-B3AF-4C79-95D8-EF8255FA4F4B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Visualizing Ordinary Differential Equation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pSp>
        <p:nvGrpSpPr>
          <p:cNvPr id="572428" name="Group 12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pic>
          <p:nvPicPr>
            <p:cNvPr id="5724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988"/>
              <a:ext cx="1742" cy="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2421" name="Line 5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2422" name="Line 6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2423" name="Text Box 7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2424" name="Text Box 8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</p:grpSp>
      <p:graphicFrame>
        <p:nvGraphicFramePr>
          <p:cNvPr id="572425" name="Object 9"/>
          <p:cNvGraphicFramePr>
            <a:graphicFrameLocks noChangeAspect="1"/>
          </p:cNvGraphicFramePr>
          <p:nvPr/>
        </p:nvGraphicFramePr>
        <p:xfrm>
          <a:off x="971550" y="2060575"/>
          <a:ext cx="28336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2" name="方程式" r:id="rId4" imgW="1015920" imgH="393480" progId="Equation.3">
                  <p:embed/>
                </p:oleObj>
              </mc:Choice>
              <mc:Fallback>
                <p:oleObj name="方程式" r:id="rId4" imgW="101592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2833688" cy="1101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6" name="Object 10"/>
          <p:cNvGraphicFramePr>
            <a:graphicFrameLocks noChangeAspect="1"/>
          </p:cNvGraphicFramePr>
          <p:nvPr/>
        </p:nvGraphicFramePr>
        <p:xfrm>
          <a:off x="827088" y="3429000"/>
          <a:ext cx="36131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3" name="方程式" r:id="rId6" imgW="1295280" imgH="203040" progId="Equation.3">
                  <p:embed/>
                </p:oleObj>
              </mc:Choice>
              <mc:Fallback>
                <p:oleObj name="方程式" r:id="rId6" imgW="12952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29000"/>
                        <a:ext cx="36131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7" name="Object 11"/>
          <p:cNvGraphicFramePr>
            <a:graphicFrameLocks noChangeAspect="1"/>
          </p:cNvGraphicFramePr>
          <p:nvPr/>
        </p:nvGraphicFramePr>
        <p:xfrm>
          <a:off x="708025" y="4365625"/>
          <a:ext cx="37195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4" name="方程式" r:id="rId8" imgW="1333440" imgH="203040" progId="Equation.3">
                  <p:embed/>
                </p:oleObj>
              </mc:Choice>
              <mc:Fallback>
                <p:oleObj name="方程式" r:id="rId8" imgW="133344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365625"/>
                        <a:ext cx="37195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4C-0E17-415E-A2D0-144DDAEC4262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Vector Field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The differential equation                       defines a vector field over </a:t>
            </a:r>
            <a:r>
              <a:rPr lang="en-US" altLang="zh-TW" b="1"/>
              <a:t>x</a:t>
            </a:r>
          </a:p>
          <a:p>
            <a:endParaRPr lang="en-US" altLang="zh-TW" b="1"/>
          </a:p>
        </p:txBody>
      </p:sp>
      <p:graphicFrame>
        <p:nvGraphicFramePr>
          <p:cNvPr id="573449" name="Object 9"/>
          <p:cNvGraphicFramePr>
            <a:graphicFrameLocks noChangeAspect="1"/>
          </p:cNvGraphicFramePr>
          <p:nvPr/>
        </p:nvGraphicFramePr>
        <p:xfrm>
          <a:off x="5148263" y="1412875"/>
          <a:ext cx="19129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8" name="方程式" r:id="rId3" imgW="685800" imgH="203040" progId="Equation.3">
                  <p:embed/>
                </p:oleObj>
              </mc:Choice>
              <mc:Fallback>
                <p:oleObj name="方程式" r:id="rId3" imgW="6858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412875"/>
                        <a:ext cx="191293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456" name="Group 16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sp>
          <p:nvSpPr>
            <p:cNvPr id="573447" name="Text Box 7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3448" name="Text Box 8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  <p:pic>
          <p:nvPicPr>
            <p:cNvPr id="5734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70"/>
              <a:ext cx="1747" cy="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3445" name="Line 5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446" name="Line 6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73455" name="AutoShape 15"/>
          <p:cNvSpPr>
            <a:spLocks noChangeArrowheads="1"/>
          </p:cNvSpPr>
          <p:nvPr/>
        </p:nvSpPr>
        <p:spPr bwMode="auto">
          <a:xfrm>
            <a:off x="684213" y="3500438"/>
            <a:ext cx="4464050" cy="2016125"/>
          </a:xfrm>
          <a:prstGeom prst="wedgeRoundRectCallout">
            <a:avLst>
              <a:gd name="adj1" fmla="val 59708"/>
              <a:gd name="adj2" fmla="val 29843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800" b="0">
                <a:solidFill>
                  <a:srgbClr val="CC0099"/>
                </a:solidFill>
                <a:latin typeface="Times New Roman" pitchFamily="18" charset="0"/>
              </a:rPr>
              <a:t>Think of this vector field as the sea, and the velocity of current at different places and time is defined by </a:t>
            </a:r>
            <a:r>
              <a:rPr lang="en-US" altLang="zh-TW" sz="2800" b="0" i="1">
                <a:solidFill>
                  <a:srgbClr val="CC0099"/>
                </a:solidFill>
                <a:latin typeface="Times New Roman" pitchFamily="18" charset="0"/>
              </a:rPr>
              <a:t>f</a:t>
            </a:r>
            <a:r>
              <a:rPr lang="en-US" altLang="zh-TW" sz="2800" b="0">
                <a:solidFill>
                  <a:srgbClr val="CC0099"/>
                </a:solidFill>
                <a:latin typeface="Times New Roman" pitchFamily="18" charset="0"/>
              </a:rPr>
              <a:t>(</a:t>
            </a:r>
            <a:r>
              <a:rPr lang="en-US" altLang="zh-TW" sz="2800">
                <a:solidFill>
                  <a:srgbClr val="CC0099"/>
                </a:solidFill>
                <a:latin typeface="Times New Roman" pitchFamily="18" charset="0"/>
              </a:rPr>
              <a:t>x</a:t>
            </a:r>
            <a:r>
              <a:rPr lang="en-US" altLang="zh-TW" sz="2800" b="0">
                <a:solidFill>
                  <a:srgbClr val="CC0099"/>
                </a:solidFill>
                <a:latin typeface="Times New Roman" pitchFamily="18" charset="0"/>
              </a:rPr>
              <a:t>,t)</a:t>
            </a:r>
          </a:p>
          <a:p>
            <a:pPr algn="ctr"/>
            <a:endParaRPr lang="en-US" altLang="zh-TW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A712-1EB0-4B18-A1B3-3FF346710C3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Integral Curves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Pick a starting point, and follow the vectors</a:t>
            </a:r>
          </a:p>
        </p:txBody>
      </p:sp>
      <p:grpSp>
        <p:nvGrpSpPr>
          <p:cNvPr id="575500" name="Group 12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sp>
          <p:nvSpPr>
            <p:cNvPr id="575492" name="Text Box 4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5493" name="Text Box 5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  <p:pic>
          <p:nvPicPr>
            <p:cNvPr id="575498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" y="1979"/>
              <a:ext cx="1742" cy="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5497" name="Line 9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75499" name="AutoShape 11"/>
          <p:cNvSpPr>
            <a:spLocks noChangeArrowheads="1"/>
          </p:cNvSpPr>
          <p:nvPr/>
        </p:nvSpPr>
        <p:spPr bwMode="auto">
          <a:xfrm>
            <a:off x="539750" y="3284538"/>
            <a:ext cx="4464050" cy="2305050"/>
          </a:xfrm>
          <a:prstGeom prst="wedgeRoundRectCallout">
            <a:avLst>
              <a:gd name="adj1" fmla="val 62981"/>
              <a:gd name="adj2" fmla="val 26380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800" b="0">
                <a:solidFill>
                  <a:srgbClr val="CC0099"/>
                </a:solidFill>
                <a:latin typeface="Times New Roman" pitchFamily="18" charset="0"/>
              </a:rPr>
              <a:t>Release a ball at any starting point and let it drift following the current. The trajectory swept out by the ball is an integral curve</a:t>
            </a:r>
            <a:endParaRPr lang="en-US" altLang="zh-TW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A24-F5E6-4411-B174-C73BF238949C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Initial Value Problem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319587"/>
          </a:xfrm>
        </p:spPr>
        <p:txBody>
          <a:bodyPr/>
          <a:lstStyle/>
          <a:p>
            <a:r>
              <a:rPr lang="en-US" altLang="zh-TW"/>
              <a:t>Given the starting point, follow the integral curve</a:t>
            </a:r>
          </a:p>
        </p:txBody>
      </p:sp>
      <p:grpSp>
        <p:nvGrpSpPr>
          <p:cNvPr id="577546" name="Group 10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sp>
          <p:nvSpPr>
            <p:cNvPr id="577540" name="Text Box 4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7541" name="Text Box 5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  <p:pic>
          <p:nvPicPr>
            <p:cNvPr id="57754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" y="1979"/>
              <a:ext cx="1742" cy="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7543" name="Line 7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7544" name="Line 8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77545" name="AutoShape 9"/>
          <p:cNvSpPr>
            <a:spLocks noChangeArrowheads="1"/>
          </p:cNvSpPr>
          <p:nvPr/>
        </p:nvSpPr>
        <p:spPr bwMode="auto">
          <a:xfrm>
            <a:off x="468313" y="3213100"/>
            <a:ext cx="4464050" cy="2305050"/>
          </a:xfrm>
          <a:prstGeom prst="wedgeRoundRectCallout">
            <a:avLst>
              <a:gd name="adj1" fmla="val 63903"/>
              <a:gd name="adj2" fmla="val 29199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800" b="0">
                <a:solidFill>
                  <a:srgbClr val="CC0099"/>
                </a:solidFill>
                <a:latin typeface="Times New Roman" pitchFamily="18" charset="0"/>
              </a:rPr>
              <a:t>Where the ball is carried depends on where we initially drop it, but once dropped, all future motion is determined by </a:t>
            </a:r>
            <a:r>
              <a:rPr lang="en-US" altLang="zh-TW" sz="2800" b="0" i="1">
                <a:solidFill>
                  <a:srgbClr val="CC0099"/>
                </a:solidFill>
                <a:latin typeface="Times New Roman" pitchFamily="18" charset="0"/>
              </a:rPr>
              <a:t>f</a:t>
            </a:r>
            <a:r>
              <a:rPr lang="en-US" altLang="zh-TW" sz="2800" b="0">
                <a:solidFill>
                  <a:srgbClr val="CC0099"/>
                </a:solidFill>
                <a:latin typeface="Times New Roman" pitchFamily="18" charset="0"/>
              </a:rPr>
              <a:t>(</a:t>
            </a:r>
            <a:r>
              <a:rPr lang="en-US" altLang="zh-TW" sz="2800">
                <a:solidFill>
                  <a:srgbClr val="CC0099"/>
                </a:solidFill>
                <a:latin typeface="Times New Roman" pitchFamily="18" charset="0"/>
              </a:rPr>
              <a:t>x</a:t>
            </a:r>
            <a:r>
              <a:rPr lang="en-US" altLang="zh-TW" sz="2800" b="0">
                <a:solidFill>
                  <a:srgbClr val="CC0099"/>
                </a:solidFill>
                <a:latin typeface="Times New Roman" pitchFamily="18" charset="0"/>
              </a:rPr>
              <a:t>,</a:t>
            </a:r>
            <a:r>
              <a:rPr lang="en-US" altLang="zh-TW" sz="2800" b="0" i="1">
                <a:solidFill>
                  <a:srgbClr val="CC0099"/>
                </a:solidFill>
                <a:latin typeface="Times New Roman" pitchFamily="18" charset="0"/>
              </a:rPr>
              <a:t>t</a:t>
            </a:r>
            <a:r>
              <a:rPr lang="en-US" altLang="zh-TW" sz="2800" b="0">
                <a:solidFill>
                  <a:srgbClr val="CC0099"/>
                </a:solidFill>
                <a:latin typeface="Times New Roman" pitchFamily="18" charset="0"/>
              </a:rPr>
              <a:t>)</a:t>
            </a:r>
            <a:endParaRPr lang="en-US" altLang="zh-TW">
              <a:solidFill>
                <a:srgbClr val="CC0099"/>
              </a:solidFill>
            </a:endParaRPr>
          </a:p>
        </p:txBody>
      </p:sp>
      <p:graphicFrame>
        <p:nvGraphicFramePr>
          <p:cNvPr id="577547" name="Object 11"/>
          <p:cNvGraphicFramePr>
            <a:graphicFrameLocks noChangeAspect="1"/>
          </p:cNvGraphicFramePr>
          <p:nvPr/>
        </p:nvGraphicFramePr>
        <p:xfrm>
          <a:off x="971550" y="1196975"/>
          <a:ext cx="70437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0" name="方程式" r:id="rId4" imgW="2527200" imgH="228600" progId="Equation.3">
                  <p:embed/>
                </p:oleObj>
              </mc:Choice>
              <mc:Fallback>
                <p:oleObj name="方程式" r:id="rId4" imgW="2527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7043738" cy="639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50C5-E917-4DBF-A568-BD960FA3C8C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Solution of ODEs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75687" cy="5256213"/>
          </a:xfrm>
        </p:spPr>
        <p:txBody>
          <a:bodyPr/>
          <a:lstStyle/>
          <a:p>
            <a:r>
              <a:rPr lang="en-US" altLang="zh-TW"/>
              <a:t>Instead of true integral curve, numerical solution follow a polygonal path</a:t>
            </a:r>
          </a:p>
          <a:p>
            <a:endParaRPr lang="en-US" altLang="zh-TW"/>
          </a:p>
          <a:p>
            <a:r>
              <a:rPr lang="en-US" altLang="zh-TW"/>
              <a:t>Each leg is obtained by </a:t>
            </a:r>
            <a:br>
              <a:rPr lang="en-US" altLang="zh-TW"/>
            </a:br>
            <a:r>
              <a:rPr lang="en-US" altLang="zh-TW"/>
              <a:t>evaluating the derivative </a:t>
            </a:r>
            <a:br>
              <a:rPr lang="en-US" altLang="zh-TW"/>
            </a:br>
            <a:r>
              <a:rPr lang="en-US" altLang="zh-TW"/>
              <a:t>at discrete time steps</a:t>
            </a:r>
          </a:p>
          <a:p>
            <a:endParaRPr lang="en-US" altLang="zh-TW">
              <a:solidFill>
                <a:schemeClr val="folHlink"/>
              </a:solidFill>
            </a:endParaRPr>
          </a:p>
          <a:p>
            <a:r>
              <a:rPr lang="en-US" altLang="zh-TW">
                <a:solidFill>
                  <a:schemeClr val="folHlink"/>
                </a:solidFill>
              </a:rPr>
              <a:t>Bigger steps, bigger errors</a:t>
            </a:r>
          </a:p>
        </p:txBody>
      </p:sp>
      <p:grpSp>
        <p:nvGrpSpPr>
          <p:cNvPr id="576522" name="Group 10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grpSp>
          <p:nvGrpSpPr>
            <p:cNvPr id="576519" name="Group 7"/>
            <p:cNvGrpSpPr>
              <a:grpSpLocks/>
            </p:cNvGrpSpPr>
            <p:nvPr/>
          </p:nvGrpSpPr>
          <p:grpSpPr bwMode="auto">
            <a:xfrm>
              <a:off x="703" y="1943"/>
              <a:ext cx="1742" cy="1814"/>
              <a:chOff x="703" y="1943"/>
              <a:chExt cx="1742" cy="1814"/>
            </a:xfrm>
          </p:grpSpPr>
          <p:pic>
            <p:nvPicPr>
              <p:cNvPr id="576516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" y="1979"/>
                <a:ext cx="1742" cy="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76517" name="Line 5"/>
              <p:cNvSpPr>
                <a:spLocks noChangeShapeType="1"/>
              </p:cNvSpPr>
              <p:nvPr/>
            </p:nvSpPr>
            <p:spPr bwMode="auto">
              <a:xfrm>
                <a:off x="703" y="3712"/>
                <a:ext cx="172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6518" name="Line 6"/>
              <p:cNvSpPr>
                <a:spLocks noChangeShapeType="1"/>
              </p:cNvSpPr>
              <p:nvPr/>
            </p:nvSpPr>
            <p:spPr bwMode="auto">
              <a:xfrm flipV="1">
                <a:off x="703" y="1943"/>
                <a:ext cx="0" cy="18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76520" name="Text Box 8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6521" name="Text Box 9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F73E-35B8-4BA2-82CE-15AEC945089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I: Inaccuracy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Error turns </a:t>
            </a:r>
            <a:r>
              <a:rPr lang="en-US" altLang="zh-TW" b="1"/>
              <a:t>x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from a circle into the spiral of your choice!</a:t>
            </a:r>
          </a:p>
        </p:txBody>
      </p:sp>
      <p:grpSp>
        <p:nvGrpSpPr>
          <p:cNvPr id="578574" name="Group 14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3419" y="1581"/>
            <a:chExt cx="2183" cy="2212"/>
          </a:xfrm>
        </p:grpSpPr>
        <p:pic>
          <p:nvPicPr>
            <p:cNvPr id="57857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933"/>
              <a:ext cx="1733" cy="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8567" name="Line 7"/>
            <p:cNvSpPr>
              <a:spLocks noChangeShapeType="1"/>
            </p:cNvSpPr>
            <p:nvPr/>
          </p:nvSpPr>
          <p:spPr bwMode="auto">
            <a:xfrm>
              <a:off x="3555" y="3667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8568" name="Line 8"/>
            <p:cNvSpPr>
              <a:spLocks noChangeShapeType="1"/>
            </p:cNvSpPr>
            <p:nvPr/>
          </p:nvSpPr>
          <p:spPr bwMode="auto">
            <a:xfrm flipV="1">
              <a:off x="3555" y="1898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8569" name="Text Box 9"/>
            <p:cNvSpPr txBox="1">
              <a:spLocks noChangeArrowheads="1"/>
            </p:cNvSpPr>
            <p:nvPr/>
          </p:nvSpPr>
          <p:spPr bwMode="auto">
            <a:xfrm>
              <a:off x="5311" y="346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8570" name="Text Box 10"/>
            <p:cNvSpPr txBox="1">
              <a:spLocks noChangeArrowheads="1"/>
            </p:cNvSpPr>
            <p:nvPr/>
          </p:nvSpPr>
          <p:spPr bwMode="auto">
            <a:xfrm>
              <a:off x="3419" y="158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26007</TotalTime>
  <Words>542</Words>
  <Application>Microsoft Office PowerPoint</Application>
  <PresentationFormat>如螢幕大小 (4:3)</PresentationFormat>
  <Paragraphs>138</Paragraphs>
  <Slides>19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Textured</vt:lpstr>
      <vt:lpstr>方程式</vt:lpstr>
      <vt:lpstr>Numerical Solution of Ordinary Differentiation Equations</vt:lpstr>
      <vt:lpstr>Differential Equations</vt:lpstr>
      <vt:lpstr>Ordinary Differential Equations</vt:lpstr>
      <vt:lpstr>Visualizing Ordinary Differential Equation</vt:lpstr>
      <vt:lpstr>Vector Field</vt:lpstr>
      <vt:lpstr>Integral Curves</vt:lpstr>
      <vt:lpstr>Initial Value Problem</vt:lpstr>
      <vt:lpstr>Numerical Solution of ODEs</vt:lpstr>
      <vt:lpstr>Problem I: Inaccuracy</vt:lpstr>
      <vt:lpstr>Problem II: Instability</vt:lpstr>
      <vt:lpstr>Euler’s Method</vt:lpstr>
      <vt:lpstr>Euler’s Method (cont.)</vt:lpstr>
      <vt:lpstr>Drawbacks of Euler’s Method</vt:lpstr>
      <vt:lpstr>The Midpoint Method</vt:lpstr>
      <vt:lpstr>The Midpoint Method (cont.)</vt:lpstr>
      <vt:lpstr>Error of The Midpoint Method</vt:lpstr>
      <vt:lpstr>Higher-Order ODEs</vt:lpstr>
      <vt:lpstr>Higher-Order ODEs (cont.)</vt:lpstr>
      <vt:lpstr>Take Home Message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SteveLin</cp:lastModifiedBy>
  <cp:revision>761</cp:revision>
  <dcterms:created xsi:type="dcterms:W3CDTF">2006-09-01T06:13:59Z</dcterms:created>
  <dcterms:modified xsi:type="dcterms:W3CDTF">2014-05-02T04:36:06Z</dcterms:modified>
</cp:coreProperties>
</file>