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7"/>
  </p:notesMasterIdLst>
  <p:handoutMasterIdLst>
    <p:handoutMasterId r:id="rId38"/>
  </p:handoutMasterIdLst>
  <p:sldIdLst>
    <p:sldId id="429" r:id="rId2"/>
    <p:sldId id="485" r:id="rId3"/>
    <p:sldId id="459" r:id="rId4"/>
    <p:sldId id="460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98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86" r:id="rId21"/>
    <p:sldId id="501" r:id="rId22"/>
    <p:sldId id="500" r:id="rId23"/>
    <p:sldId id="488" r:id="rId24"/>
    <p:sldId id="489" r:id="rId25"/>
    <p:sldId id="490" r:id="rId26"/>
    <p:sldId id="491" r:id="rId27"/>
    <p:sldId id="496" r:id="rId28"/>
    <p:sldId id="479" r:id="rId29"/>
    <p:sldId id="499" r:id="rId30"/>
    <p:sldId id="492" r:id="rId31"/>
    <p:sldId id="493" r:id="rId32"/>
    <p:sldId id="480" r:id="rId33"/>
    <p:sldId id="481" r:id="rId34"/>
    <p:sldId id="482" r:id="rId35"/>
    <p:sldId id="483" r:id="rId36"/>
  </p:sldIdLst>
  <p:sldSz cx="9144000" cy="6858000" type="screen4x3"/>
  <p:notesSz cx="9928225" cy="67960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0000"/>
    <a:srgbClr val="FFFFFF"/>
    <a:srgbClr val="FFCC66"/>
    <a:srgbClr val="CC0099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7209" autoAdjust="0"/>
  </p:normalViewPr>
  <p:slideViewPr>
    <p:cSldViewPr>
      <p:cViewPr>
        <p:scale>
          <a:sx n="39" d="100"/>
          <a:sy n="39" d="100"/>
        </p:scale>
        <p:origin x="-480" y="200"/>
      </p:cViewPr>
      <p:guideLst>
        <p:guide orient="horz" pos="379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8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w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4" tIns="46543" rIns="93084" bIns="46543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4" tIns="46543" rIns="93084" bIns="4654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5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4" tIns="46543" rIns="93084" bIns="46543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4775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4" tIns="46543" rIns="93084" bIns="4654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</a:defRPr>
            </a:lvl1pPr>
          </a:lstStyle>
          <a:p>
            <a:fld id="{44768BFF-CB4A-47B5-A296-D2BDA3FC98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9419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4" tIns="46543" rIns="93084" bIns="46543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4" tIns="46543" rIns="93084" bIns="4654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3228975"/>
            <a:ext cx="79375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4" tIns="46543" rIns="93084" bIns="46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5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4" tIns="46543" rIns="93084" bIns="46543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4775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4" tIns="46543" rIns="93084" bIns="4654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</a:defRPr>
            </a:lvl1pPr>
          </a:lstStyle>
          <a:p>
            <a:fld id="{9300D397-DA4F-4705-81A1-92D4BE1D8B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56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2274B-2A73-4EB2-B63F-095A7D6AF1F2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E7950-F419-4FF2-AAC5-26A58ED56A0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 need the results in previous two steps. RKF method is used to compute the initial guess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72C96FEE-19C3-4C40-BF95-0E14C75711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F5E84-ED26-4459-A412-F1860769D8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587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F58E-E458-4EC5-B836-F8700576C3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311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2684D-40E0-4163-8341-C39AE65A66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89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05C1A-BBA2-443D-B88A-92CF15D5F9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874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EA7FF-CDDC-414A-8EFF-3FD366B669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6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4446E-639B-4F47-96FA-D0AC77FEAE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15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B358D-0746-4186-BADC-71708BF643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00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76C0D-D4CE-4FE3-8949-CC431A99B2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11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A8CC9-D794-4B7F-8890-6A83025E48E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612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E55C1-F35F-4BA3-8075-7091A2A7E6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121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 b="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 b="0">
                <a:solidFill>
                  <a:srgbClr val="FFFF00"/>
                </a:solidFill>
                <a:latin typeface="+mn-lt"/>
              </a:defRPr>
            </a:lvl1pPr>
          </a:lstStyle>
          <a:p>
            <a:fld id="{C7A0E30F-0918-438D-AC3F-08BC94981AE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6.jpeg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emf"/><Relationship Id="rId9" Type="http://schemas.openxmlformats.org/officeDocument/2006/relationships/image" Target="../media/image4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hyperlink" Target="http://upload.wikimedia.org/wikipedia/commons/2/2b/Damped_spring.gif" TargetMode="External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0.emf"/><Relationship Id="rId4" Type="http://schemas.openxmlformats.org/officeDocument/2006/relationships/image" Target="../media/image82.gif"/><Relationship Id="rId9" Type="http://schemas.openxmlformats.org/officeDocument/2006/relationships/oleObject" Target="../embeddings/oleObject7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3.emf"/><Relationship Id="rId4" Type="http://schemas.openxmlformats.org/officeDocument/2006/relationships/oleObject" Target="../embeddings/oleObject7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7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llinois.edu/~heath/iem/ode/backeul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oleObject" Target="../embeddings/oleObject2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emf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3.emf"/><Relationship Id="rId10" Type="http://schemas.openxmlformats.org/officeDocument/2006/relationships/image" Target="../media/image25.e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952500"/>
            <a:ext cx="8207375" cy="1828800"/>
          </a:xfrm>
        </p:spPr>
        <p:txBody>
          <a:bodyPr/>
          <a:lstStyle/>
          <a:p>
            <a:r>
              <a:rPr lang="en-US" altLang="zh-TW" sz="4800"/>
              <a:t>Numerical Solution of Ordinary Differentiation Equations</a:t>
            </a:r>
          </a:p>
        </p:txBody>
      </p:sp>
      <p:grpSp>
        <p:nvGrpSpPr>
          <p:cNvPr id="406548" name="Group 20"/>
          <p:cNvGrpSpPr>
            <a:grpSpLocks/>
          </p:cNvGrpSpPr>
          <p:nvPr/>
        </p:nvGrpSpPr>
        <p:grpSpPr bwMode="auto">
          <a:xfrm>
            <a:off x="3492500" y="2781300"/>
            <a:ext cx="3465513" cy="3511550"/>
            <a:chOff x="567" y="1626"/>
            <a:chExt cx="2183" cy="2212"/>
          </a:xfrm>
        </p:grpSpPr>
        <p:sp>
          <p:nvSpPr>
            <p:cNvPr id="406549" name="Text Box 21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6550" name="Text Box 22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  <p:pic>
          <p:nvPicPr>
            <p:cNvPr id="40655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70"/>
              <a:ext cx="1747" cy="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6552" name="Line 24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6553" name="Line 25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1DD6-FCFA-4E75-B8CE-53C5699229D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Adams Method: Fourth-Order Formula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Solving for the coefficients, we obtain</a:t>
            </a:r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where the error term can be computed by integrating the error of cubic interpolating polynomial</a:t>
            </a:r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/>
        </p:nvGraphicFramePr>
        <p:xfrm>
          <a:off x="900113" y="2133600"/>
          <a:ext cx="7747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6" name="方程式" r:id="rId3" imgW="3276360" imgH="393480" progId="Equation.3">
                  <p:embed/>
                </p:oleObj>
              </mc:Choice>
              <mc:Fallback>
                <p:oleObj name="方程式" r:id="rId3" imgW="3276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7747000" cy="941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3" name="Object 5"/>
          <p:cNvGraphicFramePr>
            <a:graphicFrameLocks noChangeAspect="1"/>
          </p:cNvGraphicFramePr>
          <p:nvPr/>
        </p:nvGraphicFramePr>
        <p:xfrm>
          <a:off x="2981325" y="4941888"/>
          <a:ext cx="31527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7" name="方程式" r:id="rId5" imgW="1333440" imgH="393480" progId="Equation.3">
                  <p:embed/>
                </p:oleObj>
              </mc:Choice>
              <mc:Fallback>
                <p:oleObj name="方程式" r:id="rId5" imgW="13334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4941888"/>
                        <a:ext cx="3152775" cy="9413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44AF-1A44-44CC-8264-DE12CC372768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Adam-Moulton Method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Improvement over the Adams method using a </a:t>
            </a:r>
            <a:r>
              <a:rPr lang="en-US" altLang="zh-TW">
                <a:solidFill>
                  <a:schemeClr val="folHlink"/>
                </a:solidFill>
              </a:rPr>
              <a:t>predictor-corrector</a:t>
            </a:r>
            <a:r>
              <a:rPr lang="en-US" altLang="zh-TW"/>
              <a:t> scheme</a:t>
            </a:r>
          </a:p>
          <a:p>
            <a:r>
              <a:rPr lang="en-US" altLang="zh-TW"/>
              <a:t>First compute </a:t>
            </a:r>
            <a:r>
              <a:rPr lang="en-US" altLang="zh-TW" i="1"/>
              <a:t>x</a:t>
            </a:r>
            <a:r>
              <a:rPr lang="en-US" altLang="zh-TW" i="1" baseline="-25000"/>
              <a:t>n+1</a:t>
            </a:r>
            <a:r>
              <a:rPr lang="en-US" altLang="zh-TW"/>
              <a:t> using predictor</a:t>
            </a:r>
          </a:p>
          <a:p>
            <a:endParaRPr lang="en-US" altLang="zh-TW" sz="4400"/>
          </a:p>
          <a:p>
            <a:r>
              <a:rPr lang="en-US" altLang="zh-TW"/>
              <a:t>Compute derivative </a:t>
            </a:r>
            <a:r>
              <a:rPr lang="en-US" altLang="zh-TW" i="1"/>
              <a:t>f</a:t>
            </a:r>
            <a:r>
              <a:rPr lang="en-US" altLang="zh-TW" i="1" baseline="-25000"/>
              <a:t>n+1</a:t>
            </a:r>
            <a:r>
              <a:rPr lang="en-US" altLang="zh-TW" i="1"/>
              <a:t>=f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 i="1" baseline="-25000"/>
              <a:t>n+1</a:t>
            </a:r>
            <a:r>
              <a:rPr lang="en-US" altLang="zh-TW"/>
              <a:t>, </a:t>
            </a:r>
            <a:r>
              <a:rPr lang="en-US" altLang="zh-TW" i="1"/>
              <a:t>t</a:t>
            </a:r>
            <a:r>
              <a:rPr lang="en-US" altLang="zh-TW" i="1" baseline="-25000"/>
              <a:t>n+1 </a:t>
            </a:r>
            <a:r>
              <a:rPr lang="en-US" altLang="zh-TW"/>
              <a:t>)</a:t>
            </a:r>
          </a:p>
          <a:p>
            <a:r>
              <a:rPr lang="en-US" altLang="zh-TW"/>
              <a:t>Recompute </a:t>
            </a:r>
            <a:r>
              <a:rPr lang="en-US" altLang="zh-TW" i="1"/>
              <a:t>x</a:t>
            </a:r>
            <a:r>
              <a:rPr lang="en-US" altLang="zh-TW" i="1" baseline="-25000"/>
              <a:t>n+1</a:t>
            </a:r>
            <a:r>
              <a:rPr lang="en-US" altLang="zh-TW"/>
              <a:t> using corrector</a:t>
            </a:r>
          </a:p>
        </p:txBody>
      </p:sp>
      <p:graphicFrame>
        <p:nvGraphicFramePr>
          <p:cNvPr id="637956" name="Object 4"/>
          <p:cNvGraphicFramePr>
            <a:graphicFrameLocks noChangeAspect="1"/>
          </p:cNvGraphicFramePr>
          <p:nvPr/>
        </p:nvGraphicFramePr>
        <p:xfrm>
          <a:off x="776288" y="3087688"/>
          <a:ext cx="79724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0" name="方程式" r:id="rId3" imgW="3746160" imgH="393480" progId="Equation.3">
                  <p:embed/>
                </p:oleObj>
              </mc:Choice>
              <mc:Fallback>
                <p:oleObj name="方程式" r:id="rId3" imgW="3746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087688"/>
                        <a:ext cx="7972425" cy="846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57" name="Object 5"/>
          <p:cNvGraphicFramePr>
            <a:graphicFrameLocks noChangeAspect="1"/>
          </p:cNvGraphicFramePr>
          <p:nvPr/>
        </p:nvGraphicFramePr>
        <p:xfrm>
          <a:off x="611188" y="5157788"/>
          <a:ext cx="79883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1" name="方程式" r:id="rId5" imgW="3517560" imgH="393480" progId="Equation.3">
                  <p:embed/>
                </p:oleObj>
              </mc:Choice>
              <mc:Fallback>
                <p:oleObj name="方程式" r:id="rId5" imgW="35175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57788"/>
                        <a:ext cx="7988300" cy="904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F5F8-6CF5-4DE7-A170-B82D8E27B9B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Derivation of Corrector Formula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92375"/>
            <a:ext cx="8229600" cy="3816350"/>
          </a:xfrm>
        </p:spPr>
        <p:txBody>
          <a:bodyPr/>
          <a:lstStyle/>
          <a:p>
            <a:r>
              <a:rPr lang="en-US" altLang="zh-TW"/>
              <a:t>You can confirm this using the undetermined coefficients!</a:t>
            </a:r>
          </a:p>
          <a:p>
            <a:pPr lvl="1"/>
            <a:r>
              <a:rPr lang="en-US" altLang="zh-TW"/>
              <a:t>Four terms rule: </a:t>
            </a:r>
            <a:r>
              <a:rPr lang="en-US" altLang="zh-TW" i="1"/>
              <a:t>f</a:t>
            </a:r>
            <a:r>
              <a:rPr lang="en-US" altLang="zh-TW" i="1" baseline="-25000"/>
              <a:t>n</a:t>
            </a:r>
            <a:r>
              <a:rPr lang="en-US" altLang="zh-TW" baseline="-25000"/>
              <a:t>+1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n</a:t>
            </a:r>
            <a:r>
              <a:rPr lang="en-US" altLang="zh-TW" baseline="-25000"/>
              <a:t> 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n</a:t>
            </a:r>
            <a:r>
              <a:rPr lang="en-US" altLang="zh-TW" baseline="-25000"/>
              <a:t>-1 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n</a:t>
            </a:r>
            <a:r>
              <a:rPr lang="en-US" altLang="zh-TW" baseline="-25000"/>
              <a:t>-2</a:t>
            </a:r>
          </a:p>
          <a:p>
            <a:pPr lvl="1"/>
            <a:endParaRPr lang="en-US" altLang="zh-TW"/>
          </a:p>
        </p:txBody>
      </p:sp>
      <p:graphicFrame>
        <p:nvGraphicFramePr>
          <p:cNvPr id="669700" name="Object 4"/>
          <p:cNvGraphicFramePr>
            <a:graphicFrameLocks noChangeAspect="1"/>
          </p:cNvGraphicFramePr>
          <p:nvPr/>
        </p:nvGraphicFramePr>
        <p:xfrm>
          <a:off x="755650" y="1341438"/>
          <a:ext cx="79883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07" name="方程式" r:id="rId3" imgW="3517560" imgH="393480" progId="Equation.3">
                  <p:embed/>
                </p:oleObj>
              </mc:Choice>
              <mc:Fallback>
                <p:oleObj name="方程式" r:id="rId3" imgW="3517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988300" cy="904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1525-506C-4E59-87CA-824EFED5F76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152525"/>
          </a:xfrm>
        </p:spPr>
        <p:txBody>
          <a:bodyPr/>
          <a:lstStyle/>
          <a:p>
            <a:r>
              <a:rPr lang="en-US" altLang="zh-TW"/>
              <a:t>Example: Adam-Moulton Method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472112"/>
          </a:xfrm>
        </p:spPr>
        <p:txBody>
          <a:bodyPr/>
          <a:lstStyle/>
          <a:p>
            <a:r>
              <a:rPr lang="en-US" altLang="zh-TW"/>
              <a:t>Solve</a:t>
            </a:r>
          </a:p>
          <a:p>
            <a:r>
              <a:rPr lang="en-US" altLang="zh-TW"/>
              <a:t>Predictor</a:t>
            </a:r>
          </a:p>
        </p:txBody>
      </p:sp>
      <p:graphicFrame>
        <p:nvGraphicFramePr>
          <p:cNvPr id="638987" name="Object 11"/>
          <p:cNvGraphicFramePr>
            <a:graphicFrameLocks noChangeAspect="1"/>
          </p:cNvGraphicFramePr>
          <p:nvPr/>
        </p:nvGraphicFramePr>
        <p:xfrm>
          <a:off x="2568575" y="1628775"/>
          <a:ext cx="58912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25" name="方程式" r:id="rId3" imgW="2768400" imgH="393480" progId="Equation.3">
                  <p:embed/>
                </p:oleObj>
              </mc:Choice>
              <mc:Fallback>
                <p:oleObj name="方程式" r:id="rId3" imgW="27684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1628775"/>
                        <a:ext cx="5891213" cy="846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8" name="Object 12"/>
          <p:cNvGraphicFramePr>
            <a:graphicFrameLocks noChangeAspect="1"/>
          </p:cNvGraphicFramePr>
          <p:nvPr/>
        </p:nvGraphicFramePr>
        <p:xfrm>
          <a:off x="1042988" y="2492375"/>
          <a:ext cx="77819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26" name="方程式" r:id="rId5" imgW="3657600" imgH="393480" progId="Equation.3">
                  <p:embed/>
                </p:oleObj>
              </mc:Choice>
              <mc:Fallback>
                <p:oleObj name="方程式" r:id="rId5" imgW="36576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7781925" cy="846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9" name="Object 13"/>
          <p:cNvGraphicFramePr>
            <a:graphicFrameLocks noChangeAspect="1"/>
          </p:cNvGraphicFramePr>
          <p:nvPr/>
        </p:nvGraphicFramePr>
        <p:xfrm>
          <a:off x="2230438" y="3352800"/>
          <a:ext cx="52943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27" name="方程式" r:id="rId7" imgW="2489040" imgH="203040" progId="Equation.3">
                  <p:embed/>
                </p:oleObj>
              </mc:Choice>
              <mc:Fallback>
                <p:oleObj name="方程式" r:id="rId7" imgW="248904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352800"/>
                        <a:ext cx="5294312" cy="436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91" name="Object 15"/>
          <p:cNvGraphicFramePr>
            <a:graphicFrameLocks noChangeAspect="1"/>
          </p:cNvGraphicFramePr>
          <p:nvPr/>
        </p:nvGraphicFramePr>
        <p:xfrm>
          <a:off x="2235200" y="1006475"/>
          <a:ext cx="1800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28" name="方程式" r:id="rId9" imgW="761760" imgH="190440" progId="Equation.3">
                  <p:embed/>
                </p:oleObj>
              </mc:Choice>
              <mc:Fallback>
                <p:oleObj name="方程式" r:id="rId9" imgW="761760" imgH="190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006475"/>
                        <a:ext cx="1800225" cy="454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92" name="Object 16"/>
          <p:cNvGraphicFramePr>
            <a:graphicFrameLocks noChangeAspect="1"/>
          </p:cNvGraphicFramePr>
          <p:nvPr/>
        </p:nvGraphicFramePr>
        <p:xfrm>
          <a:off x="4572000" y="981075"/>
          <a:ext cx="14700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29" name="方程式" r:id="rId11" imgW="622080" imgH="203040" progId="Equation.3">
                  <p:embed/>
                </p:oleObj>
              </mc:Choice>
              <mc:Fallback>
                <p:oleObj name="方程式" r:id="rId11" imgW="62208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81075"/>
                        <a:ext cx="1470025" cy="484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8994" name="Group 18"/>
          <p:cNvGrpSpPr>
            <a:grpSpLocks/>
          </p:cNvGrpSpPr>
          <p:nvPr/>
        </p:nvGrpSpPr>
        <p:grpSpPr bwMode="auto">
          <a:xfrm>
            <a:off x="433388" y="3644900"/>
            <a:ext cx="8459787" cy="2760663"/>
            <a:chOff x="273" y="2296"/>
            <a:chExt cx="5329" cy="1739"/>
          </a:xfrm>
        </p:grpSpPr>
        <p:pic>
          <p:nvPicPr>
            <p:cNvPr id="638980" name="Picture 4" descr="File00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5" t="30287" r="5956" b="13809"/>
            <a:stretch>
              <a:fillRect/>
            </a:stretch>
          </p:blipFill>
          <p:spPr bwMode="auto">
            <a:xfrm>
              <a:off x="273" y="2614"/>
              <a:ext cx="5329" cy="1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8983" name="Text Box 7"/>
            <p:cNvSpPr txBox="1">
              <a:spLocks noChangeArrowheads="1"/>
            </p:cNvSpPr>
            <p:nvPr/>
          </p:nvSpPr>
          <p:spPr bwMode="auto">
            <a:xfrm>
              <a:off x="363" y="2326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38984" name="Text Box 8"/>
            <p:cNvSpPr txBox="1">
              <a:spLocks noChangeArrowheads="1"/>
            </p:cNvSpPr>
            <p:nvPr/>
          </p:nvSpPr>
          <p:spPr bwMode="auto">
            <a:xfrm>
              <a:off x="1407" y="2317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38986" name="Text Box 10"/>
            <p:cNvSpPr txBox="1">
              <a:spLocks noChangeArrowheads="1"/>
            </p:cNvSpPr>
            <p:nvPr/>
          </p:nvSpPr>
          <p:spPr bwMode="auto">
            <a:xfrm>
              <a:off x="3039" y="2317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f(t,x)</a:t>
              </a:r>
            </a:p>
          </p:txBody>
        </p:sp>
        <p:sp>
          <p:nvSpPr>
            <p:cNvPr id="638993" name="Text Box 17"/>
            <p:cNvSpPr txBox="1">
              <a:spLocks noChangeArrowheads="1"/>
            </p:cNvSpPr>
            <p:nvPr/>
          </p:nvSpPr>
          <p:spPr bwMode="auto">
            <a:xfrm>
              <a:off x="4407" y="2296"/>
              <a:ext cx="11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>
                  <a:latin typeface="Times New Roman" pitchFamily="18" charset="0"/>
                </a:rPr>
                <a:t>, analytical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5B73-56CC-4133-92ED-349CCF64E24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Adam-Moulton Method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Evaluate </a:t>
            </a:r>
            <a:r>
              <a:rPr lang="en-US" altLang="zh-TW" i="1"/>
              <a:t>f</a:t>
            </a:r>
            <a:r>
              <a:rPr lang="en-US" altLang="zh-TW" i="1" baseline="-25000"/>
              <a:t>n+1</a:t>
            </a:r>
            <a:r>
              <a:rPr lang="en-US" altLang="zh-TW" i="1"/>
              <a:t>=f</a:t>
            </a:r>
            <a:r>
              <a:rPr lang="en-US" altLang="zh-TW"/>
              <a:t>(0.4, -0.8109687) = 0.0109688</a:t>
            </a:r>
          </a:p>
          <a:p>
            <a:r>
              <a:rPr lang="en-US" altLang="zh-TW"/>
              <a:t>Corrector</a:t>
            </a:r>
          </a:p>
        </p:txBody>
      </p:sp>
      <p:graphicFrame>
        <p:nvGraphicFramePr>
          <p:cNvPr id="640010" name="Object 10"/>
          <p:cNvGraphicFramePr>
            <a:graphicFrameLocks noChangeAspect="1"/>
          </p:cNvGraphicFramePr>
          <p:nvPr/>
        </p:nvGraphicFramePr>
        <p:xfrm>
          <a:off x="966788" y="2565400"/>
          <a:ext cx="76469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7" name="方程式" r:id="rId3" imgW="3593880" imgH="393480" progId="Equation.3">
                  <p:embed/>
                </p:oleObj>
              </mc:Choice>
              <mc:Fallback>
                <p:oleObj name="方程式" r:id="rId3" imgW="35938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565400"/>
                        <a:ext cx="7646987" cy="846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11" name="Object 11"/>
          <p:cNvGraphicFramePr>
            <a:graphicFrameLocks noChangeAspect="1"/>
          </p:cNvGraphicFramePr>
          <p:nvPr/>
        </p:nvGraphicFramePr>
        <p:xfrm>
          <a:off x="2159000" y="3352800"/>
          <a:ext cx="57261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8" name="方程式" r:id="rId5" imgW="2692080" imgH="203040" progId="Equation.3">
                  <p:embed/>
                </p:oleObj>
              </mc:Choice>
              <mc:Fallback>
                <p:oleObj name="方程式" r:id="rId5" imgW="26920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352800"/>
                        <a:ext cx="5726113" cy="436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12" name="Object 12"/>
          <p:cNvGraphicFramePr>
            <a:graphicFrameLocks noChangeAspect="1"/>
          </p:cNvGraphicFramePr>
          <p:nvPr/>
        </p:nvGraphicFramePr>
        <p:xfrm>
          <a:off x="2843213" y="1700213"/>
          <a:ext cx="57388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9" name="方程式" r:id="rId7" imgW="2527200" imgH="393480" progId="Equation.3">
                  <p:embed/>
                </p:oleObj>
              </mc:Choice>
              <mc:Fallback>
                <p:oleObj name="方程式" r:id="rId7" imgW="25272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00213"/>
                        <a:ext cx="5738812" cy="904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0013" name="Group 13"/>
          <p:cNvGrpSpPr>
            <a:grpSpLocks/>
          </p:cNvGrpSpPr>
          <p:nvPr/>
        </p:nvGrpSpPr>
        <p:grpSpPr bwMode="auto">
          <a:xfrm>
            <a:off x="433388" y="3644900"/>
            <a:ext cx="8459787" cy="2760663"/>
            <a:chOff x="273" y="2296"/>
            <a:chExt cx="5329" cy="1739"/>
          </a:xfrm>
        </p:grpSpPr>
        <p:pic>
          <p:nvPicPr>
            <p:cNvPr id="640014" name="Picture 14" descr="File003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5" t="30287" r="5956" b="13809"/>
            <a:stretch>
              <a:fillRect/>
            </a:stretch>
          </p:blipFill>
          <p:spPr bwMode="auto">
            <a:xfrm>
              <a:off x="273" y="2614"/>
              <a:ext cx="5329" cy="1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0015" name="Text Box 15"/>
            <p:cNvSpPr txBox="1">
              <a:spLocks noChangeArrowheads="1"/>
            </p:cNvSpPr>
            <p:nvPr/>
          </p:nvSpPr>
          <p:spPr bwMode="auto">
            <a:xfrm>
              <a:off x="363" y="2326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40016" name="Text Box 16"/>
            <p:cNvSpPr txBox="1">
              <a:spLocks noChangeArrowheads="1"/>
            </p:cNvSpPr>
            <p:nvPr/>
          </p:nvSpPr>
          <p:spPr bwMode="auto">
            <a:xfrm>
              <a:off x="1407" y="2317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40017" name="Text Box 17"/>
            <p:cNvSpPr txBox="1">
              <a:spLocks noChangeArrowheads="1"/>
            </p:cNvSpPr>
            <p:nvPr/>
          </p:nvSpPr>
          <p:spPr bwMode="auto">
            <a:xfrm>
              <a:off x="3039" y="2317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f(t,x)</a:t>
              </a:r>
            </a:p>
          </p:txBody>
        </p:sp>
        <p:sp>
          <p:nvSpPr>
            <p:cNvPr id="640018" name="Text Box 18"/>
            <p:cNvSpPr txBox="1">
              <a:spLocks noChangeArrowheads="1"/>
            </p:cNvSpPr>
            <p:nvPr/>
          </p:nvSpPr>
          <p:spPr bwMode="auto">
            <a:xfrm>
              <a:off x="4407" y="2296"/>
              <a:ext cx="11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>
                  <a:latin typeface="Times New Roman" pitchFamily="18" charset="0"/>
                </a:rPr>
                <a:t>, analytical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7AAC-252B-46DE-931B-FE729290C0E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Stability of Analytic Solution of ODE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 sz="3100">
                <a:solidFill>
                  <a:srgbClr val="FF0000"/>
                </a:solidFill>
              </a:rPr>
              <a:t>Stable</a:t>
            </a:r>
            <a:r>
              <a:rPr lang="en-US" altLang="zh-TW" sz="3100"/>
              <a:t> if solutions resulting from perturbations of initial value remain close to original solution</a:t>
            </a:r>
          </a:p>
          <a:p>
            <a:endParaRPr lang="en-US" altLang="zh-TW" sz="3100"/>
          </a:p>
          <a:p>
            <a:r>
              <a:rPr lang="en-US" altLang="zh-TW" sz="3100">
                <a:solidFill>
                  <a:srgbClr val="FF0000"/>
                </a:solidFill>
              </a:rPr>
              <a:t>Unstable</a:t>
            </a:r>
            <a:r>
              <a:rPr lang="en-US" altLang="zh-TW" sz="3100"/>
              <a:t> if solutions resulting perturbations diverges away from original solution</a:t>
            </a:r>
            <a:r>
              <a:rPr lang="en-US" altLang="zh-TW"/>
              <a:t> without bound</a:t>
            </a:r>
          </a:p>
          <a:p>
            <a:endParaRPr lang="en-US" altLang="zh-TW"/>
          </a:p>
          <a:p>
            <a:r>
              <a:rPr lang="en-US" altLang="zh-TW" sz="3100">
                <a:solidFill>
                  <a:srgbClr val="FF0000"/>
                </a:solidFill>
              </a:rPr>
              <a:t>Neutrally stable</a:t>
            </a:r>
            <a:r>
              <a:rPr lang="en-US" altLang="zh-TW" sz="3100"/>
              <a:t> if solutions resulting from perturbations are neither stable or unstable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AFD-E07D-48F1-8A29-02B1B5EBB311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Stability of ODE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pSp>
        <p:nvGrpSpPr>
          <p:cNvPr id="642058" name="Group 10"/>
          <p:cNvGrpSpPr>
            <a:grpSpLocks/>
          </p:cNvGrpSpPr>
          <p:nvPr/>
        </p:nvGrpSpPr>
        <p:grpSpPr bwMode="auto">
          <a:xfrm>
            <a:off x="900113" y="3968750"/>
            <a:ext cx="2749550" cy="2628900"/>
            <a:chOff x="521" y="2591"/>
            <a:chExt cx="1732" cy="1656"/>
          </a:xfrm>
        </p:grpSpPr>
        <p:pic>
          <p:nvPicPr>
            <p:cNvPr id="64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591"/>
              <a:ext cx="171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2055" name="Text Box 7"/>
            <p:cNvSpPr txBox="1">
              <a:spLocks noChangeArrowheads="1"/>
            </p:cNvSpPr>
            <p:nvPr/>
          </p:nvSpPr>
          <p:spPr bwMode="auto">
            <a:xfrm>
              <a:off x="1429" y="3702"/>
              <a:ext cx="8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00"/>
                  </a:solidFill>
                </a:rPr>
                <a:t>Neutrally </a:t>
              </a:r>
            </a:p>
            <a:p>
              <a:r>
                <a:rPr lang="en-US" altLang="zh-TW">
                  <a:solidFill>
                    <a:srgbClr val="000000"/>
                  </a:solidFill>
                </a:rPr>
                <a:t>stable</a:t>
              </a:r>
            </a:p>
          </p:txBody>
        </p:sp>
      </p:grpSp>
      <p:grpSp>
        <p:nvGrpSpPr>
          <p:cNvPr id="642060" name="Group 12"/>
          <p:cNvGrpSpPr>
            <a:grpSpLocks/>
          </p:cNvGrpSpPr>
          <p:nvPr/>
        </p:nvGrpSpPr>
        <p:grpSpPr bwMode="auto">
          <a:xfrm>
            <a:off x="684213" y="1331913"/>
            <a:ext cx="3348037" cy="2384425"/>
            <a:chOff x="431" y="839"/>
            <a:chExt cx="2109" cy="1502"/>
          </a:xfrm>
        </p:grpSpPr>
        <p:pic>
          <p:nvPicPr>
            <p:cNvPr id="64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5"/>
            <a:stretch>
              <a:fillRect/>
            </a:stretch>
          </p:blipFill>
          <p:spPr bwMode="auto">
            <a:xfrm>
              <a:off x="431" y="839"/>
              <a:ext cx="2109" cy="1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2056" name="Text Box 8"/>
            <p:cNvSpPr txBox="1">
              <a:spLocks noChangeArrowheads="1"/>
            </p:cNvSpPr>
            <p:nvPr/>
          </p:nvSpPr>
          <p:spPr bwMode="auto">
            <a:xfrm>
              <a:off x="930" y="845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00"/>
                  </a:solidFill>
                </a:rPr>
                <a:t>Stable</a:t>
              </a:r>
            </a:p>
          </p:txBody>
        </p:sp>
      </p:grpSp>
      <p:grpSp>
        <p:nvGrpSpPr>
          <p:cNvPr id="642059" name="Group 11"/>
          <p:cNvGrpSpPr>
            <a:grpSpLocks/>
          </p:cNvGrpSpPr>
          <p:nvPr/>
        </p:nvGrpSpPr>
        <p:grpSpPr bwMode="auto">
          <a:xfrm>
            <a:off x="4932363" y="1303338"/>
            <a:ext cx="3382962" cy="3062287"/>
            <a:chOff x="3107" y="709"/>
            <a:chExt cx="2131" cy="1929"/>
          </a:xfrm>
        </p:grpSpPr>
        <p:pic>
          <p:nvPicPr>
            <p:cNvPr id="64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709"/>
              <a:ext cx="2131" cy="1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2057" name="Text Box 9"/>
            <p:cNvSpPr txBox="1">
              <a:spLocks noChangeArrowheads="1"/>
            </p:cNvSpPr>
            <p:nvPr/>
          </p:nvSpPr>
          <p:spPr bwMode="auto">
            <a:xfrm>
              <a:off x="3833" y="886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00"/>
                  </a:solidFill>
                </a:rPr>
                <a:t>Unstable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959-A10B-4C70-8976-995B27FA042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Stability of Numerical Solutions of ODE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sz="3000"/>
              <a:t>Numerical solution is </a:t>
            </a:r>
            <a:r>
              <a:rPr lang="en-US" altLang="zh-TW" sz="3000">
                <a:solidFill>
                  <a:srgbClr val="FF0000"/>
                </a:solidFill>
              </a:rPr>
              <a:t>stable</a:t>
            </a:r>
            <a:r>
              <a:rPr lang="en-US" altLang="zh-TW" sz="3000"/>
              <a:t> if small perturbations do not cause resulting numerical solutions to diverge from each other without bound</a:t>
            </a:r>
          </a:p>
          <a:p>
            <a:endParaRPr lang="en-US" altLang="zh-TW"/>
          </a:p>
          <a:p>
            <a:r>
              <a:rPr lang="en-US" altLang="zh-TW"/>
              <a:t>Divergence of numerical solutions could be caused by instability of analytical solution to ODE, or due to numerical method itself, even when solutions to ODE is 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54C-1C98-4D71-9F84-261FCE55866C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Determining Stability and Accuracy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675687" cy="5256212"/>
          </a:xfrm>
        </p:spPr>
        <p:txBody>
          <a:bodyPr/>
          <a:lstStyle/>
          <a:p>
            <a:r>
              <a:rPr lang="en-US" altLang="zh-TW"/>
              <a:t>Simple approach to determining the stability and accuracy of a numerical method is to apply it to </a:t>
            </a:r>
            <a:br>
              <a:rPr lang="en-US" altLang="zh-TW"/>
            </a:br>
            <a:r>
              <a:rPr lang="en-US" altLang="zh-TW"/>
              <a:t>a scalar ODE </a:t>
            </a:r>
            <a:r>
              <a:rPr lang="en-US" altLang="zh-TW" i="1"/>
              <a:t>x’</a:t>
            </a:r>
            <a:r>
              <a:rPr lang="en-US" altLang="zh-TW"/>
              <a:t>=</a:t>
            </a:r>
            <a:r>
              <a:rPr lang="en-US" altLang="zh-TW" sz="3000" i="1"/>
              <a:t>A</a:t>
            </a:r>
            <a:r>
              <a:rPr lang="en-US" altLang="zh-TW" i="1"/>
              <a:t>x</a:t>
            </a:r>
            <a:r>
              <a:rPr lang="en-US" altLang="zh-TW"/>
              <a:t>, where</a:t>
            </a:r>
            <a:r>
              <a:rPr lang="en-US" altLang="zh-TW" sz="3000" i="1"/>
              <a:t> A </a:t>
            </a:r>
            <a:r>
              <a:rPr lang="en-US" altLang="zh-TW"/>
              <a:t>is a (possibly complex) constant</a:t>
            </a:r>
          </a:p>
          <a:p>
            <a:endParaRPr lang="en-US" altLang="zh-TW"/>
          </a:p>
          <a:p>
            <a:r>
              <a:rPr lang="en-US" altLang="zh-TW"/>
              <a:t>For a given numerical method, we can determine</a:t>
            </a:r>
          </a:p>
          <a:p>
            <a:pPr lvl="1"/>
            <a:r>
              <a:rPr lang="en-US" altLang="zh-TW"/>
              <a:t>its stability by characterizing the growth of numerical solution</a:t>
            </a:r>
          </a:p>
          <a:p>
            <a:pPr lvl="1"/>
            <a:r>
              <a:rPr lang="en-US" altLang="zh-TW"/>
              <a:t>its accuracy by comparing the exact and numerical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9A62-7312-4901-8E82-2F8F7C6F05C3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Euler’s Method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Applying Euler’s method to </a:t>
            </a:r>
            <a:r>
              <a:rPr lang="en-US" altLang="zh-TW" i="1"/>
              <a:t>x</a:t>
            </a:r>
            <a:r>
              <a:rPr lang="en-US" altLang="zh-TW"/>
              <a:t>’=</a:t>
            </a:r>
            <a:r>
              <a:rPr lang="en-US" altLang="zh-TW" i="1"/>
              <a:t>Ax</a:t>
            </a:r>
            <a:r>
              <a:rPr lang="en-US" altLang="zh-TW"/>
              <a:t> using a fixed step size </a:t>
            </a:r>
            <a:r>
              <a:rPr lang="en-US" altLang="zh-TW" i="1"/>
              <a:t>h</a:t>
            </a:r>
            <a:r>
              <a:rPr lang="en-US" altLang="zh-TW"/>
              <a:t>, we have</a:t>
            </a:r>
          </a:p>
          <a:p>
            <a:endParaRPr lang="en-US" altLang="zh-TW"/>
          </a:p>
          <a:p>
            <a:endParaRPr lang="en-US" altLang="zh-TW" sz="4000"/>
          </a:p>
          <a:p>
            <a:r>
              <a:rPr lang="en-US" altLang="zh-TW"/>
              <a:t>If Re(</a:t>
            </a:r>
            <a:r>
              <a:rPr lang="en-US" altLang="zh-TW" i="1"/>
              <a:t>A</a:t>
            </a:r>
            <a:r>
              <a:rPr lang="en-US" altLang="zh-TW"/>
              <a:t>) &lt; 0, exact solution is stable, and numerical solution is also stable if   </a:t>
            </a:r>
          </a:p>
          <a:p>
            <a:endParaRPr lang="en-US" altLang="zh-TW" sz="1600"/>
          </a:p>
          <a:p>
            <a:r>
              <a:rPr lang="en-US" altLang="zh-TW"/>
              <a:t>If </a:t>
            </a:r>
            <a:r>
              <a:rPr lang="en-US" altLang="zh-TW" i="1"/>
              <a:t>A&lt;</a:t>
            </a:r>
            <a:r>
              <a:rPr lang="en-US" altLang="zh-TW"/>
              <a:t>0 is real, we must have </a:t>
            </a:r>
            <a:r>
              <a:rPr lang="en-US" altLang="zh-TW" i="1"/>
              <a:t>h</a:t>
            </a:r>
            <a:r>
              <a:rPr lang="en-US" altLang="zh-TW"/>
              <a:t>&lt;-2/</a:t>
            </a:r>
            <a:r>
              <a:rPr lang="en-US" altLang="zh-TW" i="1"/>
              <a:t>A</a:t>
            </a:r>
            <a:r>
              <a:rPr lang="en-US" altLang="zh-TW"/>
              <a:t> for Euler’s method to be stable</a:t>
            </a:r>
          </a:p>
        </p:txBody>
      </p:sp>
      <p:graphicFrame>
        <p:nvGraphicFramePr>
          <p:cNvPr id="645124" name="Object 4"/>
          <p:cNvGraphicFramePr>
            <a:graphicFrameLocks noChangeAspect="1"/>
          </p:cNvGraphicFramePr>
          <p:nvPr/>
        </p:nvGraphicFramePr>
        <p:xfrm>
          <a:off x="2411413" y="2492375"/>
          <a:ext cx="40370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6" name="方程式" r:id="rId3" imgW="1777680" imgH="228600" progId="Equation.3">
                  <p:embed/>
                </p:oleObj>
              </mc:Choice>
              <mc:Fallback>
                <p:oleObj name="方程式" r:id="rId3" imgW="1777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92375"/>
                        <a:ext cx="4037012" cy="525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5" name="Object 5"/>
          <p:cNvGraphicFramePr>
            <a:graphicFrameLocks noChangeAspect="1"/>
          </p:cNvGraphicFramePr>
          <p:nvPr/>
        </p:nvGraphicFramePr>
        <p:xfrm>
          <a:off x="3419475" y="3141663"/>
          <a:ext cx="23050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7" name="方程式" r:id="rId5" imgW="1015920" imgH="241200" progId="Equation.3">
                  <p:embed/>
                </p:oleObj>
              </mc:Choice>
              <mc:Fallback>
                <p:oleObj name="方程式" r:id="rId5" imgW="10159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2305050" cy="5540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6" name="Object 6"/>
          <p:cNvGraphicFramePr>
            <a:graphicFrameLocks noChangeAspect="1"/>
          </p:cNvGraphicFramePr>
          <p:nvPr/>
        </p:nvGraphicFramePr>
        <p:xfrm>
          <a:off x="6588125" y="4292600"/>
          <a:ext cx="15271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8" name="方程式" r:id="rId7" imgW="672840" imgH="253800" progId="Equation.3">
                  <p:embed/>
                </p:oleObj>
              </mc:Choice>
              <mc:Fallback>
                <p:oleObj name="方程式" r:id="rId7" imgW="6728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292600"/>
                        <a:ext cx="1527175" cy="582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46A3-16AD-4BF1-B746-A7EDCF4082D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Methods for ODEs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Taylor Series</a:t>
            </a:r>
          </a:p>
          <a:p>
            <a:pPr lvl="1"/>
            <a:r>
              <a:rPr lang="en-US" altLang="zh-TW" dirty="0"/>
              <a:t>Euler’s method: one-term</a:t>
            </a:r>
          </a:p>
          <a:p>
            <a:pPr lvl="1"/>
            <a:r>
              <a:rPr lang="en-US" altLang="zh-TW" dirty="0" err="1"/>
              <a:t>Runge-Kutta</a:t>
            </a:r>
            <a:r>
              <a:rPr lang="en-US" altLang="zh-TW" dirty="0"/>
              <a:t> method: higher-order terms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Multistep method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Stability of ODE solutions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Implicit method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39AE-8FB9-462C-891F-6EAD5F00CC79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Propagated Error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Error made early in the process will also affect the late computations—the early error will be propagated</a:t>
            </a:r>
          </a:p>
          <a:p>
            <a:endParaRPr lang="en-US" altLang="zh-TW"/>
          </a:p>
          <a:p>
            <a:r>
              <a:rPr lang="en-US" altLang="zh-TW"/>
              <a:t>Propagated error analysis is not easy</a:t>
            </a:r>
          </a:p>
          <a:p>
            <a:endParaRPr lang="en-US" altLang="zh-TW"/>
          </a:p>
          <a:p>
            <a:r>
              <a:rPr lang="en-US" altLang="zh-TW"/>
              <a:t>We only analyze the propagated error for Euler’s method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7A8-FF9D-4F6E-8927-D975F84ED38A}" type="slidenum">
              <a:rPr lang="en-US" altLang="zh-TW"/>
              <a:pPr/>
              <a:t>21</a:t>
            </a:fld>
            <a:endParaRPr lang="en-US" altLang="zh-TW"/>
          </a:p>
        </p:txBody>
      </p:sp>
      <p:pic>
        <p:nvPicPr>
          <p:cNvPr id="620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7848600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Error vs. Global Error</a:t>
            </a:r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6156325" y="3789363"/>
            <a:ext cx="154146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solidFill>
                  <a:srgbClr val="000000"/>
                </a:solidFill>
                <a:latin typeface="Arial" charset="0"/>
              </a:rPr>
              <a:t>local error</a:t>
            </a:r>
          </a:p>
        </p:txBody>
      </p:sp>
      <p:sp>
        <p:nvSpPr>
          <p:cNvPr id="620550" name="Line 6"/>
          <p:cNvSpPr>
            <a:spLocks noChangeShapeType="1"/>
          </p:cNvSpPr>
          <p:nvPr/>
        </p:nvSpPr>
        <p:spPr bwMode="auto">
          <a:xfrm flipH="1" flipV="1">
            <a:off x="6443663" y="3068638"/>
            <a:ext cx="144462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0551" name="Line 7"/>
          <p:cNvSpPr>
            <a:spLocks noChangeShapeType="1"/>
          </p:cNvSpPr>
          <p:nvPr/>
        </p:nvSpPr>
        <p:spPr bwMode="auto">
          <a:xfrm flipH="1">
            <a:off x="5148263" y="4005263"/>
            <a:ext cx="936625" cy="71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0552" name="Text Box 8"/>
          <p:cNvSpPr txBox="1">
            <a:spLocks noChangeArrowheads="1"/>
          </p:cNvSpPr>
          <p:nvPr/>
        </p:nvSpPr>
        <p:spPr bwMode="auto">
          <a:xfrm>
            <a:off x="684213" y="6243638"/>
            <a:ext cx="249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From Michael T. Heath</a:t>
            </a:r>
          </a:p>
        </p:txBody>
      </p:sp>
      <p:sp>
        <p:nvSpPr>
          <p:cNvPr id="620553" name="Text Box 9"/>
          <p:cNvSpPr txBox="1">
            <a:spLocks noChangeArrowheads="1"/>
          </p:cNvSpPr>
          <p:nvPr/>
        </p:nvSpPr>
        <p:spPr bwMode="auto">
          <a:xfrm>
            <a:off x="2484438" y="3068638"/>
            <a:ext cx="957262" cy="5794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’=</a:t>
            </a:r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20554" name="Text Box 10"/>
          <p:cNvSpPr txBox="1">
            <a:spLocks noChangeArrowheads="1"/>
          </p:cNvSpPr>
          <p:nvPr/>
        </p:nvSpPr>
        <p:spPr bwMode="auto">
          <a:xfrm>
            <a:off x="971550" y="1193800"/>
            <a:ext cx="387350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20555" name="Text Box 11"/>
          <p:cNvSpPr txBox="1">
            <a:spLocks noChangeArrowheads="1"/>
          </p:cNvSpPr>
          <p:nvPr/>
        </p:nvSpPr>
        <p:spPr bwMode="auto">
          <a:xfrm>
            <a:off x="468313" y="5229225"/>
            <a:ext cx="520700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620556" name="Object 12"/>
          <p:cNvGraphicFramePr>
            <a:graphicFrameLocks noChangeAspect="1"/>
          </p:cNvGraphicFramePr>
          <p:nvPr/>
        </p:nvGraphicFramePr>
        <p:xfrm>
          <a:off x="5364163" y="4221163"/>
          <a:ext cx="24320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48" name="方程式" r:id="rId4" imgW="1028520" imgH="228600" progId="Equation.3">
                  <p:embed/>
                </p:oleObj>
              </mc:Choice>
              <mc:Fallback>
                <p:oleObj name="方程式" r:id="rId4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221163"/>
                        <a:ext cx="24320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7" name="Object 13"/>
          <p:cNvGraphicFramePr>
            <a:graphicFrameLocks noChangeAspect="1"/>
          </p:cNvGraphicFramePr>
          <p:nvPr/>
        </p:nvGraphicFramePr>
        <p:xfrm>
          <a:off x="6804025" y="2663825"/>
          <a:ext cx="17287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49" name="方程式" r:id="rId6" imgW="952200" imgH="457200" progId="Equation.3">
                  <p:embed/>
                </p:oleObj>
              </mc:Choice>
              <mc:Fallback>
                <p:oleObj name="方程式" r:id="rId6" imgW="95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663825"/>
                        <a:ext cx="17287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60" name="Oval 16"/>
          <p:cNvSpPr>
            <a:spLocks noChangeArrowheads="1"/>
          </p:cNvSpPr>
          <p:nvPr/>
        </p:nvSpPr>
        <p:spPr bwMode="auto">
          <a:xfrm>
            <a:off x="5003800" y="4148138"/>
            <a:ext cx="144463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0561" name="Oval 17"/>
          <p:cNvSpPr>
            <a:spLocks noChangeArrowheads="1"/>
          </p:cNvSpPr>
          <p:nvPr/>
        </p:nvSpPr>
        <p:spPr bwMode="auto">
          <a:xfrm>
            <a:off x="6300788" y="3141663"/>
            <a:ext cx="144462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8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EA5-B436-4124-8456-7CF8E86A0E7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Error vs. Global Error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solidFill>
                  <a:schemeClr val="folHlink"/>
                </a:solidFill>
              </a:rPr>
              <a:t>Local error</a:t>
            </a:r>
            <a:r>
              <a:rPr lang="en-US" altLang="zh-TW"/>
              <a:t>: error made in one step of numerical method</a:t>
            </a:r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where </a:t>
            </a:r>
            <a:r>
              <a:rPr lang="en-US" altLang="zh-TW" i="1"/>
              <a:t>u</a:t>
            </a:r>
            <a:r>
              <a:rPr lang="en-US" altLang="zh-TW" i="1" baseline="-25000"/>
              <a:t>n-1</a:t>
            </a:r>
            <a:r>
              <a:rPr lang="en-US" altLang="zh-TW"/>
              <a:t> is the member of the solution curves that passes through (</a:t>
            </a:r>
            <a:r>
              <a:rPr lang="en-US" altLang="zh-TW" b="1"/>
              <a:t>x</a:t>
            </a:r>
            <a:r>
              <a:rPr lang="en-US" altLang="zh-TW" i="1" baseline="-25000"/>
              <a:t>n-1</a:t>
            </a:r>
            <a:r>
              <a:rPr lang="en-US" altLang="zh-TW"/>
              <a:t>,</a:t>
            </a:r>
            <a:r>
              <a:rPr lang="en-US" altLang="zh-TW" i="1"/>
              <a:t>t</a:t>
            </a:r>
            <a:r>
              <a:rPr lang="en-US" altLang="zh-TW" i="1" baseline="-25000"/>
              <a:t>n-1</a:t>
            </a:r>
            <a:r>
              <a:rPr lang="en-US" altLang="zh-TW"/>
              <a:t>)</a:t>
            </a:r>
          </a:p>
          <a:p>
            <a:endParaRPr lang="en-US" altLang="zh-TW" sz="1600"/>
          </a:p>
          <a:p>
            <a:r>
              <a:rPr lang="en-US" altLang="zh-TW">
                <a:solidFill>
                  <a:schemeClr val="folHlink"/>
                </a:solidFill>
              </a:rPr>
              <a:t>Global error</a:t>
            </a:r>
            <a:r>
              <a:rPr lang="en-US" altLang="zh-TW"/>
              <a:t>: difference between computed solution and true solution determined by initial values at </a:t>
            </a:r>
            <a:r>
              <a:rPr lang="en-US" altLang="zh-TW" i="1"/>
              <a:t>t</a:t>
            </a:r>
            <a:r>
              <a:rPr lang="en-US" altLang="zh-TW" i="1" baseline="-25000"/>
              <a:t>0</a:t>
            </a:r>
            <a:endParaRPr lang="en-US" altLang="zh-TW"/>
          </a:p>
          <a:p>
            <a:endParaRPr lang="en-US" altLang="zh-TW"/>
          </a:p>
        </p:txBody>
      </p:sp>
      <p:graphicFrame>
        <p:nvGraphicFramePr>
          <p:cNvPr id="619524" name="Object 4"/>
          <p:cNvGraphicFramePr>
            <a:graphicFrameLocks noChangeAspect="1"/>
          </p:cNvGraphicFramePr>
          <p:nvPr/>
        </p:nvGraphicFramePr>
        <p:xfrm>
          <a:off x="3203575" y="5734050"/>
          <a:ext cx="39941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72" name="方程式" r:id="rId3" imgW="1688760" imgH="228600" progId="Equation.3">
                  <p:embed/>
                </p:oleObj>
              </mc:Choice>
              <mc:Fallback>
                <p:oleObj name="方程式" r:id="rId3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734050"/>
                        <a:ext cx="3994150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5" name="Object 5"/>
          <p:cNvGraphicFramePr>
            <a:graphicFrameLocks noChangeAspect="1"/>
          </p:cNvGraphicFramePr>
          <p:nvPr/>
        </p:nvGraphicFramePr>
        <p:xfrm>
          <a:off x="3924300" y="2349500"/>
          <a:ext cx="24320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73" name="方程式" r:id="rId5" imgW="1028520" imgH="228600" progId="Equation.3">
                  <p:embed/>
                </p:oleObj>
              </mc:Choice>
              <mc:Fallback>
                <p:oleObj name="方程式" r:id="rId5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432050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0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AE7F-5A87-4B5D-BD43-1E56215709B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Propagated Error—Euler’s method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Euler’s method</a:t>
            </a:r>
          </a:p>
          <a:p>
            <a:endParaRPr lang="en-US" altLang="zh-TW"/>
          </a:p>
          <a:p>
            <a:r>
              <a:rPr lang="en-US" altLang="zh-TW"/>
              <a:t>By Taylor series</a:t>
            </a:r>
          </a:p>
        </p:txBody>
      </p:sp>
      <p:graphicFrame>
        <p:nvGraphicFramePr>
          <p:cNvPr id="656388" name="Object 4"/>
          <p:cNvGraphicFramePr>
            <a:graphicFrameLocks noChangeAspect="1"/>
          </p:cNvGraphicFramePr>
          <p:nvPr/>
        </p:nvGraphicFramePr>
        <p:xfrm>
          <a:off x="2828925" y="1916113"/>
          <a:ext cx="3200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5" name="方程式" r:id="rId3" imgW="1409400" imgH="228600" progId="Equation.3">
                  <p:embed/>
                </p:oleObj>
              </mc:Choice>
              <mc:Fallback>
                <p:oleObj name="方程式" r:id="rId3" imgW="1409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916113"/>
                        <a:ext cx="3200400" cy="525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/>
          <p:cNvGraphicFramePr>
            <a:graphicFrameLocks noChangeAspect="1"/>
          </p:cNvGraphicFramePr>
          <p:nvPr/>
        </p:nvGraphicFramePr>
        <p:xfrm>
          <a:off x="1187450" y="2970213"/>
          <a:ext cx="7061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6" name="方程式" r:id="rId5" imgW="3111480" imgH="419040" progId="Equation.3">
                  <p:embed/>
                </p:oleObj>
              </mc:Choice>
              <mc:Fallback>
                <p:oleObj name="方程式" r:id="rId5" imgW="3111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70213"/>
                        <a:ext cx="7061200" cy="9636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0" name="Object 6"/>
          <p:cNvGraphicFramePr>
            <a:graphicFrameLocks noChangeAspect="1"/>
          </p:cNvGraphicFramePr>
          <p:nvPr/>
        </p:nvGraphicFramePr>
        <p:xfrm>
          <a:off x="266700" y="3860800"/>
          <a:ext cx="88773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7" name="方程式" r:id="rId7" imgW="3911400" imgH="419040" progId="Equation.3">
                  <p:embed/>
                </p:oleObj>
              </mc:Choice>
              <mc:Fallback>
                <p:oleObj name="方程式" r:id="rId7" imgW="39114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860800"/>
                        <a:ext cx="8877300" cy="963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391" name="Text Box 7"/>
          <p:cNvSpPr txBox="1">
            <a:spLocks noChangeArrowheads="1"/>
          </p:cNvSpPr>
          <p:nvPr/>
        </p:nvSpPr>
        <p:spPr bwMode="auto">
          <a:xfrm>
            <a:off x="5940425" y="1341438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Numerical solution</a:t>
            </a:r>
          </a:p>
        </p:txBody>
      </p:sp>
      <p:sp>
        <p:nvSpPr>
          <p:cNvPr id="656392" name="Line 8"/>
          <p:cNvSpPr>
            <a:spLocks noChangeShapeType="1"/>
          </p:cNvSpPr>
          <p:nvPr/>
        </p:nvSpPr>
        <p:spPr bwMode="auto">
          <a:xfrm flipH="1">
            <a:off x="5651500" y="1700213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56393" name="Object 9"/>
          <p:cNvGraphicFramePr>
            <a:graphicFrameLocks noChangeAspect="1"/>
          </p:cNvGraphicFramePr>
          <p:nvPr/>
        </p:nvGraphicFramePr>
        <p:xfrm>
          <a:off x="900113" y="4683125"/>
          <a:ext cx="70040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8" name="方程式" r:id="rId9" imgW="3085920" imgH="457200" progId="Equation.3">
                  <p:embed/>
                </p:oleObj>
              </mc:Choice>
              <mc:Fallback>
                <p:oleObj name="方程式" r:id="rId9" imgW="30859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83125"/>
                        <a:ext cx="7004050" cy="1050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4" name="Object 10"/>
          <p:cNvGraphicFramePr>
            <a:graphicFrameLocks noChangeAspect="1"/>
          </p:cNvGraphicFramePr>
          <p:nvPr/>
        </p:nvGraphicFramePr>
        <p:xfrm>
          <a:off x="971550" y="5705475"/>
          <a:ext cx="76374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9" name="方程式" r:id="rId11" imgW="3365280" imgH="419040" progId="Equation.3">
                  <p:embed/>
                </p:oleObj>
              </mc:Choice>
              <mc:Fallback>
                <p:oleObj name="方程式" r:id="rId11" imgW="336528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05475"/>
                        <a:ext cx="7637463" cy="963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DA2B-E7C2-4D87-94D4-D08440A2BCE4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Propagated Error—Euler’s method</a:t>
            </a:r>
          </a:p>
        </p:txBody>
      </p:sp>
      <p:graphicFrame>
        <p:nvGraphicFramePr>
          <p:cNvPr id="657412" name="Object 4"/>
          <p:cNvGraphicFramePr>
            <a:graphicFrameLocks noChangeAspect="1"/>
          </p:cNvGraphicFramePr>
          <p:nvPr/>
        </p:nvGraphicFramePr>
        <p:xfrm>
          <a:off x="266700" y="2133600"/>
          <a:ext cx="88280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50" name="方程式" r:id="rId3" imgW="3911400" imgH="419040" progId="Equation.3">
                  <p:embed/>
                </p:oleObj>
              </mc:Choice>
              <mc:Fallback>
                <p:oleObj name="方程式" r:id="rId3" imgW="3911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133600"/>
                        <a:ext cx="8828088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/>
          <p:cNvGraphicFramePr>
            <a:graphicFrameLocks noChangeAspect="1"/>
          </p:cNvGraphicFramePr>
          <p:nvPr/>
        </p:nvGraphicFramePr>
        <p:xfrm>
          <a:off x="266700" y="1196975"/>
          <a:ext cx="81359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51" name="方程式" r:id="rId5" imgW="3606480" imgH="419040" progId="Equation.3">
                  <p:embed/>
                </p:oleObj>
              </mc:Choice>
              <mc:Fallback>
                <p:oleObj name="方程式" r:id="rId5" imgW="3606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196975"/>
                        <a:ext cx="8135938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5" name="Object 7"/>
          <p:cNvGraphicFramePr>
            <a:graphicFrameLocks noChangeAspect="1"/>
          </p:cNvGraphicFramePr>
          <p:nvPr/>
        </p:nvGraphicFramePr>
        <p:xfrm>
          <a:off x="266700" y="3262313"/>
          <a:ext cx="5359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52" name="方程式" r:id="rId7" imgW="2374560" imgH="419040" progId="Equation.3">
                  <p:embed/>
                </p:oleObj>
              </mc:Choice>
              <mc:Fallback>
                <p:oleObj name="方程式" r:id="rId7" imgW="237456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262313"/>
                        <a:ext cx="5359400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6" name="Object 8"/>
          <p:cNvGraphicFramePr>
            <a:graphicFrameLocks noChangeAspect="1"/>
          </p:cNvGraphicFramePr>
          <p:nvPr/>
        </p:nvGraphicFramePr>
        <p:xfrm>
          <a:off x="266700" y="4179888"/>
          <a:ext cx="89138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53" name="方程式" r:id="rId9" imgW="3949560" imgH="419040" progId="Equation.3">
                  <p:embed/>
                </p:oleObj>
              </mc:Choice>
              <mc:Fallback>
                <p:oleObj name="方程式" r:id="rId9" imgW="39495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179888"/>
                        <a:ext cx="8913813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7" name="Object 9"/>
          <p:cNvGraphicFramePr>
            <a:graphicFrameLocks noChangeAspect="1"/>
          </p:cNvGraphicFramePr>
          <p:nvPr/>
        </p:nvGraphicFramePr>
        <p:xfrm>
          <a:off x="266700" y="5494338"/>
          <a:ext cx="81089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54" name="方程式" r:id="rId11" imgW="3593880" imgH="419040" progId="Equation.3">
                  <p:embed/>
                </p:oleObj>
              </mc:Choice>
              <mc:Fallback>
                <p:oleObj name="方程式" r:id="rId11" imgW="35938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5494338"/>
                        <a:ext cx="8108950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9" name="AutoShape 11"/>
          <p:cNvSpPr>
            <a:spLocks noChangeArrowheads="1"/>
          </p:cNvSpPr>
          <p:nvPr/>
        </p:nvSpPr>
        <p:spPr bwMode="auto">
          <a:xfrm>
            <a:off x="395288" y="5013325"/>
            <a:ext cx="576262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254-D005-4E95-99A8-BD5A1541313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Propagated Error—Euler’s method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Global error is the sum of propagated error and local error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Truncation error at each step is propagated to every later step with a growth factor (1+</a:t>
            </a:r>
            <a:r>
              <a:rPr lang="en-US" altLang="zh-TW" i="1"/>
              <a:t>hK</a:t>
            </a:r>
            <a:r>
              <a:rPr lang="en-US" altLang="zh-TW"/>
              <a:t>) each time!</a:t>
            </a:r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658440" name="Object 8"/>
          <p:cNvGraphicFramePr>
            <a:graphicFrameLocks noChangeAspect="1"/>
          </p:cNvGraphicFramePr>
          <p:nvPr/>
        </p:nvGraphicFramePr>
        <p:xfrm>
          <a:off x="250825" y="5229225"/>
          <a:ext cx="86756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54" name="方程式" r:id="rId3" imgW="3593880" imgH="419040" progId="Equation.3">
                  <p:embed/>
                </p:oleObj>
              </mc:Choice>
              <mc:Fallback>
                <p:oleObj name="方程式" r:id="rId3" imgW="35938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29225"/>
                        <a:ext cx="8675688" cy="1025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1" name="Object 9"/>
          <p:cNvGraphicFramePr>
            <a:graphicFrameLocks noChangeAspect="1"/>
          </p:cNvGraphicFramePr>
          <p:nvPr/>
        </p:nvGraphicFramePr>
        <p:xfrm>
          <a:off x="2411413" y="2349500"/>
          <a:ext cx="42608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55" name="方程式" r:id="rId5" imgW="1752480" imgH="419040" progId="Equation.3">
                  <p:embed/>
                </p:oleObj>
              </mc:Choice>
              <mc:Fallback>
                <p:oleObj name="方程式" r:id="rId5" imgW="17524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49500"/>
                        <a:ext cx="4260850" cy="1033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5FD4-AC65-470D-990F-ED34AFE2186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Propagated Error—Euler’s method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Error does not grow if</a:t>
            </a:r>
          </a:p>
          <a:p>
            <a:endParaRPr lang="en-US" altLang="zh-TW"/>
          </a:p>
          <a:p>
            <a:r>
              <a:rPr lang="en-US" altLang="zh-TW"/>
              <a:t>This can be generated to higher-order case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Error does not grow if the norm of all eigenvalues of (</a:t>
            </a:r>
            <a:r>
              <a:rPr lang="en-US" altLang="zh-TW" i="1"/>
              <a:t>I+hJ</a:t>
            </a:r>
            <a:r>
              <a:rPr lang="en-US" altLang="zh-TW" i="1" baseline="-25000"/>
              <a:t>f</a:t>
            </a:r>
            <a:r>
              <a:rPr lang="en-US" altLang="zh-TW"/>
              <a:t>) less than 1</a:t>
            </a:r>
          </a:p>
        </p:txBody>
      </p:sp>
      <p:graphicFrame>
        <p:nvGraphicFramePr>
          <p:cNvPr id="659460" name="Object 4"/>
          <p:cNvGraphicFramePr>
            <a:graphicFrameLocks noChangeAspect="1"/>
          </p:cNvGraphicFramePr>
          <p:nvPr/>
        </p:nvGraphicFramePr>
        <p:xfrm>
          <a:off x="4859338" y="1484313"/>
          <a:ext cx="16367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91" name="方程式" r:id="rId3" imgW="672840" imgH="253800" progId="Equation.3">
                  <p:embed/>
                </p:oleObj>
              </mc:Choice>
              <mc:Fallback>
                <p:oleObj name="方程式" r:id="rId3" imgW="67284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4313"/>
                        <a:ext cx="1636712" cy="627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/>
          <p:cNvGraphicFramePr>
            <a:graphicFrameLocks noChangeAspect="1"/>
          </p:cNvGraphicFramePr>
          <p:nvPr/>
        </p:nvGraphicFramePr>
        <p:xfrm>
          <a:off x="900113" y="4005263"/>
          <a:ext cx="65468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92" name="方程式" r:id="rId5" imgW="2692080" imgH="241200" progId="Equation.3">
                  <p:embed/>
                </p:oleObj>
              </mc:Choice>
              <mc:Fallback>
                <p:oleObj name="方程式" r:id="rId5" imgW="26920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6546850" cy="595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463" name="Text Box 7"/>
          <p:cNvSpPr txBox="1">
            <a:spLocks noChangeArrowheads="1"/>
          </p:cNvSpPr>
          <p:nvPr/>
        </p:nvSpPr>
        <p:spPr bwMode="auto">
          <a:xfrm>
            <a:off x="3708400" y="3357563"/>
            <a:ext cx="2117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Jacobian of f:</a:t>
            </a:r>
          </a:p>
        </p:txBody>
      </p:sp>
      <p:sp>
        <p:nvSpPr>
          <p:cNvPr id="659464" name="Line 8"/>
          <p:cNvSpPr>
            <a:spLocks noChangeShapeType="1"/>
          </p:cNvSpPr>
          <p:nvPr/>
        </p:nvSpPr>
        <p:spPr bwMode="auto">
          <a:xfrm flipH="1">
            <a:off x="2987675" y="3789363"/>
            <a:ext cx="647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59465" name="Object 9"/>
          <p:cNvGraphicFramePr>
            <a:graphicFrameLocks noChangeAspect="1"/>
          </p:cNvGraphicFramePr>
          <p:nvPr/>
        </p:nvGraphicFramePr>
        <p:xfrm>
          <a:off x="971550" y="3357563"/>
          <a:ext cx="16684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93" name="方程式" r:id="rId7" imgW="685800" imgH="203040" progId="Equation.3">
                  <p:embed/>
                </p:oleObj>
              </mc:Choice>
              <mc:Fallback>
                <p:oleObj name="方程式" r:id="rId7" imgW="6858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1668463" cy="501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6" name="Object 10"/>
          <p:cNvGraphicFramePr>
            <a:graphicFrameLocks noChangeAspect="1"/>
          </p:cNvGraphicFramePr>
          <p:nvPr/>
        </p:nvGraphicFramePr>
        <p:xfrm>
          <a:off x="5867400" y="3141663"/>
          <a:ext cx="18002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94" name="方程式" r:id="rId9" imgW="876240" imgH="444240" progId="Equation.3">
                  <p:embed/>
                </p:oleObj>
              </mc:Choice>
              <mc:Fallback>
                <p:oleObj name="方程式" r:id="rId9" imgW="8762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41663"/>
                        <a:ext cx="1800225" cy="927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F9FBE-778C-4F70-9F2B-DF75236E9FD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Stability of Numerical Methods for ODEs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In general, growth factor depends on</a:t>
            </a:r>
          </a:p>
          <a:p>
            <a:endParaRPr lang="en-US" altLang="zh-TW"/>
          </a:p>
          <a:p>
            <a:r>
              <a:rPr lang="en-US" altLang="zh-TW"/>
              <a:t>Numerical method, which determines form of growth factor</a:t>
            </a:r>
          </a:p>
          <a:p>
            <a:endParaRPr lang="en-US" altLang="zh-TW"/>
          </a:p>
          <a:p>
            <a:r>
              <a:rPr lang="en-US" altLang="zh-TW"/>
              <a:t>Step size </a:t>
            </a:r>
            <a:r>
              <a:rPr lang="en-US" altLang="zh-TW" i="1"/>
              <a:t>h</a:t>
            </a:r>
          </a:p>
          <a:p>
            <a:endParaRPr lang="en-US" altLang="zh-TW"/>
          </a:p>
          <a:p>
            <a:r>
              <a:rPr lang="en-US" altLang="zh-TW"/>
              <a:t>ODE, which determines Jacobian J</a:t>
            </a:r>
            <a:r>
              <a:rPr lang="en-US" altLang="zh-TW" baseline="-2500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C738-2FED-4572-A418-32FE9CD70723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Stiff Equations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Let’s consider a simple ODE </a:t>
            </a:r>
            <a:r>
              <a:rPr lang="en-US" altLang="zh-TW" i="1"/>
              <a:t>x’=-kx</a:t>
            </a:r>
          </a:p>
          <a:p>
            <a:r>
              <a:rPr lang="en-US" altLang="zh-TW" i="1"/>
              <a:t>k</a:t>
            </a:r>
            <a:r>
              <a:rPr lang="en-US" altLang="zh-TW"/>
              <a:t> can be viewed as a stiffness constant</a:t>
            </a:r>
          </a:p>
        </p:txBody>
      </p:sp>
      <p:pic>
        <p:nvPicPr>
          <p:cNvPr id="64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636838"/>
            <a:ext cx="5616575" cy="345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7173" name="Text Box 5"/>
          <p:cNvSpPr txBox="1">
            <a:spLocks noChangeArrowheads="1"/>
          </p:cNvSpPr>
          <p:nvPr/>
        </p:nvSpPr>
        <p:spPr bwMode="auto">
          <a:xfrm>
            <a:off x="7170738" y="908050"/>
            <a:ext cx="1973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Damper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CA3-BEBD-4FE8-9350-7BC22D70D4A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Physics: Spring-Damper System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670726" name="Picture 6" descr="Image:Damped spring.gif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193926" y="514350"/>
            <a:ext cx="10477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0727" name="Object 7"/>
          <p:cNvGraphicFramePr>
            <a:graphicFrameLocks noChangeAspect="1"/>
          </p:cNvGraphicFramePr>
          <p:nvPr/>
        </p:nvGraphicFramePr>
        <p:xfrm>
          <a:off x="2565400" y="3284538"/>
          <a:ext cx="15017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57" name="方程式" r:id="rId5" imgW="634680" imgH="228600" progId="Equation.3">
                  <p:embed/>
                </p:oleObj>
              </mc:Choice>
              <mc:Fallback>
                <p:oleObj name="方程式" r:id="rId5" imgW="6346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284538"/>
                        <a:ext cx="1501775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8" name="Object 8"/>
          <p:cNvGraphicFramePr>
            <a:graphicFrameLocks noChangeAspect="1"/>
          </p:cNvGraphicFramePr>
          <p:nvPr/>
        </p:nvGraphicFramePr>
        <p:xfrm>
          <a:off x="2555875" y="4252913"/>
          <a:ext cx="13811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58" name="方程式" r:id="rId7" imgW="583920" imgH="228600" progId="Equation.3">
                  <p:embed/>
                </p:oleObj>
              </mc:Choice>
              <mc:Fallback>
                <p:oleObj name="方程式" r:id="rId7" imgW="5839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52913"/>
                        <a:ext cx="1381125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9" name="Object 9"/>
          <p:cNvGraphicFramePr>
            <a:graphicFrameLocks noChangeAspect="1"/>
          </p:cNvGraphicFramePr>
          <p:nvPr/>
        </p:nvGraphicFramePr>
        <p:xfrm>
          <a:off x="2555875" y="4895850"/>
          <a:ext cx="14716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59" name="方程式" r:id="rId9" imgW="622080" imgH="139680" progId="Equation.3">
                  <p:embed/>
                </p:oleObj>
              </mc:Choice>
              <mc:Fallback>
                <p:oleObj name="方程式" r:id="rId9" imgW="622080" imgH="139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895850"/>
                        <a:ext cx="1471613" cy="333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0" name="Object 10"/>
          <p:cNvGraphicFramePr>
            <a:graphicFrameLocks noChangeAspect="1"/>
          </p:cNvGraphicFramePr>
          <p:nvPr/>
        </p:nvGraphicFramePr>
        <p:xfrm>
          <a:off x="2484438" y="5157788"/>
          <a:ext cx="14414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60" name="方程式" r:id="rId11" imgW="609480" imgH="393480" progId="Equation.3">
                  <p:embed/>
                </p:oleObj>
              </mc:Choice>
              <mc:Fallback>
                <p:oleObj name="方程式" r:id="rId11" imgW="6094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57788"/>
                        <a:ext cx="1441450" cy="938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1" name="Text Box 11"/>
          <p:cNvSpPr txBox="1">
            <a:spLocks noChangeArrowheads="1"/>
          </p:cNvSpPr>
          <p:nvPr/>
        </p:nvSpPr>
        <p:spPr bwMode="auto">
          <a:xfrm>
            <a:off x="684213" y="3213100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Times New Roman" pitchFamily="18" charset="0"/>
              </a:rPr>
              <a:t>Spring force</a:t>
            </a:r>
          </a:p>
        </p:txBody>
      </p:sp>
      <p:sp>
        <p:nvSpPr>
          <p:cNvPr id="670732" name="Text Box 12"/>
          <p:cNvSpPr txBox="1">
            <a:spLocks noChangeArrowheads="1"/>
          </p:cNvSpPr>
          <p:nvPr/>
        </p:nvSpPr>
        <p:spPr bwMode="auto">
          <a:xfrm>
            <a:off x="611188" y="3789363"/>
            <a:ext cx="640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Times New Roman" pitchFamily="18" charset="0"/>
              </a:rPr>
              <a:t>Damping force: reduce the amplitude of oscillation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B22F-92C7-4563-8295-3F914E1AA6D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Single Step vs. Multistep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Single step methods</a:t>
            </a:r>
          </a:p>
          <a:p>
            <a:pPr lvl="1"/>
            <a:r>
              <a:rPr lang="en-US" altLang="zh-TW"/>
              <a:t>only use the information in the last step</a:t>
            </a:r>
          </a:p>
          <a:p>
            <a:pPr lvl="1"/>
            <a:r>
              <a:rPr lang="en-US" altLang="zh-TW"/>
              <a:t>can perform the next step with a different step size</a:t>
            </a:r>
          </a:p>
          <a:p>
            <a:pPr lvl="1"/>
            <a:r>
              <a:rPr lang="en-US" altLang="zh-TW"/>
              <a:t>good for starting the numerical solution of ODE</a:t>
            </a:r>
          </a:p>
          <a:p>
            <a:r>
              <a:rPr lang="en-US" altLang="zh-TW"/>
              <a:t>Multistep methods</a:t>
            </a:r>
          </a:p>
          <a:p>
            <a:pPr lvl="1"/>
            <a:r>
              <a:rPr lang="en-US" altLang="zh-TW"/>
              <a:t>utilize the </a:t>
            </a:r>
            <a:r>
              <a:rPr lang="en-US" altLang="zh-TW">
                <a:solidFill>
                  <a:srgbClr val="FFFF00"/>
                </a:solidFill>
              </a:rPr>
              <a:t>past</a:t>
            </a:r>
            <a:r>
              <a:rPr lang="en-US" altLang="zh-TW"/>
              <a:t> values of </a:t>
            </a:r>
            <a:r>
              <a:rPr lang="en-US" altLang="zh-TW" b="1"/>
              <a:t>x</a:t>
            </a:r>
            <a:r>
              <a:rPr lang="en-US" altLang="zh-TW"/>
              <a:t> and/or </a:t>
            </a:r>
            <a:r>
              <a:rPr lang="en-US" altLang="zh-TW" b="1"/>
              <a:t>x’</a:t>
            </a:r>
            <a:r>
              <a:rPr lang="en-US" altLang="zh-TW"/>
              <a:t> to construct a polynomial that approximates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b="1"/>
              <a:t>x</a:t>
            </a:r>
            <a:r>
              <a:rPr lang="en-US" altLang="zh-TW"/>
              <a:t>,</a:t>
            </a:r>
            <a:r>
              <a:rPr lang="en-US" altLang="zh-TW" i="1"/>
              <a:t>t</a:t>
            </a:r>
            <a:r>
              <a:rPr lang="en-US" altLang="zh-TW"/>
              <a:t>)</a:t>
            </a:r>
          </a:p>
          <a:p>
            <a:pPr lvl="1"/>
            <a:r>
              <a:rPr lang="en-US" altLang="zh-TW"/>
              <a:t>use the polynomial to extrapolate in the next step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8E24-7814-45C2-9780-AF68BE8AF2ED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Step size of Euler’s method is limited by k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If </a:t>
            </a:r>
            <a:r>
              <a:rPr lang="en-US" altLang="zh-TW" i="1"/>
              <a:t>h</a:t>
            </a:r>
            <a:r>
              <a:rPr lang="en-US" altLang="zh-TW"/>
              <a:t> &gt; 2/</a:t>
            </a:r>
            <a:r>
              <a:rPr lang="en-US" altLang="zh-TW" i="1"/>
              <a:t>k, </a:t>
            </a:r>
            <a:r>
              <a:rPr lang="en-US" altLang="zh-TW"/>
              <a:t>explode!</a:t>
            </a:r>
          </a:p>
          <a:p>
            <a:r>
              <a:rPr lang="en-US" altLang="zh-TW"/>
              <a:t>For a big </a:t>
            </a:r>
            <a:r>
              <a:rPr lang="en-US" altLang="zh-TW" i="1"/>
              <a:t>k</a:t>
            </a:r>
            <a:r>
              <a:rPr lang="en-US" altLang="zh-TW"/>
              <a:t>, </a:t>
            </a:r>
            <a:r>
              <a:rPr lang="en-US" altLang="zh-TW" i="1"/>
              <a:t>h</a:t>
            </a:r>
            <a:r>
              <a:rPr lang="en-US" altLang="zh-TW"/>
              <a:t> needs to be very small!</a:t>
            </a:r>
          </a:p>
        </p:txBody>
      </p:sp>
      <p:pic>
        <p:nvPicPr>
          <p:cNvPr id="66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5829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6084888" y="2525713"/>
          <a:ext cx="308927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00" name="方程式" r:id="rId4" imgW="1269720" imgH="685800" progId="Equation.3">
                  <p:embed/>
                </p:oleObj>
              </mc:Choice>
              <mc:Fallback>
                <p:oleObj name="方程式" r:id="rId4" imgW="126972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525713"/>
                        <a:ext cx="3089275" cy="1695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/>
          <p:cNvGraphicFramePr>
            <a:graphicFrameLocks noChangeAspect="1"/>
          </p:cNvGraphicFramePr>
          <p:nvPr/>
        </p:nvGraphicFramePr>
        <p:xfrm>
          <a:off x="6411913" y="4962525"/>
          <a:ext cx="21923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01" name="方程式" r:id="rId6" imgW="901440" imgH="253800" progId="Equation.3">
                  <p:embed/>
                </p:oleObj>
              </mc:Choice>
              <mc:Fallback>
                <p:oleObj name="方程式" r:id="rId6" imgW="9014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4962525"/>
                        <a:ext cx="2192337" cy="627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87" name="Text Box 7"/>
          <p:cNvSpPr txBox="1">
            <a:spLocks noChangeArrowheads="1"/>
          </p:cNvSpPr>
          <p:nvPr/>
        </p:nvSpPr>
        <p:spPr bwMode="auto">
          <a:xfrm>
            <a:off x="6280150" y="445135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convergence: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CA2-F619-4B36-B4D5-81EF5D95A4D3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Stiff Equations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In more complex system, step size is limited by the largest k. </a:t>
            </a:r>
          </a:p>
          <a:p>
            <a:pPr>
              <a:lnSpc>
                <a:spcPct val="90000"/>
              </a:lnSpc>
            </a:pPr>
            <a:endParaRPr lang="en-US" altLang="zh-TW" sz="1600"/>
          </a:p>
          <a:p>
            <a:pPr>
              <a:lnSpc>
                <a:spcPct val="90000"/>
              </a:lnSpc>
            </a:pPr>
            <a:r>
              <a:rPr lang="en-US" altLang="zh-TW"/>
              <a:t>One stiff spring can screw it up for everyone else</a:t>
            </a:r>
          </a:p>
          <a:p>
            <a:pPr>
              <a:lnSpc>
                <a:spcPct val="90000"/>
              </a:lnSpc>
            </a:pPr>
            <a:endParaRPr lang="en-US" altLang="zh-TW" sz="1600"/>
          </a:p>
          <a:p>
            <a:pPr>
              <a:lnSpc>
                <a:spcPct val="90000"/>
              </a:lnSpc>
            </a:pPr>
            <a:r>
              <a:rPr lang="en-US" altLang="zh-TW"/>
              <a:t>Systems that have some big </a:t>
            </a:r>
            <a:r>
              <a:rPr lang="en-US" altLang="zh-TW" i="1"/>
              <a:t>k</a:t>
            </a:r>
            <a:r>
              <a:rPr lang="en-US" altLang="zh-TW"/>
              <a:t>’s mixed in are called </a:t>
            </a:r>
            <a:r>
              <a:rPr lang="en-US" altLang="zh-TW">
                <a:solidFill>
                  <a:srgbClr val="FF0000"/>
                </a:solidFill>
              </a:rPr>
              <a:t>stiff systems</a:t>
            </a:r>
          </a:p>
          <a:p>
            <a:pPr>
              <a:lnSpc>
                <a:spcPct val="90000"/>
              </a:lnSpc>
            </a:pPr>
            <a:endParaRPr lang="en-US" altLang="zh-TW" sz="1600"/>
          </a:p>
          <a:p>
            <a:pPr>
              <a:lnSpc>
                <a:spcPct val="90000"/>
              </a:lnSpc>
            </a:pPr>
            <a:r>
              <a:rPr lang="en-US" altLang="zh-TW"/>
              <a:t>Remedy to stiff equations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Using small step size </a:t>
            </a:r>
            <a:r>
              <a:rPr lang="en-US" altLang="zh-TW">
                <a:sym typeface="Wingdings" pitchFamily="2" charset="2"/>
              </a:rPr>
              <a:t> very inefficient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ym typeface="Wingdings" pitchFamily="2" charset="2"/>
              </a:rPr>
              <a:t>Implicit methods</a:t>
            </a:r>
          </a:p>
          <a:p>
            <a:pPr lvl="1"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7026-5CDE-4014-B308-D6E95180E387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Implicit Method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Euler’s method is explicit in that it uses only information at time </a:t>
            </a:r>
            <a:r>
              <a:rPr lang="en-US" altLang="zh-TW" i="1"/>
              <a:t>t</a:t>
            </a:r>
            <a:r>
              <a:rPr lang="en-US" altLang="zh-TW" i="1" baseline="-25000"/>
              <a:t>n</a:t>
            </a:r>
            <a:r>
              <a:rPr lang="en-US" altLang="zh-TW"/>
              <a:t> to advance solution to time </a:t>
            </a:r>
            <a:r>
              <a:rPr lang="en-US" altLang="zh-TW" i="1"/>
              <a:t>t</a:t>
            </a:r>
            <a:r>
              <a:rPr lang="en-US" altLang="zh-TW" i="1" baseline="-25000"/>
              <a:t>n+1</a:t>
            </a:r>
            <a:endParaRPr lang="en-US" altLang="zh-TW"/>
          </a:p>
          <a:p>
            <a:endParaRPr lang="en-US" altLang="zh-TW" sz="1600"/>
          </a:p>
          <a:p>
            <a:r>
              <a:rPr lang="en-US" altLang="zh-TW"/>
              <a:t>Larger stability region can be achieved using information at time </a:t>
            </a:r>
            <a:r>
              <a:rPr lang="en-US" altLang="zh-TW" i="1"/>
              <a:t>t</a:t>
            </a:r>
            <a:r>
              <a:rPr lang="en-US" altLang="zh-TW" i="1" baseline="-25000"/>
              <a:t>n+1</a:t>
            </a:r>
            <a:r>
              <a:rPr lang="en-US" altLang="zh-TW"/>
              <a:t>, which makes method implicit</a:t>
            </a:r>
          </a:p>
        </p:txBody>
      </p:sp>
      <p:sp>
        <p:nvSpPr>
          <p:cNvPr id="648196" name="AutoShape 4"/>
          <p:cNvSpPr>
            <a:spLocks noChangeArrowheads="1"/>
          </p:cNvSpPr>
          <p:nvPr/>
        </p:nvSpPr>
        <p:spPr bwMode="auto">
          <a:xfrm>
            <a:off x="1476375" y="5013325"/>
            <a:ext cx="6696075" cy="1079500"/>
          </a:xfrm>
          <a:prstGeom prst="wedgeRoundRectCallout">
            <a:avLst>
              <a:gd name="adj1" fmla="val -42389"/>
              <a:gd name="adj2" fmla="val -71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3000" b="0" i="1">
                <a:latin typeface="Times New Roman" pitchFamily="18" charset="0"/>
              </a:rPr>
              <a:t>y</a:t>
            </a:r>
            <a:r>
              <a:rPr lang="en-US" altLang="zh-TW" sz="3000" b="0">
                <a:latin typeface="Times New Roman" pitchFamily="18" charset="0"/>
              </a:rPr>
              <a:t>=</a:t>
            </a:r>
            <a:r>
              <a:rPr lang="en-US" altLang="zh-TW" sz="3000" b="0" i="1">
                <a:latin typeface="Times New Roman" pitchFamily="18" charset="0"/>
              </a:rPr>
              <a:t>f</a:t>
            </a:r>
            <a:r>
              <a:rPr lang="en-US" altLang="zh-TW" sz="3000" b="0">
                <a:latin typeface="Times New Roman" pitchFamily="18" charset="0"/>
              </a:rPr>
              <a:t>(</a:t>
            </a:r>
            <a:r>
              <a:rPr lang="en-US" altLang="zh-TW" sz="3000" b="0" i="1">
                <a:latin typeface="Times New Roman" pitchFamily="18" charset="0"/>
              </a:rPr>
              <a:t>t</a:t>
            </a:r>
            <a:r>
              <a:rPr lang="en-US" altLang="zh-TW" sz="3000" b="0">
                <a:latin typeface="Times New Roman" pitchFamily="18" charset="0"/>
              </a:rPr>
              <a:t>): </a:t>
            </a:r>
            <a:r>
              <a:rPr lang="en-US" altLang="zh-TW" sz="3000" b="0" i="1">
                <a:latin typeface="Times New Roman" pitchFamily="18" charset="0"/>
              </a:rPr>
              <a:t>y</a:t>
            </a:r>
            <a:r>
              <a:rPr lang="en-US" altLang="zh-TW" sz="3000" b="0">
                <a:latin typeface="Times New Roman" pitchFamily="18" charset="0"/>
              </a:rPr>
              <a:t> is an explicit function of </a:t>
            </a:r>
            <a:r>
              <a:rPr lang="en-US" altLang="zh-TW" sz="3000" b="0" i="1">
                <a:latin typeface="Times New Roman" pitchFamily="18" charset="0"/>
              </a:rPr>
              <a:t>t</a:t>
            </a:r>
            <a:r>
              <a:rPr lang="en-US" altLang="zh-TW" sz="3000" b="0">
                <a:latin typeface="Times New Roman" pitchFamily="18" charset="0"/>
              </a:rPr>
              <a:t> </a:t>
            </a:r>
            <a:r>
              <a:rPr lang="en-US" altLang="zh-TW" sz="3000" b="0" i="1">
                <a:latin typeface="Times New Roman" pitchFamily="18" charset="0"/>
              </a:rPr>
              <a:t>f</a:t>
            </a:r>
            <a:r>
              <a:rPr lang="en-US" altLang="zh-TW" sz="3000" b="0">
                <a:latin typeface="Times New Roman" pitchFamily="18" charset="0"/>
              </a:rPr>
              <a:t>(</a:t>
            </a:r>
            <a:r>
              <a:rPr lang="en-US" altLang="zh-TW" sz="3000" b="0" i="1">
                <a:latin typeface="Times New Roman" pitchFamily="18" charset="0"/>
              </a:rPr>
              <a:t>y</a:t>
            </a:r>
            <a:r>
              <a:rPr lang="en-US" altLang="zh-TW" sz="3000" b="0">
                <a:latin typeface="Times New Roman" pitchFamily="18" charset="0"/>
              </a:rPr>
              <a:t>,</a:t>
            </a:r>
            <a:r>
              <a:rPr lang="en-US" altLang="zh-TW" sz="3000" b="0" i="1">
                <a:latin typeface="Times New Roman" pitchFamily="18" charset="0"/>
              </a:rPr>
              <a:t>t</a:t>
            </a:r>
            <a:r>
              <a:rPr lang="en-US" altLang="zh-TW" sz="3000" b="0">
                <a:latin typeface="Times New Roman" pitchFamily="18" charset="0"/>
              </a:rPr>
              <a:t>)=0: </a:t>
            </a:r>
            <a:r>
              <a:rPr lang="en-US" altLang="zh-TW" sz="3000" b="0" i="1">
                <a:latin typeface="Times New Roman" pitchFamily="18" charset="0"/>
              </a:rPr>
              <a:t>y</a:t>
            </a:r>
            <a:r>
              <a:rPr lang="en-US" altLang="zh-TW" sz="3000" b="0">
                <a:latin typeface="Times New Roman" pitchFamily="18" charset="0"/>
              </a:rPr>
              <a:t> is an implicit function of </a:t>
            </a:r>
            <a:r>
              <a:rPr lang="en-US" altLang="zh-TW" sz="3000" b="0" i="1">
                <a:latin typeface="Times New Roman" pitchFamily="18" charset="0"/>
              </a:rPr>
              <a:t>t</a:t>
            </a:r>
          </a:p>
          <a:p>
            <a:pPr algn="ctr"/>
            <a:endParaRPr lang="en-US" altLang="zh-TW"/>
          </a:p>
          <a:p>
            <a:pPr algn="ctr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F6A-47D4-409A-B69D-258E34DCAE68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Backward Euler Method 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Explicit Euler Method</a:t>
            </a:r>
          </a:p>
          <a:p>
            <a:endParaRPr lang="en-US" altLang="zh-TW" sz="4000"/>
          </a:p>
          <a:p>
            <a:r>
              <a:rPr lang="en-US" altLang="zh-TW"/>
              <a:t>Implicit (Backward) Euler Method</a:t>
            </a:r>
          </a:p>
          <a:p>
            <a:endParaRPr lang="en-US" altLang="zh-TW"/>
          </a:p>
          <a:p>
            <a:r>
              <a:rPr lang="en-US" altLang="zh-TW"/>
              <a:t>Example: </a:t>
            </a:r>
            <a:r>
              <a:rPr lang="en-US" altLang="zh-TW" i="1"/>
              <a:t>x’</a:t>
            </a:r>
            <a:r>
              <a:rPr lang="en-US" altLang="zh-TW"/>
              <a:t>=</a:t>
            </a:r>
            <a:r>
              <a:rPr lang="en-US" altLang="zh-TW" i="1"/>
              <a:t>-kx</a:t>
            </a:r>
          </a:p>
          <a:p>
            <a:endParaRPr lang="en-US" altLang="zh-TW" sz="4000"/>
          </a:p>
          <a:p>
            <a:endParaRPr lang="en-US" altLang="zh-TW"/>
          </a:p>
        </p:txBody>
      </p:sp>
      <p:graphicFrame>
        <p:nvGraphicFramePr>
          <p:cNvPr id="649220" name="Object 4"/>
          <p:cNvGraphicFramePr>
            <a:graphicFrameLocks noChangeAspect="1"/>
          </p:cNvGraphicFramePr>
          <p:nvPr/>
        </p:nvGraphicFramePr>
        <p:xfrm>
          <a:off x="3276600" y="1989138"/>
          <a:ext cx="30321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51" name="方程式" r:id="rId3" imgW="1282680" imgH="228600" progId="Equation.3">
                  <p:embed/>
                </p:oleObj>
              </mc:Choice>
              <mc:Fallback>
                <p:oleObj name="方程式" r:id="rId3" imgW="1282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3032125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1" name="Object 5"/>
          <p:cNvGraphicFramePr>
            <a:graphicFrameLocks noChangeAspect="1"/>
          </p:cNvGraphicFramePr>
          <p:nvPr/>
        </p:nvGraphicFramePr>
        <p:xfrm>
          <a:off x="3348038" y="3357563"/>
          <a:ext cx="34528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52" name="方程式" r:id="rId5" imgW="1460160" imgH="228600" progId="Equation.3">
                  <p:embed/>
                </p:oleObj>
              </mc:Choice>
              <mc:Fallback>
                <p:oleObj name="方程式" r:id="rId5" imgW="1460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357563"/>
                        <a:ext cx="3452812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3" name="Object 7"/>
          <p:cNvGraphicFramePr>
            <a:graphicFrameLocks noChangeAspect="1"/>
          </p:cNvGraphicFramePr>
          <p:nvPr/>
        </p:nvGraphicFramePr>
        <p:xfrm>
          <a:off x="2051050" y="4581525"/>
          <a:ext cx="30924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53" name="方程式" r:id="rId7" imgW="1307880" imgH="228600" progId="Equation.3">
                  <p:embed/>
                </p:oleObj>
              </mc:Choice>
              <mc:Fallback>
                <p:oleObj name="方程式" r:id="rId7" imgW="1307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81525"/>
                        <a:ext cx="3092450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4" name="Object 8"/>
          <p:cNvGraphicFramePr>
            <a:graphicFrameLocks noChangeAspect="1"/>
          </p:cNvGraphicFramePr>
          <p:nvPr/>
        </p:nvGraphicFramePr>
        <p:xfrm>
          <a:off x="2051050" y="5229225"/>
          <a:ext cx="25225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54" name="方程式" r:id="rId9" imgW="1066680" imgH="419040" progId="Equation.3">
                  <p:embed/>
                </p:oleObj>
              </mc:Choice>
              <mc:Fallback>
                <p:oleObj name="方程式" r:id="rId9" imgW="10666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229225"/>
                        <a:ext cx="2522538" cy="9985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5" name="Text Box 9"/>
          <p:cNvSpPr txBox="1">
            <a:spLocks noChangeArrowheads="1"/>
          </p:cNvSpPr>
          <p:nvPr/>
        </p:nvSpPr>
        <p:spPr bwMode="auto">
          <a:xfrm>
            <a:off x="5867400" y="5445125"/>
            <a:ext cx="2940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latin typeface="Times New Roman" pitchFamily="18" charset="0"/>
              </a:rPr>
              <a:t>In this case, </a:t>
            </a:r>
          </a:p>
          <a:p>
            <a:r>
              <a:rPr lang="en-US" altLang="zh-TW" sz="2800" b="0">
                <a:latin typeface="Times New Roman" pitchFamily="18" charset="0"/>
              </a:rPr>
              <a:t>stable for any </a:t>
            </a:r>
            <a:r>
              <a:rPr lang="en-US" altLang="zh-TW" sz="2800" b="0" i="1">
                <a:latin typeface="Times New Roman" pitchFamily="18" charset="0"/>
              </a:rPr>
              <a:t>h</a:t>
            </a:r>
            <a:r>
              <a:rPr lang="en-US" altLang="zh-TW" sz="2800" b="0">
                <a:latin typeface="Times New Roman" pitchFamily="18" charset="0"/>
              </a:rPr>
              <a:t> &gt; 0</a:t>
            </a:r>
          </a:p>
        </p:txBody>
      </p:sp>
      <p:sp>
        <p:nvSpPr>
          <p:cNvPr id="649226" name="Line 10"/>
          <p:cNvSpPr>
            <a:spLocks noChangeShapeType="1"/>
          </p:cNvSpPr>
          <p:nvPr/>
        </p:nvSpPr>
        <p:spPr bwMode="auto">
          <a:xfrm>
            <a:off x="4787900" y="5734050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8280-5CAF-4B56-81A0-AC1A8F286D26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Implicit Method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r>
              <a:rPr lang="en-US" altLang="zh-TW"/>
              <a:t>We must evaluate </a:t>
            </a:r>
            <a:r>
              <a:rPr lang="en-US" altLang="zh-TW" i="1"/>
              <a:t>f</a:t>
            </a:r>
            <a:r>
              <a:rPr lang="en-US" altLang="zh-TW"/>
              <a:t> with </a:t>
            </a:r>
            <a:r>
              <a:rPr lang="en-US" altLang="zh-TW" b="1"/>
              <a:t>x</a:t>
            </a:r>
            <a:r>
              <a:rPr lang="en-US" altLang="zh-TW" baseline="-25000"/>
              <a:t>n+1</a:t>
            </a:r>
            <a:r>
              <a:rPr lang="en-US" altLang="zh-TW"/>
              <a:t> before we know its value</a:t>
            </a:r>
          </a:p>
          <a:p>
            <a:endParaRPr lang="en-US" altLang="zh-TW" sz="1600"/>
          </a:p>
          <a:p>
            <a:r>
              <a:rPr lang="en-US" altLang="zh-TW"/>
              <a:t>Therefore, we need to solve algebraic equation to determine </a:t>
            </a:r>
            <a:r>
              <a:rPr lang="en-US" altLang="zh-TW" b="1"/>
              <a:t>x</a:t>
            </a:r>
            <a:r>
              <a:rPr lang="en-US" altLang="zh-TW" baseline="-25000"/>
              <a:t>n+1</a:t>
            </a:r>
            <a:r>
              <a:rPr lang="en-US" altLang="zh-TW"/>
              <a:t> </a:t>
            </a:r>
            <a:r>
              <a:rPr lang="en-US" altLang="zh-TW">
                <a:sym typeface="Wingdings" pitchFamily="2" charset="2"/>
              </a:rPr>
              <a:t> root finding</a:t>
            </a:r>
            <a:endParaRPr lang="en-US" altLang="zh-TW"/>
          </a:p>
          <a:p>
            <a:endParaRPr lang="en-US" altLang="zh-TW" sz="1600"/>
          </a:p>
          <a:p>
            <a:r>
              <a:rPr lang="en-US" altLang="zh-TW"/>
              <a:t>Typically, we use Newton method or fixed-point iteration method to solve for </a:t>
            </a:r>
            <a:r>
              <a:rPr lang="en-US" altLang="zh-TW" b="1"/>
              <a:t>x</a:t>
            </a:r>
            <a:r>
              <a:rPr lang="en-US" altLang="zh-TW" baseline="-25000"/>
              <a:t>n+1</a:t>
            </a:r>
          </a:p>
          <a:p>
            <a:endParaRPr lang="en-US" altLang="zh-TW" sz="1600"/>
          </a:p>
          <a:p>
            <a:r>
              <a:rPr lang="en-US" altLang="zh-TW"/>
              <a:t>Good starting guess for iteration can be obtained from explicit methods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5CF-8510-4052-AC52-3D9BAB9E052B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Backward Euler Method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http://www.cs.illinois.edu/~heath/iem/ode/backeulr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643C-E39F-4517-8C43-DD3F6654652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Adams Method: 3 steps/3rd order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sz="3000"/>
              <a:t>Reformulate ODE solving as a </a:t>
            </a:r>
            <a:r>
              <a:rPr lang="en-US" altLang="zh-TW" sz="3000">
                <a:solidFill>
                  <a:schemeClr val="folHlink"/>
                </a:solidFill>
              </a:rPr>
              <a:t>numerical quadrature problem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Apply </a:t>
            </a:r>
            <a:r>
              <a:rPr lang="en-US" altLang="zh-TW">
                <a:solidFill>
                  <a:schemeClr val="folHlink"/>
                </a:solidFill>
              </a:rPr>
              <a:t>method of undetermined coefficients</a:t>
            </a:r>
          </a:p>
        </p:txBody>
      </p:sp>
      <p:graphicFrame>
        <p:nvGraphicFramePr>
          <p:cNvPr id="623620" name="Object 4"/>
          <p:cNvGraphicFramePr>
            <a:graphicFrameLocks noChangeAspect="1"/>
          </p:cNvGraphicFramePr>
          <p:nvPr/>
        </p:nvGraphicFramePr>
        <p:xfrm>
          <a:off x="971550" y="2565400"/>
          <a:ext cx="20716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50" name="方程式" r:id="rId3" imgW="876240" imgH="203040" progId="Equation.3">
                  <p:embed/>
                </p:oleObj>
              </mc:Choice>
              <mc:Fallback>
                <p:oleObj name="方程式" r:id="rId3" imgW="8762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2071688" cy="484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1" name="Object 5"/>
          <p:cNvGraphicFramePr>
            <a:graphicFrameLocks noChangeAspect="1"/>
          </p:cNvGraphicFramePr>
          <p:nvPr/>
        </p:nvGraphicFramePr>
        <p:xfrm>
          <a:off x="900113" y="3141663"/>
          <a:ext cx="5464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51" name="方程式" r:id="rId5" imgW="2311200" imgH="355320" progId="Equation.3">
                  <p:embed/>
                </p:oleObj>
              </mc:Choice>
              <mc:Fallback>
                <p:oleObj name="方程式" r:id="rId5" imgW="231120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5464175" cy="847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2" name="Object 6"/>
          <p:cNvGraphicFramePr>
            <a:graphicFrameLocks noChangeAspect="1"/>
          </p:cNvGraphicFramePr>
          <p:nvPr/>
        </p:nvGraphicFramePr>
        <p:xfrm>
          <a:off x="596900" y="4724400"/>
          <a:ext cx="82280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52" name="方程式" r:id="rId7" imgW="3479760" imgH="355320" progId="Equation.3">
                  <p:embed/>
                </p:oleObj>
              </mc:Choice>
              <mc:Fallback>
                <p:oleObj name="方程式" r:id="rId7" imgW="3479760" imgH="355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724400"/>
                        <a:ext cx="8228013" cy="847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3" name="Object 7"/>
          <p:cNvGraphicFramePr>
            <a:graphicFrameLocks noChangeAspect="1"/>
          </p:cNvGraphicFramePr>
          <p:nvPr/>
        </p:nvGraphicFramePr>
        <p:xfrm>
          <a:off x="3189288" y="5516563"/>
          <a:ext cx="48053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53" name="方程式" r:id="rId9" imgW="2031840" imgH="355320" progId="Equation.3">
                  <p:embed/>
                </p:oleObj>
              </mc:Choice>
              <mc:Fallback>
                <p:oleObj name="方程式" r:id="rId9" imgW="2031840" imgH="355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5516563"/>
                        <a:ext cx="4805362" cy="847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24" name="Line 8"/>
          <p:cNvSpPr>
            <a:spLocks noChangeShapeType="1"/>
          </p:cNvSpPr>
          <p:nvPr/>
        </p:nvSpPr>
        <p:spPr bwMode="auto">
          <a:xfrm>
            <a:off x="1027113" y="6094413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3625" name="Text Box 9"/>
          <p:cNvSpPr txBox="1">
            <a:spLocks noChangeArrowheads="1"/>
          </p:cNvSpPr>
          <p:nvPr/>
        </p:nvSpPr>
        <p:spPr bwMode="auto">
          <a:xfrm>
            <a:off x="668338" y="5589588"/>
            <a:ext cx="239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 i="1">
                <a:latin typeface="Times New Roman" pitchFamily="18" charset="0"/>
              </a:rPr>
              <a:t>x</a:t>
            </a:r>
            <a:r>
              <a:rPr lang="en-US" altLang="zh-TW" sz="2400" b="0">
                <a:latin typeface="Times New Roman" pitchFamily="18" charset="0"/>
              </a:rPr>
              <a:t> is a function of </a:t>
            </a:r>
            <a:r>
              <a:rPr lang="en-US" altLang="zh-TW" sz="2400" b="0" i="1">
                <a:latin typeface="Times New Roman" pitchFamily="18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78E-27F1-4D28-893C-330094EF9BEB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Adams Method: 3 steps/3rd order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Apply </a:t>
            </a:r>
            <a:r>
              <a:rPr lang="en-US" altLang="zh-TW">
                <a:solidFill>
                  <a:schemeClr val="folHlink"/>
                </a:solidFill>
              </a:rPr>
              <a:t>method of undetermined coefficients</a:t>
            </a:r>
          </a:p>
          <a:p>
            <a:endParaRPr lang="en-US" altLang="zh-TW">
              <a:solidFill>
                <a:schemeClr val="folHlink"/>
              </a:solidFill>
            </a:endParaRPr>
          </a:p>
          <a:p>
            <a:endParaRPr lang="en-US" altLang="zh-TW">
              <a:solidFill>
                <a:schemeClr val="folHlink"/>
              </a:solidFill>
            </a:endParaRPr>
          </a:p>
          <a:p>
            <a:r>
              <a:rPr lang="en-US" altLang="zh-TW"/>
              <a:t>Interpolate 3 points (0, </a:t>
            </a:r>
            <a:r>
              <a:rPr lang="en-US" altLang="zh-TW" i="1"/>
              <a:t>f</a:t>
            </a:r>
            <a:r>
              <a:rPr lang="en-US" altLang="zh-TW" i="1" baseline="-25000"/>
              <a:t>n</a:t>
            </a:r>
            <a:r>
              <a:rPr lang="en-US" altLang="zh-TW"/>
              <a:t>), (-</a:t>
            </a:r>
            <a:r>
              <a:rPr lang="en-US" altLang="zh-TW" i="1"/>
              <a:t>h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n-1</a:t>
            </a:r>
            <a:r>
              <a:rPr lang="en-US" altLang="zh-TW"/>
              <a:t>), (-2</a:t>
            </a:r>
            <a:r>
              <a:rPr lang="en-US" altLang="zh-TW" i="1"/>
              <a:t>h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n-2</a:t>
            </a:r>
            <a:r>
              <a:rPr lang="en-US" altLang="zh-TW"/>
              <a:t>)</a:t>
            </a:r>
          </a:p>
        </p:txBody>
      </p:sp>
      <p:graphicFrame>
        <p:nvGraphicFramePr>
          <p:cNvPr id="628743" name="Object 7"/>
          <p:cNvGraphicFramePr>
            <a:graphicFrameLocks noChangeAspect="1"/>
          </p:cNvGraphicFramePr>
          <p:nvPr/>
        </p:nvGraphicFramePr>
        <p:xfrm>
          <a:off x="2181225" y="1989138"/>
          <a:ext cx="48053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94" name="方程式" r:id="rId3" imgW="2031840" imgH="355320" progId="Equation.3">
                  <p:embed/>
                </p:oleObj>
              </mc:Choice>
              <mc:Fallback>
                <p:oleObj name="方程式" r:id="rId3" imgW="2031840" imgH="355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989138"/>
                        <a:ext cx="4805363" cy="847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6" name="Object 10"/>
          <p:cNvGraphicFramePr>
            <a:graphicFrameLocks noChangeAspect="1"/>
          </p:cNvGraphicFramePr>
          <p:nvPr/>
        </p:nvGraphicFramePr>
        <p:xfrm>
          <a:off x="2470150" y="3644900"/>
          <a:ext cx="444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95" name="方程式" r:id="rId5" imgW="1879560" imgH="330120" progId="Equation.3">
                  <p:embed/>
                </p:oleObj>
              </mc:Choice>
              <mc:Fallback>
                <p:oleObj name="方程式" r:id="rId5" imgW="187956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644900"/>
                        <a:ext cx="4445000" cy="787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7" name="Object 11"/>
          <p:cNvGraphicFramePr>
            <a:graphicFrameLocks noChangeAspect="1"/>
          </p:cNvGraphicFramePr>
          <p:nvPr/>
        </p:nvGraphicFramePr>
        <p:xfrm>
          <a:off x="2397125" y="4437063"/>
          <a:ext cx="54070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96" name="方程式" r:id="rId7" imgW="2286000" imgH="419040" progId="Equation.3">
                  <p:embed/>
                </p:oleObj>
              </mc:Choice>
              <mc:Fallback>
                <p:oleObj name="方程式" r:id="rId7" imgW="228600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437063"/>
                        <a:ext cx="5407025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8" name="Object 12"/>
          <p:cNvGraphicFramePr>
            <a:graphicFrameLocks noChangeAspect="1"/>
          </p:cNvGraphicFramePr>
          <p:nvPr/>
        </p:nvGraphicFramePr>
        <p:xfrm>
          <a:off x="2308225" y="5373688"/>
          <a:ext cx="59467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97" name="方程式" r:id="rId9" imgW="2514600" imgH="419040" progId="Equation.3">
                  <p:embed/>
                </p:oleObj>
              </mc:Choice>
              <mc:Fallback>
                <p:oleObj name="方程式" r:id="rId9" imgW="251460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373688"/>
                        <a:ext cx="5946775" cy="1000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9" name="Object 13"/>
          <p:cNvGraphicFramePr>
            <a:graphicFrameLocks noChangeAspect="1"/>
          </p:cNvGraphicFramePr>
          <p:nvPr/>
        </p:nvGraphicFramePr>
        <p:xfrm>
          <a:off x="684213" y="3789363"/>
          <a:ext cx="12319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98" name="方程式" r:id="rId11" imgW="520560" imgH="203040" progId="Equation.3">
                  <p:embed/>
                </p:oleObj>
              </mc:Choice>
              <mc:Fallback>
                <p:oleObj name="方程式" r:id="rId11" imgW="5205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1231900" cy="4841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50" name="Object 14"/>
          <p:cNvGraphicFramePr>
            <a:graphicFrameLocks noChangeAspect="1"/>
          </p:cNvGraphicFramePr>
          <p:nvPr/>
        </p:nvGraphicFramePr>
        <p:xfrm>
          <a:off x="755650" y="4652963"/>
          <a:ext cx="12319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99" name="方程式" r:id="rId13" imgW="520560" imgH="203040" progId="Equation.3">
                  <p:embed/>
                </p:oleObj>
              </mc:Choice>
              <mc:Fallback>
                <p:oleObj name="方程式" r:id="rId13" imgW="52056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52963"/>
                        <a:ext cx="1231900" cy="4841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51" name="Object 15"/>
          <p:cNvGraphicFramePr>
            <a:graphicFrameLocks noChangeAspect="1"/>
          </p:cNvGraphicFramePr>
          <p:nvPr/>
        </p:nvGraphicFramePr>
        <p:xfrm>
          <a:off x="695325" y="5630863"/>
          <a:ext cx="1352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00" name="方程式" r:id="rId15" imgW="571320" imgH="228600" progId="Equation.3">
                  <p:embed/>
                </p:oleObj>
              </mc:Choice>
              <mc:Fallback>
                <p:oleObj name="方程式" r:id="rId15" imgW="57132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5630863"/>
                        <a:ext cx="1352550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EAF7-ED98-4A99-ABE9-6D335D4A336D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Adams Method: 3 steps/3rd order (cont.)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Apply </a:t>
            </a:r>
            <a:r>
              <a:rPr lang="en-US" altLang="zh-TW">
                <a:solidFill>
                  <a:schemeClr val="folHlink"/>
                </a:solidFill>
              </a:rPr>
              <a:t>method of undetermined coefficients</a:t>
            </a:r>
          </a:p>
          <a:p>
            <a:endParaRPr lang="en-US" altLang="zh-TW">
              <a:solidFill>
                <a:schemeClr val="folHlink"/>
              </a:solidFill>
            </a:endParaRPr>
          </a:p>
          <a:p>
            <a:endParaRPr lang="en-US" altLang="zh-TW">
              <a:solidFill>
                <a:schemeClr val="folHlink"/>
              </a:solidFill>
            </a:endParaRPr>
          </a:p>
          <a:p>
            <a:r>
              <a:rPr lang="en-US" altLang="zh-TW"/>
              <a:t>Interpolate 3 points (0, </a:t>
            </a:r>
            <a:r>
              <a:rPr lang="en-US" altLang="zh-TW" i="1"/>
              <a:t>f</a:t>
            </a:r>
            <a:r>
              <a:rPr lang="en-US" altLang="zh-TW" i="1" baseline="-25000"/>
              <a:t>n</a:t>
            </a:r>
            <a:r>
              <a:rPr lang="en-US" altLang="zh-TW"/>
              <a:t>), (-</a:t>
            </a:r>
            <a:r>
              <a:rPr lang="en-US" altLang="zh-TW" i="1"/>
              <a:t>h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n-1</a:t>
            </a:r>
            <a:r>
              <a:rPr lang="en-US" altLang="zh-TW"/>
              <a:t>), (-2</a:t>
            </a:r>
            <a:r>
              <a:rPr lang="en-US" altLang="zh-TW" i="1"/>
              <a:t>h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n-2</a:t>
            </a:r>
            <a:r>
              <a:rPr lang="en-US" altLang="zh-TW"/>
              <a:t>)</a:t>
            </a:r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2181225" y="1989138"/>
          <a:ext cx="48053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51" name="方程式" r:id="rId3" imgW="2031840" imgH="355320" progId="Equation.3">
                  <p:embed/>
                </p:oleObj>
              </mc:Choice>
              <mc:Fallback>
                <p:oleObj name="方程式" r:id="rId3" imgW="203184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989138"/>
                        <a:ext cx="4805363" cy="847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6" name="Object 8"/>
          <p:cNvGraphicFramePr>
            <a:graphicFrameLocks noChangeAspect="1"/>
          </p:cNvGraphicFramePr>
          <p:nvPr/>
        </p:nvGraphicFramePr>
        <p:xfrm>
          <a:off x="900113" y="3860800"/>
          <a:ext cx="12319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52" name="方程式" r:id="rId5" imgW="520560" imgH="203040" progId="Equation.3">
                  <p:embed/>
                </p:oleObj>
              </mc:Choice>
              <mc:Fallback>
                <p:oleObj name="方程式" r:id="rId5" imgW="5205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1231900" cy="484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7" name="Object 9"/>
          <p:cNvGraphicFramePr>
            <a:graphicFrameLocks noChangeAspect="1"/>
          </p:cNvGraphicFramePr>
          <p:nvPr/>
        </p:nvGraphicFramePr>
        <p:xfrm>
          <a:off x="900113" y="4437063"/>
          <a:ext cx="12319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53" name="方程式" r:id="rId7" imgW="520560" imgH="203040" progId="Equation.3">
                  <p:embed/>
                </p:oleObj>
              </mc:Choice>
              <mc:Fallback>
                <p:oleObj name="方程式" r:id="rId7" imgW="5205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1231900" cy="4841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8" name="Object 10"/>
          <p:cNvGraphicFramePr>
            <a:graphicFrameLocks noChangeAspect="1"/>
          </p:cNvGraphicFramePr>
          <p:nvPr/>
        </p:nvGraphicFramePr>
        <p:xfrm>
          <a:off x="827088" y="5013325"/>
          <a:ext cx="1352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54" name="方程式" r:id="rId9" imgW="571320" imgH="228600" progId="Equation.3">
                  <p:embed/>
                </p:oleObj>
              </mc:Choice>
              <mc:Fallback>
                <p:oleObj name="方程式" r:id="rId9" imgW="5713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3325"/>
                        <a:ext cx="1352550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188760"/>
              </p:ext>
            </p:extLst>
          </p:nvPr>
        </p:nvGraphicFramePr>
        <p:xfrm>
          <a:off x="2987675" y="3860800"/>
          <a:ext cx="4297363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55" name="方程式" r:id="rId11" imgW="1815840" imgH="711000" progId="Equation.3">
                  <p:embed/>
                </p:oleObj>
              </mc:Choice>
              <mc:Fallback>
                <p:oleObj name="方程式" r:id="rId11" imgW="181584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60800"/>
                        <a:ext cx="4297363" cy="16938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564-0ADB-4951-890A-34FB7B6CB36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Adams Method: 3 steps/3rd order (cont.)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Solving linear system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3rd-order Adams method</a:t>
            </a:r>
          </a:p>
        </p:txBody>
      </p:sp>
      <p:graphicFrame>
        <p:nvGraphicFramePr>
          <p:cNvPr id="633860" name="Object 4"/>
          <p:cNvGraphicFramePr>
            <a:graphicFrameLocks noChangeAspect="1"/>
          </p:cNvGraphicFramePr>
          <p:nvPr/>
        </p:nvGraphicFramePr>
        <p:xfrm>
          <a:off x="755650" y="4149725"/>
          <a:ext cx="5464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95" name="方程式" r:id="rId3" imgW="2311200" imgH="355320" progId="Equation.3">
                  <p:embed/>
                </p:oleObj>
              </mc:Choice>
              <mc:Fallback>
                <p:oleObj name="方程式" r:id="rId3" imgW="231120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5464175" cy="847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1" name="Object 5"/>
          <p:cNvGraphicFramePr>
            <a:graphicFrameLocks noChangeAspect="1"/>
          </p:cNvGraphicFramePr>
          <p:nvPr/>
        </p:nvGraphicFramePr>
        <p:xfrm>
          <a:off x="900113" y="1916113"/>
          <a:ext cx="4297362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96" name="方程式" r:id="rId5" imgW="1815840" imgH="711000" progId="Equation.3">
                  <p:embed/>
                </p:oleObj>
              </mc:Choice>
              <mc:Fallback>
                <p:oleObj name="方程式" r:id="rId5" imgW="181584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4297362" cy="16938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2" name="Object 6"/>
          <p:cNvGraphicFramePr>
            <a:graphicFrameLocks noChangeAspect="1"/>
          </p:cNvGraphicFramePr>
          <p:nvPr/>
        </p:nvGraphicFramePr>
        <p:xfrm>
          <a:off x="1042988" y="4941888"/>
          <a:ext cx="4533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97" name="方程式" r:id="rId7" imgW="1917360" imgH="228600" progId="Equation.3">
                  <p:embed/>
                </p:oleObj>
              </mc:Choice>
              <mc:Fallback>
                <p:oleObj name="方程式" r:id="rId7" imgW="19173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1888"/>
                        <a:ext cx="4533900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3" name="Object 7"/>
          <p:cNvGraphicFramePr>
            <a:graphicFrameLocks noChangeAspect="1"/>
          </p:cNvGraphicFramePr>
          <p:nvPr/>
        </p:nvGraphicFramePr>
        <p:xfrm>
          <a:off x="5940425" y="1916113"/>
          <a:ext cx="23749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98" name="方程式" r:id="rId9" imgW="1002960" imgH="711000" progId="Equation.3">
                  <p:embed/>
                </p:oleObj>
              </mc:Choice>
              <mc:Fallback>
                <p:oleObj name="方程式" r:id="rId9" imgW="10029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2374900" cy="16938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4" name="Object 8"/>
          <p:cNvGraphicFramePr>
            <a:graphicFrameLocks noChangeAspect="1"/>
          </p:cNvGraphicFramePr>
          <p:nvPr/>
        </p:nvGraphicFramePr>
        <p:xfrm>
          <a:off x="2336800" y="5516563"/>
          <a:ext cx="39639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99" name="方程式" r:id="rId11" imgW="1676160" imgH="393480" progId="Equation.3">
                  <p:embed/>
                </p:oleObj>
              </mc:Choice>
              <mc:Fallback>
                <p:oleObj name="方程式" r:id="rId11" imgW="16761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516563"/>
                        <a:ext cx="3963988" cy="9413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639F-1D8D-44CD-BDD9-084D5FAB866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52526"/>
          </a:xfrm>
        </p:spPr>
        <p:txBody>
          <a:bodyPr/>
          <a:lstStyle/>
          <a:p>
            <a:r>
              <a:rPr lang="en-US" altLang="zh-TW"/>
              <a:t>Example: Adams Method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472112"/>
          </a:xfrm>
        </p:spPr>
        <p:txBody>
          <a:bodyPr/>
          <a:lstStyle/>
          <a:p>
            <a:r>
              <a:rPr lang="en-US" altLang="zh-TW"/>
              <a:t>Solve</a:t>
            </a:r>
          </a:p>
          <a:p>
            <a:endParaRPr lang="en-US" altLang="zh-TW" sz="1600"/>
          </a:p>
          <a:p>
            <a:r>
              <a:rPr lang="en-US" altLang="zh-TW" sz="2800"/>
              <a:t>Initial guess from Runge-Kutta-Fehlberg method</a:t>
            </a:r>
          </a:p>
        </p:txBody>
      </p:sp>
      <p:graphicFrame>
        <p:nvGraphicFramePr>
          <p:cNvPr id="634884" name="Object 4"/>
          <p:cNvGraphicFramePr>
            <a:graphicFrameLocks noChangeAspect="1"/>
          </p:cNvGraphicFramePr>
          <p:nvPr/>
        </p:nvGraphicFramePr>
        <p:xfrm>
          <a:off x="2268538" y="835025"/>
          <a:ext cx="20097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5" name="方程式" r:id="rId4" imgW="850680" imgH="393480" progId="Equation.3">
                  <p:embed/>
                </p:oleObj>
              </mc:Choice>
              <mc:Fallback>
                <p:oleObj name="方程式" r:id="rId4" imgW="850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835025"/>
                        <a:ext cx="2009775" cy="938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85" name="Object 5"/>
          <p:cNvGraphicFramePr>
            <a:graphicFrameLocks noChangeAspect="1"/>
          </p:cNvGraphicFramePr>
          <p:nvPr/>
        </p:nvGraphicFramePr>
        <p:xfrm>
          <a:off x="5003800" y="1052513"/>
          <a:ext cx="14700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6" name="方程式" r:id="rId6" imgW="622080" imgH="203040" progId="Equation.3">
                  <p:embed/>
                </p:oleObj>
              </mc:Choice>
              <mc:Fallback>
                <p:oleObj name="方程式" r:id="rId6" imgW="6220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052513"/>
                        <a:ext cx="1470025" cy="4841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891" name="Group 11"/>
          <p:cNvGrpSpPr>
            <a:grpSpLocks/>
          </p:cNvGrpSpPr>
          <p:nvPr/>
        </p:nvGrpSpPr>
        <p:grpSpPr bwMode="auto">
          <a:xfrm>
            <a:off x="468313" y="2232025"/>
            <a:ext cx="8424862" cy="1557338"/>
            <a:chOff x="295" y="1334"/>
            <a:chExt cx="5307" cy="981"/>
          </a:xfrm>
        </p:grpSpPr>
        <p:pic>
          <p:nvPicPr>
            <p:cNvPr id="634886" name="Picture 6" descr="File00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4" t="45744" r="11954" b="28891"/>
            <a:stretch>
              <a:fillRect/>
            </a:stretch>
          </p:blipFill>
          <p:spPr bwMode="auto">
            <a:xfrm>
              <a:off x="295" y="1661"/>
              <a:ext cx="5307" cy="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887" name="Text Box 7"/>
            <p:cNvSpPr txBox="1">
              <a:spLocks noChangeArrowheads="1"/>
            </p:cNvSpPr>
            <p:nvPr/>
          </p:nvSpPr>
          <p:spPr bwMode="auto">
            <a:xfrm>
              <a:off x="431" y="133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34888" name="Text Box 8"/>
            <p:cNvSpPr txBox="1">
              <a:spLocks noChangeArrowheads="1"/>
            </p:cNvSpPr>
            <p:nvPr/>
          </p:nvSpPr>
          <p:spPr bwMode="auto">
            <a:xfrm>
              <a:off x="1746" y="1344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34889" name="Text Box 9"/>
            <p:cNvSpPr txBox="1">
              <a:spLocks noChangeArrowheads="1"/>
            </p:cNvSpPr>
            <p:nvPr/>
          </p:nvSpPr>
          <p:spPr bwMode="auto">
            <a:xfrm>
              <a:off x="3016" y="1334"/>
              <a:ext cx="11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x, </a:t>
              </a:r>
              <a:r>
                <a:rPr lang="en-US" altLang="zh-TW" sz="2800" b="0">
                  <a:latin typeface="Times New Roman" pitchFamily="18" charset="0"/>
                </a:rPr>
                <a:t>analytical</a:t>
              </a:r>
            </a:p>
          </p:txBody>
        </p:sp>
        <p:sp>
          <p:nvSpPr>
            <p:cNvPr id="634890" name="Text Box 10"/>
            <p:cNvSpPr txBox="1">
              <a:spLocks noChangeArrowheads="1"/>
            </p:cNvSpPr>
            <p:nvPr/>
          </p:nvSpPr>
          <p:spPr bwMode="auto">
            <a:xfrm>
              <a:off x="4830" y="1334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f(t,x)</a:t>
              </a:r>
            </a:p>
          </p:txBody>
        </p:sp>
      </p:grpSp>
      <p:graphicFrame>
        <p:nvGraphicFramePr>
          <p:cNvPr id="634892" name="Object 12"/>
          <p:cNvGraphicFramePr>
            <a:graphicFrameLocks noChangeAspect="1"/>
          </p:cNvGraphicFramePr>
          <p:nvPr/>
        </p:nvGraphicFramePr>
        <p:xfrm>
          <a:off x="323850" y="3783013"/>
          <a:ext cx="522446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7" name="方程式" r:id="rId9" imgW="2209680" imgH="393480" progId="Equation.3">
                  <p:embed/>
                </p:oleObj>
              </mc:Choice>
              <mc:Fallback>
                <p:oleObj name="方程式" r:id="rId9" imgW="22096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83013"/>
                        <a:ext cx="5224463" cy="9413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3" name="Object 13"/>
          <p:cNvGraphicFramePr>
            <a:graphicFrameLocks noChangeAspect="1"/>
          </p:cNvGraphicFramePr>
          <p:nvPr/>
        </p:nvGraphicFramePr>
        <p:xfrm>
          <a:off x="323850" y="4648200"/>
          <a:ext cx="61849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8" name="方程式" r:id="rId11" imgW="2616120" imgH="393480" progId="Equation.3">
                  <p:embed/>
                </p:oleObj>
              </mc:Choice>
              <mc:Fallback>
                <p:oleObj name="方程式" r:id="rId11" imgW="26161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48200"/>
                        <a:ext cx="6184900" cy="941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4" name="Object 14"/>
          <p:cNvGraphicFramePr>
            <a:graphicFrameLocks noChangeAspect="1"/>
          </p:cNvGraphicFramePr>
          <p:nvPr/>
        </p:nvGraphicFramePr>
        <p:xfrm>
          <a:off x="323850" y="5511800"/>
          <a:ext cx="88280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9" name="方程式" r:id="rId13" imgW="3733560" imgH="393480" progId="Equation.3">
                  <p:embed/>
                </p:oleObj>
              </mc:Choice>
              <mc:Fallback>
                <p:oleObj name="方程式" r:id="rId13" imgW="37335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11800"/>
                        <a:ext cx="8828088" cy="941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A8A9-785C-4689-83BF-D04296506B5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Adams Method: Fourth-Order Formula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895850"/>
          </a:xfrm>
        </p:spPr>
        <p:txBody>
          <a:bodyPr/>
          <a:lstStyle/>
          <a:p>
            <a:r>
              <a:rPr lang="en-US" altLang="zh-TW"/>
              <a:t>Same game, but now using 4 previous steps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Solving linear system</a:t>
            </a:r>
          </a:p>
        </p:txBody>
      </p:sp>
      <p:graphicFrame>
        <p:nvGraphicFramePr>
          <p:cNvPr id="635908" name="Object 4"/>
          <p:cNvGraphicFramePr>
            <a:graphicFrameLocks noChangeAspect="1"/>
          </p:cNvGraphicFramePr>
          <p:nvPr/>
        </p:nvGraphicFramePr>
        <p:xfrm>
          <a:off x="755650" y="2652713"/>
          <a:ext cx="5946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57" name="方程式" r:id="rId3" imgW="2514600" imgH="355320" progId="Equation.3">
                  <p:embed/>
                </p:oleObj>
              </mc:Choice>
              <mc:Fallback>
                <p:oleObj name="方程式" r:id="rId3" imgW="251460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52713"/>
                        <a:ext cx="5946775" cy="847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09" name="Object 5"/>
          <p:cNvGraphicFramePr>
            <a:graphicFrameLocks noChangeAspect="1"/>
          </p:cNvGraphicFramePr>
          <p:nvPr/>
        </p:nvGraphicFramePr>
        <p:xfrm>
          <a:off x="755650" y="1773238"/>
          <a:ext cx="5464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58" name="方程式" r:id="rId5" imgW="2311200" imgH="355320" progId="Equation.3">
                  <p:embed/>
                </p:oleObj>
              </mc:Choice>
              <mc:Fallback>
                <p:oleObj name="方程式" r:id="rId5" imgW="231120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5464175" cy="847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249446"/>
              </p:ext>
            </p:extLst>
          </p:nvPr>
        </p:nvGraphicFramePr>
        <p:xfrm>
          <a:off x="2473325" y="4070350"/>
          <a:ext cx="5859463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59" name="方程式" r:id="rId7" imgW="2476440" imgH="939600" progId="Equation.3">
                  <p:embed/>
                </p:oleObj>
              </mc:Choice>
              <mc:Fallback>
                <p:oleObj name="方程式" r:id="rId7" imgW="247644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070350"/>
                        <a:ext cx="5859463" cy="2238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1" name="Object 7"/>
          <p:cNvGraphicFramePr>
            <a:graphicFrameLocks noChangeAspect="1"/>
          </p:cNvGraphicFramePr>
          <p:nvPr/>
        </p:nvGraphicFramePr>
        <p:xfrm>
          <a:off x="684213" y="4067175"/>
          <a:ext cx="12319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0" name="方程式" r:id="rId9" imgW="520560" imgH="203040" progId="Equation.3">
                  <p:embed/>
                </p:oleObj>
              </mc:Choice>
              <mc:Fallback>
                <p:oleObj name="方程式" r:id="rId9" imgW="5205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67175"/>
                        <a:ext cx="1231900" cy="484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2" name="Object 8"/>
          <p:cNvGraphicFramePr>
            <a:graphicFrameLocks noChangeAspect="1"/>
          </p:cNvGraphicFramePr>
          <p:nvPr/>
        </p:nvGraphicFramePr>
        <p:xfrm>
          <a:off x="755650" y="4652963"/>
          <a:ext cx="12319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1" name="方程式" r:id="rId11" imgW="520560" imgH="203040" progId="Equation.3">
                  <p:embed/>
                </p:oleObj>
              </mc:Choice>
              <mc:Fallback>
                <p:oleObj name="方程式" r:id="rId11" imgW="5205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52963"/>
                        <a:ext cx="1231900" cy="4841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3" name="Object 9"/>
          <p:cNvGraphicFramePr>
            <a:graphicFrameLocks noChangeAspect="1"/>
          </p:cNvGraphicFramePr>
          <p:nvPr/>
        </p:nvGraphicFramePr>
        <p:xfrm>
          <a:off x="684213" y="5157788"/>
          <a:ext cx="1352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2" name="方程式" r:id="rId13" imgW="571320" imgH="228600" progId="Equation.3">
                  <p:embed/>
                </p:oleObj>
              </mc:Choice>
              <mc:Fallback>
                <p:oleObj name="方程式" r:id="rId13" imgW="5713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1352550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4" name="Object 10"/>
          <p:cNvGraphicFramePr>
            <a:graphicFrameLocks noChangeAspect="1"/>
          </p:cNvGraphicFramePr>
          <p:nvPr/>
        </p:nvGraphicFramePr>
        <p:xfrm>
          <a:off x="698500" y="5805488"/>
          <a:ext cx="13223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3" name="方程式" r:id="rId15" imgW="558720" imgH="228600" progId="Equation.3">
                  <p:embed/>
                </p:oleObj>
              </mc:Choice>
              <mc:Fallback>
                <p:oleObj name="方程式" r:id="rId15" imgW="5587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805488"/>
                        <a:ext cx="1322388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28289</TotalTime>
  <Words>1184</Words>
  <Application>Microsoft Office PowerPoint</Application>
  <PresentationFormat>如螢幕大小 (4:3)</PresentationFormat>
  <Paragraphs>273</Paragraphs>
  <Slides>35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7" baseType="lpstr">
      <vt:lpstr>Textured</vt:lpstr>
      <vt:lpstr>方程式</vt:lpstr>
      <vt:lpstr>Numerical Solution of Ordinary Differentiation Equations</vt:lpstr>
      <vt:lpstr>Numerical Methods for ODEs</vt:lpstr>
      <vt:lpstr>Single Step vs. Multistep</vt:lpstr>
      <vt:lpstr>Adams Method: 3 steps/3rd order</vt:lpstr>
      <vt:lpstr>Adams Method: 3 steps/3rd order (cont.)</vt:lpstr>
      <vt:lpstr>Adams Method: 3 steps/3rd order (cont.)</vt:lpstr>
      <vt:lpstr>Adams Method: 3 steps/3rd order (cont.)</vt:lpstr>
      <vt:lpstr>Example: Adams Method</vt:lpstr>
      <vt:lpstr>Adams Method: Fourth-Order Formula</vt:lpstr>
      <vt:lpstr>Adams Method: Fourth-Order Formula</vt:lpstr>
      <vt:lpstr>Adam-Moulton Method</vt:lpstr>
      <vt:lpstr>Derivation of Corrector Formula</vt:lpstr>
      <vt:lpstr>Example: Adam-Moulton Method</vt:lpstr>
      <vt:lpstr>Example: Adam-Moulton Method</vt:lpstr>
      <vt:lpstr>Stability of Analytic Solution of ODE</vt:lpstr>
      <vt:lpstr>Example: Stability of ODE</vt:lpstr>
      <vt:lpstr>Stability of Numerical Solutions of ODE</vt:lpstr>
      <vt:lpstr>Determining Stability and Accuracy</vt:lpstr>
      <vt:lpstr>Example: Euler’s Method</vt:lpstr>
      <vt:lpstr>Propagated Error</vt:lpstr>
      <vt:lpstr>Local Error vs. Global Error</vt:lpstr>
      <vt:lpstr>Local Error vs. Global Error</vt:lpstr>
      <vt:lpstr>Propagated Error—Euler’s method</vt:lpstr>
      <vt:lpstr>Propagated Error—Euler’s method</vt:lpstr>
      <vt:lpstr>Propagated Error—Euler’s method</vt:lpstr>
      <vt:lpstr>Propagated Error—Euler’s method</vt:lpstr>
      <vt:lpstr>Stability of Numerical Methods for ODEs</vt:lpstr>
      <vt:lpstr>Stiff Equations</vt:lpstr>
      <vt:lpstr>Some Physics: Spring-Damper System</vt:lpstr>
      <vt:lpstr>Step size of Euler’s method is limited by k</vt:lpstr>
      <vt:lpstr>Stiff Equations</vt:lpstr>
      <vt:lpstr>Implicit Method</vt:lpstr>
      <vt:lpstr>Backward Euler Method </vt:lpstr>
      <vt:lpstr>Implicit Method</vt:lpstr>
      <vt:lpstr>Example: Backward Euler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839</cp:revision>
  <dcterms:created xsi:type="dcterms:W3CDTF">2006-09-01T06:13:59Z</dcterms:created>
  <dcterms:modified xsi:type="dcterms:W3CDTF">2016-05-16T07:10:51Z</dcterms:modified>
</cp:coreProperties>
</file>