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54"/>
  </p:notesMasterIdLst>
  <p:handoutMasterIdLst>
    <p:handoutMasterId r:id="rId55"/>
  </p:handoutMasterIdLst>
  <p:sldIdLst>
    <p:sldId id="429" r:id="rId2"/>
    <p:sldId id="501" r:id="rId3"/>
    <p:sldId id="536" r:id="rId4"/>
    <p:sldId id="537" r:id="rId5"/>
    <p:sldId id="550" r:id="rId6"/>
    <p:sldId id="551" r:id="rId7"/>
    <p:sldId id="552" r:id="rId8"/>
    <p:sldId id="538" r:id="rId9"/>
    <p:sldId id="539" r:id="rId10"/>
    <p:sldId id="549" r:id="rId11"/>
    <p:sldId id="547" r:id="rId12"/>
    <p:sldId id="548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497" r:id="rId21"/>
    <p:sldId id="498" r:id="rId22"/>
    <p:sldId id="499" r:id="rId23"/>
    <p:sldId id="500" r:id="rId24"/>
    <p:sldId id="502" r:id="rId25"/>
    <p:sldId id="503" r:id="rId26"/>
    <p:sldId id="505" r:id="rId27"/>
    <p:sldId id="504" r:id="rId28"/>
    <p:sldId id="506" r:id="rId29"/>
    <p:sldId id="561" r:id="rId30"/>
    <p:sldId id="507" r:id="rId31"/>
    <p:sldId id="553" r:id="rId32"/>
    <p:sldId id="508" r:id="rId33"/>
    <p:sldId id="510" r:id="rId34"/>
    <p:sldId id="511" r:id="rId35"/>
    <p:sldId id="554" r:id="rId36"/>
    <p:sldId id="555" r:id="rId37"/>
    <p:sldId id="564" r:id="rId38"/>
    <p:sldId id="557" r:id="rId39"/>
    <p:sldId id="556" r:id="rId40"/>
    <p:sldId id="513" r:id="rId41"/>
    <p:sldId id="512" r:id="rId42"/>
    <p:sldId id="514" r:id="rId43"/>
    <p:sldId id="515" r:id="rId44"/>
    <p:sldId id="516" r:id="rId45"/>
    <p:sldId id="517" r:id="rId46"/>
    <p:sldId id="558" r:id="rId47"/>
    <p:sldId id="559" r:id="rId48"/>
    <p:sldId id="560" r:id="rId49"/>
    <p:sldId id="533" r:id="rId50"/>
    <p:sldId id="518" r:id="rId51"/>
    <p:sldId id="519" r:id="rId52"/>
    <p:sldId id="520" r:id="rId53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  <a:srgbClr val="FFFFFF"/>
    <a:srgbClr val="FFCC66"/>
    <a:srgbClr val="CC0099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7054" autoAdjust="0"/>
  </p:normalViewPr>
  <p:slideViewPr>
    <p:cSldViewPr>
      <p:cViewPr varScale="1">
        <p:scale>
          <a:sx n="70" d="100"/>
          <a:sy n="70" d="100"/>
        </p:scale>
        <p:origin x="653" y="31"/>
      </p:cViewPr>
      <p:guideLst>
        <p:guide orient="horz" pos="379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4" Type="http://schemas.openxmlformats.org/officeDocument/2006/relationships/image" Target="../media/image12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image" Target="../media/image149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5" Type="http://schemas.openxmlformats.org/officeDocument/2006/relationships/image" Target="../media/image15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Relationship Id="rId14" Type="http://schemas.openxmlformats.org/officeDocument/2006/relationships/image" Target="../media/image150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4" Type="http://schemas.openxmlformats.org/officeDocument/2006/relationships/image" Target="../media/image15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5.w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15.w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B168DBE8-0DF9-48A4-922C-FCD39051DC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448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19E1F3C4-E0EB-4C9B-A9DA-BDB1253661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6091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310CE-B172-4608-8A14-CEAB35AC7A1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A6B27-818C-4866-9314-1A8BCF14EFF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when computing x_2^1, we can use x_1^1=0.9145, the best value we have obtained!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9C1AD-42A0-4C08-91CA-64BF2F4E0D85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S=v0*t+0.5(-g)*t^2 </a:t>
            </a:r>
            <a:r>
              <a:rPr lang="en-US" altLang="zh-TW">
                <a:sym typeface="Wingdings" pitchFamily="2" charset="2"/>
              </a:rPr>
              <a:t> 40 = 5*v0 -4.9*25   v0 = 32.5</a:t>
            </a:r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E4406-0F5D-47FD-B895-68D4F426DE49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Y(5) =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rPr>
              <a:t>Secant method for finding the root of P(v) = u(3,v) + 1 = 0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rPr>
              <a:t>where u(</a:t>
            </a:r>
            <a:r>
              <a:rPr kumimoji="1" lang="en-US" altLang="zh-TW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rPr>
              <a:t>x,v</a:t>
            </a:r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rPr>
              <a:t>) is the solution curve u(x) obtained with initial velocity v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rPr>
              <a:t>u(3,v) is then a curve when x=3.</a:t>
            </a:r>
          </a:p>
          <a:p>
            <a:endParaRPr kumimoji="1" lang="en-US" altLang="zh-TW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新細明體" charset="-120"/>
              <a:cs typeface="+mn-cs"/>
            </a:endParaRP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rPr>
              <a:t>Or P(v) can be simply expressed as P(v)+1=0, where v=u’(1) is unknown to be determined by root finding.</a:t>
            </a:r>
          </a:p>
          <a:p>
            <a:endParaRPr kumimoji="1" lang="en-US" altLang="zh-TW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新細明體" charset="-120"/>
              <a:cs typeface="+mn-cs"/>
            </a:endParaRP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rPr>
              <a:t>Note u(3) = U(length(x),1) since the end point (last point) of u(x) is x=3,  </a:t>
            </a:r>
          </a:p>
          <a:p>
            <a:endParaRPr kumimoji="1" lang="en-US" altLang="zh-TW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新細明體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F3C4-E0EB-4C9B-A9DA-BDB1253661D0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320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We need to find a u(1) such that u’(3) = 10.01787. Treat this as a root finding problem, and solve it by iteratively guessing. 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Suppose we start from u(1) = 1, we obtain u’(3) = 8.0482, which is smaller than u’(3). We then try u(1) = 2, which gives u’(3) = 11.6751.   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We can do a third guess by linear interpolation, i.e., treat (u(1), u’(3)), (1, 8.0482) (2, 11.6751) as a line, given u’(3) = 10.01787, u(1) would be 1.5432.   </a:t>
            </a:r>
          </a:p>
          <a:p>
            <a:r>
              <a:rPr lang="en-US" altLang="zh-TW" baseline="0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F3C4-E0EB-4C9B-A9DA-BDB1253661D0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510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681A0896-7638-4526-A163-ED10E612E3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ABE38-0BB2-4AA6-A8DC-1D3D799F12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607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2421C-446A-438E-8465-3FFEEC697C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18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31968-4F71-4C2C-950D-F4B399381E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39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EFD5F-8EDA-4ECC-BA09-4A0A10A2570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495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05270-BD07-4267-8A7E-D91F1D9B12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5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5C3A2-561D-4083-A6F3-A66F30D728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4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53B29-D635-426F-8B6F-FF1919B1B4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332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FB9FC-BA52-44BC-B570-EBB5BDEF53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78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295FF-07CF-4B01-9129-934AC4C935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9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63A5-DC02-4562-A70A-E0F594A97B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17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 b="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 b="0">
                <a:solidFill>
                  <a:srgbClr val="FFFF00"/>
                </a:solidFill>
                <a:latin typeface="+mn-lt"/>
              </a:defRPr>
            </a:lvl1pPr>
          </a:lstStyle>
          <a:p>
            <a:fld id="{9C7F0653-486C-4E97-84A8-CE8BB4D0828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8.png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1.emf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47.bin"/><Relationship Id="rId21" Type="http://schemas.openxmlformats.org/officeDocument/2006/relationships/image" Target="../media/image55.emf"/><Relationship Id="rId7" Type="http://schemas.openxmlformats.org/officeDocument/2006/relationships/image" Target="../media/image58.jpeg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11" Type="http://schemas.openxmlformats.org/officeDocument/2006/relationships/image" Target="../media/image50.emf"/><Relationship Id="rId24" Type="http://schemas.openxmlformats.org/officeDocument/2006/relationships/oleObject" Target="../embeddings/oleObject57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4.emf"/><Relationship Id="rId4" Type="http://schemas.openxmlformats.org/officeDocument/2006/relationships/image" Target="../media/image47.emf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hyperlink" Target="http://images.google.com.tw/imgres?imgurl=http://upload.wikimedia.org/wikipedia/commons/thumb/1/1f/V-2_rocket_diagram_(with_English_labels).svg/350px-V-2_rocket_diagram_(with_English_labels).svg.png&amp;imgrefurl=http://en.wikipedia.org/wiki/V-2_rocket&amp;h=467&amp;w=350&amp;sz=45&amp;hl=zh-TW&amp;start=1&amp;um=1&amp;tbnid=2qSlorOlCETH5M:&amp;tbnh=128&amp;tbnw=96&amp;prev=/images?q%3Drocket%26svnum%3D10%26um%3D1%26complete%3D1%26hl%3Dzh-TW%26sa%3D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6.emf"/><Relationship Id="rId4" Type="http://schemas.openxmlformats.org/officeDocument/2006/relationships/image" Target="../media/image97.jpeg"/><Relationship Id="rId9" Type="http://schemas.openxmlformats.org/officeDocument/2006/relationships/oleObject" Target="../embeddings/oleObject9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92.bin"/><Relationship Id="rId7" Type="http://schemas.openxmlformats.org/officeDocument/2006/relationships/image" Target="../media/image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7.jpeg"/><Relationship Id="rId4" Type="http://schemas.openxmlformats.org/officeDocument/2006/relationships/image" Target="../media/image98.emf"/><Relationship Id="rId9" Type="http://schemas.openxmlformats.org/officeDocument/2006/relationships/image" Target="../media/image10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7.e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1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8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3.emf"/><Relationship Id="rId9" Type="http://schemas.openxmlformats.org/officeDocument/2006/relationships/image" Target="../media/image1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llinois.edu/~heath/iem/ode/shoo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34.e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6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47.emf"/><Relationship Id="rId32" Type="http://schemas.openxmlformats.org/officeDocument/2006/relationships/image" Target="../media/image151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49.emf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34.bin"/><Relationship Id="rId31" Type="http://schemas.openxmlformats.org/officeDocument/2006/relationships/oleObject" Target="../embeddings/oleObject140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50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55.emf"/><Relationship Id="rId5" Type="http://schemas.openxmlformats.org/officeDocument/2006/relationships/image" Target="../media/image152.e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5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3819-tutorial-on-solving-bvps-with-bvp4c?s_tid=srchtitle" TargetMode="External"/><Relationship Id="rId2" Type="http://schemas.openxmlformats.org/officeDocument/2006/relationships/hyperlink" Target="http://www.mathworks.com/help/matlab/boundary-value-problems.html?s_tid=srchbrc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am.montclair.edu/~yecko/odepdematlab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952500"/>
            <a:ext cx="8207375" cy="1828800"/>
          </a:xfrm>
        </p:spPr>
        <p:txBody>
          <a:bodyPr/>
          <a:lstStyle/>
          <a:p>
            <a:r>
              <a:rPr lang="en-US" altLang="zh-TW" sz="4800"/>
              <a:t>Numerical Solution of Ordinary Differentiation Equations</a:t>
            </a:r>
          </a:p>
        </p:txBody>
      </p:sp>
      <p:grpSp>
        <p:nvGrpSpPr>
          <p:cNvPr id="406548" name="Group 20"/>
          <p:cNvGrpSpPr>
            <a:grpSpLocks/>
          </p:cNvGrpSpPr>
          <p:nvPr/>
        </p:nvGrpSpPr>
        <p:grpSpPr bwMode="auto">
          <a:xfrm>
            <a:off x="3492500" y="2781300"/>
            <a:ext cx="3465513" cy="3511550"/>
            <a:chOff x="567" y="1626"/>
            <a:chExt cx="2183" cy="2212"/>
          </a:xfrm>
        </p:grpSpPr>
        <p:sp>
          <p:nvSpPr>
            <p:cNvPr id="406549" name="Text Box 21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6550" name="Text Box 22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  <p:pic>
          <p:nvPicPr>
            <p:cNvPr id="40655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70"/>
              <a:ext cx="1747" cy="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6552" name="Line 24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6553" name="Line 25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851-68CD-4D77-A1BE-A77B50E7AD5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Note: Euler’s Method and Its Variant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Euler</a:t>
            </a:r>
          </a:p>
          <a:p>
            <a:r>
              <a:rPr lang="en-US" altLang="zh-TW"/>
              <a:t>Implicit Euler</a:t>
            </a:r>
          </a:p>
          <a:p>
            <a:endParaRPr lang="en-US" altLang="zh-TW"/>
          </a:p>
          <a:p>
            <a:r>
              <a:rPr lang="en-US" altLang="zh-TW"/>
              <a:t>Midpoint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Modified Euler: used in predictor-corrector scheme</a:t>
            </a:r>
          </a:p>
        </p:txBody>
      </p:sp>
      <p:pic>
        <p:nvPicPr>
          <p:cNvPr id="7331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052513"/>
            <a:ext cx="2773362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3189" name="Object 5"/>
          <p:cNvGraphicFramePr>
            <a:graphicFrameLocks noChangeAspect="1"/>
          </p:cNvGraphicFramePr>
          <p:nvPr/>
        </p:nvGraphicFramePr>
        <p:xfrm>
          <a:off x="2614613" y="1412875"/>
          <a:ext cx="32527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62" name="方程式" r:id="rId4" imgW="1282680" imgH="228600" progId="Equation.3">
                  <p:embed/>
                </p:oleObj>
              </mc:Choice>
              <mc:Fallback>
                <p:oleObj name="方程式" r:id="rId4" imgW="1282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412875"/>
                        <a:ext cx="3252787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0" name="Object 6"/>
          <p:cNvGraphicFramePr>
            <a:graphicFrameLocks noChangeAspect="1"/>
          </p:cNvGraphicFramePr>
          <p:nvPr/>
        </p:nvGraphicFramePr>
        <p:xfrm>
          <a:off x="781050" y="3860800"/>
          <a:ext cx="60229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63" name="方程式" r:id="rId6" imgW="2374560" imgH="393480" progId="Equation.3">
                  <p:embed/>
                </p:oleObj>
              </mc:Choice>
              <mc:Fallback>
                <p:oleObj name="方程式" r:id="rId6" imgW="23745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860800"/>
                        <a:ext cx="6022975" cy="1000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1" name="Object 7"/>
          <p:cNvGraphicFramePr>
            <a:graphicFrameLocks noChangeAspect="1"/>
          </p:cNvGraphicFramePr>
          <p:nvPr/>
        </p:nvGraphicFramePr>
        <p:xfrm>
          <a:off x="3419475" y="5381625"/>
          <a:ext cx="55721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64" name="方程式" r:id="rId8" imgW="2197080" imgH="393480" progId="Equation.3">
                  <p:embed/>
                </p:oleObj>
              </mc:Choice>
              <mc:Fallback>
                <p:oleObj name="方程式" r:id="rId8" imgW="21970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81625"/>
                        <a:ext cx="5572125" cy="1000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2" name="Object 8"/>
          <p:cNvGraphicFramePr>
            <a:graphicFrameLocks noChangeAspect="1"/>
          </p:cNvGraphicFramePr>
          <p:nvPr/>
        </p:nvGraphicFramePr>
        <p:xfrm>
          <a:off x="2163763" y="2565400"/>
          <a:ext cx="37036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65" name="方程式" r:id="rId10" imgW="1460160" imgH="228600" progId="Equation.3">
                  <p:embed/>
                </p:oleObj>
              </mc:Choice>
              <mc:Fallback>
                <p:oleObj name="方程式" r:id="rId10" imgW="14601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565400"/>
                        <a:ext cx="3703637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033-5C5F-40FF-9A03-8E2666E097C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/>
              <a:t>Example: Euler Predictor-Corrector Method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040312"/>
          </a:xfrm>
        </p:spPr>
        <p:txBody>
          <a:bodyPr/>
          <a:lstStyle/>
          <a:p>
            <a:r>
              <a:rPr lang="en-US" altLang="zh-TW" sz="2800"/>
              <a:t>Predictor: Euler’s Method</a:t>
            </a:r>
          </a:p>
          <a:p>
            <a:endParaRPr lang="en-US" altLang="zh-TW" sz="2800"/>
          </a:p>
          <a:p>
            <a:endParaRPr lang="en-US" altLang="zh-TW" sz="1000"/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Corrector: modified Euler</a:t>
            </a:r>
          </a:p>
        </p:txBody>
      </p:sp>
      <p:graphicFrame>
        <p:nvGraphicFramePr>
          <p:cNvPr id="731140" name="Object 4"/>
          <p:cNvGraphicFramePr>
            <a:graphicFrameLocks noChangeAspect="1"/>
          </p:cNvGraphicFramePr>
          <p:nvPr/>
        </p:nvGraphicFramePr>
        <p:xfrm>
          <a:off x="1116013" y="1627188"/>
          <a:ext cx="52181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14" name="方程式" r:id="rId3" imgW="2057400" imgH="482400" progId="Equation.3">
                  <p:embed/>
                </p:oleObj>
              </mc:Choice>
              <mc:Fallback>
                <p:oleObj name="方程式" r:id="rId3" imgW="2057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27188"/>
                        <a:ext cx="5218112" cy="1225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1" name="Object 5"/>
          <p:cNvGraphicFramePr>
            <a:graphicFrameLocks noChangeAspect="1"/>
          </p:cNvGraphicFramePr>
          <p:nvPr/>
        </p:nvGraphicFramePr>
        <p:xfrm>
          <a:off x="266700" y="2852738"/>
          <a:ext cx="88773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15" name="方程式" r:id="rId5" imgW="3886200" imgH="482400" progId="Equation.3">
                  <p:embed/>
                </p:oleObj>
              </mc:Choice>
              <mc:Fallback>
                <p:oleObj name="方程式" r:id="rId5" imgW="38862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852738"/>
                        <a:ext cx="8877300" cy="1103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2" name="Object 6"/>
          <p:cNvGraphicFramePr>
            <a:graphicFrameLocks noChangeAspect="1"/>
          </p:cNvGraphicFramePr>
          <p:nvPr/>
        </p:nvGraphicFramePr>
        <p:xfrm>
          <a:off x="1258888" y="4459288"/>
          <a:ext cx="6786562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16" name="方程式" r:id="rId7" imgW="2984400" imgH="812520" progId="Equation.3">
                  <p:embed/>
                </p:oleObj>
              </mc:Choice>
              <mc:Fallback>
                <p:oleObj name="方程式" r:id="rId7" imgW="298440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59288"/>
                        <a:ext cx="6786562" cy="18494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4" name="Object 8"/>
          <p:cNvGraphicFramePr>
            <a:graphicFrameLocks noChangeAspect="1"/>
          </p:cNvGraphicFramePr>
          <p:nvPr/>
        </p:nvGraphicFramePr>
        <p:xfrm>
          <a:off x="6948488" y="1657350"/>
          <a:ext cx="1511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17" name="方程式" r:id="rId9" imgW="761760" imgH="457200" progId="Equation.3">
                  <p:embed/>
                </p:oleObj>
              </mc:Choice>
              <mc:Fallback>
                <p:oleObj name="方程式" r:id="rId9" imgW="7617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657350"/>
                        <a:ext cx="1511300" cy="908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E944-0D83-4DB1-BA31-CC60E9CD07B6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/>
              <a:t>Example: Euler Predictor-Corrector Method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040312"/>
          </a:xfrm>
        </p:spPr>
        <p:txBody>
          <a:bodyPr/>
          <a:lstStyle/>
          <a:p>
            <a:r>
              <a:rPr lang="en-US" altLang="zh-TW" sz="2800"/>
              <a:t>Euler’s Method</a:t>
            </a:r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Predictor</a:t>
            </a:r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Corrector</a:t>
            </a:r>
          </a:p>
        </p:txBody>
      </p:sp>
      <p:graphicFrame>
        <p:nvGraphicFramePr>
          <p:cNvPr id="732164" name="Object 4"/>
          <p:cNvGraphicFramePr>
            <a:graphicFrameLocks noChangeAspect="1"/>
          </p:cNvGraphicFramePr>
          <p:nvPr/>
        </p:nvGraphicFramePr>
        <p:xfrm>
          <a:off x="1116013" y="1557338"/>
          <a:ext cx="52181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40" name="方程式" r:id="rId4" imgW="2057400" imgH="482400" progId="Equation.3">
                  <p:embed/>
                </p:oleObj>
              </mc:Choice>
              <mc:Fallback>
                <p:oleObj name="方程式" r:id="rId4" imgW="2057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5218112" cy="1225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5" name="Object 5"/>
          <p:cNvGraphicFramePr>
            <a:graphicFrameLocks noChangeAspect="1"/>
          </p:cNvGraphicFramePr>
          <p:nvPr/>
        </p:nvGraphicFramePr>
        <p:xfrm>
          <a:off x="250825" y="3141663"/>
          <a:ext cx="88773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41" name="方程式" r:id="rId6" imgW="3886200" imgH="482400" progId="Equation.3">
                  <p:embed/>
                </p:oleObj>
              </mc:Choice>
              <mc:Fallback>
                <p:oleObj name="方程式" r:id="rId6" imgW="38862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877300" cy="1103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7" name="Object 7"/>
          <p:cNvGraphicFramePr>
            <a:graphicFrameLocks noChangeAspect="1"/>
          </p:cNvGraphicFramePr>
          <p:nvPr/>
        </p:nvGraphicFramePr>
        <p:xfrm>
          <a:off x="598488" y="5087938"/>
          <a:ext cx="843756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42" name="方程式" r:id="rId8" imgW="3784320" imgH="482400" progId="Equation.3">
                  <p:embed/>
                </p:oleObj>
              </mc:Choice>
              <mc:Fallback>
                <p:oleObj name="方程式" r:id="rId8" imgW="37843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5087938"/>
                        <a:ext cx="8437562" cy="10779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8" name="Object 8"/>
          <p:cNvGraphicFramePr>
            <a:graphicFrameLocks noChangeAspect="1"/>
          </p:cNvGraphicFramePr>
          <p:nvPr/>
        </p:nvGraphicFramePr>
        <p:xfrm>
          <a:off x="6948488" y="1628775"/>
          <a:ext cx="1511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43" name="方程式" r:id="rId10" imgW="761760" imgH="457200" progId="Equation.3">
                  <p:embed/>
                </p:oleObj>
              </mc:Choice>
              <mc:Fallback>
                <p:oleObj name="方程式" r:id="rId10" imgW="7617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628775"/>
                        <a:ext cx="1511300" cy="908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71" name="Line 11"/>
          <p:cNvSpPr>
            <a:spLocks noChangeShapeType="1"/>
          </p:cNvSpPr>
          <p:nvPr/>
        </p:nvSpPr>
        <p:spPr bwMode="auto">
          <a:xfrm flipH="1">
            <a:off x="6732588" y="5373688"/>
            <a:ext cx="1079500" cy="57626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A2A-7BF9-42AE-BD56-CB0E4053A193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Runge-Kutta method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Solving</a:t>
            </a:r>
          </a:p>
          <a:p>
            <a:endParaRPr lang="en-US" altLang="zh-TW"/>
          </a:p>
          <a:p>
            <a:r>
              <a:rPr lang="en-US" altLang="zh-TW"/>
              <a:t>Using Runge-Kutta method</a:t>
            </a:r>
          </a:p>
        </p:txBody>
      </p:sp>
      <p:graphicFrame>
        <p:nvGraphicFramePr>
          <p:cNvPr id="723972" name="Object 4"/>
          <p:cNvGraphicFramePr>
            <a:graphicFrameLocks noChangeAspect="1"/>
          </p:cNvGraphicFramePr>
          <p:nvPr/>
        </p:nvGraphicFramePr>
        <p:xfrm>
          <a:off x="2771775" y="1125538"/>
          <a:ext cx="554513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81" name="方程式" r:id="rId3" imgW="2311200" imgH="482400" progId="Equation.3">
                  <p:embed/>
                </p:oleObj>
              </mc:Choice>
              <mc:Fallback>
                <p:oleObj name="方程式" r:id="rId3" imgW="23112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25538"/>
                        <a:ext cx="5545138" cy="1160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3" name="Object 5"/>
          <p:cNvGraphicFramePr>
            <a:graphicFrameLocks noChangeAspect="1"/>
          </p:cNvGraphicFramePr>
          <p:nvPr/>
        </p:nvGraphicFramePr>
        <p:xfrm>
          <a:off x="4356100" y="2924175"/>
          <a:ext cx="4511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82" name="方程式" r:id="rId5" imgW="2133360" imgH="393480" progId="Equation.3">
                  <p:embed/>
                </p:oleObj>
              </mc:Choice>
              <mc:Fallback>
                <p:oleObj name="方程式" r:id="rId5" imgW="21333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924175"/>
                        <a:ext cx="4511675" cy="838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3974" name="Group 6"/>
          <p:cNvGrpSpPr>
            <a:grpSpLocks/>
          </p:cNvGrpSpPr>
          <p:nvPr/>
        </p:nvGrpSpPr>
        <p:grpSpPr bwMode="auto">
          <a:xfrm>
            <a:off x="323850" y="2924175"/>
            <a:ext cx="3817938" cy="3673475"/>
            <a:chOff x="3016" y="1706"/>
            <a:chExt cx="2405" cy="2314"/>
          </a:xfrm>
        </p:grpSpPr>
        <p:pic>
          <p:nvPicPr>
            <p:cNvPr id="723975" name="Picture 7" descr="File00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4" t="11209" r="12814" b="14732"/>
            <a:stretch>
              <a:fillRect/>
            </a:stretch>
          </p:blipFill>
          <p:spPr bwMode="auto">
            <a:xfrm>
              <a:off x="3016" y="1706"/>
              <a:ext cx="2404" cy="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723976" name="Object 8"/>
            <p:cNvGraphicFramePr>
              <a:graphicFrameLocks noChangeAspect="1"/>
            </p:cNvGraphicFramePr>
            <p:nvPr/>
          </p:nvGraphicFramePr>
          <p:xfrm>
            <a:off x="3462" y="3611"/>
            <a:ext cx="64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83" name="方程式" r:id="rId8" imgW="571320" imgH="228600" progId="Equation.3">
                    <p:embed/>
                  </p:oleObj>
                </mc:Choice>
                <mc:Fallback>
                  <p:oleObj name="方程式" r:id="rId8" imgW="57132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3611"/>
                          <a:ext cx="649" cy="26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977" name="Object 9"/>
            <p:cNvGraphicFramePr>
              <a:graphicFrameLocks noChangeAspect="1"/>
            </p:cNvGraphicFramePr>
            <p:nvPr/>
          </p:nvGraphicFramePr>
          <p:xfrm>
            <a:off x="4165" y="3203"/>
            <a:ext cx="1255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84" name="方程式" r:id="rId10" imgW="1104840" imgH="393480" progId="Equation.3">
                    <p:embed/>
                  </p:oleObj>
                </mc:Choice>
                <mc:Fallback>
                  <p:oleObj name="方程式" r:id="rId10" imgW="110484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3203"/>
                          <a:ext cx="1255" cy="4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978" name="Object 10"/>
            <p:cNvGraphicFramePr>
              <a:graphicFrameLocks noChangeAspect="1"/>
            </p:cNvGraphicFramePr>
            <p:nvPr/>
          </p:nvGraphicFramePr>
          <p:xfrm>
            <a:off x="5078" y="3747"/>
            <a:ext cx="15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85" name="方程式" r:id="rId12" imgW="88560" imgH="152280" progId="Equation.3">
                    <p:embed/>
                  </p:oleObj>
                </mc:Choice>
                <mc:Fallback>
                  <p:oleObj name="方程式" r:id="rId12" imgW="88560" imgH="1522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" y="3747"/>
                          <a:ext cx="158" cy="27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979" name="Object 11"/>
            <p:cNvGraphicFramePr>
              <a:graphicFrameLocks noChangeAspect="1"/>
            </p:cNvGraphicFramePr>
            <p:nvPr/>
          </p:nvGraphicFramePr>
          <p:xfrm>
            <a:off x="3124" y="2069"/>
            <a:ext cx="1313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86" name="方程式" r:id="rId14" imgW="1155600" imgH="393480" progId="Equation.3">
                    <p:embed/>
                  </p:oleObj>
                </mc:Choice>
                <mc:Fallback>
                  <p:oleObj name="方程式" r:id="rId14" imgW="115560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2069"/>
                          <a:ext cx="1313" cy="4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980" name="Object 12"/>
            <p:cNvGraphicFramePr>
              <a:graphicFrameLocks noChangeAspect="1"/>
            </p:cNvGraphicFramePr>
            <p:nvPr/>
          </p:nvGraphicFramePr>
          <p:xfrm>
            <a:off x="3585" y="1752"/>
            <a:ext cx="122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87" name="方程式" r:id="rId16" imgW="1079280" imgH="228600" progId="Equation.3">
                    <p:embed/>
                  </p:oleObj>
                </mc:Choice>
                <mc:Fallback>
                  <p:oleObj name="方程式" r:id="rId16" imgW="107928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" y="1752"/>
                          <a:ext cx="1226" cy="26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981" name="Rectangle 13"/>
            <p:cNvSpPr>
              <a:spLocks noChangeArrowheads="1"/>
            </p:cNvSpPr>
            <p:nvPr/>
          </p:nvSpPr>
          <p:spPr bwMode="auto">
            <a:xfrm>
              <a:off x="4876" y="2114"/>
              <a:ext cx="545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3982" name="Rectangle 14"/>
            <p:cNvSpPr>
              <a:spLocks noChangeArrowheads="1"/>
            </p:cNvSpPr>
            <p:nvPr/>
          </p:nvSpPr>
          <p:spPr bwMode="auto">
            <a:xfrm>
              <a:off x="3968" y="2704"/>
              <a:ext cx="9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3983" name="Line 15"/>
            <p:cNvSpPr>
              <a:spLocks noChangeShapeType="1"/>
            </p:cNvSpPr>
            <p:nvPr/>
          </p:nvSpPr>
          <p:spPr bwMode="auto">
            <a:xfrm>
              <a:off x="3878" y="2523"/>
              <a:ext cx="247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3984" name="Object 16"/>
            <p:cNvGraphicFramePr>
              <a:graphicFrameLocks noChangeAspect="1"/>
            </p:cNvGraphicFramePr>
            <p:nvPr/>
          </p:nvGraphicFramePr>
          <p:xfrm>
            <a:off x="3017" y="1706"/>
            <a:ext cx="22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88" name="方程式" r:id="rId18" imgW="126720" imgH="126720" progId="Equation.3">
                    <p:embed/>
                  </p:oleObj>
                </mc:Choice>
                <mc:Fallback>
                  <p:oleObj name="方程式" r:id="rId18" imgW="126720" imgH="126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706"/>
                          <a:ext cx="226" cy="22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985" name="Line 17"/>
            <p:cNvSpPr>
              <a:spLocks noChangeShapeType="1"/>
            </p:cNvSpPr>
            <p:nvPr/>
          </p:nvSpPr>
          <p:spPr bwMode="auto">
            <a:xfrm>
              <a:off x="4175" y="3216"/>
              <a:ext cx="66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3986" name="Object 18"/>
            <p:cNvGraphicFramePr>
              <a:graphicFrameLocks noChangeAspect="1"/>
            </p:cNvGraphicFramePr>
            <p:nvPr/>
          </p:nvGraphicFramePr>
          <p:xfrm>
            <a:off x="4785" y="2251"/>
            <a:ext cx="63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89" name="方程式" r:id="rId20" imgW="558720" imgH="228600" progId="Equation.3">
                    <p:embed/>
                  </p:oleObj>
                </mc:Choice>
                <mc:Fallback>
                  <p:oleObj name="方程式" r:id="rId20" imgW="55872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251"/>
                          <a:ext cx="635" cy="26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987" name="Line 19"/>
            <p:cNvSpPr>
              <a:spLocks noChangeShapeType="1"/>
            </p:cNvSpPr>
            <p:nvPr/>
          </p:nvSpPr>
          <p:spPr bwMode="auto">
            <a:xfrm>
              <a:off x="4896" y="2101"/>
              <a:ext cx="46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723988" name="Object 20"/>
          <p:cNvGraphicFramePr>
            <a:graphicFrameLocks noChangeAspect="1"/>
          </p:cNvGraphicFramePr>
          <p:nvPr/>
        </p:nvGraphicFramePr>
        <p:xfrm>
          <a:off x="4557713" y="3933825"/>
          <a:ext cx="21320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90" name="方程式" r:id="rId22" imgW="901440" imgH="228600" progId="Equation.3">
                  <p:embed/>
                </p:oleObj>
              </mc:Choice>
              <mc:Fallback>
                <p:oleObj name="方程式" r:id="rId22" imgW="90144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3933825"/>
                        <a:ext cx="2132012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9" name="Object 21"/>
          <p:cNvGraphicFramePr>
            <a:graphicFrameLocks noChangeAspect="1"/>
          </p:cNvGraphicFramePr>
          <p:nvPr/>
        </p:nvGraphicFramePr>
        <p:xfrm>
          <a:off x="4932363" y="4581525"/>
          <a:ext cx="24923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91" name="方程式" r:id="rId24" imgW="1054080" imgH="482400" progId="Equation.3">
                  <p:embed/>
                </p:oleObj>
              </mc:Choice>
              <mc:Fallback>
                <p:oleObj name="方程式" r:id="rId24" imgW="1054080" imgH="48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581525"/>
                        <a:ext cx="2492375" cy="1149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90" name="Text Box 22"/>
          <p:cNvSpPr txBox="1">
            <a:spLocks noChangeArrowheads="1"/>
          </p:cNvSpPr>
          <p:nvPr/>
        </p:nvSpPr>
        <p:spPr bwMode="auto">
          <a:xfrm>
            <a:off x="8315325" y="45815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0" i="1">
                <a:latin typeface="Times New Roman" pitchFamily="18" charset="0"/>
              </a:rPr>
              <a:t>k</a:t>
            </a:r>
            <a:r>
              <a:rPr lang="en-US" altLang="zh-TW" sz="2400" b="0" i="1" baseline="-25000">
                <a:latin typeface="Times New Roman" pitchFamily="18" charset="0"/>
              </a:rPr>
              <a:t>1,1</a:t>
            </a:r>
          </a:p>
        </p:txBody>
      </p:sp>
      <p:sp>
        <p:nvSpPr>
          <p:cNvPr id="723991" name="Text Box 23"/>
          <p:cNvSpPr txBox="1">
            <a:spLocks noChangeArrowheads="1"/>
          </p:cNvSpPr>
          <p:nvPr/>
        </p:nvSpPr>
        <p:spPr bwMode="auto">
          <a:xfrm>
            <a:off x="8315325" y="51577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0" i="1">
                <a:latin typeface="Times New Roman" pitchFamily="18" charset="0"/>
              </a:rPr>
              <a:t>k</a:t>
            </a:r>
            <a:r>
              <a:rPr lang="en-US" altLang="zh-TW" sz="2400" b="0" i="1" baseline="-25000">
                <a:latin typeface="Times New Roman" pitchFamily="18" charset="0"/>
              </a:rPr>
              <a:t>1,2</a:t>
            </a:r>
          </a:p>
        </p:txBody>
      </p:sp>
      <p:sp>
        <p:nvSpPr>
          <p:cNvPr id="723992" name="Line 24"/>
          <p:cNvSpPr>
            <a:spLocks noChangeShapeType="1"/>
          </p:cNvSpPr>
          <p:nvPr/>
        </p:nvSpPr>
        <p:spPr bwMode="auto">
          <a:xfrm flipH="1">
            <a:off x="7667625" y="48688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3993" name="Line 25"/>
          <p:cNvSpPr>
            <a:spLocks noChangeShapeType="1"/>
          </p:cNvSpPr>
          <p:nvPr/>
        </p:nvSpPr>
        <p:spPr bwMode="auto">
          <a:xfrm flipH="1" flipV="1">
            <a:off x="7740650" y="53736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356D-BB61-4977-936F-F6568DBC5B0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Solving</a:t>
            </a:r>
          </a:p>
          <a:p>
            <a:endParaRPr lang="en-US" altLang="zh-TW"/>
          </a:p>
          <a:p>
            <a:r>
              <a:rPr lang="en-US" altLang="zh-TW"/>
              <a:t>Using Runge-Kutta method</a:t>
            </a:r>
          </a:p>
        </p:txBody>
      </p:sp>
      <p:graphicFrame>
        <p:nvGraphicFramePr>
          <p:cNvPr id="724996" name="Object 4"/>
          <p:cNvGraphicFramePr>
            <a:graphicFrameLocks noChangeAspect="1"/>
          </p:cNvGraphicFramePr>
          <p:nvPr/>
        </p:nvGraphicFramePr>
        <p:xfrm>
          <a:off x="2771775" y="1125538"/>
          <a:ext cx="554513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68" name="方程式" r:id="rId3" imgW="2311200" imgH="482400" progId="Equation.3">
                  <p:embed/>
                </p:oleObj>
              </mc:Choice>
              <mc:Fallback>
                <p:oleObj name="方程式" r:id="rId3" imgW="23112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25538"/>
                        <a:ext cx="5545138" cy="1160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/>
          <p:cNvGraphicFramePr>
            <a:graphicFrameLocks noChangeAspect="1"/>
          </p:cNvGraphicFramePr>
          <p:nvPr/>
        </p:nvGraphicFramePr>
        <p:xfrm>
          <a:off x="927100" y="3644900"/>
          <a:ext cx="35115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69" name="方程式" r:id="rId5" imgW="1485720" imgH="393480" progId="Equation.3">
                  <p:embed/>
                </p:oleObj>
              </mc:Choice>
              <mc:Fallback>
                <p:oleObj name="方程式" r:id="rId5" imgW="14857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644900"/>
                        <a:ext cx="3511550" cy="938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/>
          <p:cNvGraphicFramePr>
            <a:graphicFrameLocks noChangeAspect="1"/>
          </p:cNvGraphicFramePr>
          <p:nvPr/>
        </p:nvGraphicFramePr>
        <p:xfrm>
          <a:off x="1619250" y="4578350"/>
          <a:ext cx="55245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70" name="方程式" r:id="rId7" imgW="2336760" imgH="787320" progId="Equation.3">
                  <p:embed/>
                </p:oleObj>
              </mc:Choice>
              <mc:Fallback>
                <p:oleObj name="方程式" r:id="rId7" imgW="2336760" imgH="787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78350"/>
                        <a:ext cx="5524500" cy="18748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Object 7"/>
          <p:cNvGraphicFramePr>
            <a:graphicFrameLocks noChangeAspect="1"/>
          </p:cNvGraphicFramePr>
          <p:nvPr/>
        </p:nvGraphicFramePr>
        <p:xfrm>
          <a:off x="827088" y="2878138"/>
          <a:ext cx="4511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71" name="方程式" r:id="rId9" imgW="2133360" imgH="393480" progId="Equation.3">
                  <p:embed/>
                </p:oleObj>
              </mc:Choice>
              <mc:Fallback>
                <p:oleObj name="方程式" r:id="rId9" imgW="21333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78138"/>
                        <a:ext cx="4511675" cy="838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50B-F2AD-4514-86EB-91FD55A5618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Compute k3, k4 accordingly, we can obtain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Trace the example on pages 361-363 of the textbook by yourself!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726020" name="Object 4"/>
          <p:cNvGraphicFramePr>
            <a:graphicFrameLocks noChangeAspect="1"/>
          </p:cNvGraphicFramePr>
          <p:nvPr/>
        </p:nvGraphicFramePr>
        <p:xfrm>
          <a:off x="2339975" y="1989138"/>
          <a:ext cx="4511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38" name="方程式" r:id="rId3" imgW="2133360" imgH="393480" progId="Equation.3">
                  <p:embed/>
                </p:oleObj>
              </mc:Choice>
              <mc:Fallback>
                <p:oleObj name="方程式" r:id="rId3" imgW="2133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89138"/>
                        <a:ext cx="4511675" cy="838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4C-E2BF-4069-8E79-D8CCB615F58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Using ODE solver in Matlab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5256212"/>
          </a:xfrm>
        </p:spPr>
        <p:txBody>
          <a:bodyPr/>
          <a:lstStyle/>
          <a:p>
            <a:r>
              <a:rPr lang="en-US" altLang="zh-TW" sz="3100"/>
              <a:t>ode45 is based on Runge-Kutta-Felhberg method</a:t>
            </a:r>
          </a:p>
          <a:p>
            <a:endParaRPr lang="en-US" altLang="zh-TW" sz="3100"/>
          </a:p>
          <a:p>
            <a:endParaRPr lang="en-US" altLang="zh-TW" sz="3100"/>
          </a:p>
          <a:p>
            <a:r>
              <a:rPr lang="en-US" altLang="zh-TW" sz="3100"/>
              <a:t>Usage:</a:t>
            </a:r>
          </a:p>
          <a:p>
            <a:pPr lvl="1"/>
            <a:r>
              <a:rPr lang="en-US" altLang="zh-TW"/>
              <a:t>@f is a function handler of a function </a:t>
            </a:r>
            <a:r>
              <a:rPr lang="en-US" altLang="zh-TW" i="1"/>
              <a:t>f</a:t>
            </a:r>
          </a:p>
          <a:p>
            <a:pPr lvl="1"/>
            <a:r>
              <a:rPr lang="en-US" altLang="zh-TW"/>
              <a:t>d</a:t>
            </a:r>
            <a:r>
              <a:rPr lang="en-US" altLang="zh-TW" b="1"/>
              <a:t>x</a:t>
            </a:r>
            <a:r>
              <a:rPr lang="en-US" altLang="zh-TW"/>
              <a:t>dt =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,</a:t>
            </a:r>
            <a:r>
              <a:rPr lang="en-US" altLang="zh-TW" b="1"/>
              <a:t>x</a:t>
            </a:r>
            <a:r>
              <a:rPr lang="en-US" altLang="zh-TW"/>
              <a:t>) is the ODE to be solved</a:t>
            </a:r>
          </a:p>
          <a:p>
            <a:pPr lvl="1"/>
            <a:r>
              <a:rPr lang="en-US" altLang="zh-TW"/>
              <a:t>The first argument needs to be </a:t>
            </a:r>
            <a:r>
              <a:rPr lang="en-US" altLang="zh-TW" i="1"/>
              <a:t>t</a:t>
            </a:r>
            <a:r>
              <a:rPr lang="en-US" altLang="zh-TW"/>
              <a:t> whether f depends on </a:t>
            </a:r>
            <a:r>
              <a:rPr lang="en-US" altLang="zh-TW" i="1"/>
              <a:t>t</a:t>
            </a:r>
            <a:r>
              <a:rPr lang="en-US" altLang="zh-TW"/>
              <a:t> or not</a:t>
            </a:r>
          </a:p>
          <a:p>
            <a:pPr lvl="1"/>
            <a:r>
              <a:rPr lang="en-US" altLang="zh-TW" b="1"/>
              <a:t>x</a:t>
            </a:r>
            <a:r>
              <a:rPr lang="en-US" altLang="zh-TW"/>
              <a:t> and </a:t>
            </a:r>
            <a:r>
              <a:rPr lang="en-US" altLang="zh-TW" i="1"/>
              <a:t>f</a:t>
            </a:r>
            <a:r>
              <a:rPr lang="en-US" altLang="zh-TW"/>
              <a:t> can be a column vector to represent a system of 1st-order ODEs</a:t>
            </a:r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1331913" y="2060575"/>
            <a:ext cx="6480175" cy="79375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zh-TW" sz="2800">
                <a:latin typeface="Arial" charset="0"/>
              </a:rPr>
              <a:t>    [t, x] = ode45(@f, time_span, x(0));</a:t>
            </a:r>
            <a:endParaRPr lang="en-US" altLang="zh-TW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AEF9-870A-4CA6-BAFA-EE729F85489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using ode45()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Solving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Code using inline function </a:t>
            </a:r>
          </a:p>
        </p:txBody>
      </p:sp>
      <p:graphicFrame>
        <p:nvGraphicFramePr>
          <p:cNvPr id="728068" name="Object 4"/>
          <p:cNvGraphicFramePr>
            <a:graphicFrameLocks noChangeAspect="1"/>
          </p:cNvGraphicFramePr>
          <p:nvPr/>
        </p:nvGraphicFramePr>
        <p:xfrm>
          <a:off x="2427288" y="1341438"/>
          <a:ext cx="35750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09" name="方程式" r:id="rId3" imgW="1409400" imgH="393480" progId="Equation.3">
                  <p:embed/>
                </p:oleObj>
              </mc:Choice>
              <mc:Fallback>
                <p:oleObj name="方程式" r:id="rId3" imgW="1409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341438"/>
                        <a:ext cx="3575050" cy="10017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1403350" y="3789363"/>
            <a:ext cx="7056438" cy="2160587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de-DE" altLang="zh-TW" sz="2800">
                <a:latin typeface="Arial" charset="0"/>
              </a:rPr>
              <a:t>  %dx/dt = f(t,x) = -x</a:t>
            </a:r>
          </a:p>
          <a:p>
            <a:r>
              <a:rPr lang="de-DE" altLang="zh-TW" sz="2800">
                <a:latin typeface="Arial" charset="0"/>
              </a:rPr>
              <a:t>  f = inline('-x', 't', 'x');</a:t>
            </a:r>
          </a:p>
          <a:p>
            <a:r>
              <a:rPr lang="de-DE" altLang="zh-TW" sz="2800">
                <a:latin typeface="Arial" charset="0"/>
              </a:rPr>
              <a:t>  [t, x] = ode45(f, [0, 0.1, 0.2, 0.3], -1);</a:t>
            </a:r>
            <a:endParaRPr lang="en-US" altLang="zh-TW" sz="2800">
              <a:latin typeface="Arial" charset="0"/>
            </a:endParaRPr>
          </a:p>
        </p:txBody>
      </p:sp>
      <p:graphicFrame>
        <p:nvGraphicFramePr>
          <p:cNvPr id="728070" name="Object 6"/>
          <p:cNvGraphicFramePr>
            <a:graphicFrameLocks noChangeAspect="1"/>
          </p:cNvGraphicFramePr>
          <p:nvPr/>
        </p:nvGraphicFramePr>
        <p:xfrm>
          <a:off x="971550" y="2492375"/>
          <a:ext cx="48323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10" name="方程式" r:id="rId5" imgW="1904760" imgH="203040" progId="Equation.3">
                  <p:embed/>
                </p:oleObj>
              </mc:Choice>
              <mc:Fallback>
                <p:oleObj name="方程式" r:id="rId5" imgW="19047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4832350" cy="515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1" name="Text Box 7"/>
          <p:cNvSpPr txBox="1">
            <a:spLocks noChangeArrowheads="1"/>
          </p:cNvSpPr>
          <p:nvPr/>
        </p:nvSpPr>
        <p:spPr bwMode="auto">
          <a:xfrm>
            <a:off x="4932363" y="5302250"/>
            <a:ext cx="16573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000" b="0">
                <a:solidFill>
                  <a:srgbClr val="FFFF00"/>
                </a:solidFill>
                <a:latin typeface="Times New Roman" pitchFamily="18" charset="0"/>
              </a:rPr>
              <a:t>time span</a:t>
            </a:r>
          </a:p>
        </p:txBody>
      </p:sp>
      <p:sp>
        <p:nvSpPr>
          <p:cNvPr id="728072" name="Text Box 8"/>
          <p:cNvSpPr txBox="1">
            <a:spLocks noChangeArrowheads="1"/>
          </p:cNvSpPr>
          <p:nvPr/>
        </p:nvSpPr>
        <p:spPr bwMode="auto">
          <a:xfrm>
            <a:off x="7164388" y="5343525"/>
            <a:ext cx="7985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000" b="0" i="1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altLang="zh-TW" sz="3000" b="0">
                <a:solidFill>
                  <a:srgbClr val="FFFF00"/>
                </a:solidFill>
                <a:latin typeface="Times New Roman" pitchFamily="18" charset="0"/>
              </a:rPr>
              <a:t>(0)</a:t>
            </a: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 flipV="1">
            <a:off x="5724525" y="5157788"/>
            <a:ext cx="36513" cy="2873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 flipV="1">
            <a:off x="7596188" y="5086350"/>
            <a:ext cx="36512" cy="28733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136-4DB3-4364-A8D4-1DA2B031DFC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using ode45()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Solving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Code using function handler</a:t>
            </a:r>
          </a:p>
        </p:txBody>
      </p:sp>
      <p:graphicFrame>
        <p:nvGraphicFramePr>
          <p:cNvPr id="729092" name="Object 4"/>
          <p:cNvGraphicFramePr>
            <a:graphicFrameLocks noChangeAspect="1"/>
          </p:cNvGraphicFramePr>
          <p:nvPr/>
        </p:nvGraphicFramePr>
        <p:xfrm>
          <a:off x="2427288" y="1341438"/>
          <a:ext cx="35750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30" name="方程式" r:id="rId3" imgW="1409400" imgH="393480" progId="Equation.3">
                  <p:embed/>
                </p:oleObj>
              </mc:Choice>
              <mc:Fallback>
                <p:oleObj name="方程式" r:id="rId3" imgW="1409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341438"/>
                        <a:ext cx="3575050" cy="10017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/>
          <p:cNvGraphicFramePr>
            <a:graphicFrameLocks noChangeAspect="1"/>
          </p:cNvGraphicFramePr>
          <p:nvPr/>
        </p:nvGraphicFramePr>
        <p:xfrm>
          <a:off x="971550" y="2492375"/>
          <a:ext cx="48323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31" name="方程式" r:id="rId5" imgW="1904760" imgH="203040" progId="Equation.3">
                  <p:embed/>
                </p:oleObj>
              </mc:Choice>
              <mc:Fallback>
                <p:oleObj name="方程式" r:id="rId5" imgW="19047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4832350" cy="515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1331913" y="4868863"/>
            <a:ext cx="4464050" cy="100806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fr-FR" altLang="zh-TW" sz="2800">
                <a:latin typeface="Arial" charset="0"/>
              </a:rPr>
              <a:t>function dxdt = f(t,x)</a:t>
            </a:r>
          </a:p>
          <a:p>
            <a:r>
              <a:rPr lang="fr-FR" altLang="zh-TW" sz="2800">
                <a:latin typeface="Arial" charset="0"/>
              </a:rPr>
              <a:t>dxdt = -x;</a:t>
            </a:r>
            <a:r>
              <a:rPr lang="de-DE" altLang="zh-TW" sz="2800">
                <a:latin typeface="Arial" charset="0"/>
              </a:rPr>
              <a:t>  </a:t>
            </a:r>
            <a:endParaRPr lang="en-US" altLang="zh-TW" sz="2800">
              <a:latin typeface="Arial" charset="0"/>
            </a:endParaRPr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1331913" y="3860800"/>
            <a:ext cx="7056437" cy="6477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de-DE" altLang="zh-TW" sz="2800">
                <a:latin typeface="Arial" charset="0"/>
              </a:rPr>
              <a:t>  [t, x] = ode45(@f, [0, 0.1, 0.2, 0.3], -1);</a:t>
            </a:r>
            <a:endParaRPr lang="en-US" altLang="zh-TW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DD8-8284-43C0-AA77-9342D6BA2E0B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using ode45()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Solving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Code </a:t>
            </a:r>
          </a:p>
        </p:txBody>
      </p:sp>
      <p:graphicFrame>
        <p:nvGraphicFramePr>
          <p:cNvPr id="730116" name="Object 4"/>
          <p:cNvGraphicFramePr>
            <a:graphicFrameLocks noChangeAspect="1"/>
          </p:cNvGraphicFramePr>
          <p:nvPr/>
        </p:nvGraphicFramePr>
        <p:xfrm>
          <a:off x="2843213" y="1196975"/>
          <a:ext cx="37687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72" name="方程式" r:id="rId3" imgW="1485720" imgH="393480" progId="Equation.3">
                  <p:embed/>
                </p:oleObj>
              </mc:Choice>
              <mc:Fallback>
                <p:oleObj name="方程式" r:id="rId3" imgW="1485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3768725" cy="1001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/>
          <p:cNvGraphicFramePr>
            <a:graphicFrameLocks noChangeAspect="1"/>
          </p:cNvGraphicFramePr>
          <p:nvPr/>
        </p:nvGraphicFramePr>
        <p:xfrm>
          <a:off x="2771775" y="2276475"/>
          <a:ext cx="39925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73" name="方程式" r:id="rId5" imgW="1574640" imgH="393480" progId="Equation.3">
                  <p:embed/>
                </p:oleObj>
              </mc:Choice>
              <mc:Fallback>
                <p:oleObj name="方程式" r:id="rId5" imgW="1574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3992563" cy="1001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755650" y="4797425"/>
            <a:ext cx="4465638" cy="1439863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fr-FR" altLang="zh-TW" sz="2800">
                <a:latin typeface="Arial" charset="0"/>
              </a:rPr>
              <a:t>function dXdt = F(t,X)</a:t>
            </a:r>
          </a:p>
          <a:p>
            <a:r>
              <a:rPr lang="fr-FR" altLang="zh-TW" sz="2800">
                <a:latin typeface="Arial" charset="0"/>
              </a:rPr>
              <a:t>dXdt = [ X(1)*X(2) + t </a:t>
            </a:r>
          </a:p>
          <a:p>
            <a:r>
              <a:rPr lang="fr-FR" altLang="zh-TW" sz="2800">
                <a:latin typeface="Arial" charset="0"/>
              </a:rPr>
              <a:t>               t*X(2) + X(1)];</a:t>
            </a:r>
            <a:endParaRPr lang="en-US" altLang="zh-TW" sz="2800">
              <a:latin typeface="Arial" charset="0"/>
            </a:endParaRPr>
          </a:p>
        </p:txBody>
      </p:sp>
      <p:sp>
        <p:nvSpPr>
          <p:cNvPr id="730119" name="Rectangle 7"/>
          <p:cNvSpPr>
            <a:spLocks noChangeArrowheads="1"/>
          </p:cNvSpPr>
          <p:nvPr/>
        </p:nvSpPr>
        <p:spPr bwMode="auto">
          <a:xfrm>
            <a:off x="755650" y="3789363"/>
            <a:ext cx="7345363" cy="6477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de-DE" altLang="zh-TW" sz="2800">
                <a:latin typeface="Arial" charset="0"/>
              </a:rPr>
              <a:t>  [t, x] = ode45(@F, tspan, [1,-1]);</a:t>
            </a:r>
            <a:endParaRPr lang="en-US" altLang="zh-TW" sz="2800">
              <a:latin typeface="Arial" charset="0"/>
            </a:endParaRPr>
          </a:p>
        </p:txBody>
      </p:sp>
      <p:graphicFrame>
        <p:nvGraphicFramePr>
          <p:cNvPr id="730120" name="Object 8"/>
          <p:cNvGraphicFramePr>
            <a:graphicFrameLocks noChangeAspect="1"/>
          </p:cNvGraphicFramePr>
          <p:nvPr/>
        </p:nvGraphicFramePr>
        <p:xfrm>
          <a:off x="5292725" y="4941888"/>
          <a:ext cx="3671888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74" name="方程式" r:id="rId7" imgW="1447560" imgH="482400" progId="Equation.3">
                  <p:embed/>
                </p:oleObj>
              </mc:Choice>
              <mc:Fallback>
                <p:oleObj name="方程式" r:id="rId7" imgW="14475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941888"/>
                        <a:ext cx="3671888" cy="1227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C9A2-B9D8-4F84-AD43-DABFEE9B8C4C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Higher-order equations and systems</a:t>
            </a:r>
          </a:p>
          <a:p>
            <a:r>
              <a:rPr lang="en-US" altLang="zh-TW"/>
              <a:t>Boundary value problem </a:t>
            </a:r>
          </a:p>
          <a:p>
            <a:pPr lvl="1"/>
            <a:r>
              <a:rPr lang="en-US" altLang="zh-TW"/>
              <a:t>Shooting method</a:t>
            </a:r>
          </a:p>
          <a:p>
            <a:pPr lvl="1"/>
            <a:r>
              <a:rPr lang="en-US" altLang="zh-TW"/>
              <a:t>Finite difference method</a:t>
            </a:r>
          </a:p>
          <a:p>
            <a:r>
              <a:rPr lang="en-US" altLang="zh-TW"/>
              <a:t>Summary of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6E1-0783-4A87-B7E3-F139EBDB0934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Boundary Value Problems 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Let’s consider solving a 2nd-order ODE,</a:t>
            </a:r>
          </a:p>
          <a:p>
            <a:endParaRPr lang="en-US" altLang="zh-TW" sz="4000"/>
          </a:p>
          <a:p>
            <a:r>
              <a:rPr lang="en-US" altLang="zh-TW">
                <a:solidFill>
                  <a:srgbClr val="FFFF00"/>
                </a:solidFill>
              </a:rPr>
              <a:t>Initial Value Problem</a:t>
            </a:r>
            <a:r>
              <a:rPr lang="en-US" altLang="zh-TW"/>
              <a:t> (IVP)</a:t>
            </a:r>
            <a:br>
              <a:rPr lang="en-US" altLang="zh-TW"/>
            </a:br>
            <a:r>
              <a:rPr lang="en-US" altLang="zh-TW"/>
              <a:t>C</a:t>
            </a:r>
            <a:r>
              <a:rPr lang="en-US" altLang="zh-TW" sz="3400"/>
              <a:t>onditions are given at </a:t>
            </a:r>
            <a:r>
              <a:rPr lang="en-US" altLang="zh-TW" sz="3400">
                <a:solidFill>
                  <a:srgbClr val="FFFF00"/>
                </a:solidFill>
              </a:rPr>
              <a:t>the same</a:t>
            </a:r>
            <a:r>
              <a:rPr lang="en-US" altLang="zh-TW" sz="3400"/>
              <a:t> point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 lvl="1"/>
            <a:endParaRPr lang="en-US" altLang="zh-TW"/>
          </a:p>
        </p:txBody>
      </p:sp>
      <p:sp>
        <p:nvSpPr>
          <p:cNvPr id="667656" name="AutoShape 8"/>
          <p:cNvSpPr>
            <a:spLocks noChangeArrowheads="1"/>
          </p:cNvSpPr>
          <p:nvPr/>
        </p:nvSpPr>
        <p:spPr bwMode="auto">
          <a:xfrm>
            <a:off x="1547813" y="4724400"/>
            <a:ext cx="6481762" cy="1225550"/>
          </a:xfrm>
          <a:prstGeom prst="wedgeRoundRectCallout">
            <a:avLst>
              <a:gd name="adj1" fmla="val -6528"/>
              <a:gd name="adj2" fmla="val -90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800" b="0">
                <a:latin typeface="Times New Roman" pitchFamily="18" charset="0"/>
              </a:rPr>
              <a:t>Recall that </a:t>
            </a:r>
            <a:r>
              <a:rPr lang="en-US" altLang="zh-TW" sz="2800" b="0" i="1">
                <a:latin typeface="Times New Roman" pitchFamily="18" charset="0"/>
              </a:rPr>
              <a:t>n</a:t>
            </a:r>
            <a:r>
              <a:rPr lang="en-US" altLang="zh-TW" sz="2800" b="0">
                <a:latin typeface="Times New Roman" pitchFamily="18" charset="0"/>
              </a:rPr>
              <a:t> auxiliary conditions are needed for solving an </a:t>
            </a:r>
            <a:r>
              <a:rPr lang="en-US" altLang="zh-TW" sz="2800" b="0" i="1">
                <a:latin typeface="Times New Roman" pitchFamily="18" charset="0"/>
              </a:rPr>
              <a:t>n</a:t>
            </a:r>
            <a:r>
              <a:rPr lang="en-US" altLang="zh-TW" sz="2800" b="0">
                <a:latin typeface="Times New Roman" pitchFamily="18" charset="0"/>
              </a:rPr>
              <a:t>th-order ODE!</a:t>
            </a:r>
          </a:p>
        </p:txBody>
      </p:sp>
      <p:graphicFrame>
        <p:nvGraphicFramePr>
          <p:cNvPr id="667657" name="Object 9"/>
          <p:cNvGraphicFramePr>
            <a:graphicFrameLocks noChangeAspect="1"/>
          </p:cNvGraphicFramePr>
          <p:nvPr/>
        </p:nvGraphicFramePr>
        <p:xfrm>
          <a:off x="3563938" y="1700213"/>
          <a:ext cx="20875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94" name="方程式" r:id="rId3" imgW="723600" imgH="203040" progId="Equation.3">
                  <p:embed/>
                </p:oleObj>
              </mc:Choice>
              <mc:Fallback>
                <p:oleObj name="方程式" r:id="rId3" imgW="723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00213"/>
                        <a:ext cx="2087562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9" name="Object 11"/>
          <p:cNvGraphicFramePr>
            <a:graphicFrameLocks noChangeAspect="1"/>
          </p:cNvGraphicFramePr>
          <p:nvPr/>
        </p:nvGraphicFramePr>
        <p:xfrm>
          <a:off x="1331913" y="3559175"/>
          <a:ext cx="68849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95" name="方程式" r:id="rId5" imgW="2387520" imgH="203040" progId="Equation.3">
                  <p:embed/>
                </p:oleObj>
              </mc:Choice>
              <mc:Fallback>
                <p:oleObj name="方程式" r:id="rId5" imgW="23875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59175"/>
                        <a:ext cx="6884987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713-4AE0-422D-8BFF-0F6BEA9D395B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Boundary Value Problems 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Let’s consider solving a 2nd-order ODE,</a:t>
            </a:r>
          </a:p>
          <a:p>
            <a:endParaRPr lang="en-US" altLang="zh-TW" sz="4000"/>
          </a:p>
          <a:p>
            <a:r>
              <a:rPr lang="en-US" altLang="zh-TW">
                <a:solidFill>
                  <a:srgbClr val="FFFF00"/>
                </a:solidFill>
              </a:rPr>
              <a:t>Initial Value Problem</a:t>
            </a:r>
            <a:r>
              <a:rPr lang="en-US" altLang="zh-TW"/>
              <a:t> (IVP)</a:t>
            </a:r>
            <a:br>
              <a:rPr lang="en-US" altLang="zh-TW"/>
            </a:br>
            <a:r>
              <a:rPr lang="en-US" altLang="zh-TW"/>
              <a:t>C</a:t>
            </a:r>
            <a:r>
              <a:rPr lang="en-US" altLang="zh-TW" sz="3400"/>
              <a:t>onditions are given at </a:t>
            </a:r>
            <a:r>
              <a:rPr lang="en-US" altLang="zh-TW" sz="3400">
                <a:solidFill>
                  <a:srgbClr val="FFFF00"/>
                </a:solidFill>
              </a:rPr>
              <a:t>the same</a:t>
            </a:r>
            <a:r>
              <a:rPr lang="en-US" altLang="zh-TW" sz="3400"/>
              <a:t> point</a:t>
            </a:r>
          </a:p>
          <a:p>
            <a:endParaRPr lang="en-US" altLang="zh-TW" sz="5400"/>
          </a:p>
          <a:p>
            <a:r>
              <a:rPr lang="en-US" altLang="zh-TW">
                <a:solidFill>
                  <a:srgbClr val="FFFF00"/>
                </a:solidFill>
              </a:rPr>
              <a:t>Boundary Value Problem</a:t>
            </a:r>
            <a:r>
              <a:rPr lang="en-US" altLang="zh-TW"/>
              <a:t> (BVP)</a:t>
            </a:r>
            <a:br>
              <a:rPr lang="en-US" altLang="zh-TW"/>
            </a:br>
            <a:r>
              <a:rPr lang="en-US" altLang="zh-TW"/>
              <a:t>C</a:t>
            </a:r>
            <a:r>
              <a:rPr lang="en-US" altLang="zh-TW" sz="3400"/>
              <a:t>onditions are given at </a:t>
            </a:r>
            <a:r>
              <a:rPr lang="en-US" altLang="zh-TW" sz="3400">
                <a:solidFill>
                  <a:srgbClr val="FFFF00"/>
                </a:solidFill>
              </a:rPr>
              <a:t>different</a:t>
            </a:r>
            <a:r>
              <a:rPr lang="en-US" altLang="zh-TW" sz="3400"/>
              <a:t> points</a:t>
            </a:r>
          </a:p>
          <a:p>
            <a:pPr lvl="1"/>
            <a:endParaRPr lang="en-US" altLang="zh-TW"/>
          </a:p>
        </p:txBody>
      </p:sp>
      <p:graphicFrame>
        <p:nvGraphicFramePr>
          <p:cNvPr id="668680" name="Object 8"/>
          <p:cNvGraphicFramePr>
            <a:graphicFrameLocks noChangeAspect="1"/>
          </p:cNvGraphicFramePr>
          <p:nvPr/>
        </p:nvGraphicFramePr>
        <p:xfrm>
          <a:off x="1331913" y="3559175"/>
          <a:ext cx="68849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35" name="方程式" r:id="rId3" imgW="2387520" imgH="203040" progId="Equation.3">
                  <p:embed/>
                </p:oleObj>
              </mc:Choice>
              <mc:Fallback>
                <p:oleObj name="方程式" r:id="rId3" imgW="23875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59175"/>
                        <a:ext cx="6884987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1" name="Object 9"/>
          <p:cNvGraphicFramePr>
            <a:graphicFrameLocks noChangeAspect="1"/>
          </p:cNvGraphicFramePr>
          <p:nvPr/>
        </p:nvGraphicFramePr>
        <p:xfrm>
          <a:off x="3563938" y="1700213"/>
          <a:ext cx="20875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36" name="方程式" r:id="rId5" imgW="723600" imgH="203040" progId="Equation.3">
                  <p:embed/>
                </p:oleObj>
              </mc:Choice>
              <mc:Fallback>
                <p:oleObj name="方程式" r:id="rId5" imgW="723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00213"/>
                        <a:ext cx="2087562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3" name="Object 11"/>
          <p:cNvGraphicFramePr>
            <a:graphicFrameLocks noChangeAspect="1"/>
          </p:cNvGraphicFramePr>
          <p:nvPr/>
        </p:nvGraphicFramePr>
        <p:xfrm>
          <a:off x="1387475" y="5661025"/>
          <a:ext cx="6773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37" name="方程式" r:id="rId7" imgW="2349360" imgH="203040" progId="Equation.3">
                  <p:embed/>
                </p:oleObj>
              </mc:Choice>
              <mc:Fallback>
                <p:oleObj name="方程式" r:id="rId7" imgW="234936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661025"/>
                        <a:ext cx="6773863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821-CF00-4EF9-825F-B2DE7EA2CCD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Boundary Value Problems (cont.)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Auxiliary conditions are often specified at boundaries of the domain, so the problem is usually called </a:t>
            </a:r>
            <a:r>
              <a:rPr lang="en-US" altLang="zh-TW">
                <a:solidFill>
                  <a:srgbClr val="FFFF00"/>
                </a:solidFill>
              </a:rPr>
              <a:t>Boundary Value Problem</a:t>
            </a:r>
            <a:r>
              <a:rPr lang="en-US" altLang="zh-TW"/>
              <a:t> </a:t>
            </a:r>
          </a:p>
        </p:txBody>
      </p:sp>
      <p:pic>
        <p:nvPicPr>
          <p:cNvPr id="669701" name="Picture 5" descr="Bounday_value_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232150"/>
            <a:ext cx="59055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1958975" y="5876925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From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D375-9A19-414E-80BB-9C350CB550E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Shooting Method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Converts the boundary value problem into an equivalent initial value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0AF3-616E-4A81-BDC5-0836783AD398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Shooting Method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Solve for </a:t>
            </a: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), altitude of rocket, given</a:t>
            </a:r>
          </a:p>
          <a:p>
            <a:pPr lvl="1"/>
            <a:r>
              <a:rPr lang="en-US" altLang="zh-TW" i="1"/>
              <a:t>y</a:t>
            </a:r>
            <a:r>
              <a:rPr lang="en-US" altLang="zh-TW"/>
              <a:t>” = -</a:t>
            </a:r>
            <a:r>
              <a:rPr lang="en-US" altLang="zh-TW" i="1"/>
              <a:t>g</a:t>
            </a:r>
          </a:p>
          <a:p>
            <a:pPr lvl="1"/>
            <a:r>
              <a:rPr lang="en-US" altLang="zh-TW" i="1"/>
              <a:t>g</a:t>
            </a:r>
            <a:r>
              <a:rPr lang="en-US" altLang="zh-TW"/>
              <a:t> = 9.8 m/s</a:t>
            </a:r>
            <a:r>
              <a:rPr lang="en-US" altLang="zh-TW" baseline="30000"/>
              <a:t>2</a:t>
            </a:r>
            <a:endParaRPr lang="en-US" altLang="zh-TW"/>
          </a:p>
          <a:p>
            <a:pPr lvl="1"/>
            <a:r>
              <a:rPr lang="en-US" altLang="zh-TW" i="1"/>
              <a:t>y</a:t>
            </a:r>
            <a:r>
              <a:rPr lang="en-US" altLang="zh-TW"/>
              <a:t>(0) = 0 (launch from ground)</a:t>
            </a:r>
          </a:p>
          <a:p>
            <a:pPr lvl="1"/>
            <a:r>
              <a:rPr lang="en-US" altLang="zh-TW" i="1"/>
              <a:t>y</a:t>
            </a:r>
            <a:r>
              <a:rPr lang="en-US" altLang="zh-TW"/>
              <a:t>(5) = 40 (reach 40 m off ground after 5 seconds)</a:t>
            </a:r>
          </a:p>
        </p:txBody>
      </p:sp>
      <p:grpSp>
        <p:nvGrpSpPr>
          <p:cNvPr id="672782" name="Group 14"/>
          <p:cNvGrpSpPr>
            <a:grpSpLocks/>
          </p:cNvGrpSpPr>
          <p:nvPr/>
        </p:nvGrpSpPr>
        <p:grpSpPr bwMode="auto">
          <a:xfrm>
            <a:off x="898525" y="3860800"/>
            <a:ext cx="2952750" cy="2808288"/>
            <a:chOff x="385" y="2478"/>
            <a:chExt cx="1860" cy="1769"/>
          </a:xfrm>
        </p:grpSpPr>
        <p:pic>
          <p:nvPicPr>
            <p:cNvPr id="672776" name="Picture 8" descr="350px-V-2_rocket_diagram_(with_English_labels)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3068"/>
              <a:ext cx="779" cy="1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2777" name="Line 9"/>
            <p:cNvSpPr>
              <a:spLocks noChangeShapeType="1"/>
            </p:cNvSpPr>
            <p:nvPr/>
          </p:nvSpPr>
          <p:spPr bwMode="auto">
            <a:xfrm flipV="1">
              <a:off x="1156" y="2478"/>
              <a:ext cx="3" cy="1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2778" name="Text Box 10"/>
            <p:cNvSpPr txBox="1">
              <a:spLocks noChangeArrowheads="1"/>
            </p:cNvSpPr>
            <p:nvPr/>
          </p:nvSpPr>
          <p:spPr bwMode="auto">
            <a:xfrm>
              <a:off x="385" y="2478"/>
              <a:ext cx="7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 i="1">
                  <a:latin typeface="Times New Roman" pitchFamily="18" charset="0"/>
                </a:rPr>
                <a:t>y</a:t>
              </a:r>
              <a:r>
                <a:rPr lang="en-US" altLang="zh-TW" sz="2400" b="0">
                  <a:latin typeface="Times New Roman" pitchFamily="18" charset="0"/>
                </a:rPr>
                <a:t>(</a:t>
              </a:r>
              <a:r>
                <a:rPr lang="en-US" altLang="zh-TW" sz="2400" b="0" i="1">
                  <a:latin typeface="Times New Roman" pitchFamily="18" charset="0"/>
                </a:rPr>
                <a:t>5</a:t>
              </a:r>
              <a:r>
                <a:rPr lang="en-US" altLang="zh-TW" sz="2400" b="0">
                  <a:latin typeface="Times New Roman" pitchFamily="18" charset="0"/>
                </a:rPr>
                <a:t>)</a:t>
              </a:r>
              <a:r>
                <a:rPr lang="en-US" altLang="zh-TW" sz="2400" b="0" i="1">
                  <a:latin typeface="Times New Roman" pitchFamily="18" charset="0"/>
                </a:rPr>
                <a:t>=40</a:t>
              </a:r>
            </a:p>
          </p:txBody>
        </p:sp>
        <p:sp>
          <p:nvSpPr>
            <p:cNvPr id="672779" name="Line 11"/>
            <p:cNvSpPr>
              <a:spLocks noChangeShapeType="1"/>
            </p:cNvSpPr>
            <p:nvPr/>
          </p:nvSpPr>
          <p:spPr bwMode="auto">
            <a:xfrm>
              <a:off x="1066" y="4111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2780" name="Line 12"/>
            <p:cNvSpPr>
              <a:spLocks noChangeShapeType="1"/>
            </p:cNvSpPr>
            <p:nvPr/>
          </p:nvSpPr>
          <p:spPr bwMode="auto">
            <a:xfrm>
              <a:off x="1156" y="265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2781" name="Text Box 13"/>
            <p:cNvSpPr txBox="1">
              <a:spLocks noChangeArrowheads="1"/>
            </p:cNvSpPr>
            <p:nvPr/>
          </p:nvSpPr>
          <p:spPr bwMode="auto">
            <a:xfrm>
              <a:off x="431" y="3959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 i="1">
                  <a:latin typeface="Times New Roman" pitchFamily="18" charset="0"/>
                </a:rPr>
                <a:t>y</a:t>
              </a:r>
              <a:r>
                <a:rPr lang="en-US" altLang="zh-TW" sz="2400" b="0">
                  <a:latin typeface="Times New Roman" pitchFamily="18" charset="0"/>
                </a:rPr>
                <a:t>(0)</a:t>
              </a:r>
              <a:r>
                <a:rPr lang="en-US" altLang="zh-TW" sz="2400" b="0" i="1">
                  <a:latin typeface="Times New Roman" pitchFamily="18" charset="0"/>
                </a:rPr>
                <a:t>=0</a:t>
              </a:r>
            </a:p>
          </p:txBody>
        </p:sp>
      </p:grp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2843213" y="5661025"/>
            <a:ext cx="6480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0"/>
              <a:t>Paul Heckbert, </a:t>
            </a:r>
          </a:p>
          <a:p>
            <a:r>
              <a:rPr lang="en-US" altLang="zh-TW" b="0"/>
              <a:t>http://www.cs.cmu.edu/~ph/859B/www/notes/ode/bvp.html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F33-BF1F-471F-BDD9-6574EA166E35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Use Euler’s method to solve the IVP with different guesses of initial speeds</a:t>
            </a:r>
          </a:p>
        </p:txBody>
      </p:sp>
      <p:graphicFrame>
        <p:nvGraphicFramePr>
          <p:cNvPr id="673798" name="Object 6"/>
          <p:cNvGraphicFramePr>
            <a:graphicFrameLocks noChangeAspect="1"/>
          </p:cNvGraphicFramePr>
          <p:nvPr/>
        </p:nvGraphicFramePr>
        <p:xfrm>
          <a:off x="684213" y="3573463"/>
          <a:ext cx="2416175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90" name="方程式" r:id="rId3" imgW="838080" imgH="482400" progId="Equation.3">
                  <p:embed/>
                </p:oleObj>
              </mc:Choice>
              <mc:Fallback>
                <p:oleObj name="方程式" r:id="rId3" imgW="8380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73463"/>
                        <a:ext cx="2416175" cy="14017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9" name="Object 7"/>
          <p:cNvGraphicFramePr>
            <a:graphicFrameLocks noChangeAspect="1"/>
          </p:cNvGraphicFramePr>
          <p:nvPr/>
        </p:nvGraphicFramePr>
        <p:xfrm>
          <a:off x="3995738" y="3500438"/>
          <a:ext cx="4503737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91" name="方程式" r:id="rId5" imgW="1562040" imgH="482400" progId="Equation.3">
                  <p:embed/>
                </p:oleObj>
              </mc:Choice>
              <mc:Fallback>
                <p:oleObj name="方程式" r:id="rId5" imgW="15620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00438"/>
                        <a:ext cx="4503737" cy="14017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00" name="Object 8"/>
          <p:cNvGraphicFramePr>
            <a:graphicFrameLocks noChangeAspect="1"/>
          </p:cNvGraphicFramePr>
          <p:nvPr/>
        </p:nvGraphicFramePr>
        <p:xfrm>
          <a:off x="827088" y="2133600"/>
          <a:ext cx="21256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92" name="方程式" r:id="rId7" imgW="736560" imgH="215640" progId="Equation.3">
                  <p:embed/>
                </p:oleObj>
              </mc:Choice>
              <mc:Fallback>
                <p:oleObj name="方程式" r:id="rId7" imgW="7365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2125662" cy="62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02" name="Object 10"/>
          <p:cNvGraphicFramePr>
            <a:graphicFrameLocks noChangeAspect="1"/>
          </p:cNvGraphicFramePr>
          <p:nvPr/>
        </p:nvGraphicFramePr>
        <p:xfrm>
          <a:off x="755650" y="2781300"/>
          <a:ext cx="36655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93" name="方程式" r:id="rId9" imgW="1269720" imgH="215640" progId="Equation.3">
                  <p:embed/>
                </p:oleObj>
              </mc:Choice>
              <mc:Fallback>
                <p:oleObj name="方程式" r:id="rId9" imgW="12697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3665538" cy="62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803" name="Line 11"/>
          <p:cNvSpPr>
            <a:spLocks noChangeShapeType="1"/>
          </p:cNvSpPr>
          <p:nvPr/>
        </p:nvSpPr>
        <p:spPr bwMode="auto">
          <a:xfrm>
            <a:off x="3203575" y="422116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73804" name="Object 12"/>
          <p:cNvGraphicFramePr>
            <a:graphicFrameLocks noChangeAspect="1"/>
          </p:cNvGraphicFramePr>
          <p:nvPr/>
        </p:nvGraphicFramePr>
        <p:xfrm>
          <a:off x="3995738" y="4941888"/>
          <a:ext cx="2305050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94" name="方程式" r:id="rId11" imgW="799920" imgH="482400" progId="Equation.3">
                  <p:embed/>
                </p:oleObj>
              </mc:Choice>
              <mc:Fallback>
                <p:oleObj name="方程式" r:id="rId11" imgW="79992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41888"/>
                        <a:ext cx="2305050" cy="14017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D212-95CF-4E45-A539-C79818ADA7DE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704137" cy="5256212"/>
          </a:xfrm>
        </p:spPr>
        <p:txBody>
          <a:bodyPr/>
          <a:lstStyle/>
          <a:p>
            <a:r>
              <a:rPr lang="en-US" altLang="zh-TW"/>
              <a:t>Solutions obtained with different initial speeds 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  <a:r>
              <a:rPr lang="en-US" altLang="zh-TW"/>
              <a:t> using h = 0.5</a:t>
            </a:r>
          </a:p>
          <a:p>
            <a:r>
              <a:rPr lang="en-US" altLang="zh-TW"/>
              <a:t>Correct answer is 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  <a:r>
              <a:rPr lang="en-US" altLang="zh-TW"/>
              <a:t> =</a:t>
            </a:r>
            <a:r>
              <a:rPr lang="en-US" altLang="zh-TW" i="1"/>
              <a:t>y</a:t>
            </a:r>
            <a:r>
              <a:rPr lang="en-US" altLang="zh-TW"/>
              <a:t>’(0)=32.5</a:t>
            </a:r>
          </a:p>
        </p:txBody>
      </p:sp>
      <p:pic>
        <p:nvPicPr>
          <p:cNvPr id="675844" name="Picture 4" descr="sh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205038"/>
            <a:ext cx="4808537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8E1-E3CD-4D85-81C9-90D04319FE66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3816350" cy="5256212"/>
          </a:xfrm>
        </p:spPr>
        <p:txBody>
          <a:bodyPr/>
          <a:lstStyle/>
          <a:p>
            <a:r>
              <a:rPr lang="en-US" altLang="zh-TW"/>
              <a:t>Solutions obtained with different initial speeds 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  <a:r>
              <a:rPr lang="en-US" altLang="zh-TW"/>
              <a:t> using h = 0.1</a:t>
            </a:r>
          </a:p>
          <a:p>
            <a:r>
              <a:rPr lang="en-US" altLang="zh-TW"/>
              <a:t>Error is due to the inaccuracy of Euler’s method</a:t>
            </a:r>
          </a:p>
          <a:p>
            <a:r>
              <a:rPr lang="en-US" altLang="zh-TW"/>
              <a:t>Better accuracy can be achieved using other methods </a:t>
            </a:r>
          </a:p>
        </p:txBody>
      </p:sp>
      <p:pic>
        <p:nvPicPr>
          <p:cNvPr id="674826" name="Picture 10" descr="sh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44675"/>
            <a:ext cx="4953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54A5-D190-45F0-B7B3-B66554D1C652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‘Initial speed finding’ can be considered as a root finding problem.</a:t>
            </a:r>
          </a:p>
          <a:p>
            <a:endParaRPr lang="en-US" altLang="zh-TW" sz="1600"/>
          </a:p>
          <a:p>
            <a:r>
              <a:rPr lang="en-US" altLang="zh-TW"/>
              <a:t>Let                be the solution curve with initial conditions </a:t>
            </a:r>
            <a:r>
              <a:rPr lang="en-US" altLang="zh-TW" i="1"/>
              <a:t>y</a:t>
            </a:r>
            <a:r>
              <a:rPr lang="en-US" altLang="zh-TW"/>
              <a:t>(0) = </a:t>
            </a:r>
            <a:r>
              <a:rPr lang="en-US" altLang="zh-TW" i="1"/>
              <a:t>y</a:t>
            </a:r>
            <a:r>
              <a:rPr lang="en-US" altLang="zh-TW" i="1" baseline="-25000"/>
              <a:t>0</a:t>
            </a:r>
            <a:r>
              <a:rPr lang="en-US" altLang="zh-TW"/>
              <a:t> and </a:t>
            </a:r>
            <a:r>
              <a:rPr lang="en-US" altLang="zh-TW" i="1"/>
              <a:t>y</a:t>
            </a:r>
            <a:r>
              <a:rPr lang="en-US" altLang="zh-TW"/>
              <a:t>’(0) = 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</a:p>
          <a:p>
            <a:endParaRPr lang="en-US" altLang="zh-TW" sz="1600"/>
          </a:p>
          <a:p>
            <a:r>
              <a:rPr lang="en-US" altLang="zh-TW"/>
              <a:t>The initial speed 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  <a:r>
              <a:rPr lang="en-US" altLang="zh-TW"/>
              <a:t> that satisfies the boundary condition </a:t>
            </a:r>
            <a:r>
              <a:rPr lang="en-US" altLang="zh-TW" i="1"/>
              <a:t>y</a:t>
            </a:r>
            <a:r>
              <a:rPr lang="en-US" altLang="zh-TW"/>
              <a:t>(5) = 40 is the root of </a:t>
            </a:r>
          </a:p>
        </p:txBody>
      </p:sp>
      <p:graphicFrame>
        <p:nvGraphicFramePr>
          <p:cNvPr id="676868" name="Object 4"/>
          <p:cNvGraphicFramePr>
            <a:graphicFrameLocks noChangeAspect="1"/>
          </p:cNvGraphicFramePr>
          <p:nvPr/>
        </p:nvGraphicFramePr>
        <p:xfrm>
          <a:off x="1547813" y="2492375"/>
          <a:ext cx="14652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04" name="方程式" r:id="rId3" imgW="507960" imgH="241200" progId="Equation.3">
                  <p:embed/>
                </p:oleObj>
              </mc:Choice>
              <mc:Fallback>
                <p:oleObj name="方程式" r:id="rId3" imgW="507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2375"/>
                        <a:ext cx="1465262" cy="7032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69" name="Object 5"/>
          <p:cNvGraphicFramePr>
            <a:graphicFrameLocks noChangeAspect="1"/>
          </p:cNvGraphicFramePr>
          <p:nvPr/>
        </p:nvGraphicFramePr>
        <p:xfrm>
          <a:off x="2752725" y="5246688"/>
          <a:ext cx="42862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05" name="方程式" r:id="rId5" imgW="1485720" imgH="241200" progId="Equation.3">
                  <p:embed/>
                </p:oleObj>
              </mc:Choice>
              <mc:Fallback>
                <p:oleObj name="方程式" r:id="rId5" imgW="14857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5246688"/>
                        <a:ext cx="4286250" cy="7032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5954-836E-42EB-B7A5-7D9264E77F86}" type="slidenum">
              <a:rPr lang="en-US" altLang="zh-TW"/>
              <a:pPr/>
              <a:t>29</a:t>
            </a:fld>
            <a:endParaRPr lang="en-US" altLang="zh-TW"/>
          </a:p>
        </p:txBody>
      </p:sp>
      <p:graphicFrame>
        <p:nvGraphicFramePr>
          <p:cNvPr id="752644" name="Object 4"/>
          <p:cNvGraphicFramePr>
            <a:graphicFrameLocks noChangeAspect="1"/>
          </p:cNvGraphicFramePr>
          <p:nvPr/>
        </p:nvGraphicFramePr>
        <p:xfrm>
          <a:off x="825500" y="692150"/>
          <a:ext cx="230663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73" name="方程式" r:id="rId3" imgW="799920" imgH="482400" progId="Equation.3">
                  <p:embed/>
                </p:oleObj>
              </mc:Choice>
              <mc:Fallback>
                <p:oleObj name="方程式" r:id="rId3" imgW="7999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692150"/>
                        <a:ext cx="2306638" cy="1401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5" name="Object 5"/>
          <p:cNvGraphicFramePr>
            <a:graphicFrameLocks noChangeAspect="1"/>
          </p:cNvGraphicFramePr>
          <p:nvPr/>
        </p:nvGraphicFramePr>
        <p:xfrm>
          <a:off x="466725" y="2781300"/>
          <a:ext cx="2819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74" name="方程式" r:id="rId5" imgW="977760" imgH="215640" progId="Equation.3">
                  <p:embed/>
                </p:oleObj>
              </mc:Choice>
              <mc:Fallback>
                <p:oleObj name="方程式" r:id="rId5" imgW="9777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781300"/>
                        <a:ext cx="2819400" cy="62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6" name="Object 6"/>
          <p:cNvGraphicFramePr>
            <a:graphicFrameLocks noChangeAspect="1"/>
          </p:cNvGraphicFramePr>
          <p:nvPr/>
        </p:nvGraphicFramePr>
        <p:xfrm>
          <a:off x="539750" y="3573463"/>
          <a:ext cx="57118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75" name="方程式" r:id="rId7" imgW="1981080" imgH="393480" progId="Equation.3">
                  <p:embed/>
                </p:oleObj>
              </mc:Choice>
              <mc:Fallback>
                <p:oleObj name="方程式" r:id="rId7" imgW="19810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463"/>
                        <a:ext cx="5711825" cy="11445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7" name="Line 7"/>
          <p:cNvSpPr>
            <a:spLocks noChangeShapeType="1"/>
          </p:cNvSpPr>
          <p:nvPr/>
        </p:nvSpPr>
        <p:spPr bwMode="auto">
          <a:xfrm>
            <a:off x="3348038" y="3141663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52649" name="Object 9"/>
          <p:cNvGraphicFramePr>
            <a:graphicFrameLocks noChangeAspect="1"/>
          </p:cNvGraphicFramePr>
          <p:nvPr/>
        </p:nvGraphicFramePr>
        <p:xfrm>
          <a:off x="3157538" y="2276475"/>
          <a:ext cx="26384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76" name="方程式" r:id="rId9" imgW="914400" imgH="228600" progId="Equation.3">
                  <p:embed/>
                </p:oleObj>
              </mc:Choice>
              <mc:Fallback>
                <p:oleObj name="方程式" r:id="rId9" imgW="914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2276475"/>
                        <a:ext cx="2638425" cy="665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0" name="Object 10"/>
          <p:cNvGraphicFramePr>
            <a:graphicFrameLocks noChangeAspect="1"/>
          </p:cNvGraphicFramePr>
          <p:nvPr/>
        </p:nvGraphicFramePr>
        <p:xfrm>
          <a:off x="5867400" y="2781300"/>
          <a:ext cx="2819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77" name="方程式" r:id="rId11" imgW="977760" imgH="228600" progId="Equation.3">
                  <p:embed/>
                </p:oleObj>
              </mc:Choice>
              <mc:Fallback>
                <p:oleObj name="方程式" r:id="rId11" imgW="9777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781300"/>
                        <a:ext cx="2819400" cy="665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684213" y="5588000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52652" name="Object 12"/>
          <p:cNvGraphicFramePr>
            <a:graphicFrameLocks noChangeAspect="1"/>
          </p:cNvGraphicFramePr>
          <p:nvPr/>
        </p:nvGraphicFramePr>
        <p:xfrm>
          <a:off x="300038" y="4797425"/>
          <a:ext cx="23066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78" name="方程式" r:id="rId13" imgW="799920" imgH="215640" progId="Equation.3">
                  <p:embed/>
                </p:oleObj>
              </mc:Choice>
              <mc:Fallback>
                <p:oleObj name="方程式" r:id="rId13" imgW="79992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4797425"/>
                        <a:ext cx="2306637" cy="62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3" name="Object 13"/>
          <p:cNvGraphicFramePr>
            <a:graphicFrameLocks noChangeAspect="1"/>
          </p:cNvGraphicFramePr>
          <p:nvPr/>
        </p:nvGraphicFramePr>
        <p:xfrm>
          <a:off x="2843213" y="5091113"/>
          <a:ext cx="347821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79" name="方程式" r:id="rId15" imgW="1206360" imgH="393480" progId="Equation.3">
                  <p:embed/>
                </p:oleObj>
              </mc:Choice>
              <mc:Fallback>
                <p:oleObj name="方程式" r:id="rId15" imgW="12063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91113"/>
                        <a:ext cx="3478212" cy="1146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19B7-7893-4472-8EC6-7E8BF95CD4B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Higher-Order Equations and Systems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Recall that a higher-order equation can be converted into a system of 1st-order equation</a:t>
            </a:r>
          </a:p>
        </p:txBody>
      </p:sp>
      <p:graphicFrame>
        <p:nvGraphicFramePr>
          <p:cNvPr id="719876" name="Object 4"/>
          <p:cNvGraphicFramePr>
            <a:graphicFrameLocks noChangeAspect="1"/>
          </p:cNvGraphicFramePr>
          <p:nvPr/>
        </p:nvGraphicFramePr>
        <p:xfrm>
          <a:off x="4067175" y="3429000"/>
          <a:ext cx="4716463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86" name="方程式" r:id="rId3" imgW="1879560" imgH="1168200" progId="Equation.3">
                  <p:embed/>
                </p:oleObj>
              </mc:Choice>
              <mc:Fallback>
                <p:oleObj name="方程式" r:id="rId3" imgW="187956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429000"/>
                        <a:ext cx="4716463" cy="29352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77" name="Object 5"/>
          <p:cNvGraphicFramePr>
            <a:graphicFrameLocks noChangeAspect="1"/>
          </p:cNvGraphicFramePr>
          <p:nvPr/>
        </p:nvGraphicFramePr>
        <p:xfrm>
          <a:off x="827088" y="2276475"/>
          <a:ext cx="5184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87" name="方程式" r:id="rId5" imgW="2044440" imgH="419040" progId="Equation.3">
                  <p:embed/>
                </p:oleObj>
              </mc:Choice>
              <mc:Fallback>
                <p:oleObj name="方程式" r:id="rId5" imgW="20444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5184775" cy="1066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78" name="Object 6"/>
          <p:cNvGraphicFramePr>
            <a:graphicFrameLocks noChangeAspect="1"/>
          </p:cNvGraphicFramePr>
          <p:nvPr/>
        </p:nvGraphicFramePr>
        <p:xfrm>
          <a:off x="1189038" y="3451225"/>
          <a:ext cx="14493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88" name="方程式" r:id="rId7" imgW="571320" imgH="215640" progId="Equation.3">
                  <p:embed/>
                </p:oleObj>
              </mc:Choice>
              <mc:Fallback>
                <p:oleObj name="方程式" r:id="rId7" imgW="5713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3451225"/>
                        <a:ext cx="1449387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79" name="Object 7"/>
          <p:cNvGraphicFramePr>
            <a:graphicFrameLocks noChangeAspect="1"/>
          </p:cNvGraphicFramePr>
          <p:nvPr/>
        </p:nvGraphicFramePr>
        <p:xfrm>
          <a:off x="1189038" y="4098925"/>
          <a:ext cx="15795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89" name="方程式" r:id="rId9" imgW="622080" imgH="215640" progId="Equation.3">
                  <p:embed/>
                </p:oleObj>
              </mc:Choice>
              <mc:Fallback>
                <p:oleObj name="方程式" r:id="rId9" imgW="6220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098925"/>
                        <a:ext cx="1579562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80" name="Object 8"/>
          <p:cNvGraphicFramePr>
            <a:graphicFrameLocks noChangeAspect="1"/>
          </p:cNvGraphicFramePr>
          <p:nvPr/>
        </p:nvGraphicFramePr>
        <p:xfrm>
          <a:off x="1189038" y="4821238"/>
          <a:ext cx="16113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90" name="方程式" r:id="rId11" imgW="634680" imgH="228600" progId="Equation.3">
                  <p:embed/>
                </p:oleObj>
              </mc:Choice>
              <mc:Fallback>
                <p:oleObj name="方程式" r:id="rId11" imgW="6346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821238"/>
                        <a:ext cx="1611312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81" name="Object 9"/>
          <p:cNvGraphicFramePr>
            <a:graphicFrameLocks noChangeAspect="1"/>
          </p:cNvGraphicFramePr>
          <p:nvPr/>
        </p:nvGraphicFramePr>
        <p:xfrm>
          <a:off x="1116013" y="5984875"/>
          <a:ext cx="2030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91" name="方程式" r:id="rId13" imgW="799920" imgH="241200" progId="Equation.3">
                  <p:embed/>
                </p:oleObj>
              </mc:Choice>
              <mc:Fallback>
                <p:oleObj name="方程式" r:id="rId13" imgW="7999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984875"/>
                        <a:ext cx="2030412" cy="612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82" name="Text Box 10"/>
          <p:cNvSpPr txBox="1">
            <a:spLocks noChangeArrowheads="1"/>
          </p:cNvSpPr>
          <p:nvPr/>
        </p:nvSpPr>
        <p:spPr bwMode="auto">
          <a:xfrm>
            <a:off x="1476375" y="5516563"/>
            <a:ext cx="6715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TW" sz="3200" b="0">
                <a:latin typeface="Times New Roman" pitchFamily="18" charset="0"/>
              </a:rPr>
              <a:t>…</a:t>
            </a:r>
          </a:p>
        </p:txBody>
      </p:sp>
      <p:sp>
        <p:nvSpPr>
          <p:cNvPr id="719883" name="AutoShape 11"/>
          <p:cNvSpPr>
            <a:spLocks noChangeArrowheads="1"/>
          </p:cNvSpPr>
          <p:nvPr/>
        </p:nvSpPr>
        <p:spPr bwMode="auto">
          <a:xfrm rot="5400000">
            <a:off x="3059113" y="3141662"/>
            <a:ext cx="865188" cy="1008063"/>
          </a:xfrm>
          <a:custGeom>
            <a:avLst/>
            <a:gdLst>
              <a:gd name="G0" fmla="+- 9274 0 0"/>
              <a:gd name="G1" fmla="+- 17755 0 0"/>
              <a:gd name="G2" fmla="+- 7177 0 0"/>
              <a:gd name="G3" fmla="*/ 9274 1 2"/>
              <a:gd name="G4" fmla="+- G3 10800 0"/>
              <a:gd name="G5" fmla="+- 21600 9274 17755"/>
              <a:gd name="G6" fmla="+- 17755 7177 0"/>
              <a:gd name="G7" fmla="*/ G6 1 2"/>
              <a:gd name="G8" fmla="*/ 17755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755 1 2"/>
              <a:gd name="G15" fmla="+- G5 0 G4"/>
              <a:gd name="G16" fmla="+- G0 0 G4"/>
              <a:gd name="G17" fmla="*/ G2 G15 G16"/>
              <a:gd name="T0" fmla="*/ 15437 w 21600"/>
              <a:gd name="T1" fmla="*/ 0 h 21600"/>
              <a:gd name="T2" fmla="*/ 9274 w 21600"/>
              <a:gd name="T3" fmla="*/ 7177 h 21600"/>
              <a:gd name="T4" fmla="*/ 0 w 21600"/>
              <a:gd name="T5" fmla="*/ 18780 h 21600"/>
              <a:gd name="T6" fmla="*/ 8878 w 21600"/>
              <a:gd name="T7" fmla="*/ 21600 h 21600"/>
              <a:gd name="T8" fmla="*/ 17755 w 21600"/>
              <a:gd name="T9" fmla="*/ 15166 h 21600"/>
              <a:gd name="T10" fmla="*/ 21600 w 21600"/>
              <a:gd name="T11" fmla="*/ 717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37" y="0"/>
                </a:moveTo>
                <a:lnTo>
                  <a:pt x="9274" y="7177"/>
                </a:lnTo>
                <a:lnTo>
                  <a:pt x="13119" y="7177"/>
                </a:lnTo>
                <a:lnTo>
                  <a:pt x="13119" y="15960"/>
                </a:lnTo>
                <a:lnTo>
                  <a:pt x="0" y="15960"/>
                </a:lnTo>
                <a:lnTo>
                  <a:pt x="0" y="21600"/>
                </a:lnTo>
                <a:lnTo>
                  <a:pt x="17755" y="21600"/>
                </a:lnTo>
                <a:lnTo>
                  <a:pt x="17755" y="7177"/>
                </a:lnTo>
                <a:lnTo>
                  <a:pt x="21600" y="717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340-7945-4F7A-A100-28A389B9C69C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Root-Finding for Shooting Method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677893" name="Picture 5" descr="rocketpl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6049963" cy="504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7894" name="Object 6"/>
          <p:cNvGraphicFramePr>
            <a:graphicFrameLocks noChangeAspect="1"/>
          </p:cNvGraphicFramePr>
          <p:nvPr/>
        </p:nvGraphicFramePr>
        <p:xfrm>
          <a:off x="3059113" y="4797425"/>
          <a:ext cx="40306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1" name="方程式" r:id="rId5" imgW="1396800" imgH="241200" progId="Equation.3">
                  <p:embed/>
                </p:oleObj>
              </mc:Choice>
              <mc:Fallback>
                <p:oleObj name="方程式" r:id="rId5" imgW="13968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97425"/>
                        <a:ext cx="403066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5" name="Object 7"/>
          <p:cNvGraphicFramePr>
            <a:graphicFrameLocks noChangeAspect="1"/>
          </p:cNvGraphicFramePr>
          <p:nvPr/>
        </p:nvGraphicFramePr>
        <p:xfrm>
          <a:off x="5940425" y="5786438"/>
          <a:ext cx="476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2" name="方程式" r:id="rId7" imgW="164880" imgH="228600" progId="Equation.3">
                  <p:embed/>
                </p:oleObj>
              </mc:Choice>
              <mc:Fallback>
                <p:oleObj name="方程式" r:id="rId7" imgW="164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786438"/>
                        <a:ext cx="4762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6" name="Text Box 8"/>
          <p:cNvSpPr txBox="1">
            <a:spLocks noChangeArrowheads="1"/>
          </p:cNvSpPr>
          <p:nvPr/>
        </p:nvSpPr>
        <p:spPr bwMode="auto">
          <a:xfrm>
            <a:off x="4500563" y="4103688"/>
            <a:ext cx="146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altLang="zh-TW" sz="2800" b="0" i="1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 = 32.5</a:t>
            </a:r>
          </a:p>
        </p:txBody>
      </p:sp>
      <p:sp>
        <p:nvSpPr>
          <p:cNvPr id="677897" name="Line 9"/>
          <p:cNvSpPr>
            <a:spLocks noChangeShapeType="1"/>
          </p:cNvSpPr>
          <p:nvPr/>
        </p:nvSpPr>
        <p:spPr bwMode="auto">
          <a:xfrm flipH="1" flipV="1">
            <a:off x="4427538" y="4005263"/>
            <a:ext cx="144462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77898" name="Object 10"/>
          <p:cNvGraphicFramePr>
            <a:graphicFrameLocks noChangeAspect="1"/>
          </p:cNvGraphicFramePr>
          <p:nvPr/>
        </p:nvGraphicFramePr>
        <p:xfrm>
          <a:off x="2416175" y="1557338"/>
          <a:ext cx="337978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3" name="方程式" r:id="rId9" imgW="1231560" imgH="393480" progId="Equation.3">
                  <p:embed/>
                </p:oleObj>
              </mc:Choice>
              <mc:Fallback>
                <p:oleObj name="方程式" r:id="rId9" imgW="12315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1557338"/>
                        <a:ext cx="3379788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9" name="Line 11"/>
          <p:cNvSpPr>
            <a:spLocks noChangeShapeType="1"/>
          </p:cNvSpPr>
          <p:nvPr/>
        </p:nvSpPr>
        <p:spPr bwMode="auto">
          <a:xfrm flipH="1" flipV="1">
            <a:off x="3563938" y="4581525"/>
            <a:ext cx="144462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D8AC-960F-4211-B7D3-D72571123B7C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Shooting Method for Linear BVP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675688" cy="4967288"/>
          </a:xfrm>
        </p:spPr>
        <p:txBody>
          <a:bodyPr/>
          <a:lstStyle/>
          <a:p>
            <a:r>
              <a:rPr lang="en-US" altLang="zh-TW"/>
              <a:t>For a </a:t>
            </a:r>
            <a:r>
              <a:rPr lang="en-US" altLang="zh-TW">
                <a:solidFill>
                  <a:srgbClr val="FFFF00"/>
                </a:solidFill>
              </a:rPr>
              <a:t>linear BVP</a:t>
            </a:r>
            <a:r>
              <a:rPr lang="en-US" altLang="zh-TW"/>
              <a:t>,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  <a:r>
              <a:rPr lang="en-US" altLang="zh-TW"/>
              <a:t>) is linear and we can obtain the correct answer by </a:t>
            </a:r>
            <a:r>
              <a:rPr lang="en-US" altLang="zh-TW">
                <a:solidFill>
                  <a:srgbClr val="FFFF00"/>
                </a:solidFill>
              </a:rPr>
              <a:t>interpolating</a:t>
            </a:r>
            <a:r>
              <a:rPr lang="en-US" altLang="zh-TW"/>
              <a:t> between a pair of computed values</a:t>
            </a:r>
          </a:p>
          <a:p>
            <a:endParaRPr lang="en-US" altLang="zh-TW"/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7164388" y="2800350"/>
            <a:ext cx="77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y(5)</a:t>
            </a:r>
          </a:p>
        </p:txBody>
      </p:sp>
      <p:sp>
        <p:nvSpPr>
          <p:cNvPr id="739335" name="Text Box 7"/>
          <p:cNvSpPr txBox="1">
            <a:spLocks noChangeArrowheads="1"/>
          </p:cNvSpPr>
          <p:nvPr/>
        </p:nvSpPr>
        <p:spPr bwMode="auto">
          <a:xfrm>
            <a:off x="6156325" y="2805113"/>
            <a:ext cx="89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y’(0)</a:t>
            </a:r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6227763" y="33115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50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7092950" y="33051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127.5</a:t>
            </a:r>
          </a:p>
        </p:txBody>
      </p:sp>
      <p:sp>
        <p:nvSpPr>
          <p:cNvPr id="739338" name="Text Box 10"/>
          <p:cNvSpPr txBox="1">
            <a:spLocks noChangeArrowheads="1"/>
          </p:cNvSpPr>
          <p:nvPr/>
        </p:nvSpPr>
        <p:spPr bwMode="auto">
          <a:xfrm>
            <a:off x="6227763" y="37163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20</a:t>
            </a:r>
          </a:p>
        </p:txBody>
      </p:sp>
      <p:sp>
        <p:nvSpPr>
          <p:cNvPr id="739339" name="Text Box 11"/>
          <p:cNvSpPr txBox="1">
            <a:spLocks noChangeArrowheads="1"/>
          </p:cNvSpPr>
          <p:nvPr/>
        </p:nvSpPr>
        <p:spPr bwMode="auto">
          <a:xfrm>
            <a:off x="7092950" y="3716338"/>
            <a:ext cx="925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-22.5</a:t>
            </a:r>
          </a:p>
        </p:txBody>
      </p:sp>
      <p:sp>
        <p:nvSpPr>
          <p:cNvPr id="739340" name="Text Box 12"/>
          <p:cNvSpPr txBox="1">
            <a:spLocks noChangeArrowheads="1"/>
          </p:cNvSpPr>
          <p:nvPr/>
        </p:nvSpPr>
        <p:spPr bwMode="auto">
          <a:xfrm>
            <a:off x="6321425" y="4149725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v</a:t>
            </a:r>
            <a:r>
              <a:rPr lang="en-US" altLang="zh-TW" sz="2800" b="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739341" name="Text Box 13"/>
          <p:cNvSpPr txBox="1">
            <a:spLocks noChangeArrowheads="1"/>
          </p:cNvSpPr>
          <p:nvPr/>
        </p:nvSpPr>
        <p:spPr bwMode="auto">
          <a:xfrm>
            <a:off x="7272338" y="42211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40</a:t>
            </a:r>
          </a:p>
        </p:txBody>
      </p:sp>
      <p:graphicFrame>
        <p:nvGraphicFramePr>
          <p:cNvPr id="739342" name="Object 14"/>
          <p:cNvGraphicFramePr>
            <a:graphicFrameLocks noChangeAspect="1"/>
          </p:cNvGraphicFramePr>
          <p:nvPr/>
        </p:nvGraphicFramePr>
        <p:xfrm>
          <a:off x="5137150" y="4787900"/>
          <a:ext cx="4114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3" name="方程式" r:id="rId3" imgW="1841400" imgH="419040" progId="Equation.3">
                  <p:embed/>
                </p:oleObj>
              </mc:Choice>
              <mc:Fallback>
                <p:oleObj name="方程式" r:id="rId3" imgW="184140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787900"/>
                        <a:ext cx="4114800" cy="946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9343" name="Picture 15" descr="rocketpl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636838"/>
            <a:ext cx="49911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39344" name="Object 16"/>
          <p:cNvGraphicFramePr>
            <a:graphicFrameLocks noChangeAspect="1"/>
          </p:cNvGraphicFramePr>
          <p:nvPr/>
        </p:nvGraphicFramePr>
        <p:xfrm>
          <a:off x="606425" y="3644900"/>
          <a:ext cx="29575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4" name="方程式" r:id="rId6" imgW="1384200" imgH="241200" progId="Equation.3">
                  <p:embed/>
                </p:oleObj>
              </mc:Choice>
              <mc:Fallback>
                <p:oleObj name="方程式" r:id="rId6" imgW="138420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644900"/>
                        <a:ext cx="29575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45" name="Oval 17"/>
          <p:cNvSpPr>
            <a:spLocks noChangeArrowheads="1"/>
          </p:cNvSpPr>
          <p:nvPr/>
        </p:nvSpPr>
        <p:spPr bwMode="auto">
          <a:xfrm>
            <a:off x="544513" y="5965825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9346" name="Oval 18"/>
          <p:cNvSpPr>
            <a:spLocks noChangeArrowheads="1"/>
          </p:cNvSpPr>
          <p:nvPr/>
        </p:nvSpPr>
        <p:spPr bwMode="auto">
          <a:xfrm>
            <a:off x="4981575" y="3049588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9347" name="Oval 19"/>
          <p:cNvSpPr>
            <a:spLocks noChangeArrowheads="1"/>
          </p:cNvSpPr>
          <p:nvPr/>
        </p:nvSpPr>
        <p:spPr bwMode="auto">
          <a:xfrm>
            <a:off x="2301875" y="4789488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9348" name="Text Box 20"/>
          <p:cNvSpPr txBox="1">
            <a:spLocks noChangeArrowheads="1"/>
          </p:cNvSpPr>
          <p:nvPr/>
        </p:nvSpPr>
        <p:spPr bwMode="auto">
          <a:xfrm>
            <a:off x="2411413" y="5718175"/>
            <a:ext cx="146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altLang="zh-TW" sz="2800" b="0" i="1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</a:rPr>
              <a:t> = 32.5</a:t>
            </a:r>
          </a:p>
        </p:txBody>
      </p:sp>
      <p:sp>
        <p:nvSpPr>
          <p:cNvPr id="739350" name="Line 22"/>
          <p:cNvSpPr>
            <a:spLocks noChangeShapeType="1"/>
          </p:cNvSpPr>
          <p:nvPr/>
        </p:nvSpPr>
        <p:spPr bwMode="auto">
          <a:xfrm>
            <a:off x="2371725" y="4868863"/>
            <a:ext cx="0" cy="15843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39351" name="Object 23"/>
          <p:cNvGraphicFramePr>
            <a:graphicFrameLocks noChangeAspect="1"/>
          </p:cNvGraphicFramePr>
          <p:nvPr/>
        </p:nvGraphicFramePr>
        <p:xfrm>
          <a:off x="750888" y="2924175"/>
          <a:ext cx="26035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5" name="方程式" r:id="rId8" imgW="1218960" imgH="393480" progId="Equation.3">
                  <p:embed/>
                </p:oleObj>
              </mc:Choice>
              <mc:Fallback>
                <p:oleObj name="方程式" r:id="rId8" imgW="121896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924175"/>
                        <a:ext cx="26035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3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6" grpId="0"/>
      <p:bldP spid="739337" grpId="0"/>
      <p:bldP spid="739338" grpId="0"/>
      <p:bldP spid="739339" grpId="0"/>
      <p:bldP spid="739340" grpId="0"/>
      <p:bldP spid="739341" grpId="0"/>
      <p:bldP spid="739345" grpId="0" animBg="1"/>
      <p:bldP spid="739346" grpId="0" animBg="1"/>
      <p:bldP spid="739347" grpId="0" animBg="1"/>
      <p:bldP spid="739348" grpId="0"/>
      <p:bldP spid="7393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7F57-552C-4374-AFFF-07B4C4EAE9C2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Shooting Method for Nonlinear BVP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95850"/>
          </a:xfrm>
        </p:spPr>
        <p:txBody>
          <a:bodyPr/>
          <a:lstStyle/>
          <a:p>
            <a:r>
              <a:rPr lang="en-US" altLang="zh-TW"/>
              <a:t>For a </a:t>
            </a:r>
            <a:r>
              <a:rPr lang="en-US" altLang="zh-TW">
                <a:solidFill>
                  <a:srgbClr val="FFFF00"/>
                </a:solidFill>
              </a:rPr>
              <a:t>nonlinear BVP</a:t>
            </a:r>
            <a:r>
              <a:rPr lang="en-US" altLang="zh-TW"/>
              <a:t>,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  <a:r>
              <a:rPr lang="en-US" altLang="zh-TW"/>
              <a:t>) is nonlinear; root finding method can be applied</a:t>
            </a:r>
          </a:p>
          <a:p>
            <a:endParaRPr lang="en-US" altLang="zh-TW"/>
          </a:p>
          <a:p>
            <a:r>
              <a:rPr lang="en-US" altLang="zh-TW"/>
              <a:t>If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  <a:r>
              <a:rPr lang="en-US" altLang="zh-TW"/>
              <a:t>) and its derivative function are available, </a:t>
            </a:r>
            <a:r>
              <a:rPr lang="en-US" altLang="zh-TW">
                <a:solidFill>
                  <a:srgbClr val="FFFF00"/>
                </a:solidFill>
              </a:rPr>
              <a:t>Newton’s method</a:t>
            </a:r>
            <a:r>
              <a:rPr lang="en-US" altLang="zh-TW"/>
              <a:t> can be used</a:t>
            </a:r>
          </a:p>
          <a:p>
            <a:endParaRPr lang="en-US" altLang="zh-TW"/>
          </a:p>
          <a:p>
            <a:r>
              <a:rPr lang="en-US" altLang="zh-TW"/>
              <a:t>In general,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  <a:r>
              <a:rPr lang="en-US" altLang="zh-TW"/>
              <a:t>) and </a:t>
            </a:r>
            <a:r>
              <a:rPr lang="en-US" altLang="zh-TW" i="1"/>
              <a:t>dP</a:t>
            </a:r>
            <a:r>
              <a:rPr lang="en-US" altLang="zh-TW"/>
              <a:t>(</a:t>
            </a:r>
            <a:r>
              <a:rPr lang="en-US" altLang="zh-TW" i="1"/>
              <a:t>v</a:t>
            </a:r>
            <a:r>
              <a:rPr lang="en-US" altLang="zh-TW" i="1" baseline="-25000"/>
              <a:t>0</a:t>
            </a:r>
            <a:r>
              <a:rPr lang="en-US" altLang="zh-TW"/>
              <a:t>)/</a:t>
            </a:r>
            <a:r>
              <a:rPr lang="en-US" altLang="zh-TW" i="1"/>
              <a:t>dv</a:t>
            </a:r>
            <a:r>
              <a:rPr lang="en-US" altLang="zh-TW" i="1" baseline="-25000"/>
              <a:t>0</a:t>
            </a:r>
            <a:r>
              <a:rPr lang="en-US" altLang="zh-TW"/>
              <a:t> are complicate or unavailable, </a:t>
            </a:r>
            <a:r>
              <a:rPr lang="en-US" altLang="zh-TW">
                <a:solidFill>
                  <a:srgbClr val="FFFF00"/>
                </a:solidFill>
              </a:rPr>
              <a:t>secant method is recommended</a:t>
            </a:r>
            <a:r>
              <a:rPr lang="en-US" altLang="zh-TW"/>
              <a:t> since it only needs function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E4-CAB1-43C3-93E2-4C0F6D450033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Nonlinear BVP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680965" name="Picture 5" descr="shoo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43000"/>
            <a:ext cx="6337300" cy="50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684213" y="62309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0"/>
              <a:t>Paul Heckbert, http://www.cs.cmu.edu/~ph/859B/www/notes/ode/bvp.html</a:t>
            </a: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3348038" y="3140075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6588125" y="1125538"/>
          <a:ext cx="11509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87" name="方程式" r:id="rId4" imgW="622080" imgH="431640" progId="Equation.3">
                  <p:embed/>
                </p:oleObj>
              </mc:Choice>
              <mc:Fallback>
                <p:oleObj name="方程式" r:id="rId4" imgW="6220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125538"/>
                        <a:ext cx="115093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D393-4571-4315-93D2-CB7B8F751CB6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681989" name="Picture 5" descr="rocketplo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25538"/>
            <a:ext cx="6302375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684213" y="6375400"/>
            <a:ext cx="7920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0"/>
              <a:t>Paul Heckbert, http://www.cs.cmu.edu/~ph/859B/www/notes/ode/bvp.html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3CA7-AB6E-402D-A484-5C0C177D5294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6.2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319587"/>
          </a:xfrm>
        </p:spPr>
        <p:txBody>
          <a:bodyPr/>
          <a:lstStyle/>
          <a:p>
            <a:r>
              <a:rPr lang="en-US" altLang="zh-TW"/>
              <a:t>Using shooting methods -- converting to IVP</a:t>
            </a:r>
          </a:p>
        </p:txBody>
      </p:sp>
      <p:graphicFrame>
        <p:nvGraphicFramePr>
          <p:cNvPr id="744452" name="Object 4"/>
          <p:cNvGraphicFramePr>
            <a:graphicFrameLocks noChangeAspect="1"/>
          </p:cNvGraphicFramePr>
          <p:nvPr/>
        </p:nvGraphicFramePr>
        <p:xfrm>
          <a:off x="468313" y="908050"/>
          <a:ext cx="28575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66" name="方程式" r:id="rId3" imgW="990360" imgH="393480" progId="Equation.3">
                  <p:embed/>
                </p:oleObj>
              </mc:Choice>
              <mc:Fallback>
                <p:oleObj name="方程式" r:id="rId3" imgW="990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2857500" cy="1144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3" name="Object 5"/>
          <p:cNvGraphicFramePr>
            <a:graphicFrameLocks noChangeAspect="1"/>
          </p:cNvGraphicFramePr>
          <p:nvPr/>
        </p:nvGraphicFramePr>
        <p:xfrm>
          <a:off x="3924300" y="1268413"/>
          <a:ext cx="15017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67" name="方程式" r:id="rId5" imgW="520560" imgH="203040" progId="Equation.3">
                  <p:embed/>
                </p:oleObj>
              </mc:Choice>
              <mc:Fallback>
                <p:oleObj name="方程式" r:id="rId5" imgW="5205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268413"/>
                        <a:ext cx="15017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4" name="Object 6"/>
          <p:cNvGraphicFramePr>
            <a:graphicFrameLocks noChangeAspect="1"/>
          </p:cNvGraphicFramePr>
          <p:nvPr/>
        </p:nvGraphicFramePr>
        <p:xfrm>
          <a:off x="6227763" y="1268413"/>
          <a:ext cx="17573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68" name="方程式" r:id="rId7" imgW="609480" imgH="203040" progId="Equation.3">
                  <p:embed/>
                </p:oleObj>
              </mc:Choice>
              <mc:Fallback>
                <p:oleObj name="方程式" r:id="rId7" imgW="6094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268413"/>
                        <a:ext cx="1757362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5" name="Object 7"/>
          <p:cNvGraphicFramePr>
            <a:graphicFrameLocks noChangeAspect="1"/>
          </p:cNvGraphicFramePr>
          <p:nvPr/>
        </p:nvGraphicFramePr>
        <p:xfrm>
          <a:off x="827088" y="4437063"/>
          <a:ext cx="39941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69" name="方程式" r:id="rId9" imgW="1384200" imgH="609480" progId="Equation.3">
                  <p:embed/>
                </p:oleObj>
              </mc:Choice>
              <mc:Fallback>
                <p:oleObj name="方程式" r:id="rId9" imgW="138420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3994150" cy="1771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6" name="Object 8"/>
          <p:cNvGraphicFramePr>
            <a:graphicFrameLocks noChangeAspect="1"/>
          </p:cNvGraphicFramePr>
          <p:nvPr/>
        </p:nvGraphicFramePr>
        <p:xfrm>
          <a:off x="755650" y="2781300"/>
          <a:ext cx="278288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70" name="方程式" r:id="rId11" imgW="965160" imgH="482400" progId="Equation.3">
                  <p:embed/>
                </p:oleObj>
              </mc:Choice>
              <mc:Fallback>
                <p:oleObj name="方程式" r:id="rId11" imgW="9651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2782888" cy="1401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7" name="Object 9"/>
          <p:cNvGraphicFramePr>
            <a:graphicFrameLocks noChangeAspect="1"/>
          </p:cNvGraphicFramePr>
          <p:nvPr/>
        </p:nvGraphicFramePr>
        <p:xfrm>
          <a:off x="5654675" y="4584700"/>
          <a:ext cx="2490788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71" name="方程式" r:id="rId13" imgW="863280" imgH="457200" progId="Equation.3">
                  <p:embed/>
                </p:oleObj>
              </mc:Choice>
              <mc:Fallback>
                <p:oleObj name="方程式" r:id="rId13" imgW="8632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584700"/>
                        <a:ext cx="2490788" cy="1328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3A36-D325-45E8-80FC-5896155ABCBE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6.2 (cont.)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781300"/>
            <a:ext cx="8229600" cy="3671888"/>
          </a:xfrm>
        </p:spPr>
        <p:txBody>
          <a:bodyPr/>
          <a:lstStyle/>
          <a:p>
            <a:r>
              <a:rPr lang="en-US" altLang="zh-TW" dirty="0"/>
              <a:t>Using RKF as the IVP </a:t>
            </a:r>
            <a:r>
              <a:rPr lang="en-US" altLang="zh-TW" dirty="0" smtClean="0"/>
              <a:t>solver</a:t>
            </a:r>
            <a:endParaRPr lang="en-US" altLang="zh-TW" dirty="0"/>
          </a:p>
        </p:txBody>
      </p:sp>
      <p:graphicFrame>
        <p:nvGraphicFramePr>
          <p:cNvPr id="745479" name="Object 7"/>
          <p:cNvGraphicFramePr>
            <a:graphicFrameLocks noChangeAspect="1"/>
          </p:cNvGraphicFramePr>
          <p:nvPr/>
        </p:nvGraphicFramePr>
        <p:xfrm>
          <a:off x="611188" y="1196975"/>
          <a:ext cx="36703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24" name="方程式" r:id="rId3" imgW="1384200" imgH="609480" progId="Equation.3">
                  <p:embed/>
                </p:oleObj>
              </mc:Choice>
              <mc:Fallback>
                <p:oleObj name="方程式" r:id="rId3" imgW="138420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3670300" cy="1628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80" name="Object 8"/>
          <p:cNvGraphicFramePr>
            <a:graphicFrameLocks noChangeAspect="1"/>
          </p:cNvGraphicFramePr>
          <p:nvPr/>
        </p:nvGraphicFramePr>
        <p:xfrm>
          <a:off x="4572000" y="1341438"/>
          <a:ext cx="23161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25" name="方程式" r:id="rId5" imgW="863280" imgH="457200" progId="Equation.3">
                  <p:embed/>
                </p:oleObj>
              </mc:Choice>
              <mc:Fallback>
                <p:oleObj name="方程式" r:id="rId5" imgW="8632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41438"/>
                        <a:ext cx="2316163" cy="1235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481" name="Rectangle 9"/>
          <p:cNvSpPr>
            <a:spLocks noChangeArrowheads="1"/>
          </p:cNvSpPr>
          <p:nvPr/>
        </p:nvSpPr>
        <p:spPr bwMode="auto">
          <a:xfrm>
            <a:off x="1115616" y="3501008"/>
            <a:ext cx="4826000" cy="143986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fr-FR" altLang="zh-TW" sz="2800" dirty="0">
                <a:latin typeface="Arial" charset="0"/>
              </a:rPr>
              <a:t>function </a:t>
            </a:r>
            <a:r>
              <a:rPr lang="fr-FR" altLang="zh-TW" sz="2800" dirty="0" smtClean="0">
                <a:latin typeface="Arial" charset="0"/>
              </a:rPr>
              <a:t>dUdx </a:t>
            </a:r>
            <a:r>
              <a:rPr lang="fr-FR" altLang="zh-TW" sz="2800" dirty="0">
                <a:latin typeface="Arial" charset="0"/>
              </a:rPr>
              <a:t>= F(x,U)</a:t>
            </a:r>
          </a:p>
          <a:p>
            <a:r>
              <a:rPr lang="fr-FR" altLang="zh-TW" sz="2800" dirty="0">
                <a:latin typeface="Arial" charset="0"/>
              </a:rPr>
              <a:t>dUdx = </a:t>
            </a:r>
            <a:r>
              <a:rPr lang="pl-PL" altLang="zh-TW" sz="2800" dirty="0">
                <a:latin typeface="Arial" charset="0"/>
              </a:rPr>
              <a:t>[ U(2) </a:t>
            </a:r>
          </a:p>
          <a:p>
            <a:r>
              <a:rPr lang="pl-PL" altLang="zh-TW" sz="2800" dirty="0">
                <a:latin typeface="Arial" charset="0"/>
              </a:rPr>
              <a:t>         </a:t>
            </a:r>
            <a:r>
              <a:rPr lang="en-US" altLang="zh-TW" sz="2800" dirty="0">
                <a:latin typeface="Arial" charset="0"/>
              </a:rPr>
              <a:t>      </a:t>
            </a:r>
            <a:r>
              <a:rPr lang="pl-PL" altLang="zh-TW" sz="2800" dirty="0">
                <a:latin typeface="Arial" charset="0"/>
              </a:rPr>
              <a:t>(1-x/5)*U(1)+x];</a:t>
            </a:r>
            <a:endParaRPr lang="en-US" altLang="zh-TW" sz="2800" dirty="0">
              <a:latin typeface="Arial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98848" y="5145657"/>
            <a:ext cx="5834063" cy="6477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de-DE" altLang="zh-TW" sz="2800" dirty="0">
                <a:latin typeface="Arial" charset="0"/>
              </a:rPr>
              <a:t>  [x, U] = ode45(@F, 1:0.2:3, U0);</a:t>
            </a:r>
            <a:endParaRPr lang="en-US" altLang="zh-TW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3A36-D325-45E8-80FC-5896155ABCBE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6.2 (cont.)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565201"/>
            <a:ext cx="8229600" cy="3671888"/>
          </a:xfrm>
        </p:spPr>
        <p:txBody>
          <a:bodyPr/>
          <a:lstStyle/>
          <a:p>
            <a:r>
              <a:rPr lang="en-US" altLang="zh-TW" dirty="0" smtClean="0"/>
              <a:t>Define the nonlinear function to be solved</a:t>
            </a:r>
            <a:endParaRPr lang="en-US" altLang="zh-TW" dirty="0"/>
          </a:p>
          <a:p>
            <a:pPr lvl="1"/>
            <a:r>
              <a:rPr lang="en-US" altLang="zh-TW" dirty="0"/>
              <a:t>Find u’(1) </a:t>
            </a:r>
            <a:r>
              <a:rPr lang="en-US" altLang="zh-TW" dirty="0" smtClean="0"/>
              <a:t>that </a:t>
            </a:r>
            <a:r>
              <a:rPr lang="en-US" altLang="zh-TW" dirty="0"/>
              <a:t>satisfy u(3) = -</a:t>
            </a:r>
            <a:r>
              <a:rPr lang="en-US" altLang="zh-TW" dirty="0" smtClean="0"/>
              <a:t>1 </a:t>
            </a:r>
            <a:r>
              <a:rPr lang="en-US" altLang="zh-TW" dirty="0" smtClean="0">
                <a:sym typeface="Wingdings" panose="05000000000000000000" pitchFamily="2" charset="2"/>
              </a:rPr>
              <a:t> P(u’(1))+1 = 0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dirty="0" smtClean="0"/>
              <a:t>ecant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u’(1) = -1.5 and u’(1) = -3</a:t>
            </a:r>
            <a:endParaRPr lang="en-US" altLang="zh-TW" dirty="0"/>
          </a:p>
        </p:txBody>
      </p:sp>
      <p:sp>
        <p:nvSpPr>
          <p:cNvPr id="745481" name="Rectangle 9"/>
          <p:cNvSpPr>
            <a:spLocks noChangeArrowheads="1"/>
          </p:cNvSpPr>
          <p:nvPr/>
        </p:nvSpPr>
        <p:spPr bwMode="auto">
          <a:xfrm>
            <a:off x="1331640" y="3760104"/>
            <a:ext cx="5185767" cy="143986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fr-FR" altLang="zh-TW" sz="2800" dirty="0">
                <a:latin typeface="Arial" charset="0"/>
              </a:rPr>
              <a:t>function P</a:t>
            </a:r>
            <a:r>
              <a:rPr lang="fr-FR" altLang="zh-TW" sz="2800" dirty="0" smtClean="0">
                <a:latin typeface="Arial" charset="0"/>
              </a:rPr>
              <a:t> </a:t>
            </a:r>
            <a:r>
              <a:rPr lang="fr-FR" altLang="zh-TW" sz="2800" dirty="0">
                <a:latin typeface="Arial" charset="0"/>
              </a:rPr>
              <a:t>= </a:t>
            </a:r>
            <a:r>
              <a:rPr lang="fr-FR" altLang="zh-TW" sz="2800" dirty="0" smtClean="0">
                <a:latin typeface="Arial" charset="0"/>
              </a:rPr>
              <a:t>shooting(U0)</a:t>
            </a:r>
          </a:p>
          <a:p>
            <a:r>
              <a:rPr lang="fr-FR" altLang="zh-TW" sz="2800" dirty="0" smtClean="0">
                <a:latin typeface="Arial" charset="0"/>
              </a:rPr>
              <a:t>[x,U]=ode45(</a:t>
            </a:r>
            <a:r>
              <a:rPr lang="de-DE" altLang="zh-TW" sz="2800" dirty="0">
                <a:latin typeface="Arial" charset="0"/>
              </a:rPr>
              <a:t>@F, 1:0.2:3, U0</a:t>
            </a:r>
            <a:r>
              <a:rPr lang="fr-FR" altLang="zh-TW" sz="2800" dirty="0" smtClean="0">
                <a:latin typeface="Arial" charset="0"/>
              </a:rPr>
              <a:t>);</a:t>
            </a:r>
            <a:endParaRPr lang="fr-FR" altLang="zh-TW" sz="2800" dirty="0" smtClean="0">
              <a:latin typeface="Arial" charset="0"/>
            </a:endParaRPr>
          </a:p>
          <a:p>
            <a:r>
              <a:rPr lang="fr-FR" altLang="zh-TW" sz="2800" dirty="0" smtClean="0">
                <a:latin typeface="Arial" charset="0"/>
              </a:rPr>
              <a:t>P=U(length(x),1)</a:t>
            </a:r>
            <a:r>
              <a:rPr lang="en-US" altLang="zh-TW" sz="2800" dirty="0" smtClean="0">
                <a:latin typeface="Arial" charset="0"/>
              </a:rPr>
              <a:t>+1</a:t>
            </a:r>
            <a:r>
              <a:rPr lang="fr-FR" altLang="zh-TW" sz="2800" dirty="0" smtClean="0">
                <a:latin typeface="Arial" charset="0"/>
              </a:rPr>
              <a:t>;</a:t>
            </a:r>
            <a:endParaRPr lang="fr-FR" altLang="zh-TW" sz="2800" dirty="0">
              <a:latin typeface="Arial" charset="0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998492"/>
              </p:ext>
            </p:extLst>
          </p:nvPr>
        </p:nvGraphicFramePr>
        <p:xfrm>
          <a:off x="611188" y="1052736"/>
          <a:ext cx="36703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95" name="方程式" r:id="rId4" imgW="1384200" imgH="609480" progId="Equation.3">
                  <p:embed/>
                </p:oleObj>
              </mc:Choice>
              <mc:Fallback>
                <p:oleObj name="方程式" r:id="rId4" imgW="1384200" imgH="609480" progId="Equation.3">
                  <p:embed/>
                  <p:pic>
                    <p:nvPicPr>
                      <p:cNvPr id="745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736"/>
                        <a:ext cx="3670300" cy="1628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893545"/>
              </p:ext>
            </p:extLst>
          </p:nvPr>
        </p:nvGraphicFramePr>
        <p:xfrm>
          <a:off x="4572000" y="1197199"/>
          <a:ext cx="23161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96" name="方程式" r:id="rId6" imgW="863280" imgH="457200" progId="Equation.3">
                  <p:embed/>
                </p:oleObj>
              </mc:Choice>
              <mc:Fallback>
                <p:oleObj name="方程式" r:id="rId6" imgW="863280" imgH="457200" progId="Equation.3">
                  <p:embed/>
                  <p:pic>
                    <p:nvPicPr>
                      <p:cNvPr id="745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97199"/>
                        <a:ext cx="2316163" cy="1235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5880" y="5776551"/>
            <a:ext cx="8280920" cy="604777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en-US" altLang="zh-TW" sz="2800" dirty="0">
                <a:latin typeface="Arial" charset="0"/>
              </a:rPr>
              <a:t>U3 = secant(@shooting, [2, -1.5], [2, -3], </a:t>
            </a:r>
            <a:r>
              <a:rPr lang="en-US" altLang="zh-TW" sz="2800" dirty="0" smtClean="0">
                <a:latin typeface="Arial" charset="0"/>
              </a:rPr>
              <a:t>1e-5)</a:t>
            </a:r>
            <a:endParaRPr lang="en-US" altLang="zh-TW" sz="2800" dirty="0">
              <a:latin typeface="Arial" charset="0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49499"/>
              </p:ext>
            </p:extLst>
          </p:nvPr>
        </p:nvGraphicFramePr>
        <p:xfrm>
          <a:off x="6622721" y="3796321"/>
          <a:ext cx="2401486" cy="120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97" name="方程式" r:id="rId8" imgW="965160" imgH="482400" progId="Equation.3">
                  <p:embed/>
                </p:oleObj>
              </mc:Choice>
              <mc:Fallback>
                <p:oleObj name="方程式" r:id="rId8" imgW="965160" imgH="482400" progId="Equation.3">
                  <p:embed/>
                  <p:pic>
                    <p:nvPicPr>
                      <p:cNvPr id="7444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721" y="3796321"/>
                        <a:ext cx="2401486" cy="120964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3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BD5-A360-4846-ACF1-AE745F70C40A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6.2 (cont.)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17600"/>
            <a:ext cx="8229600" cy="4687888"/>
          </a:xfrm>
        </p:spPr>
        <p:txBody>
          <a:bodyPr/>
          <a:lstStyle/>
          <a:p>
            <a:r>
              <a:rPr lang="en-US" altLang="zh-TW"/>
              <a:t>See shooting_demo.m on the course web</a:t>
            </a:r>
          </a:p>
        </p:txBody>
      </p:sp>
      <p:pic>
        <p:nvPicPr>
          <p:cNvPr id="747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t="3761" r="5797" b="4341"/>
          <a:stretch>
            <a:fillRect/>
          </a:stretch>
        </p:blipFill>
        <p:spPr bwMode="auto">
          <a:xfrm>
            <a:off x="2124075" y="1770063"/>
            <a:ext cx="583247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2557463" y="3281363"/>
            <a:ext cx="1528762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</a:rPr>
              <a:t>u</a:t>
            </a:r>
            <a:r>
              <a:rPr lang="en-US" altLang="zh-TW">
                <a:solidFill>
                  <a:schemeClr val="bg2"/>
                </a:solidFill>
                <a:latin typeface="Arial"/>
              </a:rPr>
              <a:t>’</a:t>
            </a:r>
            <a:r>
              <a:rPr lang="en-US" altLang="zh-TW">
                <a:solidFill>
                  <a:schemeClr val="bg2"/>
                </a:solidFill>
              </a:rPr>
              <a:t>(1) = -1.5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357688" y="4217988"/>
            <a:ext cx="1311275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</a:rPr>
              <a:t>u</a:t>
            </a:r>
            <a:r>
              <a:rPr lang="en-US" altLang="zh-TW">
                <a:solidFill>
                  <a:schemeClr val="bg2"/>
                </a:solidFill>
                <a:latin typeface="Arial"/>
              </a:rPr>
              <a:t>’</a:t>
            </a:r>
            <a:r>
              <a:rPr lang="en-US" altLang="zh-TW">
                <a:solidFill>
                  <a:schemeClr val="bg2"/>
                </a:solidFill>
              </a:rPr>
              <a:t>(1) = -3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2700338" y="5010150"/>
            <a:ext cx="1820862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</a:rPr>
              <a:t>u</a:t>
            </a:r>
            <a:r>
              <a:rPr lang="en-US" altLang="zh-TW">
                <a:solidFill>
                  <a:schemeClr val="bg2"/>
                </a:solidFill>
                <a:latin typeface="Arial"/>
              </a:rPr>
              <a:t>’</a:t>
            </a:r>
            <a:r>
              <a:rPr lang="en-US" altLang="zh-TW">
                <a:solidFill>
                  <a:schemeClr val="bg2"/>
                </a:solidFill>
              </a:rPr>
              <a:t>(1) = -3.459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3067-D686-410E-A4EC-552492C483AF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6.2 (cont.)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319587"/>
          </a:xfrm>
        </p:spPr>
        <p:txBody>
          <a:bodyPr/>
          <a:lstStyle/>
          <a:p>
            <a:r>
              <a:rPr lang="en-US" altLang="zh-TW"/>
              <a:t>Using shooting method (IVP solver: RKF)</a:t>
            </a:r>
          </a:p>
        </p:txBody>
      </p:sp>
      <p:graphicFrame>
        <p:nvGraphicFramePr>
          <p:cNvPr id="746500" name="Object 4"/>
          <p:cNvGraphicFramePr>
            <a:graphicFrameLocks noChangeAspect="1"/>
          </p:cNvGraphicFramePr>
          <p:nvPr/>
        </p:nvGraphicFramePr>
        <p:xfrm>
          <a:off x="468313" y="908050"/>
          <a:ext cx="28575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57" name="方程式" r:id="rId3" imgW="990360" imgH="393480" progId="Equation.3">
                  <p:embed/>
                </p:oleObj>
              </mc:Choice>
              <mc:Fallback>
                <p:oleObj name="方程式" r:id="rId3" imgW="990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2857500" cy="1144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1" name="Object 5"/>
          <p:cNvGraphicFramePr>
            <a:graphicFrameLocks noChangeAspect="1"/>
          </p:cNvGraphicFramePr>
          <p:nvPr/>
        </p:nvGraphicFramePr>
        <p:xfrm>
          <a:off x="3492500" y="1196975"/>
          <a:ext cx="15017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58" name="方程式" r:id="rId5" imgW="520560" imgH="203040" progId="Equation.3">
                  <p:embed/>
                </p:oleObj>
              </mc:Choice>
              <mc:Fallback>
                <p:oleObj name="方程式" r:id="rId5" imgW="5205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96975"/>
                        <a:ext cx="15017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2" name="Object 6"/>
          <p:cNvGraphicFramePr>
            <a:graphicFrameLocks noChangeAspect="1"/>
          </p:cNvGraphicFramePr>
          <p:nvPr/>
        </p:nvGraphicFramePr>
        <p:xfrm>
          <a:off x="5219700" y="1196975"/>
          <a:ext cx="17573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59" name="方程式" r:id="rId7" imgW="609480" imgH="203040" progId="Equation.3">
                  <p:embed/>
                </p:oleObj>
              </mc:Choice>
              <mc:Fallback>
                <p:oleObj name="方程式" r:id="rId7" imgW="6094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196975"/>
                        <a:ext cx="1757363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6503" name="Picture 7" descr="File00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18684" r="4962" b="9087"/>
          <a:stretch>
            <a:fillRect/>
          </a:stretch>
        </p:blipFill>
        <p:spPr bwMode="auto">
          <a:xfrm>
            <a:off x="250825" y="2636838"/>
            <a:ext cx="8820150" cy="37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504" name="Text Box 8"/>
          <p:cNvSpPr txBox="1">
            <a:spLocks noChangeArrowheads="1"/>
          </p:cNvSpPr>
          <p:nvPr/>
        </p:nvSpPr>
        <p:spPr bwMode="auto">
          <a:xfrm>
            <a:off x="7345363" y="1144588"/>
            <a:ext cx="19796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Secant method converges at one step</a:t>
            </a:r>
          </a:p>
        </p:txBody>
      </p:sp>
      <p:sp>
        <p:nvSpPr>
          <p:cNvPr id="746505" name="Line 9"/>
          <p:cNvSpPr>
            <a:spLocks noChangeShapeType="1"/>
          </p:cNvSpPr>
          <p:nvPr/>
        </p:nvSpPr>
        <p:spPr bwMode="auto">
          <a:xfrm flipH="1">
            <a:off x="8243888" y="1916113"/>
            <a:ext cx="360362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491-D30E-40AB-893A-6504527E510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Higher-Order Equations and Systems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i="1"/>
              <a:t>n</a:t>
            </a:r>
            <a:r>
              <a:rPr lang="en-US" altLang="zh-TW"/>
              <a:t>-dimensional ODE can be formulated as a system of 1st order equation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Either case can be handled as solving a system of 1st-order ODEs </a:t>
            </a:r>
          </a:p>
        </p:txBody>
      </p:sp>
      <p:graphicFrame>
        <p:nvGraphicFramePr>
          <p:cNvPr id="720900" name="Object 4"/>
          <p:cNvGraphicFramePr>
            <a:graphicFrameLocks noChangeAspect="1"/>
          </p:cNvGraphicFramePr>
          <p:nvPr/>
        </p:nvGraphicFramePr>
        <p:xfrm>
          <a:off x="2484438" y="2205038"/>
          <a:ext cx="4652962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18" name="方程式" r:id="rId3" imgW="1854000" imgH="1168200" progId="Equation.3">
                  <p:embed/>
                </p:oleObj>
              </mc:Choice>
              <mc:Fallback>
                <p:oleObj name="方程式" r:id="rId3" imgW="185400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05038"/>
                        <a:ext cx="4652962" cy="2935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5D91-8AF0-4892-80CF-552F40A52949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Shooting Method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http://www.cs.illinois.edu/~heath/iem/ode/shoot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78A8-50D2-4004-B893-ECCD9E19024F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Finite Difference Method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Converts BVP into a system of algebraic equations by replacing derivatives with finite difference approximation</a:t>
            </a:r>
          </a:p>
          <a:p>
            <a:r>
              <a:rPr lang="en-US" altLang="zh-TW"/>
              <a:t>Consider solving a two-point BVP</a:t>
            </a:r>
          </a:p>
          <a:p>
            <a:endParaRPr lang="en-US" altLang="zh-TW"/>
          </a:p>
          <a:p>
            <a:r>
              <a:rPr lang="en-US" altLang="zh-TW"/>
              <a:t>Divide [a, b] into </a:t>
            </a:r>
            <a:r>
              <a:rPr lang="en-US" altLang="zh-TW" i="1"/>
              <a:t>n</a:t>
            </a:r>
            <a:r>
              <a:rPr lang="en-US" altLang="zh-TW"/>
              <a:t> subintervals </a:t>
            </a:r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683012" name="Object 4"/>
          <p:cNvGraphicFramePr>
            <a:graphicFrameLocks noChangeAspect="1"/>
          </p:cNvGraphicFramePr>
          <p:nvPr/>
        </p:nvGraphicFramePr>
        <p:xfrm>
          <a:off x="900113" y="3284538"/>
          <a:ext cx="2600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102" name="方程式" r:id="rId3" imgW="901440" imgH="203040" progId="Equation.3">
                  <p:embed/>
                </p:oleObj>
              </mc:Choice>
              <mc:Fallback>
                <p:oleObj name="方程式" r:id="rId3" imgW="9014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260032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6" name="Object 8"/>
          <p:cNvGraphicFramePr>
            <a:graphicFrameLocks noChangeAspect="1"/>
          </p:cNvGraphicFramePr>
          <p:nvPr/>
        </p:nvGraphicFramePr>
        <p:xfrm>
          <a:off x="4518025" y="3284538"/>
          <a:ext cx="1758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103" name="方程式" r:id="rId5" imgW="609480" imgH="203040" progId="Equation.3">
                  <p:embed/>
                </p:oleObj>
              </mc:Choice>
              <mc:Fallback>
                <p:oleObj name="方程式" r:id="rId5" imgW="6094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3284538"/>
                        <a:ext cx="1758950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7" name="Object 9"/>
          <p:cNvGraphicFramePr>
            <a:graphicFrameLocks noChangeAspect="1"/>
          </p:cNvGraphicFramePr>
          <p:nvPr/>
        </p:nvGraphicFramePr>
        <p:xfrm>
          <a:off x="6732588" y="3284538"/>
          <a:ext cx="1685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104" name="方程式" r:id="rId7" imgW="583920" imgH="203040" progId="Equation.3">
                  <p:embed/>
                </p:oleObj>
              </mc:Choice>
              <mc:Fallback>
                <p:oleObj name="方程式" r:id="rId7" imgW="5839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284538"/>
                        <a:ext cx="168592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18" name="Line 10"/>
          <p:cNvSpPr>
            <a:spLocks noChangeShapeType="1"/>
          </p:cNvSpPr>
          <p:nvPr/>
        </p:nvSpPr>
        <p:spPr bwMode="auto">
          <a:xfrm>
            <a:off x="915988" y="5529263"/>
            <a:ext cx="7127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3019" name="Line 11"/>
          <p:cNvSpPr>
            <a:spLocks noChangeShapeType="1"/>
          </p:cNvSpPr>
          <p:nvPr/>
        </p:nvSpPr>
        <p:spPr bwMode="auto">
          <a:xfrm>
            <a:off x="1692275" y="5337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3020" name="Line 12"/>
          <p:cNvSpPr>
            <a:spLocks noChangeShapeType="1"/>
          </p:cNvSpPr>
          <p:nvPr/>
        </p:nvSpPr>
        <p:spPr bwMode="auto">
          <a:xfrm>
            <a:off x="6877050" y="5337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3022" name="Line 14"/>
          <p:cNvSpPr>
            <a:spLocks noChangeShapeType="1"/>
          </p:cNvSpPr>
          <p:nvPr/>
        </p:nvSpPr>
        <p:spPr bwMode="auto">
          <a:xfrm>
            <a:off x="2051050" y="5337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3023" name="Line 15"/>
          <p:cNvSpPr>
            <a:spLocks noChangeShapeType="1"/>
          </p:cNvSpPr>
          <p:nvPr/>
        </p:nvSpPr>
        <p:spPr bwMode="auto">
          <a:xfrm>
            <a:off x="2411413" y="5337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3024" name="Line 16"/>
          <p:cNvSpPr>
            <a:spLocks noChangeShapeType="1"/>
          </p:cNvSpPr>
          <p:nvPr/>
        </p:nvSpPr>
        <p:spPr bwMode="auto">
          <a:xfrm>
            <a:off x="6588125" y="5337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3025" name="Line 17"/>
          <p:cNvSpPr>
            <a:spLocks noChangeShapeType="1"/>
          </p:cNvSpPr>
          <p:nvPr/>
        </p:nvSpPr>
        <p:spPr bwMode="auto">
          <a:xfrm>
            <a:off x="4427538" y="5337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3026" name="Text Box 18"/>
          <p:cNvSpPr txBox="1">
            <a:spLocks noChangeArrowheads="1"/>
          </p:cNvSpPr>
          <p:nvPr/>
        </p:nvSpPr>
        <p:spPr bwMode="auto">
          <a:xfrm>
            <a:off x="1476375" y="55530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latin typeface="Times New Roman" pitchFamily="18" charset="0"/>
              </a:rPr>
              <a:t>a</a:t>
            </a:r>
          </a:p>
        </p:txBody>
      </p:sp>
      <p:sp>
        <p:nvSpPr>
          <p:cNvPr id="683027" name="Text Box 19"/>
          <p:cNvSpPr txBox="1">
            <a:spLocks noChangeArrowheads="1"/>
          </p:cNvSpPr>
          <p:nvPr/>
        </p:nvSpPr>
        <p:spPr bwMode="auto">
          <a:xfrm>
            <a:off x="6731000" y="56261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latin typeface="Times New Roman" pitchFamily="18" charset="0"/>
              </a:rPr>
              <a:t>b</a:t>
            </a:r>
          </a:p>
        </p:txBody>
      </p:sp>
      <p:sp>
        <p:nvSpPr>
          <p:cNvPr id="683028" name="Text Box 20"/>
          <p:cNvSpPr txBox="1">
            <a:spLocks noChangeArrowheads="1"/>
          </p:cNvSpPr>
          <p:nvPr/>
        </p:nvSpPr>
        <p:spPr bwMode="auto">
          <a:xfrm>
            <a:off x="3995738" y="5646738"/>
            <a:ext cx="128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latin typeface="Times New Roman" pitchFamily="18" charset="0"/>
              </a:rPr>
              <a:t>t</a:t>
            </a:r>
            <a:r>
              <a:rPr lang="en-US" altLang="zh-TW" sz="2800" b="0" i="1" baseline="-25000">
                <a:latin typeface="Times New Roman" pitchFamily="18" charset="0"/>
              </a:rPr>
              <a:t>i</a:t>
            </a:r>
            <a:r>
              <a:rPr lang="en-US" altLang="zh-TW" sz="2800" b="0" i="1">
                <a:latin typeface="Times New Roman" pitchFamily="18" charset="0"/>
              </a:rPr>
              <a:t>=a+ih</a:t>
            </a:r>
          </a:p>
        </p:txBody>
      </p:sp>
      <p:sp>
        <p:nvSpPr>
          <p:cNvPr id="683029" name="Text Box 21"/>
          <p:cNvSpPr txBox="1">
            <a:spLocks noChangeArrowheads="1"/>
          </p:cNvSpPr>
          <p:nvPr/>
        </p:nvSpPr>
        <p:spPr bwMode="auto">
          <a:xfrm>
            <a:off x="1042988" y="4437063"/>
            <a:ext cx="1274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latin typeface="Times New Roman" pitchFamily="18" charset="0"/>
              </a:rPr>
              <a:t>x</a:t>
            </a:r>
            <a:r>
              <a:rPr lang="en-US" altLang="zh-TW" sz="2800" b="0" i="1" baseline="-25000">
                <a:latin typeface="Times New Roman" pitchFamily="18" charset="0"/>
              </a:rPr>
              <a:t>0</a:t>
            </a:r>
            <a:r>
              <a:rPr lang="en-US" altLang="zh-TW" sz="2800" b="0" i="1">
                <a:latin typeface="Times New Roman" pitchFamily="18" charset="0"/>
              </a:rPr>
              <a:t>=x</a:t>
            </a:r>
            <a:r>
              <a:rPr lang="en-US" altLang="zh-TW" sz="2800" b="0">
                <a:latin typeface="Times New Roman" pitchFamily="18" charset="0"/>
              </a:rPr>
              <a:t>(</a:t>
            </a:r>
            <a:r>
              <a:rPr lang="en-US" altLang="zh-TW" sz="2800" b="0" i="1">
                <a:latin typeface="Times New Roman" pitchFamily="18" charset="0"/>
              </a:rPr>
              <a:t>a</a:t>
            </a:r>
            <a:r>
              <a:rPr lang="en-US" altLang="zh-TW" sz="2800" b="0">
                <a:latin typeface="Times New Roman" pitchFamily="18" charset="0"/>
              </a:rPr>
              <a:t>)</a:t>
            </a:r>
          </a:p>
        </p:txBody>
      </p:sp>
      <p:sp>
        <p:nvSpPr>
          <p:cNvPr id="683030" name="Text Box 22"/>
          <p:cNvSpPr txBox="1">
            <a:spLocks noChangeArrowheads="1"/>
          </p:cNvSpPr>
          <p:nvPr/>
        </p:nvSpPr>
        <p:spPr bwMode="auto">
          <a:xfrm>
            <a:off x="3779838" y="4437063"/>
            <a:ext cx="1208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latin typeface="Times New Roman" pitchFamily="18" charset="0"/>
              </a:rPr>
              <a:t>x</a:t>
            </a:r>
            <a:r>
              <a:rPr lang="en-US" altLang="zh-TW" sz="2800" b="0" i="1" baseline="-25000">
                <a:latin typeface="Times New Roman" pitchFamily="18" charset="0"/>
              </a:rPr>
              <a:t>i</a:t>
            </a:r>
            <a:r>
              <a:rPr lang="en-US" altLang="zh-TW" sz="2800" b="0" i="1">
                <a:latin typeface="Times New Roman" pitchFamily="18" charset="0"/>
              </a:rPr>
              <a:t>=x</a:t>
            </a:r>
            <a:r>
              <a:rPr lang="en-US" altLang="zh-TW" sz="2800" b="0">
                <a:latin typeface="Times New Roman" pitchFamily="18" charset="0"/>
              </a:rPr>
              <a:t>(</a:t>
            </a:r>
            <a:r>
              <a:rPr lang="en-US" altLang="zh-TW" sz="2800" b="0" i="1">
                <a:latin typeface="Times New Roman" pitchFamily="18" charset="0"/>
              </a:rPr>
              <a:t>t</a:t>
            </a:r>
            <a:r>
              <a:rPr lang="en-US" altLang="zh-TW" sz="2800" b="0" i="1" baseline="-25000">
                <a:latin typeface="Times New Roman" pitchFamily="18" charset="0"/>
              </a:rPr>
              <a:t>i</a:t>
            </a:r>
            <a:r>
              <a:rPr lang="en-US" altLang="zh-TW" sz="2800" b="0">
                <a:latin typeface="Times New Roman" pitchFamily="18" charset="0"/>
              </a:rPr>
              <a:t>)</a:t>
            </a:r>
          </a:p>
        </p:txBody>
      </p:sp>
      <p:sp>
        <p:nvSpPr>
          <p:cNvPr id="683031" name="Text Box 23"/>
          <p:cNvSpPr txBox="1">
            <a:spLocks noChangeArrowheads="1"/>
          </p:cNvSpPr>
          <p:nvPr/>
        </p:nvSpPr>
        <p:spPr bwMode="auto">
          <a:xfrm>
            <a:off x="6372225" y="4437063"/>
            <a:ext cx="1274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>
                <a:latin typeface="Times New Roman" pitchFamily="18" charset="0"/>
              </a:rPr>
              <a:t>x</a:t>
            </a:r>
            <a:r>
              <a:rPr lang="en-US" altLang="zh-TW" sz="2800" b="0" i="1" baseline="-25000">
                <a:latin typeface="Times New Roman" pitchFamily="18" charset="0"/>
              </a:rPr>
              <a:t>n</a:t>
            </a:r>
            <a:r>
              <a:rPr lang="en-US" altLang="zh-TW" sz="2800" b="0" i="1">
                <a:latin typeface="Times New Roman" pitchFamily="18" charset="0"/>
              </a:rPr>
              <a:t>=x</a:t>
            </a:r>
            <a:r>
              <a:rPr lang="en-US" altLang="zh-TW" sz="2800" b="0">
                <a:latin typeface="Times New Roman" pitchFamily="18" charset="0"/>
              </a:rPr>
              <a:t>(</a:t>
            </a:r>
            <a:r>
              <a:rPr lang="en-US" altLang="zh-TW" sz="2800" b="0" i="1">
                <a:latin typeface="Times New Roman" pitchFamily="18" charset="0"/>
              </a:rPr>
              <a:t>b</a:t>
            </a:r>
            <a:r>
              <a:rPr lang="en-US" altLang="zh-TW" sz="2800" b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683033" name="Object 25"/>
          <p:cNvGraphicFramePr>
            <a:graphicFrameLocks noChangeAspect="1"/>
          </p:cNvGraphicFramePr>
          <p:nvPr/>
        </p:nvGraphicFramePr>
        <p:xfrm>
          <a:off x="2339975" y="6015038"/>
          <a:ext cx="12969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105" name="方程式" r:id="rId9" imgW="609480" imgH="393480" progId="Equation.3">
                  <p:embed/>
                </p:oleObj>
              </mc:Choice>
              <mc:Fallback>
                <p:oleObj name="方程式" r:id="rId9" imgW="60948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015038"/>
                        <a:ext cx="1296988" cy="8429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A6-200F-4CAC-A689-16B642B0233B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Finite Difference Method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183187"/>
          </a:xfrm>
        </p:spPr>
        <p:txBody>
          <a:bodyPr/>
          <a:lstStyle/>
          <a:p>
            <a:r>
              <a:rPr lang="en-US" altLang="zh-TW"/>
              <a:t>Solving                            can be converted into solving a system of algebraic equations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The system can be linear or nonlinear</a:t>
            </a:r>
          </a:p>
          <a:p>
            <a:pPr lvl="1"/>
            <a:r>
              <a:rPr lang="en-US" altLang="zh-TW"/>
              <a:t>depending on whether </a:t>
            </a:r>
            <a:r>
              <a:rPr lang="en-US" altLang="zh-TW" i="1"/>
              <a:t>f</a:t>
            </a:r>
            <a:r>
              <a:rPr lang="en-US" altLang="zh-TW"/>
              <a:t> is linear or nonlinear in </a:t>
            </a:r>
            <a:r>
              <a:rPr lang="en-US" altLang="zh-TW" i="1"/>
              <a:t>x</a:t>
            </a:r>
            <a:r>
              <a:rPr lang="en-US" altLang="zh-TW"/>
              <a:t> and </a:t>
            </a:r>
            <a:r>
              <a:rPr lang="en-US" altLang="zh-TW" i="1"/>
              <a:t>x</a:t>
            </a:r>
            <a:r>
              <a:rPr lang="en-US" altLang="zh-TW"/>
              <a:t>’</a:t>
            </a:r>
          </a:p>
        </p:txBody>
      </p:sp>
      <p:graphicFrame>
        <p:nvGraphicFramePr>
          <p:cNvPr id="685060" name="Object 4"/>
          <p:cNvGraphicFramePr>
            <a:graphicFrameLocks noChangeAspect="1"/>
          </p:cNvGraphicFramePr>
          <p:nvPr/>
        </p:nvGraphicFramePr>
        <p:xfrm>
          <a:off x="900113" y="3644900"/>
          <a:ext cx="75422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34" name="方程式" r:id="rId3" imgW="2616120" imgH="393480" progId="Equation.3">
                  <p:embed/>
                </p:oleObj>
              </mc:Choice>
              <mc:Fallback>
                <p:oleObj name="方程式" r:id="rId3" imgW="2616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7542212" cy="1144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1" name="Object 5"/>
          <p:cNvGraphicFramePr>
            <a:graphicFrameLocks noChangeAspect="1"/>
          </p:cNvGraphicFramePr>
          <p:nvPr/>
        </p:nvGraphicFramePr>
        <p:xfrm>
          <a:off x="827088" y="2565400"/>
          <a:ext cx="32956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35" name="方程式" r:id="rId5" imgW="1143000" imgH="393480" progId="Equation.3">
                  <p:embed/>
                </p:oleObj>
              </mc:Choice>
              <mc:Fallback>
                <p:oleObj name="方程式" r:id="rId5" imgW="1143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65400"/>
                        <a:ext cx="3295650" cy="1144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2" name="Object 6"/>
          <p:cNvGraphicFramePr>
            <a:graphicFrameLocks noChangeAspect="1"/>
          </p:cNvGraphicFramePr>
          <p:nvPr/>
        </p:nvGraphicFramePr>
        <p:xfrm>
          <a:off x="4356100" y="2565400"/>
          <a:ext cx="41751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36" name="方程式" r:id="rId7" imgW="1447560" imgH="393480" progId="Equation.3">
                  <p:embed/>
                </p:oleObj>
              </mc:Choice>
              <mc:Fallback>
                <p:oleObj name="方程式" r:id="rId7" imgW="14475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565400"/>
                        <a:ext cx="4175125" cy="1144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3" name="Object 7"/>
          <p:cNvGraphicFramePr>
            <a:graphicFrameLocks noChangeAspect="1"/>
          </p:cNvGraphicFramePr>
          <p:nvPr/>
        </p:nvGraphicFramePr>
        <p:xfrm>
          <a:off x="2339975" y="1341438"/>
          <a:ext cx="2600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37" name="方程式" r:id="rId9" imgW="901440" imgH="203040" progId="Equation.3">
                  <p:embed/>
                </p:oleObj>
              </mc:Choice>
              <mc:Fallback>
                <p:oleObj name="方程式" r:id="rId9" imgW="9014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41438"/>
                        <a:ext cx="260032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468313" y="3371850"/>
            <a:ext cx="2246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Central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67E-FEDF-485E-BE2E-06C5CD2E0FCD}" type="slidenum">
              <a:rPr lang="en-US" altLang="zh-TW"/>
              <a:pPr/>
              <a:t>43</a:t>
            </a:fld>
            <a:endParaRPr lang="en-US" altLang="zh-TW"/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/>
        </p:nvGraphicFramePr>
        <p:xfrm>
          <a:off x="827088" y="2997200"/>
          <a:ext cx="75422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8" name="方程式" r:id="rId3" imgW="2616120" imgH="393480" progId="Equation.3">
                  <p:embed/>
                </p:oleObj>
              </mc:Choice>
              <mc:Fallback>
                <p:oleObj name="方程式" r:id="rId3" imgW="26161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97200"/>
                        <a:ext cx="7542212" cy="1144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finite difference method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Solving</a:t>
            </a:r>
            <a:r>
              <a:rPr lang="en-US" altLang="zh-TW" i="1"/>
              <a:t> y</a:t>
            </a:r>
            <a:r>
              <a:rPr lang="en-US" altLang="zh-TW"/>
              <a:t>” = -</a:t>
            </a:r>
            <a:r>
              <a:rPr lang="en-US" altLang="zh-TW" i="1"/>
              <a:t>g </a:t>
            </a:r>
            <a:r>
              <a:rPr lang="en-US" altLang="zh-TW"/>
              <a:t>with</a:t>
            </a:r>
            <a:r>
              <a:rPr lang="en-US" altLang="zh-TW" i="1"/>
              <a:t> y</a:t>
            </a:r>
            <a:r>
              <a:rPr lang="en-US" altLang="zh-TW"/>
              <a:t>(</a:t>
            </a:r>
            <a:r>
              <a:rPr lang="en-US" altLang="zh-TW" i="1"/>
              <a:t>0</a:t>
            </a:r>
            <a:r>
              <a:rPr lang="en-US" altLang="zh-TW"/>
              <a:t>)</a:t>
            </a:r>
            <a:r>
              <a:rPr lang="en-US" altLang="zh-TW" i="1"/>
              <a:t>=0, y</a:t>
            </a:r>
            <a:r>
              <a:rPr lang="en-US" altLang="zh-TW"/>
              <a:t>(</a:t>
            </a:r>
            <a:r>
              <a:rPr lang="en-US" altLang="zh-TW" i="1"/>
              <a:t>5</a:t>
            </a:r>
            <a:r>
              <a:rPr lang="en-US" altLang="zh-TW"/>
              <a:t>)</a:t>
            </a:r>
            <a:r>
              <a:rPr lang="en-US" altLang="zh-TW" i="1"/>
              <a:t>=40</a:t>
            </a:r>
          </a:p>
          <a:p>
            <a:endParaRPr lang="en-US" altLang="zh-TW"/>
          </a:p>
          <a:p>
            <a:r>
              <a:rPr lang="en-US" altLang="zh-TW"/>
              <a:t>Using the formula</a:t>
            </a:r>
          </a:p>
          <a:p>
            <a:endParaRPr lang="en-US" altLang="zh-TW" sz="3600"/>
          </a:p>
          <a:p>
            <a:endParaRPr lang="en-US" altLang="zh-TW"/>
          </a:p>
          <a:p>
            <a:r>
              <a:rPr lang="en-US" altLang="zh-TW"/>
              <a:t>Dividing [0,5] into 10 subintervals, we get </a:t>
            </a:r>
          </a:p>
          <a:p>
            <a:endParaRPr lang="en-US" altLang="zh-TW"/>
          </a:p>
        </p:txBody>
      </p:sp>
      <p:graphicFrame>
        <p:nvGraphicFramePr>
          <p:cNvPr id="686084" name="Object 4"/>
          <p:cNvGraphicFramePr>
            <a:graphicFrameLocks noChangeAspect="1"/>
          </p:cNvGraphicFramePr>
          <p:nvPr/>
        </p:nvGraphicFramePr>
        <p:xfrm>
          <a:off x="1258888" y="4868863"/>
          <a:ext cx="50895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9" name="方程式" r:id="rId5" imgW="1765080" imgH="241200" progId="Equation.3">
                  <p:embed/>
                </p:oleObj>
              </mc:Choice>
              <mc:Fallback>
                <p:oleObj name="方程式" r:id="rId5" imgW="17650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868863"/>
                        <a:ext cx="5089525" cy="701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6" name="Object 6"/>
          <p:cNvGraphicFramePr>
            <a:graphicFrameLocks noChangeAspect="1"/>
          </p:cNvGraphicFramePr>
          <p:nvPr/>
        </p:nvGraphicFramePr>
        <p:xfrm>
          <a:off x="539750" y="5589588"/>
          <a:ext cx="80549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0" name="方程式" r:id="rId7" imgW="2793960" imgH="241200" progId="Equation.3">
                  <p:embed/>
                </p:oleObj>
              </mc:Choice>
              <mc:Fallback>
                <p:oleObj name="方程式" r:id="rId7" imgW="27939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89588"/>
                        <a:ext cx="8054975" cy="701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A210-E970-4536-8486-4DA918E88C88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327650"/>
          </a:xfrm>
        </p:spPr>
        <p:txBody>
          <a:bodyPr/>
          <a:lstStyle/>
          <a:p>
            <a:r>
              <a:rPr lang="en-US" altLang="zh-TW" i="1"/>
              <a:t>y</a:t>
            </a:r>
            <a:r>
              <a:rPr lang="en-US" altLang="zh-TW"/>
              <a:t>” = -</a:t>
            </a:r>
            <a:r>
              <a:rPr lang="en-US" altLang="zh-TW" i="1"/>
              <a:t>g, y</a:t>
            </a:r>
            <a:r>
              <a:rPr lang="en-US" altLang="zh-TW"/>
              <a:t>(</a:t>
            </a:r>
            <a:r>
              <a:rPr lang="en-US" altLang="zh-TW" i="1"/>
              <a:t>0</a:t>
            </a:r>
            <a:r>
              <a:rPr lang="en-US" altLang="zh-TW"/>
              <a:t>)</a:t>
            </a:r>
            <a:r>
              <a:rPr lang="en-US" altLang="zh-TW" i="1"/>
              <a:t>=0, y</a:t>
            </a:r>
            <a:r>
              <a:rPr lang="en-US" altLang="zh-TW"/>
              <a:t>(</a:t>
            </a:r>
            <a:r>
              <a:rPr lang="en-US" altLang="zh-TW" i="1"/>
              <a:t>5</a:t>
            </a:r>
            <a:r>
              <a:rPr lang="en-US" altLang="zh-TW"/>
              <a:t>)</a:t>
            </a:r>
            <a:r>
              <a:rPr lang="en-US" altLang="zh-TW" i="1"/>
              <a:t>=40</a:t>
            </a:r>
          </a:p>
          <a:p>
            <a:endParaRPr lang="en-US" altLang="zh-TW"/>
          </a:p>
          <a:p>
            <a:r>
              <a:rPr lang="en-US" altLang="zh-TW"/>
              <a:t>Solving linear system </a:t>
            </a:r>
            <a:r>
              <a:rPr lang="en-US" altLang="zh-TW" b="1"/>
              <a:t>Ay</a:t>
            </a:r>
            <a:r>
              <a:rPr lang="en-US" altLang="zh-TW"/>
              <a:t>=</a:t>
            </a:r>
            <a:r>
              <a:rPr lang="en-US" altLang="zh-TW" b="1"/>
              <a:t>b</a:t>
            </a:r>
          </a:p>
          <a:p>
            <a:endParaRPr lang="en-US" altLang="zh-TW"/>
          </a:p>
        </p:txBody>
      </p:sp>
      <p:graphicFrame>
        <p:nvGraphicFramePr>
          <p:cNvPr id="687110" name="Object 6"/>
          <p:cNvGraphicFramePr>
            <a:graphicFrameLocks noChangeAspect="1"/>
          </p:cNvGraphicFramePr>
          <p:nvPr/>
        </p:nvGraphicFramePr>
        <p:xfrm>
          <a:off x="611188" y="1557338"/>
          <a:ext cx="80549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0" name="方程式" r:id="rId3" imgW="2793960" imgH="241200" progId="Equation.3">
                  <p:embed/>
                </p:oleObj>
              </mc:Choice>
              <mc:Fallback>
                <p:oleObj name="方程式" r:id="rId3" imgW="27939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8054975" cy="701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12" name="Rectangle 8"/>
          <p:cNvSpPr>
            <a:spLocks noChangeArrowheads="1"/>
          </p:cNvSpPr>
          <p:nvPr/>
        </p:nvSpPr>
        <p:spPr bwMode="auto">
          <a:xfrm>
            <a:off x="468313" y="2665413"/>
            <a:ext cx="42481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b="0">
                <a:latin typeface="Arial" charset="0"/>
              </a:rPr>
              <a:t>1   0  0  0  0  0  0  0  0  0  0</a:t>
            </a:r>
          </a:p>
          <a:p>
            <a:r>
              <a:rPr lang="en-US" altLang="zh-TW" sz="2400" b="0">
                <a:latin typeface="Arial" charset="0"/>
              </a:rPr>
              <a:t>1  -2  1  0  0  0  0  0  0  0  0</a:t>
            </a:r>
          </a:p>
          <a:p>
            <a:r>
              <a:rPr lang="en-US" altLang="zh-TW" sz="2400" b="0">
                <a:latin typeface="Arial" charset="0"/>
              </a:rPr>
              <a:t>0   1 -2  1  0  0  0  0  0  0  0 </a:t>
            </a:r>
          </a:p>
          <a:p>
            <a:r>
              <a:rPr lang="en-US" altLang="zh-TW" sz="2400" b="0">
                <a:latin typeface="Arial" charset="0"/>
              </a:rPr>
              <a:t>0   0  1 -2  1  0  0  0  0  0  0</a:t>
            </a:r>
          </a:p>
          <a:p>
            <a:r>
              <a:rPr lang="en-US" altLang="zh-TW" sz="2400" b="0">
                <a:latin typeface="Arial" charset="0"/>
              </a:rPr>
              <a:t>0   0  0  1 -2  1  0  0  0  0  0</a:t>
            </a:r>
          </a:p>
          <a:p>
            <a:r>
              <a:rPr lang="en-US" altLang="zh-TW" sz="2400" b="0">
                <a:latin typeface="Arial" charset="0"/>
              </a:rPr>
              <a:t>0   0  0  0  1 -2  1  0  0  0  0 </a:t>
            </a:r>
          </a:p>
          <a:p>
            <a:r>
              <a:rPr lang="en-US" altLang="zh-TW" sz="2400" b="0">
                <a:latin typeface="Arial" charset="0"/>
              </a:rPr>
              <a:t>0   0  0  0  0  1 -2  1  0  0  0 </a:t>
            </a:r>
          </a:p>
          <a:p>
            <a:r>
              <a:rPr lang="en-US" altLang="zh-TW" sz="2400" b="0">
                <a:latin typeface="Arial" charset="0"/>
              </a:rPr>
              <a:t>0   0  0  0  0  0  1 -2  1  0  0</a:t>
            </a:r>
          </a:p>
          <a:p>
            <a:r>
              <a:rPr lang="en-US" altLang="zh-TW" sz="2400" b="0">
                <a:latin typeface="Arial" charset="0"/>
              </a:rPr>
              <a:t>0   0  0  0  0  0  0  1 -2  1  0 </a:t>
            </a:r>
          </a:p>
          <a:p>
            <a:r>
              <a:rPr lang="en-US" altLang="zh-TW" sz="2400" b="0">
                <a:latin typeface="Arial" charset="0"/>
              </a:rPr>
              <a:t>0   0  0  0  0  0  0  0  1 -2  1 </a:t>
            </a:r>
          </a:p>
          <a:p>
            <a:r>
              <a:rPr lang="en-US" altLang="zh-TW" sz="2400" b="0">
                <a:latin typeface="Arial" charset="0"/>
              </a:rPr>
              <a:t>0   0  0  0  0  0  0  0  0  0  1</a:t>
            </a:r>
            <a:r>
              <a:rPr lang="en-US" altLang="zh-TW" sz="2400"/>
              <a:t> </a:t>
            </a:r>
          </a:p>
        </p:txBody>
      </p:sp>
      <p:sp>
        <p:nvSpPr>
          <p:cNvPr id="687114" name="Rectangle 10"/>
          <p:cNvSpPr>
            <a:spLocks noChangeArrowheads="1"/>
          </p:cNvSpPr>
          <p:nvPr/>
        </p:nvSpPr>
        <p:spPr bwMode="auto">
          <a:xfrm>
            <a:off x="5286375" y="2633663"/>
            <a:ext cx="13017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TW" sz="2400" b="0">
                <a:latin typeface="Arial" charset="0"/>
              </a:rPr>
              <a:t>0 </a:t>
            </a:r>
          </a:p>
          <a:p>
            <a:pPr algn="r"/>
            <a:r>
              <a:rPr lang="en-US" altLang="zh-TW" sz="2400" b="0">
                <a:latin typeface="Arial" charset="0"/>
              </a:rPr>
              <a:t>-2.4500</a:t>
            </a:r>
          </a:p>
          <a:p>
            <a:pPr algn="r"/>
            <a:r>
              <a:rPr lang="en-US" altLang="zh-TW" sz="2400" b="0">
                <a:latin typeface="Arial" charset="0"/>
              </a:rPr>
              <a:t>-2.4500</a:t>
            </a:r>
          </a:p>
          <a:p>
            <a:pPr algn="r"/>
            <a:r>
              <a:rPr lang="en-US" altLang="zh-TW" sz="2400" b="0">
                <a:latin typeface="Arial" charset="0"/>
              </a:rPr>
              <a:t>-2.4500</a:t>
            </a:r>
          </a:p>
          <a:p>
            <a:pPr algn="r"/>
            <a:r>
              <a:rPr lang="en-US" altLang="zh-TW" sz="2400" b="0">
                <a:latin typeface="Arial" charset="0"/>
              </a:rPr>
              <a:t>-2.4500</a:t>
            </a:r>
          </a:p>
          <a:p>
            <a:pPr algn="r"/>
            <a:r>
              <a:rPr lang="en-US" altLang="zh-TW" sz="2400" b="0">
                <a:latin typeface="Arial" charset="0"/>
              </a:rPr>
              <a:t>-2.4500</a:t>
            </a:r>
          </a:p>
          <a:p>
            <a:pPr algn="r"/>
            <a:r>
              <a:rPr lang="en-US" altLang="zh-TW" sz="2400" b="0">
                <a:latin typeface="Arial" charset="0"/>
              </a:rPr>
              <a:t>-2.4500</a:t>
            </a:r>
          </a:p>
          <a:p>
            <a:pPr algn="r"/>
            <a:r>
              <a:rPr lang="en-US" altLang="zh-TW" sz="2400" b="0">
                <a:latin typeface="Arial" charset="0"/>
              </a:rPr>
              <a:t>-2.4500</a:t>
            </a:r>
          </a:p>
          <a:p>
            <a:pPr algn="r"/>
            <a:r>
              <a:rPr lang="en-US" altLang="zh-TW" sz="2400" b="0">
                <a:latin typeface="Arial" charset="0"/>
              </a:rPr>
              <a:t>-2.4500</a:t>
            </a:r>
          </a:p>
          <a:p>
            <a:pPr algn="r"/>
            <a:r>
              <a:rPr lang="en-US" altLang="zh-TW" sz="2400" b="0">
                <a:latin typeface="Arial" charset="0"/>
              </a:rPr>
              <a:t>-2.4500</a:t>
            </a:r>
          </a:p>
          <a:p>
            <a:pPr algn="r"/>
            <a:r>
              <a:rPr lang="en-US" altLang="zh-TW" sz="2400" b="0">
                <a:latin typeface="Arial" charset="0"/>
              </a:rPr>
              <a:t>40.0000</a:t>
            </a:r>
            <a:endParaRPr lang="en-US" altLang="zh-TW" sz="2400"/>
          </a:p>
        </p:txBody>
      </p:sp>
      <p:sp>
        <p:nvSpPr>
          <p:cNvPr id="687117" name="Rectangle 13"/>
          <p:cNvSpPr>
            <a:spLocks noChangeArrowheads="1"/>
          </p:cNvSpPr>
          <p:nvPr/>
        </p:nvSpPr>
        <p:spPr bwMode="auto">
          <a:xfrm>
            <a:off x="6480175" y="2565400"/>
            <a:ext cx="2124075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TW" sz="2400" b="0">
                <a:latin typeface="Arial" charset="0"/>
              </a:rPr>
              <a:t>0</a:t>
            </a:r>
          </a:p>
          <a:p>
            <a:pPr algn="r"/>
            <a:r>
              <a:rPr lang="en-US" altLang="zh-TW" sz="2400" b="0">
                <a:latin typeface="Arial" charset="0"/>
              </a:rPr>
              <a:t>15.0250</a:t>
            </a:r>
          </a:p>
          <a:p>
            <a:pPr algn="r"/>
            <a:r>
              <a:rPr lang="en-US" altLang="zh-TW" sz="2400" b="0">
                <a:latin typeface="Arial" charset="0"/>
              </a:rPr>
              <a:t>27.6000</a:t>
            </a:r>
          </a:p>
          <a:p>
            <a:pPr algn="r"/>
            <a:r>
              <a:rPr lang="en-US" altLang="zh-TW" sz="2400" b="0">
                <a:latin typeface="Arial" charset="0"/>
              </a:rPr>
              <a:t>37.7250</a:t>
            </a:r>
          </a:p>
          <a:p>
            <a:pPr algn="r"/>
            <a:r>
              <a:rPr lang="en-US" altLang="zh-TW" sz="2400" b="0">
                <a:latin typeface="Arial" charset="0"/>
              </a:rPr>
              <a:t>45.4000</a:t>
            </a:r>
          </a:p>
          <a:p>
            <a:pPr algn="r"/>
            <a:r>
              <a:rPr lang="en-US" altLang="zh-TW" sz="2800">
                <a:latin typeface="Times New Roman" pitchFamily="18" charset="0"/>
              </a:rPr>
              <a:t>y</a:t>
            </a:r>
            <a:r>
              <a:rPr lang="en-US" altLang="zh-TW" sz="2400" b="0">
                <a:latin typeface="Arial" charset="0"/>
              </a:rPr>
              <a:t> = 50.6250</a:t>
            </a:r>
          </a:p>
          <a:p>
            <a:pPr algn="r"/>
            <a:r>
              <a:rPr lang="en-US" altLang="zh-TW" sz="2400" b="0">
                <a:latin typeface="Arial" charset="0"/>
              </a:rPr>
              <a:t>53.4000</a:t>
            </a:r>
          </a:p>
          <a:p>
            <a:pPr algn="r"/>
            <a:r>
              <a:rPr lang="en-US" altLang="zh-TW" sz="2400" b="0">
                <a:latin typeface="Arial" charset="0"/>
              </a:rPr>
              <a:t>53.7250</a:t>
            </a:r>
          </a:p>
          <a:p>
            <a:pPr algn="r"/>
            <a:r>
              <a:rPr lang="en-US" altLang="zh-TW" sz="2400" b="0">
                <a:latin typeface="Arial" charset="0"/>
              </a:rPr>
              <a:t>51.6000</a:t>
            </a:r>
          </a:p>
          <a:p>
            <a:pPr algn="r"/>
            <a:r>
              <a:rPr lang="en-US" altLang="zh-TW" sz="2400" b="0">
                <a:latin typeface="Arial" charset="0"/>
              </a:rPr>
              <a:t>47.0250</a:t>
            </a:r>
          </a:p>
          <a:p>
            <a:pPr algn="r"/>
            <a:r>
              <a:rPr lang="en-US" altLang="zh-TW" sz="2400" b="0">
                <a:latin typeface="Arial" charset="0"/>
              </a:rPr>
              <a:t>40.0000</a:t>
            </a:r>
            <a:r>
              <a:rPr lang="en-US" altLang="zh-TW" sz="2400">
                <a:latin typeface="Arial" charset="0"/>
              </a:rPr>
              <a:t> </a:t>
            </a:r>
          </a:p>
        </p:txBody>
      </p:sp>
      <p:graphicFrame>
        <p:nvGraphicFramePr>
          <p:cNvPr id="687118" name="Object 14"/>
          <p:cNvGraphicFramePr>
            <a:graphicFrameLocks noChangeAspect="1"/>
          </p:cNvGraphicFramePr>
          <p:nvPr/>
        </p:nvGraphicFramePr>
        <p:xfrm>
          <a:off x="4618038" y="2657475"/>
          <a:ext cx="42545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1" name="方程式" r:id="rId5" imgW="228600" imgH="2514600" progId="Equation.3">
                  <p:embed/>
                </p:oleObj>
              </mc:Choice>
              <mc:Fallback>
                <p:oleObj name="方程式" r:id="rId5" imgW="228600" imgH="2514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657475"/>
                        <a:ext cx="425450" cy="4105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21" name="AutoShape 17"/>
          <p:cNvSpPr>
            <a:spLocks noChangeArrowheads="1"/>
          </p:cNvSpPr>
          <p:nvPr/>
        </p:nvSpPr>
        <p:spPr bwMode="auto">
          <a:xfrm>
            <a:off x="395288" y="2708275"/>
            <a:ext cx="3960812" cy="4033838"/>
          </a:xfrm>
          <a:prstGeom prst="bracketPair">
            <a:avLst>
              <a:gd name="adj" fmla="val 633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7122" name="Text Box 18"/>
          <p:cNvSpPr txBox="1">
            <a:spLocks noChangeArrowheads="1"/>
          </p:cNvSpPr>
          <p:nvPr/>
        </p:nvSpPr>
        <p:spPr bwMode="auto">
          <a:xfrm>
            <a:off x="5030788" y="4498975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=</a:t>
            </a:r>
          </a:p>
        </p:txBody>
      </p:sp>
      <p:sp>
        <p:nvSpPr>
          <p:cNvPr id="687123" name="AutoShape 19"/>
          <p:cNvSpPr>
            <a:spLocks noChangeArrowheads="1"/>
          </p:cNvSpPr>
          <p:nvPr/>
        </p:nvSpPr>
        <p:spPr bwMode="auto">
          <a:xfrm>
            <a:off x="5364163" y="2708275"/>
            <a:ext cx="1223962" cy="4033838"/>
          </a:xfrm>
          <a:prstGeom prst="bracketPair">
            <a:avLst>
              <a:gd name="adj" fmla="val 633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7124" name="AutoShape 20"/>
          <p:cNvSpPr>
            <a:spLocks noChangeArrowheads="1"/>
          </p:cNvSpPr>
          <p:nvPr/>
        </p:nvSpPr>
        <p:spPr bwMode="auto">
          <a:xfrm>
            <a:off x="7343775" y="2636838"/>
            <a:ext cx="1223963" cy="4033837"/>
          </a:xfrm>
          <a:prstGeom prst="bracketPair">
            <a:avLst>
              <a:gd name="adj" fmla="val 633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7125" name="AutoShape 21"/>
          <p:cNvSpPr>
            <a:spLocks noChangeArrowheads="1"/>
          </p:cNvSpPr>
          <p:nvPr/>
        </p:nvSpPr>
        <p:spPr bwMode="auto">
          <a:xfrm>
            <a:off x="4500563" y="2663825"/>
            <a:ext cx="576262" cy="4149725"/>
          </a:xfrm>
          <a:prstGeom prst="bracketPair">
            <a:avLst>
              <a:gd name="adj" fmla="val 633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7" grpId="0"/>
      <p:bldP spid="6871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EFA7-3FA3-4FAE-B5EE-B3162CE0C761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pic>
        <p:nvPicPr>
          <p:cNvPr id="688133" name="Picture 5" descr="find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497013"/>
            <a:ext cx="5329237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8136" name="Group 8"/>
          <p:cNvGrpSpPr>
            <a:grpSpLocks/>
          </p:cNvGrpSpPr>
          <p:nvPr/>
        </p:nvGrpSpPr>
        <p:grpSpPr bwMode="auto">
          <a:xfrm>
            <a:off x="503238" y="1490663"/>
            <a:ext cx="2124075" cy="4170362"/>
            <a:chOff x="-669" y="482"/>
            <a:chExt cx="1338" cy="2627"/>
          </a:xfrm>
        </p:grpSpPr>
        <p:sp>
          <p:nvSpPr>
            <p:cNvPr id="688134" name="Rectangle 6"/>
            <p:cNvSpPr>
              <a:spLocks noChangeArrowheads="1"/>
            </p:cNvSpPr>
            <p:nvPr/>
          </p:nvSpPr>
          <p:spPr bwMode="auto">
            <a:xfrm>
              <a:off x="-669" y="482"/>
              <a:ext cx="1338" cy="2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TW" sz="2400" b="0">
                  <a:latin typeface="Arial" charset="0"/>
                </a:rPr>
                <a:t>0</a:t>
              </a:r>
            </a:p>
            <a:p>
              <a:pPr algn="r"/>
              <a:r>
                <a:rPr lang="en-US" altLang="zh-TW" sz="2400" b="0">
                  <a:latin typeface="Arial" charset="0"/>
                </a:rPr>
                <a:t>15.0250</a:t>
              </a:r>
            </a:p>
            <a:p>
              <a:pPr algn="r"/>
              <a:r>
                <a:rPr lang="en-US" altLang="zh-TW" sz="2400" b="0">
                  <a:latin typeface="Arial" charset="0"/>
                </a:rPr>
                <a:t>27.6000</a:t>
              </a:r>
            </a:p>
            <a:p>
              <a:pPr algn="r"/>
              <a:r>
                <a:rPr lang="en-US" altLang="zh-TW" sz="2400" b="0">
                  <a:latin typeface="Arial" charset="0"/>
                </a:rPr>
                <a:t>37.7250</a:t>
              </a:r>
            </a:p>
            <a:p>
              <a:pPr algn="r"/>
              <a:r>
                <a:rPr lang="en-US" altLang="zh-TW" sz="2400" b="0">
                  <a:latin typeface="Arial" charset="0"/>
                </a:rPr>
                <a:t>45.4000</a:t>
              </a:r>
            </a:p>
            <a:p>
              <a:pPr algn="r"/>
              <a:r>
                <a:rPr lang="en-US" altLang="zh-TW" sz="2800">
                  <a:latin typeface="Times New Roman" pitchFamily="18" charset="0"/>
                </a:rPr>
                <a:t>y</a:t>
              </a:r>
              <a:r>
                <a:rPr lang="en-US" altLang="zh-TW" sz="2400" b="0">
                  <a:latin typeface="Arial" charset="0"/>
                </a:rPr>
                <a:t> = 50.6250</a:t>
              </a:r>
            </a:p>
            <a:p>
              <a:pPr algn="r"/>
              <a:r>
                <a:rPr lang="en-US" altLang="zh-TW" sz="2400" b="0">
                  <a:latin typeface="Arial" charset="0"/>
                </a:rPr>
                <a:t>53.4000</a:t>
              </a:r>
            </a:p>
            <a:p>
              <a:pPr algn="r"/>
              <a:r>
                <a:rPr lang="en-US" altLang="zh-TW" sz="2400" b="0">
                  <a:latin typeface="Arial" charset="0"/>
                </a:rPr>
                <a:t>53.7250</a:t>
              </a:r>
            </a:p>
            <a:p>
              <a:pPr algn="r"/>
              <a:r>
                <a:rPr lang="en-US" altLang="zh-TW" sz="2400" b="0">
                  <a:latin typeface="Arial" charset="0"/>
                </a:rPr>
                <a:t>51.6000</a:t>
              </a:r>
            </a:p>
            <a:p>
              <a:pPr algn="r"/>
              <a:r>
                <a:rPr lang="en-US" altLang="zh-TW" sz="2400" b="0">
                  <a:latin typeface="Arial" charset="0"/>
                </a:rPr>
                <a:t>47.0250</a:t>
              </a:r>
            </a:p>
            <a:p>
              <a:pPr algn="r"/>
              <a:r>
                <a:rPr lang="en-US" altLang="zh-TW" sz="2400" b="0">
                  <a:latin typeface="Arial" charset="0"/>
                </a:rPr>
                <a:t>40.0000</a:t>
              </a:r>
              <a:r>
                <a:rPr lang="en-US" altLang="zh-TW" sz="2400">
                  <a:latin typeface="Arial" charset="0"/>
                </a:rPr>
                <a:t> </a:t>
              </a:r>
            </a:p>
          </p:txBody>
        </p:sp>
        <p:sp>
          <p:nvSpPr>
            <p:cNvPr id="688135" name="AutoShape 7"/>
            <p:cNvSpPr>
              <a:spLocks noChangeArrowheads="1"/>
            </p:cNvSpPr>
            <p:nvPr/>
          </p:nvSpPr>
          <p:spPr bwMode="auto">
            <a:xfrm>
              <a:off x="-125" y="527"/>
              <a:ext cx="771" cy="2541"/>
            </a:xfrm>
            <a:prstGeom prst="bracketPair">
              <a:avLst>
                <a:gd name="adj" fmla="val 633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3800" y="3141663"/>
            <a:ext cx="3240088" cy="2374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</a:rPr>
              <a:t>Initial speed is</a:t>
            </a:r>
          </a:p>
          <a:p>
            <a:r>
              <a:rPr lang="en-US" altLang="zh-TW">
                <a:solidFill>
                  <a:schemeClr val="bg2"/>
                </a:solidFill>
              </a:rPr>
              <a:t>30.05(linear est.)</a:t>
            </a:r>
          </a:p>
          <a:p>
            <a:r>
              <a:rPr lang="en-US" altLang="zh-TW">
                <a:solidFill>
                  <a:schemeClr val="bg2"/>
                </a:solidFill>
              </a:rPr>
              <a:t>32.5 (quadratic)</a:t>
            </a:r>
          </a:p>
          <a:p>
            <a:r>
              <a:rPr lang="en-US" altLang="zh-TW">
                <a:solidFill>
                  <a:schemeClr val="bg2"/>
                </a:solidFill>
              </a:rPr>
              <a:t>32.5 (correct)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A927-DFBB-43BA-95C3-F1CB43688FB7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Derivative Boundary Conditions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Example 6.7</a:t>
            </a:r>
          </a:p>
          <a:p>
            <a:endParaRPr lang="en-US" altLang="zh-TW"/>
          </a:p>
          <a:p>
            <a:endParaRPr lang="en-US" altLang="zh-TW" sz="1000"/>
          </a:p>
          <a:p>
            <a:r>
              <a:rPr lang="en-US" altLang="zh-TW"/>
              <a:t>Using finite-difference method (4 subintervals)</a:t>
            </a:r>
          </a:p>
        </p:txBody>
      </p:sp>
      <p:graphicFrame>
        <p:nvGraphicFramePr>
          <p:cNvPr id="748548" name="Object 4"/>
          <p:cNvGraphicFramePr>
            <a:graphicFrameLocks noChangeAspect="1"/>
          </p:cNvGraphicFramePr>
          <p:nvPr/>
        </p:nvGraphicFramePr>
        <p:xfrm>
          <a:off x="914400" y="2047875"/>
          <a:ext cx="1136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66" name="方程式" r:id="rId3" imgW="393480" imgH="177480" progId="Equation.3">
                  <p:embed/>
                </p:oleObj>
              </mc:Choice>
              <mc:Fallback>
                <p:oleObj name="方程式" r:id="rId3" imgW="3934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47875"/>
                        <a:ext cx="1136650" cy="517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49" name="Object 5"/>
          <p:cNvGraphicFramePr>
            <a:graphicFrameLocks noChangeAspect="1"/>
          </p:cNvGraphicFramePr>
          <p:nvPr/>
        </p:nvGraphicFramePr>
        <p:xfrm>
          <a:off x="2555875" y="2046288"/>
          <a:ext cx="27844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67" name="方程式" r:id="rId5" imgW="965160" imgH="203040" progId="Equation.3">
                  <p:embed/>
                </p:oleObj>
              </mc:Choice>
              <mc:Fallback>
                <p:oleObj name="方程式" r:id="rId5" imgW="9651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46288"/>
                        <a:ext cx="27844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0" name="Object 6"/>
          <p:cNvGraphicFramePr>
            <a:graphicFrameLocks noChangeAspect="1"/>
          </p:cNvGraphicFramePr>
          <p:nvPr/>
        </p:nvGraphicFramePr>
        <p:xfrm>
          <a:off x="5588000" y="2046288"/>
          <a:ext cx="30384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68" name="方程式" r:id="rId7" imgW="1054080" imgH="203040" progId="Equation.3">
                  <p:embed/>
                </p:oleObj>
              </mc:Choice>
              <mc:Fallback>
                <p:oleObj name="方程式" r:id="rId7" imgW="10540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046288"/>
                        <a:ext cx="30384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1" name="Object 7"/>
          <p:cNvGraphicFramePr>
            <a:graphicFrameLocks noChangeAspect="1"/>
          </p:cNvGraphicFramePr>
          <p:nvPr/>
        </p:nvGraphicFramePr>
        <p:xfrm>
          <a:off x="647700" y="3357563"/>
          <a:ext cx="34829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69" name="方程式" r:id="rId9" imgW="1206360" imgH="393480" progId="Equation.3">
                  <p:embed/>
                </p:oleObj>
              </mc:Choice>
              <mc:Fallback>
                <p:oleObj name="方程式" r:id="rId9" imgW="12063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357563"/>
                        <a:ext cx="3482975" cy="1146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2" name="Object 8"/>
          <p:cNvGraphicFramePr>
            <a:graphicFrameLocks noChangeAspect="1"/>
          </p:cNvGraphicFramePr>
          <p:nvPr/>
        </p:nvGraphicFramePr>
        <p:xfrm>
          <a:off x="611188" y="4581525"/>
          <a:ext cx="330041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70" name="方程式" r:id="rId11" imgW="1143000" imgH="393480" progId="Equation.3">
                  <p:embed/>
                </p:oleObj>
              </mc:Choice>
              <mc:Fallback>
                <p:oleObj name="方程式" r:id="rId11" imgW="11430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525"/>
                        <a:ext cx="3300412" cy="1146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3" name="Object 9"/>
          <p:cNvGraphicFramePr>
            <a:graphicFrameLocks noChangeAspect="1"/>
          </p:cNvGraphicFramePr>
          <p:nvPr/>
        </p:nvGraphicFramePr>
        <p:xfrm>
          <a:off x="5003800" y="4652963"/>
          <a:ext cx="34099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71" name="方程式" r:id="rId13" imgW="1180800" imgH="393480" progId="Equation.3">
                  <p:embed/>
                </p:oleObj>
              </mc:Choice>
              <mc:Fallback>
                <p:oleObj name="方程式" r:id="rId13" imgW="11808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652963"/>
                        <a:ext cx="3409950" cy="1146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54" name="Line 10"/>
          <p:cNvSpPr>
            <a:spLocks noChangeShapeType="1"/>
          </p:cNvSpPr>
          <p:nvPr/>
        </p:nvSpPr>
        <p:spPr bwMode="auto">
          <a:xfrm>
            <a:off x="5148263" y="4076700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8555" name="Line 11"/>
          <p:cNvSpPr>
            <a:spLocks noChangeShapeType="1"/>
          </p:cNvSpPr>
          <p:nvPr/>
        </p:nvSpPr>
        <p:spPr bwMode="auto">
          <a:xfrm>
            <a:off x="5724525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8556" name="Line 12"/>
          <p:cNvSpPr>
            <a:spLocks noChangeShapeType="1"/>
          </p:cNvSpPr>
          <p:nvPr/>
        </p:nvSpPr>
        <p:spPr bwMode="auto">
          <a:xfrm>
            <a:off x="6227763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8557" name="Line 13"/>
          <p:cNvSpPr>
            <a:spLocks noChangeShapeType="1"/>
          </p:cNvSpPr>
          <p:nvPr/>
        </p:nvSpPr>
        <p:spPr bwMode="auto">
          <a:xfrm>
            <a:off x="6732588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8558" name="Line 14"/>
          <p:cNvSpPr>
            <a:spLocks noChangeShapeType="1"/>
          </p:cNvSpPr>
          <p:nvPr/>
        </p:nvSpPr>
        <p:spPr bwMode="auto">
          <a:xfrm>
            <a:off x="7235825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8559" name="Line 15"/>
          <p:cNvSpPr>
            <a:spLocks noChangeShapeType="1"/>
          </p:cNvSpPr>
          <p:nvPr/>
        </p:nvSpPr>
        <p:spPr bwMode="auto">
          <a:xfrm>
            <a:off x="7740650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8560" name="Text Box 16"/>
          <p:cNvSpPr txBox="1">
            <a:spLocks noChangeArrowheads="1"/>
          </p:cNvSpPr>
          <p:nvPr/>
        </p:nvSpPr>
        <p:spPr bwMode="auto">
          <a:xfrm>
            <a:off x="5559425" y="416401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748561" name="Text Box 17"/>
          <p:cNvSpPr txBox="1">
            <a:spLocks noChangeArrowheads="1"/>
          </p:cNvSpPr>
          <p:nvPr/>
        </p:nvSpPr>
        <p:spPr bwMode="auto">
          <a:xfrm>
            <a:off x="7575550" y="416401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748562" name="Text Box 18"/>
          <p:cNvSpPr txBox="1">
            <a:spLocks noChangeArrowheads="1"/>
          </p:cNvSpPr>
          <p:nvPr/>
        </p:nvSpPr>
        <p:spPr bwMode="auto">
          <a:xfrm>
            <a:off x="5508625" y="3351213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0" i="1">
                <a:latin typeface="Times New Roman" pitchFamily="18" charset="0"/>
              </a:rPr>
              <a:t>u</a:t>
            </a:r>
            <a:r>
              <a:rPr lang="en-US" altLang="zh-TW" sz="3200" b="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748563" name="Text Box 19"/>
          <p:cNvSpPr txBox="1">
            <a:spLocks noChangeArrowheads="1"/>
          </p:cNvSpPr>
          <p:nvPr/>
        </p:nvSpPr>
        <p:spPr bwMode="auto">
          <a:xfrm>
            <a:off x="7435850" y="33543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0" i="1">
                <a:latin typeface="Times New Roman" pitchFamily="18" charset="0"/>
              </a:rPr>
              <a:t>u</a:t>
            </a:r>
            <a:r>
              <a:rPr lang="en-US" altLang="zh-TW" sz="3200" b="0" baseline="-250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19C-1039-4C80-90E7-0A346394B031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6.7</a:t>
            </a:r>
          </a:p>
        </p:txBody>
      </p:sp>
      <p:graphicFrame>
        <p:nvGraphicFramePr>
          <p:cNvPr id="749572" name="Object 4"/>
          <p:cNvGraphicFramePr>
            <a:graphicFrameLocks noChangeAspect="1"/>
          </p:cNvGraphicFramePr>
          <p:nvPr/>
        </p:nvGraphicFramePr>
        <p:xfrm>
          <a:off x="4706938" y="1143000"/>
          <a:ext cx="44370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54" name="方程式" r:id="rId3" imgW="1536480" imgH="241200" progId="Equation.3">
                  <p:embed/>
                </p:oleObj>
              </mc:Choice>
              <mc:Fallback>
                <p:oleObj name="方程式" r:id="rId3" imgW="1536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1143000"/>
                        <a:ext cx="4437062" cy="701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3" name="Object 5"/>
          <p:cNvGraphicFramePr>
            <a:graphicFrameLocks noChangeAspect="1"/>
          </p:cNvGraphicFramePr>
          <p:nvPr/>
        </p:nvGraphicFramePr>
        <p:xfrm>
          <a:off x="5102225" y="2060575"/>
          <a:ext cx="30956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55" name="方程式" r:id="rId5" imgW="1143000" imgH="393480" progId="Equation.3">
                  <p:embed/>
                </p:oleObj>
              </mc:Choice>
              <mc:Fallback>
                <p:oleObj name="方程式" r:id="rId5" imgW="1143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2060575"/>
                        <a:ext cx="3095625" cy="1074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4" name="Object 6"/>
          <p:cNvGraphicFramePr>
            <a:graphicFrameLocks noChangeAspect="1"/>
          </p:cNvGraphicFramePr>
          <p:nvPr/>
        </p:nvGraphicFramePr>
        <p:xfrm>
          <a:off x="5175250" y="4495800"/>
          <a:ext cx="33115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56" name="方程式" r:id="rId7" imgW="1180800" imgH="393480" progId="Equation.3">
                  <p:embed/>
                </p:oleObj>
              </mc:Choice>
              <mc:Fallback>
                <p:oleObj name="方程式" r:id="rId7" imgW="1180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495800"/>
                        <a:ext cx="3311525" cy="11128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5" name="Object 7"/>
          <p:cNvGraphicFramePr>
            <a:graphicFrameLocks noChangeAspect="1"/>
          </p:cNvGraphicFramePr>
          <p:nvPr/>
        </p:nvGraphicFramePr>
        <p:xfrm>
          <a:off x="5318125" y="3160713"/>
          <a:ext cx="32273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57" name="方程式" r:id="rId9" imgW="1117440" imgH="215640" progId="Equation.3">
                  <p:embed/>
                </p:oleObj>
              </mc:Choice>
              <mc:Fallback>
                <p:oleObj name="方程式" r:id="rId9" imgW="11174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3160713"/>
                        <a:ext cx="3227388" cy="62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6" name="Object 8"/>
          <p:cNvGraphicFramePr>
            <a:graphicFrameLocks noChangeAspect="1"/>
          </p:cNvGraphicFramePr>
          <p:nvPr/>
        </p:nvGraphicFramePr>
        <p:xfrm>
          <a:off x="395288" y="2351088"/>
          <a:ext cx="35941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58" name="方程式" r:id="rId11" imgW="1244520" imgH="228600" progId="Equation.3">
                  <p:embed/>
                </p:oleObj>
              </mc:Choice>
              <mc:Fallback>
                <p:oleObj name="方程式" r:id="rId11" imgW="12445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51088"/>
                        <a:ext cx="3594100" cy="6667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8" name="Object 10"/>
          <p:cNvGraphicFramePr>
            <a:graphicFrameLocks noChangeAspect="1"/>
          </p:cNvGraphicFramePr>
          <p:nvPr/>
        </p:nvGraphicFramePr>
        <p:xfrm>
          <a:off x="468313" y="3054350"/>
          <a:ext cx="34845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59" name="方程式" r:id="rId13" imgW="1206360" imgH="228600" progId="Equation.3">
                  <p:embed/>
                </p:oleObj>
              </mc:Choice>
              <mc:Fallback>
                <p:oleObj name="方程式" r:id="rId13" imgW="12063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54350"/>
                        <a:ext cx="3484562" cy="663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9" name="Object 11"/>
          <p:cNvGraphicFramePr>
            <a:graphicFrameLocks noChangeAspect="1"/>
          </p:cNvGraphicFramePr>
          <p:nvPr/>
        </p:nvGraphicFramePr>
        <p:xfrm>
          <a:off x="477838" y="3702050"/>
          <a:ext cx="34464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0" name="方程式" r:id="rId15" imgW="1193760" imgH="228600" progId="Equation.3">
                  <p:embed/>
                </p:oleObj>
              </mc:Choice>
              <mc:Fallback>
                <p:oleObj name="方程式" r:id="rId15" imgW="11937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702050"/>
                        <a:ext cx="3446462" cy="663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80" name="Object 12"/>
          <p:cNvGraphicFramePr>
            <a:graphicFrameLocks noChangeAspect="1"/>
          </p:cNvGraphicFramePr>
          <p:nvPr/>
        </p:nvGraphicFramePr>
        <p:xfrm>
          <a:off x="468313" y="4406900"/>
          <a:ext cx="35210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1" name="方程式" r:id="rId17" imgW="1218960" imgH="228600" progId="Equation.3">
                  <p:embed/>
                </p:oleObj>
              </mc:Choice>
              <mc:Fallback>
                <p:oleObj name="方程式" r:id="rId17" imgW="121896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06900"/>
                        <a:ext cx="3521075" cy="663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82" name="Object 14"/>
          <p:cNvGraphicFramePr>
            <a:graphicFrameLocks noChangeAspect="1"/>
          </p:cNvGraphicFramePr>
          <p:nvPr/>
        </p:nvGraphicFramePr>
        <p:xfrm>
          <a:off x="512763" y="5070475"/>
          <a:ext cx="34829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2" name="方程式" r:id="rId19" imgW="1206360" imgH="228600" progId="Equation.3">
                  <p:embed/>
                </p:oleObj>
              </mc:Choice>
              <mc:Fallback>
                <p:oleObj name="方程式" r:id="rId19" imgW="120636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5070475"/>
                        <a:ext cx="3482975" cy="663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83" name="Object 15"/>
          <p:cNvGraphicFramePr>
            <a:graphicFrameLocks noChangeAspect="1"/>
          </p:cNvGraphicFramePr>
          <p:nvPr/>
        </p:nvGraphicFramePr>
        <p:xfrm>
          <a:off x="5318125" y="5719763"/>
          <a:ext cx="33369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3" name="方程式" r:id="rId21" imgW="1155600" imgH="228600" progId="Equation.3">
                  <p:embed/>
                </p:oleObj>
              </mc:Choice>
              <mc:Fallback>
                <p:oleObj name="方程式" r:id="rId21" imgW="11556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5719763"/>
                        <a:ext cx="3336925" cy="663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587" name="AutoShape 19"/>
          <p:cNvSpPr>
            <a:spLocks/>
          </p:cNvSpPr>
          <p:nvPr/>
        </p:nvSpPr>
        <p:spPr bwMode="auto">
          <a:xfrm>
            <a:off x="250825" y="2551113"/>
            <a:ext cx="144463" cy="3024187"/>
          </a:xfrm>
          <a:prstGeom prst="leftBrace">
            <a:avLst>
              <a:gd name="adj1" fmla="val 1744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749588" name="Object 20"/>
          <p:cNvGraphicFramePr>
            <a:graphicFrameLocks noChangeAspect="1"/>
          </p:cNvGraphicFramePr>
          <p:nvPr/>
        </p:nvGraphicFramePr>
        <p:xfrm>
          <a:off x="468313" y="987425"/>
          <a:ext cx="34829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4" name="方程式" r:id="rId23" imgW="1206360" imgH="393480" progId="Equation.3">
                  <p:embed/>
                </p:oleObj>
              </mc:Choice>
              <mc:Fallback>
                <p:oleObj name="方程式" r:id="rId23" imgW="120636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7425"/>
                        <a:ext cx="3482975" cy="1146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90" name="Object 22"/>
          <p:cNvGraphicFramePr>
            <a:graphicFrameLocks noChangeAspect="1"/>
          </p:cNvGraphicFramePr>
          <p:nvPr/>
        </p:nvGraphicFramePr>
        <p:xfrm>
          <a:off x="5030788" y="3860800"/>
          <a:ext cx="38623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5" name="方程式" r:id="rId25" imgW="1460160" imgH="228600" progId="Equation.3">
                  <p:embed/>
                </p:oleObj>
              </mc:Choice>
              <mc:Fallback>
                <p:oleObj name="方程式" r:id="rId25" imgW="146016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3860800"/>
                        <a:ext cx="3862387" cy="611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91" name="Object 23"/>
          <p:cNvGraphicFramePr>
            <a:graphicFrameLocks noChangeAspect="1"/>
          </p:cNvGraphicFramePr>
          <p:nvPr/>
        </p:nvGraphicFramePr>
        <p:xfrm>
          <a:off x="395288" y="5157788"/>
          <a:ext cx="46116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6" name="方程式" r:id="rId27" imgW="1600200" imgH="228600" progId="Equation.3">
                  <p:embed/>
                </p:oleObj>
              </mc:Choice>
              <mc:Fallback>
                <p:oleObj name="方程式" r:id="rId27" imgW="1600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4611687" cy="660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592" name="Line 24"/>
          <p:cNvSpPr>
            <a:spLocks noChangeShapeType="1"/>
          </p:cNvSpPr>
          <p:nvPr/>
        </p:nvSpPr>
        <p:spPr bwMode="auto">
          <a:xfrm>
            <a:off x="3995738" y="15573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49593" name="Object 25"/>
          <p:cNvGraphicFramePr>
            <a:graphicFrameLocks noChangeAspect="1"/>
          </p:cNvGraphicFramePr>
          <p:nvPr/>
        </p:nvGraphicFramePr>
        <p:xfrm>
          <a:off x="4716463" y="1181100"/>
          <a:ext cx="38496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7" name="方程式" r:id="rId29" imgW="1333440" imgH="228600" progId="Equation.3">
                  <p:embed/>
                </p:oleObj>
              </mc:Choice>
              <mc:Fallback>
                <p:oleObj name="方程式" r:id="rId29" imgW="133344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181100"/>
                        <a:ext cx="3849687" cy="663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96" name="Object 28"/>
          <p:cNvGraphicFramePr>
            <a:graphicFrameLocks noChangeAspect="1"/>
          </p:cNvGraphicFramePr>
          <p:nvPr/>
        </p:nvGraphicFramePr>
        <p:xfrm>
          <a:off x="3635375" y="1844675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8" name="方程式" r:id="rId31" imgW="469800" imgH="177480" progId="Equation.3">
                  <p:embed/>
                </p:oleObj>
              </mc:Choice>
              <mc:Fallback>
                <p:oleObj name="方程式" r:id="rId31" imgW="46980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44675"/>
                        <a:ext cx="1130300" cy="431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9 0.01852 L -0.48958 -0.212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27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87" grpId="0" animBg="1"/>
      <p:bldP spid="74959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48C-5FF3-4B71-B42B-2FFE4053F635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6.8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Solving Ex 6.7 using Shooting method</a:t>
            </a:r>
          </a:p>
          <a:p>
            <a:endParaRPr lang="en-US" altLang="zh-TW"/>
          </a:p>
          <a:p>
            <a:r>
              <a:rPr lang="en-US" altLang="zh-TW"/>
              <a:t>Converting to IVP by guessing u(1)</a:t>
            </a:r>
          </a:p>
        </p:txBody>
      </p:sp>
      <p:graphicFrame>
        <p:nvGraphicFramePr>
          <p:cNvPr id="751620" name="Object 4"/>
          <p:cNvGraphicFramePr>
            <a:graphicFrameLocks noChangeAspect="1"/>
          </p:cNvGraphicFramePr>
          <p:nvPr/>
        </p:nvGraphicFramePr>
        <p:xfrm>
          <a:off x="914400" y="2047875"/>
          <a:ext cx="1136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01" name="方程式" r:id="rId4" imgW="393480" imgH="177480" progId="Equation.3">
                  <p:embed/>
                </p:oleObj>
              </mc:Choice>
              <mc:Fallback>
                <p:oleObj name="方程式" r:id="rId4" imgW="3934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47875"/>
                        <a:ext cx="1136650" cy="517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1" name="Object 5"/>
          <p:cNvGraphicFramePr>
            <a:graphicFrameLocks noChangeAspect="1"/>
          </p:cNvGraphicFramePr>
          <p:nvPr/>
        </p:nvGraphicFramePr>
        <p:xfrm>
          <a:off x="2555875" y="2046288"/>
          <a:ext cx="27844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02" name="方程式" r:id="rId6" imgW="965160" imgH="203040" progId="Equation.3">
                  <p:embed/>
                </p:oleObj>
              </mc:Choice>
              <mc:Fallback>
                <p:oleObj name="方程式" r:id="rId6" imgW="9651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46288"/>
                        <a:ext cx="27844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2" name="Object 6"/>
          <p:cNvGraphicFramePr>
            <a:graphicFrameLocks noChangeAspect="1"/>
          </p:cNvGraphicFramePr>
          <p:nvPr/>
        </p:nvGraphicFramePr>
        <p:xfrm>
          <a:off x="5588000" y="2046288"/>
          <a:ext cx="30384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03" name="方程式" r:id="rId8" imgW="1054080" imgH="203040" progId="Equation.3">
                  <p:embed/>
                </p:oleObj>
              </mc:Choice>
              <mc:Fallback>
                <p:oleObj name="方程式" r:id="rId8" imgW="10540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046288"/>
                        <a:ext cx="30384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6" name="Text Box 10"/>
          <p:cNvSpPr txBox="1">
            <a:spLocks noChangeArrowheads="1"/>
          </p:cNvSpPr>
          <p:nvPr/>
        </p:nvSpPr>
        <p:spPr bwMode="auto">
          <a:xfrm>
            <a:off x="-107950" y="4098925"/>
            <a:ext cx="9328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     </a:t>
            </a:r>
            <a:r>
              <a:rPr lang="en-US" altLang="zh-TW" sz="2400">
                <a:latin typeface="Times New Roman" pitchFamily="18" charset="0"/>
              </a:rPr>
              <a:t>x            u(x)       u’(x)       u(x)        u’(x)          u(x)         u’(x)     True</a:t>
            </a:r>
          </a:p>
          <a:p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 sz="2400">
                <a:latin typeface="Times New Roman" pitchFamily="18" charset="0"/>
              </a:rPr>
              <a:t>1.0000    </a:t>
            </a:r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1.0000</a:t>
            </a:r>
            <a:r>
              <a:rPr lang="en-US" altLang="zh-TW" sz="2400">
                <a:latin typeface="Times New Roman" pitchFamily="18" charset="0"/>
              </a:rPr>
              <a:t>    1.1752    </a:t>
            </a:r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2.0000</a:t>
            </a:r>
            <a:r>
              <a:rPr lang="en-US" altLang="zh-TW" sz="2400">
                <a:latin typeface="Times New Roman" pitchFamily="18" charset="0"/>
              </a:rPr>
              <a:t>     1.1752     1.5432     1.1752    1.5431</a:t>
            </a:r>
          </a:p>
          <a:p>
            <a:r>
              <a:rPr lang="en-US" altLang="zh-TW" sz="2400">
                <a:latin typeface="Times New Roman" pitchFamily="18" charset="0"/>
              </a:rPr>
              <a:t> 1.5000    1.7400    1.8463    2.8676     2.3674     2.3525     2.1293    2.3524</a:t>
            </a:r>
          </a:p>
          <a:p>
            <a:r>
              <a:rPr lang="en-US" altLang="zh-TW" sz="2400">
                <a:latin typeface="Times New Roman" pitchFamily="18" charset="0"/>
              </a:rPr>
              <a:t> 2.0000    2.9242    2.9886    4.4673     4.1638     3.7624     3.6270    3.7622</a:t>
            </a:r>
          </a:p>
          <a:p>
            <a:r>
              <a:rPr lang="en-US" altLang="zh-TW" sz="2400">
                <a:latin typeface="Times New Roman" pitchFamily="18" charset="0"/>
              </a:rPr>
              <a:t> 2.5000    4.8547    4.8938    7.2071     7.0231     6.1325     6.0504    6.1323</a:t>
            </a:r>
          </a:p>
          <a:p>
            <a:r>
              <a:rPr lang="en-US" altLang="zh-TW" sz="2400">
                <a:latin typeface="Times New Roman" pitchFamily="18" charset="0"/>
              </a:rPr>
              <a:t> 3.0000    8.0245    </a:t>
            </a:r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8.0482</a:t>
            </a:r>
            <a:r>
              <a:rPr lang="en-US" altLang="zh-TW" sz="2400">
                <a:latin typeface="Times New Roman" pitchFamily="18" charset="0"/>
              </a:rPr>
              <a:t>   11.7867  </a:t>
            </a:r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11.6751</a:t>
            </a:r>
            <a:r>
              <a:rPr lang="en-US" altLang="zh-TW" sz="2400">
                <a:latin typeface="Times New Roman" pitchFamily="18" charset="0"/>
              </a:rPr>
              <a:t>   10.0681   10.0183  10.0677</a:t>
            </a:r>
          </a:p>
        </p:txBody>
      </p:sp>
      <p:graphicFrame>
        <p:nvGraphicFramePr>
          <p:cNvPr id="751628" name="Object 12"/>
          <p:cNvGraphicFramePr>
            <a:graphicFrameLocks noChangeAspect="1"/>
          </p:cNvGraphicFramePr>
          <p:nvPr/>
        </p:nvGraphicFramePr>
        <p:xfrm>
          <a:off x="1835150" y="3173413"/>
          <a:ext cx="41767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04" name="方程式" r:id="rId10" imgW="1803240" imgH="393480" progId="Equation.3">
                  <p:embed/>
                </p:oleObj>
              </mc:Choice>
              <mc:Fallback>
                <p:oleObj name="方程式" r:id="rId10" imgW="18032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73413"/>
                        <a:ext cx="4176713" cy="917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F2F7-D8D1-4F75-9B2A-1561515ED68B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BVP solver in </a:t>
            </a:r>
            <a:r>
              <a:rPr lang="en-US" altLang="zh-TW" dirty="0" err="1"/>
              <a:t>Matlab</a:t>
            </a:r>
            <a:endParaRPr lang="en-US" altLang="zh-TW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268685"/>
            <a:ext cx="8640191" cy="5400675"/>
          </a:xfrm>
        </p:spPr>
        <p:txBody>
          <a:bodyPr/>
          <a:lstStyle/>
          <a:p>
            <a:r>
              <a:rPr lang="en-US" altLang="zh-TW" dirty="0" err="1" smtClean="0">
                <a:hlinkClick r:id="rId2"/>
              </a:rPr>
              <a:t>Matlab</a:t>
            </a:r>
            <a:r>
              <a:rPr lang="en-US" altLang="zh-TW" dirty="0" smtClean="0">
                <a:hlinkClick r:id="rId2"/>
              </a:rPr>
              <a:t> Central</a:t>
            </a:r>
            <a:endParaRPr lang="en-US" altLang="zh-TW" dirty="0" smtClean="0"/>
          </a:p>
          <a:p>
            <a:r>
              <a:rPr lang="en-US" altLang="zh-TW" dirty="0" smtClean="0"/>
              <a:t>Jacek </a:t>
            </a:r>
            <a:r>
              <a:rPr lang="en-US" altLang="zh-TW" dirty="0" err="1"/>
              <a:t>Kierzenka</a:t>
            </a:r>
            <a:r>
              <a:rPr lang="en-US" altLang="zh-TW" dirty="0"/>
              <a:t> has a good </a:t>
            </a:r>
            <a:r>
              <a:rPr lang="en-US" altLang="zh-TW" dirty="0" smtClean="0"/>
              <a:t>tutorial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dirty="0" smtClean="0">
                <a:hlinkClick r:id="rId3"/>
              </a:rPr>
              <a:t>bvp4c</a:t>
            </a:r>
            <a:endParaRPr lang="en-US" altLang="zh-TW" dirty="0"/>
          </a:p>
          <a:p>
            <a:r>
              <a:rPr lang="en-US" altLang="zh-TW" dirty="0" err="1"/>
              <a:t>dslove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Symbolic ODE solver</a:t>
            </a:r>
          </a:p>
          <a:p>
            <a:r>
              <a:rPr lang="en-US" altLang="zh-TW" dirty="0"/>
              <a:t>See also Philip </a:t>
            </a:r>
            <a:r>
              <a:rPr lang="en-US" altLang="zh-TW" dirty="0" err="1"/>
              <a:t>Yecko’s</a:t>
            </a:r>
            <a:r>
              <a:rPr lang="en-US" altLang="zh-TW" dirty="0"/>
              <a:t> ODEs and PDEs with MATLAB Workshop </a:t>
            </a:r>
          </a:p>
          <a:p>
            <a:pPr lvl="1"/>
            <a:r>
              <a:rPr lang="en-US" altLang="zh-TW" dirty="0">
                <a:hlinkClick r:id="rId4"/>
              </a:rPr>
              <a:t>http://www.csam.montclair.edu/~yecko/odepdematlab/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E26D-0AE8-4298-83E2-6462DE24E0A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Ex 47 on pp 397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895850"/>
          </a:xfrm>
        </p:spPr>
        <p:txBody>
          <a:bodyPr/>
          <a:lstStyle/>
          <a:p>
            <a:r>
              <a:rPr lang="en-US" altLang="zh-TW"/>
              <a:t>Solve</a:t>
            </a:r>
          </a:p>
          <a:p>
            <a:endParaRPr lang="en-US" altLang="zh-TW"/>
          </a:p>
          <a:p>
            <a:endParaRPr lang="en-US" altLang="zh-TW" sz="1000"/>
          </a:p>
          <a:p>
            <a:r>
              <a:rPr lang="en-US" altLang="zh-TW"/>
              <a:t>Convert to a system of 1st order ODE</a:t>
            </a:r>
          </a:p>
        </p:txBody>
      </p:sp>
      <p:graphicFrame>
        <p:nvGraphicFramePr>
          <p:cNvPr id="735236" name="Object 4"/>
          <p:cNvGraphicFramePr>
            <a:graphicFrameLocks noChangeAspect="1"/>
          </p:cNvGraphicFramePr>
          <p:nvPr/>
        </p:nvGraphicFramePr>
        <p:xfrm>
          <a:off x="1270000" y="1773238"/>
          <a:ext cx="7118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01" name="方程式" r:id="rId3" imgW="2806560" imgH="203040" progId="Equation.3">
                  <p:embed/>
                </p:oleObj>
              </mc:Choice>
              <mc:Fallback>
                <p:oleObj name="方程式" r:id="rId3" imgW="28065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773238"/>
                        <a:ext cx="7118350" cy="517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8" name="Object 6"/>
          <p:cNvGraphicFramePr>
            <a:graphicFrameLocks noChangeAspect="1"/>
          </p:cNvGraphicFramePr>
          <p:nvPr/>
        </p:nvGraphicFramePr>
        <p:xfrm>
          <a:off x="757238" y="3024188"/>
          <a:ext cx="14493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02" name="方程式" r:id="rId5" imgW="571320" imgH="215640" progId="Equation.3">
                  <p:embed/>
                </p:oleObj>
              </mc:Choice>
              <mc:Fallback>
                <p:oleObj name="方程式" r:id="rId5" imgW="5713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024188"/>
                        <a:ext cx="1449387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9" name="Object 7"/>
          <p:cNvGraphicFramePr>
            <a:graphicFrameLocks noChangeAspect="1"/>
          </p:cNvGraphicFramePr>
          <p:nvPr/>
        </p:nvGraphicFramePr>
        <p:xfrm>
          <a:off x="757238" y="3644900"/>
          <a:ext cx="15795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03" name="方程式" r:id="rId7" imgW="622080" imgH="215640" progId="Equation.3">
                  <p:embed/>
                </p:oleObj>
              </mc:Choice>
              <mc:Fallback>
                <p:oleObj name="方程式" r:id="rId7" imgW="6220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644900"/>
                        <a:ext cx="1579562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1" name="Object 9"/>
          <p:cNvGraphicFramePr>
            <a:graphicFrameLocks noChangeAspect="1"/>
          </p:cNvGraphicFramePr>
          <p:nvPr/>
        </p:nvGraphicFramePr>
        <p:xfrm>
          <a:off x="2516188" y="3068638"/>
          <a:ext cx="6088062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04" name="方程式" r:id="rId9" imgW="2425680" imgH="711000" progId="Equation.3">
                  <p:embed/>
                </p:oleObj>
              </mc:Choice>
              <mc:Fallback>
                <p:oleObj name="方程式" r:id="rId9" imgW="242568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068638"/>
                        <a:ext cx="6088062" cy="17859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2" name="Object 10"/>
          <p:cNvGraphicFramePr>
            <a:graphicFrameLocks noChangeAspect="1"/>
          </p:cNvGraphicFramePr>
          <p:nvPr/>
        </p:nvGraphicFramePr>
        <p:xfrm>
          <a:off x="755650" y="4292600"/>
          <a:ext cx="16113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05" name="方程式" r:id="rId11" imgW="634680" imgH="228600" progId="Equation.3">
                  <p:embed/>
                </p:oleObj>
              </mc:Choice>
              <mc:Fallback>
                <p:oleObj name="方程式" r:id="rId11" imgW="6346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1611313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3" name="Object 11"/>
          <p:cNvGraphicFramePr>
            <a:graphicFrameLocks noChangeAspect="1"/>
          </p:cNvGraphicFramePr>
          <p:nvPr/>
        </p:nvGraphicFramePr>
        <p:xfrm>
          <a:off x="703263" y="4941888"/>
          <a:ext cx="32210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06" name="方程式" r:id="rId13" imgW="1269720" imgH="228600" progId="Equation.3">
                  <p:embed/>
                </p:oleObj>
              </mc:Choice>
              <mc:Fallback>
                <p:oleObj name="方程式" r:id="rId13" imgW="126972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4941888"/>
                        <a:ext cx="3221037" cy="5826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4" name="Object 12"/>
          <p:cNvGraphicFramePr>
            <a:graphicFrameLocks noChangeAspect="1"/>
          </p:cNvGraphicFramePr>
          <p:nvPr/>
        </p:nvGraphicFramePr>
        <p:xfrm>
          <a:off x="4305300" y="2967038"/>
          <a:ext cx="533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07" name="方程式" r:id="rId15" imgW="533160" imgH="203040" progId="Equation.3">
                  <p:embed/>
                </p:oleObj>
              </mc:Choice>
              <mc:Fallback>
                <p:oleObj name="方程式" r:id="rId15" imgW="5331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967038"/>
                        <a:ext cx="533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6" name="Object 14"/>
          <p:cNvGraphicFramePr>
            <a:graphicFrameLocks noChangeAspect="1"/>
          </p:cNvGraphicFramePr>
          <p:nvPr/>
        </p:nvGraphicFramePr>
        <p:xfrm>
          <a:off x="3994150" y="4797425"/>
          <a:ext cx="43942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08" name="方程式" r:id="rId17" imgW="1892160" imgH="711000" progId="Equation.3">
                  <p:embed/>
                </p:oleObj>
              </mc:Choice>
              <mc:Fallback>
                <p:oleObj name="方程式" r:id="rId17" imgW="1892160" imgH="71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4797425"/>
                        <a:ext cx="4394200" cy="1652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7" name="Object 15"/>
          <p:cNvGraphicFramePr>
            <a:graphicFrameLocks noChangeAspect="1"/>
          </p:cNvGraphicFramePr>
          <p:nvPr/>
        </p:nvGraphicFramePr>
        <p:xfrm>
          <a:off x="1017588" y="5445125"/>
          <a:ext cx="1609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09" name="方程式" r:id="rId19" imgW="634680" imgH="203040" progId="Equation.3">
                  <p:embed/>
                </p:oleObj>
              </mc:Choice>
              <mc:Fallback>
                <p:oleObj name="方程式" r:id="rId19" imgW="63468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5445125"/>
                        <a:ext cx="1609725" cy="517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407E-4CB7-45EF-8DEB-8E751CEE4EF7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Summary of Numerical Solution of ODE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Visualization of numerically solving ODE </a:t>
            </a:r>
          </a:p>
          <a:p>
            <a:pPr>
              <a:lnSpc>
                <a:spcPct val="90000"/>
              </a:lnSpc>
            </a:pPr>
            <a:r>
              <a:rPr lang="en-US" altLang="zh-TW"/>
              <a:t>Error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Global error vs. Local error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Propagated error</a:t>
            </a:r>
          </a:p>
          <a:p>
            <a:pPr>
              <a:lnSpc>
                <a:spcPct val="90000"/>
              </a:lnSpc>
            </a:pPr>
            <a:r>
              <a:rPr lang="en-US" altLang="zh-TW"/>
              <a:t>Stability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Stability of analytical solution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Stability of numerical solution—growth factor</a:t>
            </a:r>
          </a:p>
          <a:p>
            <a:pPr>
              <a:lnSpc>
                <a:spcPct val="90000"/>
              </a:lnSpc>
            </a:pPr>
            <a:r>
              <a:rPr lang="en-US" altLang="zh-TW"/>
              <a:t>Solving initial value problems</a:t>
            </a:r>
          </a:p>
          <a:p>
            <a:pPr>
              <a:lnSpc>
                <a:spcPct val="90000"/>
              </a:lnSpc>
            </a:pPr>
            <a:r>
              <a:rPr lang="en-US" altLang="zh-TW"/>
              <a:t>Solving boundary value problems</a:t>
            </a:r>
          </a:p>
        </p:txBody>
      </p:sp>
      <p:grpSp>
        <p:nvGrpSpPr>
          <p:cNvPr id="689162" name="Group 10"/>
          <p:cNvGrpSpPr>
            <a:grpSpLocks/>
          </p:cNvGrpSpPr>
          <p:nvPr/>
        </p:nvGrpSpPr>
        <p:grpSpPr bwMode="auto">
          <a:xfrm>
            <a:off x="6156325" y="1685925"/>
            <a:ext cx="2747963" cy="2924175"/>
            <a:chOff x="3878" y="1062"/>
            <a:chExt cx="1731" cy="1842"/>
          </a:xfrm>
        </p:grpSpPr>
        <p:sp>
          <p:nvSpPr>
            <p:cNvPr id="689157" name="Text Box 5"/>
            <p:cNvSpPr txBox="1">
              <a:spLocks noChangeArrowheads="1"/>
            </p:cNvSpPr>
            <p:nvPr/>
          </p:nvSpPr>
          <p:spPr bwMode="auto">
            <a:xfrm>
              <a:off x="5317" y="2576"/>
              <a:ext cx="29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89158" name="Text Box 6"/>
            <p:cNvSpPr txBox="1">
              <a:spLocks noChangeArrowheads="1"/>
            </p:cNvSpPr>
            <p:nvPr/>
          </p:nvSpPr>
          <p:spPr bwMode="auto">
            <a:xfrm>
              <a:off x="3878" y="1062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  <p:pic>
          <p:nvPicPr>
            <p:cNvPr id="68915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383"/>
              <a:ext cx="1330" cy="1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9160" name="Line 8"/>
            <p:cNvSpPr>
              <a:spLocks noChangeShapeType="1"/>
            </p:cNvSpPr>
            <p:nvPr/>
          </p:nvSpPr>
          <p:spPr bwMode="auto">
            <a:xfrm>
              <a:off x="3982" y="2732"/>
              <a:ext cx="131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9161" name="Line 9"/>
            <p:cNvSpPr>
              <a:spLocks noChangeShapeType="1"/>
            </p:cNvSpPr>
            <p:nvPr/>
          </p:nvSpPr>
          <p:spPr bwMode="auto">
            <a:xfrm flipV="1">
              <a:off x="3982" y="1362"/>
              <a:ext cx="0" cy="14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9D0E-20C4-4C62-A8A2-5ABB2E33C34D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Solving Initial Value Problem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r>
              <a:rPr lang="en-US" altLang="zh-TW"/>
              <a:t>Single step method</a:t>
            </a:r>
          </a:p>
          <a:p>
            <a:pPr lvl="1"/>
            <a:r>
              <a:rPr lang="en-US" altLang="zh-TW"/>
              <a:t>Euler’s Method</a:t>
            </a:r>
          </a:p>
          <a:p>
            <a:pPr lvl="1"/>
            <a:r>
              <a:rPr lang="en-US" altLang="zh-TW"/>
              <a:t>Runge-Kutta method</a:t>
            </a:r>
          </a:p>
          <a:p>
            <a:endParaRPr lang="en-US" altLang="zh-TW" sz="1600"/>
          </a:p>
          <a:p>
            <a:r>
              <a:rPr lang="en-US" altLang="zh-TW"/>
              <a:t>Multistep method</a:t>
            </a:r>
          </a:p>
          <a:p>
            <a:pPr lvl="1"/>
            <a:r>
              <a:rPr lang="en-US" altLang="zh-TW"/>
              <a:t>Adams method</a:t>
            </a:r>
          </a:p>
          <a:p>
            <a:pPr lvl="2"/>
            <a:r>
              <a:rPr lang="en-US" altLang="zh-TW"/>
              <a:t>Methods of undetermined coefficients</a:t>
            </a:r>
          </a:p>
          <a:p>
            <a:pPr lvl="1"/>
            <a:r>
              <a:rPr lang="en-US" altLang="zh-TW"/>
              <a:t>Adams-Moulton method</a:t>
            </a:r>
          </a:p>
          <a:p>
            <a:pPr lvl="2"/>
            <a:r>
              <a:rPr lang="en-US" altLang="zh-TW"/>
              <a:t>Predictor-corrector scheme</a:t>
            </a:r>
          </a:p>
          <a:p>
            <a:endParaRPr lang="en-US" altLang="zh-TW" sz="1800"/>
          </a:p>
          <a:p>
            <a:r>
              <a:rPr lang="en-US" altLang="zh-TW"/>
              <a:t>Stiff equations and implicit method</a:t>
            </a:r>
          </a:p>
        </p:txBody>
      </p:sp>
      <p:grpSp>
        <p:nvGrpSpPr>
          <p:cNvPr id="690200" name="Group 24"/>
          <p:cNvGrpSpPr>
            <a:grpSpLocks/>
          </p:cNvGrpSpPr>
          <p:nvPr/>
        </p:nvGrpSpPr>
        <p:grpSpPr bwMode="auto">
          <a:xfrm>
            <a:off x="6516688" y="3500438"/>
            <a:ext cx="2335212" cy="2257425"/>
            <a:chOff x="4105" y="2235"/>
            <a:chExt cx="1471" cy="1422"/>
          </a:xfrm>
        </p:grpSpPr>
        <p:pic>
          <p:nvPicPr>
            <p:cNvPr id="69018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04" b="-2155"/>
            <a:stretch>
              <a:fillRect/>
            </a:stretch>
          </p:blipFill>
          <p:spPr bwMode="auto">
            <a:xfrm>
              <a:off x="4105" y="2279"/>
              <a:ext cx="1451" cy="1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0182" name="Line 6"/>
            <p:cNvSpPr>
              <a:spLocks noChangeShapeType="1"/>
            </p:cNvSpPr>
            <p:nvPr/>
          </p:nvSpPr>
          <p:spPr bwMode="auto">
            <a:xfrm>
              <a:off x="4130" y="3596"/>
              <a:ext cx="140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84" name="Line 8"/>
            <p:cNvSpPr>
              <a:spLocks noChangeShapeType="1"/>
            </p:cNvSpPr>
            <p:nvPr/>
          </p:nvSpPr>
          <p:spPr bwMode="auto">
            <a:xfrm flipV="1">
              <a:off x="4140" y="2341"/>
              <a:ext cx="0" cy="127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85" name="Line 9"/>
            <p:cNvSpPr>
              <a:spLocks noChangeShapeType="1"/>
            </p:cNvSpPr>
            <p:nvPr/>
          </p:nvSpPr>
          <p:spPr bwMode="auto">
            <a:xfrm>
              <a:off x="4337" y="3519"/>
              <a:ext cx="0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86" name="Line 10"/>
            <p:cNvSpPr>
              <a:spLocks noChangeShapeType="1"/>
            </p:cNvSpPr>
            <p:nvPr/>
          </p:nvSpPr>
          <p:spPr bwMode="auto">
            <a:xfrm>
              <a:off x="4685" y="3519"/>
              <a:ext cx="0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87" name="Line 11"/>
            <p:cNvSpPr>
              <a:spLocks noChangeShapeType="1"/>
            </p:cNvSpPr>
            <p:nvPr/>
          </p:nvSpPr>
          <p:spPr bwMode="auto">
            <a:xfrm>
              <a:off x="5034" y="3519"/>
              <a:ext cx="0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88" name="Line 12"/>
            <p:cNvSpPr>
              <a:spLocks noChangeShapeType="1"/>
            </p:cNvSpPr>
            <p:nvPr/>
          </p:nvSpPr>
          <p:spPr bwMode="auto">
            <a:xfrm>
              <a:off x="5366" y="3519"/>
              <a:ext cx="0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89" name="Text Box 13"/>
            <p:cNvSpPr txBox="1">
              <a:spLocks noChangeArrowheads="1"/>
            </p:cNvSpPr>
            <p:nvPr/>
          </p:nvSpPr>
          <p:spPr bwMode="auto">
            <a:xfrm>
              <a:off x="5407" y="3307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 i="1">
                  <a:solidFill>
                    <a:schemeClr val="bg2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90190" name="Text Box 14"/>
            <p:cNvSpPr txBox="1">
              <a:spLocks noChangeArrowheads="1"/>
            </p:cNvSpPr>
            <p:nvPr/>
          </p:nvSpPr>
          <p:spPr bwMode="auto">
            <a:xfrm>
              <a:off x="4150" y="2235"/>
              <a:ext cx="3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 i="1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  <a:r>
                <a:rPr lang="en-US" altLang="zh-TW" sz="2400" b="0">
                  <a:solidFill>
                    <a:schemeClr val="bg2"/>
                  </a:solidFill>
                  <a:latin typeface="Times New Roman" pitchFamily="18" charset="0"/>
                </a:rPr>
                <a:t>(</a:t>
              </a:r>
              <a:r>
                <a:rPr lang="en-US" altLang="zh-TW" sz="2400" b="0" i="1">
                  <a:solidFill>
                    <a:schemeClr val="bg2"/>
                  </a:solidFill>
                  <a:latin typeface="Times New Roman" pitchFamily="18" charset="0"/>
                </a:rPr>
                <a:t>t</a:t>
              </a:r>
              <a:r>
                <a:rPr lang="en-US" altLang="zh-TW" sz="2400" b="0">
                  <a:solidFill>
                    <a:schemeClr val="bg2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690199" name="Group 23"/>
          <p:cNvGrpSpPr>
            <a:grpSpLocks/>
          </p:cNvGrpSpPr>
          <p:nvPr/>
        </p:nvGrpSpPr>
        <p:grpSpPr bwMode="auto">
          <a:xfrm>
            <a:off x="6516688" y="981075"/>
            <a:ext cx="2333625" cy="2265363"/>
            <a:chOff x="4059" y="673"/>
            <a:chExt cx="1470" cy="1427"/>
          </a:xfrm>
        </p:grpSpPr>
        <p:pic>
          <p:nvPicPr>
            <p:cNvPr id="6901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0"/>
            <a:stretch>
              <a:fillRect/>
            </a:stretch>
          </p:blipFill>
          <p:spPr bwMode="auto">
            <a:xfrm>
              <a:off x="4059" y="754"/>
              <a:ext cx="145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0191" name="Line 15"/>
            <p:cNvSpPr>
              <a:spLocks noChangeShapeType="1"/>
            </p:cNvSpPr>
            <p:nvPr/>
          </p:nvSpPr>
          <p:spPr bwMode="auto">
            <a:xfrm>
              <a:off x="4083" y="2055"/>
              <a:ext cx="140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92" name="Line 16"/>
            <p:cNvSpPr>
              <a:spLocks noChangeShapeType="1"/>
            </p:cNvSpPr>
            <p:nvPr/>
          </p:nvSpPr>
          <p:spPr bwMode="auto">
            <a:xfrm>
              <a:off x="4290" y="1978"/>
              <a:ext cx="0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93" name="Line 17"/>
            <p:cNvSpPr>
              <a:spLocks noChangeShapeType="1"/>
            </p:cNvSpPr>
            <p:nvPr/>
          </p:nvSpPr>
          <p:spPr bwMode="auto">
            <a:xfrm>
              <a:off x="4638" y="1978"/>
              <a:ext cx="0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94" name="Line 18"/>
            <p:cNvSpPr>
              <a:spLocks noChangeShapeType="1"/>
            </p:cNvSpPr>
            <p:nvPr/>
          </p:nvSpPr>
          <p:spPr bwMode="auto">
            <a:xfrm>
              <a:off x="4987" y="1978"/>
              <a:ext cx="0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95" name="Line 19"/>
            <p:cNvSpPr>
              <a:spLocks noChangeShapeType="1"/>
            </p:cNvSpPr>
            <p:nvPr/>
          </p:nvSpPr>
          <p:spPr bwMode="auto">
            <a:xfrm>
              <a:off x="5319" y="1978"/>
              <a:ext cx="0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96" name="Text Box 20"/>
            <p:cNvSpPr txBox="1">
              <a:spLocks noChangeArrowheads="1"/>
            </p:cNvSpPr>
            <p:nvPr/>
          </p:nvSpPr>
          <p:spPr bwMode="auto">
            <a:xfrm>
              <a:off x="5360" y="176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 i="1">
                  <a:solidFill>
                    <a:schemeClr val="bg2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90197" name="Line 21"/>
            <p:cNvSpPr>
              <a:spLocks noChangeShapeType="1"/>
            </p:cNvSpPr>
            <p:nvPr/>
          </p:nvSpPr>
          <p:spPr bwMode="auto">
            <a:xfrm flipV="1">
              <a:off x="4093" y="783"/>
              <a:ext cx="0" cy="127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0198" name="Text Box 22"/>
            <p:cNvSpPr txBox="1">
              <a:spLocks noChangeArrowheads="1"/>
            </p:cNvSpPr>
            <p:nvPr/>
          </p:nvSpPr>
          <p:spPr bwMode="auto">
            <a:xfrm>
              <a:off x="4089" y="673"/>
              <a:ext cx="3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 i="1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  <a:r>
                <a:rPr lang="en-US" altLang="zh-TW" sz="2400" b="0">
                  <a:solidFill>
                    <a:schemeClr val="bg2"/>
                  </a:solidFill>
                  <a:latin typeface="Times New Roman" pitchFamily="18" charset="0"/>
                </a:rPr>
                <a:t>(</a:t>
              </a:r>
              <a:r>
                <a:rPr lang="en-US" altLang="zh-TW" sz="2400" b="0" i="1">
                  <a:solidFill>
                    <a:schemeClr val="bg2"/>
                  </a:solidFill>
                  <a:latin typeface="Times New Roman" pitchFamily="18" charset="0"/>
                </a:rPr>
                <a:t>t</a:t>
              </a:r>
              <a:r>
                <a:rPr lang="en-US" altLang="zh-TW" sz="2400" b="0">
                  <a:solidFill>
                    <a:schemeClr val="bg2"/>
                  </a:solidFill>
                  <a:latin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6854-6F19-4079-ACBD-A3D276BF978D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Solving Boundary Value Problem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Shooting method</a:t>
            </a:r>
          </a:p>
          <a:p>
            <a:r>
              <a:rPr lang="en-US" altLang="zh-TW"/>
              <a:t>Finite difference method</a:t>
            </a:r>
          </a:p>
        </p:txBody>
      </p:sp>
      <p:pic>
        <p:nvPicPr>
          <p:cNvPr id="691204" name="Picture 4" descr="sh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276475"/>
            <a:ext cx="4953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0DE-97FA-4D87-817A-4EAA2B34D79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Ex 47 on pp 397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852738"/>
            <a:ext cx="8229600" cy="3455987"/>
          </a:xfrm>
        </p:spPr>
        <p:txBody>
          <a:bodyPr/>
          <a:lstStyle/>
          <a:p>
            <a:r>
              <a:rPr lang="en-US" altLang="zh-TW"/>
              <a:t>Solving with Euler’s method</a:t>
            </a:r>
          </a:p>
          <a:p>
            <a:endParaRPr lang="en-US" altLang="zh-TW"/>
          </a:p>
        </p:txBody>
      </p:sp>
      <p:graphicFrame>
        <p:nvGraphicFramePr>
          <p:cNvPr id="736266" name="Object 10"/>
          <p:cNvGraphicFramePr>
            <a:graphicFrameLocks noChangeAspect="1"/>
          </p:cNvGraphicFramePr>
          <p:nvPr/>
        </p:nvGraphicFramePr>
        <p:xfrm>
          <a:off x="4305300" y="3327400"/>
          <a:ext cx="533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74" name="方程式" r:id="rId3" imgW="533160" imgH="203040" progId="Equation.3">
                  <p:embed/>
                </p:oleObj>
              </mc:Choice>
              <mc:Fallback>
                <p:oleObj name="方程式" r:id="rId3" imgW="5331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327400"/>
                        <a:ext cx="533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7" name="Object 11"/>
          <p:cNvGraphicFramePr>
            <a:graphicFrameLocks noChangeAspect="1"/>
          </p:cNvGraphicFramePr>
          <p:nvPr/>
        </p:nvGraphicFramePr>
        <p:xfrm>
          <a:off x="755650" y="3429000"/>
          <a:ext cx="32178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75" name="方程式" r:id="rId5" imgW="1282680" imgH="228600" progId="Equation.3">
                  <p:embed/>
                </p:oleObj>
              </mc:Choice>
              <mc:Fallback>
                <p:oleObj name="方程式" r:id="rId5" imgW="12826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3217863" cy="574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8" name="Object 12"/>
          <p:cNvGraphicFramePr>
            <a:graphicFrameLocks noChangeAspect="1"/>
          </p:cNvGraphicFramePr>
          <p:nvPr/>
        </p:nvGraphicFramePr>
        <p:xfrm>
          <a:off x="6999288" y="1055688"/>
          <a:ext cx="1533525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76" name="方程式" r:id="rId7" imgW="660240" imgH="711000" progId="Equation.3">
                  <p:embed/>
                </p:oleObj>
              </mc:Choice>
              <mc:Fallback>
                <p:oleObj name="方程式" r:id="rId7" imgW="660240" imgH="71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1055688"/>
                        <a:ext cx="1533525" cy="16525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9" name="Object 13"/>
          <p:cNvGraphicFramePr>
            <a:graphicFrameLocks noChangeAspect="1"/>
          </p:cNvGraphicFramePr>
          <p:nvPr/>
        </p:nvGraphicFramePr>
        <p:xfrm>
          <a:off x="1403350" y="1484313"/>
          <a:ext cx="1609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77" name="方程式" r:id="rId9" imgW="634680" imgH="203040" progId="Equation.3">
                  <p:embed/>
                </p:oleObj>
              </mc:Choice>
              <mc:Fallback>
                <p:oleObj name="方程式" r:id="rId9" imgW="63468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1609725" cy="517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70" name="Object 14"/>
          <p:cNvGraphicFramePr>
            <a:graphicFrameLocks noChangeAspect="1"/>
          </p:cNvGraphicFramePr>
          <p:nvPr/>
        </p:nvGraphicFramePr>
        <p:xfrm>
          <a:off x="684213" y="1069975"/>
          <a:ext cx="58324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78" name="方程式" r:id="rId11" imgW="2425680" imgH="711000" progId="Equation.3">
                  <p:embed/>
                </p:oleObj>
              </mc:Choice>
              <mc:Fallback>
                <p:oleObj name="方程式" r:id="rId11" imgW="2425680" imgH="71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69975"/>
                        <a:ext cx="5832475" cy="1711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71" name="Object 15"/>
          <p:cNvGraphicFramePr>
            <a:graphicFrameLocks noChangeAspect="1"/>
          </p:cNvGraphicFramePr>
          <p:nvPr/>
        </p:nvGraphicFramePr>
        <p:xfrm>
          <a:off x="914400" y="4365625"/>
          <a:ext cx="598646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79" name="方程式" r:id="rId13" imgW="2577960" imgH="711000" progId="Equation.3">
                  <p:embed/>
                </p:oleObj>
              </mc:Choice>
              <mc:Fallback>
                <p:oleObj name="方程式" r:id="rId13" imgW="2577960" imgH="71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65625"/>
                        <a:ext cx="5986463" cy="1652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FC9-D16D-4510-90E6-C5111C0A405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Ex 47 on pp 397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852738"/>
            <a:ext cx="8229600" cy="3455987"/>
          </a:xfrm>
        </p:spPr>
        <p:txBody>
          <a:bodyPr/>
          <a:lstStyle/>
          <a:p>
            <a:r>
              <a:rPr lang="en-US" altLang="zh-TW"/>
              <a:t>Solving with Euler’s method</a:t>
            </a:r>
          </a:p>
          <a:p>
            <a:endParaRPr lang="en-US" altLang="zh-TW"/>
          </a:p>
        </p:txBody>
      </p:sp>
      <p:graphicFrame>
        <p:nvGraphicFramePr>
          <p:cNvPr id="737284" name="Object 4"/>
          <p:cNvGraphicFramePr>
            <a:graphicFrameLocks noChangeAspect="1"/>
          </p:cNvGraphicFramePr>
          <p:nvPr/>
        </p:nvGraphicFramePr>
        <p:xfrm>
          <a:off x="4305300" y="3327400"/>
          <a:ext cx="533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2" name="方程式" r:id="rId3" imgW="533160" imgH="203040" progId="Equation.3">
                  <p:embed/>
                </p:oleObj>
              </mc:Choice>
              <mc:Fallback>
                <p:oleObj name="方程式" r:id="rId3" imgW="5331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327400"/>
                        <a:ext cx="533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5" name="Object 5"/>
          <p:cNvGraphicFramePr>
            <a:graphicFrameLocks noChangeAspect="1"/>
          </p:cNvGraphicFramePr>
          <p:nvPr/>
        </p:nvGraphicFramePr>
        <p:xfrm>
          <a:off x="755650" y="3429000"/>
          <a:ext cx="32178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3" name="方程式" r:id="rId5" imgW="1282680" imgH="228600" progId="Equation.3">
                  <p:embed/>
                </p:oleObj>
              </mc:Choice>
              <mc:Fallback>
                <p:oleObj name="方程式" r:id="rId5" imgW="1282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3217863" cy="574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6" name="Object 6"/>
          <p:cNvGraphicFramePr>
            <a:graphicFrameLocks noChangeAspect="1"/>
          </p:cNvGraphicFramePr>
          <p:nvPr/>
        </p:nvGraphicFramePr>
        <p:xfrm>
          <a:off x="6999288" y="1055688"/>
          <a:ext cx="1533525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4" name="方程式" r:id="rId7" imgW="660240" imgH="711000" progId="Equation.3">
                  <p:embed/>
                </p:oleObj>
              </mc:Choice>
              <mc:Fallback>
                <p:oleObj name="方程式" r:id="rId7" imgW="66024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1055688"/>
                        <a:ext cx="1533525" cy="16525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7" name="Object 7"/>
          <p:cNvGraphicFramePr>
            <a:graphicFrameLocks noChangeAspect="1"/>
          </p:cNvGraphicFramePr>
          <p:nvPr/>
        </p:nvGraphicFramePr>
        <p:xfrm>
          <a:off x="1403350" y="1484313"/>
          <a:ext cx="1609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5" name="方程式" r:id="rId9" imgW="634680" imgH="203040" progId="Equation.3">
                  <p:embed/>
                </p:oleObj>
              </mc:Choice>
              <mc:Fallback>
                <p:oleObj name="方程式" r:id="rId9" imgW="6346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1609725" cy="517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8" name="Object 8"/>
          <p:cNvGraphicFramePr>
            <a:graphicFrameLocks noChangeAspect="1"/>
          </p:cNvGraphicFramePr>
          <p:nvPr/>
        </p:nvGraphicFramePr>
        <p:xfrm>
          <a:off x="684213" y="1069975"/>
          <a:ext cx="58324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6" name="方程式" r:id="rId11" imgW="2425680" imgH="711000" progId="Equation.3">
                  <p:embed/>
                </p:oleObj>
              </mc:Choice>
              <mc:Fallback>
                <p:oleObj name="方程式" r:id="rId11" imgW="242568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69975"/>
                        <a:ext cx="5832475" cy="1711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9" name="Object 9"/>
          <p:cNvGraphicFramePr>
            <a:graphicFrameLocks noChangeAspect="1"/>
          </p:cNvGraphicFramePr>
          <p:nvPr/>
        </p:nvGraphicFramePr>
        <p:xfrm>
          <a:off x="295275" y="4365625"/>
          <a:ext cx="72247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7" name="方程式" r:id="rId13" imgW="3111480" imgH="711000" progId="Equation.3">
                  <p:embed/>
                </p:oleObj>
              </mc:Choice>
              <mc:Fallback>
                <p:oleObj name="方程式" r:id="rId13" imgW="311148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4365625"/>
                        <a:ext cx="7224713" cy="1652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0C2C-55FD-4D6A-9D86-9D8AC80EBC1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Example: System of two 1st-order ODEs 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Solving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Equivalent to solving </a:t>
            </a:r>
          </a:p>
        </p:txBody>
      </p:sp>
      <p:graphicFrame>
        <p:nvGraphicFramePr>
          <p:cNvPr id="721924" name="Object 4"/>
          <p:cNvGraphicFramePr>
            <a:graphicFrameLocks noChangeAspect="1"/>
          </p:cNvGraphicFramePr>
          <p:nvPr/>
        </p:nvGraphicFramePr>
        <p:xfrm>
          <a:off x="2843213" y="1557338"/>
          <a:ext cx="37687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78" name="方程式" r:id="rId3" imgW="1485720" imgH="393480" progId="Equation.3">
                  <p:embed/>
                </p:oleObj>
              </mc:Choice>
              <mc:Fallback>
                <p:oleObj name="方程式" r:id="rId3" imgW="1485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557338"/>
                        <a:ext cx="3768725" cy="10017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/>
          <p:cNvGraphicFramePr>
            <a:graphicFrameLocks noChangeAspect="1"/>
          </p:cNvGraphicFramePr>
          <p:nvPr/>
        </p:nvGraphicFramePr>
        <p:xfrm>
          <a:off x="2811463" y="2708275"/>
          <a:ext cx="39925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79" name="方程式" r:id="rId5" imgW="1574640" imgH="393480" progId="Equation.3">
                  <p:embed/>
                </p:oleObj>
              </mc:Choice>
              <mc:Fallback>
                <p:oleObj name="方程式" r:id="rId5" imgW="1574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708275"/>
                        <a:ext cx="3992562" cy="10017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/>
          <p:cNvGraphicFramePr>
            <a:graphicFrameLocks noChangeAspect="1"/>
          </p:cNvGraphicFramePr>
          <p:nvPr/>
        </p:nvGraphicFramePr>
        <p:xfrm>
          <a:off x="1547813" y="4652963"/>
          <a:ext cx="58610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80" name="方程式" r:id="rId7" imgW="2311200" imgH="482400" progId="Equation.3">
                  <p:embed/>
                </p:oleObj>
              </mc:Choice>
              <mc:Fallback>
                <p:oleObj name="方程式" r:id="rId7" imgW="23112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52963"/>
                        <a:ext cx="5861050" cy="1227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806E-F181-4916-998B-06C27B0EBB7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Solving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Using Euler’s method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graphicFrame>
        <p:nvGraphicFramePr>
          <p:cNvPr id="722948" name="Object 4"/>
          <p:cNvGraphicFramePr>
            <a:graphicFrameLocks noChangeAspect="1"/>
          </p:cNvGraphicFramePr>
          <p:nvPr/>
        </p:nvGraphicFramePr>
        <p:xfrm>
          <a:off x="2555875" y="1557338"/>
          <a:ext cx="58610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02" name="方程式" r:id="rId3" imgW="2311200" imgH="482400" progId="Equation.3">
                  <p:embed/>
                </p:oleObj>
              </mc:Choice>
              <mc:Fallback>
                <p:oleObj name="方程式" r:id="rId3" imgW="23112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57338"/>
                        <a:ext cx="5861050" cy="1227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49" name="Object 5"/>
          <p:cNvGraphicFramePr>
            <a:graphicFrameLocks noChangeAspect="1"/>
          </p:cNvGraphicFramePr>
          <p:nvPr/>
        </p:nvGraphicFramePr>
        <p:xfrm>
          <a:off x="908050" y="3716338"/>
          <a:ext cx="32527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03" name="方程式" r:id="rId5" imgW="1282680" imgH="228600" progId="Equation.3">
                  <p:embed/>
                </p:oleObj>
              </mc:Choice>
              <mc:Fallback>
                <p:oleObj name="方程式" r:id="rId5" imgW="1282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716338"/>
                        <a:ext cx="3252788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0" name="Object 6"/>
          <p:cNvGraphicFramePr>
            <a:graphicFrameLocks noChangeAspect="1"/>
          </p:cNvGraphicFramePr>
          <p:nvPr/>
        </p:nvGraphicFramePr>
        <p:xfrm>
          <a:off x="1042988" y="4652963"/>
          <a:ext cx="52181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04" name="方程式" r:id="rId7" imgW="2057400" imgH="482400" progId="Equation.3">
                  <p:embed/>
                </p:oleObj>
              </mc:Choice>
              <mc:Fallback>
                <p:oleObj name="方程式" r:id="rId7" imgW="20574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52963"/>
                        <a:ext cx="5218112" cy="1225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32144</TotalTime>
  <Words>2126</Words>
  <Application>Microsoft Office PowerPoint</Application>
  <PresentationFormat>如螢幕大小 (4:3)</PresentationFormat>
  <Paragraphs>473</Paragraphs>
  <Slides>52</Slides>
  <Notes>6</Notes>
  <HiddenSlides>2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新細明體</vt:lpstr>
      <vt:lpstr>Arial</vt:lpstr>
      <vt:lpstr>Tahoma</vt:lpstr>
      <vt:lpstr>Times New Roman</vt:lpstr>
      <vt:lpstr>Wingdings</vt:lpstr>
      <vt:lpstr>Textured</vt:lpstr>
      <vt:lpstr>方程式</vt:lpstr>
      <vt:lpstr>Numerical Solution of Ordinary Differentiation Equations</vt:lpstr>
      <vt:lpstr>Outline</vt:lpstr>
      <vt:lpstr>Higher-Order Equations and Systems</vt:lpstr>
      <vt:lpstr>Higher-Order Equations and Systems</vt:lpstr>
      <vt:lpstr>Example: Ex 47 on pp 397</vt:lpstr>
      <vt:lpstr>Example: Ex 47 on pp 397</vt:lpstr>
      <vt:lpstr>Example: Ex 47 on pp 397</vt:lpstr>
      <vt:lpstr>Example: System of two 1st-order ODEs </vt:lpstr>
      <vt:lpstr>Example (cont.)</vt:lpstr>
      <vt:lpstr>Note: Euler’s Method and Its Variant</vt:lpstr>
      <vt:lpstr>Example: Euler Predictor-Corrector Method</vt:lpstr>
      <vt:lpstr>Example: Euler Predictor-Corrector Method</vt:lpstr>
      <vt:lpstr>Example: Runge-Kutta method</vt:lpstr>
      <vt:lpstr>Example (cont.)</vt:lpstr>
      <vt:lpstr>Example (cont.)</vt:lpstr>
      <vt:lpstr>Using ODE solver in Matlab</vt:lpstr>
      <vt:lpstr>Example: using ode45()</vt:lpstr>
      <vt:lpstr>Example: using ode45()</vt:lpstr>
      <vt:lpstr>Example: using ode45()</vt:lpstr>
      <vt:lpstr>Boundary Value Problems </vt:lpstr>
      <vt:lpstr>Boundary Value Problems </vt:lpstr>
      <vt:lpstr>Boundary Value Problems (cont.)</vt:lpstr>
      <vt:lpstr>Shooting Method</vt:lpstr>
      <vt:lpstr>Example: Shooting Method</vt:lpstr>
      <vt:lpstr>Example (cont.)</vt:lpstr>
      <vt:lpstr>Example (cont.)</vt:lpstr>
      <vt:lpstr>Example (cont.)</vt:lpstr>
      <vt:lpstr>Example (cont.)</vt:lpstr>
      <vt:lpstr>PowerPoint 簡報</vt:lpstr>
      <vt:lpstr>Root-Finding for Shooting Method</vt:lpstr>
      <vt:lpstr>Shooting Method for Linear BVP</vt:lpstr>
      <vt:lpstr>Shooting Method for Nonlinear BVP</vt:lpstr>
      <vt:lpstr>Example: Nonlinear BVP</vt:lpstr>
      <vt:lpstr>Example (cont.)</vt:lpstr>
      <vt:lpstr>Example 6.2</vt:lpstr>
      <vt:lpstr>Example 6.2 (cont.)</vt:lpstr>
      <vt:lpstr>Example 6.2 (cont.)</vt:lpstr>
      <vt:lpstr>Example 6.2 (cont.)</vt:lpstr>
      <vt:lpstr>Example 6.2 (cont.)</vt:lpstr>
      <vt:lpstr>Example: Shooting Method</vt:lpstr>
      <vt:lpstr>Finite Difference Method</vt:lpstr>
      <vt:lpstr>Finite Difference Method</vt:lpstr>
      <vt:lpstr>Example: finite difference method</vt:lpstr>
      <vt:lpstr>Example (cont.)</vt:lpstr>
      <vt:lpstr>Example (cont.)</vt:lpstr>
      <vt:lpstr>Derivative Boundary Conditions</vt:lpstr>
      <vt:lpstr>Example 6.7</vt:lpstr>
      <vt:lpstr>Example 6.8</vt:lpstr>
      <vt:lpstr>BVP solver in Matlab</vt:lpstr>
      <vt:lpstr>Summary of Numerical Solution of ODE</vt:lpstr>
      <vt:lpstr>Solving Initial Value Problem</vt:lpstr>
      <vt:lpstr>Solving Boundary Value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 Lin</cp:lastModifiedBy>
  <cp:revision>943</cp:revision>
  <dcterms:created xsi:type="dcterms:W3CDTF">2006-09-01T06:13:59Z</dcterms:created>
  <dcterms:modified xsi:type="dcterms:W3CDTF">2018-05-09T16:00:02Z</dcterms:modified>
</cp:coreProperties>
</file>