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16" r:id="rId10"/>
    <p:sldId id="318" r:id="rId11"/>
    <p:sldId id="317" r:id="rId12"/>
    <p:sldId id="315" r:id="rId13"/>
    <p:sldId id="305" r:id="rId14"/>
    <p:sldId id="307" r:id="rId15"/>
    <p:sldId id="308" r:id="rId16"/>
    <p:sldId id="309" r:id="rId17"/>
    <p:sldId id="306" r:id="rId18"/>
    <p:sldId id="29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28" autoAdjust="0"/>
  </p:normalViewPr>
  <p:slideViewPr>
    <p:cSldViewPr snapToGrid="0">
      <p:cViewPr varScale="1">
        <p:scale>
          <a:sx n="63" d="100"/>
          <a:sy n="63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0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  <a:t>2020/10/25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F096-7B74-4D85-B363-D2A9434978B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B4B0-2C9C-43C3-B6DC-F705C47722FD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箭头连接符 5"/>
          <p:cNvCxnSpPr/>
          <p:nvPr userDrawn="1"/>
        </p:nvCxnSpPr>
        <p:spPr>
          <a:xfrm>
            <a:off x="2011680" y="-358444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>
            <a:off x="2011680" y="42245280"/>
            <a:ext cx="3749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8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CS21106</a:t>
            </a:r>
            <a:br>
              <a:rPr lang="en-US" altLang="zh-CN" dirty="0"/>
            </a:br>
            <a:r>
              <a:rPr lang="zh-CN" altLang="en-US" dirty="0"/>
              <a:t>高级硬件设计</a:t>
            </a:r>
            <a:r>
              <a:rPr lang="en-US" altLang="zh-CN" dirty="0"/>
              <a:t>(FPGA)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研究小课题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春季</a:t>
            </a:r>
          </a:p>
        </p:txBody>
      </p:sp>
    </p:spTree>
    <p:extLst>
      <p:ext uri="{BB962C8B-B14F-4D97-AF65-F5344CB8AC3E}">
        <p14:creationId xmlns:p14="http://schemas.microsoft.com/office/powerpoint/2010/main" val="326773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5538" y="446073"/>
            <a:ext cx="1259460" cy="3147523"/>
            <a:chOff x="2149394" y="4134469"/>
            <a:chExt cx="1556656" cy="3630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394" y="4134469"/>
                  <a:ext cx="721656" cy="3194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5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连接符 4"/>
            <p:cNvCxnSpPr/>
            <p:nvPr/>
          </p:nvCxnSpPr>
          <p:spPr>
            <a:xfrm>
              <a:off x="220893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3049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05260" y="4532186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T0</a:t>
              </a:r>
              <a:endParaRPr lang="zh-CN" altLang="en-US" sz="12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45961" y="4523794"/>
              <a:ext cx="309475" cy="283978"/>
              <a:chOff x="5616612" y="1305418"/>
              <a:chExt cx="374252" cy="341455"/>
            </a:xfrm>
            <a:noFill/>
          </p:grpSpPr>
          <p:sp>
            <p:nvSpPr>
              <p:cNvPr id="53" name="椭圆 52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16612" y="130541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1</a:t>
                </a:r>
                <a:endParaRPr lang="zh-CN" altLang="en-US" sz="11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79281" y="5063356"/>
              <a:ext cx="309475" cy="283978"/>
              <a:chOff x="5602523" y="1315507"/>
              <a:chExt cx="374252" cy="341455"/>
            </a:xfrm>
            <a:noFill/>
          </p:grpSpPr>
          <p:sp>
            <p:nvSpPr>
              <p:cNvPr id="51" name="椭圆 50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02523" y="1315507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8</a:t>
                </a:r>
                <a:endParaRPr lang="zh-CN" altLang="en-US" sz="10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33128" y="5044390"/>
              <a:ext cx="309475" cy="283978"/>
              <a:chOff x="5599589" y="1320185"/>
              <a:chExt cx="374252" cy="341455"/>
            </a:xfrm>
            <a:noFill/>
          </p:grpSpPr>
          <p:sp>
            <p:nvSpPr>
              <p:cNvPr id="49" name="椭圆 48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99589" y="1320185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2</a:t>
                </a:r>
                <a:endParaRPr lang="zh-CN" altLang="en-US" sz="100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223049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23049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3" idx="4"/>
              <a:endCxn id="49" idx="0"/>
            </p:cNvCxnSpPr>
            <p:nvPr/>
          </p:nvCxnSpPr>
          <p:spPr>
            <a:xfrm flipH="1">
              <a:off x="285875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3" idx="5"/>
              <a:endCxn id="51" idx="0"/>
            </p:cNvCxnSpPr>
            <p:nvPr/>
          </p:nvCxnSpPr>
          <p:spPr>
            <a:xfrm>
              <a:off x="2939591" y="4739811"/>
              <a:ext cx="271296" cy="3522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23991" y="5564457"/>
              <a:ext cx="208383" cy="209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45960" y="5530748"/>
              <a:ext cx="318073" cy="759601"/>
              <a:chOff x="5616604" y="1322372"/>
              <a:chExt cx="384649" cy="913343"/>
            </a:xfrm>
            <a:noFill/>
          </p:grpSpPr>
          <p:sp>
            <p:nvSpPr>
              <p:cNvPr id="45" name="椭圆 44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27002" y="1322372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3</a:t>
                </a:r>
                <a:endParaRPr lang="zh-CN" altLang="en-US" sz="1000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16604" y="1894261"/>
                <a:ext cx="374251" cy="3414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4</a:t>
                </a:r>
                <a:endParaRPr lang="zh-CN" altLang="en-US" sz="1000"/>
              </a:p>
            </p:txBody>
          </p:sp>
        </p:grpSp>
        <p:cxnSp>
          <p:nvCxnSpPr>
            <p:cNvPr id="17" name="直接箭头连接符 16"/>
            <p:cNvCxnSpPr>
              <a:stCxn id="49" idx="4"/>
              <a:endCxn id="45" idx="0"/>
            </p:cNvCxnSpPr>
            <p:nvPr/>
          </p:nvCxnSpPr>
          <p:spPr>
            <a:xfrm>
              <a:off x="285875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2" idx="2"/>
            </p:cNvCxnSpPr>
            <p:nvPr/>
          </p:nvCxnSpPr>
          <p:spPr>
            <a:xfrm flipH="1">
              <a:off x="2952166" y="5347334"/>
              <a:ext cx="281852" cy="12388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96575" y="5530749"/>
              <a:ext cx="309475" cy="283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/>
                <a:t>9</a:t>
              </a:r>
              <a:endParaRPr lang="zh-CN" alt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5260" y="5000302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T1</a:t>
              </a:r>
              <a:endParaRPr lang="zh-CN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5260" y="550831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T2</a:t>
              </a:r>
              <a:endParaRPr lang="zh-CN" altLang="en-US" sz="1200"/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223049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86591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5260" y="5992128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T3</a:t>
              </a:r>
              <a:endParaRPr lang="zh-CN" altLang="en-US" sz="1200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23049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223049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23049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05260" y="6476817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T4</a:t>
              </a:r>
              <a:endParaRPr lang="zh-CN" alt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05260" y="6925999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T5</a:t>
              </a:r>
              <a:endParaRPr lang="zh-CN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5260" y="7375181"/>
              <a:ext cx="418443" cy="319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T6</a:t>
              </a:r>
              <a:endParaRPr lang="zh-CN" altLang="en-US" sz="120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41285" y="6504456"/>
              <a:ext cx="314143" cy="742488"/>
              <a:chOff x="5610958" y="1342948"/>
              <a:chExt cx="379897" cy="892767"/>
            </a:xfrm>
            <a:noFill/>
          </p:grpSpPr>
          <p:sp>
            <p:nvSpPr>
              <p:cNvPr id="41" name="椭圆 4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610958" y="1342948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5</a:t>
                </a:r>
                <a:endParaRPr lang="zh-CN" altLang="en-US" sz="100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16603" y="189426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6</a:t>
                </a:r>
                <a:endParaRPr lang="zh-CN" altLang="en-US" sz="10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733128" y="7474020"/>
              <a:ext cx="309475" cy="283978"/>
              <a:chOff x="5599589" y="1383520"/>
              <a:chExt cx="374252" cy="341455"/>
            </a:xfrm>
            <a:noFill/>
          </p:grpSpPr>
          <p:sp>
            <p:nvSpPr>
              <p:cNvPr id="39" name="椭圆 38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99589" y="1383520"/>
                <a:ext cx="374252" cy="34145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7</a:t>
                </a:r>
                <a:endParaRPr lang="zh-CN" altLang="en-US" sz="1000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 flipH="1">
              <a:off x="286591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86591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86591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5" idx="1"/>
            </p:cNvCxnSpPr>
            <p:nvPr/>
          </p:nvCxnSpPr>
          <p:spPr>
            <a:xfrm>
              <a:off x="3288343" y="5295977"/>
              <a:ext cx="166165" cy="299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977537" y="5725066"/>
              <a:ext cx="504446" cy="18537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48" idx="1"/>
              <a:endCxn id="50" idx="1"/>
            </p:cNvCxnSpPr>
            <p:nvPr/>
          </p:nvCxnSpPr>
          <p:spPr>
            <a:xfrm rot="10800000">
              <a:off x="2733128" y="5186381"/>
              <a:ext cx="12832" cy="961981"/>
            </a:xfrm>
            <a:prstGeom prst="curvedConnector3">
              <a:avLst>
                <a:gd name="adj1" fmla="val 230188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可放置的最早时间步（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最早时间步分别为</a:t>
                </a:r>
                <a:r>
                  <a:rPr lang="en-US" altLang="zh-CN" sz="1400"/>
                  <a:t>0,3,1,2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8155173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75" t="-2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算子调度可放置的最晚时间步（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400"/>
                  <a:t>）：如图，算子</a:t>
                </a:r>
                <a:r>
                  <a:rPr lang="en-US" altLang="zh-CN" sz="1400"/>
                  <a:t>1,4,8,9</a:t>
                </a:r>
                <a:r>
                  <a:rPr lang="zh-CN" altLang="en-US" sz="1400"/>
                  <a:t>的最晚时间步分别为</a:t>
                </a:r>
                <a:r>
                  <a:rPr lang="en-US" altLang="zh-CN" sz="1400"/>
                  <a:t>0,3,3,5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35" y="307777"/>
                <a:ext cx="7224478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69" t="-1961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1881249" y="975041"/>
            <a:ext cx="1281949" cy="2949370"/>
            <a:chOff x="4604254" y="4134469"/>
            <a:chExt cx="1511299" cy="365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100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54" y="4134469"/>
                  <a:ext cx="607985" cy="3050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/>
            <p:cNvCxnSpPr/>
            <p:nvPr/>
          </p:nvCxnSpPr>
          <p:spPr>
            <a:xfrm>
              <a:off x="466379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468535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660120" y="453218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T0</a:t>
              </a:r>
              <a:endParaRPr lang="zh-CN" altLang="en-US" sz="140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200825" y="4523796"/>
              <a:ext cx="298966" cy="314591"/>
              <a:chOff x="5616612" y="1305418"/>
              <a:chExt cx="361543" cy="378263"/>
            </a:xfrm>
            <a:noFill/>
          </p:grpSpPr>
          <p:sp>
            <p:nvSpPr>
              <p:cNvPr id="108" name="椭圆 107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616612" y="1305418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1</a:t>
                </a:r>
                <a:endParaRPr lang="zh-CN" altLang="en-US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558284" y="6031210"/>
              <a:ext cx="298966" cy="314591"/>
              <a:chOff x="5602523" y="1315507"/>
              <a:chExt cx="361543" cy="378263"/>
            </a:xfrm>
            <a:noFill/>
          </p:grpSpPr>
          <p:sp>
            <p:nvSpPr>
              <p:cNvPr id="106" name="椭圆 105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602523" y="1315507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8</a:t>
                </a:r>
                <a:endParaRPr lang="zh-CN" altLang="en-US" sz="105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187992" y="5044392"/>
              <a:ext cx="298966" cy="314591"/>
              <a:chOff x="5599589" y="1320185"/>
              <a:chExt cx="361543" cy="378263"/>
            </a:xfrm>
            <a:noFill/>
          </p:grpSpPr>
          <p:sp>
            <p:nvSpPr>
              <p:cNvPr id="104" name="椭圆 103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599589" y="1320185"/>
                <a:ext cx="361543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2</a:t>
                </a:r>
                <a:endParaRPr lang="zh-CN" altLang="en-US" sz="105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68535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68535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08" idx="4"/>
              <a:endCxn id="104" idx="0"/>
            </p:cNvCxnSpPr>
            <p:nvPr/>
          </p:nvCxnSpPr>
          <p:spPr>
            <a:xfrm flipH="1">
              <a:off x="531361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8" idx="5"/>
              <a:endCxn id="106" idx="0"/>
            </p:cNvCxnSpPr>
            <p:nvPr/>
          </p:nvCxnSpPr>
          <p:spPr>
            <a:xfrm>
              <a:off x="5394451" y="4739811"/>
              <a:ext cx="295435" cy="1320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5200816" y="5530748"/>
              <a:ext cx="307565" cy="790213"/>
              <a:chOff x="5616604" y="1322372"/>
              <a:chExt cx="371942" cy="950151"/>
            </a:xfrm>
            <a:noFill/>
          </p:grpSpPr>
          <p:sp>
            <p:nvSpPr>
              <p:cNvPr id="100" name="椭圆 99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627003" y="1322372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3</a:t>
                </a:r>
                <a:endParaRPr lang="zh-CN" altLang="en-US" sz="105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616604" y="1894259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4</a:t>
                </a:r>
                <a:endParaRPr lang="zh-CN" altLang="en-US" sz="1050"/>
              </a:p>
            </p:txBody>
          </p:sp>
        </p:grpSp>
        <p:cxnSp>
          <p:nvCxnSpPr>
            <p:cNvPr id="70" name="直接箭头连接符 69"/>
            <p:cNvCxnSpPr>
              <a:stCxn id="104" idx="4"/>
              <a:endCxn id="100" idx="0"/>
            </p:cNvCxnSpPr>
            <p:nvPr/>
          </p:nvCxnSpPr>
          <p:spPr>
            <a:xfrm>
              <a:off x="531361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06" idx="3"/>
              <a:endCxn id="94" idx="6"/>
            </p:cNvCxnSpPr>
            <p:nvPr/>
          </p:nvCxnSpPr>
          <p:spPr>
            <a:xfrm flipH="1">
              <a:off x="5421383" y="6238835"/>
              <a:ext cx="194828" cy="371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5816587" y="6925999"/>
              <a:ext cx="298966" cy="314591"/>
              <a:chOff x="6425593" y="5552823"/>
              <a:chExt cx="298966" cy="314591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6453008" y="5595149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25593" y="5552823"/>
                <a:ext cx="298966" cy="31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9</a:t>
                </a:r>
                <a:endParaRPr lang="zh-CN" altLang="en-US" sz="105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660120" y="5000302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T1</a:t>
              </a:r>
              <a:endParaRPr lang="zh-CN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60120" y="5508319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T2</a:t>
              </a:r>
              <a:endParaRPr lang="zh-CN" altLang="en-US" sz="1400"/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468535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532077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660120" y="5992128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T3</a:t>
              </a:r>
              <a:endParaRPr lang="zh-CN" altLang="en-US" sz="1400"/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468535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68535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468535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660120" y="6476817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T4</a:t>
              </a:r>
              <a:endParaRPr lang="zh-CN" altLang="en-US" sz="1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60120" y="6926000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T5</a:t>
              </a:r>
              <a:endParaRPr lang="zh-CN" altLang="en-US" sz="1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60120" y="7375181"/>
              <a:ext cx="429360" cy="381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T6</a:t>
              </a:r>
              <a:endParaRPr lang="zh-CN" altLang="en-US" sz="140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196152" y="6504455"/>
              <a:ext cx="303635" cy="773099"/>
              <a:chOff x="5610958" y="1342948"/>
              <a:chExt cx="367189" cy="929574"/>
            </a:xfrm>
            <a:noFill/>
          </p:grpSpPr>
          <p:sp>
            <p:nvSpPr>
              <p:cNvPr id="94" name="椭圆 93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610958" y="134294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5</a:t>
                </a:r>
                <a:endParaRPr lang="zh-CN" altLang="en-US" sz="10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16604" y="1894258"/>
                <a:ext cx="361543" cy="37826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6</a:t>
                </a:r>
                <a:endParaRPr lang="zh-CN" altLang="en-US" sz="105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187994" y="7474022"/>
              <a:ext cx="298967" cy="314591"/>
              <a:chOff x="5599589" y="1383520"/>
              <a:chExt cx="361544" cy="378263"/>
            </a:xfrm>
            <a:noFill/>
          </p:grpSpPr>
          <p:sp>
            <p:nvSpPr>
              <p:cNvPr id="92" name="椭圆 91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99589" y="1383520"/>
                <a:ext cx="361544" cy="3782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7</a:t>
                </a:r>
                <a:endParaRPr lang="zh-CN" altLang="en-US" sz="1050"/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flipH="1">
              <a:off x="532077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532077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>
              <a:off x="532077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106" idx="5"/>
              <a:endCxn id="99" idx="0"/>
            </p:cNvCxnSpPr>
            <p:nvPr/>
          </p:nvCxnSpPr>
          <p:spPr>
            <a:xfrm>
              <a:off x="5763564" y="6238836"/>
              <a:ext cx="202506" cy="687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98" idx="4"/>
              <a:endCxn id="92" idx="6"/>
            </p:cNvCxnSpPr>
            <p:nvPr/>
          </p:nvCxnSpPr>
          <p:spPr>
            <a:xfrm flipH="1">
              <a:off x="5417799" y="7177906"/>
              <a:ext cx="530395" cy="400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103" idx="1"/>
              <a:endCxn id="105" idx="1"/>
            </p:cNvCxnSpPr>
            <p:nvPr/>
          </p:nvCxnSpPr>
          <p:spPr>
            <a:xfrm rot="10800000">
              <a:off x="5187992" y="5201687"/>
              <a:ext cx="12824" cy="961979"/>
            </a:xfrm>
            <a:prstGeom prst="curvedConnector3">
              <a:avLst>
                <a:gd name="adj1" fmla="val 2201489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-19378" y="4346545"/>
                <a:ext cx="5818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</a:t>
                </a:r>
                <a:r>
                  <a:rPr lang="en-US" altLang="zh-CN" sz="1400"/>
                  <a:t>n</a:t>
                </a:r>
                <a:r>
                  <a:rPr lang="zh-CN" altLang="en-US" sz="1400"/>
                  <a:t>的机动性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400"/>
                  <a:t>),</a:t>
                </a:r>
                <a:r>
                  <a:rPr lang="zh-CN" altLang="en-US" sz="1400"/>
                  <a:t>它的取值范围为</a:t>
                </a:r>
                <a:r>
                  <a:rPr lang="en-US" altLang="zh-CN" sz="1400"/>
                  <a:t>[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/>
                      </a:rPr>
                      <m:t>最早</m:t>
                    </m:r>
                    <m:r>
                      <a:rPr lang="zh-CN" altLang="en-US" sz="1400" i="1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r>
                  <a:rPr lang="en-US" altLang="zh-CN" sz="1400"/>
                  <a:t>,</a:t>
                </a:r>
                <a:r>
                  <a:rPr lang="zh-CN" altLang="en-US" sz="1400"/>
                  <a:t>最晚时间步</a:t>
                </a:r>
                <a:r>
                  <a:rPr lang="en-US" altLang="zh-CN" sz="1400"/>
                  <a:t>]</a:t>
                </a:r>
                <a:r>
                  <a:rPr lang="zh-CN" altLang="en-US" sz="1400"/>
                  <a:t> ，如图</a:t>
                </a:r>
                <a:endParaRPr lang="en-US" altLang="zh-CN" sz="1400"/>
              </a:p>
              <a:p>
                <a:r>
                  <a:rPr lang="en-US" altLang="zh-CN" sz="1400"/>
                  <a:t> 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1,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4,</a:t>
                </a:r>
                <a:r>
                  <a:rPr lang="zh-CN" altLang="en-US" sz="1400"/>
                  <a:t>算子</a:t>
                </a:r>
                <a:r>
                  <a:rPr lang="en-US" altLang="zh-CN" sz="1400"/>
                  <a:t>8 </a:t>
                </a:r>
                <a:r>
                  <a:rPr lang="zh-CN" altLang="en-US" sz="1400"/>
                  <a:t>和算子</a:t>
                </a:r>
                <a:r>
                  <a:rPr lang="en-US" altLang="zh-CN" sz="1400"/>
                  <a:t>9 </a:t>
                </a:r>
                <a:r>
                  <a:rPr lang="zh-CN" altLang="en-US" sz="1400"/>
                  <a:t>的机动性分别为</a:t>
                </a:r>
                <a:r>
                  <a:rPr lang="en-US" altLang="zh-CN" sz="1400"/>
                  <a:t> [0,0], [3,3], [1,3] ,[2,5]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78" y="4346545"/>
                <a:ext cx="5818644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10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-17536" y="4931320"/>
                <a:ext cx="7500195" cy="313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算子的扩展机动性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): </a:t>
                </a:r>
                <a:r>
                  <a:rPr lang="zh-CN" altLang="en-US" sz="1400"/>
                  <a:t>，它取值范围为</a:t>
                </a:r>
                <a:r>
                  <a:rPr lang="en-US" altLang="zh-CN" sz="1400"/>
                  <a:t>[</a:t>
                </a:r>
                <a:r>
                  <a:rPr lang="zh-CN" altLang="en-US" sz="1400"/>
                  <a:t>最早时间步</a:t>
                </a:r>
                <a:r>
                  <a:rPr lang="en-US" altLang="zh-CN" sz="1400"/>
                  <a:t>, 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/>
                      </a:rPr>
                      <m:t>最晚</m:t>
                    </m:r>
                    <m:r>
                      <a:rPr lang="zh-CN" altLang="en-US" sz="1400" i="1" smtClean="0">
                        <a:latin typeface="Cambria Math"/>
                      </a:rPr>
                      <m:t>路由</m:t>
                    </m:r>
                    <m:r>
                      <a:rPr lang="zh-CN" altLang="en-US" sz="1400" i="1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r>
                  <a:rPr lang="en-US" altLang="zh-CN" sz="1400"/>
                  <a:t>],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1400"/>
                  <a:t> </a:t>
                </a:r>
                <a:r>
                  <a:rPr lang="en-US" altLang="zh-CN" sz="1400"/>
                  <a:t>=[1,4],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1400"/>
                  <a:t> </a:t>
                </a:r>
                <a:r>
                  <a:rPr lang="en-US" altLang="zh-CN" sz="1400"/>
                  <a:t>=[3,4]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6" y="4931320"/>
                <a:ext cx="7500195" cy="313419"/>
              </a:xfrm>
              <a:prstGeom prst="rect">
                <a:avLst/>
              </a:prstGeom>
              <a:blipFill rotWithShape="1">
                <a:blip r:embed="rId7"/>
                <a:stretch>
                  <a:fillRect l="-8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最晚路由时间步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)</a:t>
                </a:r>
                <a:r>
                  <a:rPr lang="zh-CN" altLang="en-US" sz="1400"/>
                  <a:t>：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/>
                      </a:rPr>
                      <m:t>算子</m:t>
                    </m:r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的路由算子</m:t>
                    </m:r>
                    <m:r>
                      <a:rPr lang="zh-CN" altLang="en-US" sz="1400" i="1" smtClean="0">
                        <a:latin typeface="Cambria Math"/>
                      </a:rPr>
                      <m:t>插入</m:t>
                    </m:r>
                    <m:r>
                      <a:rPr lang="zh-CN" altLang="en-US" sz="1400" b="0" i="1" smtClean="0">
                        <a:latin typeface="Cambria Math"/>
                      </a:rPr>
                      <m:t>的</m:t>
                    </m:r>
                    <m:r>
                      <a:rPr lang="zh-CN" altLang="en-US" sz="1400" i="1">
                        <a:latin typeface="Cambria Math"/>
                      </a:rPr>
                      <m:t>最晚</m:t>
                    </m:r>
                    <m:r>
                      <a:rPr lang="zh-CN" altLang="en-US" sz="1400" i="1" smtClean="0">
                        <a:latin typeface="Cambria Math"/>
                      </a:rPr>
                      <m:t>时间</m:t>
                    </m:r>
                    <m:r>
                      <a:rPr lang="zh-CN" altLang="en-US" sz="1400" b="0" i="1" smtClean="0">
                        <a:latin typeface="Cambria Math"/>
                      </a:rPr>
                      <m:t>步</m:t>
                    </m:r>
                  </m:oMath>
                </a14:m>
                <a:endParaRPr lang="en-US" altLang="zh-CN" sz="1400" b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b="0" i="1" smtClean="0">
                            <a:latin typeface="Cambria Math"/>
                          </a:rPr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 sz="1400" i="1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</m:oMath>
                </a14:m>
                <a:r>
                  <a:rPr lang="zh-CN" altLang="en-US" sz="1400"/>
                  <a:t>，</a:t>
                </a:r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/>
                      </a:rPr>
                      <m:t>𝑛</m:t>
                    </m:r>
                    <m:r>
                      <a:rPr lang="zh-CN" altLang="en-US" sz="1400" i="1"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sz="1400"/>
                  <a:t>为算子的子算子；</a:t>
                </a:r>
                <a:endParaRPr lang="en-US" altLang="zh-CN" sz="1400"/>
              </a:p>
              <a:p>
                <a:r>
                  <a:rPr lang="zh-CN" altLang="en-US" sz="1400"/>
                  <a:t>如算子</a:t>
                </a:r>
                <a:r>
                  <a:rPr lang="en-US" altLang="zh-CN" sz="1400"/>
                  <a:t>8</a:t>
                </a:r>
                <a:r>
                  <a:rPr lang="zh-CN" altLang="en-US" sz="1400"/>
                  <a:t>有两个子算子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和</a:t>
                </a:r>
                <a:r>
                  <a:rPr lang="en-US" altLang="zh-CN" sz="1400"/>
                  <a:t>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40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 b="0" i="0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=5</a:t>
                </a:r>
                <a:r>
                  <a:rPr lang="zh-CN" altLang="en-US" sz="140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sz="140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1400"/>
                  <a:t>-1=4</a:t>
                </a:r>
              </a:p>
              <a:p>
                <a:r>
                  <a:rPr lang="zh-CN" altLang="en-US" sz="1400"/>
                  <a:t>如果是跨越周期的依赖，如算子</a:t>
                </a:r>
                <a:r>
                  <a:rPr lang="en-US" altLang="zh-CN" sz="1400"/>
                  <a:t>4</a:t>
                </a:r>
                <a:r>
                  <a:rPr lang="zh-CN" altLang="en-US" sz="140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1400" i="1">
                            <a:latin typeface="Cambria Math"/>
                          </a:rPr>
                          <m:t>最晚时间</m:t>
                        </m:r>
                        <m:r>
                          <a:rPr lang="zh-CN" altLang="en-US" sz="1400" b="0" i="1" smtClean="0">
                            <a:latin typeface="Cambria Math"/>
                          </a:rPr>
                          <m:t>步为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1400" i="1">
                                <a:latin typeface="Cambria Math"/>
                              </a:rPr>
                              <m:t>’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𝐼𝐼</m:t>
                        </m:r>
                        <m:r>
                          <a:rPr lang="en-US" altLang="zh-CN" sz="1400" i="1">
                            <a:latin typeface="Cambria Math"/>
                          </a:rPr>
                          <m:t>−1)</m:t>
                        </m:r>
                      </m:e>
                    </m:func>
                    <m:r>
                      <a:rPr lang="zh-CN" altLang="en-US" sz="1400" b="0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sz="1400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/>
                      <m:t>L</m:t>
                    </m:r>
                    <m:r>
                      <m:rPr>
                        <m:nor/>
                      </m:rPr>
                      <a:rPr lang="en-US" altLang="zh-CN" sz="1400"/>
                      <m:t>2 = 1 </m:t>
                    </m:r>
                    <m:r>
                      <m:rPr>
                        <m:nor/>
                      </m:rPr>
                      <a:rPr lang="en-US" altLang="zh-CN" sz="1400" b="0" i="0" smtClean="0"/>
                      <m:t>,</m:t>
                    </m:r>
                    <m:r>
                      <m:rPr>
                        <m:nor/>
                      </m:rPr>
                      <a:rPr lang="en-US" altLang="zh-CN" sz="1400"/>
                      <m:t>II</m:t>
                    </m:r>
                    <m:r>
                      <m:rPr>
                        <m:nor/>
                      </m:rPr>
                      <a:rPr lang="en-US" altLang="zh-CN" sz="1400"/>
                      <m:t>=4,</m:t>
                    </m:r>
                  </m:oMath>
                </a14:m>
                <a:r>
                  <a:rPr lang="en-US" altLang="zh-CN" sz="1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400"/>
                  <a:t>=1+4-1=4</a:t>
                </a: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41" y="626790"/>
                <a:ext cx="5653151" cy="1186479"/>
              </a:xfrm>
              <a:prstGeom prst="rect">
                <a:avLst/>
              </a:prstGeom>
              <a:blipFill rotWithShape="1">
                <a:blip r:embed="rId8"/>
                <a:stretch>
                  <a:fillRect l="-216" t="-1031" b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/>
          <p:cNvSpPr/>
          <p:nvPr/>
        </p:nvSpPr>
        <p:spPr>
          <a:xfrm>
            <a:off x="-1" y="5359363"/>
            <a:ext cx="3248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/>
              <a:t>边集合</a:t>
            </a:r>
            <a:r>
              <a:rPr lang="en-US" altLang="zh-CN" sz="1400"/>
              <a:t> (</a:t>
            </a:r>
            <a:r>
              <a:rPr lang="en-US" altLang="zh-CN" sz="1400" i="1"/>
              <a:t>E</a:t>
            </a:r>
            <a:r>
              <a:rPr lang="en-US" altLang="zh-CN" sz="1400"/>
              <a:t>):</a:t>
            </a:r>
            <a:r>
              <a:rPr lang="zh-CN" altLang="en-US" sz="1400"/>
              <a:t>原始</a:t>
            </a:r>
            <a:r>
              <a:rPr lang="en-US" altLang="zh-CN" sz="1400"/>
              <a:t>DDG</a:t>
            </a:r>
            <a:r>
              <a:rPr lang="zh-CN" altLang="en-US" sz="1400"/>
              <a:t>图的依赖边集合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400"/>
                  <a:t>内存访问延迟</a:t>
                </a:r>
                <a:r>
                  <a:rPr lang="en-US" altLang="zh-CN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): </a:t>
                </a:r>
                <a:r>
                  <a:rPr lang="zh-CN" altLang="en-US" sz="1400"/>
                  <a:t>，它是内存路由的最小延迟，包括数据存，数据持有，数据取；</a:t>
                </a:r>
                <a:endParaRPr lang="en-US" altLang="zh-CN" sz="1400"/>
              </a:p>
              <a:p>
                <a:r>
                  <a:rPr lang="zh-CN" altLang="en-US" sz="1400"/>
                  <a:t>假设数据存取执行时间为一个时间步，那么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400"/>
                  <a:t>=3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728688"/>
                <a:ext cx="698896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75" t="-1163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1400"/>
                  <a:t>: PEA </a:t>
                </a:r>
                <a:r>
                  <a:rPr lang="zh-CN" altLang="en-US" sz="1400"/>
                  <a:t>阵列中</a:t>
                </a:r>
                <a:r>
                  <a:rPr lang="en-US" altLang="zh-CN" sz="1400"/>
                  <a:t>PE</a:t>
                </a:r>
                <a:r>
                  <a:rPr lang="zh-CN" altLang="en-US" sz="1400"/>
                  <a:t>的数量</a:t>
                </a:r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17" y="6313463"/>
                <a:ext cx="2354234" cy="326949"/>
              </a:xfrm>
              <a:prstGeom prst="rect">
                <a:avLst/>
              </a:prstGeom>
              <a:blipFill rotWithShape="1">
                <a:blip r:embed="rId10"/>
                <a:stretch>
                  <a:fillRect l="-518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组合 115"/>
          <p:cNvGrpSpPr/>
          <p:nvPr/>
        </p:nvGrpSpPr>
        <p:grpSpPr>
          <a:xfrm>
            <a:off x="5402997" y="1685934"/>
            <a:ext cx="1057466" cy="2557343"/>
            <a:chOff x="4604254" y="4134469"/>
            <a:chExt cx="1560554" cy="364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604254" y="4134469"/>
                  <a:ext cx="617335" cy="285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00"/>
                    <a:t>Time </a:t>
                  </a:r>
                  <a14:m>
                    <m:oMath xmlns:m="http://schemas.openxmlformats.org/officeDocument/2006/math">
                      <m:r>
                        <a:rPr lang="en-US" altLang="zh-CN" sz="700" b="0" i="1" smtClean="0">
                          <a:latin typeface="Cambria Math"/>
                        </a:rPr>
                        <m:t>𝑖</m:t>
                      </m:r>
                    </m:oMath>
                  </a14:m>
                  <a:endParaRPr lang="zh-CN" altLang="en-US" sz="70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54" y="4134469"/>
                  <a:ext cx="617335" cy="28527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连接符 117"/>
            <p:cNvCxnSpPr/>
            <p:nvPr/>
          </p:nvCxnSpPr>
          <p:spPr>
            <a:xfrm>
              <a:off x="4663799" y="4441632"/>
              <a:ext cx="12865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4685356" y="4919872"/>
              <a:ext cx="1264953" cy="8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660120" y="4532187"/>
              <a:ext cx="480696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T0</a:t>
              </a:r>
              <a:endParaRPr lang="zh-CN" altLang="en-US" sz="1050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200832" y="4523795"/>
              <a:ext cx="348221" cy="307224"/>
              <a:chOff x="5616612" y="1305418"/>
              <a:chExt cx="421107" cy="369405"/>
            </a:xfrm>
            <a:noFill/>
          </p:grpSpPr>
          <p:sp>
            <p:nvSpPr>
              <p:cNvPr id="167" name="椭圆 166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16612" y="1305418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1</a:t>
                </a:r>
                <a:endParaRPr lang="zh-CN" altLang="en-US" sz="100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5558290" y="6031209"/>
              <a:ext cx="348221" cy="307224"/>
              <a:chOff x="5602523" y="1315507"/>
              <a:chExt cx="421107" cy="369405"/>
            </a:xfrm>
            <a:noFill/>
          </p:grpSpPr>
          <p:sp>
            <p:nvSpPr>
              <p:cNvPr id="165" name="椭圆 164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602523" y="1315507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8</a:t>
                </a:r>
                <a:endParaRPr lang="zh-CN" altLang="en-US" sz="800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87998" y="5044391"/>
              <a:ext cx="348221" cy="307224"/>
              <a:chOff x="5599589" y="1320185"/>
              <a:chExt cx="421107" cy="369405"/>
            </a:xfrm>
            <a:noFill/>
          </p:grpSpPr>
          <p:sp>
            <p:nvSpPr>
              <p:cNvPr id="163" name="椭圆 162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599589" y="1320185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2</a:t>
                </a:r>
                <a:endParaRPr lang="zh-CN" altLang="en-US" sz="800"/>
              </a:p>
            </p:txBody>
          </p:sp>
        </p:grpSp>
        <p:cxnSp>
          <p:nvCxnSpPr>
            <p:cNvPr id="124" name="直接连接符 123"/>
            <p:cNvCxnSpPr/>
            <p:nvPr/>
          </p:nvCxnSpPr>
          <p:spPr>
            <a:xfrm>
              <a:off x="4685356" y="5399823"/>
              <a:ext cx="126495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4685356" y="5875842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67" idx="4"/>
              <a:endCxn id="163" idx="0"/>
            </p:cNvCxnSpPr>
            <p:nvPr/>
          </p:nvCxnSpPr>
          <p:spPr>
            <a:xfrm flipH="1">
              <a:off x="5313611" y="4770505"/>
              <a:ext cx="7167" cy="32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67" idx="5"/>
              <a:endCxn id="165" idx="0"/>
            </p:cNvCxnSpPr>
            <p:nvPr/>
          </p:nvCxnSpPr>
          <p:spPr>
            <a:xfrm>
              <a:off x="5394451" y="4739811"/>
              <a:ext cx="295435" cy="13201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5200822" y="5530749"/>
              <a:ext cx="356820" cy="782845"/>
              <a:chOff x="5616604" y="1322372"/>
              <a:chExt cx="431506" cy="941291"/>
            </a:xfrm>
            <a:noFill/>
          </p:grpSpPr>
          <p:sp>
            <p:nvSpPr>
              <p:cNvPr id="159" name="椭圆 158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627003" y="1322372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3</a:t>
                </a:r>
                <a:endParaRPr lang="zh-CN" altLang="en-US" sz="800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616604" y="1894258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4</a:t>
                </a:r>
                <a:endParaRPr lang="zh-CN" altLang="en-US" sz="800"/>
              </a:p>
            </p:txBody>
          </p:sp>
        </p:grpSp>
        <p:cxnSp>
          <p:nvCxnSpPr>
            <p:cNvPr id="129" name="直接箭头连接符 128"/>
            <p:cNvCxnSpPr>
              <a:stCxn id="163" idx="4"/>
              <a:endCxn id="159" idx="0"/>
            </p:cNvCxnSpPr>
            <p:nvPr/>
          </p:nvCxnSpPr>
          <p:spPr>
            <a:xfrm>
              <a:off x="5313611" y="5306649"/>
              <a:ext cx="3583" cy="2425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65" idx="3"/>
              <a:endCxn id="153" idx="6"/>
            </p:cNvCxnSpPr>
            <p:nvPr/>
          </p:nvCxnSpPr>
          <p:spPr>
            <a:xfrm flipH="1">
              <a:off x="5421383" y="6238835"/>
              <a:ext cx="194828" cy="371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/>
            <p:cNvGrpSpPr/>
            <p:nvPr/>
          </p:nvGrpSpPr>
          <p:grpSpPr>
            <a:xfrm>
              <a:off x="5816587" y="6925999"/>
              <a:ext cx="348221" cy="307224"/>
              <a:chOff x="6425593" y="5552823"/>
              <a:chExt cx="348221" cy="307224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6453008" y="5595149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425593" y="5552823"/>
                <a:ext cx="348221" cy="307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9</a:t>
                </a:r>
                <a:endParaRPr lang="zh-CN" altLang="en-US" sz="80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660120" y="5000302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T1</a:t>
              </a:r>
              <a:endParaRPr lang="zh-CN" altLang="en-US" sz="105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660120" y="5508319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T2</a:t>
              </a:r>
              <a:endParaRPr lang="zh-CN" altLang="en-US" sz="1050"/>
            </a:p>
          </p:txBody>
        </p:sp>
        <p:cxnSp>
          <p:nvCxnSpPr>
            <p:cNvPr id="134" name="直接连接符 133"/>
            <p:cNvCxnSpPr/>
            <p:nvPr/>
          </p:nvCxnSpPr>
          <p:spPr>
            <a:xfrm flipV="1">
              <a:off x="4685356" y="63899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H="1">
              <a:off x="5320777" y="5774038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4660120" y="5992127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T3</a:t>
              </a:r>
              <a:endParaRPr lang="zh-CN" altLang="en-US" sz="1050"/>
            </a:p>
          </p:txBody>
        </p:sp>
        <p:cxnSp>
          <p:nvCxnSpPr>
            <p:cNvPr id="137" name="直接连接符 136"/>
            <p:cNvCxnSpPr/>
            <p:nvPr/>
          </p:nvCxnSpPr>
          <p:spPr>
            <a:xfrm flipV="1">
              <a:off x="4685356" y="68471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V="1">
              <a:off x="4685356" y="73043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4685356" y="7761574"/>
              <a:ext cx="1264953" cy="30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660120" y="6476817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T4</a:t>
              </a:r>
              <a:endParaRPr lang="zh-CN" altLang="en-US" sz="105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60120" y="6926000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T5</a:t>
              </a:r>
              <a:endParaRPr lang="zh-CN" altLang="en-US" sz="105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60120" y="7375181"/>
              <a:ext cx="480695" cy="37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/>
                <a:t>T6</a:t>
              </a:r>
              <a:endParaRPr lang="zh-CN" altLang="en-US" sz="1050"/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5196161" y="6504454"/>
              <a:ext cx="352891" cy="765731"/>
              <a:chOff x="5610958" y="1342948"/>
              <a:chExt cx="426754" cy="920715"/>
            </a:xfrm>
            <a:noFill/>
          </p:grpSpPr>
          <p:sp>
            <p:nvSpPr>
              <p:cNvPr id="153" name="椭圆 152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610958" y="1342948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5</a:t>
                </a:r>
                <a:endParaRPr lang="zh-CN" altLang="en-US" sz="800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16605" y="1894258"/>
                <a:ext cx="421107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6</a:t>
                </a:r>
                <a:endParaRPr lang="zh-CN" altLang="en-US" sz="800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187987" y="7474021"/>
              <a:ext cx="348221" cy="307224"/>
              <a:chOff x="5599589" y="1383520"/>
              <a:chExt cx="421108" cy="369405"/>
            </a:xfrm>
            <a:noFill/>
          </p:grpSpPr>
          <p:sp>
            <p:nvSpPr>
              <p:cNvPr id="151" name="椭圆 150"/>
              <p:cNvSpPr/>
              <p:nvPr/>
            </p:nvSpPr>
            <p:spPr>
              <a:xfrm>
                <a:off x="5625502" y="1383520"/>
                <a:ext cx="252000" cy="2519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599589" y="1383520"/>
                <a:ext cx="421108" cy="36940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/>
                  <a:t>7</a:t>
                </a:r>
                <a:endParaRPr lang="zh-CN" altLang="en-US" sz="800"/>
              </a:p>
            </p:txBody>
          </p:sp>
        </p:grpSp>
        <p:cxnSp>
          <p:nvCxnSpPr>
            <p:cNvPr id="145" name="直接箭头连接符 144"/>
            <p:cNvCxnSpPr/>
            <p:nvPr/>
          </p:nvCxnSpPr>
          <p:spPr>
            <a:xfrm flipH="1">
              <a:off x="5320777" y="6240790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 flipH="1">
              <a:off x="5320777" y="6729195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flipH="1">
              <a:off x="5320777" y="7249379"/>
              <a:ext cx="3049" cy="2591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65" idx="5"/>
              <a:endCxn id="158" idx="0"/>
            </p:cNvCxnSpPr>
            <p:nvPr/>
          </p:nvCxnSpPr>
          <p:spPr>
            <a:xfrm>
              <a:off x="5763570" y="6238834"/>
              <a:ext cx="227128" cy="687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57" idx="4"/>
              <a:endCxn id="151" idx="6"/>
            </p:cNvCxnSpPr>
            <p:nvPr/>
          </p:nvCxnSpPr>
          <p:spPr>
            <a:xfrm flipH="1">
              <a:off x="5417799" y="7177906"/>
              <a:ext cx="530395" cy="400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曲线连接符 149"/>
            <p:cNvCxnSpPr>
              <a:stCxn id="162" idx="1"/>
              <a:endCxn id="164" idx="1"/>
            </p:cNvCxnSpPr>
            <p:nvPr/>
          </p:nvCxnSpPr>
          <p:spPr>
            <a:xfrm rot="10800000">
              <a:off x="5187998" y="5198004"/>
              <a:ext cx="12824" cy="961979"/>
            </a:xfrm>
            <a:prstGeom prst="curvedConnector3">
              <a:avLst>
                <a:gd name="adj1" fmla="val 273061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椭圆 168"/>
          <p:cNvSpPr/>
          <p:nvPr/>
        </p:nvSpPr>
        <p:spPr>
          <a:xfrm>
            <a:off x="6194822" y="3341607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6763307" y="1661699"/>
            <a:ext cx="2158181" cy="3150244"/>
            <a:chOff x="4184301" y="3468352"/>
            <a:chExt cx="2251179" cy="3365277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184301" y="3468352"/>
              <a:ext cx="1251444" cy="2798874"/>
              <a:chOff x="2149394" y="4134469"/>
              <a:chExt cx="1546748" cy="36397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100"/>
                      <a:t>Time </a:t>
                    </a:r>
                    <a14:m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/>
                          </a:rPr>
                          <m:t>𝑖</m:t>
                        </m:r>
                      </m:oMath>
                    </a14:m>
                    <a:endParaRPr lang="zh-CN" altLang="en-US" sz="1100"/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394" y="4134469"/>
                    <a:ext cx="679575" cy="34020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直接连接符 201"/>
              <p:cNvCxnSpPr/>
              <p:nvPr/>
            </p:nvCxnSpPr>
            <p:spPr>
              <a:xfrm>
                <a:off x="2208939" y="4441632"/>
                <a:ext cx="12865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V="1">
                <a:off x="2230496" y="4919872"/>
                <a:ext cx="1264953" cy="85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2205261" y="4532185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T0</a:t>
                </a:r>
                <a:endParaRPr lang="zh-CN" altLang="en-US" sz="1100"/>
              </a:p>
            </p:txBody>
          </p:sp>
          <p:grpSp>
            <p:nvGrpSpPr>
              <p:cNvPr id="205" name="组合 204"/>
              <p:cNvGrpSpPr/>
              <p:nvPr/>
            </p:nvGrpSpPr>
            <p:grpSpPr>
              <a:xfrm>
                <a:off x="2745970" y="4523794"/>
                <a:ext cx="299570" cy="300180"/>
                <a:chOff x="5616612" y="1305418"/>
                <a:chExt cx="362273" cy="360936"/>
              </a:xfrm>
              <a:noFill/>
            </p:grpSpPr>
            <p:sp>
              <p:nvSpPr>
                <p:cNvPr id="250" name="椭圆 249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5616612" y="1305418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1</a:t>
                  </a:r>
                  <a:endParaRPr lang="zh-CN" altLang="en-US" sz="1050"/>
                </a:p>
              </p:txBody>
            </p:sp>
          </p:grpSp>
          <p:grpSp>
            <p:nvGrpSpPr>
              <p:cNvPr id="206" name="组合 205"/>
              <p:cNvGrpSpPr/>
              <p:nvPr/>
            </p:nvGrpSpPr>
            <p:grpSpPr>
              <a:xfrm>
                <a:off x="3079290" y="5063356"/>
                <a:ext cx="299570" cy="300180"/>
                <a:chOff x="5602523" y="1315507"/>
                <a:chExt cx="362273" cy="360936"/>
              </a:xfrm>
              <a:noFill/>
            </p:grpSpPr>
            <p:sp>
              <p:nvSpPr>
                <p:cNvPr id="248" name="椭圆 247"/>
                <p:cNvSpPr/>
                <p:nvPr/>
              </p:nvSpPr>
              <p:spPr>
                <a:xfrm>
                  <a:off x="5635675" y="1350060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5602523" y="1315507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8</a:t>
                  </a:r>
                  <a:endParaRPr lang="zh-CN" altLang="en-US" sz="900"/>
                </a:p>
              </p:txBody>
            </p:sp>
          </p:grpSp>
          <p:grpSp>
            <p:nvGrpSpPr>
              <p:cNvPr id="207" name="组合 206"/>
              <p:cNvGrpSpPr/>
              <p:nvPr/>
            </p:nvGrpSpPr>
            <p:grpSpPr>
              <a:xfrm>
                <a:off x="2733137" y="5044390"/>
                <a:ext cx="299570" cy="300180"/>
                <a:chOff x="5599589" y="1320185"/>
                <a:chExt cx="362273" cy="360936"/>
              </a:xfrm>
              <a:noFill/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625502" y="1383522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5599589" y="1320185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2</a:t>
                  </a:r>
                  <a:endParaRPr lang="zh-CN" altLang="en-US" sz="900"/>
                </a:p>
              </p:txBody>
            </p:sp>
          </p:grpSp>
          <p:cxnSp>
            <p:nvCxnSpPr>
              <p:cNvPr id="208" name="直接连接符 207"/>
              <p:cNvCxnSpPr/>
              <p:nvPr/>
            </p:nvCxnSpPr>
            <p:spPr>
              <a:xfrm>
                <a:off x="2230496" y="5399823"/>
                <a:ext cx="126495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V="1">
                <a:off x="2230496" y="5875842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/>
              <p:cNvCxnSpPr>
                <a:stCxn id="250" idx="4"/>
                <a:endCxn id="246" idx="0"/>
              </p:cNvCxnSpPr>
              <p:nvPr/>
            </p:nvCxnSpPr>
            <p:spPr>
              <a:xfrm flipH="1">
                <a:off x="2858751" y="4770505"/>
                <a:ext cx="7167" cy="326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/>
              <p:cNvCxnSpPr>
                <a:stCxn id="250" idx="5"/>
                <a:endCxn id="248" idx="0"/>
              </p:cNvCxnSpPr>
              <p:nvPr/>
            </p:nvCxnSpPr>
            <p:spPr>
              <a:xfrm>
                <a:off x="2939591" y="4739811"/>
                <a:ext cx="271296" cy="3522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椭圆 211"/>
              <p:cNvSpPr/>
              <p:nvPr/>
            </p:nvSpPr>
            <p:spPr>
              <a:xfrm>
                <a:off x="3423991" y="5564457"/>
                <a:ext cx="208383" cy="2095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2745961" y="5530747"/>
                <a:ext cx="308160" cy="775802"/>
                <a:chOff x="5616604" y="1322372"/>
                <a:chExt cx="372661" cy="932823"/>
              </a:xfrm>
              <a:noFill/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626997" y="1322372"/>
                  <a:ext cx="362268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3</a:t>
                  </a:r>
                  <a:endParaRPr lang="zh-CN" altLang="en-US" sz="900"/>
                </a:p>
              </p:txBody>
            </p:sp>
            <p:sp>
              <p:nvSpPr>
                <p:cNvPr id="244" name="椭圆 243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5616604" y="1894259"/>
                  <a:ext cx="362270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4</a:t>
                  </a:r>
                  <a:endParaRPr lang="zh-CN" altLang="en-US" sz="900"/>
                </a:p>
              </p:txBody>
            </p:sp>
          </p:grpSp>
          <p:cxnSp>
            <p:nvCxnSpPr>
              <p:cNvPr id="214" name="直接箭头连接符 213"/>
              <p:cNvCxnSpPr>
                <a:stCxn id="246" idx="4"/>
                <a:endCxn id="242" idx="0"/>
              </p:cNvCxnSpPr>
              <p:nvPr/>
            </p:nvCxnSpPr>
            <p:spPr>
              <a:xfrm>
                <a:off x="2858751" y="5306649"/>
                <a:ext cx="3583" cy="242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>
                <a:stCxn id="249" idx="2"/>
              </p:cNvCxnSpPr>
              <p:nvPr/>
            </p:nvCxnSpPr>
            <p:spPr>
              <a:xfrm flipH="1">
                <a:off x="2952167" y="5363536"/>
                <a:ext cx="276903" cy="12226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/>
              <p:cNvSpPr txBox="1"/>
              <p:nvPr/>
            </p:nvSpPr>
            <p:spPr>
              <a:xfrm>
                <a:off x="3396575" y="5530748"/>
                <a:ext cx="299567" cy="30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9</a:t>
                </a:r>
                <a:endParaRPr lang="zh-CN" altLang="en-US" sz="90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205261" y="5000302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T1</a:t>
                </a:r>
                <a:endParaRPr lang="zh-CN" altLang="en-US" sz="110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2205261" y="550831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T2</a:t>
                </a:r>
                <a:endParaRPr lang="zh-CN" altLang="en-US" sz="1100"/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 flipV="1">
                <a:off x="2230496" y="63899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/>
              <p:cNvCxnSpPr/>
              <p:nvPr/>
            </p:nvCxnSpPr>
            <p:spPr>
              <a:xfrm flipH="1">
                <a:off x="2865917" y="5774038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2205261" y="5992129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T3</a:t>
                </a:r>
                <a:endParaRPr lang="zh-CN" altLang="en-US" sz="1100"/>
              </a:p>
            </p:txBody>
          </p:sp>
          <p:cxnSp>
            <p:nvCxnSpPr>
              <p:cNvPr id="222" name="直接连接符 221"/>
              <p:cNvCxnSpPr/>
              <p:nvPr/>
            </p:nvCxnSpPr>
            <p:spPr>
              <a:xfrm flipV="1">
                <a:off x="2230496" y="68471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flipV="1">
                <a:off x="2230496" y="73043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flipV="1">
                <a:off x="2230496" y="7761574"/>
                <a:ext cx="1264953" cy="30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/>
              <p:cNvSpPr txBox="1"/>
              <p:nvPr/>
            </p:nvSpPr>
            <p:spPr>
              <a:xfrm>
                <a:off x="2205261" y="6476817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T4</a:t>
                </a:r>
                <a:endParaRPr lang="zh-CN" altLang="en-US" sz="110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05261" y="6926001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T5</a:t>
                </a:r>
                <a:endParaRPr lang="zh-CN" altLang="en-US" sz="11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205261" y="7375180"/>
                <a:ext cx="402593" cy="34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/>
                  <a:t>T6</a:t>
                </a:r>
                <a:endParaRPr lang="zh-CN" altLang="en-US" sz="1100"/>
              </a:p>
            </p:txBody>
          </p:sp>
          <p:grpSp>
            <p:nvGrpSpPr>
              <p:cNvPr id="228" name="组合 227"/>
              <p:cNvGrpSpPr/>
              <p:nvPr/>
            </p:nvGrpSpPr>
            <p:grpSpPr>
              <a:xfrm>
                <a:off x="2741287" y="6504456"/>
                <a:ext cx="304239" cy="758690"/>
                <a:chOff x="5610960" y="1342948"/>
                <a:chExt cx="367920" cy="912248"/>
              </a:xfrm>
              <a:noFill/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5631341" y="1344553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5610960" y="1342948"/>
                  <a:ext cx="362269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5</a:t>
                  </a:r>
                  <a:endParaRPr lang="zh-CN" altLang="en-US" sz="900"/>
                </a:p>
              </p:txBody>
            </p:sp>
            <p:sp>
              <p:nvSpPr>
                <p:cNvPr id="240" name="椭圆 239"/>
                <p:cNvSpPr/>
                <p:nvPr/>
              </p:nvSpPr>
              <p:spPr>
                <a:xfrm>
                  <a:off x="5635675" y="1924125"/>
                  <a:ext cx="252000" cy="25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5616609" y="1894260"/>
                  <a:ext cx="362271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6</a:t>
                  </a:r>
                  <a:endParaRPr lang="zh-CN" altLang="en-US" sz="90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2733137" y="7474020"/>
                <a:ext cx="299570" cy="300180"/>
                <a:chOff x="5599589" y="1383520"/>
                <a:chExt cx="362273" cy="360936"/>
              </a:xfrm>
              <a:noFill/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625502" y="1383520"/>
                  <a:ext cx="252000" cy="2519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5599589" y="1383520"/>
                  <a:ext cx="362273" cy="36093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/>
                    <a:t>7</a:t>
                  </a:r>
                  <a:endParaRPr lang="zh-CN" altLang="en-US" sz="900"/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H="1">
                <a:off x="2865917" y="6240790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/>
              <p:cNvCxnSpPr/>
              <p:nvPr/>
            </p:nvCxnSpPr>
            <p:spPr>
              <a:xfrm flipH="1">
                <a:off x="2865917" y="6729195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/>
              <p:cNvCxnSpPr/>
              <p:nvPr/>
            </p:nvCxnSpPr>
            <p:spPr>
              <a:xfrm flipH="1">
                <a:off x="2865917" y="7249379"/>
                <a:ext cx="3049" cy="2591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箭头连接符 232"/>
              <p:cNvCxnSpPr>
                <a:endCxn id="212" idx="1"/>
              </p:cNvCxnSpPr>
              <p:nvPr/>
            </p:nvCxnSpPr>
            <p:spPr>
              <a:xfrm>
                <a:off x="3288343" y="5295977"/>
                <a:ext cx="166165" cy="299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/>
              <p:cNvCxnSpPr/>
              <p:nvPr/>
            </p:nvCxnSpPr>
            <p:spPr>
              <a:xfrm flipH="1">
                <a:off x="2977537" y="5725066"/>
                <a:ext cx="504446" cy="1853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曲线连接符 234"/>
              <p:cNvCxnSpPr>
                <a:stCxn id="245" idx="1"/>
                <a:endCxn id="247" idx="1"/>
              </p:cNvCxnSpPr>
              <p:nvPr/>
            </p:nvCxnSpPr>
            <p:spPr>
              <a:xfrm rot="10800000">
                <a:off x="2733133" y="5194481"/>
                <a:ext cx="12831" cy="961979"/>
              </a:xfrm>
              <a:prstGeom prst="curvedConnector3">
                <a:avLst>
                  <a:gd name="adj1" fmla="val 2302100"/>
                </a:avLst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直接连接符 171"/>
            <p:cNvCxnSpPr/>
            <p:nvPr/>
          </p:nvCxnSpPr>
          <p:spPr>
            <a:xfrm>
              <a:off x="5394590" y="5190801"/>
              <a:ext cx="104089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5412031" y="5558557"/>
              <a:ext cx="1023449" cy="65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5609722" y="5247696"/>
              <a:ext cx="242375" cy="230832"/>
              <a:chOff x="5616610" y="1305418"/>
              <a:chExt cx="362271" cy="360936"/>
            </a:xfrm>
            <a:noFill/>
          </p:grpSpPr>
          <p:sp>
            <p:nvSpPr>
              <p:cNvPr id="199" name="椭圆 198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616610" y="1305418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1</a:t>
                </a:r>
                <a:endParaRPr lang="zh-CN" altLang="en-US" sz="1050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879407" y="5662608"/>
              <a:ext cx="242375" cy="230832"/>
              <a:chOff x="5602523" y="1315507"/>
              <a:chExt cx="362271" cy="360936"/>
            </a:xfrm>
            <a:noFill/>
          </p:grpSpPr>
          <p:sp>
            <p:nvSpPr>
              <p:cNvPr id="197" name="椭圆 196"/>
              <p:cNvSpPr/>
              <p:nvPr/>
            </p:nvSpPr>
            <p:spPr>
              <a:xfrm>
                <a:off x="5635675" y="1350060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602523" y="1315507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8</a:t>
                </a:r>
                <a:endParaRPr lang="zh-CN" altLang="en-US" sz="900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99341" y="5648023"/>
              <a:ext cx="242375" cy="230832"/>
              <a:chOff x="5599589" y="1320185"/>
              <a:chExt cx="362271" cy="360936"/>
            </a:xfrm>
            <a:noFill/>
          </p:grpSpPr>
          <p:sp>
            <p:nvSpPr>
              <p:cNvPr id="195" name="椭圆 194"/>
              <p:cNvSpPr/>
              <p:nvPr/>
            </p:nvSpPr>
            <p:spPr>
              <a:xfrm>
                <a:off x="5625502" y="1383522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599589" y="1320185"/>
                <a:ext cx="362271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2</a:t>
                </a:r>
                <a:endParaRPr lang="zh-CN" altLang="en-US" sz="900"/>
              </a:p>
            </p:txBody>
          </p:sp>
        </p:grpSp>
        <p:cxnSp>
          <p:nvCxnSpPr>
            <p:cNvPr id="177" name="直接连接符 176"/>
            <p:cNvCxnSpPr/>
            <p:nvPr/>
          </p:nvCxnSpPr>
          <p:spPr>
            <a:xfrm>
              <a:off x="5412031" y="5927629"/>
              <a:ext cx="102344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5412031" y="6293677"/>
              <a:ext cx="1023449" cy="23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99" idx="4"/>
              <a:endCxn id="195" idx="0"/>
            </p:cNvCxnSpPr>
            <p:nvPr/>
          </p:nvCxnSpPr>
          <p:spPr>
            <a:xfrm flipH="1">
              <a:off x="5700977" y="5437412"/>
              <a:ext cx="5799" cy="2511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99" idx="5"/>
              <a:endCxn id="197" idx="0"/>
            </p:cNvCxnSpPr>
            <p:nvPr/>
          </p:nvCxnSpPr>
          <p:spPr>
            <a:xfrm>
              <a:off x="5766383" y="5413809"/>
              <a:ext cx="219500" cy="270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/>
            <p:cNvSpPr/>
            <p:nvPr/>
          </p:nvSpPr>
          <p:spPr>
            <a:xfrm>
              <a:off x="6158302" y="6047944"/>
              <a:ext cx="168599" cy="1611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609732" y="6022021"/>
              <a:ext cx="249328" cy="596575"/>
              <a:chOff x="5616604" y="1322372"/>
              <a:chExt cx="372663" cy="932823"/>
            </a:xfrm>
            <a:noFill/>
          </p:grpSpPr>
          <p:sp>
            <p:nvSpPr>
              <p:cNvPr id="191" name="椭圆 190"/>
              <p:cNvSpPr/>
              <p:nvPr/>
            </p:nvSpPr>
            <p:spPr>
              <a:xfrm>
                <a:off x="5631341" y="1344553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626997" y="1322372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3</a:t>
                </a:r>
                <a:endParaRPr lang="zh-CN" altLang="en-US" sz="900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5635675" y="1924125"/>
                <a:ext cx="252000" cy="25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616604" y="1894259"/>
                <a:ext cx="362270" cy="36093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4</a:t>
                </a:r>
                <a:endParaRPr lang="zh-CN" altLang="en-US" sz="900"/>
              </a:p>
            </p:txBody>
          </p:sp>
        </p:grpSp>
        <p:cxnSp>
          <p:nvCxnSpPr>
            <p:cNvPr id="183" name="直接箭头连接符 182"/>
            <p:cNvCxnSpPr>
              <a:stCxn id="195" idx="4"/>
              <a:endCxn id="191" idx="0"/>
            </p:cNvCxnSpPr>
            <p:nvPr/>
          </p:nvCxnSpPr>
          <p:spPr>
            <a:xfrm>
              <a:off x="5700977" y="5849695"/>
              <a:ext cx="2899" cy="1865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98" idx="2"/>
            </p:cNvCxnSpPr>
            <p:nvPr/>
          </p:nvCxnSpPr>
          <p:spPr>
            <a:xfrm flipH="1">
              <a:off x="5776558" y="5893440"/>
              <a:ext cx="224037" cy="9401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6136120" y="602202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/>
                <a:t>9</a:t>
              </a:r>
              <a:endParaRPr lang="zh-CN" altLang="en-US" sz="900"/>
            </a:p>
          </p:txBody>
        </p:sp>
        <p:cxnSp>
          <p:nvCxnSpPr>
            <p:cNvPr id="186" name="直接箭头连接符 185"/>
            <p:cNvCxnSpPr/>
            <p:nvPr/>
          </p:nvCxnSpPr>
          <p:spPr>
            <a:xfrm flipH="1">
              <a:off x="5706775" y="6209107"/>
              <a:ext cx="2467" cy="1992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181" idx="1"/>
            </p:cNvCxnSpPr>
            <p:nvPr/>
          </p:nvCxnSpPr>
          <p:spPr>
            <a:xfrm>
              <a:off x="6048552" y="5841488"/>
              <a:ext cx="134441" cy="230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H="1">
              <a:off x="6001154" y="6171449"/>
              <a:ext cx="204069" cy="662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曲线连接符 188"/>
            <p:cNvCxnSpPr>
              <a:stCxn id="244" idx="6"/>
              <a:endCxn id="195" idx="2"/>
            </p:cNvCxnSpPr>
            <p:nvPr/>
          </p:nvCxnSpPr>
          <p:spPr>
            <a:xfrm>
              <a:off x="4848331" y="5007484"/>
              <a:ext cx="768347" cy="761627"/>
            </a:xfrm>
            <a:prstGeom prst="curvedConnector3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矩形 189"/>
                <p:cNvSpPr/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/>
                          </a:rPr>
                          <m:t>i</m:t>
                        </m:r>
                        <m:r>
                          <a:rPr lang="en-US" altLang="zh-CN" sz="1200">
                            <a:latin typeface="Cambria Math"/>
                          </a:rPr>
                          <m:t>+1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90" name="矩形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038" y="4869849"/>
                  <a:ext cx="531941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2" name="椭圆 251"/>
          <p:cNvSpPr/>
          <p:nvPr/>
        </p:nvSpPr>
        <p:spPr>
          <a:xfrm>
            <a:off x="7733554" y="3400420"/>
            <a:ext cx="147660" cy="139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9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342211"/>
                <a:ext cx="6576609" cy="615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i="1" smtClean="0">
                        <a:latin typeface="Cambria Math"/>
                      </a:rPr>
                      <m:t>步</m:t>
                    </m:r>
                    <m:r>
                      <a:rPr lang="zh-CN" altLang="en-US" sz="1600" b="0" i="1" smtClean="0">
                        <a:latin typeface="Cambria Math"/>
                      </a:rPr>
                      <m:t>被</m:t>
                    </m:r>
                    <m:r>
                      <a:rPr lang="zh-CN" altLang="en-US" sz="1600" i="1">
                        <a:latin typeface="Cambria Math"/>
                      </a:rPr>
                      <m:t>调度</m:t>
                    </m:r>
                    <m:r>
                      <a:rPr lang="zh-CN" altLang="en-US" sz="1600" b="0" i="1" smtClean="0">
                        <a:latin typeface="Cambria Math"/>
                      </a:rPr>
                      <m:t>，在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zh-CN" altLang="en-US" sz="1600" i="1">
                        <a:latin typeface="Cambria Math"/>
                      </a:rPr>
                      <m:t>时间</m:t>
                    </m:r>
                    <m:r>
                      <a:rPr lang="zh-CN" altLang="en-US" sz="1600" b="0" i="1" smtClean="0">
                        <a:latin typeface="Cambria Math"/>
                      </a:rPr>
                      <m:t>步</m:t>
                    </m:r>
                    <m:r>
                      <a:rPr lang="zh-CN" altLang="en-US" sz="1600" i="1">
                        <a:latin typeface="Cambria Math"/>
                      </a:rPr>
                      <m:t>插入</m:t>
                    </m:r>
                    <m:r>
                      <a:rPr lang="zh-CN" altLang="en-US" sz="1600" b="0" i="1" smtClean="0">
                        <a:latin typeface="Cambria Math"/>
                      </a:rPr>
                      <m:t>它的</m:t>
                    </m:r>
                    <m:r>
                      <a:rPr lang="en-US" altLang="zh-CN" sz="1600" b="0" i="1" smtClean="0">
                        <a:latin typeface="Cambria Math"/>
                      </a:rPr>
                      <m:t>𝑃𝐸</m:t>
                    </m:r>
                    <m:r>
                      <a:rPr lang="zh-CN" altLang="en-US" sz="1600" i="1">
                        <a:latin typeface="Cambria Math"/>
                      </a:rPr>
                      <m:t>路由</m:t>
                    </m:r>
                    <m:r>
                      <a:rPr lang="zh-CN" altLang="en-US" sz="1600" i="1" smtClean="0">
                        <a:latin typeface="Cambria Math"/>
                      </a:rPr>
                      <m:t>结点</m:t>
                    </m:r>
                    <m:r>
                      <a:rPr lang="zh-CN" altLang="en-US" sz="1600" b="0" i="1" smtClean="0">
                        <a:latin typeface="Cambria Math"/>
                      </a:rPr>
                      <m:t>，</m:t>
                    </m:r>
                    <m:r>
                      <a:rPr lang="en-US" altLang="zh-CN" sz="1600" b="0" i="1" smtClean="0">
                        <a:latin typeface="Cambria Math"/>
                      </a:rPr>
                      <m:t>𝑗</m:t>
                    </m:r>
                    <m:r>
                      <a:rPr lang="en-US" altLang="zh-CN" sz="1600" b="0" i="1" smtClean="0">
                        <a:latin typeface="Cambria Math"/>
                      </a:rPr>
                      <m:t>≥</m:t>
                    </m:r>
                    <m:r>
                      <a:rPr lang="en-US" altLang="zh-CN" sz="16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CN" sz="16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被</m:t>
                      </m:r>
                      <m:r>
                        <a:rPr lang="zh-CN" altLang="en-US" sz="1600" i="1">
                          <a:latin typeface="Cambria Math"/>
                        </a:rPr>
                        <m:t>调度，在时间步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2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𝑃𝐸</m:t>
                      </m:r>
                      <m:r>
                        <a:rPr lang="zh-CN" altLang="en-US" sz="1600" i="1">
                          <a:latin typeface="Cambria Math"/>
                        </a:rPr>
                        <m:t>路由</m:t>
                      </m:r>
                      <m:r>
                        <a:rPr lang="zh-CN" altLang="en-US" sz="1600" i="1" smtClean="0">
                          <a:latin typeface="Cambria Math"/>
                        </a:rPr>
                        <m:t>节点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2211"/>
                <a:ext cx="6576609" cy="615361"/>
              </a:xfrm>
              <a:prstGeom prst="rect">
                <a:avLst/>
              </a:prstGeom>
              <a:blipFill rotWithShape="1">
                <a:blip r:embed="rId2"/>
                <a:stretch>
                  <a:fillRect l="-278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-1" y="3032561"/>
                <a:ext cx="6289029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时间步存在内存中，在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store</a:t>
                </a:r>
                <a:r>
                  <a:rPr lang="zh-CN" altLang="en-US" sz="1600"/>
                  <a:t>算子，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8,1,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i="1">
                          <a:latin typeface="Cambria Math"/>
                        </a:rPr>
                        <m:t>8</m:t>
                      </m:r>
                      <m:r>
                        <a:rPr lang="zh-CN" altLang="en-US" sz="1600" i="1">
                          <a:latin typeface="Cambria Math"/>
                        </a:rPr>
                        <m:t>在时间步</m:t>
                      </m:r>
                      <m:r>
                        <a:rPr lang="en-US" altLang="zh-CN" sz="1600" i="1">
                          <a:latin typeface="Cambria Math"/>
                        </a:rPr>
                        <m:t>1</m:t>
                      </m:r>
                      <m:r>
                        <a:rPr lang="zh-CN" altLang="en-US" sz="1600" i="1">
                          <a:latin typeface="Cambria Math"/>
                        </a:rPr>
                        <m:t>存，在时间步</m:t>
                      </m:r>
                      <m:r>
                        <a:rPr lang="en-US" altLang="zh-CN" sz="1600" i="1">
                          <a:latin typeface="Cambria Math"/>
                        </a:rPr>
                        <m:t>4</m:t>
                      </m:r>
                      <m:r>
                        <a:rPr lang="zh-CN" altLang="en-US" sz="1600" i="1" smtClean="0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𝑠𝑡𝑜𝑟𝑒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32561"/>
                <a:ext cx="6289029" cy="615361"/>
              </a:xfrm>
              <a:prstGeom prst="rect">
                <a:avLst/>
              </a:prstGeom>
              <a:blipFill rotWithShape="1">
                <a:blip r:embed="rId3"/>
                <a:stretch>
                  <a:fillRect l="-291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3741182"/>
                <a:ext cx="6055184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/>
                          </a:rPr>
                          <m:t>,</m:t>
                        </m:r>
                        <m:r>
                          <a:rPr lang="en-US" altLang="zh-CN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/>
                  <a:t>:</a:t>
                </a:r>
                <a:r>
                  <a:rPr lang="zh-CN" altLang="en-US" sz="1600"/>
                  <a:t>算子</a:t>
                </a:r>
                <a:r>
                  <a:rPr lang="en-US" altLang="zh-CN" sz="1600"/>
                  <a:t>n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i</a:t>
                </a:r>
                <a:r>
                  <a:rPr lang="zh-CN" altLang="en-US" sz="1600"/>
                  <a:t>时间步存在内存中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在</a:t>
                </a:r>
                <a:r>
                  <a:rPr lang="en-US" altLang="zh-CN" sz="1600"/>
                  <a:t>j</a:t>
                </a:r>
                <a:r>
                  <a:rPr lang="zh-CN" altLang="en-US" sz="1600"/>
                  <a:t>时间步插入一个</a:t>
                </a:r>
                <a:r>
                  <a:rPr lang="en-US" altLang="zh-CN" sz="1600"/>
                  <a:t>load</a:t>
                </a:r>
                <a:r>
                  <a:rPr lang="zh-CN" altLang="en-US" sz="1600"/>
                  <a:t>算子；</a:t>
                </a:r>
                <a:endParaRPr lang="en-US" altLang="zh-CN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8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1,4</m:t>
                          </m:r>
                        </m:sub>
                      </m:sSub>
                      <m:r>
                        <a:rPr lang="zh-CN" altLang="en-US" sz="1600" i="1">
                          <a:latin typeface="Cambria Math"/>
                        </a:rPr>
                        <m:t>表示算子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8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1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存，在</m:t>
                      </m:r>
                      <m:r>
                        <a:rPr lang="zh-CN" altLang="en-US" sz="1600" i="1">
                          <a:latin typeface="Cambria Math"/>
                        </a:rPr>
                        <m:t>时间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4</m:t>
                      </m:r>
                      <m:r>
                        <a:rPr lang="zh-CN" altLang="en-US" sz="1600" i="1">
                          <a:latin typeface="Cambria Math"/>
                        </a:rPr>
                        <m:t>插入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𝑙𝑜𝑎𝑑</m:t>
                      </m:r>
                      <m:r>
                        <a:rPr lang="zh-CN" altLang="en-US" sz="1600" i="1">
                          <a:latin typeface="Cambria Math"/>
                        </a:rPr>
                        <m:t>算子</m:t>
                      </m:r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1182"/>
                <a:ext cx="6055184" cy="615361"/>
              </a:xfrm>
              <a:prstGeom prst="rect">
                <a:avLst/>
              </a:prstGeom>
              <a:blipFill rotWithShape="1">
                <a:blip r:embed="rId4"/>
                <a:stretch>
                  <a:fillRect l="-302" t="-198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3" y="100118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0" y="4535282"/>
                <a:ext cx="793236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使用的</a:t>
                </a:r>
                <a:r>
                  <a:rPr lang="en-US" altLang="zh-CN"/>
                  <a:t>PE</a:t>
                </a:r>
                <a:r>
                  <a:rPr lang="zh-CN" altLang="en-US"/>
                  <a:t>最多数量，取模后每一时间步的</a:t>
                </a:r>
                <a:r>
                  <a:rPr lang="en-US" altLang="zh-CN"/>
                  <a:t>op</a:t>
                </a:r>
                <a:r>
                  <a:rPr lang="zh-CN" altLang="en-US"/>
                  <a:t>算子个数要小于或等于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𝑝𝑒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5282"/>
                <a:ext cx="7932364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461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56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941981"/>
            <a:ext cx="809593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约束：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算子的调度时间步是唯一的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一旦算子的调度时间步确定，该算子其他可能的调度时间步的路由资源都是不可行的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插入</a:t>
            </a:r>
            <a:r>
              <a:rPr lang="en-US" altLang="zh-CN" sz="1600"/>
              <a:t>load</a:t>
            </a:r>
            <a:r>
              <a:rPr lang="zh-CN" altLang="en-US" sz="1600"/>
              <a:t>算子和插入</a:t>
            </a:r>
            <a:r>
              <a:rPr lang="en-US" altLang="zh-CN" sz="1600"/>
              <a:t>store</a:t>
            </a:r>
            <a:r>
              <a:rPr lang="zh-CN" altLang="en-US" sz="1600"/>
              <a:t>算子要同时存在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路由和</a:t>
            </a:r>
            <a:r>
              <a:rPr lang="en-US" altLang="zh-CN" sz="1600"/>
              <a:t>memory</a:t>
            </a:r>
            <a:r>
              <a:rPr lang="zh-CN" altLang="en-US" sz="1600"/>
              <a:t>路由是互斥的</a:t>
            </a:r>
            <a:r>
              <a:rPr lang="en-US" altLang="zh-CN" sz="1600"/>
              <a:t>,</a:t>
            </a:r>
            <a:r>
              <a:rPr lang="zh-CN" altLang="en-US" sz="1600"/>
              <a:t>即一旦使用了</a:t>
            </a:r>
            <a:r>
              <a:rPr lang="en-US" altLang="zh-CN" sz="1600"/>
              <a:t>pe</a:t>
            </a:r>
            <a:r>
              <a:rPr lang="zh-CN" altLang="en-US" sz="1600"/>
              <a:t>进行路由就不能使用</a:t>
            </a:r>
            <a:r>
              <a:rPr lang="en-US" altLang="zh-CN" sz="1600"/>
              <a:t>memory</a:t>
            </a:r>
            <a:r>
              <a:rPr lang="zh-CN" altLang="en-US" sz="1600"/>
              <a:t>进行路由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依赖约束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/>
              <a:t>PE</a:t>
            </a:r>
            <a:r>
              <a:rPr lang="zh-CN" altLang="en-US" sz="1600"/>
              <a:t>资源约束，每一时间步的算子数量不能超过</a:t>
            </a:r>
            <a:r>
              <a:rPr lang="en-US" altLang="zh-CN" sz="1600"/>
              <a:t>CGRA</a:t>
            </a:r>
            <a:r>
              <a:rPr lang="zh-CN" altLang="en-US" sz="1600"/>
              <a:t>上的</a:t>
            </a:r>
            <a:r>
              <a:rPr lang="en-US" altLang="zh-CN" sz="1600"/>
              <a:t>PE</a:t>
            </a:r>
            <a:r>
              <a:rPr lang="zh-CN" altLang="en-US" sz="1600"/>
              <a:t>数量</a:t>
            </a:r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/>
              <a:t>在每一个时间步，内存访问算子（</a:t>
            </a:r>
            <a:r>
              <a:rPr lang="en-US" altLang="zh-CN" sz="1600"/>
              <a:t>load</a:t>
            </a:r>
            <a:r>
              <a:rPr lang="zh-CN" altLang="en-US" sz="1600"/>
              <a:t>和</a:t>
            </a:r>
            <a:r>
              <a:rPr lang="en-US" altLang="zh-CN" sz="1600"/>
              <a:t>store</a:t>
            </a:r>
            <a:r>
              <a:rPr lang="zh-CN" altLang="en-US" sz="1600"/>
              <a:t>算子）的数量不能超过</a:t>
            </a:r>
            <a:r>
              <a:rPr lang="en-US" altLang="zh-CN" sz="1600"/>
              <a:t>Bank</a:t>
            </a:r>
            <a:r>
              <a:rPr lang="zh-CN" altLang="en-US" sz="1600"/>
              <a:t>的数量</a:t>
            </a:r>
            <a:endParaRPr lang="en-US" altLang="zh-CN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391435"/>
                <a:ext cx="930094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/>
                  <a:t>路由方式：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PE </a:t>
                </a:r>
                <a:r>
                  <a:rPr lang="zh-CN" altLang="en-US" sz="1600"/>
                  <a:t>路由：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/>
                      </a:rPr>
                      <m:t>数据通过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进行路由，占</m:t>
                    </m:r>
                    <m:r>
                      <a:rPr lang="zh-CN" altLang="en-US" sz="1600" b="0" i="1" smtClean="0">
                        <a:latin typeface="Cambria Math"/>
                      </a:rPr>
                      <m:t>用</m:t>
                    </m:r>
                    <m:r>
                      <a:rPr lang="en-US" altLang="zh-CN" sz="1600" b="0" i="1">
                        <a:latin typeface="Cambria Math"/>
                      </a:rPr>
                      <m:t>𝑃𝐸</m:t>
                    </m:r>
                    <m:r>
                      <a:rPr lang="zh-CN" altLang="en-US" sz="1600" b="0" i="1">
                        <a:latin typeface="Cambria Math"/>
                      </a:rPr>
                      <m:t>资源</m:t>
                    </m:r>
                  </m:oMath>
                </a14:m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zh-CN" altLang="en-US" sz="1600"/>
                  <a:t>寄存器路由：数据通过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的</a:t>
                </a:r>
                <a:r>
                  <a:rPr lang="en-US" altLang="zh-CN" sz="1600"/>
                  <a:t>RF</a:t>
                </a:r>
                <a:r>
                  <a:rPr lang="zh-CN" altLang="en-US" sz="1600"/>
                  <a:t>进行路由，即在长依赖中，算子在不同时间步只能存放在同一个</a:t>
                </a:r>
                <a:r>
                  <a:rPr lang="en-US" altLang="zh-CN" sz="1600"/>
                  <a:t>PE</a:t>
                </a:r>
                <a:r>
                  <a:rPr lang="zh-CN" altLang="en-US" sz="1600"/>
                  <a:t>上</a:t>
                </a:r>
                <a:endParaRPr lang="en-US" altLang="zh-CN" sz="160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zh-CN" sz="1600"/>
                  <a:t>Memory routing:</a:t>
                </a:r>
                <a:r>
                  <a:rPr lang="zh-CN" altLang="en-US" sz="1600"/>
                  <a:t>将长依赖数据，先存起来，快要使用时再取出来的方法进行路由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1435"/>
                <a:ext cx="9300944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328" t="-1695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E7747F2-6DCB-43E0-AB71-B9481CE969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3725" y="5224525"/>
            <a:ext cx="3790950" cy="581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EE6600-EFBE-4904-B90E-CAD08AF3C63D}"/>
              </a:ext>
            </a:extLst>
          </p:cNvPr>
          <p:cNvSpPr txBox="1"/>
          <p:nvPr/>
        </p:nvSpPr>
        <p:spPr>
          <a:xfrm>
            <a:off x="436880" y="5396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目标函数：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2E3FBA-F94A-4D0D-A765-D09E2CBA437D}"/>
                  </a:ext>
                </a:extLst>
              </p:cNvPr>
              <p:cNvSpPr txBox="1"/>
              <p:nvPr/>
            </p:nvSpPr>
            <p:spPr>
              <a:xfrm>
                <a:off x="345440" y="6008132"/>
                <a:ext cx="8351520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权重系数，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Npe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表示最大资源使用量（即调度后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DFG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最大的宽度），</a:t>
                </a:r>
                <a:r>
                  <a:rPr lang="en-US" altLang="zh-CN" sz="1800" kern="100" dirty="0" err="1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N­ins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表示插入的路由算子的数量。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2E3FBA-F94A-4D0D-A765-D09E2CBA4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6008132"/>
                <a:ext cx="8351520" cy="876458"/>
              </a:xfrm>
              <a:prstGeom prst="rect">
                <a:avLst/>
              </a:prstGeom>
              <a:blipFill>
                <a:blip r:embed="rId4"/>
                <a:stretch>
                  <a:fillRect l="-657" r="-584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3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 </a:t>
            </a:r>
            <a:r>
              <a:rPr lang="zh-CN" altLang="en-US" dirty="0"/>
              <a:t>编程环境 </a:t>
            </a:r>
            <a:r>
              <a:rPr lang="en-US" altLang="zh-CN" dirty="0" err="1"/>
              <a:t>PuLP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PuLP</a:t>
            </a:r>
            <a:r>
              <a:rPr lang="en-US" altLang="zh-CN" dirty="0"/>
              <a:t> is an LP modeler written in python. </a:t>
            </a:r>
            <a:r>
              <a:rPr lang="en-US" altLang="zh-CN" dirty="0" err="1"/>
              <a:t>PuLP</a:t>
            </a:r>
            <a:r>
              <a:rPr lang="en-US" altLang="zh-CN" dirty="0"/>
              <a:t> can generate MPS or LP files and call GLPK, COIN CLP/CBC, CPLEX, and GUROBI to solve linear problems.</a:t>
            </a:r>
          </a:p>
          <a:p>
            <a:pPr lvl="1"/>
            <a:r>
              <a:rPr lang="es-ES" altLang="zh-CN" dirty="0"/>
              <a:t>x = LpVariable("x", 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/>
              <a:t>')</a:t>
            </a:r>
          </a:p>
          <a:p>
            <a:pPr lvl="1"/>
            <a:r>
              <a:rPr lang="es-ES" altLang="zh-CN" dirty="0"/>
              <a:t>y = LpVariable("y", </a:t>
            </a:r>
            <a:r>
              <a:rPr lang="es-ES" altLang="zh-CN" dirty="0">
                <a:sym typeface="+mn-ea"/>
              </a:rPr>
              <a:t>lowBound=None, upBound=None, cat='</a:t>
            </a:r>
            <a:r>
              <a:rPr lang="en-US" altLang="zh-CN" dirty="0">
                <a:sym typeface="+mn-ea"/>
              </a:rPr>
              <a:t>Integer</a:t>
            </a:r>
            <a:r>
              <a:rPr lang="es-ES" altLang="zh-CN" dirty="0">
                <a:sym typeface="+mn-ea"/>
              </a:rPr>
              <a:t>'</a:t>
            </a:r>
            <a:r>
              <a:rPr lang="es-ES" altLang="zh-CN" dirty="0"/>
              <a:t>)</a:t>
            </a:r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= </a:t>
            </a:r>
            <a:r>
              <a:rPr lang="en-US" altLang="zh-CN" dirty="0" err="1"/>
              <a:t>LpProblem</a:t>
            </a:r>
            <a:r>
              <a:rPr lang="en-US" altLang="zh-CN" dirty="0"/>
              <a:t>("</a:t>
            </a:r>
            <a:r>
              <a:rPr lang="en-US" altLang="zh-CN" dirty="0" err="1"/>
              <a:t>myProblem</a:t>
            </a:r>
            <a:r>
              <a:rPr lang="en-US" altLang="zh-CN" dirty="0"/>
              <a:t>", </a:t>
            </a:r>
            <a:r>
              <a:rPr lang="en-US" altLang="zh-CN" dirty="0" err="1"/>
              <a:t>LpMinimize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x + y &lt;= 2</a:t>
            </a:r>
          </a:p>
          <a:p>
            <a:pPr lvl="1"/>
            <a:r>
              <a:rPr lang="en-US" altLang="zh-CN" dirty="0" err="1"/>
              <a:t>prob</a:t>
            </a:r>
            <a:r>
              <a:rPr lang="en-US" altLang="zh-CN" dirty="0"/>
              <a:t> += -4*x + y</a:t>
            </a:r>
          </a:p>
          <a:p>
            <a:pPr lvl="1"/>
            <a:r>
              <a:rPr lang="en-US" altLang="zh-CN" dirty="0"/>
              <a:t>status = </a:t>
            </a:r>
            <a:r>
              <a:rPr lang="en-US" altLang="zh-CN" dirty="0" err="1"/>
              <a:t>prob.solve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zh-CN" altLang="en-US" b="1" dirty="0"/>
              <a:t>注意</a:t>
            </a:r>
            <a:r>
              <a:rPr lang="en-US" altLang="zh-CN" b="1" dirty="0"/>
              <a:t>：cat </a:t>
            </a:r>
            <a:r>
              <a:rPr lang="en-US" altLang="zh-CN" b="1" dirty="0" err="1"/>
              <a:t>用来指定变量是离散</a:t>
            </a:r>
            <a:r>
              <a:rPr lang="en-US" altLang="zh-CN" b="1" dirty="0"/>
              <a:t>(</a:t>
            </a:r>
            <a:r>
              <a:rPr lang="en-US" altLang="zh-CN" b="1" dirty="0" err="1"/>
              <a:t>Integer,Binary</a:t>
            </a:r>
            <a:r>
              <a:rPr lang="en-US" altLang="zh-CN" b="1" dirty="0"/>
              <a:t>)</a:t>
            </a:r>
            <a:r>
              <a:rPr lang="en-US" altLang="zh-CN" b="1" dirty="0" err="1"/>
              <a:t>还是连续</a:t>
            </a:r>
            <a:r>
              <a:rPr lang="en-US" altLang="zh-CN" b="1" dirty="0"/>
              <a:t>(Continuous).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9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研究项目评分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研究报告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背景描述</a:t>
            </a:r>
            <a:endParaRPr lang="en-US" altLang="zh-CN" dirty="0"/>
          </a:p>
          <a:p>
            <a:pPr lvl="1"/>
            <a:r>
              <a:rPr lang="zh-CN" altLang="en-US" dirty="0"/>
              <a:t>问题定义</a:t>
            </a:r>
            <a:endParaRPr lang="en-US" altLang="zh-CN" dirty="0"/>
          </a:p>
          <a:p>
            <a:pPr lvl="2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约束</a:t>
            </a:r>
            <a:endParaRPr lang="en-US" altLang="zh-CN" dirty="0"/>
          </a:p>
          <a:p>
            <a:pPr lvl="1"/>
            <a:r>
              <a:rPr lang="zh-CN" altLang="en-US" dirty="0"/>
              <a:t>问题求解</a:t>
            </a:r>
            <a:endParaRPr lang="en-US" altLang="zh-CN" dirty="0"/>
          </a:p>
          <a:p>
            <a:pPr lvl="1"/>
            <a:r>
              <a:rPr lang="zh-CN" altLang="en-US" dirty="0"/>
              <a:t>结果及讨论</a:t>
            </a:r>
            <a:endParaRPr lang="en-US" altLang="zh-CN" dirty="0"/>
          </a:p>
          <a:p>
            <a:pPr lvl="2"/>
            <a:r>
              <a:rPr lang="zh-CN" altLang="en-US" dirty="0"/>
              <a:t>至少给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DFG</a:t>
            </a:r>
            <a:r>
              <a:rPr lang="zh-CN" altLang="en-US" dirty="0"/>
              <a:t>（算子数量</a:t>
            </a:r>
            <a:r>
              <a:rPr lang="en-US" altLang="zh-CN" dirty="0"/>
              <a:t>10-100</a:t>
            </a:r>
            <a:r>
              <a:rPr lang="zh-CN" altLang="en-US" dirty="0"/>
              <a:t>），分析调度结果和编译时间</a:t>
            </a:r>
            <a:endParaRPr lang="en-US" altLang="zh-CN" dirty="0"/>
          </a:p>
          <a:p>
            <a:pPr lvl="1"/>
            <a:r>
              <a:rPr lang="zh-CN" altLang="en-US" dirty="0"/>
              <a:t>小组分工</a:t>
            </a:r>
            <a:endParaRPr lang="en-US" altLang="zh-CN" dirty="0"/>
          </a:p>
          <a:p>
            <a:r>
              <a:rPr lang="zh-CN" altLang="en-US" dirty="0"/>
              <a:t>代码实现 </a:t>
            </a:r>
            <a:r>
              <a:rPr lang="en-US" altLang="zh-CN" dirty="0"/>
              <a:t>20 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书写规范</a:t>
            </a:r>
            <a:endParaRPr lang="en-US" altLang="zh-CN" dirty="0"/>
          </a:p>
          <a:p>
            <a:pPr lvl="1"/>
            <a:r>
              <a:rPr lang="zh-CN" altLang="en-US" dirty="0"/>
              <a:t>功能验证</a:t>
            </a:r>
            <a:endParaRPr lang="en-US" altLang="zh-CN" dirty="0"/>
          </a:p>
          <a:p>
            <a:pPr lvl="2"/>
            <a:r>
              <a:rPr lang="zh-CN" altLang="en-US" dirty="0"/>
              <a:t>助教检查时任意给定算子数量小于</a:t>
            </a:r>
            <a:r>
              <a:rPr lang="en-US" altLang="zh-CN" dirty="0"/>
              <a:t>100</a:t>
            </a:r>
            <a:r>
              <a:rPr lang="zh-CN" altLang="en-US" dirty="0"/>
              <a:t>的 </a:t>
            </a:r>
            <a:r>
              <a:rPr lang="en-US" altLang="zh-CN" dirty="0"/>
              <a:t>DFG</a:t>
            </a:r>
            <a:r>
              <a:rPr lang="zh-CN" altLang="en-US" dirty="0"/>
              <a:t>，看能否产生正确调度</a:t>
            </a:r>
            <a:endParaRPr lang="en-US" altLang="zh-CN" dirty="0"/>
          </a:p>
          <a:p>
            <a:pPr lvl="1"/>
            <a:r>
              <a:rPr lang="zh-CN" altLang="en-US" dirty="0"/>
              <a:t>性能验证</a:t>
            </a:r>
            <a:endParaRPr lang="en-US" altLang="zh-CN" dirty="0"/>
          </a:p>
          <a:p>
            <a:pPr lvl="2"/>
            <a:r>
              <a:rPr lang="zh-CN" altLang="en-US" dirty="0"/>
              <a:t>助教检查时给定算子数量为</a:t>
            </a:r>
            <a:r>
              <a:rPr lang="en-US" altLang="zh-CN" dirty="0"/>
              <a:t>100</a:t>
            </a:r>
            <a:r>
              <a:rPr lang="zh-CN" altLang="en-US" dirty="0"/>
              <a:t>的</a:t>
            </a:r>
            <a:r>
              <a:rPr lang="en-US" altLang="zh-CN" dirty="0"/>
              <a:t>DFG</a:t>
            </a:r>
            <a:r>
              <a:rPr lang="zh-CN" altLang="en-US" dirty="0"/>
              <a:t>，看编译时间多长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8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7960" y="943610"/>
            <a:ext cx="2002790" cy="3743960"/>
            <a:chOff x="1663" y="859"/>
            <a:chExt cx="3154" cy="5896"/>
          </a:xfrm>
        </p:grpSpPr>
        <p:cxnSp>
          <p:nvCxnSpPr>
            <p:cNvPr id="6" name="直接箭头连接符 5"/>
            <p:cNvCxnSpPr>
              <a:stCxn id="16" idx="4"/>
              <a:endCxn id="14" idx="0"/>
            </p:cNvCxnSpPr>
            <p:nvPr/>
          </p:nvCxnSpPr>
          <p:spPr>
            <a:xfrm flipH="1">
              <a:off x="3582" y="2815"/>
              <a:ext cx="944" cy="344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1" y="85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3351" y="2399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3351" y="1660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3351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351" y="395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5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351" y="469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6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1" y="5486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7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3351" y="626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8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4280" y="1645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65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4295" y="2354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endParaRPr lang="en-US" altLang="zh-CN" sz="1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568" y="3182"/>
              <a:ext cx="461" cy="4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22" y="3194"/>
              <a:ext cx="5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11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5" y="2368"/>
              <a:ext cx="5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cxnSp>
          <p:nvCxnSpPr>
            <p:cNvPr id="20" name="直接箭头连接符 19"/>
            <p:cNvCxnSpPr>
              <a:stCxn id="7" idx="4"/>
              <a:endCxn id="9" idx="0"/>
            </p:cNvCxnSpPr>
            <p:nvPr/>
          </p:nvCxnSpPr>
          <p:spPr>
            <a:xfrm>
              <a:off x="3567" y="1320"/>
              <a:ext cx="0" cy="34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4"/>
              <a:endCxn id="8" idx="0"/>
            </p:cNvCxnSpPr>
            <p:nvPr/>
          </p:nvCxnSpPr>
          <p:spPr>
            <a:xfrm>
              <a:off x="3567" y="2121"/>
              <a:ext cx="0" cy="27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4"/>
              <a:endCxn id="10" idx="0"/>
            </p:cNvCxnSpPr>
            <p:nvPr/>
          </p:nvCxnSpPr>
          <p:spPr>
            <a:xfrm>
              <a:off x="3567" y="2860"/>
              <a:ext cx="0" cy="32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4"/>
              <a:endCxn id="11" idx="0"/>
            </p:cNvCxnSpPr>
            <p:nvPr/>
          </p:nvCxnSpPr>
          <p:spPr>
            <a:xfrm>
              <a:off x="3567" y="3643"/>
              <a:ext cx="0" cy="312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4"/>
              <a:endCxn id="12" idx="0"/>
            </p:cNvCxnSpPr>
            <p:nvPr/>
          </p:nvCxnSpPr>
          <p:spPr>
            <a:xfrm>
              <a:off x="3567" y="4416"/>
              <a:ext cx="0" cy="27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4"/>
              <a:endCxn id="13" idx="0"/>
            </p:cNvCxnSpPr>
            <p:nvPr/>
          </p:nvCxnSpPr>
          <p:spPr>
            <a:xfrm>
              <a:off x="3567" y="5156"/>
              <a:ext cx="0" cy="33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4"/>
              <a:endCxn id="14" idx="0"/>
            </p:cNvCxnSpPr>
            <p:nvPr/>
          </p:nvCxnSpPr>
          <p:spPr>
            <a:xfrm>
              <a:off x="3567" y="5947"/>
              <a:ext cx="0" cy="31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2"/>
              <a:endCxn id="18" idx="0"/>
            </p:cNvCxnSpPr>
            <p:nvPr/>
          </p:nvCxnSpPr>
          <p:spPr>
            <a:xfrm flipH="1">
              <a:off x="2776" y="2630"/>
              <a:ext cx="560" cy="56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2"/>
              <a:endCxn id="12" idx="0"/>
            </p:cNvCxnSpPr>
            <p:nvPr/>
          </p:nvCxnSpPr>
          <p:spPr>
            <a:xfrm>
              <a:off x="2776" y="3628"/>
              <a:ext cx="791" cy="106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4"/>
              <a:endCxn id="15" idx="0"/>
            </p:cNvCxnSpPr>
            <p:nvPr/>
          </p:nvCxnSpPr>
          <p:spPr>
            <a:xfrm>
              <a:off x="3567" y="1320"/>
              <a:ext cx="929" cy="325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4"/>
              <a:endCxn id="16" idx="0"/>
            </p:cNvCxnSpPr>
            <p:nvPr/>
          </p:nvCxnSpPr>
          <p:spPr>
            <a:xfrm>
              <a:off x="4496" y="2106"/>
              <a:ext cx="15" cy="248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63" y="865"/>
              <a:ext cx="499" cy="5891"/>
              <a:chOff x="2548" y="865"/>
              <a:chExt cx="499" cy="5891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559" y="865"/>
                <a:ext cx="488" cy="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T0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48" y="5486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T6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48" y="470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T5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548" y="3961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T4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62" y="3173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T3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62" y="23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T2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562" y="1504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T1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48" y="6268"/>
                <a:ext cx="483" cy="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742950">
                  <a:lnSpc>
                    <a:spcPts val="1705"/>
                  </a:lnSpc>
                  <a:defRPr/>
                </a:pPr>
                <a:r>
                  <a:rPr lang="en-US" altLang="zh-CN" sz="975" kern="0" dirty="0">
                    <a:solidFill>
                      <a:prstClr val="black"/>
                    </a:solidFill>
                    <a:latin typeface="Calibri" panose="020F0502020204030204" charset="0"/>
                    <a:cs typeface="Calibri" panose="020F0502020204030204" charset="0"/>
                  </a:rPr>
                  <a:t>T7</a:t>
                </a:r>
              </a:p>
            </p:txBody>
          </p:sp>
        </p:grpSp>
      </p:grpSp>
      <p:graphicFrame>
        <p:nvGraphicFramePr>
          <p:cNvPr id="40" name="表格 3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7444865"/>
              </p:ext>
            </p:extLst>
          </p:nvPr>
        </p:nvGraphicFramePr>
        <p:xfrm>
          <a:off x="2454275" y="820420"/>
          <a:ext cx="657797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991115908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438541257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1173552556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3832428599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节点编号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</a:p>
                    <a:p>
                      <a:pPr>
                        <a:buNone/>
                      </a:pP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子节点</a:t>
                      </a:r>
                      <a:endParaRPr lang="en-US" altLang="zh-CN" sz="1600" dirty="0"/>
                    </a:p>
                    <a:p>
                      <a:pPr>
                        <a:buNone/>
                      </a:pPr>
                      <a:r>
                        <a:rPr lang="en-US" altLang="zh-C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边类型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开始时间步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结束时间步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有无父节点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79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922905" y="465149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节点类型：</a:t>
            </a:r>
            <a:r>
              <a:rPr lang="en-US" altLang="zh-CN" dirty="0"/>
              <a:t>0 </a:t>
            </a:r>
            <a:r>
              <a:rPr lang="zh-CN" altLang="en-US" dirty="0"/>
              <a:t>表示无机动性的节点；</a:t>
            </a:r>
            <a:r>
              <a:rPr lang="en-US" altLang="zh-CN" dirty="0"/>
              <a:t>1 </a:t>
            </a:r>
            <a:r>
              <a:rPr lang="zh-CN" altLang="en-US" dirty="0"/>
              <a:t>表示具有机动性的节点</a:t>
            </a: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317817" y="6151874"/>
            <a:ext cx="4100195" cy="5416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不同节点以</a:t>
            </a:r>
            <a:r>
              <a:rPr lang="zh-CN" altLang="en-US" sz="2400" b="1" dirty="0"/>
              <a:t>换行符</a:t>
            </a:r>
            <a:r>
              <a:rPr lang="zh-CN" altLang="en-US" sz="2400" dirty="0"/>
              <a:t>分割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F19CB3-8279-4C2E-8769-CF82C6ABDF5E}"/>
              </a:ext>
            </a:extLst>
          </p:cNvPr>
          <p:cNvSpPr txBox="1"/>
          <p:nvPr/>
        </p:nvSpPr>
        <p:spPr>
          <a:xfrm>
            <a:off x="2933065" y="136524"/>
            <a:ext cx="657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边的类型：</a:t>
            </a:r>
            <a:r>
              <a:rPr lang="en-US" altLang="zh-CN" dirty="0"/>
              <a:t>0 </a:t>
            </a:r>
            <a:r>
              <a:rPr lang="zh-CN" altLang="en-US" dirty="0"/>
              <a:t>迭代内依赖；</a:t>
            </a:r>
            <a:r>
              <a:rPr lang="en-US" altLang="zh-CN" dirty="0"/>
              <a:t>1 </a:t>
            </a:r>
            <a:r>
              <a:rPr lang="zh-CN" altLang="en-US" dirty="0"/>
              <a:t>迭代间依赖</a:t>
            </a:r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58AEB278-4EBF-4F7A-A23D-9BD0B54AAE44}"/>
              </a:ext>
            </a:extLst>
          </p:cNvPr>
          <p:cNvSpPr txBox="1">
            <a:spLocks/>
          </p:cNvSpPr>
          <p:nvPr/>
        </p:nvSpPr>
        <p:spPr>
          <a:xfrm>
            <a:off x="4261167" y="6194441"/>
            <a:ext cx="4771082" cy="49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节点内部不同字段以</a:t>
            </a:r>
            <a:r>
              <a:rPr lang="zh-CN" altLang="en-US" sz="2400" b="1" dirty="0"/>
              <a:t>逗号</a:t>
            </a:r>
            <a:r>
              <a:rPr lang="zh-CN" altLang="en-US" sz="2400" dirty="0"/>
              <a:t>分割</a:t>
            </a:r>
            <a:endParaRPr lang="en-US" altLang="zh-CN" sz="2400" dirty="0"/>
          </a:p>
          <a:p>
            <a:endParaRPr lang="en-US" altLang="zh-CN" sz="2400" dirty="0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E643046A-FBC6-439D-884F-332B3072D57F}"/>
              </a:ext>
            </a:extLst>
          </p:cNvPr>
          <p:cNvCxnSpPr>
            <a:stCxn id="9" idx="3"/>
            <a:endCxn id="7" idx="1"/>
          </p:cNvCxnSpPr>
          <p:nvPr/>
        </p:nvCxnSpPr>
        <p:spPr>
          <a:xfrm rot="5400000" flipH="1">
            <a:off x="944895" y="1344295"/>
            <a:ext cx="715630" cy="12700"/>
          </a:xfrm>
          <a:prstGeom prst="curvedConnector5">
            <a:avLst>
              <a:gd name="adj1" fmla="val -31944"/>
              <a:gd name="adj2" fmla="val 3767441"/>
              <a:gd name="adj3" fmla="val 1319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788C0861-E3E3-49C5-A2E3-501704294516}"/>
              </a:ext>
            </a:extLst>
          </p:cNvPr>
          <p:cNvCxnSpPr>
            <a:stCxn id="8" idx="6"/>
            <a:endCxn id="11" idx="6"/>
          </p:cNvCxnSpPr>
          <p:nvPr/>
        </p:nvCxnSpPr>
        <p:spPr>
          <a:xfrm>
            <a:off x="1552575" y="2067878"/>
            <a:ext cx="12700" cy="9880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4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141980" y="894715"/>
          <a:ext cx="5933440" cy="486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40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时间步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子节点</a:t>
                      </a:r>
                      <a:r>
                        <a:rPr lang="en-US" altLang="zh-CN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节点类型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原节点编号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42" name="直接箭头连接符 41"/>
          <p:cNvCxnSpPr>
            <a:stCxn id="54" idx="4"/>
            <a:endCxn id="52" idx="0"/>
          </p:cNvCxnSpPr>
          <p:nvPr/>
        </p:nvCxnSpPr>
        <p:spPr>
          <a:xfrm flipH="1">
            <a:off x="1788795" y="3836670"/>
            <a:ext cx="589915" cy="7023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2110" y="11080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6" name="椭圆 45"/>
          <p:cNvSpPr/>
          <p:nvPr/>
        </p:nvSpPr>
        <p:spPr>
          <a:xfrm>
            <a:off x="1642110" y="208597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7" name="椭圆 46"/>
          <p:cNvSpPr/>
          <p:nvPr/>
        </p:nvSpPr>
        <p:spPr>
          <a:xfrm>
            <a:off x="1642110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8" name="椭圆 47"/>
          <p:cNvSpPr/>
          <p:nvPr/>
        </p:nvSpPr>
        <p:spPr>
          <a:xfrm>
            <a:off x="1642110" y="25831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9" name="椭圆 48"/>
          <p:cNvSpPr/>
          <p:nvPr/>
        </p:nvSpPr>
        <p:spPr>
          <a:xfrm>
            <a:off x="1642110" y="30740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50" name="椭圆 49"/>
          <p:cNvSpPr/>
          <p:nvPr/>
        </p:nvSpPr>
        <p:spPr>
          <a:xfrm>
            <a:off x="1642110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51" name="椭圆 50"/>
          <p:cNvSpPr/>
          <p:nvPr/>
        </p:nvSpPr>
        <p:spPr>
          <a:xfrm>
            <a:off x="1642110" y="404622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52" name="椭圆 51"/>
          <p:cNvSpPr/>
          <p:nvPr/>
        </p:nvSpPr>
        <p:spPr>
          <a:xfrm>
            <a:off x="1642110" y="453898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53" name="椭圆 52"/>
          <p:cNvSpPr/>
          <p:nvPr/>
        </p:nvSpPr>
        <p:spPr>
          <a:xfrm>
            <a:off x="2232025" y="1616710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54" name="椭圆 53"/>
          <p:cNvSpPr/>
          <p:nvPr/>
        </p:nvSpPr>
        <p:spPr>
          <a:xfrm>
            <a:off x="2232025" y="354393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88085" y="2611755"/>
            <a:ext cx="292735" cy="292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6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63955" y="2611755"/>
            <a:ext cx="34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11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193290" y="3564890"/>
            <a:ext cx="370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</a:t>
            </a:r>
          </a:p>
        </p:txBody>
      </p:sp>
      <p:cxnSp>
        <p:nvCxnSpPr>
          <p:cNvPr id="58" name="直接箭头连接符 57"/>
          <p:cNvCxnSpPr>
            <a:stCxn id="45" idx="4"/>
            <a:endCxn id="47" idx="0"/>
          </p:cNvCxnSpPr>
          <p:nvPr/>
        </p:nvCxnSpPr>
        <p:spPr>
          <a:xfrm>
            <a:off x="1779270" y="1400810"/>
            <a:ext cx="0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4"/>
            <a:endCxn id="46" idx="0"/>
          </p:cNvCxnSpPr>
          <p:nvPr/>
        </p:nvCxnSpPr>
        <p:spPr>
          <a:xfrm>
            <a:off x="1779270" y="1909445"/>
            <a:ext cx="0" cy="1765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4"/>
            <a:endCxn id="48" idx="0"/>
          </p:cNvCxnSpPr>
          <p:nvPr/>
        </p:nvCxnSpPr>
        <p:spPr>
          <a:xfrm>
            <a:off x="1779270" y="2378710"/>
            <a:ext cx="0" cy="2044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4"/>
            <a:endCxn id="49" idx="0"/>
          </p:cNvCxnSpPr>
          <p:nvPr/>
        </p:nvCxnSpPr>
        <p:spPr>
          <a:xfrm>
            <a:off x="1779270" y="2875915"/>
            <a:ext cx="0" cy="1981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4"/>
            <a:endCxn id="50" idx="0"/>
          </p:cNvCxnSpPr>
          <p:nvPr/>
        </p:nvCxnSpPr>
        <p:spPr>
          <a:xfrm>
            <a:off x="1779270" y="3366770"/>
            <a:ext cx="0" cy="1771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0" idx="4"/>
            <a:endCxn id="51" idx="0"/>
          </p:cNvCxnSpPr>
          <p:nvPr/>
        </p:nvCxnSpPr>
        <p:spPr>
          <a:xfrm>
            <a:off x="1779270" y="3836670"/>
            <a:ext cx="0" cy="209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4"/>
            <a:endCxn id="52" idx="0"/>
          </p:cNvCxnSpPr>
          <p:nvPr/>
        </p:nvCxnSpPr>
        <p:spPr>
          <a:xfrm>
            <a:off x="1779270" y="4338955"/>
            <a:ext cx="0" cy="2000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56" idx="0"/>
          </p:cNvCxnSpPr>
          <p:nvPr/>
        </p:nvCxnSpPr>
        <p:spPr>
          <a:xfrm flipH="1">
            <a:off x="1334770" y="2232660"/>
            <a:ext cx="307340" cy="3790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2"/>
            <a:endCxn id="50" idx="0"/>
          </p:cNvCxnSpPr>
          <p:nvPr/>
        </p:nvCxnSpPr>
        <p:spPr>
          <a:xfrm>
            <a:off x="1334770" y="2887345"/>
            <a:ext cx="454025" cy="6565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5" idx="4"/>
            <a:endCxn id="53" idx="0"/>
          </p:cNvCxnSpPr>
          <p:nvPr/>
        </p:nvCxnSpPr>
        <p:spPr>
          <a:xfrm>
            <a:off x="1788795" y="1400810"/>
            <a:ext cx="589915" cy="2159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3" idx="4"/>
            <a:endCxn id="54" idx="0"/>
          </p:cNvCxnSpPr>
          <p:nvPr/>
        </p:nvCxnSpPr>
        <p:spPr>
          <a:xfrm>
            <a:off x="2378710" y="1909445"/>
            <a:ext cx="0" cy="163449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0230" y="1111885"/>
            <a:ext cx="316865" cy="3740785"/>
            <a:chOff x="2548" y="865"/>
            <a:chExt cx="499" cy="5891"/>
          </a:xfrm>
        </p:grpSpPr>
        <p:sp>
          <p:nvSpPr>
            <p:cNvPr id="70" name="文本框 69"/>
            <p:cNvSpPr txBox="1"/>
            <p:nvPr/>
          </p:nvSpPr>
          <p:spPr>
            <a:xfrm>
              <a:off x="2559" y="865"/>
              <a:ext cx="488" cy="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T0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548" y="5486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T6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548" y="470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T5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48" y="3961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T4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562" y="3173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T3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562" y="23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T2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562" y="1504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T1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48" y="6268"/>
              <a:ext cx="483" cy="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742950">
                <a:lnSpc>
                  <a:spcPts val="1705"/>
                </a:lnSpc>
                <a:defRPr/>
              </a:pPr>
              <a:r>
                <a:rPr lang="en-US" altLang="zh-CN" sz="975" kern="0" dirty="0">
                  <a:solidFill>
                    <a:prstClr val="black"/>
                  </a:solidFill>
                  <a:latin typeface="Calibri" panose="020F0502020204030204" charset="0"/>
                  <a:cs typeface="Calibri" panose="020F0502020204030204" charset="0"/>
                </a:rPr>
                <a:t>T7</a:t>
              </a: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16890" y="5019040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One scheduled result with resource constraint is 4 at each time step (II = 3)</a:t>
            </a:r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1088390" y="2467610"/>
            <a:ext cx="156654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62050" y="3950335"/>
            <a:ext cx="1567180" cy="107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8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PuLP</a:t>
            </a:r>
            <a:r>
              <a:rPr lang="en-US" altLang="zh-CN" dirty="0"/>
              <a:t> 2.0: https://pypi.org/project/PuLP/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3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可重构计算中的软件流水的调度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可重构计算：粗粒度可重构架构（</a:t>
            </a:r>
            <a:r>
              <a:rPr lang="en-US" altLang="zh-CN" dirty="0"/>
              <a:t>Coarse-Grained Reconfigurable Architecture</a:t>
            </a:r>
            <a:r>
              <a:rPr lang="zh-CN" altLang="en-US" dirty="0"/>
              <a:t>，</a:t>
            </a:r>
            <a:r>
              <a:rPr lang="en-US" altLang="zh-CN" dirty="0"/>
              <a:t>CGRA</a:t>
            </a:r>
            <a:r>
              <a:rPr lang="zh-CN" altLang="en-US" dirty="0"/>
              <a:t>）是一种兼具编程灵活性和高能量效率的一种新型计算平台，适合加速计算密集型应用。</a:t>
            </a:r>
            <a:endParaRPr lang="en-US" altLang="zh-CN" dirty="0"/>
          </a:p>
          <a:p>
            <a:r>
              <a:rPr lang="zh-CN" altLang="en-US" dirty="0"/>
              <a:t>软件流水：通过最小化循环启动间隔来增加循环并行性的循环优化技术。</a:t>
            </a:r>
            <a:endParaRPr lang="en-US" altLang="zh-CN" dirty="0"/>
          </a:p>
          <a:p>
            <a:r>
              <a:rPr lang="zh-CN" altLang="en-US" dirty="0"/>
              <a:t>问题定义：对循环体 </a:t>
            </a:r>
            <a:r>
              <a:rPr lang="en-US" altLang="zh-CN" dirty="0"/>
              <a:t>DFG </a:t>
            </a:r>
            <a:r>
              <a:rPr lang="zh-CN" altLang="en-US" dirty="0"/>
              <a:t>进行调度，使调度之后的</a:t>
            </a:r>
            <a:r>
              <a:rPr lang="en-US" altLang="zh-CN" dirty="0"/>
              <a:t>DFG </a:t>
            </a:r>
            <a:r>
              <a:rPr lang="zh-CN" altLang="en-US" dirty="0"/>
              <a:t>满足资源约束和长依赖约束，最小化</a:t>
            </a:r>
            <a:r>
              <a:rPr lang="en-US" altLang="zh-CN" dirty="0"/>
              <a:t>CGRA</a:t>
            </a:r>
            <a:r>
              <a:rPr lang="zh-CN" altLang="en-US" dirty="0"/>
              <a:t>计算阵列的处理单元使用量。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5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501" y="1282903"/>
            <a:ext cx="3969369" cy="49052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CGRA</a:t>
            </a:r>
            <a:r>
              <a:rPr lang="zh-CN" altLang="en-US" dirty="0"/>
              <a:t>由数据存储、配置存储和处理单元（</a:t>
            </a:r>
            <a:r>
              <a:rPr lang="en-US" altLang="zh-CN" dirty="0"/>
              <a:t>PE</a:t>
            </a:r>
            <a:r>
              <a:rPr lang="zh-CN" altLang="en-US" dirty="0"/>
              <a:t>）阵列组成。</a:t>
            </a:r>
            <a:endParaRPr lang="en-US" altLang="zh-CN" dirty="0"/>
          </a:p>
          <a:p>
            <a:r>
              <a:rPr lang="en-US" altLang="zh-CN" dirty="0"/>
              <a:t>PE </a:t>
            </a:r>
            <a:r>
              <a:rPr lang="zh-CN" altLang="en-US" dirty="0"/>
              <a:t>阵列由</a:t>
            </a:r>
            <a:r>
              <a:rPr lang="en-US" altLang="zh-CN" dirty="0"/>
              <a:t>10-100</a:t>
            </a:r>
            <a:r>
              <a:rPr lang="zh-CN" altLang="en-US" dirty="0"/>
              <a:t>个</a:t>
            </a:r>
            <a:r>
              <a:rPr lang="en-US" altLang="zh-CN" dirty="0"/>
              <a:t>PE</a:t>
            </a:r>
            <a:r>
              <a:rPr lang="zh-CN" altLang="en-US" dirty="0"/>
              <a:t>以二维排列的方式构成，相邻的 </a:t>
            </a:r>
            <a:r>
              <a:rPr lang="en-US" altLang="zh-CN" dirty="0"/>
              <a:t>PE </a:t>
            </a:r>
            <a:r>
              <a:rPr lang="zh-CN" altLang="en-US" dirty="0"/>
              <a:t>之间可以交换数据。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PE </a:t>
            </a:r>
            <a:r>
              <a:rPr lang="zh-CN" altLang="en-US" dirty="0"/>
              <a:t>由一个功能单元 </a:t>
            </a:r>
            <a:r>
              <a:rPr lang="en-US" altLang="zh-CN" dirty="0"/>
              <a:t>FU </a:t>
            </a:r>
            <a:r>
              <a:rPr lang="zh-CN" altLang="en-US" dirty="0"/>
              <a:t>和 一个寄存器堆 </a:t>
            </a:r>
            <a:r>
              <a:rPr lang="en-US" altLang="zh-CN" dirty="0"/>
              <a:t>RF </a:t>
            </a:r>
            <a:r>
              <a:rPr lang="zh-CN" altLang="en-US" dirty="0"/>
              <a:t>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70" y="2116467"/>
            <a:ext cx="4591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Extended CGRA</a:t>
            </a:r>
            <a:r>
              <a:rPr lang="zh-CN" altLang="en-US" dirty="0"/>
              <a:t>：</a:t>
            </a:r>
            <a:r>
              <a:rPr lang="en-US" altLang="zh-CN" dirty="0"/>
              <a:t>TEC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917892"/>
            <a:ext cx="7886700" cy="175126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PE </a:t>
            </a:r>
            <a:r>
              <a:rPr lang="zh-CN" altLang="en-US" dirty="0"/>
              <a:t>阵列可以时域扩展，分时复用执行不同的算子</a:t>
            </a:r>
            <a:endParaRPr lang="en-US" altLang="zh-CN" dirty="0"/>
          </a:p>
          <a:p>
            <a:r>
              <a:rPr lang="en-US" altLang="zh-CN" dirty="0"/>
              <a:t>FU </a:t>
            </a:r>
            <a:r>
              <a:rPr lang="zh-CN" altLang="en-US" dirty="0"/>
              <a:t>可以连接到下一时刻邻居 </a:t>
            </a:r>
            <a:r>
              <a:rPr lang="en-US" altLang="zh-CN" dirty="0"/>
              <a:t>PE </a:t>
            </a:r>
            <a:r>
              <a:rPr lang="zh-CN" altLang="en-US" dirty="0"/>
              <a:t>或自身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  <a:r>
              <a:rPr lang="zh-CN" altLang="en-US" dirty="0"/>
              <a:t>，但不能连到斜对角 </a:t>
            </a:r>
            <a:r>
              <a:rPr lang="en-US" altLang="zh-CN" dirty="0"/>
              <a:t>PE </a:t>
            </a:r>
          </a:p>
          <a:p>
            <a:r>
              <a:rPr lang="en-US" altLang="zh-CN" dirty="0"/>
              <a:t>RF </a:t>
            </a:r>
            <a:r>
              <a:rPr lang="zh-CN" altLang="en-US" dirty="0"/>
              <a:t>的数据只能传递到自己 </a:t>
            </a:r>
            <a:r>
              <a:rPr lang="en-US" altLang="zh-CN" dirty="0"/>
              <a:t>PE </a:t>
            </a:r>
            <a:r>
              <a:rPr lang="zh-CN" altLang="en-US" dirty="0"/>
              <a:t>的 </a:t>
            </a:r>
            <a:r>
              <a:rPr lang="en-US" altLang="zh-CN" dirty="0"/>
              <a:t>FU</a:t>
            </a:r>
          </a:p>
          <a:p>
            <a:r>
              <a:rPr lang="en-US" altLang="zh-CN" dirty="0"/>
              <a:t>FU</a:t>
            </a:r>
            <a:r>
              <a:rPr lang="zh-CN" altLang="en-US" dirty="0"/>
              <a:t>上可以布局算子，</a:t>
            </a:r>
            <a:r>
              <a:rPr lang="en-US" altLang="zh-CN" dirty="0"/>
              <a:t>RF</a:t>
            </a:r>
            <a:r>
              <a:rPr lang="zh-CN" altLang="en-US" dirty="0"/>
              <a:t>上只能传递数据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95734" y="1032598"/>
            <a:ext cx="3665113" cy="940866"/>
            <a:chOff x="416232" y="1556704"/>
            <a:chExt cx="3665113" cy="940866"/>
          </a:xfrm>
        </p:grpSpPr>
        <p:sp>
          <p:nvSpPr>
            <p:cNvPr id="48" name="流程图: 决策 47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13" name="流程图: 决策 1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14" name="流程图: 决策 1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15" name="流程图: 决策 1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44" name="流程图: 决策 43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95734" y="2182934"/>
            <a:ext cx="3665113" cy="940866"/>
            <a:chOff x="416232" y="1556704"/>
            <a:chExt cx="3665113" cy="940866"/>
          </a:xfrm>
        </p:grpSpPr>
        <p:sp>
          <p:nvSpPr>
            <p:cNvPr id="51" name="流程图: 决策 50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54" name="流程图: 决策 53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56" name="流程图: 决策 55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57" name="流程图: 决策 56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53" name="流程图: 决策 52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91269" y="3352472"/>
            <a:ext cx="3665113" cy="940866"/>
            <a:chOff x="416232" y="1556704"/>
            <a:chExt cx="3665113" cy="940866"/>
          </a:xfrm>
        </p:grpSpPr>
        <p:sp>
          <p:nvSpPr>
            <p:cNvPr id="59" name="流程图: 决策 58"/>
            <p:cNvSpPr/>
            <p:nvPr/>
          </p:nvSpPr>
          <p:spPr>
            <a:xfrm>
              <a:off x="1486788" y="1855687"/>
              <a:ext cx="1524000" cy="342900"/>
            </a:xfrm>
            <a:prstGeom prst="flowChartDecision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8650" y="1626820"/>
              <a:ext cx="3268262" cy="800634"/>
              <a:chOff x="1303738" y="1783612"/>
              <a:chExt cx="3268262" cy="800634"/>
            </a:xfrm>
          </p:grpSpPr>
          <p:sp>
            <p:nvSpPr>
              <p:cNvPr id="62" name="流程图: 决策 61"/>
              <p:cNvSpPr/>
              <p:nvPr/>
            </p:nvSpPr>
            <p:spPr>
              <a:xfrm>
                <a:off x="2157412" y="1783612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PE0</a:t>
                </a:r>
                <a:endParaRPr lang="zh-CN" altLang="en-US" dirty="0"/>
              </a:p>
            </p:txBody>
          </p:sp>
          <p:sp>
            <p:nvSpPr>
              <p:cNvPr id="63" name="流程图: 决策 62"/>
              <p:cNvSpPr/>
              <p:nvPr/>
            </p:nvSpPr>
            <p:spPr>
              <a:xfrm>
                <a:off x="1303738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PE3</a:t>
                </a:r>
                <a:endParaRPr lang="zh-CN" altLang="en-US" dirty="0"/>
              </a:p>
            </p:txBody>
          </p:sp>
          <p:sp>
            <p:nvSpPr>
              <p:cNvPr id="64" name="流程图: 决策 63"/>
              <p:cNvSpPr/>
              <p:nvPr/>
            </p:nvSpPr>
            <p:spPr>
              <a:xfrm>
                <a:off x="2157412" y="2241346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PE2</a:t>
                </a:r>
                <a:endParaRPr lang="zh-CN" altLang="en-US" dirty="0"/>
              </a:p>
            </p:txBody>
          </p:sp>
          <p:sp>
            <p:nvSpPr>
              <p:cNvPr id="65" name="流程图: 决策 64"/>
              <p:cNvSpPr/>
              <p:nvPr/>
            </p:nvSpPr>
            <p:spPr>
              <a:xfrm>
                <a:off x="3048000" y="2012479"/>
                <a:ext cx="1524000" cy="342900"/>
              </a:xfrm>
              <a:prstGeom prst="flowChartDecision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/>
                  <a:t>PE1</a:t>
                </a:r>
                <a:endParaRPr lang="zh-CN" altLang="en-US" dirty="0"/>
              </a:p>
            </p:txBody>
          </p:sp>
        </p:grpSp>
        <p:sp>
          <p:nvSpPr>
            <p:cNvPr id="61" name="流程图: 决策 60"/>
            <p:cNvSpPr/>
            <p:nvPr/>
          </p:nvSpPr>
          <p:spPr>
            <a:xfrm>
              <a:off x="416232" y="1556704"/>
              <a:ext cx="3665113" cy="94086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387928" y="1360705"/>
            <a:ext cx="461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905993" y="699248"/>
            <a:ext cx="3888000" cy="3467540"/>
            <a:chOff x="4905993" y="699248"/>
            <a:chExt cx="3888000" cy="3467540"/>
          </a:xfrm>
        </p:grpSpPr>
        <p:grpSp>
          <p:nvGrpSpPr>
            <p:cNvPr id="67" name="组合 66"/>
            <p:cNvGrpSpPr/>
            <p:nvPr/>
          </p:nvGrpSpPr>
          <p:grpSpPr>
            <a:xfrm>
              <a:off x="4905993" y="1085614"/>
              <a:ext cx="3888000" cy="720000"/>
              <a:chOff x="4616199" y="1609720"/>
              <a:chExt cx="3888000" cy="72000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" name="组合 28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4" name="组合 33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6" name="矩形 65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05993" y="2296876"/>
              <a:ext cx="3888000" cy="720000"/>
              <a:chOff x="4616199" y="1609720"/>
              <a:chExt cx="3888000" cy="72000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0" name="组合 69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1" name="组合 70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80" name="矩形 7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2" name="组合 71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3" name="矩形 72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4905993" y="3446788"/>
              <a:ext cx="3888000" cy="720000"/>
              <a:chOff x="4616199" y="1609720"/>
              <a:chExt cx="3888000" cy="720000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472486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8" name="矩形 107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9" name="组合 108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566260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3" name="组合 92"/>
              <p:cNvGrpSpPr/>
              <p:nvPr/>
            </p:nvGrpSpPr>
            <p:grpSpPr>
              <a:xfrm>
                <a:off x="6600352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1" name="组合 100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102" name="矩形 101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4" name="组合 93"/>
              <p:cNvGrpSpPr/>
              <p:nvPr/>
            </p:nvGrpSpPr>
            <p:grpSpPr>
              <a:xfrm>
                <a:off x="7538097" y="1717720"/>
                <a:ext cx="864000" cy="504000"/>
                <a:chOff x="4948771" y="1523137"/>
                <a:chExt cx="864000" cy="50400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4948771" y="1523137"/>
                  <a:ext cx="864000" cy="504000"/>
                </a:xfrm>
                <a:prstGeom prst="rect">
                  <a:avLst/>
                </a:prstGeom>
                <a:solidFill>
                  <a:schemeClr val="accent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7" name="组合 96"/>
                <p:cNvGrpSpPr/>
                <p:nvPr/>
              </p:nvGrpSpPr>
              <p:grpSpPr>
                <a:xfrm>
                  <a:off x="5020771" y="1595137"/>
                  <a:ext cx="720000" cy="360000"/>
                  <a:chOff x="1360449" y="1527718"/>
                  <a:chExt cx="720000" cy="360000"/>
                </a:xfrm>
              </p:grpSpPr>
              <p:sp>
                <p:nvSpPr>
                  <p:cNvPr id="98" name="矩形 97"/>
                  <p:cNvSpPr/>
                  <p:nvPr/>
                </p:nvSpPr>
                <p:spPr>
                  <a:xfrm>
                    <a:off x="1360449" y="1527718"/>
                    <a:ext cx="360000" cy="36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1720449" y="1527718"/>
                    <a:ext cx="360000" cy="36000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5" name="矩形 94"/>
              <p:cNvSpPr/>
              <p:nvPr/>
            </p:nvSpPr>
            <p:spPr>
              <a:xfrm>
                <a:off x="4616199" y="1609720"/>
                <a:ext cx="3888000" cy="72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4919888" y="699248"/>
              <a:ext cx="379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PE0        PE1           PE2         PE3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直接连接符 114"/>
            <p:cNvCxnSpPr>
              <a:endCxn id="84" idx="0"/>
            </p:cNvCxnSpPr>
            <p:nvPr/>
          </p:nvCxnSpPr>
          <p:spPr>
            <a:xfrm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32" idx="2"/>
              <a:endCxn id="88" idx="0"/>
            </p:cNvCxnSpPr>
            <p:nvPr/>
          </p:nvCxnSpPr>
          <p:spPr>
            <a:xfrm flipH="1">
              <a:off x="526665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32" idx="2"/>
              <a:endCxn id="80" idx="0"/>
            </p:cNvCxnSpPr>
            <p:nvPr/>
          </p:nvCxnSpPr>
          <p:spPr>
            <a:xfrm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37" idx="2"/>
              <a:endCxn id="84" idx="0"/>
            </p:cNvCxnSpPr>
            <p:nvPr/>
          </p:nvCxnSpPr>
          <p:spPr>
            <a:xfrm flipH="1">
              <a:off x="6204401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37" idx="2"/>
              <a:endCxn id="76" idx="0"/>
            </p:cNvCxnSpPr>
            <p:nvPr/>
          </p:nvCxnSpPr>
          <p:spPr>
            <a:xfrm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2" idx="2"/>
              <a:endCxn id="80" idx="0"/>
            </p:cNvCxnSpPr>
            <p:nvPr/>
          </p:nvCxnSpPr>
          <p:spPr>
            <a:xfrm flipH="1">
              <a:off x="7142146" y="1625614"/>
              <a:ext cx="93774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2" idx="2"/>
              <a:endCxn id="88" idx="0"/>
            </p:cNvCxnSpPr>
            <p:nvPr/>
          </p:nvCxnSpPr>
          <p:spPr>
            <a:xfrm flipH="1"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5" idx="2"/>
              <a:endCxn id="76" idx="0"/>
            </p:cNvCxnSpPr>
            <p:nvPr/>
          </p:nvCxnSpPr>
          <p:spPr>
            <a:xfrm>
              <a:off x="5266656" y="1625614"/>
              <a:ext cx="2813235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88" idx="2"/>
              <a:endCxn id="110" idx="0"/>
            </p:cNvCxnSpPr>
            <p:nvPr/>
          </p:nvCxnSpPr>
          <p:spPr>
            <a:xfrm>
              <a:off x="526665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88" idx="2"/>
              <a:endCxn id="106" idx="0"/>
            </p:cNvCxnSpPr>
            <p:nvPr/>
          </p:nvCxnSpPr>
          <p:spPr>
            <a:xfrm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88" idx="2"/>
              <a:endCxn id="98" idx="0"/>
            </p:cNvCxnSpPr>
            <p:nvPr/>
          </p:nvCxnSpPr>
          <p:spPr>
            <a:xfrm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84" idx="2"/>
              <a:endCxn id="110" idx="0"/>
            </p:cNvCxnSpPr>
            <p:nvPr/>
          </p:nvCxnSpPr>
          <p:spPr>
            <a:xfrm flipH="1">
              <a:off x="526665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84" idx="2"/>
              <a:endCxn id="106" idx="0"/>
            </p:cNvCxnSpPr>
            <p:nvPr/>
          </p:nvCxnSpPr>
          <p:spPr>
            <a:xfrm>
              <a:off x="620440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84" idx="2"/>
              <a:endCxn id="102" idx="0"/>
            </p:cNvCxnSpPr>
            <p:nvPr/>
          </p:nvCxnSpPr>
          <p:spPr>
            <a:xfrm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80" idx="2"/>
              <a:endCxn id="106" idx="0"/>
            </p:cNvCxnSpPr>
            <p:nvPr/>
          </p:nvCxnSpPr>
          <p:spPr>
            <a:xfrm flipH="1">
              <a:off x="6204401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80" idx="2"/>
              <a:endCxn id="102" idx="0"/>
            </p:cNvCxnSpPr>
            <p:nvPr/>
          </p:nvCxnSpPr>
          <p:spPr>
            <a:xfrm>
              <a:off x="7142146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80" idx="2"/>
              <a:endCxn id="98" idx="0"/>
            </p:cNvCxnSpPr>
            <p:nvPr/>
          </p:nvCxnSpPr>
          <p:spPr>
            <a:xfrm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76" idx="2"/>
              <a:endCxn id="110" idx="0"/>
            </p:cNvCxnSpPr>
            <p:nvPr/>
          </p:nvCxnSpPr>
          <p:spPr>
            <a:xfrm flipH="1">
              <a:off x="5266656" y="2836876"/>
              <a:ext cx="281323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76" idx="2"/>
              <a:endCxn id="102" idx="0"/>
            </p:cNvCxnSpPr>
            <p:nvPr/>
          </p:nvCxnSpPr>
          <p:spPr>
            <a:xfrm flipH="1">
              <a:off x="7142146" y="2836876"/>
              <a:ext cx="937745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76" idx="2"/>
              <a:endCxn id="98" idx="0"/>
            </p:cNvCxnSpPr>
            <p:nvPr/>
          </p:nvCxnSpPr>
          <p:spPr>
            <a:xfrm>
              <a:off x="8079891" y="2836876"/>
              <a:ext cx="0" cy="78991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42" idx="2"/>
              <a:endCxn id="76" idx="0"/>
            </p:cNvCxnSpPr>
            <p:nvPr/>
          </p:nvCxnSpPr>
          <p:spPr>
            <a:xfrm>
              <a:off x="807989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37" idx="2"/>
              <a:endCxn id="80" idx="0"/>
            </p:cNvCxnSpPr>
            <p:nvPr/>
          </p:nvCxnSpPr>
          <p:spPr>
            <a:xfrm>
              <a:off x="714214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32" idx="2"/>
              <a:endCxn id="84" idx="0"/>
            </p:cNvCxnSpPr>
            <p:nvPr/>
          </p:nvCxnSpPr>
          <p:spPr>
            <a:xfrm>
              <a:off x="6204401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5" idx="2"/>
              <a:endCxn id="88" idx="0"/>
            </p:cNvCxnSpPr>
            <p:nvPr/>
          </p:nvCxnSpPr>
          <p:spPr>
            <a:xfrm>
              <a:off x="5266656" y="1625614"/>
              <a:ext cx="0" cy="851262"/>
            </a:xfrm>
            <a:prstGeom prst="line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矩形 185"/>
          <p:cNvSpPr/>
          <p:nvPr/>
        </p:nvSpPr>
        <p:spPr>
          <a:xfrm>
            <a:off x="3756113" y="4307980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4716004" y="4307980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116113" y="43184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074565" y="431842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接连接符 140"/>
          <p:cNvCxnSpPr/>
          <p:nvPr/>
        </p:nvCxnSpPr>
        <p:spPr>
          <a:xfrm flipV="1">
            <a:off x="5249880" y="220510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4889880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7418603" y="1887510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6698603" y="124291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循环软件流水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69106"/>
            <a:ext cx="7886700" cy="208765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启动间隔（</a:t>
            </a:r>
            <a:r>
              <a:rPr lang="en-US" altLang="zh-CN" dirty="0"/>
              <a:t>Initiation Interval, II</a:t>
            </a:r>
            <a:r>
              <a:rPr lang="zh-CN" altLang="en-US" dirty="0"/>
              <a:t>）：相邻循环迭代的启动时间之差</a:t>
            </a:r>
            <a:endParaRPr lang="en-US" altLang="zh-CN" dirty="0"/>
          </a:p>
          <a:p>
            <a:r>
              <a:rPr lang="zh-CN" altLang="en-US" dirty="0"/>
              <a:t>减小 </a:t>
            </a:r>
            <a:r>
              <a:rPr lang="en-US" altLang="zh-CN" dirty="0"/>
              <a:t>II </a:t>
            </a:r>
            <a:r>
              <a:rPr lang="zh-CN" altLang="en-US" dirty="0"/>
              <a:t>可以增加并行度，但是 </a:t>
            </a:r>
            <a:r>
              <a:rPr lang="en-US" altLang="zh-CN" dirty="0"/>
              <a:t>II </a:t>
            </a:r>
            <a:r>
              <a:rPr lang="zh-CN" altLang="en-US" dirty="0"/>
              <a:t>也受限于循环间依赖和资源的约束，受依赖约束的最小</a:t>
            </a:r>
            <a:r>
              <a:rPr lang="en-US" altLang="zh-CN" dirty="0"/>
              <a:t> II </a:t>
            </a:r>
            <a:r>
              <a:rPr lang="zh-CN" altLang="en-US" dirty="0"/>
              <a:t>称为 </a:t>
            </a:r>
            <a:r>
              <a:rPr lang="en-US" altLang="zh-CN" dirty="0" err="1"/>
              <a:t>RecMII</a:t>
            </a:r>
            <a:r>
              <a:rPr lang="zh-CN" altLang="en-US" dirty="0"/>
              <a:t>，受资源约束的最小 </a:t>
            </a:r>
            <a:r>
              <a:rPr lang="en-US" altLang="zh-CN" dirty="0"/>
              <a:t>II </a:t>
            </a:r>
            <a:r>
              <a:rPr lang="zh-CN" altLang="en-US" dirty="0"/>
              <a:t>称为 </a:t>
            </a:r>
            <a:r>
              <a:rPr lang="en-US" altLang="zh-CN" dirty="0" err="1"/>
              <a:t>ResMII</a:t>
            </a:r>
            <a:r>
              <a:rPr lang="zh-CN" altLang="en-US" dirty="0"/>
              <a:t>，实际 </a:t>
            </a:r>
            <a:r>
              <a:rPr lang="en-US" altLang="zh-CN" dirty="0"/>
              <a:t>MII = Max(</a:t>
            </a:r>
            <a:r>
              <a:rPr lang="en-US" altLang="zh-CN" dirty="0" err="1"/>
              <a:t>RecMII</a:t>
            </a:r>
            <a:r>
              <a:rPr lang="en-US" altLang="zh-CN" dirty="0"/>
              <a:t>, </a:t>
            </a:r>
            <a:r>
              <a:rPr lang="en-US" altLang="zh-CN" dirty="0" err="1"/>
              <a:t>ResMII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循环流水后最小重复单元称为 </a:t>
            </a:r>
            <a:r>
              <a:rPr lang="en-US" altLang="zh-CN" dirty="0"/>
              <a:t>Kernel</a:t>
            </a:r>
            <a:r>
              <a:rPr lang="zh-CN" altLang="en-US" dirty="0"/>
              <a:t>，由来自不同循环迭代的算子组成。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456074" y="1004176"/>
            <a:ext cx="2610511" cy="16386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=1:N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b[i-1]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b[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&lt;&lt; 3;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b[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&gt;&gt; 2;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a[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– 6;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e[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= c[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 + d[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456074" y="3152100"/>
            <a:ext cx="2610511" cy="118941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99080" y="3188573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9080" y="3495347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4"/>
            <a:endCxn id="9" idx="0"/>
          </p:cNvCxnSpPr>
          <p:nvPr/>
        </p:nvCxnSpPr>
        <p:spPr>
          <a:xfrm>
            <a:off x="1653553" y="340457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499080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4"/>
            <a:endCxn id="11" idx="0"/>
          </p:cNvCxnSpPr>
          <p:nvPr/>
        </p:nvCxnSpPr>
        <p:spPr>
          <a:xfrm>
            <a:off x="1653553" y="371134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22706" y="3810434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5"/>
            <a:endCxn id="13" idx="0"/>
          </p:cNvCxnSpPr>
          <p:nvPr/>
        </p:nvCxnSpPr>
        <p:spPr>
          <a:xfrm>
            <a:off x="1762783" y="3372941"/>
            <a:ext cx="614397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4"/>
            <a:endCxn id="16" idx="7"/>
          </p:cNvCxnSpPr>
          <p:nvPr/>
        </p:nvCxnSpPr>
        <p:spPr>
          <a:xfrm flipH="1">
            <a:off x="1762783" y="4026434"/>
            <a:ext cx="614397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99080" y="4125519"/>
            <a:ext cx="308948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1" idx="4"/>
            <a:endCxn id="16" idx="0"/>
          </p:cNvCxnSpPr>
          <p:nvPr/>
        </p:nvCxnSpPr>
        <p:spPr>
          <a:xfrm>
            <a:off x="1653553" y="402643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2"/>
            <a:endCxn id="8" idx="2"/>
          </p:cNvCxnSpPr>
          <p:nvPr/>
        </p:nvCxnSpPr>
        <p:spPr>
          <a:xfrm rot="10800000">
            <a:off x="1499080" y="3296573"/>
            <a:ext cx="18165" cy="3067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1588040" y="2741924"/>
            <a:ext cx="346578" cy="32338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10845" y="132906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0845" y="157625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10845" y="18234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10845" y="207062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10845" y="231780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25969" y="116485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825969" y="147163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4"/>
            <a:endCxn id="26" idx="0"/>
          </p:cNvCxnSpPr>
          <p:nvPr/>
        </p:nvCxnSpPr>
        <p:spPr>
          <a:xfrm>
            <a:off x="3980442" y="138085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25969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4"/>
            <a:endCxn id="28" idx="0"/>
          </p:cNvCxnSpPr>
          <p:nvPr/>
        </p:nvCxnSpPr>
        <p:spPr>
          <a:xfrm>
            <a:off x="3980442" y="168763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259667" y="178671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5" idx="5"/>
            <a:endCxn id="30" idx="0"/>
          </p:cNvCxnSpPr>
          <p:nvPr/>
        </p:nvCxnSpPr>
        <p:spPr>
          <a:xfrm>
            <a:off x="4089673" y="134922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33" idx="7"/>
          </p:cNvCxnSpPr>
          <p:nvPr/>
        </p:nvCxnSpPr>
        <p:spPr>
          <a:xfrm flipH="1">
            <a:off x="4089673" y="200271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825969" y="210180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4"/>
            <a:endCxn id="33" idx="0"/>
          </p:cNvCxnSpPr>
          <p:nvPr/>
        </p:nvCxnSpPr>
        <p:spPr>
          <a:xfrm>
            <a:off x="3980442" y="200271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6" idx="2"/>
            <a:endCxn id="36" idx="2"/>
          </p:cNvCxnSpPr>
          <p:nvPr/>
        </p:nvCxnSpPr>
        <p:spPr>
          <a:xfrm rot="10800000" flipV="1">
            <a:off x="3825969" y="1579632"/>
            <a:ext cx="12700" cy="99548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825969" y="2467120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825969" y="2773894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4"/>
            <a:endCxn id="37" idx="0"/>
          </p:cNvCxnSpPr>
          <p:nvPr/>
        </p:nvCxnSpPr>
        <p:spPr>
          <a:xfrm>
            <a:off x="3980442" y="2683120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825969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7" idx="4"/>
            <a:endCxn id="39" idx="0"/>
          </p:cNvCxnSpPr>
          <p:nvPr/>
        </p:nvCxnSpPr>
        <p:spPr>
          <a:xfrm>
            <a:off x="3980442" y="2989894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259667" y="3088981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6" idx="5"/>
            <a:endCxn id="41" idx="0"/>
          </p:cNvCxnSpPr>
          <p:nvPr/>
        </p:nvCxnSpPr>
        <p:spPr>
          <a:xfrm>
            <a:off x="4089673" y="2651488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4"/>
            <a:endCxn id="44" idx="7"/>
          </p:cNvCxnSpPr>
          <p:nvPr/>
        </p:nvCxnSpPr>
        <p:spPr>
          <a:xfrm flipH="1">
            <a:off x="4089673" y="3304981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825969" y="3404066"/>
            <a:ext cx="308948" cy="216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9" idx="4"/>
            <a:endCxn id="44" idx="0"/>
          </p:cNvCxnSpPr>
          <p:nvPr/>
        </p:nvCxnSpPr>
        <p:spPr>
          <a:xfrm>
            <a:off x="3980442" y="3304981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833729" y="3782963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833729" y="4089737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7" idx="4"/>
            <a:endCxn id="48" idx="0"/>
          </p:cNvCxnSpPr>
          <p:nvPr/>
        </p:nvCxnSpPr>
        <p:spPr>
          <a:xfrm>
            <a:off x="3988202" y="3998963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833729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8" idx="4"/>
            <a:endCxn id="50" idx="0"/>
          </p:cNvCxnSpPr>
          <p:nvPr/>
        </p:nvCxnSpPr>
        <p:spPr>
          <a:xfrm>
            <a:off x="3988202" y="4305737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67427" y="440482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7" idx="5"/>
            <a:endCxn id="52" idx="0"/>
          </p:cNvCxnSpPr>
          <p:nvPr/>
        </p:nvCxnSpPr>
        <p:spPr>
          <a:xfrm>
            <a:off x="4097433" y="3967331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4"/>
            <a:endCxn id="55" idx="7"/>
          </p:cNvCxnSpPr>
          <p:nvPr/>
        </p:nvCxnSpPr>
        <p:spPr>
          <a:xfrm flipH="1">
            <a:off x="4097433" y="4620824"/>
            <a:ext cx="324468" cy="13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833729" y="471990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0" idx="4"/>
            <a:endCxn id="55" idx="0"/>
          </p:cNvCxnSpPr>
          <p:nvPr/>
        </p:nvCxnSpPr>
        <p:spPr>
          <a:xfrm>
            <a:off x="3988202" y="4620824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7" idx="2"/>
            <a:endCxn id="47" idx="2"/>
          </p:cNvCxnSpPr>
          <p:nvPr/>
        </p:nvCxnSpPr>
        <p:spPr>
          <a:xfrm rot="10800000" flipH="1" flipV="1">
            <a:off x="3825969" y="2881893"/>
            <a:ext cx="7760" cy="1009069"/>
          </a:xfrm>
          <a:prstGeom prst="curvedConnector3">
            <a:avLst>
              <a:gd name="adj1" fmla="val -29458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182577" y="17290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5"/>
                </a:solidFill>
              </a:rPr>
              <a:t>i</a:t>
            </a:r>
            <a:r>
              <a:rPr lang="en-US" altLang="zh-CN" b="1" dirty="0">
                <a:solidFill>
                  <a:schemeClr val="accent5"/>
                </a:solidFill>
              </a:rPr>
              <a:t>=1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182577" y="30170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/>
                </a:solidFill>
              </a:rPr>
              <a:t>i</a:t>
            </a:r>
            <a:r>
              <a:rPr lang="en-US" altLang="zh-CN" b="1" dirty="0">
                <a:solidFill>
                  <a:schemeClr val="accent4"/>
                </a:solidFill>
              </a:rPr>
              <a:t>=2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82577" y="43010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/>
                </a:solidFill>
              </a:rPr>
              <a:t>i</a:t>
            </a:r>
            <a:r>
              <a:rPr lang="en-US" altLang="zh-CN" b="1" dirty="0">
                <a:solidFill>
                  <a:schemeClr val="accent6"/>
                </a:solidFill>
              </a:rPr>
              <a:t>=3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926619" y="11568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4926619" y="146364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6" idx="4"/>
            <a:endCxn id="67" idx="0"/>
          </p:cNvCxnSpPr>
          <p:nvPr/>
        </p:nvCxnSpPr>
        <p:spPr>
          <a:xfrm>
            <a:off x="5081092" y="13728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4926619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7" idx="4"/>
            <a:endCxn id="69" idx="0"/>
          </p:cNvCxnSpPr>
          <p:nvPr/>
        </p:nvCxnSpPr>
        <p:spPr>
          <a:xfrm>
            <a:off x="5081092" y="16796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360317" y="177872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6" idx="5"/>
            <a:endCxn id="71" idx="0"/>
          </p:cNvCxnSpPr>
          <p:nvPr/>
        </p:nvCxnSpPr>
        <p:spPr>
          <a:xfrm>
            <a:off x="5190323" y="13412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4"/>
            <a:endCxn id="74" idx="7"/>
          </p:cNvCxnSpPr>
          <p:nvPr/>
        </p:nvCxnSpPr>
        <p:spPr>
          <a:xfrm flipH="1">
            <a:off x="5190323" y="19947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4926619" y="209381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4"/>
            <a:endCxn id="74" idx="0"/>
          </p:cNvCxnSpPr>
          <p:nvPr/>
        </p:nvCxnSpPr>
        <p:spPr>
          <a:xfrm>
            <a:off x="5081092" y="19947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365705" y="209710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5365705" y="240388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76" idx="4"/>
            <a:endCxn id="77" idx="0"/>
          </p:cNvCxnSpPr>
          <p:nvPr/>
        </p:nvCxnSpPr>
        <p:spPr>
          <a:xfrm>
            <a:off x="5520178" y="231310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5365705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7" idx="4"/>
            <a:endCxn id="79" idx="0"/>
          </p:cNvCxnSpPr>
          <p:nvPr/>
        </p:nvCxnSpPr>
        <p:spPr>
          <a:xfrm>
            <a:off x="5520178" y="261988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99403" y="271896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6" idx="5"/>
            <a:endCxn id="81" idx="0"/>
          </p:cNvCxnSpPr>
          <p:nvPr/>
        </p:nvCxnSpPr>
        <p:spPr>
          <a:xfrm>
            <a:off x="5629409" y="228147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1" idx="4"/>
            <a:endCxn id="84" idx="7"/>
          </p:cNvCxnSpPr>
          <p:nvPr/>
        </p:nvCxnSpPr>
        <p:spPr>
          <a:xfrm flipH="1">
            <a:off x="5629409" y="293496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365705" y="303405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79" idx="4"/>
            <a:endCxn id="84" idx="0"/>
          </p:cNvCxnSpPr>
          <p:nvPr/>
        </p:nvCxnSpPr>
        <p:spPr>
          <a:xfrm>
            <a:off x="5520178" y="293496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799403" y="303038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799403" y="333715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6" idx="4"/>
            <a:endCxn id="87" idx="0"/>
          </p:cNvCxnSpPr>
          <p:nvPr/>
        </p:nvCxnSpPr>
        <p:spPr>
          <a:xfrm>
            <a:off x="5953876" y="324638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5799403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7" idx="4"/>
            <a:endCxn id="89" idx="0"/>
          </p:cNvCxnSpPr>
          <p:nvPr/>
        </p:nvCxnSpPr>
        <p:spPr>
          <a:xfrm>
            <a:off x="5953876" y="355315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6233101" y="365224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6" idx="5"/>
            <a:endCxn id="91" idx="0"/>
          </p:cNvCxnSpPr>
          <p:nvPr/>
        </p:nvCxnSpPr>
        <p:spPr>
          <a:xfrm>
            <a:off x="6063107" y="321475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4"/>
            <a:endCxn id="94" idx="7"/>
          </p:cNvCxnSpPr>
          <p:nvPr/>
        </p:nvCxnSpPr>
        <p:spPr>
          <a:xfrm flipH="1">
            <a:off x="6063107" y="386824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5799403" y="396733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89" idx="4"/>
            <a:endCxn id="94" idx="0"/>
          </p:cNvCxnSpPr>
          <p:nvPr/>
        </p:nvCxnSpPr>
        <p:spPr>
          <a:xfrm>
            <a:off x="5953876" y="386824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线连接符 95"/>
          <p:cNvCxnSpPr>
            <a:stCxn id="67" idx="6"/>
            <a:endCxn id="76" idx="2"/>
          </p:cNvCxnSpPr>
          <p:nvPr/>
        </p:nvCxnSpPr>
        <p:spPr>
          <a:xfrm>
            <a:off x="5235567" y="157164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曲线连接符 98"/>
          <p:cNvCxnSpPr>
            <a:stCxn id="77" idx="6"/>
            <a:endCxn id="86" idx="2"/>
          </p:cNvCxnSpPr>
          <p:nvPr/>
        </p:nvCxnSpPr>
        <p:spPr>
          <a:xfrm>
            <a:off x="5674653" y="251188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82258" y="1154107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6482258" y="1460881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103" idx="4"/>
            <a:endCxn id="104" idx="0"/>
          </p:cNvCxnSpPr>
          <p:nvPr/>
        </p:nvCxnSpPr>
        <p:spPr>
          <a:xfrm>
            <a:off x="6636731" y="1370107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6482258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4" idx="4"/>
            <a:endCxn id="106" idx="0"/>
          </p:cNvCxnSpPr>
          <p:nvPr/>
        </p:nvCxnSpPr>
        <p:spPr>
          <a:xfrm>
            <a:off x="6636731" y="1676881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915956" y="177596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3" idx="5"/>
            <a:endCxn id="108" idx="0"/>
          </p:cNvCxnSpPr>
          <p:nvPr/>
        </p:nvCxnSpPr>
        <p:spPr>
          <a:xfrm>
            <a:off x="6745962" y="1338475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4"/>
            <a:endCxn id="111" idx="7"/>
          </p:cNvCxnSpPr>
          <p:nvPr/>
        </p:nvCxnSpPr>
        <p:spPr>
          <a:xfrm flipH="1">
            <a:off x="6745962" y="1991968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6482258" y="209105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stCxn id="106" idx="4"/>
            <a:endCxn id="111" idx="0"/>
          </p:cNvCxnSpPr>
          <p:nvPr/>
        </p:nvCxnSpPr>
        <p:spPr>
          <a:xfrm>
            <a:off x="6636731" y="1991968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7300485" y="1782116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7300485" y="2088890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113" idx="4"/>
            <a:endCxn id="114" idx="0"/>
          </p:cNvCxnSpPr>
          <p:nvPr/>
        </p:nvCxnSpPr>
        <p:spPr>
          <a:xfrm>
            <a:off x="7454958" y="1998116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7300485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14" idx="4"/>
            <a:endCxn id="116" idx="0"/>
          </p:cNvCxnSpPr>
          <p:nvPr/>
        </p:nvCxnSpPr>
        <p:spPr>
          <a:xfrm>
            <a:off x="7454958" y="2304890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734183" y="2403977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9" name="直接箭头连接符 118"/>
          <p:cNvCxnSpPr>
            <a:stCxn id="113" idx="5"/>
            <a:endCxn id="118" idx="0"/>
          </p:cNvCxnSpPr>
          <p:nvPr/>
        </p:nvCxnSpPr>
        <p:spPr>
          <a:xfrm>
            <a:off x="7564189" y="1966484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4"/>
            <a:endCxn id="121" idx="6"/>
          </p:cNvCxnSpPr>
          <p:nvPr/>
        </p:nvCxnSpPr>
        <p:spPr>
          <a:xfrm flipH="1">
            <a:off x="7609433" y="2619977"/>
            <a:ext cx="279224" cy="20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7300485" y="271906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16" idx="4"/>
            <a:endCxn id="121" idx="0"/>
          </p:cNvCxnSpPr>
          <p:nvPr/>
        </p:nvCxnSpPr>
        <p:spPr>
          <a:xfrm>
            <a:off x="7454958" y="2619977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8135623" y="2403164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椭圆 123"/>
          <p:cNvSpPr/>
          <p:nvPr/>
        </p:nvSpPr>
        <p:spPr>
          <a:xfrm>
            <a:off x="8135623" y="2709938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5" name="直接箭头连接符 124"/>
          <p:cNvCxnSpPr>
            <a:stCxn id="123" idx="4"/>
            <a:endCxn id="124" idx="0"/>
          </p:cNvCxnSpPr>
          <p:nvPr/>
        </p:nvCxnSpPr>
        <p:spPr>
          <a:xfrm>
            <a:off x="8290096" y="2619164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135623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7" name="直接箭头连接符 126"/>
          <p:cNvCxnSpPr>
            <a:stCxn id="124" idx="4"/>
            <a:endCxn id="126" idx="0"/>
          </p:cNvCxnSpPr>
          <p:nvPr/>
        </p:nvCxnSpPr>
        <p:spPr>
          <a:xfrm>
            <a:off x="8290096" y="2925938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8569321" y="302502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123" idx="5"/>
            <a:endCxn id="128" idx="0"/>
          </p:cNvCxnSpPr>
          <p:nvPr/>
        </p:nvCxnSpPr>
        <p:spPr>
          <a:xfrm>
            <a:off x="8399327" y="2587532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8" idx="4"/>
            <a:endCxn id="131" idx="7"/>
          </p:cNvCxnSpPr>
          <p:nvPr/>
        </p:nvCxnSpPr>
        <p:spPr>
          <a:xfrm flipH="1">
            <a:off x="8399327" y="3241025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8135623" y="3340110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126" idx="4"/>
            <a:endCxn id="131" idx="0"/>
          </p:cNvCxnSpPr>
          <p:nvPr/>
        </p:nvCxnSpPr>
        <p:spPr>
          <a:xfrm>
            <a:off x="8290096" y="3241025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104" idx="6"/>
            <a:endCxn id="113" idx="1"/>
          </p:cNvCxnSpPr>
          <p:nvPr/>
        </p:nvCxnSpPr>
        <p:spPr>
          <a:xfrm>
            <a:off x="6791206" y="1568881"/>
            <a:ext cx="554523" cy="24486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114" idx="6"/>
            <a:endCxn id="123" idx="1"/>
          </p:cNvCxnSpPr>
          <p:nvPr/>
        </p:nvCxnSpPr>
        <p:spPr>
          <a:xfrm>
            <a:off x="7609433" y="2196890"/>
            <a:ext cx="571434" cy="23790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5799403" y="124291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5753036" y="15431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7418556" y="1223039"/>
            <a:ext cx="0" cy="576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7390973" y="13945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889880" y="203943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445706" y="1711915"/>
            <a:ext cx="1288478" cy="65049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6439655" y="2349566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517698" y="294835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6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4"/>
            <a:ext cx="7886700" cy="160819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通过计算 </a:t>
            </a:r>
            <a:r>
              <a:rPr lang="en-US" altLang="zh-CN" dirty="0"/>
              <a:t>MII </a:t>
            </a:r>
            <a:r>
              <a:rPr lang="zh-CN" altLang="en-US" dirty="0"/>
              <a:t>得到初始 </a:t>
            </a:r>
            <a:r>
              <a:rPr lang="en-US" altLang="zh-CN" dirty="0"/>
              <a:t>II</a:t>
            </a:r>
          </a:p>
          <a:p>
            <a:r>
              <a:rPr lang="zh-CN" altLang="en-US" b="1" dirty="0"/>
              <a:t>资源约束：</a:t>
            </a:r>
            <a:r>
              <a:rPr lang="zh-CN" altLang="en-US" dirty="0"/>
              <a:t>如果两个算子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的时间步对 </a:t>
            </a:r>
            <a:r>
              <a:rPr lang="en-US" altLang="zh-CN" dirty="0"/>
              <a:t>II </a:t>
            </a:r>
            <a:r>
              <a:rPr lang="zh-CN" altLang="en-US" dirty="0"/>
              <a:t>取模之后相等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</a:t>
            </a:r>
            <a:r>
              <a:rPr lang="zh-CN" altLang="en-US" dirty="0"/>
              <a:t>，则他们处于 </a:t>
            </a:r>
            <a:r>
              <a:rPr lang="en-US" altLang="zh-CN" dirty="0"/>
              <a:t>TEC </a:t>
            </a:r>
            <a:r>
              <a:rPr lang="zh-CN" altLang="en-US" dirty="0"/>
              <a:t>的同一层，要在一起竞争 </a:t>
            </a:r>
            <a:r>
              <a:rPr lang="en-US" altLang="zh-CN" dirty="0"/>
              <a:t>PE </a:t>
            </a:r>
            <a:r>
              <a:rPr lang="zh-CN" altLang="en-US" dirty="0"/>
              <a:t>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CGRA </a:t>
            </a:r>
            <a:r>
              <a:rPr lang="zh-CN" altLang="en-US" dirty="0"/>
              <a:t>上的模调度（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68773"/>
            <a:ext cx="7886700" cy="190152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调度后的长依赖通过寄存器 </a:t>
            </a:r>
            <a:r>
              <a:rPr lang="en-US" altLang="zh-CN" dirty="0"/>
              <a:t>RF </a:t>
            </a:r>
            <a:r>
              <a:rPr lang="zh-CN" altLang="en-US" dirty="0"/>
              <a:t>传输，而 </a:t>
            </a:r>
            <a:r>
              <a:rPr lang="en-US" altLang="zh-CN" dirty="0"/>
              <a:t>RF </a:t>
            </a:r>
            <a:r>
              <a:rPr lang="zh-CN" altLang="en-US" dirty="0"/>
              <a:t>只能由自身</a:t>
            </a:r>
            <a:r>
              <a:rPr lang="en-US" altLang="zh-CN" dirty="0"/>
              <a:t>PE</a:t>
            </a:r>
            <a:r>
              <a:rPr lang="zh-CN" altLang="en-US" dirty="0"/>
              <a:t>的 </a:t>
            </a:r>
            <a:r>
              <a:rPr lang="en-US" altLang="zh-CN" dirty="0"/>
              <a:t>FU </a:t>
            </a:r>
            <a:r>
              <a:rPr lang="zh-CN" altLang="en-US" dirty="0"/>
              <a:t>访问，因此要求长依赖的目标节点和源节点必须放在同一个 </a:t>
            </a:r>
            <a:r>
              <a:rPr lang="en-US" altLang="zh-CN" dirty="0"/>
              <a:t>PE 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zh-CN" altLang="en-US" b="1" dirty="0"/>
              <a:t>依赖长度约束：</a:t>
            </a:r>
            <a:r>
              <a:rPr lang="zh-CN" altLang="en-US" dirty="0"/>
              <a:t>模调度时间相同 </a:t>
            </a:r>
            <a:r>
              <a:rPr lang="en-US" altLang="zh-CN" dirty="0"/>
              <a:t>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% II =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% II) </a:t>
            </a:r>
            <a:r>
              <a:rPr lang="zh-CN" altLang="en-US" dirty="0"/>
              <a:t>的算子 </a:t>
            </a:r>
            <a:r>
              <a:rPr lang="en-US" altLang="zh-CN" dirty="0"/>
              <a:t>v</a:t>
            </a:r>
            <a:r>
              <a:rPr lang="en-US" altLang="zh-CN" baseline="-25000" dirty="0"/>
              <a:t>i </a:t>
            </a:r>
            <a:r>
              <a:rPr lang="zh-CN" altLang="en-US" dirty="0"/>
              <a:t>和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处于 </a:t>
            </a:r>
            <a:r>
              <a:rPr lang="en-US" altLang="zh-CN" dirty="0"/>
              <a:t>TEC </a:t>
            </a:r>
            <a:r>
              <a:rPr lang="zh-CN" altLang="en-US" dirty="0"/>
              <a:t>的同一层，因此调度结果不能出现依赖长度等于 </a:t>
            </a:r>
            <a:r>
              <a:rPr lang="en-US" altLang="zh-CN" dirty="0"/>
              <a:t>II </a:t>
            </a:r>
            <a:r>
              <a:rPr lang="zh-CN" altLang="en-US" dirty="0"/>
              <a:t>或者 </a:t>
            </a:r>
            <a:r>
              <a:rPr lang="en-US" altLang="zh-CN" dirty="0"/>
              <a:t>II </a:t>
            </a:r>
            <a:r>
              <a:rPr lang="zh-CN" altLang="en-US" dirty="0"/>
              <a:t>倍数的调度方案。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1213138" y="2058068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138" y="1095877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89877" y="1009828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89877" y="1316602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4"/>
            <a:endCxn id="46" idx="0"/>
          </p:cNvCxnSpPr>
          <p:nvPr/>
        </p:nvCxnSpPr>
        <p:spPr>
          <a:xfrm>
            <a:off x="1044350" y="122582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889877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6" idx="4"/>
            <a:endCxn id="48" idx="0"/>
          </p:cNvCxnSpPr>
          <p:nvPr/>
        </p:nvCxnSpPr>
        <p:spPr>
          <a:xfrm>
            <a:off x="1044350" y="153260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323575" y="1631689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5" idx="5"/>
            <a:endCxn id="50" idx="0"/>
          </p:cNvCxnSpPr>
          <p:nvPr/>
        </p:nvCxnSpPr>
        <p:spPr>
          <a:xfrm>
            <a:off x="1153581" y="119419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53" idx="7"/>
          </p:cNvCxnSpPr>
          <p:nvPr/>
        </p:nvCxnSpPr>
        <p:spPr>
          <a:xfrm flipH="1">
            <a:off x="1153581" y="184768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9877" y="1946774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8" idx="4"/>
            <a:endCxn id="53" idx="0"/>
          </p:cNvCxnSpPr>
          <p:nvPr/>
        </p:nvCxnSpPr>
        <p:spPr>
          <a:xfrm>
            <a:off x="1044350" y="184768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328963" y="195006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328963" y="225684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4"/>
            <a:endCxn id="56" idx="0"/>
          </p:cNvCxnSpPr>
          <p:nvPr/>
        </p:nvCxnSpPr>
        <p:spPr>
          <a:xfrm>
            <a:off x="1483436" y="2166068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328963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4"/>
            <a:endCxn id="58" idx="0"/>
          </p:cNvCxnSpPr>
          <p:nvPr/>
        </p:nvCxnSpPr>
        <p:spPr>
          <a:xfrm>
            <a:off x="1483436" y="2472842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762661" y="2571929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5"/>
            <a:endCxn id="60" idx="0"/>
          </p:cNvCxnSpPr>
          <p:nvPr/>
        </p:nvCxnSpPr>
        <p:spPr>
          <a:xfrm>
            <a:off x="1592667" y="2134436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4"/>
            <a:endCxn id="63" idx="7"/>
          </p:cNvCxnSpPr>
          <p:nvPr/>
        </p:nvCxnSpPr>
        <p:spPr>
          <a:xfrm flipH="1">
            <a:off x="1592667" y="2787929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28963" y="2887014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8" idx="4"/>
            <a:endCxn id="63" idx="0"/>
          </p:cNvCxnSpPr>
          <p:nvPr/>
        </p:nvCxnSpPr>
        <p:spPr>
          <a:xfrm>
            <a:off x="1483436" y="2787929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762661" y="2883345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762661" y="3190119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5" idx="4"/>
            <a:endCxn id="66" idx="0"/>
          </p:cNvCxnSpPr>
          <p:nvPr/>
        </p:nvCxnSpPr>
        <p:spPr>
          <a:xfrm>
            <a:off x="1917134" y="3099345"/>
            <a:ext cx="0" cy="90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762661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4"/>
            <a:endCxn id="68" idx="0"/>
          </p:cNvCxnSpPr>
          <p:nvPr/>
        </p:nvCxnSpPr>
        <p:spPr>
          <a:xfrm>
            <a:off x="1917134" y="3406119"/>
            <a:ext cx="0" cy="99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2196359" y="3505206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5" idx="5"/>
            <a:endCxn id="70" idx="0"/>
          </p:cNvCxnSpPr>
          <p:nvPr/>
        </p:nvCxnSpPr>
        <p:spPr>
          <a:xfrm>
            <a:off x="2026365" y="3067713"/>
            <a:ext cx="324468" cy="4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4"/>
            <a:endCxn id="73" idx="7"/>
          </p:cNvCxnSpPr>
          <p:nvPr/>
        </p:nvCxnSpPr>
        <p:spPr>
          <a:xfrm flipH="1">
            <a:off x="2026365" y="3721206"/>
            <a:ext cx="324468" cy="13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762661" y="3820291"/>
            <a:ext cx="308948" cy="216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1917134" y="3721206"/>
            <a:ext cx="0" cy="9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6" idx="6"/>
            <a:endCxn id="55" idx="2"/>
          </p:cNvCxnSpPr>
          <p:nvPr/>
        </p:nvCxnSpPr>
        <p:spPr>
          <a:xfrm>
            <a:off x="1198825" y="1424602"/>
            <a:ext cx="130138" cy="63346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56" idx="6"/>
            <a:endCxn id="65" idx="2"/>
          </p:cNvCxnSpPr>
          <p:nvPr/>
        </p:nvCxnSpPr>
        <p:spPr>
          <a:xfrm>
            <a:off x="1637911" y="2364842"/>
            <a:ext cx="124750" cy="6265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762661" y="1095877"/>
            <a:ext cx="0" cy="962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716294" y="139607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II=3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53138" y="1892397"/>
            <a:ext cx="1343221" cy="95045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0956" y="2801319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958139" y="1125438"/>
            <a:ext cx="3888000" cy="720000"/>
            <a:chOff x="4616199" y="1609720"/>
            <a:chExt cx="3888000" cy="72000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5" name="组合 164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4" name="组合 173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0" name="组合 16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8" name="矩形 167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58139" y="2336700"/>
            <a:ext cx="3888000" cy="720000"/>
            <a:chOff x="4616199" y="1609720"/>
            <a:chExt cx="3888000" cy="72000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8" name="矩形 157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5" name="组合 144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" name="组合 152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7" name="矩形 146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958139" y="3486612"/>
            <a:ext cx="3888000" cy="720000"/>
            <a:chOff x="4616199" y="1609720"/>
            <a:chExt cx="3888000" cy="72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724862" y="1717720"/>
              <a:ext cx="864000" cy="504000"/>
              <a:chOff x="4948771" y="1523137"/>
              <a:chExt cx="864000" cy="504000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5662607" y="1717720"/>
              <a:ext cx="864000" cy="504000"/>
              <a:chOff x="4948771" y="1523137"/>
              <a:chExt cx="864000" cy="504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6600352" y="1717720"/>
              <a:ext cx="864000" cy="504000"/>
              <a:chOff x="4948771" y="1523137"/>
              <a:chExt cx="864000" cy="504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33" name="矩形 132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5" name="组合 124"/>
            <p:cNvGrpSpPr/>
            <p:nvPr/>
          </p:nvGrpSpPr>
          <p:grpSpPr>
            <a:xfrm>
              <a:off x="7538097" y="1717720"/>
              <a:ext cx="864000" cy="504000"/>
              <a:chOff x="4948771" y="1523137"/>
              <a:chExt cx="864000" cy="504000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4948771" y="1523137"/>
                <a:ext cx="864000" cy="504000"/>
              </a:xfrm>
              <a:prstGeom prst="rect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5020771" y="1595137"/>
                <a:ext cx="720000" cy="360000"/>
                <a:chOff x="1360449" y="1527718"/>
                <a:chExt cx="720000" cy="360000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1360449" y="1527718"/>
                  <a:ext cx="360000" cy="36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720449" y="1527718"/>
                  <a:ext cx="360000" cy="36000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6" name="矩形 125"/>
            <p:cNvSpPr/>
            <p:nvPr/>
          </p:nvSpPr>
          <p:spPr>
            <a:xfrm>
              <a:off x="4616199" y="1609720"/>
              <a:ext cx="3888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3972034" y="739072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PE0        PE1           PE2         PE3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>
            <a:endCxn id="158" idx="0"/>
          </p:cNvCxnSpPr>
          <p:nvPr/>
        </p:nvCxnSpPr>
        <p:spPr>
          <a:xfrm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9" idx="2"/>
            <a:endCxn id="162" idx="0"/>
          </p:cNvCxnSpPr>
          <p:nvPr/>
        </p:nvCxnSpPr>
        <p:spPr>
          <a:xfrm flipH="1">
            <a:off x="431880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179" idx="2"/>
            <a:endCxn id="154" idx="0"/>
          </p:cNvCxnSpPr>
          <p:nvPr/>
        </p:nvCxnSpPr>
        <p:spPr>
          <a:xfrm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75" idx="2"/>
            <a:endCxn id="158" idx="0"/>
          </p:cNvCxnSpPr>
          <p:nvPr/>
        </p:nvCxnSpPr>
        <p:spPr>
          <a:xfrm flipH="1">
            <a:off x="5256547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75" idx="2"/>
            <a:endCxn id="150" idx="0"/>
          </p:cNvCxnSpPr>
          <p:nvPr/>
        </p:nvCxnSpPr>
        <p:spPr>
          <a:xfrm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71" idx="2"/>
            <a:endCxn id="154" idx="0"/>
          </p:cNvCxnSpPr>
          <p:nvPr/>
        </p:nvCxnSpPr>
        <p:spPr>
          <a:xfrm flipH="1">
            <a:off x="6194292" y="1665438"/>
            <a:ext cx="93774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1" idx="2"/>
            <a:endCxn id="162" idx="0"/>
          </p:cNvCxnSpPr>
          <p:nvPr/>
        </p:nvCxnSpPr>
        <p:spPr>
          <a:xfrm flipH="1"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83" idx="2"/>
            <a:endCxn id="150" idx="0"/>
          </p:cNvCxnSpPr>
          <p:nvPr/>
        </p:nvCxnSpPr>
        <p:spPr>
          <a:xfrm>
            <a:off x="4318802" y="1665438"/>
            <a:ext cx="2813235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62" idx="2"/>
            <a:endCxn id="141" idx="0"/>
          </p:cNvCxnSpPr>
          <p:nvPr/>
        </p:nvCxnSpPr>
        <p:spPr>
          <a:xfrm>
            <a:off x="431880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62" idx="2"/>
            <a:endCxn id="137" idx="0"/>
          </p:cNvCxnSpPr>
          <p:nvPr/>
        </p:nvCxnSpPr>
        <p:spPr>
          <a:xfrm>
            <a:off x="431880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62" idx="2"/>
            <a:endCxn id="129" idx="0"/>
          </p:cNvCxnSpPr>
          <p:nvPr/>
        </p:nvCxnSpPr>
        <p:spPr>
          <a:xfrm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58" idx="2"/>
            <a:endCxn id="141" idx="0"/>
          </p:cNvCxnSpPr>
          <p:nvPr/>
        </p:nvCxnSpPr>
        <p:spPr>
          <a:xfrm flipH="1">
            <a:off x="4318802" y="2876700"/>
            <a:ext cx="937745" cy="78991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58" idx="2"/>
            <a:endCxn id="137" idx="0"/>
          </p:cNvCxnSpPr>
          <p:nvPr/>
        </p:nvCxnSpPr>
        <p:spPr>
          <a:xfrm>
            <a:off x="525654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8" idx="2"/>
            <a:endCxn id="133" idx="0"/>
          </p:cNvCxnSpPr>
          <p:nvPr/>
        </p:nvCxnSpPr>
        <p:spPr>
          <a:xfrm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4" idx="2"/>
            <a:endCxn id="137" idx="0"/>
          </p:cNvCxnSpPr>
          <p:nvPr/>
        </p:nvCxnSpPr>
        <p:spPr>
          <a:xfrm flipH="1">
            <a:off x="5256547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54" idx="2"/>
            <a:endCxn id="133" idx="0"/>
          </p:cNvCxnSpPr>
          <p:nvPr/>
        </p:nvCxnSpPr>
        <p:spPr>
          <a:xfrm>
            <a:off x="6194292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54" idx="2"/>
            <a:endCxn id="129" idx="0"/>
          </p:cNvCxnSpPr>
          <p:nvPr/>
        </p:nvCxnSpPr>
        <p:spPr>
          <a:xfrm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50" idx="2"/>
            <a:endCxn id="141" idx="0"/>
          </p:cNvCxnSpPr>
          <p:nvPr/>
        </p:nvCxnSpPr>
        <p:spPr>
          <a:xfrm flipH="1">
            <a:off x="4318802" y="2876700"/>
            <a:ext cx="281323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50" idx="2"/>
            <a:endCxn id="133" idx="0"/>
          </p:cNvCxnSpPr>
          <p:nvPr/>
        </p:nvCxnSpPr>
        <p:spPr>
          <a:xfrm flipH="1">
            <a:off x="6194292" y="2876700"/>
            <a:ext cx="937745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50" idx="2"/>
            <a:endCxn id="129" idx="0"/>
          </p:cNvCxnSpPr>
          <p:nvPr/>
        </p:nvCxnSpPr>
        <p:spPr>
          <a:xfrm>
            <a:off x="7132037" y="2876700"/>
            <a:ext cx="0" cy="789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71" idx="2"/>
            <a:endCxn id="150" idx="0"/>
          </p:cNvCxnSpPr>
          <p:nvPr/>
        </p:nvCxnSpPr>
        <p:spPr>
          <a:xfrm>
            <a:off x="7132037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75" idx="2"/>
            <a:endCxn id="154" idx="0"/>
          </p:cNvCxnSpPr>
          <p:nvPr/>
        </p:nvCxnSpPr>
        <p:spPr>
          <a:xfrm>
            <a:off x="619429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79" idx="2"/>
            <a:endCxn id="158" idx="0"/>
          </p:cNvCxnSpPr>
          <p:nvPr/>
        </p:nvCxnSpPr>
        <p:spPr>
          <a:xfrm>
            <a:off x="5256547" y="1665438"/>
            <a:ext cx="0" cy="851262"/>
          </a:xfrm>
          <a:prstGeom prst="line">
            <a:avLst/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83" idx="2"/>
            <a:endCxn id="162" idx="0"/>
          </p:cNvCxnSpPr>
          <p:nvPr/>
        </p:nvCxnSpPr>
        <p:spPr>
          <a:xfrm>
            <a:off x="4318802" y="1665438"/>
            <a:ext cx="0" cy="851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4164328" y="1374793"/>
            <a:ext cx="308948" cy="216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5090727" y="1377438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椭圆 189"/>
          <p:cNvSpPr/>
          <p:nvPr/>
        </p:nvSpPr>
        <p:spPr>
          <a:xfrm>
            <a:off x="5091494" y="2598721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1" name="椭圆 190"/>
          <p:cNvSpPr/>
          <p:nvPr/>
        </p:nvSpPr>
        <p:spPr>
          <a:xfrm>
            <a:off x="5101008" y="3741535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4138802" y="3738612"/>
            <a:ext cx="308948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79" idx="2"/>
            <a:endCxn id="159" idx="0"/>
          </p:cNvCxnSpPr>
          <p:nvPr/>
        </p:nvCxnSpPr>
        <p:spPr>
          <a:xfrm>
            <a:off x="5256547" y="1665438"/>
            <a:ext cx="360000" cy="85126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59" idx="2"/>
            <a:endCxn id="137" idx="0"/>
          </p:cNvCxnSpPr>
          <p:nvPr/>
        </p:nvCxnSpPr>
        <p:spPr>
          <a:xfrm flipH="1"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线连接符 200"/>
          <p:cNvCxnSpPr>
            <a:stCxn id="141" idx="2"/>
            <a:endCxn id="183" idx="0"/>
          </p:cNvCxnSpPr>
          <p:nvPr/>
        </p:nvCxnSpPr>
        <p:spPr>
          <a:xfrm rot="5400000" flipH="1">
            <a:off x="2958215" y="2666025"/>
            <a:ext cx="2721174" cy="12700"/>
          </a:xfrm>
          <a:prstGeom prst="curvedConnector5">
            <a:avLst>
              <a:gd name="adj1" fmla="val -4303"/>
              <a:gd name="adj2" fmla="val 5851472"/>
              <a:gd name="adj3" fmla="val 103483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线连接符 202"/>
          <p:cNvCxnSpPr>
            <a:stCxn id="137" idx="2"/>
            <a:endCxn id="183" idx="0"/>
          </p:cNvCxnSpPr>
          <p:nvPr/>
        </p:nvCxnSpPr>
        <p:spPr>
          <a:xfrm rot="5400000" flipH="1">
            <a:off x="3427088" y="2197153"/>
            <a:ext cx="2721174" cy="937745"/>
          </a:xfrm>
          <a:prstGeom prst="curvedConnector5">
            <a:avLst>
              <a:gd name="adj1" fmla="val -10860"/>
              <a:gd name="adj2" fmla="val 222427"/>
              <a:gd name="adj3" fmla="val 108401"/>
            </a:avLst>
          </a:prstGeom>
          <a:ln w="25400">
            <a:solidFill>
              <a:schemeClr val="tx1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58" idx="2"/>
            <a:endCxn id="138" idx="0"/>
          </p:cNvCxnSpPr>
          <p:nvPr/>
        </p:nvCxnSpPr>
        <p:spPr>
          <a:xfrm>
            <a:off x="5256547" y="2876700"/>
            <a:ext cx="360000" cy="789912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曲线连接符 213"/>
          <p:cNvCxnSpPr>
            <a:stCxn id="138" idx="2"/>
            <a:endCxn id="179" idx="0"/>
          </p:cNvCxnSpPr>
          <p:nvPr/>
        </p:nvCxnSpPr>
        <p:spPr>
          <a:xfrm rot="5400000" flipH="1">
            <a:off x="4075960" y="2486025"/>
            <a:ext cx="2721174" cy="360000"/>
          </a:xfrm>
          <a:prstGeom prst="curvedConnector5">
            <a:avLst>
              <a:gd name="adj1" fmla="val -13319"/>
              <a:gd name="adj2" fmla="val 783451"/>
              <a:gd name="adj3" fmla="val 113728"/>
            </a:avLst>
          </a:prstGeom>
          <a:ln w="25400">
            <a:solidFill>
              <a:schemeClr val="accent2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8515350" cy="7147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：支持 </a:t>
            </a:r>
            <a:r>
              <a:rPr lang="en-US" altLang="zh-CN" dirty="0"/>
              <a:t>CGRA </a:t>
            </a:r>
            <a:r>
              <a:rPr lang="zh-CN" altLang="en-US" dirty="0"/>
              <a:t>软件流水的调度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假设：资源类型只有一种（即</a:t>
            </a:r>
            <a:r>
              <a:rPr lang="en-US" altLang="zh-CN" dirty="0"/>
              <a:t>PE</a:t>
            </a:r>
            <a:r>
              <a:rPr lang="zh-CN" altLang="en-US" dirty="0"/>
              <a:t>资源），</a:t>
            </a:r>
            <a:r>
              <a:rPr lang="en-US" altLang="zh-CN" dirty="0"/>
              <a:t>PE</a:t>
            </a:r>
            <a:r>
              <a:rPr lang="zh-CN" altLang="en-US" dirty="0"/>
              <a:t>的数量为</a:t>
            </a:r>
            <a:r>
              <a:rPr lang="en-US" altLang="zh-CN" dirty="0"/>
              <a:t>16</a:t>
            </a:r>
            <a:r>
              <a:rPr lang="zh-CN" altLang="en-US" dirty="0"/>
              <a:t>，每个 </a:t>
            </a:r>
            <a:r>
              <a:rPr lang="en-US" altLang="zh-CN" dirty="0"/>
              <a:t>PE </a:t>
            </a:r>
            <a:r>
              <a:rPr lang="zh-CN" altLang="en-US" dirty="0"/>
              <a:t>支持给定 </a:t>
            </a:r>
            <a:r>
              <a:rPr lang="en-US" altLang="zh-CN" dirty="0"/>
              <a:t>DFG </a:t>
            </a:r>
            <a:r>
              <a:rPr lang="zh-CN" altLang="en-US" dirty="0"/>
              <a:t>中的任意算子</a:t>
            </a:r>
            <a:endParaRPr lang="en-US" altLang="zh-CN" dirty="0"/>
          </a:p>
          <a:p>
            <a:r>
              <a:rPr lang="zh-CN" altLang="en-US" dirty="0"/>
              <a:t>目标函数：最小化 </a:t>
            </a:r>
            <a:r>
              <a:rPr lang="en-US" altLang="zh-CN" dirty="0"/>
              <a:t>PE </a:t>
            </a:r>
            <a:r>
              <a:rPr lang="zh-CN" altLang="en-US" dirty="0"/>
              <a:t>的使用数量</a:t>
            </a:r>
            <a:endParaRPr lang="en-US" altLang="zh-CN" dirty="0"/>
          </a:p>
          <a:p>
            <a:r>
              <a:rPr lang="zh-CN" altLang="en-US" dirty="0"/>
              <a:t>约束：</a:t>
            </a:r>
            <a:endParaRPr lang="en-US" altLang="zh-CN" dirty="0"/>
          </a:p>
          <a:p>
            <a:pPr lvl="1"/>
            <a:r>
              <a:rPr lang="zh-CN" altLang="en-US" dirty="0"/>
              <a:t>依赖约束：保证依赖的算子的先后顺序</a:t>
            </a:r>
            <a:endParaRPr lang="en-US" altLang="zh-CN" dirty="0"/>
          </a:p>
          <a:p>
            <a:pPr lvl="1"/>
            <a:r>
              <a:rPr lang="zh-CN" altLang="en-US" dirty="0"/>
              <a:t>资源约束：</a:t>
            </a:r>
            <a:r>
              <a:rPr lang="en-US" altLang="zh-CN" dirty="0"/>
              <a:t>TEC </a:t>
            </a:r>
            <a:r>
              <a:rPr lang="zh-CN" altLang="en-US" dirty="0"/>
              <a:t>中同一层的算子数量不超过 </a:t>
            </a:r>
            <a:r>
              <a:rPr lang="en-US" altLang="zh-CN" dirty="0"/>
              <a:t>PE </a:t>
            </a:r>
            <a:r>
              <a:rPr lang="zh-CN" altLang="en-US" dirty="0"/>
              <a:t>的数量</a:t>
            </a:r>
            <a:endParaRPr lang="en-US" altLang="zh-CN" dirty="0"/>
          </a:p>
          <a:p>
            <a:pPr lvl="1"/>
            <a:r>
              <a:rPr lang="zh-CN" altLang="en-US" dirty="0"/>
              <a:t>依赖长度约束：没有依赖长度等于</a:t>
            </a:r>
            <a:r>
              <a:rPr lang="en-US" altLang="zh-CN" dirty="0"/>
              <a:t>II</a:t>
            </a:r>
            <a:r>
              <a:rPr lang="zh-CN" altLang="en-US" dirty="0"/>
              <a:t>或</a:t>
            </a:r>
            <a:r>
              <a:rPr lang="en-US" altLang="zh-CN" dirty="0"/>
              <a:t>II</a:t>
            </a:r>
            <a:r>
              <a:rPr lang="zh-CN" altLang="en-US" dirty="0"/>
              <a:t>倍数的依赖</a:t>
            </a:r>
            <a:endParaRPr lang="en-US" altLang="zh-CN" dirty="0"/>
          </a:p>
          <a:p>
            <a:r>
              <a:rPr lang="zh-CN" altLang="en-US" dirty="0"/>
              <a:t>建模方式：可以用 </a:t>
            </a:r>
            <a:r>
              <a:rPr lang="en-US" altLang="zh-CN" dirty="0"/>
              <a:t>ILP </a:t>
            </a:r>
            <a:r>
              <a:rPr lang="zh-CN" altLang="en-US" dirty="0"/>
              <a:t>建模，也可以用其他启发式算法。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7825" y="6487445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557" y="3622169"/>
                <a:ext cx="6360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zh-CN" altLang="en-US" sz="1600"/>
                  <a:t>最大的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延迟</a:t>
                </a:r>
                <a:r>
                  <a:rPr lang="en-US" altLang="zh-CN" sz="16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600"/>
                  <a:t>):</a:t>
                </a:r>
                <a:r>
                  <a:rPr lang="zh-CN" altLang="en-US" sz="1600"/>
                  <a:t>大于或等于</a:t>
                </a:r>
                <a:r>
                  <a:rPr lang="en-US" altLang="zh-CN" sz="1600"/>
                  <a:t>DDG</a:t>
                </a:r>
                <a:r>
                  <a:rPr lang="zh-CN" altLang="en-US" sz="1600"/>
                  <a:t>图的关键路径长度。</a:t>
                </a:r>
                <a:endParaRPr lang="en-US" altLang="zh-CN" sz="1600"/>
              </a:p>
              <a:p>
                <a:r>
                  <a:rPr lang="zh-CN" altLang="en-US" sz="1600"/>
                  <a:t>如图</a:t>
                </a:r>
                <a:r>
                  <a:rPr lang="en-US" altLang="zh-CN" sz="1600"/>
                  <a:t>(b)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zh-CN" altLang="en-US" sz="1600" b="0" i="1" smtClean="0">
                        <a:latin typeface="Cambria Math"/>
                      </a:rPr>
                      <m:t>可</m:t>
                    </m:r>
                    <m:r>
                      <a:rPr lang="zh-CN" altLang="en-US" sz="1600" i="1" smtClean="0">
                        <a:latin typeface="Cambria Math"/>
                      </a:rPr>
                      <m:t>等于</m:t>
                    </m:r>
                    <m:r>
                      <a:rPr lang="zh-CN" altLang="en-US" sz="1600" i="1">
                        <a:latin typeface="Cambria Math"/>
                      </a:rPr>
                      <m:t>关键路径</m:t>
                    </m:r>
                    <m:r>
                      <a:rPr lang="zh-CN" altLang="en-US" sz="1600" i="1" smtClean="0">
                        <a:latin typeface="Cambria Math"/>
                      </a:rPr>
                      <m:t>（</m:t>
                    </m:r>
                    <m:r>
                      <a:rPr lang="en-US" altLang="zh-CN" sz="1600" b="0" i="1" smtClean="0">
                        <a:latin typeface="Cambria Math"/>
                      </a:rPr>
                      <m:t>1→2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3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4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5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6</m:t>
                    </m:r>
                    <m:r>
                      <a:rPr lang="en-US" altLang="zh-CN" sz="1600" i="1">
                        <a:latin typeface="Cambria Math"/>
                      </a:rPr>
                      <m:t>→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  <m:r>
                      <a:rPr lang="zh-CN" altLang="en-US" sz="1600" i="1" smtClean="0">
                        <a:latin typeface="Cambria Math"/>
                      </a:rPr>
                      <m:t>）</m:t>
                    </m:r>
                    <m:r>
                      <a:rPr lang="zh-CN" altLang="en-US" sz="1600" b="0" i="1" smtClean="0">
                        <a:latin typeface="Cambria Math"/>
                      </a:rPr>
                      <m:t>的</m:t>
                    </m:r>
                    <m:r>
                      <a:rPr lang="zh-CN" altLang="en-US" sz="1600" i="1">
                        <a:latin typeface="Cambria Math"/>
                      </a:rPr>
                      <m:t>长度</m:t>
                    </m:r>
                    <m:r>
                      <a:rPr lang="zh-CN" altLang="en-US" sz="1600" b="0" i="1" smtClean="0">
                        <a:latin typeface="Cambria Math"/>
                      </a:rPr>
                      <m:t>：</m:t>
                    </m:r>
                    <m:r>
                      <a:rPr lang="en-US" altLang="zh-CN" sz="1600" b="0" i="1" smtClean="0">
                        <a:latin typeface="Cambria Math"/>
                      </a:rPr>
                      <m:t>7</m:t>
                    </m:r>
                  </m:oMath>
                </a14:m>
                <a:endParaRPr lang="zh-CN" altLang="en-US" sz="160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" y="3622169"/>
                <a:ext cx="6360716" cy="584775"/>
              </a:xfrm>
              <a:prstGeom prst="rect">
                <a:avLst/>
              </a:prstGeom>
              <a:blipFill>
                <a:blip r:embed="rId2"/>
                <a:stretch>
                  <a:fillRect l="-47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5" y="1341120"/>
            <a:ext cx="7289389" cy="214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4206944"/>
            <a:ext cx="9494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可路由算子集合</a:t>
            </a:r>
            <a:r>
              <a:rPr lang="en-US" altLang="zh-CN" sz="1600"/>
              <a:t>(</a:t>
            </a:r>
            <a:r>
              <a:rPr lang="en-US" altLang="zh-CN" sz="1600" i="1"/>
              <a:t>R</a:t>
            </a:r>
            <a:r>
              <a:rPr lang="en-US" altLang="zh-CN" sz="1600"/>
              <a:t>):</a:t>
            </a:r>
            <a:r>
              <a:rPr lang="zh-CN" altLang="en-US" sz="1600"/>
              <a:t>如果某个算子至少有一条出边可以跨越多个时间步，那么此算子可放在</a:t>
            </a:r>
            <a:r>
              <a:rPr lang="en-US" altLang="zh-CN" sz="1600"/>
              <a:t>R</a:t>
            </a:r>
            <a:r>
              <a:rPr lang="zh-CN" altLang="en-US" sz="1600"/>
              <a:t>集合中。</a:t>
            </a:r>
            <a:endParaRPr lang="en-US" altLang="zh-CN" sz="1600"/>
          </a:p>
          <a:p>
            <a:r>
              <a:rPr lang="zh-CN" altLang="en-US" sz="1600"/>
              <a:t>如图（</a:t>
            </a:r>
            <a:r>
              <a:rPr lang="en-US" altLang="zh-CN" sz="1600"/>
              <a:t>b</a:t>
            </a:r>
            <a:r>
              <a:rPr lang="zh-CN" altLang="en-US" sz="1600"/>
              <a:t>）</a:t>
            </a:r>
            <a:r>
              <a:rPr lang="en-US" altLang="zh-CN" sz="1600"/>
              <a:t>, </a:t>
            </a:r>
            <a:r>
              <a:rPr lang="zh-CN" altLang="en-US" sz="1600"/>
              <a:t>边</a:t>
            </a:r>
            <a:r>
              <a:rPr lang="en-US" altLang="zh-CN" sz="1600"/>
              <a:t>1 </a:t>
            </a:r>
            <a:r>
              <a:rPr lang="zh-CN" altLang="en-US" sz="1600" i="1"/>
              <a:t>→ </a:t>
            </a:r>
            <a:r>
              <a:rPr lang="en-US" altLang="zh-CN" sz="1600"/>
              <a:t>8</a:t>
            </a:r>
            <a:r>
              <a:rPr lang="zh-CN" altLang="en-US" sz="1600"/>
              <a:t>，跨越</a:t>
            </a:r>
            <a:r>
              <a:rPr lang="en-US" altLang="zh-CN" sz="1600"/>
              <a:t>T0</a:t>
            </a:r>
            <a:r>
              <a:rPr lang="zh-CN" altLang="en-US" sz="1600"/>
              <a:t>到</a:t>
            </a:r>
            <a:r>
              <a:rPr lang="en-US" altLang="zh-CN" sz="1600"/>
              <a:t>T3</a:t>
            </a:r>
            <a:r>
              <a:rPr lang="zh-CN" altLang="en-US" sz="1600"/>
              <a:t>；如边</a:t>
            </a:r>
            <a:r>
              <a:rPr lang="en-US" altLang="zh-CN" sz="1600"/>
              <a:t>4</a:t>
            </a:r>
            <a:r>
              <a:rPr lang="zh-CN" altLang="en-US" sz="1600" i="1"/>
              <a:t> → </a:t>
            </a:r>
            <a:r>
              <a:rPr lang="en-US" altLang="zh-CN" sz="1600"/>
              <a:t>2,</a:t>
            </a:r>
            <a:r>
              <a:rPr lang="zh-CN" altLang="en-US" sz="1600"/>
              <a:t>跨越</a:t>
            </a:r>
            <a:r>
              <a:rPr lang="en-US" altLang="zh-CN" sz="1600"/>
              <a:t>T3</a:t>
            </a:r>
            <a:r>
              <a:rPr lang="zh-CN" altLang="en-US" sz="1600"/>
              <a:t>到</a:t>
            </a:r>
            <a:r>
              <a:rPr lang="en-US" altLang="zh-CN" sz="1600"/>
              <a:t>T5.</a:t>
            </a:r>
            <a:r>
              <a:rPr lang="zh-CN" altLang="en-US" sz="1600"/>
              <a:t>所以图</a:t>
            </a:r>
            <a:r>
              <a:rPr lang="en-US" altLang="zh-CN" sz="1600"/>
              <a:t>(b)</a:t>
            </a:r>
            <a:r>
              <a:rPr lang="zh-CN" altLang="en-US" sz="1600"/>
              <a:t>的</a:t>
            </a:r>
            <a:r>
              <a:rPr lang="en-US" altLang="zh-CN" sz="1600"/>
              <a:t> R</a:t>
            </a:r>
            <a:r>
              <a:rPr lang="zh-CN" altLang="en-US" sz="1600"/>
              <a:t>集合为</a:t>
            </a:r>
            <a:r>
              <a:rPr lang="en-US" altLang="zh-CN" sz="1600"/>
              <a:t>{1, 4, 8, 9}</a:t>
            </a:r>
            <a:endParaRPr lang="zh-CN" altLang="en-US" sz="1600"/>
          </a:p>
        </p:txBody>
      </p:sp>
      <p:sp>
        <p:nvSpPr>
          <p:cNvPr id="193" name="标题 1">
            <a:extLst>
              <a:ext uri="{FF2B5EF4-FFF2-40B4-BE49-F238E27FC236}">
                <a16:creationId xmlns:a16="http://schemas.microsoft.com/office/drawing/2014/main" id="{C0EB6A87-6724-430F-B2E7-B330B67BAB05}"/>
              </a:ext>
            </a:extLst>
          </p:cNvPr>
          <p:cNvSpPr txBox="1">
            <a:spLocks/>
          </p:cNvSpPr>
          <p:nvPr/>
        </p:nvSpPr>
        <p:spPr>
          <a:xfrm>
            <a:off x="628650" y="105104"/>
            <a:ext cx="8515350" cy="7147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25AA0"/>
                </a:solidFill>
              </a:rPr>
              <a:t>问题</a:t>
            </a:r>
            <a:r>
              <a:rPr lang="en-US" altLang="zh-CN" sz="4000" dirty="0">
                <a:solidFill>
                  <a:srgbClr val="025AA0"/>
                </a:solidFill>
              </a:rPr>
              <a:t>2</a:t>
            </a:r>
            <a:r>
              <a:rPr lang="zh-CN" altLang="en-US" sz="4000" dirty="0">
                <a:solidFill>
                  <a:srgbClr val="025AA0"/>
                </a:solidFill>
              </a:rPr>
              <a:t>：映射友好的</a:t>
            </a:r>
            <a:r>
              <a:rPr lang="en-US" altLang="zh-CN" sz="4000" dirty="0">
                <a:solidFill>
                  <a:srgbClr val="025AA0"/>
                </a:solidFill>
              </a:rPr>
              <a:t>CGRA</a:t>
            </a:r>
            <a:r>
              <a:rPr lang="zh-CN" altLang="en-US" sz="4000" dirty="0">
                <a:solidFill>
                  <a:srgbClr val="025AA0"/>
                </a:solidFill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76222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5058a9d-e985-4581-b7c9-7cc0667a330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5bafc0-7412-4b4d-b592-0f24af26a800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14146</TotalTime>
  <Words>2223</Words>
  <Application>Microsoft Office PowerPoint</Application>
  <PresentationFormat>全屏显示(4:3)</PresentationFormat>
  <Paragraphs>636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 Math</vt:lpstr>
      <vt:lpstr>Consolas</vt:lpstr>
      <vt:lpstr>Wingdings</vt:lpstr>
      <vt:lpstr>Office 主题</vt:lpstr>
      <vt:lpstr>CS21106 高级硬件设计(FPGA)</vt:lpstr>
      <vt:lpstr>可重构计算中的软件流水的调度</vt:lpstr>
      <vt:lpstr>CGRA 架构</vt:lpstr>
      <vt:lpstr>Time Extended CGRA：TEC</vt:lpstr>
      <vt:lpstr>循环软件流水</vt:lpstr>
      <vt:lpstr>CGRA 上的模调度（1）</vt:lpstr>
      <vt:lpstr>CGRA 上的模调度（2）</vt:lpstr>
      <vt:lpstr>问题1：支持 CGRA 软件流水的调度</vt:lpstr>
      <vt:lpstr>PowerPoint 演示文稿</vt:lpstr>
      <vt:lpstr>PowerPoint 演示文稿</vt:lpstr>
      <vt:lpstr>PowerPoint 演示文稿</vt:lpstr>
      <vt:lpstr>PowerPoint 演示文稿</vt:lpstr>
      <vt:lpstr>ILP 编程环境 PuLP</vt:lpstr>
      <vt:lpstr>研究项目评分</vt:lpstr>
      <vt:lpstr>输入格式</vt:lpstr>
      <vt:lpstr>输出格式</vt:lpstr>
      <vt:lpstr>参考资料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Tachiang Liu</cp:lastModifiedBy>
  <cp:revision>492</cp:revision>
  <dcterms:created xsi:type="dcterms:W3CDTF">2015-05-05T08:02:14Z</dcterms:created>
  <dcterms:modified xsi:type="dcterms:W3CDTF">2020-10-25T03:43:01Z</dcterms:modified>
</cp:coreProperties>
</file>