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5" r:id="rId4"/>
    <p:sldId id="278" r:id="rId5"/>
    <p:sldId id="276" r:id="rId6"/>
    <p:sldId id="269" r:id="rId7"/>
    <p:sldId id="270" r:id="rId8"/>
    <p:sldId id="271" r:id="rId9"/>
    <p:sldId id="273" r:id="rId10"/>
    <p:sldId id="274" r:id="rId11"/>
    <p:sldId id="277" r:id="rId12"/>
    <p:sldId id="280" r:id="rId13"/>
    <p:sldId id="281" r:id="rId14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>
          <p15:clr>
            <a:srgbClr val="A4A3A4"/>
          </p15:clr>
        </p15:guide>
        <p15:guide id="2" pos="29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/>
    <p:restoredTop sz="90929"/>
  </p:normalViewPr>
  <p:slideViewPr>
    <p:cSldViewPr showGuides="1">
      <p:cViewPr varScale="1">
        <p:scale>
          <a:sx n="79" d="100"/>
          <a:sy n="79" d="100"/>
        </p:scale>
        <p:origin x="1637" y="77"/>
      </p:cViewPr>
      <p:guideLst>
        <p:guide orient="horz" pos="2088"/>
        <p:guide pos="2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页眉占位符 6553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/>
          </a:p>
        </p:txBody>
      </p:sp>
      <p:sp>
        <p:nvSpPr>
          <p:cNvPr id="65539" name="日期占位符 6553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/>
          </a:p>
        </p:txBody>
      </p:sp>
      <p:sp>
        <p:nvSpPr>
          <p:cNvPr id="65540" name="幻灯片图像占位符 65539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5541" name="文本占位符 65540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5542" name="页脚占位符 6554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/>
          </a:p>
        </p:txBody>
      </p:sp>
      <p:sp>
        <p:nvSpPr>
          <p:cNvPr id="65543" name="灯片编号占位符 6554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6656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文本占位符 66562"/>
          <p:cNvSpPr>
            <a:spLocks noGrp="1"/>
          </p:cNvSpPr>
          <p:nvPr>
            <p:ph type="body" idx="1"/>
          </p:nvPr>
        </p:nvSpPr>
        <p:spPr>
          <a:xfrm>
            <a:off x="989013" y="4268788"/>
            <a:ext cx="4649787" cy="4189412"/>
          </a:xfr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9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6860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文本占位符 68610"/>
          <p:cNvSpPr>
            <a:spLocks noGrp="1"/>
          </p:cNvSpPr>
          <p:nvPr>
            <p:ph type="body" idx="1"/>
          </p:nvPr>
        </p:nvSpPr>
        <p:spPr>
          <a:xfrm>
            <a:off x="989013" y="4268788"/>
            <a:ext cx="4649787" cy="4189412"/>
          </a:xfr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10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2" name="组合 3081"/>
          <p:cNvGrpSpPr/>
          <p:nvPr/>
        </p:nvGrpSpPr>
        <p:grpSpPr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3075" name="任意多边形 3074"/>
            <p:cNvSpPr/>
            <p:nvPr/>
          </p:nvSpPr>
          <p:spPr>
            <a:xfrm>
              <a:off x="2061" y="1707"/>
              <a:ext cx="3699" cy="2613"/>
            </a:xfrm>
            <a:custGeom>
              <a:avLst/>
              <a:gdLst/>
              <a:ahLst/>
              <a:cxnLst/>
              <a:rect l="0" t="0" r="0" b="0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" name="任意多边形 3075"/>
            <p:cNvSpPr/>
            <p:nvPr/>
          </p:nvSpPr>
          <p:spPr>
            <a:xfrm>
              <a:off x="-652" y="978"/>
              <a:ext cx="4237" cy="3342"/>
            </a:xfrm>
            <a:custGeom>
              <a:avLst/>
              <a:gdLst>
                <a:gd name="txL" fmla="*/ 0 w 21600"/>
                <a:gd name="txT" fmla="*/ 0 h 21231"/>
                <a:gd name="txR" fmla="*/ 21600 w 21600"/>
                <a:gd name="txB" fmla="*/ 21231 h 21231"/>
              </a:gdLst>
              <a:ahLst/>
              <a:cxnLst>
                <a:cxn ang="270">
                  <a:pos x="3977" y="0"/>
                </a:cxn>
                <a:cxn ang="0">
                  <a:pos x="21600" y="21231"/>
                </a:cxn>
                <a:cxn ang="180">
                  <a:pos x="0" y="21231"/>
                </a:cxn>
              </a:cxnLst>
              <a:rect l="txL" t="txT" r="txR" b="txB"/>
              <a:pathLst>
                <a:path w="21600" h="21231" fill="none">
                  <a:moveTo>
                    <a:pt x="3977" y="0"/>
                  </a:moveTo>
                  <a:arcTo wR="21600" hR="21600" stAng="-4763417" swAng="4763417"/>
                </a:path>
                <a:path w="21600" h="21231" stroke="0">
                  <a:moveTo>
                    <a:pt x="3977" y="0"/>
                  </a:moveTo>
                  <a:arcTo wR="21600" hR="21600" stAng="-4763417" swAng="4763417"/>
                  <a:lnTo>
                    <a:pt x="0" y="21231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7" name="标题 3076"/>
          <p:cNvSpPr>
            <a:spLocks noGrp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>
            <a:lvl1pPr lvl="0"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78" name="副标题 3077"/>
          <p:cNvSpPr>
            <a:spLocks noGrp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3079" name="日期占位符 3078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/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080" name="页脚占位符 3079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/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081" name="灯片编号占位符 3080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/>
            </a:lvl1pPr>
          </a:lstStyle>
          <a:p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" name="组合 2057"/>
          <p:cNvGrpSpPr/>
          <p:nvPr/>
        </p:nvGrpSpPr>
        <p:grpSpPr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2051" name="任意多边形 2050"/>
            <p:cNvSpPr/>
            <p:nvPr/>
          </p:nvSpPr>
          <p:spPr>
            <a:xfrm>
              <a:off x="3394" y="999"/>
              <a:ext cx="2359" cy="3314"/>
            </a:xfrm>
            <a:custGeom>
              <a:avLst/>
              <a:gdLst/>
              <a:ahLst/>
              <a:cxnLst/>
              <a:rect l="0" t="0" r="0" b="0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" name="任意多边形 2051"/>
            <p:cNvSpPr/>
            <p:nvPr/>
          </p:nvSpPr>
          <p:spPr>
            <a:xfrm>
              <a:off x="0" y="1"/>
              <a:ext cx="5298" cy="431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3" name="标题 205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5" name="日期占位符 205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56" name="页脚占位符 205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57" name="灯片编号占位符 205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59" name="文本占位符 2058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28673"/>
          <p:cNvSpPr>
            <a:spLocks noGrp="1"/>
          </p:cNvSpPr>
          <p:nvPr>
            <p:ph type="ctrTitle"/>
          </p:nvPr>
        </p:nvSpPr>
        <p:spPr>
          <a:xfrm>
            <a:off x="539750" y="0"/>
            <a:ext cx="7772400" cy="1143000"/>
          </a:xfrm>
        </p:spPr>
        <p:txBody>
          <a:bodyPr lIns="92075" tIns="46038" rIns="92075" bIns="46038" anchor="b"/>
          <a:lstStyle/>
          <a:p>
            <a:pPr defTabSz="914400">
              <a:buSzPct val="100000"/>
            </a:pPr>
            <a: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一、</a:t>
            </a:r>
            <a:r>
              <a:rPr lang="en-US" altLang="zh-CN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VLAN</a:t>
            </a:r>
            <a: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网络拓扑设计</a:t>
            </a:r>
          </a:p>
        </p:txBody>
      </p:sp>
      <p:sp>
        <p:nvSpPr>
          <p:cNvPr id="28721" name="文本框 28720"/>
          <p:cNvSpPr txBox="1"/>
          <p:nvPr/>
        </p:nvSpPr>
        <p:spPr>
          <a:xfrm>
            <a:off x="1077278" y="5280660"/>
            <a:ext cx="5269865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Vlan1 </a:t>
            </a:r>
            <a:r>
              <a:rPr lang="zh-CN" altLang="en-US" dirty="0">
                <a:latin typeface="Times New Roman" panose="02020603050405020304" pitchFamily="18" charset="0"/>
              </a:rPr>
              <a:t>包含端口</a:t>
            </a:r>
            <a:r>
              <a:rPr lang="en-US" altLang="zh-CN" dirty="0">
                <a:latin typeface="Times New Roman" panose="02020603050405020304" pitchFamily="18" charset="0"/>
              </a:rPr>
              <a:t>SWA E0/2 </a:t>
            </a:r>
            <a:r>
              <a:rPr lang="zh-CN" altLang="zh-CN" dirty="0">
                <a:latin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</a:rPr>
              <a:t>SWB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E0/2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Vlan2 </a:t>
            </a:r>
            <a:r>
              <a:rPr lang="zh-CN" altLang="en-US" dirty="0">
                <a:latin typeface="Times New Roman" panose="02020603050405020304" pitchFamily="18" charset="0"/>
              </a:rPr>
              <a:t>包含端口</a:t>
            </a:r>
            <a:r>
              <a:rPr lang="en-US" altLang="zh-CN" dirty="0">
                <a:latin typeface="Times New Roman" panose="02020603050405020304" pitchFamily="18" charset="0"/>
              </a:rPr>
              <a:t>SWA  E0/1</a:t>
            </a:r>
            <a:r>
              <a:rPr lang="zh-CN" altLang="en-US" dirty="0">
                <a:latin typeface="Times New Roman" panose="02020603050405020304" pitchFamily="18" charset="0"/>
              </a:rPr>
              <a:t>与 </a:t>
            </a:r>
            <a:r>
              <a:rPr lang="en-US" altLang="zh-CN" dirty="0">
                <a:latin typeface="Times New Roman" panose="02020603050405020304" pitchFamily="18" charset="0"/>
              </a:rPr>
              <a:t>SWB E0/1</a:t>
            </a:r>
          </a:p>
        </p:txBody>
      </p:sp>
      <p:sp>
        <p:nvSpPr>
          <p:cNvPr id="5124" name="Oval 7"/>
          <p:cNvSpPr/>
          <p:nvPr/>
        </p:nvSpPr>
        <p:spPr>
          <a:xfrm>
            <a:off x="2040255" y="1934210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5125" name="Oval 8"/>
          <p:cNvSpPr/>
          <p:nvPr/>
        </p:nvSpPr>
        <p:spPr>
          <a:xfrm>
            <a:off x="5029200" y="1807210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5126" name="Rectangle 9"/>
          <p:cNvSpPr/>
          <p:nvPr/>
        </p:nvSpPr>
        <p:spPr>
          <a:xfrm>
            <a:off x="1051243" y="3229610"/>
            <a:ext cx="838200" cy="762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PC 1</a:t>
            </a:r>
          </a:p>
        </p:txBody>
      </p:sp>
      <p:sp>
        <p:nvSpPr>
          <p:cNvPr id="5127" name="Rectangle 10"/>
          <p:cNvSpPr/>
          <p:nvPr/>
        </p:nvSpPr>
        <p:spPr>
          <a:xfrm>
            <a:off x="5181600" y="3255010"/>
            <a:ext cx="838200" cy="762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PC 3</a:t>
            </a:r>
          </a:p>
        </p:txBody>
      </p:sp>
      <p:sp>
        <p:nvSpPr>
          <p:cNvPr id="5131" name="Text Box 15"/>
          <p:cNvSpPr txBox="1"/>
          <p:nvPr/>
        </p:nvSpPr>
        <p:spPr>
          <a:xfrm>
            <a:off x="365443" y="3458210"/>
            <a:ext cx="603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A1</a:t>
            </a:r>
            <a:r>
              <a:rPr lang="zh-CN" altLang="en-US" dirty="0">
                <a:latin typeface="Times New Roman" panose="02020603050405020304" pitchFamily="18" charset="0"/>
              </a:rPr>
              <a:t>　</a:t>
            </a:r>
          </a:p>
        </p:txBody>
      </p:sp>
      <p:sp>
        <p:nvSpPr>
          <p:cNvPr id="5132" name="Text Box 16"/>
          <p:cNvSpPr txBox="1"/>
          <p:nvPr/>
        </p:nvSpPr>
        <p:spPr>
          <a:xfrm>
            <a:off x="4640263" y="3378835"/>
            <a:ext cx="5762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A3</a:t>
            </a:r>
          </a:p>
        </p:txBody>
      </p:sp>
      <p:sp>
        <p:nvSpPr>
          <p:cNvPr id="5134" name="Line 20"/>
          <p:cNvSpPr/>
          <p:nvPr/>
        </p:nvSpPr>
        <p:spPr>
          <a:xfrm>
            <a:off x="5410200" y="2493010"/>
            <a:ext cx="635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5" name="Text Box 21"/>
          <p:cNvSpPr txBox="1"/>
          <p:nvPr/>
        </p:nvSpPr>
        <p:spPr>
          <a:xfrm>
            <a:off x="4640580" y="1913890"/>
            <a:ext cx="3124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38" name="Line 24"/>
          <p:cNvSpPr/>
          <p:nvPr/>
        </p:nvSpPr>
        <p:spPr>
          <a:xfrm flipH="1">
            <a:off x="2726055" y="2191385"/>
            <a:ext cx="2302510" cy="5143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9" name="Text Box 27"/>
          <p:cNvSpPr txBox="1"/>
          <p:nvPr/>
        </p:nvSpPr>
        <p:spPr>
          <a:xfrm>
            <a:off x="287655" y="3991610"/>
            <a:ext cx="2309813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IP: 192.0.1.2/24</a:t>
            </a:r>
          </a:p>
        </p:txBody>
      </p:sp>
      <p:sp>
        <p:nvSpPr>
          <p:cNvPr id="5140" name="Text Box 28"/>
          <p:cNvSpPr txBox="1"/>
          <p:nvPr/>
        </p:nvSpPr>
        <p:spPr>
          <a:xfrm>
            <a:off x="4613593" y="4053523"/>
            <a:ext cx="2232025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IP: 192.0.1.4/24</a:t>
            </a:r>
          </a:p>
        </p:txBody>
      </p:sp>
      <p:sp>
        <p:nvSpPr>
          <p:cNvPr id="5141" name="Rectangle 29"/>
          <p:cNvSpPr/>
          <p:nvPr/>
        </p:nvSpPr>
        <p:spPr>
          <a:xfrm>
            <a:off x="3356293" y="3291523"/>
            <a:ext cx="838200" cy="762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PC 2</a:t>
            </a:r>
          </a:p>
        </p:txBody>
      </p:sp>
      <p:sp>
        <p:nvSpPr>
          <p:cNvPr id="5142" name="Text Box 30"/>
          <p:cNvSpPr txBox="1"/>
          <p:nvPr/>
        </p:nvSpPr>
        <p:spPr>
          <a:xfrm>
            <a:off x="2670493" y="3520123"/>
            <a:ext cx="603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A2</a:t>
            </a:r>
            <a:r>
              <a:rPr lang="zh-CN" altLang="en-US" dirty="0">
                <a:latin typeface="Times New Roman" panose="02020603050405020304" pitchFamily="18" charset="0"/>
              </a:rPr>
              <a:t>　</a:t>
            </a:r>
          </a:p>
        </p:txBody>
      </p:sp>
      <p:sp>
        <p:nvSpPr>
          <p:cNvPr id="5143" name="Text Box 32"/>
          <p:cNvSpPr txBox="1"/>
          <p:nvPr/>
        </p:nvSpPr>
        <p:spPr>
          <a:xfrm>
            <a:off x="2438718" y="4053523"/>
            <a:ext cx="2309812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IP: 192.0.1.3/24</a:t>
            </a:r>
          </a:p>
        </p:txBody>
      </p:sp>
      <p:sp>
        <p:nvSpPr>
          <p:cNvPr id="5144" name="Rectangle 33"/>
          <p:cNvSpPr/>
          <p:nvPr/>
        </p:nvSpPr>
        <p:spPr>
          <a:xfrm>
            <a:off x="6705600" y="3162935"/>
            <a:ext cx="838200" cy="762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PC 4</a:t>
            </a:r>
          </a:p>
        </p:txBody>
      </p:sp>
      <p:sp>
        <p:nvSpPr>
          <p:cNvPr id="5145" name="Text Box 34"/>
          <p:cNvSpPr txBox="1"/>
          <p:nvPr/>
        </p:nvSpPr>
        <p:spPr>
          <a:xfrm>
            <a:off x="7696200" y="3315335"/>
            <a:ext cx="615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A4</a:t>
            </a:r>
          </a:p>
        </p:txBody>
      </p:sp>
      <p:sp>
        <p:nvSpPr>
          <p:cNvPr id="5146" name="Text Box 36"/>
          <p:cNvSpPr txBox="1"/>
          <p:nvPr/>
        </p:nvSpPr>
        <p:spPr>
          <a:xfrm>
            <a:off x="6755130" y="4067493"/>
            <a:ext cx="2159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IP: 192.0.1.5/24</a:t>
            </a:r>
          </a:p>
        </p:txBody>
      </p:sp>
      <p:sp>
        <p:nvSpPr>
          <p:cNvPr id="5147" name="Line 37"/>
          <p:cNvSpPr/>
          <p:nvPr/>
        </p:nvSpPr>
        <p:spPr>
          <a:xfrm flipV="1">
            <a:off x="1373505" y="2493010"/>
            <a:ext cx="720725" cy="7207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8" name="Line 38"/>
          <p:cNvSpPr/>
          <p:nvPr/>
        </p:nvSpPr>
        <p:spPr>
          <a:xfrm flipH="1" flipV="1">
            <a:off x="2670493" y="2421573"/>
            <a:ext cx="1008062" cy="86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9" name="Line 39"/>
          <p:cNvSpPr/>
          <p:nvPr/>
        </p:nvSpPr>
        <p:spPr>
          <a:xfrm flipH="1" flipV="1">
            <a:off x="5647690" y="2272665"/>
            <a:ext cx="1511935" cy="89027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1091565" y="2272665"/>
            <a:ext cx="103906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G1/0/1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760028" y="2353042"/>
            <a:ext cx="103906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G1/0/2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423410" y="2493010"/>
            <a:ext cx="103906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G1/0/1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823584" y="2046605"/>
            <a:ext cx="126869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G1/0/2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04060" y="1453515"/>
            <a:ext cx="8261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/>
              <a:t>SWA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56810" y="1346835"/>
            <a:ext cx="843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/>
              <a:t>SWB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670493" y="1793924"/>
            <a:ext cx="103906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G1/0/8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027695" y="1767473"/>
            <a:ext cx="122947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G1/0/8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文本占位符 67586"/>
          <p:cNvSpPr>
            <a:spLocks noGrp="1"/>
          </p:cNvSpPr>
          <p:nvPr>
            <p:ph type="body" sz="half" idx="1"/>
          </p:nvPr>
        </p:nvSpPr>
        <p:spPr>
          <a:xfrm>
            <a:off x="391795" y="824230"/>
            <a:ext cx="8752205" cy="5670550"/>
          </a:xfrm>
        </p:spPr>
        <p:txBody>
          <a:bodyPr wrap="square"/>
          <a:lstStyle/>
          <a:p>
            <a:pPr indent="266700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配置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SWB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endParaRPr lang="zh-CN" altLang="en-US" sz="2000" dirty="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>
              <a:buNone/>
            </a:pP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[SWB] interface bridge-aggregation 1</a:t>
            </a:r>
          </a:p>
          <a:p>
            <a:pPr indent="0">
              <a:buNone/>
            </a:pP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[SW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-bridge-aggregation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] port link-type trunk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[SWB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-bridge-aggregation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] 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port trunk permit </a:t>
            </a:r>
            <a:r>
              <a:rPr lang="en-US" altLang="zh-CN" sz="2000" dirty="0" err="1">
                <a:latin typeface="Courier New" panose="02070309020205020404" charset="0"/>
                <a:cs typeface="Courier New" panose="02070309020205020404" charset="0"/>
                <a:sym typeface="+mn-ea"/>
              </a:rPr>
              <a:t>vlan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all</a:t>
            </a:r>
          </a:p>
          <a:p>
            <a:pPr indent="0">
              <a:buNone/>
            </a:pP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[SWB] interface </a:t>
            </a:r>
            <a:r>
              <a:rPr lang="en-US" altLang="zh-CN" sz="2000" dirty="0" err="1">
                <a:latin typeface="Courier New" panose="02070309020205020404" charset="0"/>
                <a:cs typeface="Courier New" panose="02070309020205020404" charset="0"/>
              </a:rPr>
              <a:t>GigabitEthernet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1/0/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</a:t>
            </a:r>
            <a:endParaRPr lang="en-US" altLang="zh-CN" sz="2000" dirty="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>
              <a:buNone/>
            </a:pP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[SW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-</a:t>
            </a:r>
            <a:r>
              <a:rPr lang="en-US" altLang="zh-CN" sz="2000" dirty="0" err="1">
                <a:latin typeface="Courier New" panose="02070309020205020404" charset="0"/>
                <a:cs typeface="Courier New" panose="02070309020205020404" charset="0"/>
              </a:rPr>
              <a:t>GigabitEthernet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 1/0/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] port link-type trunk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[SWB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-</a:t>
            </a:r>
            <a:r>
              <a:rPr lang="en-US" altLang="zh-CN" sz="2000" dirty="0" err="1">
                <a:latin typeface="Courier New" panose="02070309020205020404" charset="0"/>
                <a:cs typeface="Courier New" panose="02070309020205020404" charset="0"/>
              </a:rPr>
              <a:t>GigabitEthernet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 1/0/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] 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port trunk permit </a:t>
            </a:r>
            <a:r>
              <a:rPr lang="en-US" altLang="zh-CN" sz="2000" dirty="0" err="1">
                <a:latin typeface="Courier New" panose="02070309020205020404" charset="0"/>
                <a:cs typeface="Courier New" panose="02070309020205020404" charset="0"/>
                <a:sym typeface="+mn-ea"/>
              </a:rPr>
              <a:t>vlan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all</a:t>
            </a:r>
          </a:p>
          <a:p>
            <a:pPr indent="0">
              <a:buNone/>
            </a:pP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[SWB-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-</a:t>
            </a:r>
            <a:r>
              <a:rPr lang="en-US" altLang="zh-CN" sz="2000" dirty="0" err="1">
                <a:latin typeface="Courier New" panose="02070309020205020404" charset="0"/>
                <a:cs typeface="Courier New" panose="02070309020205020404" charset="0"/>
              </a:rPr>
              <a:t>GigabitEthernet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 1/0/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] port link-aggregation group 1</a:t>
            </a:r>
          </a:p>
          <a:p>
            <a:pPr indent="0">
              <a:buNone/>
            </a:pP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[SWB] interface </a:t>
            </a:r>
            <a:r>
              <a:rPr lang="en-US" altLang="zh-CN" sz="2000" dirty="0" err="1">
                <a:latin typeface="Courier New" panose="02070309020205020404" charset="0"/>
                <a:cs typeface="Courier New" panose="02070309020205020404" charset="0"/>
              </a:rPr>
              <a:t>GigabitEthernet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1/0/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8</a:t>
            </a:r>
            <a:endParaRPr lang="en-US" altLang="zh-CN" sz="2000" dirty="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>
              <a:buNone/>
            </a:pP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[SW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-</a:t>
            </a:r>
            <a:r>
              <a:rPr lang="en-US" altLang="zh-CN" sz="2000" dirty="0" err="1">
                <a:latin typeface="Courier New" panose="02070309020205020404" charset="0"/>
                <a:cs typeface="Courier New" panose="02070309020205020404" charset="0"/>
              </a:rPr>
              <a:t>GigabitEthernet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 1/0/</a:t>
            </a:r>
            <a:r>
              <a:rPr lang="en-US" altLang="zh-CN" sz="2000" dirty="0">
                <a:latin typeface="宋体" panose="02010600030101010101" pitchFamily="2" charset="-122"/>
                <a:cs typeface="Courier New" panose="02070309020205020404" charset="0"/>
              </a:rPr>
              <a:t>8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] port link-type trunk</a:t>
            </a: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（已配置）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[SWB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-</a:t>
            </a:r>
            <a:r>
              <a:rPr lang="en-US" altLang="zh-CN" sz="2000" dirty="0" err="1">
                <a:latin typeface="Courier New" panose="02070309020205020404" charset="0"/>
                <a:cs typeface="Courier New" panose="02070309020205020404" charset="0"/>
              </a:rPr>
              <a:t>GigabitEthernet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 1/0/</a:t>
            </a:r>
            <a:r>
              <a:rPr lang="en-US" altLang="zh-CN" sz="2000" dirty="0">
                <a:latin typeface="宋体" panose="02010600030101010101" pitchFamily="2" charset="-122"/>
                <a:cs typeface="Courier New" panose="02070309020205020404" charset="0"/>
              </a:rPr>
              <a:t>8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] 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port trunk permit </a:t>
            </a:r>
            <a:r>
              <a:rPr lang="en-US" altLang="zh-CN" sz="2000" dirty="0" err="1">
                <a:latin typeface="Courier New" panose="02070309020205020404" charset="0"/>
                <a:cs typeface="Courier New" panose="02070309020205020404" charset="0"/>
                <a:sym typeface="+mn-ea"/>
              </a:rPr>
              <a:t>vlan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all</a:t>
            </a: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（已配置）</a:t>
            </a:r>
            <a:endParaRPr lang="en-US" altLang="zh-CN" sz="2000" dirty="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>
              <a:buNone/>
            </a:pP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[SWB-</a:t>
            </a:r>
            <a:r>
              <a:rPr lang="en-US" altLang="zh-CN" sz="2000" dirty="0" err="1">
                <a:latin typeface="Courier New" panose="02070309020205020404" charset="0"/>
                <a:cs typeface="Courier New" panose="02070309020205020404" charset="0"/>
              </a:rPr>
              <a:t>GigabitEthernet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 1/0/</a:t>
            </a:r>
            <a:r>
              <a:rPr lang="en-US" altLang="zh-CN" sz="2000" dirty="0">
                <a:latin typeface="宋体" panose="02010600030101010101" pitchFamily="2" charset="-122"/>
                <a:cs typeface="Courier New" panose="02070309020205020404" charset="0"/>
              </a:rPr>
              <a:t>8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] port link-aggregation group 1</a:t>
            </a:r>
            <a:endParaRPr lang="zh-CN" altLang="en-US" sz="2000" b="1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/>
              <a:t>八、测试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8362315" cy="4351655"/>
          </a:xfrm>
        </p:spPr>
        <p:txBody>
          <a:bodyPr/>
          <a:lstStyle/>
          <a:p>
            <a:r>
              <a:rPr lang="zh-CN" altLang="en-US" dirty="0"/>
              <a:t>配置完成后，在PC</a:t>
            </a:r>
            <a:r>
              <a:rPr lang="en-US" altLang="zh-CN" dirty="0"/>
              <a:t>1</a:t>
            </a:r>
            <a:r>
              <a:rPr lang="zh-CN" altLang="en-US" dirty="0"/>
              <a:t>上执行ping命令，以使PC</a:t>
            </a:r>
            <a:r>
              <a:rPr lang="en-US" altLang="zh-CN" dirty="0"/>
              <a:t>1</a:t>
            </a:r>
            <a:r>
              <a:rPr lang="zh-CN" altLang="en-US" dirty="0"/>
              <a:t>向PC</a:t>
            </a:r>
            <a:r>
              <a:rPr lang="en-US" altLang="zh-CN" dirty="0"/>
              <a:t>3</a:t>
            </a:r>
            <a:r>
              <a:rPr lang="zh-CN" altLang="en-US" dirty="0"/>
              <a:t>不间断发送ICMP报文。</a:t>
            </a:r>
          </a:p>
          <a:p>
            <a:r>
              <a:rPr lang="en-US" altLang="zh-CN" dirty="0"/>
              <a:t>ping 192.168.1.4  -t</a:t>
            </a:r>
          </a:p>
          <a:p>
            <a:r>
              <a:rPr lang="en-US" altLang="zh-CN" dirty="0"/>
              <a:t>注意观察交换机面板上的端口LED显示灯，闪烁表明有数据流通过。将聚合组中LED显示灯闪烁的端口上电缆断开，观察PC1上发送的ICMP报文有无丢失。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US" altLang="zh-CN" dirty="0"/>
              <a:t>Wireshark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7615758" cy="43513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958262"/>
            <a:ext cx="5651790" cy="56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1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74" y="4077072"/>
            <a:ext cx="6858352" cy="11875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556792"/>
            <a:ext cx="3835597" cy="17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9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9697"/>
          <p:cNvSpPr>
            <a:spLocks noGrp="1"/>
          </p:cNvSpPr>
          <p:nvPr>
            <p:ph type="ctrTitle"/>
          </p:nvPr>
        </p:nvSpPr>
        <p:spPr>
          <a:xfrm>
            <a:off x="914400" y="304800"/>
            <a:ext cx="7239000" cy="762000"/>
          </a:xfrm>
        </p:spPr>
        <p:txBody>
          <a:bodyPr lIns="92075" tIns="46038" rIns="92075" bIns="46038" anchor="b"/>
          <a:lstStyle/>
          <a:p>
            <a:pPr algn="l" defTabSz="914400">
              <a:buSzPct val="100000"/>
            </a:pPr>
            <a: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二、物理连接</a:t>
            </a:r>
            <a:endParaRPr lang="en-US" altLang="zh-CN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3" name="文本框 29702"/>
          <p:cNvSpPr txBox="1"/>
          <p:nvPr/>
        </p:nvSpPr>
        <p:spPr>
          <a:xfrm>
            <a:off x="2057400" y="2362200"/>
            <a:ext cx="556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跳线连接 ，形成网络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/>
              <a:t>三、配置交换机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69519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Sys		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进入系统视图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en-US" altLang="zh-CN" sz="2800" dirty="0" err="1">
                <a:latin typeface="Times New Roman" panose="02020603050405020304" pitchFamily="18" charset="0"/>
                <a:sym typeface="+mn-ea"/>
              </a:rPr>
              <a:t>Sysname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SWA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命名为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SWA 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charset="0"/>
              <a:buChar char=""/>
            </a:pPr>
            <a:r>
              <a:rPr lang="zh-CN" altLang="en-US" sz="2800" dirty="0"/>
              <a:t>配置SWA：</a:t>
            </a:r>
          </a:p>
          <a:p>
            <a:r>
              <a:rPr lang="zh-CN" altLang="en-US" sz="2800" dirty="0"/>
              <a:t>[SWA]vlan 2</a:t>
            </a:r>
          </a:p>
          <a:p>
            <a:r>
              <a:rPr lang="zh-CN" altLang="en-US" sz="2800" dirty="0"/>
              <a:t>[SWA-vlan2]port </a:t>
            </a:r>
            <a:r>
              <a:rPr lang="en-US" altLang="zh-CN" sz="2800" dirty="0"/>
              <a:t>Gigabit</a:t>
            </a:r>
            <a:r>
              <a:rPr lang="zh-CN" altLang="en-US" sz="2800" dirty="0"/>
              <a:t>Ethernet 1/0/1</a:t>
            </a:r>
          </a:p>
          <a:p>
            <a:r>
              <a:rPr lang="en-US" altLang="zh-CN" sz="2800" dirty="0">
                <a:sym typeface="+mn-ea"/>
              </a:rPr>
              <a:t>&lt;</a:t>
            </a:r>
            <a:r>
              <a:rPr lang="zh-CN" altLang="en-US" sz="2800" dirty="0">
                <a:sym typeface="+mn-ea"/>
              </a:rPr>
              <a:t>SW</a:t>
            </a:r>
            <a:r>
              <a:rPr lang="en-US" altLang="zh-CN" sz="2800" dirty="0">
                <a:sym typeface="+mn-ea"/>
              </a:rPr>
              <a:t>A&gt;</a:t>
            </a:r>
            <a:r>
              <a:rPr lang="en-US" altLang="zh-CN" sz="2800" dirty="0"/>
              <a:t>display </a:t>
            </a:r>
            <a:r>
              <a:rPr lang="en-US" altLang="zh-CN" sz="2800" dirty="0" err="1"/>
              <a:t>vlan</a:t>
            </a:r>
            <a:r>
              <a:rPr lang="en-US" altLang="zh-CN" sz="2800" dirty="0"/>
              <a:t> 2</a:t>
            </a:r>
          </a:p>
          <a:p>
            <a:r>
              <a:rPr lang="zh-CN" altLang="en-US" sz="2800" dirty="0"/>
              <a:t>配置SWB：</a:t>
            </a:r>
          </a:p>
          <a:p>
            <a:r>
              <a:rPr lang="zh-CN" altLang="en-US" sz="2800" dirty="0"/>
              <a:t>[SWB]vlan 2</a:t>
            </a:r>
          </a:p>
          <a:p>
            <a:r>
              <a:rPr lang="zh-CN" altLang="en-US" sz="2800" dirty="0"/>
              <a:t>[SWB-vlan2]port </a:t>
            </a:r>
            <a:r>
              <a:rPr lang="en-US" altLang="zh-CN" sz="2800" dirty="0"/>
              <a:t>Gigabit</a:t>
            </a:r>
            <a:r>
              <a:rPr lang="zh-CN" altLang="en-US" sz="2800" dirty="0"/>
              <a:t>Ethernet 1/0/1</a:t>
            </a:r>
          </a:p>
          <a:p>
            <a:r>
              <a:rPr lang="en-US" altLang="zh-CN" sz="2800" dirty="0">
                <a:sym typeface="+mn-ea"/>
              </a:rPr>
              <a:t>&lt;</a:t>
            </a:r>
            <a:r>
              <a:rPr lang="zh-CN" altLang="en-US" sz="2800" dirty="0">
                <a:sym typeface="+mn-ea"/>
              </a:rPr>
              <a:t>SW</a:t>
            </a:r>
            <a:r>
              <a:rPr lang="en-US" altLang="zh-CN" sz="2800" dirty="0">
                <a:sym typeface="+mn-ea"/>
              </a:rPr>
              <a:t>A&gt;display </a:t>
            </a:r>
            <a:r>
              <a:rPr lang="en-US" altLang="zh-CN" sz="2800" dirty="0" err="1">
                <a:sym typeface="+mn-ea"/>
              </a:rPr>
              <a:t>vlan</a:t>
            </a:r>
            <a:r>
              <a:rPr lang="en-US" altLang="zh-CN" sz="2800" dirty="0">
                <a:sym typeface="+mn-ea"/>
              </a:rPr>
              <a:t> 2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51201"/>
          <p:cNvSpPr>
            <a:spLocks noGrp="1"/>
          </p:cNvSpPr>
          <p:nvPr>
            <p:ph type="ctrTitle"/>
          </p:nvPr>
        </p:nvSpPr>
        <p:spPr>
          <a:xfrm>
            <a:off x="838200" y="762000"/>
            <a:ext cx="7620000" cy="762000"/>
          </a:xfrm>
        </p:spPr>
        <p:txBody>
          <a:bodyPr lIns="92075" tIns="46038" rIns="92075" bIns="46038" anchor="b"/>
          <a:lstStyle/>
          <a:p>
            <a:pPr algn="l" defTabSz="914400">
              <a:buSzPct val="100000"/>
            </a:pPr>
            <a:r>
              <a:rPr lang="zh-CN" altLang="en-US" sz="32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验证网络连通性</a:t>
            </a:r>
            <a:endParaRPr lang="en-US" altLang="zh-CN" sz="3200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4" name="文本框 51203"/>
          <p:cNvSpPr txBox="1"/>
          <p:nvPr/>
        </p:nvSpPr>
        <p:spPr>
          <a:xfrm>
            <a:off x="1524000" y="1916113"/>
            <a:ext cx="5424488" cy="3195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同一</a:t>
            </a:r>
            <a:r>
              <a:rPr lang="en-US" altLang="zh-CN" dirty="0" err="1">
                <a:latin typeface="Times New Roman" panose="02020603050405020304" pitchFamily="18" charset="0"/>
              </a:rPr>
              <a:t>vlan</a:t>
            </a:r>
            <a:r>
              <a:rPr lang="zh-CN" altLang="en-US" dirty="0">
                <a:latin typeface="Times New Roman" panose="02020603050405020304" pitchFamily="18" charset="0"/>
              </a:rPr>
              <a:t>中的两台</a:t>
            </a:r>
            <a:r>
              <a:rPr lang="en-US" altLang="zh-CN" dirty="0">
                <a:latin typeface="Times New Roman" panose="02020603050405020304" pitchFamily="18" charset="0"/>
              </a:rPr>
              <a:t>PC</a:t>
            </a:r>
            <a:r>
              <a:rPr lang="zh-CN" altLang="en-US" dirty="0">
                <a:latin typeface="Times New Roman" panose="02020603050405020304" pitchFamily="18" charset="0"/>
              </a:rPr>
              <a:t>可以相互</a:t>
            </a:r>
            <a:r>
              <a:rPr lang="en-US" altLang="zh-CN" dirty="0">
                <a:latin typeface="Times New Roman" panose="02020603050405020304" pitchFamily="18" charset="0"/>
              </a:rPr>
              <a:t>Ping</a:t>
            </a:r>
            <a:r>
              <a:rPr lang="zh-CN" altLang="en-US" dirty="0">
                <a:latin typeface="Times New Roman" panose="02020603050405020304" pitchFamily="18" charset="0"/>
              </a:rPr>
              <a:t>通？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不同</a:t>
            </a:r>
            <a:r>
              <a:rPr lang="en-US" altLang="zh-CN" dirty="0" err="1">
                <a:latin typeface="Times New Roman" panose="02020603050405020304" pitchFamily="18" charset="0"/>
              </a:rPr>
              <a:t>vlan</a:t>
            </a:r>
            <a:r>
              <a:rPr lang="zh-CN" altLang="en-US" dirty="0">
                <a:latin typeface="Times New Roman" panose="02020603050405020304" pitchFamily="18" charset="0"/>
              </a:rPr>
              <a:t>中的两台</a:t>
            </a:r>
            <a:r>
              <a:rPr lang="en-US" altLang="zh-CN" dirty="0">
                <a:latin typeface="Times New Roman" panose="02020603050405020304" pitchFamily="18" charset="0"/>
              </a:rPr>
              <a:t>PC</a:t>
            </a:r>
            <a:r>
              <a:rPr lang="zh-CN" altLang="en-US" dirty="0">
                <a:latin typeface="Times New Roman" panose="02020603050405020304" pitchFamily="18" charset="0"/>
              </a:rPr>
              <a:t>可以相互</a:t>
            </a:r>
            <a:r>
              <a:rPr lang="en-US" altLang="zh-CN" dirty="0">
                <a:latin typeface="Times New Roman" panose="02020603050405020304" pitchFamily="18" charset="0"/>
              </a:rPr>
              <a:t>Ping</a:t>
            </a:r>
            <a:r>
              <a:rPr lang="zh-CN" altLang="en-US" dirty="0">
                <a:latin typeface="Times New Roman" panose="02020603050405020304" pitchFamily="18" charset="0"/>
              </a:rPr>
              <a:t>通？</a:t>
            </a:r>
          </a:p>
          <a:p>
            <a:pPr>
              <a:spcBef>
                <a:spcPct val="50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08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trunk</a:t>
            </a:r>
            <a:r>
              <a:rPr lang="zh-CN" altLang="en-US"/>
              <a:t>链路端口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配置SWA：</a:t>
            </a:r>
          </a:p>
          <a:p>
            <a:r>
              <a:rPr lang="zh-CN" altLang="en-US" sz="2800" dirty="0"/>
              <a:t>[SWA]interface </a:t>
            </a:r>
            <a:r>
              <a:rPr lang="en-US" altLang="zh-CN" sz="2800" dirty="0"/>
              <a:t>Gigabit</a:t>
            </a:r>
            <a:r>
              <a:rPr lang="zh-CN" altLang="en-US" sz="2800" dirty="0"/>
              <a:t>Ethernet 1/0/8</a:t>
            </a:r>
          </a:p>
          <a:p>
            <a:r>
              <a:rPr lang="zh-CN" altLang="en-US" sz="2800" dirty="0"/>
              <a:t>[SWA-</a:t>
            </a:r>
            <a:r>
              <a:rPr lang="en-US" altLang="zh-CN" sz="2800" dirty="0"/>
              <a:t>Gigabit</a:t>
            </a:r>
            <a:r>
              <a:rPr lang="zh-CN" altLang="en-US" sz="2800" dirty="0"/>
              <a:t>Ethernet1/0/8]port link-type trunk</a:t>
            </a:r>
          </a:p>
          <a:p>
            <a:r>
              <a:rPr lang="zh-CN" altLang="en-US" sz="2800" dirty="0"/>
              <a:t>[SWA-</a:t>
            </a:r>
            <a:r>
              <a:rPr lang="en-US" altLang="zh-CN" sz="2800" dirty="0"/>
              <a:t> Gigabit</a:t>
            </a:r>
            <a:r>
              <a:rPr lang="zh-CN" altLang="en-US" sz="2800" dirty="0"/>
              <a:t>Ethernet1/0/8]port trunk permit vlan all</a:t>
            </a:r>
          </a:p>
          <a:p>
            <a:r>
              <a:rPr lang="zh-CN" altLang="en-US" sz="2800" dirty="0"/>
              <a:t>配置SWB：</a:t>
            </a:r>
          </a:p>
          <a:p>
            <a:r>
              <a:rPr lang="zh-CN" altLang="en-US" sz="2800" dirty="0"/>
              <a:t>[SWB]interface </a:t>
            </a:r>
            <a:r>
              <a:rPr lang="en-US" altLang="zh-CN" sz="2800" dirty="0"/>
              <a:t>Gigabit</a:t>
            </a:r>
            <a:r>
              <a:rPr lang="zh-CN" altLang="en-US" sz="2800" dirty="0"/>
              <a:t>Ethernet 1/0/8</a:t>
            </a:r>
          </a:p>
          <a:p>
            <a:r>
              <a:rPr lang="zh-CN" altLang="en-US" sz="2800" dirty="0"/>
              <a:t>[SWB-</a:t>
            </a:r>
            <a:r>
              <a:rPr lang="en-US" altLang="zh-CN" sz="2800" dirty="0"/>
              <a:t>Gigabit</a:t>
            </a:r>
            <a:r>
              <a:rPr lang="zh-CN" altLang="en-US" sz="2800" dirty="0"/>
              <a:t>Ethernet1/0/8]port link-type trunk</a:t>
            </a:r>
          </a:p>
          <a:p>
            <a:r>
              <a:rPr lang="zh-CN" altLang="en-US" sz="2800" dirty="0"/>
              <a:t>[SWB-</a:t>
            </a:r>
            <a:r>
              <a:rPr lang="en-US" altLang="zh-CN" sz="2800" dirty="0"/>
              <a:t>Gigabit</a:t>
            </a:r>
            <a:r>
              <a:rPr lang="zh-CN" altLang="en-US" sz="2800" dirty="0"/>
              <a:t>Ethernet1/0/8]port trunk permit vlan all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50177"/>
          <p:cNvSpPr>
            <a:spLocks noGrp="1"/>
          </p:cNvSpPr>
          <p:nvPr>
            <p:ph type="ctrTitle"/>
          </p:nvPr>
        </p:nvSpPr>
        <p:spPr>
          <a:xfrm>
            <a:off x="838200" y="762000"/>
            <a:ext cx="7620000" cy="762000"/>
          </a:xfrm>
        </p:spPr>
        <p:txBody>
          <a:bodyPr lIns="92075" tIns="46038" rIns="92075" bIns="46038" anchor="b"/>
          <a:lstStyle/>
          <a:p>
            <a:pPr algn="l" defTabSz="914400">
              <a:buSzPct val="100000"/>
            </a:pPr>
            <a:r>
              <a:rPr lang="zh-CN" altLang="en-US" sz="32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四、设置</a:t>
            </a:r>
            <a:r>
              <a:rPr lang="en-US" altLang="zh-CN" sz="3200" kern="1200" baseline="0">
                <a:latin typeface="Arial" panose="020B0604020202020204" pitchFamily="34" charset="0"/>
                <a:ea typeface="宋体" panose="02010600030101010101" pitchFamily="2" charset="-122"/>
              </a:rPr>
              <a:t>PC1</a:t>
            </a:r>
            <a:r>
              <a:rPr lang="zh-CN" altLang="en-US" sz="32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到 </a:t>
            </a:r>
            <a:r>
              <a:rPr lang="en-US" altLang="zh-CN" sz="3200" kern="1200" baseline="0">
                <a:latin typeface="Arial" panose="020B0604020202020204" pitchFamily="34" charset="0"/>
                <a:ea typeface="宋体" panose="02010600030101010101" pitchFamily="2" charset="-122"/>
              </a:rPr>
              <a:t>PC4 IP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080" y="1523365"/>
            <a:ext cx="5076190" cy="5235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77" y="4058428"/>
            <a:ext cx="1657435" cy="2286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51201"/>
          <p:cNvSpPr>
            <a:spLocks noGrp="1"/>
          </p:cNvSpPr>
          <p:nvPr>
            <p:ph type="ctrTitle"/>
          </p:nvPr>
        </p:nvSpPr>
        <p:spPr>
          <a:xfrm>
            <a:off x="838200" y="762000"/>
            <a:ext cx="7620000" cy="762000"/>
          </a:xfrm>
        </p:spPr>
        <p:txBody>
          <a:bodyPr lIns="92075" tIns="46038" rIns="92075" bIns="46038" anchor="b"/>
          <a:lstStyle/>
          <a:p>
            <a:pPr algn="l" defTabSz="914400">
              <a:buSzPct val="100000"/>
            </a:pPr>
            <a:r>
              <a:rPr lang="zh-CN" altLang="en-US" sz="32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五、验证网络连通性</a:t>
            </a:r>
            <a:endParaRPr lang="en-US" altLang="zh-CN" sz="3200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4" name="文本框 51203"/>
          <p:cNvSpPr txBox="1"/>
          <p:nvPr/>
        </p:nvSpPr>
        <p:spPr>
          <a:xfrm>
            <a:off x="1524000" y="1916113"/>
            <a:ext cx="5424488" cy="3195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同一</a:t>
            </a:r>
            <a:r>
              <a:rPr lang="en-US" altLang="zh-CN" dirty="0" err="1">
                <a:latin typeface="Times New Roman" panose="02020603050405020304" pitchFamily="18" charset="0"/>
              </a:rPr>
              <a:t>vlan</a:t>
            </a:r>
            <a:r>
              <a:rPr lang="zh-CN" altLang="en-US" dirty="0">
                <a:latin typeface="Times New Roman" panose="02020603050405020304" pitchFamily="18" charset="0"/>
              </a:rPr>
              <a:t>中的两台</a:t>
            </a:r>
            <a:r>
              <a:rPr lang="en-US" altLang="zh-CN" dirty="0">
                <a:latin typeface="Times New Roman" panose="02020603050405020304" pitchFamily="18" charset="0"/>
              </a:rPr>
              <a:t>PC</a:t>
            </a:r>
            <a:r>
              <a:rPr lang="zh-CN" altLang="en-US" dirty="0">
                <a:latin typeface="Times New Roman" panose="02020603050405020304" pitchFamily="18" charset="0"/>
              </a:rPr>
              <a:t>可以相互</a:t>
            </a:r>
            <a:r>
              <a:rPr lang="en-US" altLang="zh-CN" dirty="0">
                <a:latin typeface="Times New Roman" panose="02020603050405020304" pitchFamily="18" charset="0"/>
              </a:rPr>
              <a:t>Ping</a:t>
            </a:r>
            <a:r>
              <a:rPr lang="zh-CN" altLang="en-US" dirty="0">
                <a:latin typeface="Times New Roman" panose="02020603050405020304" pitchFamily="18" charset="0"/>
              </a:rPr>
              <a:t>通？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不同</a:t>
            </a:r>
            <a:r>
              <a:rPr lang="en-US" altLang="zh-CN" dirty="0" err="1">
                <a:latin typeface="Times New Roman" panose="02020603050405020304" pitchFamily="18" charset="0"/>
              </a:rPr>
              <a:t>vlan</a:t>
            </a:r>
            <a:r>
              <a:rPr lang="zh-CN" altLang="en-US" dirty="0">
                <a:latin typeface="Times New Roman" panose="02020603050405020304" pitchFamily="18" charset="0"/>
              </a:rPr>
              <a:t>中的两台</a:t>
            </a:r>
            <a:r>
              <a:rPr lang="en-US" altLang="zh-CN" dirty="0">
                <a:latin typeface="Times New Roman" panose="02020603050405020304" pitchFamily="18" charset="0"/>
              </a:rPr>
              <a:t>PC</a:t>
            </a:r>
            <a:r>
              <a:rPr lang="zh-CN" altLang="en-US" dirty="0">
                <a:latin typeface="Times New Roman" panose="02020603050405020304" pitchFamily="18" charset="0"/>
              </a:rPr>
              <a:t>可以相互</a:t>
            </a:r>
            <a:r>
              <a:rPr lang="en-US" altLang="zh-CN" dirty="0">
                <a:latin typeface="Times New Roman" panose="02020603050405020304" pitchFamily="18" charset="0"/>
              </a:rPr>
              <a:t>Ping</a:t>
            </a:r>
            <a:r>
              <a:rPr lang="zh-CN" altLang="en-US" dirty="0">
                <a:latin typeface="Times New Roman" panose="02020603050405020304" pitchFamily="18" charset="0"/>
              </a:rPr>
              <a:t>通？</a:t>
            </a:r>
          </a:p>
          <a:p>
            <a:pPr>
              <a:spcBef>
                <a:spcPct val="50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62465"/>
          <p:cNvSpPr>
            <a:spLocks noGrp="1"/>
          </p:cNvSpPr>
          <p:nvPr>
            <p:ph type="title"/>
          </p:nvPr>
        </p:nvSpPr>
        <p:spPr>
          <a:xfrm>
            <a:off x="685483" y="203835"/>
            <a:ext cx="7772400" cy="1143000"/>
          </a:xfrm>
        </p:spPr>
        <p:txBody>
          <a:bodyPr lIns="92075" tIns="46038" rIns="92075" bIns="46038" anchor="ctr"/>
          <a:lstStyle/>
          <a:p>
            <a:pPr algn="l"/>
            <a:r>
              <a:rPr lang="zh-CN" sz="3200" dirty="0">
                <a:solidFill>
                  <a:schemeClr val="tx2"/>
                </a:solidFill>
                <a:effectLst/>
              </a:rPr>
              <a:t>六、</a:t>
            </a:r>
            <a:r>
              <a:rPr sz="3200" dirty="0" err="1">
                <a:solidFill>
                  <a:schemeClr val="tx2"/>
                </a:solidFill>
                <a:effectLst/>
              </a:rPr>
              <a:t>配置链路聚合</a:t>
            </a:r>
            <a:endParaRPr sz="3200" dirty="0">
              <a:solidFill>
                <a:schemeClr val="tx2"/>
              </a:solidFill>
              <a:effectLst/>
            </a:endParaRPr>
          </a:p>
        </p:txBody>
      </p:sp>
      <p:sp>
        <p:nvSpPr>
          <p:cNvPr id="62522" name="文本框 62521"/>
          <p:cNvSpPr txBox="1"/>
          <p:nvPr/>
        </p:nvSpPr>
        <p:spPr>
          <a:xfrm>
            <a:off x="2479040" y="6090285"/>
            <a:ext cx="30988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endParaRPr lang="en-US" altLang="zh-CN">
              <a:latin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135" name="Text Box 21"/>
          <p:cNvSpPr txBox="1"/>
          <p:nvPr/>
        </p:nvSpPr>
        <p:spPr>
          <a:xfrm>
            <a:off x="4640580" y="1913890"/>
            <a:ext cx="3124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7278" y="5280660"/>
            <a:ext cx="5269865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Vlan1 </a:t>
            </a:r>
            <a:r>
              <a:rPr lang="zh-CN" altLang="en-US" dirty="0">
                <a:latin typeface="Times New Roman" panose="02020603050405020304" pitchFamily="18" charset="0"/>
              </a:rPr>
              <a:t>包含端口</a:t>
            </a:r>
            <a:r>
              <a:rPr lang="en-US" altLang="zh-CN" dirty="0">
                <a:latin typeface="Times New Roman" panose="02020603050405020304" pitchFamily="18" charset="0"/>
              </a:rPr>
              <a:t>SWA E0/2 </a:t>
            </a:r>
            <a:r>
              <a:rPr lang="zh-CN" altLang="zh-CN" dirty="0">
                <a:latin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</a:rPr>
              <a:t>SWB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E0/2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Vlan2 </a:t>
            </a:r>
            <a:r>
              <a:rPr lang="zh-CN" altLang="en-US" dirty="0">
                <a:latin typeface="Times New Roman" panose="02020603050405020304" pitchFamily="18" charset="0"/>
              </a:rPr>
              <a:t>包含端口</a:t>
            </a:r>
            <a:r>
              <a:rPr lang="en-US" altLang="zh-CN" dirty="0">
                <a:latin typeface="Times New Roman" panose="02020603050405020304" pitchFamily="18" charset="0"/>
              </a:rPr>
              <a:t>SWA  E0/1</a:t>
            </a:r>
            <a:r>
              <a:rPr lang="zh-CN" altLang="en-US" dirty="0">
                <a:latin typeface="Times New Roman" panose="02020603050405020304" pitchFamily="18" charset="0"/>
              </a:rPr>
              <a:t>与 </a:t>
            </a:r>
            <a:r>
              <a:rPr lang="en-US" altLang="zh-CN" dirty="0">
                <a:latin typeface="Times New Roman" panose="02020603050405020304" pitchFamily="18" charset="0"/>
              </a:rPr>
              <a:t>SWB E0/1</a:t>
            </a:r>
          </a:p>
        </p:txBody>
      </p:sp>
      <p:sp>
        <p:nvSpPr>
          <p:cNvPr id="11" name="Oval 7"/>
          <p:cNvSpPr/>
          <p:nvPr/>
        </p:nvSpPr>
        <p:spPr>
          <a:xfrm>
            <a:off x="2040255" y="1934210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S1</a:t>
            </a:r>
          </a:p>
        </p:txBody>
      </p:sp>
      <p:sp>
        <p:nvSpPr>
          <p:cNvPr id="12" name="Oval 8"/>
          <p:cNvSpPr/>
          <p:nvPr/>
        </p:nvSpPr>
        <p:spPr>
          <a:xfrm>
            <a:off x="5029200" y="1807210"/>
            <a:ext cx="685800" cy="685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S2</a:t>
            </a:r>
          </a:p>
        </p:txBody>
      </p:sp>
      <p:sp>
        <p:nvSpPr>
          <p:cNvPr id="13" name="Rectangle 9"/>
          <p:cNvSpPr/>
          <p:nvPr/>
        </p:nvSpPr>
        <p:spPr>
          <a:xfrm>
            <a:off x="1051243" y="3229610"/>
            <a:ext cx="838200" cy="762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PC 1</a:t>
            </a:r>
          </a:p>
        </p:txBody>
      </p:sp>
      <p:sp>
        <p:nvSpPr>
          <p:cNvPr id="14" name="Rectangle 10"/>
          <p:cNvSpPr/>
          <p:nvPr/>
        </p:nvSpPr>
        <p:spPr>
          <a:xfrm>
            <a:off x="5181600" y="3255010"/>
            <a:ext cx="838200" cy="762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PC 3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365443" y="3458210"/>
            <a:ext cx="603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A1</a:t>
            </a:r>
            <a:r>
              <a:rPr lang="zh-CN" altLang="en-US" dirty="0">
                <a:latin typeface="Times New Roman" panose="02020603050405020304" pitchFamily="18" charset="0"/>
              </a:rPr>
              <a:t>　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4640263" y="3378835"/>
            <a:ext cx="5762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A3</a:t>
            </a:r>
          </a:p>
        </p:txBody>
      </p:sp>
      <p:sp>
        <p:nvSpPr>
          <p:cNvPr id="18" name="Line 20"/>
          <p:cNvSpPr/>
          <p:nvPr/>
        </p:nvSpPr>
        <p:spPr>
          <a:xfrm>
            <a:off x="5410200" y="2493010"/>
            <a:ext cx="635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" name="Line 24"/>
          <p:cNvSpPr/>
          <p:nvPr/>
        </p:nvSpPr>
        <p:spPr>
          <a:xfrm flipH="1">
            <a:off x="2749197" y="2348881"/>
            <a:ext cx="2279368" cy="877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" name="Text Box 27"/>
          <p:cNvSpPr txBox="1"/>
          <p:nvPr/>
        </p:nvSpPr>
        <p:spPr>
          <a:xfrm>
            <a:off x="287655" y="3991610"/>
            <a:ext cx="2309813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IP: 192.0.1.2/24</a:t>
            </a:r>
          </a:p>
        </p:txBody>
      </p:sp>
      <p:sp>
        <p:nvSpPr>
          <p:cNvPr id="23" name="Text Box 28"/>
          <p:cNvSpPr txBox="1"/>
          <p:nvPr/>
        </p:nvSpPr>
        <p:spPr>
          <a:xfrm>
            <a:off x="4613593" y="4053523"/>
            <a:ext cx="2232025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IP: 192.0.1.4/24</a:t>
            </a:r>
          </a:p>
        </p:txBody>
      </p:sp>
      <p:sp>
        <p:nvSpPr>
          <p:cNvPr id="24" name="Rectangle 29"/>
          <p:cNvSpPr/>
          <p:nvPr/>
        </p:nvSpPr>
        <p:spPr>
          <a:xfrm>
            <a:off x="3356293" y="3291523"/>
            <a:ext cx="838200" cy="762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PC 2</a:t>
            </a:r>
          </a:p>
        </p:txBody>
      </p:sp>
      <p:sp>
        <p:nvSpPr>
          <p:cNvPr id="25" name="Text Box 30"/>
          <p:cNvSpPr txBox="1"/>
          <p:nvPr/>
        </p:nvSpPr>
        <p:spPr>
          <a:xfrm>
            <a:off x="2670493" y="3520123"/>
            <a:ext cx="603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A2</a:t>
            </a:r>
            <a:r>
              <a:rPr lang="zh-CN" altLang="en-US" dirty="0">
                <a:latin typeface="Times New Roman" panose="02020603050405020304" pitchFamily="18" charset="0"/>
              </a:rPr>
              <a:t>　</a:t>
            </a:r>
          </a:p>
        </p:txBody>
      </p:sp>
      <p:sp>
        <p:nvSpPr>
          <p:cNvPr id="26" name="Text Box 32"/>
          <p:cNvSpPr txBox="1"/>
          <p:nvPr/>
        </p:nvSpPr>
        <p:spPr>
          <a:xfrm>
            <a:off x="2438718" y="4053523"/>
            <a:ext cx="2309812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IP: 192.0.1.3/24</a:t>
            </a:r>
          </a:p>
        </p:txBody>
      </p:sp>
      <p:sp>
        <p:nvSpPr>
          <p:cNvPr id="27" name="Rectangle 33"/>
          <p:cNvSpPr/>
          <p:nvPr/>
        </p:nvSpPr>
        <p:spPr>
          <a:xfrm>
            <a:off x="6705600" y="3162935"/>
            <a:ext cx="838200" cy="762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PC 4</a:t>
            </a:r>
          </a:p>
        </p:txBody>
      </p:sp>
      <p:sp>
        <p:nvSpPr>
          <p:cNvPr id="28" name="Text Box 34"/>
          <p:cNvSpPr txBox="1"/>
          <p:nvPr/>
        </p:nvSpPr>
        <p:spPr>
          <a:xfrm>
            <a:off x="7696200" y="3315335"/>
            <a:ext cx="615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A4</a:t>
            </a:r>
          </a:p>
        </p:txBody>
      </p:sp>
      <p:sp>
        <p:nvSpPr>
          <p:cNvPr id="29" name="Text Box 36"/>
          <p:cNvSpPr txBox="1"/>
          <p:nvPr/>
        </p:nvSpPr>
        <p:spPr>
          <a:xfrm>
            <a:off x="6755130" y="4067493"/>
            <a:ext cx="21590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IP: 192.0.1.5/24</a:t>
            </a:r>
          </a:p>
        </p:txBody>
      </p:sp>
      <p:sp>
        <p:nvSpPr>
          <p:cNvPr id="30" name="Line 37"/>
          <p:cNvSpPr/>
          <p:nvPr/>
        </p:nvSpPr>
        <p:spPr>
          <a:xfrm flipV="1">
            <a:off x="1373505" y="2493010"/>
            <a:ext cx="720725" cy="7207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" name="Line 38"/>
          <p:cNvSpPr/>
          <p:nvPr/>
        </p:nvSpPr>
        <p:spPr>
          <a:xfrm flipH="1" flipV="1">
            <a:off x="2479040" y="2600399"/>
            <a:ext cx="1199515" cy="68477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" name="Line 39"/>
          <p:cNvSpPr/>
          <p:nvPr/>
        </p:nvSpPr>
        <p:spPr>
          <a:xfrm flipH="1" flipV="1">
            <a:off x="5647690" y="2272665"/>
            <a:ext cx="1511935" cy="89027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" name="文本框 32"/>
          <p:cNvSpPr txBox="1"/>
          <p:nvPr/>
        </p:nvSpPr>
        <p:spPr>
          <a:xfrm>
            <a:off x="1091565" y="2272665"/>
            <a:ext cx="103906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G1/0/1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364740" y="2680593"/>
            <a:ext cx="103906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G1/0/2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901085" y="2394771"/>
            <a:ext cx="103906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G1/0/1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823585" y="2046605"/>
            <a:ext cx="114929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G1/0/2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765705" y="2245498"/>
            <a:ext cx="103906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G1/0/8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008755" y="2266920"/>
            <a:ext cx="104960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G1/0/8</a:t>
            </a:r>
            <a:endParaRPr lang="zh-CN" altLang="en-US" dirty="0"/>
          </a:p>
        </p:txBody>
      </p:sp>
      <p:sp>
        <p:nvSpPr>
          <p:cNvPr id="39" name="Line 24"/>
          <p:cNvSpPr/>
          <p:nvPr/>
        </p:nvSpPr>
        <p:spPr>
          <a:xfrm flipH="1">
            <a:off x="2670493" y="2085945"/>
            <a:ext cx="2381214" cy="1799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" name="文本框 39"/>
          <p:cNvSpPr txBox="1"/>
          <p:nvPr/>
        </p:nvSpPr>
        <p:spPr>
          <a:xfrm>
            <a:off x="2552604" y="1710025"/>
            <a:ext cx="103906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G1/0/7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4069121" y="1736843"/>
            <a:ext cx="104421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G1/0/7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64513"/>
          <p:cNvSpPr>
            <a:spLocks noGrp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 lIns="92075" tIns="46038" rIns="92075" bIns="46038" anchor="ctr"/>
          <a:lstStyle/>
          <a:p>
            <a:pPr algn="l"/>
            <a:r>
              <a:rPr lang="zh-CN" altLang="zh-CN" sz="3200" dirty="0"/>
              <a:t>七、配置静态聚合链路</a:t>
            </a:r>
          </a:p>
        </p:txBody>
      </p:sp>
      <p:sp>
        <p:nvSpPr>
          <p:cNvPr id="64522" name="文本框 64521"/>
          <p:cNvSpPr txBox="1"/>
          <p:nvPr/>
        </p:nvSpPr>
        <p:spPr>
          <a:xfrm>
            <a:off x="3571875" y="1220788"/>
            <a:ext cx="12112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trunk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18490" y="1220470"/>
            <a:ext cx="8096885" cy="56323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altLang="en-US" sz="2000" dirty="0">
                <a:latin typeface="宋体" panose="02010600030101010101" pitchFamily="2" charset="-122"/>
                <a:cs typeface="宋体" panose="02010600030101010101" pitchFamily="2" charset="-122"/>
              </a:rPr>
              <a:t>配置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SWA</a:t>
            </a:r>
            <a:r>
              <a:rPr lang="zh-CN" altLang="en-US" sz="200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pPr indent="266700"/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[SWA] interface bridge-aggregation 1</a:t>
            </a:r>
          </a:p>
          <a:p>
            <a:pPr indent="266700"/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[SWA-bridge-aggregation] port link-type trunk</a:t>
            </a:r>
            <a:endParaRPr lang="en-US" altLang="zh-CN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indent="266700"/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SWA-bridge-aggregation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] 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port trunk permit </a:t>
            </a:r>
            <a:r>
              <a:rPr lang="en-US" altLang="zh-CN" sz="2000" dirty="0" err="1">
                <a:latin typeface="Courier New" panose="02070309020205020404" charset="0"/>
                <a:cs typeface="Courier New" panose="02070309020205020404" charset="0"/>
              </a:rPr>
              <a:t>vlan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 all</a:t>
            </a:r>
          </a:p>
          <a:p>
            <a:pPr indent="266700"/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[SWA] interface </a:t>
            </a:r>
            <a:r>
              <a:rPr lang="en-US" altLang="zh-CN" sz="2000" dirty="0" err="1">
                <a:latin typeface="Courier New" panose="02070309020205020404" charset="0"/>
                <a:cs typeface="Courier New" panose="02070309020205020404" charset="0"/>
              </a:rPr>
              <a:t>GigabitEthernet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 1/0/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7</a:t>
            </a:r>
            <a:endParaRPr lang="en-US" altLang="zh-CN" sz="2000" dirty="0">
              <a:latin typeface="Courier New" panose="02070309020205020404" charset="0"/>
              <a:cs typeface="Courier New" panose="02070309020205020404" charset="0"/>
            </a:endParaRPr>
          </a:p>
          <a:p>
            <a:pPr indent="266700"/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[SWA-</a:t>
            </a:r>
            <a:r>
              <a:rPr lang="en-US" altLang="zh-CN" sz="2000" dirty="0" err="1">
                <a:latin typeface="Courier New" panose="02070309020205020404" charset="0"/>
                <a:cs typeface="Courier New" panose="02070309020205020404" charset="0"/>
              </a:rPr>
              <a:t>GigabitEthernet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 1/0/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] port link-type trunk</a:t>
            </a:r>
            <a:endParaRPr lang="en-US" altLang="zh-CN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indent="266700"/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[SWA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-</a:t>
            </a:r>
            <a:r>
              <a:rPr lang="en-US" altLang="zh-CN" sz="2000" dirty="0" err="1">
                <a:latin typeface="Courier New" panose="02070309020205020404" charset="0"/>
                <a:cs typeface="Courier New" panose="02070309020205020404" charset="0"/>
              </a:rPr>
              <a:t>GigabitEthernet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 1/0/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7] 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port trunk permit </a:t>
            </a:r>
            <a:r>
              <a:rPr lang="en-US" altLang="zh-CN" sz="2000" dirty="0" err="1">
                <a:latin typeface="Courier New" panose="02070309020205020404" charset="0"/>
                <a:cs typeface="Courier New" panose="02070309020205020404" charset="0"/>
              </a:rPr>
              <a:t>vlan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 all</a:t>
            </a:r>
          </a:p>
          <a:p>
            <a:pPr indent="266700"/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[SWA-</a:t>
            </a:r>
            <a:r>
              <a:rPr lang="en-US" altLang="zh-CN" sz="2000" dirty="0" err="1">
                <a:latin typeface="Courier New" panose="02070309020205020404" charset="0"/>
                <a:cs typeface="Courier New" panose="02070309020205020404" charset="0"/>
              </a:rPr>
              <a:t>GigabitEthernet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 1/0/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7 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1/0/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] port link-aggregation group 1</a:t>
            </a:r>
          </a:p>
          <a:p>
            <a:pPr indent="266700"/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[SWA] interface </a:t>
            </a:r>
            <a:r>
              <a:rPr lang="en-US" altLang="zh-CN" sz="2000" dirty="0" err="1">
                <a:latin typeface="Courier New" panose="02070309020205020404" charset="0"/>
                <a:cs typeface="Courier New" panose="02070309020205020404" charset="0"/>
              </a:rPr>
              <a:t>GigabitEthernet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 1/0/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8</a:t>
            </a:r>
            <a:endParaRPr lang="en-US" altLang="zh-CN" sz="2000" dirty="0">
              <a:latin typeface="Courier New" panose="02070309020205020404" charset="0"/>
              <a:cs typeface="Courier New" panose="02070309020205020404" charset="0"/>
            </a:endParaRPr>
          </a:p>
          <a:p>
            <a:pPr indent="266700"/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[SWA-</a:t>
            </a:r>
            <a:r>
              <a:rPr lang="en-US" altLang="zh-CN" sz="2000" dirty="0" err="1">
                <a:latin typeface="Courier New" panose="02070309020205020404" charset="0"/>
                <a:cs typeface="Courier New" panose="02070309020205020404" charset="0"/>
              </a:rPr>
              <a:t>GigabitEthernet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 1/0/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] port link-type trunk</a:t>
            </a: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（已配置）</a:t>
            </a:r>
            <a:endParaRPr lang="en-US" altLang="zh-CN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indent="266700"/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[SWA-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altLang="zh-CN" sz="2000" dirty="0" err="1">
                <a:latin typeface="Courier New" panose="02070309020205020404" charset="0"/>
                <a:cs typeface="Courier New" panose="02070309020205020404" charset="0"/>
              </a:rPr>
              <a:t>GigabitEthernet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 1/0/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8] 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port trunk permit </a:t>
            </a:r>
            <a:r>
              <a:rPr lang="en-US" altLang="zh-CN" sz="2000" dirty="0" err="1">
                <a:latin typeface="Courier New" panose="02070309020205020404" charset="0"/>
                <a:cs typeface="Courier New" panose="02070309020205020404" charset="0"/>
              </a:rPr>
              <a:t>vlan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 all</a:t>
            </a: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（已配置）</a:t>
            </a:r>
            <a:endParaRPr lang="en-US" altLang="zh-CN" sz="2000" dirty="0">
              <a:latin typeface="Courier New" panose="02070309020205020404" charset="0"/>
              <a:cs typeface="Courier New" panose="02070309020205020404" charset="0"/>
            </a:endParaRPr>
          </a:p>
          <a:p>
            <a:pPr indent="266700"/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[SWA-</a:t>
            </a:r>
            <a:r>
              <a:rPr lang="en-US" altLang="zh-CN" sz="2000" dirty="0" err="1">
                <a:latin typeface="Courier New" panose="02070309020205020404" charset="0"/>
                <a:cs typeface="Courier New" panose="02070309020205020404" charset="0"/>
              </a:rPr>
              <a:t>GigabitEthernet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 1/0/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] port link-aggregation group 1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oaring">
  <a:themeElements>
    <a:clrScheme name="">
      <a:dk1>
        <a:srgbClr val="FFFFFF"/>
      </a:dk1>
      <a:lt1>
        <a:srgbClr val="0000FF"/>
      </a:lt1>
      <a:dk2>
        <a:srgbClr val="FFCC66"/>
      </a:dk2>
      <a:lt2>
        <a:srgbClr val="000000"/>
      </a:lt2>
      <a:accent1>
        <a:srgbClr val="00FFFF"/>
      </a:accent1>
      <a:accent2>
        <a:srgbClr val="3366FF"/>
      </a:accent2>
      <a:accent3>
        <a:srgbClr val="AAAAFF"/>
      </a:accent3>
      <a:accent4>
        <a:srgbClr val="DCDCDC"/>
      </a:accent4>
      <a:accent5>
        <a:srgbClr val="AAFFFF"/>
      </a:accent5>
      <a:accent6>
        <a:srgbClr val="2D5BE5"/>
      </a:accent6>
      <a:hlink>
        <a:srgbClr val="FF0033"/>
      </a:hlink>
      <a:folHlink>
        <a:srgbClr val="FFFF00"/>
      </a:folHlink>
    </a:clrScheme>
    <a:fontScheme name="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tx1"/>
        </a:solidFill>
      </a:spPr>
      <a:bodyPr wrap="none" rtlCol="0">
        <a:spAutoFit/>
      </a:bodyPr>
      <a:lstStyle>
        <a:defPPr>
          <a:defRPr sz="1600" dirty="0" smtClean="0">
            <a:solidFill>
              <a:schemeClr val="bg2"/>
            </a:solidFill>
          </a:defRPr>
        </a:defPPr>
      </a:lstStyle>
    </a:txDef>
  </a:objectDefaults>
  <a:extraClrSchemeLst>
    <a:extraClrScheme>
      <a:clrScheme name="">
        <a:dk1>
          <a:srgbClr val="FFFFFF"/>
        </a:dk1>
        <a:lt1>
          <a:srgbClr val="0000FF"/>
        </a:lt1>
        <a:dk2>
          <a:srgbClr val="FFCC66"/>
        </a:dk2>
        <a:lt2>
          <a:srgbClr val="000000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CDCDC"/>
        </a:accent4>
        <a:accent5>
          <a:srgbClr val="AAFFFF"/>
        </a:accent5>
        <a:accent6>
          <a:srgbClr val="2D5BE5"/>
        </a:accent6>
        <a:hlink>
          <a:srgbClr val="FF0033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9CAFF"/>
        </a:accent5>
        <a:accent6>
          <a:srgbClr val="5BB7E5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D2D2D2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CC66"/>
        </a:dk2>
        <a:lt2>
          <a:srgbClr val="000000"/>
        </a:lt2>
        <a:accent1>
          <a:srgbClr val="0099CC"/>
        </a:accent1>
        <a:accent2>
          <a:srgbClr val="009999"/>
        </a:accent2>
        <a:accent3>
          <a:srgbClr val="AAC1C1"/>
        </a:accent3>
        <a:accent4>
          <a:srgbClr val="DCDCDC"/>
        </a:accent4>
        <a:accent5>
          <a:srgbClr val="AACAE2"/>
        </a:accent5>
        <a:accent6>
          <a:srgbClr val="008989"/>
        </a:accent6>
        <a:hlink>
          <a:srgbClr val="6600CC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993300"/>
        </a:lt1>
        <a:dk2>
          <a:srgbClr val="FFCC66"/>
        </a:dk2>
        <a:lt2>
          <a:srgbClr val="000000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CDCDC"/>
        </a:accent4>
        <a:accent5>
          <a:srgbClr val="FFB9AD"/>
        </a:accent5>
        <a:accent6>
          <a:srgbClr val="B75B00"/>
        </a:accent6>
        <a:hlink>
          <a:srgbClr val="CC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71</TotalTime>
  <Words>562</Words>
  <Application>Microsoft Office PowerPoint</Application>
  <PresentationFormat>全屏显示(4:3)</PresentationFormat>
  <Paragraphs>116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Courier New</vt:lpstr>
      <vt:lpstr>Times New Roman</vt:lpstr>
      <vt:lpstr>Wingdings</vt:lpstr>
      <vt:lpstr>Soaring</vt:lpstr>
      <vt:lpstr>一、VLAN网络拓扑设计</vt:lpstr>
      <vt:lpstr>二、物理连接</vt:lpstr>
      <vt:lpstr>三、配置交换机</vt:lpstr>
      <vt:lpstr>验证网络连通性</vt:lpstr>
      <vt:lpstr>配置trunk链路端口</vt:lpstr>
      <vt:lpstr>四、设置PC1到 PC4 IP</vt:lpstr>
      <vt:lpstr>五、验证网络连通性</vt:lpstr>
      <vt:lpstr>六、配置链路聚合</vt:lpstr>
      <vt:lpstr>七、配置静态聚合链路</vt:lpstr>
      <vt:lpstr>PowerPoint 演示文稿</vt:lpstr>
      <vt:lpstr>八、测试</vt:lpstr>
      <vt:lpstr>Wireshark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SNMPc 6安装过程</dc:title>
  <dc:creator>user</dc:creator>
  <cp:lastModifiedBy>fanqin</cp:lastModifiedBy>
  <cp:revision>116</cp:revision>
  <dcterms:created xsi:type="dcterms:W3CDTF">2005-04-06T11:41:00Z</dcterms:created>
  <dcterms:modified xsi:type="dcterms:W3CDTF">2020-11-05T15:12:31Z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