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2"/>
    <p:sldId id="278" r:id="rId3"/>
    <p:sldId id="279" r:id="rId4"/>
    <p:sldId id="284" r:id="rId5"/>
    <p:sldId id="286" r:id="rId6"/>
    <p:sldId id="283" r:id="rId7"/>
    <p:sldId id="292" r:id="rId8"/>
    <p:sldId id="285" r:id="rId9"/>
    <p:sldId id="280" r:id="rId10"/>
    <p:sldId id="287" r:id="rId11"/>
    <p:sldId id="281" r:id="rId12"/>
    <p:sldId id="288" r:id="rId13"/>
    <p:sldId id="290" r:id="rId14"/>
    <p:sldId id="291" r:id="rId15"/>
    <p:sldId id="282" r:id="rId16"/>
    <p:sldId id="289" r:id="rId17"/>
    <p:sldId id="25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E3B05-C6E9-4868-B7EA-E8092F211A34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694CD-C7DB-4122-BA64-46A98CA32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0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EB-3172-4411-A9D4-E5E057ED1237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E69-C17A-4FD2-8BEC-D5C043A492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EB-3172-4411-A9D4-E5E057ED1237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E69-C17A-4FD2-8BEC-D5C043A492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EB-3172-4411-A9D4-E5E057ED1237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E69-C17A-4FD2-8BEC-D5C043A492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EB-3172-4411-A9D4-E5E057ED1237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E69-C17A-4FD2-8BEC-D5C043A492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EB-3172-4411-A9D4-E5E057ED1237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E69-C17A-4FD2-8BEC-D5C043A492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EB-3172-4411-A9D4-E5E057ED1237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E69-C17A-4FD2-8BEC-D5C043A492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EB-3172-4411-A9D4-E5E057ED1237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E69-C17A-4FD2-8BEC-D5C043A492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EB-3172-4411-A9D4-E5E057ED1237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E69-C17A-4FD2-8BEC-D5C043A492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EB-3172-4411-A9D4-E5E057ED1237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E69-C17A-4FD2-8BEC-D5C043A492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EB-3172-4411-A9D4-E5E057ED1237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E69-C17A-4FD2-8BEC-D5C043A492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EB-3172-4411-A9D4-E5E057ED1237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E69-C17A-4FD2-8BEC-D5C043A492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31EB-3172-4411-A9D4-E5E057ED1237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BE69-C17A-4FD2-8BEC-D5C043A492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546" t="1370"/>
          <a:stretch>
            <a:fillRect/>
          </a:stretch>
        </p:blipFill>
        <p:spPr>
          <a:xfrm rot="5400000">
            <a:off x="5310809" y="-23191"/>
            <a:ext cx="6857998" cy="69043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8752" y="456624"/>
            <a:ext cx="16081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latin typeface="Agency FB" panose="020B0503020202020204" pitchFamily="34" charset="0"/>
              </a:rPr>
              <a:t>Show</a:t>
            </a:r>
            <a:endParaRPr lang="zh-CN" altLang="en-US" sz="6600" dirty="0"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79219" y="2480331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“缺两人”实训小分队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5036" y="3681800"/>
            <a:ext cx="258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答辩人：何俊亮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5287"/>
            <a:ext cx="1232452" cy="437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78" y="225287"/>
            <a:ext cx="255887" cy="4373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5191" y="179145"/>
            <a:ext cx="176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功能展示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669" y="2799585"/>
            <a:ext cx="4229690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6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546" t="1370"/>
          <a:stretch>
            <a:fillRect/>
          </a:stretch>
        </p:blipFill>
        <p:spPr>
          <a:xfrm rot="5400000">
            <a:off x="5310809" y="-23191"/>
            <a:ext cx="6857998" cy="69043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8752" y="456624"/>
            <a:ext cx="18678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latin typeface="Agency FB" panose="020B0503020202020204" pitchFamily="34" charset="0"/>
              </a:rPr>
              <a:t>Part 3</a:t>
            </a:r>
            <a:endParaRPr lang="zh-CN" altLang="en-US" sz="6600" dirty="0"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0815" y="290289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项目亮点</a:t>
            </a:r>
          </a:p>
        </p:txBody>
      </p:sp>
    </p:spTree>
    <p:extLst>
      <p:ext uri="{BB962C8B-B14F-4D97-AF65-F5344CB8AC3E}">
        <p14:creationId xmlns:p14="http://schemas.microsoft.com/office/powerpoint/2010/main" val="366658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5287"/>
            <a:ext cx="1232452" cy="437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78" y="225287"/>
            <a:ext cx="255887" cy="4373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5191" y="179145"/>
            <a:ext cx="176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5096" y="1480017"/>
            <a:ext cx="2486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我们从京东爬取了五万多条数据，数据真实可信并且有实际意义</a:t>
            </a:r>
            <a:r>
              <a:rPr lang="en-US" altLang="zh-CN" sz="1400" dirty="0"/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-293914" y="926403"/>
            <a:ext cx="2776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defRPr/>
            </a:pPr>
            <a:r>
              <a:rPr lang="zh-CN" altLang="en-US" dirty="0">
                <a:ea typeface="微软雅黑" panose="020B0503020204020204" pitchFamily="34" charset="-122"/>
              </a:rPr>
              <a:t>写脚本爬虫获取数据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2642288"/>
            <a:ext cx="11055658" cy="370136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457" y="237065"/>
            <a:ext cx="6359979" cy="21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5287"/>
            <a:ext cx="1232452" cy="437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78" y="225287"/>
            <a:ext cx="255887" cy="4373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5191" y="179145"/>
            <a:ext cx="176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9565" y="1443102"/>
            <a:ext cx="21587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我们根据需求设计了丰富的微服务，使得项目更加全面、人性化</a:t>
            </a:r>
            <a:r>
              <a:rPr lang="en-US" altLang="zh-CN" sz="1400" dirty="0"/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-23213" y="944730"/>
            <a:ext cx="2330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defRPr/>
            </a:pPr>
            <a:r>
              <a:rPr lang="zh-CN" altLang="en-US" dirty="0">
                <a:ea typeface="微软雅黑" panose="020B0503020204020204" pitchFamily="34" charset="-122"/>
              </a:rPr>
              <a:t>拓展丰富的微服务 </a:t>
            </a:r>
            <a:endParaRPr lang="fr-FR" altLang="zh-CN" dirty="0"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828BCF-9DDC-4945-B4DB-B1D98D1D9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252" y="702365"/>
            <a:ext cx="1836011" cy="52563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1C0F6F-F165-443E-A01D-146C66286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449" y="1640800"/>
            <a:ext cx="2804677" cy="33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5287"/>
            <a:ext cx="1232452" cy="437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78" y="225287"/>
            <a:ext cx="255887" cy="4373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5191" y="179145"/>
            <a:ext cx="176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5" name="矩形 14"/>
          <p:cNvSpPr/>
          <p:nvPr/>
        </p:nvSpPr>
        <p:spPr>
          <a:xfrm>
            <a:off x="266441" y="907945"/>
            <a:ext cx="572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dirty="0">
                <a:ea typeface="微软雅黑" panose="020B0503020204020204" pitchFamily="34" charset="-122"/>
              </a:rPr>
              <a:t>前端通过引入</a:t>
            </a:r>
            <a:r>
              <a:rPr lang="en-US" altLang="zh-CN" dirty="0">
                <a:ea typeface="微软雅黑" panose="020B0503020204020204" pitchFamily="34" charset="-122"/>
              </a:rPr>
              <a:t>vue.js</a:t>
            </a:r>
            <a:r>
              <a:rPr lang="zh-CN" altLang="en-US" dirty="0">
                <a:ea typeface="微软雅黑" panose="020B0503020204020204" pitchFamily="34" charset="-122"/>
              </a:rPr>
              <a:t>脚本，将</a:t>
            </a:r>
            <a:r>
              <a:rPr lang="en-US" altLang="zh-CN" dirty="0"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ea typeface="微软雅黑" panose="020B0503020204020204" pitchFamily="34" charset="-122"/>
              </a:rPr>
              <a:t>结合</a:t>
            </a:r>
            <a:r>
              <a:rPr lang="en-US" altLang="zh-CN" dirty="0">
                <a:ea typeface="微软雅黑" panose="020B0503020204020204" pitchFamily="34" charset="-122"/>
              </a:rPr>
              <a:t>vue.js</a:t>
            </a:r>
            <a:r>
              <a:rPr lang="zh-CN" altLang="en-US" dirty="0">
                <a:ea typeface="微软雅黑" panose="020B0503020204020204" pitchFamily="34" charset="-122"/>
              </a:rPr>
              <a:t>编写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0" defTabSz="457200">
              <a:defRPr/>
            </a:pPr>
            <a:endParaRPr lang="fr-FR" altLang="zh-CN" dirty="0"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BB3E92-C36B-48E0-9E94-1118B77C9FE4}"/>
              </a:ext>
            </a:extLst>
          </p:cNvPr>
          <p:cNvSpPr txBox="1"/>
          <p:nvPr/>
        </p:nvSpPr>
        <p:spPr>
          <a:xfrm>
            <a:off x="339565" y="1443102"/>
            <a:ext cx="21587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且我们封装了</a:t>
            </a:r>
            <a:r>
              <a:rPr lang="en-US" altLang="zh-CN" sz="1400" dirty="0" err="1"/>
              <a:t>axios</a:t>
            </a:r>
            <a:r>
              <a:rPr lang="zh-CN" altLang="en-US" sz="1400" dirty="0"/>
              <a:t>拦截器，使其自动拦截请求响应，这样做方便在每次请求的请求头加上</a:t>
            </a:r>
            <a:r>
              <a:rPr lang="en-US" altLang="zh-CN" sz="1400" dirty="0"/>
              <a:t>token</a:t>
            </a:r>
            <a:r>
              <a:rPr lang="zh-CN" altLang="en-US" sz="1400" dirty="0"/>
              <a:t>，在响应失败时拒绝进入回调函数，并且统一管理接口方便维护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4088A5-81D7-4D86-87A6-3C55190C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50" y="440755"/>
            <a:ext cx="4038985" cy="14975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5DD766-D151-43E4-93C9-AD37F1A5D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782" y="2208045"/>
            <a:ext cx="3397385" cy="30053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D9A43B-F592-4403-AB9D-6F0EA211A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23" y="5752111"/>
            <a:ext cx="5724644" cy="6977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DE04A1-77AF-4F80-A997-7F6274CF5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250" y="2208045"/>
            <a:ext cx="4038986" cy="42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546" t="1370"/>
          <a:stretch>
            <a:fillRect/>
          </a:stretch>
        </p:blipFill>
        <p:spPr>
          <a:xfrm rot="5400000">
            <a:off x="5310809" y="-23191"/>
            <a:ext cx="6857998" cy="69043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8752" y="456624"/>
            <a:ext cx="18341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latin typeface="Agency FB" panose="020B0503020202020204" pitchFamily="34" charset="0"/>
              </a:rPr>
              <a:t>Part 4</a:t>
            </a:r>
            <a:endParaRPr lang="zh-CN" altLang="en-US" sz="6600" dirty="0"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0815" y="290289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未来改进</a:t>
            </a:r>
          </a:p>
        </p:txBody>
      </p:sp>
    </p:spTree>
    <p:extLst>
      <p:ext uri="{BB962C8B-B14F-4D97-AF65-F5344CB8AC3E}">
        <p14:creationId xmlns:p14="http://schemas.microsoft.com/office/powerpoint/2010/main" val="314103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5287"/>
            <a:ext cx="1232452" cy="437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78" y="225287"/>
            <a:ext cx="255887" cy="4373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5191" y="179145"/>
            <a:ext cx="342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未来改进与反思</a:t>
            </a:r>
          </a:p>
        </p:txBody>
      </p:sp>
      <p:grpSp>
        <p:nvGrpSpPr>
          <p:cNvPr id="36" name="组合 75"/>
          <p:cNvGrpSpPr/>
          <p:nvPr/>
        </p:nvGrpSpPr>
        <p:grpSpPr>
          <a:xfrm>
            <a:off x="1973016" y="4090355"/>
            <a:ext cx="5281730" cy="826218"/>
            <a:chOff x="1602637" y="2713689"/>
            <a:chExt cx="5787170" cy="957444"/>
          </a:xfrm>
        </p:grpSpPr>
        <p:grpSp>
          <p:nvGrpSpPr>
            <p:cNvPr id="37" name="组合 76"/>
            <p:cNvGrpSpPr/>
            <p:nvPr/>
          </p:nvGrpSpPr>
          <p:grpSpPr>
            <a:xfrm>
              <a:off x="1602637" y="2713689"/>
              <a:ext cx="5787170" cy="957444"/>
              <a:chOff x="1602637" y="2713689"/>
              <a:chExt cx="5787170" cy="957444"/>
            </a:xfrm>
          </p:grpSpPr>
          <p:grpSp>
            <p:nvGrpSpPr>
              <p:cNvPr id="39" name="组合 85"/>
              <p:cNvGrpSpPr/>
              <p:nvPr/>
            </p:nvGrpSpPr>
            <p:grpSpPr>
              <a:xfrm>
                <a:off x="1602637" y="2713689"/>
                <a:ext cx="5787170" cy="957444"/>
                <a:chOff x="1602637" y="2713689"/>
                <a:chExt cx="5787170" cy="957444"/>
              </a:xfrm>
            </p:grpSpPr>
            <p:sp>
              <p:nvSpPr>
                <p:cNvPr id="41" name="箭头: 五边形 44"/>
                <p:cNvSpPr/>
                <p:nvPr/>
              </p:nvSpPr>
              <p:spPr>
                <a:xfrm>
                  <a:off x="1602637" y="2713689"/>
                  <a:ext cx="5787170" cy="9574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EF2F9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381000" dist="127000" dir="2700000" algn="tl" rotWithShape="0">
                    <a:srgbClr val="CACED4">
                      <a:alpha val="8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lang="zh-CN" altLang="en-US" sz="6600" kern="0">
                    <a:solidFill>
                      <a:srgbClr val="EEF2F9"/>
                    </a:solidFill>
                    <a:latin typeface="思源黑体 CN Light"/>
                  </a:endParaRPr>
                </a:p>
              </p:txBody>
            </p:sp>
            <p:sp>
              <p:nvSpPr>
                <p:cNvPr id="42" name="椭圆 88"/>
                <p:cNvSpPr/>
                <p:nvPr/>
              </p:nvSpPr>
              <p:spPr>
                <a:xfrm>
                  <a:off x="1672158" y="2777390"/>
                  <a:ext cx="824346" cy="824346"/>
                </a:xfrm>
                <a:prstGeom prst="ellipse">
                  <a:avLst/>
                </a:prstGeom>
                <a:solidFill>
                  <a:srgbClr val="4B5D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0" name="矩形 86"/>
              <p:cNvSpPr/>
              <p:nvPr/>
            </p:nvSpPr>
            <p:spPr>
              <a:xfrm>
                <a:off x="2598913" y="2957188"/>
                <a:ext cx="4688484" cy="46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4B5D75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可以加上后台的页面与服务</a:t>
                </a:r>
              </a:p>
            </p:txBody>
          </p:sp>
        </p:grpSp>
        <p:sp>
          <p:nvSpPr>
            <p:cNvPr id="38" name="文本框 78"/>
            <p:cNvSpPr txBox="1"/>
            <p:nvPr/>
          </p:nvSpPr>
          <p:spPr>
            <a:xfrm>
              <a:off x="1811580" y="2776710"/>
              <a:ext cx="470000" cy="81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83605" y="1170992"/>
            <a:ext cx="8798315" cy="1013993"/>
            <a:chOff x="483605" y="1170992"/>
            <a:chExt cx="8798315" cy="1013993"/>
          </a:xfrm>
        </p:grpSpPr>
        <p:grpSp>
          <p:nvGrpSpPr>
            <p:cNvPr id="44" name="组合 75"/>
            <p:cNvGrpSpPr/>
            <p:nvPr/>
          </p:nvGrpSpPr>
          <p:grpSpPr>
            <a:xfrm>
              <a:off x="483605" y="1294822"/>
              <a:ext cx="3425279" cy="826219"/>
              <a:chOff x="1602636" y="2713688"/>
              <a:chExt cx="3753065" cy="957445"/>
            </a:xfrm>
          </p:grpSpPr>
          <p:grpSp>
            <p:nvGrpSpPr>
              <p:cNvPr id="48" name="组合 76"/>
              <p:cNvGrpSpPr/>
              <p:nvPr/>
            </p:nvGrpSpPr>
            <p:grpSpPr>
              <a:xfrm>
                <a:off x="1602636" y="2713688"/>
                <a:ext cx="3753065" cy="957445"/>
                <a:chOff x="1602636" y="2713688"/>
                <a:chExt cx="3753065" cy="957445"/>
              </a:xfrm>
            </p:grpSpPr>
            <p:grpSp>
              <p:nvGrpSpPr>
                <p:cNvPr id="50" name="组合 85"/>
                <p:cNvGrpSpPr/>
                <p:nvPr/>
              </p:nvGrpSpPr>
              <p:grpSpPr>
                <a:xfrm>
                  <a:off x="1602636" y="2713688"/>
                  <a:ext cx="3753065" cy="957445"/>
                  <a:chOff x="1602636" y="2713688"/>
                  <a:chExt cx="3753065" cy="957445"/>
                </a:xfrm>
              </p:grpSpPr>
              <p:sp>
                <p:nvSpPr>
                  <p:cNvPr id="52" name="箭头: 五边形 44"/>
                  <p:cNvSpPr/>
                  <p:nvPr/>
                </p:nvSpPr>
                <p:spPr>
                  <a:xfrm>
                    <a:off x="1602636" y="2713688"/>
                    <a:ext cx="3753065" cy="95744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EF2F9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381000" dist="127000" dir="2700000" algn="tl" rotWithShape="0">
                      <a:srgbClr val="CACED4">
                        <a:alpha val="80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lang="zh-CN" altLang="en-US" sz="6600" kern="0">
                      <a:solidFill>
                        <a:srgbClr val="EEF2F9"/>
                      </a:solidFill>
                      <a:latin typeface="思源黑体 CN Light"/>
                    </a:endParaRPr>
                  </a:p>
                </p:txBody>
              </p:sp>
              <p:sp>
                <p:nvSpPr>
                  <p:cNvPr id="53" name="椭圆 88"/>
                  <p:cNvSpPr/>
                  <p:nvPr/>
                </p:nvSpPr>
                <p:spPr>
                  <a:xfrm>
                    <a:off x="1672158" y="2777390"/>
                    <a:ext cx="824346" cy="824346"/>
                  </a:xfrm>
                  <a:prstGeom prst="ellipse">
                    <a:avLst/>
                  </a:prstGeom>
                  <a:solidFill>
                    <a:srgbClr val="4B5D7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1" name="矩形 86"/>
                <p:cNvSpPr/>
                <p:nvPr/>
              </p:nvSpPr>
              <p:spPr>
                <a:xfrm>
                  <a:off x="2559518" y="2812643"/>
                  <a:ext cx="2733167" cy="8203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rgbClr val="4B5D75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达梦可以改为读写分离集群</a:t>
                  </a:r>
                </a:p>
              </p:txBody>
            </p:sp>
          </p:grpSp>
          <p:sp>
            <p:nvSpPr>
              <p:cNvPr id="49" name="文本框 78"/>
              <p:cNvSpPr txBox="1"/>
              <p:nvPr/>
            </p:nvSpPr>
            <p:spPr>
              <a:xfrm>
                <a:off x="1827908" y="2835619"/>
                <a:ext cx="470000" cy="819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cs typeface="+mn-ea"/>
                    <a:sym typeface="+mn-lt"/>
                  </a:rPr>
                  <a:t>1</a:t>
                </a:r>
                <a:endParaRPr lang="zh-CN" altLang="en-US" sz="4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4431937" y="1170992"/>
              <a:ext cx="4849983" cy="1013993"/>
              <a:chOff x="1226886" y="2301754"/>
              <a:chExt cx="4849983" cy="1013993"/>
            </a:xfrm>
          </p:grpSpPr>
          <p:sp>
            <p:nvSpPr>
              <p:cNvPr id="46" name="矩形 16"/>
              <p:cNvSpPr/>
              <p:nvPr/>
            </p:nvSpPr>
            <p:spPr>
              <a:xfrm>
                <a:off x="1226886" y="2301754"/>
                <a:ext cx="4849983" cy="1013993"/>
              </a:xfrm>
              <a:prstGeom prst="rect">
                <a:avLst/>
              </a:prstGeom>
              <a:noFill/>
              <a:ln w="15875">
                <a:solidFill>
                  <a:srgbClr val="4B5D7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323185" y="2361640"/>
                <a:ext cx="46573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4B5D75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利用备库提供只读服务、无法修改数据的特性，优先将所有操作发送到备库执行，一旦备库执行报错，则发送到主库重新执行。通过备库“试错”这么一个步骤，自然地将只读操作分流到备库执行。</a:t>
                </a: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225930" y="2724265"/>
            <a:ext cx="9053045" cy="1013993"/>
            <a:chOff x="1132797" y="2574500"/>
            <a:chExt cx="9053045" cy="1013993"/>
          </a:xfrm>
        </p:grpSpPr>
        <p:grpSp>
          <p:nvGrpSpPr>
            <p:cNvPr id="55" name="组合 75"/>
            <p:cNvGrpSpPr/>
            <p:nvPr/>
          </p:nvGrpSpPr>
          <p:grpSpPr>
            <a:xfrm>
              <a:off x="1132797" y="2622902"/>
              <a:ext cx="3662568" cy="826218"/>
              <a:chOff x="1602637" y="2713689"/>
              <a:chExt cx="4013060" cy="957444"/>
            </a:xfrm>
          </p:grpSpPr>
          <p:grpSp>
            <p:nvGrpSpPr>
              <p:cNvPr id="59" name="组合 76"/>
              <p:cNvGrpSpPr/>
              <p:nvPr/>
            </p:nvGrpSpPr>
            <p:grpSpPr>
              <a:xfrm>
                <a:off x="1602637" y="2713689"/>
                <a:ext cx="4013060" cy="957444"/>
                <a:chOff x="1602637" y="2713689"/>
                <a:chExt cx="4013060" cy="957444"/>
              </a:xfrm>
            </p:grpSpPr>
            <p:grpSp>
              <p:nvGrpSpPr>
                <p:cNvPr id="61" name="组合 85"/>
                <p:cNvGrpSpPr/>
                <p:nvPr/>
              </p:nvGrpSpPr>
              <p:grpSpPr>
                <a:xfrm>
                  <a:off x="1602637" y="2713689"/>
                  <a:ext cx="4013060" cy="957444"/>
                  <a:chOff x="1602637" y="2713689"/>
                  <a:chExt cx="4013060" cy="957444"/>
                </a:xfrm>
              </p:grpSpPr>
              <p:sp>
                <p:nvSpPr>
                  <p:cNvPr id="63" name="箭头: 五边形 44"/>
                  <p:cNvSpPr/>
                  <p:nvPr/>
                </p:nvSpPr>
                <p:spPr>
                  <a:xfrm>
                    <a:off x="1602637" y="2713689"/>
                    <a:ext cx="4013060" cy="9574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EF2F9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381000" dist="127000" dir="2700000" algn="tl" rotWithShape="0">
                      <a:srgbClr val="CACED4">
                        <a:alpha val="80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lang="zh-CN" altLang="en-US" sz="6600" kern="0">
                      <a:solidFill>
                        <a:srgbClr val="EEF2F9"/>
                      </a:solidFill>
                      <a:latin typeface="思源黑体 CN Light"/>
                    </a:endParaRPr>
                  </a:p>
                </p:txBody>
              </p:sp>
              <p:sp>
                <p:nvSpPr>
                  <p:cNvPr id="64" name="椭圆 88"/>
                  <p:cNvSpPr/>
                  <p:nvPr/>
                </p:nvSpPr>
                <p:spPr>
                  <a:xfrm>
                    <a:off x="1672158" y="2777390"/>
                    <a:ext cx="824346" cy="824346"/>
                  </a:xfrm>
                  <a:prstGeom prst="ellipse">
                    <a:avLst/>
                  </a:prstGeom>
                  <a:solidFill>
                    <a:srgbClr val="4B5D7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2" name="矩形 86"/>
                <p:cNvSpPr/>
                <p:nvPr/>
              </p:nvSpPr>
              <p:spPr>
                <a:xfrm>
                  <a:off x="2598914" y="2957188"/>
                  <a:ext cx="2817932" cy="4636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rgbClr val="4B5D75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增加集群数量</a:t>
                  </a:r>
                </a:p>
              </p:txBody>
            </p:sp>
          </p:grpSp>
          <p:sp>
            <p:nvSpPr>
              <p:cNvPr id="60" name="文本框 78"/>
              <p:cNvSpPr txBox="1"/>
              <p:nvPr/>
            </p:nvSpPr>
            <p:spPr>
              <a:xfrm>
                <a:off x="1827908" y="2835619"/>
                <a:ext cx="470000" cy="819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bg1"/>
                    </a:solidFill>
                    <a:latin typeface="Arial" panose="020B0604020202020204"/>
                    <a:ea typeface="微软雅黑" panose="020B0503020204020204" charset="-122"/>
                    <a:cs typeface="+mn-ea"/>
                    <a:sym typeface="+mn-lt"/>
                  </a:rPr>
                  <a:t>2</a:t>
                </a:r>
                <a:endParaRPr lang="zh-CN" altLang="en-US" sz="4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5335859" y="2574500"/>
              <a:ext cx="4849983" cy="1013993"/>
              <a:chOff x="1215333" y="2301754"/>
              <a:chExt cx="4849983" cy="1013993"/>
            </a:xfrm>
          </p:grpSpPr>
          <p:sp>
            <p:nvSpPr>
              <p:cNvPr id="57" name="矩形 16"/>
              <p:cNvSpPr/>
              <p:nvPr/>
            </p:nvSpPr>
            <p:spPr>
              <a:xfrm>
                <a:off x="1215333" y="2301754"/>
                <a:ext cx="4849983" cy="1013993"/>
              </a:xfrm>
              <a:prstGeom prst="rect">
                <a:avLst/>
              </a:prstGeom>
              <a:noFill/>
              <a:ln w="15875">
                <a:solidFill>
                  <a:srgbClr val="4B5D7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311632" y="2580666"/>
                <a:ext cx="46573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4B5D75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增加集群数量后，提高性能并且可以提供更多服务</a:t>
                </a:r>
              </a:p>
            </p:txBody>
          </p:sp>
        </p:grpSp>
      </p:grpSp>
      <p:pic>
        <p:nvPicPr>
          <p:cNvPr id="65" name="图片 38" descr="图片包含 游戏机, 标志  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49" y="4144738"/>
            <a:ext cx="218694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6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546" t="1370"/>
          <a:stretch>
            <a:fillRect/>
          </a:stretch>
        </p:blipFill>
        <p:spPr>
          <a:xfrm rot="5400000">
            <a:off x="5310809" y="-23191"/>
            <a:ext cx="6857998" cy="69043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8752" y="456624"/>
            <a:ext cx="16081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latin typeface="Agency FB" panose="020B0503020202020204" pitchFamily="34" charset="0"/>
              </a:rPr>
              <a:t>Show</a:t>
            </a:r>
            <a:endParaRPr lang="zh-CN" altLang="en-US" sz="6600" dirty="0"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8227" y="2404131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感谢！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35036" y="3681800"/>
            <a:ext cx="258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答辩人：何俊亮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5287"/>
            <a:ext cx="1232452" cy="437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78" y="225287"/>
            <a:ext cx="255887" cy="4373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0538" y="182338"/>
            <a:ext cx="176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0" y="2422195"/>
            <a:ext cx="2995069" cy="0"/>
          </a:xfrm>
          <a:prstGeom prst="line">
            <a:avLst/>
          </a:prstGeom>
          <a:ln w="22225">
            <a:solidFill>
              <a:srgbClr val="282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682621" y="2422195"/>
            <a:ext cx="312448" cy="1605706"/>
          </a:xfrm>
          <a:prstGeom prst="line">
            <a:avLst/>
          </a:prstGeom>
          <a:ln w="22225">
            <a:solidFill>
              <a:srgbClr val="282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3" idx="2"/>
          </p:cNvCxnSpPr>
          <p:nvPr/>
        </p:nvCxnSpPr>
        <p:spPr>
          <a:xfrm>
            <a:off x="2741861" y="4027901"/>
            <a:ext cx="1707466" cy="547644"/>
          </a:xfrm>
          <a:prstGeom prst="line">
            <a:avLst/>
          </a:prstGeom>
          <a:ln w="22225">
            <a:solidFill>
              <a:srgbClr val="282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3" idx="2"/>
          </p:cNvCxnSpPr>
          <p:nvPr/>
        </p:nvCxnSpPr>
        <p:spPr>
          <a:xfrm>
            <a:off x="4449327" y="4575545"/>
            <a:ext cx="3473661" cy="418582"/>
          </a:xfrm>
          <a:prstGeom prst="line">
            <a:avLst/>
          </a:prstGeom>
          <a:ln w="22225">
            <a:solidFill>
              <a:srgbClr val="282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922989" y="4994127"/>
            <a:ext cx="4269011" cy="0"/>
          </a:xfrm>
          <a:prstGeom prst="line">
            <a:avLst/>
          </a:prstGeom>
          <a:ln w="22225">
            <a:solidFill>
              <a:srgbClr val="282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499879" y="1955629"/>
            <a:ext cx="917174" cy="875841"/>
          </a:xfrm>
          <a:prstGeom prst="ellipse">
            <a:avLst/>
          </a:prstGeom>
          <a:solidFill>
            <a:srgbClr val="282F37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46516" y="21605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整体简介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53731" y="4265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项目亮点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542887" y="44720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未来改进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5819" y="38035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功能展示</a:t>
            </a:r>
          </a:p>
        </p:txBody>
      </p:sp>
      <p:sp>
        <p:nvSpPr>
          <p:cNvPr id="31" name="椭圆 30"/>
          <p:cNvSpPr/>
          <p:nvPr/>
        </p:nvSpPr>
        <p:spPr>
          <a:xfrm>
            <a:off x="2353939" y="3538614"/>
            <a:ext cx="969812" cy="928853"/>
          </a:xfrm>
          <a:prstGeom prst="ellipse">
            <a:avLst/>
          </a:prstGeom>
          <a:solidFill>
            <a:srgbClr val="282F37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193986" y="4270277"/>
            <a:ext cx="966949" cy="912280"/>
          </a:xfrm>
          <a:prstGeom prst="ellipse">
            <a:avLst/>
          </a:prstGeom>
          <a:solidFill>
            <a:srgbClr val="282F37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484266" y="4475018"/>
            <a:ext cx="987789" cy="979046"/>
          </a:xfrm>
          <a:prstGeom prst="ellipse">
            <a:avLst/>
          </a:prstGeom>
          <a:solidFill>
            <a:srgbClr val="282F37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61932" y="2073138"/>
            <a:ext cx="36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19764" y="364909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4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474585" y="4398233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30097" y="464135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11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546" t="1370"/>
          <a:stretch>
            <a:fillRect/>
          </a:stretch>
        </p:blipFill>
        <p:spPr>
          <a:xfrm rot="5400000">
            <a:off x="5310809" y="-23191"/>
            <a:ext cx="6857998" cy="69043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8752" y="456624"/>
            <a:ext cx="16818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latin typeface="Agency FB" panose="020B0503020202020204" pitchFamily="34" charset="0"/>
              </a:rPr>
              <a:t>Part 1</a:t>
            </a:r>
            <a:endParaRPr lang="zh-CN" altLang="en-US" sz="6600" dirty="0"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0815" y="2902895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整体简介</a:t>
            </a:r>
          </a:p>
          <a:p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23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5287"/>
            <a:ext cx="1232452" cy="437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78" y="225287"/>
            <a:ext cx="255887" cy="4373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5191" y="179145"/>
            <a:ext cx="176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小组简介</a:t>
            </a:r>
          </a:p>
        </p:txBody>
      </p:sp>
      <p:sp>
        <p:nvSpPr>
          <p:cNvPr id="6" name="Rectangle 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0" y="4717273"/>
            <a:ext cx="12191999" cy="1886112"/>
          </a:xfrm>
          <a:prstGeom prst="rect">
            <a:avLst/>
          </a:prstGeom>
          <a:solidFill>
            <a:srgbClr val="F1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4664599" y="1595903"/>
            <a:ext cx="2956530" cy="4897010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9" name="Rectangle 6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7784225" y="1774530"/>
            <a:ext cx="2956530" cy="4510982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0" name="Rectangle 12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1545467" y="1755470"/>
            <a:ext cx="2956530" cy="4530042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1" name="Rectangle 13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2200108" y="5763451"/>
            <a:ext cx="1647253" cy="401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econd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4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5319240" y="5878067"/>
            <a:ext cx="1647253" cy="401802"/>
          </a:xfrm>
          <a:prstGeom prst="rect">
            <a:avLst/>
          </a:prstGeom>
          <a:solidFill>
            <a:srgbClr val="F1E2B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>
                <a:solidFill>
                  <a:schemeClr val="tx1"/>
                </a:solidFill>
              </a:rPr>
              <a:t>irst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13" name="Rectangle 16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8438867" y="5763451"/>
            <a:ext cx="1647253" cy="401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Third</a:t>
            </a:r>
          </a:p>
        </p:txBody>
      </p:sp>
      <p:sp>
        <p:nvSpPr>
          <p:cNvPr id="15" name="Rectangle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1545467" y="1828095"/>
            <a:ext cx="2956530" cy="3366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小组成员</a:t>
            </a:r>
          </a:p>
        </p:txBody>
      </p:sp>
      <p:sp>
        <p:nvSpPr>
          <p:cNvPr id="16" name="Rectangle 14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4664599" y="1649470"/>
            <a:ext cx="2956530" cy="515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小组名称</a:t>
            </a:r>
          </a:p>
        </p:txBody>
      </p:sp>
      <p:sp>
        <p:nvSpPr>
          <p:cNvPr id="17" name="Rectangle 15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7784225" y="1828095"/>
            <a:ext cx="2956530" cy="3366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小组特色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720547" y="4749735"/>
            <a:ext cx="2602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我们小组成员有</a:t>
            </a:r>
            <a:r>
              <a:rPr lang="zh-CN" altLang="en-US" sz="1600" b="1" dirty="0"/>
              <a:t>秦凡 何俊亮 彭正元 吴昊龙  胡心宇 薛家琦</a:t>
            </a:r>
            <a:br>
              <a:rPr lang="zh-CN" altLang="en-US" sz="1400" dirty="0"/>
            </a:b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14807" y="4732134"/>
            <a:ext cx="2602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我们小组名称的含义是我们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个顶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23294" y="4717272"/>
            <a:ext cx="2602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实力强劲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各司其职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07" y="2246916"/>
            <a:ext cx="2656113" cy="104941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136" y="3267396"/>
            <a:ext cx="2741453" cy="8416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547" y="2677487"/>
            <a:ext cx="2630431" cy="1136830"/>
          </a:xfrm>
          <a:prstGeom prst="rect">
            <a:avLst/>
          </a:prstGeom>
        </p:spPr>
      </p:pic>
      <p:pic>
        <p:nvPicPr>
          <p:cNvPr id="2050" name="Picture 2" descr="https://img0.baidu.com/it/u=1674586749,1510477869&amp;fm=26&amp;fmt=auto&amp;gp=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70" y="2570033"/>
            <a:ext cx="2538639" cy="144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00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5287"/>
            <a:ext cx="1232452" cy="437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78" y="225287"/>
            <a:ext cx="255887" cy="4373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5191" y="179145"/>
            <a:ext cx="176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4" name="任意多边形 32"/>
          <p:cNvSpPr/>
          <p:nvPr/>
        </p:nvSpPr>
        <p:spPr>
          <a:xfrm>
            <a:off x="4580302" y="2627044"/>
            <a:ext cx="1454150" cy="666750"/>
          </a:xfrm>
          <a:custGeom>
            <a:avLst/>
            <a:gdLst>
              <a:gd name="connsiteX0" fmla="*/ 0 w 845820"/>
              <a:gd name="connsiteY0" fmla="*/ 0 h 388620"/>
              <a:gd name="connsiteX1" fmla="*/ 845820 w 845820"/>
              <a:gd name="connsiteY1" fmla="*/ 0 h 388620"/>
              <a:gd name="connsiteX2" fmla="*/ 0 w 845820"/>
              <a:gd name="connsiteY2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388620">
                <a:moveTo>
                  <a:pt x="0" y="0"/>
                </a:moveTo>
                <a:lnTo>
                  <a:pt x="845820" y="0"/>
                </a:lnTo>
                <a:lnTo>
                  <a:pt x="0" y="38862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任意多边形 33"/>
          <p:cNvSpPr/>
          <p:nvPr/>
        </p:nvSpPr>
        <p:spPr>
          <a:xfrm rot="3600000">
            <a:off x="5393896" y="3086626"/>
            <a:ext cx="1454150" cy="668337"/>
          </a:xfrm>
          <a:custGeom>
            <a:avLst/>
            <a:gdLst>
              <a:gd name="connsiteX0" fmla="*/ 0 w 845820"/>
              <a:gd name="connsiteY0" fmla="*/ 0 h 388620"/>
              <a:gd name="connsiteX1" fmla="*/ 845820 w 845820"/>
              <a:gd name="connsiteY1" fmla="*/ 0 h 388620"/>
              <a:gd name="connsiteX2" fmla="*/ 0 w 845820"/>
              <a:gd name="connsiteY2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388620">
                <a:moveTo>
                  <a:pt x="0" y="0"/>
                </a:moveTo>
                <a:lnTo>
                  <a:pt x="845820" y="0"/>
                </a:lnTo>
                <a:lnTo>
                  <a:pt x="0" y="38862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任意多边形 37"/>
          <p:cNvSpPr/>
          <p:nvPr/>
        </p:nvSpPr>
        <p:spPr>
          <a:xfrm rot="18000000">
            <a:off x="3777821" y="3086626"/>
            <a:ext cx="1454150" cy="668337"/>
          </a:xfrm>
          <a:custGeom>
            <a:avLst/>
            <a:gdLst>
              <a:gd name="connsiteX0" fmla="*/ 0 w 845820"/>
              <a:gd name="connsiteY0" fmla="*/ 0 h 388620"/>
              <a:gd name="connsiteX1" fmla="*/ 845820 w 845820"/>
              <a:gd name="connsiteY1" fmla="*/ 0 h 388620"/>
              <a:gd name="connsiteX2" fmla="*/ 0 w 845820"/>
              <a:gd name="connsiteY2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388620">
                <a:moveTo>
                  <a:pt x="0" y="0"/>
                </a:moveTo>
                <a:lnTo>
                  <a:pt x="845820" y="0"/>
                </a:lnTo>
                <a:lnTo>
                  <a:pt x="0" y="38862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任意多边形 44"/>
          <p:cNvSpPr/>
          <p:nvPr/>
        </p:nvSpPr>
        <p:spPr>
          <a:xfrm rot="17928622">
            <a:off x="5400246" y="4023251"/>
            <a:ext cx="1468437" cy="666750"/>
          </a:xfrm>
          <a:custGeom>
            <a:avLst/>
            <a:gdLst>
              <a:gd name="connsiteX0" fmla="*/ 1467599 w 1467599"/>
              <a:gd name="connsiteY0" fmla="*/ 0 h 667930"/>
              <a:gd name="connsiteX1" fmla="*/ 1453729 w 1467599"/>
              <a:gd name="connsiteY1" fmla="*/ 667930 h 667930"/>
              <a:gd name="connsiteX2" fmla="*/ 0 w 1467599"/>
              <a:gd name="connsiteY2" fmla="*/ 637742 h 66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7599" h="667930">
                <a:moveTo>
                  <a:pt x="1467599" y="0"/>
                </a:moveTo>
                <a:lnTo>
                  <a:pt x="1453729" y="667930"/>
                </a:lnTo>
                <a:lnTo>
                  <a:pt x="0" y="63774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任意多边形 48"/>
          <p:cNvSpPr/>
          <p:nvPr/>
        </p:nvSpPr>
        <p:spPr>
          <a:xfrm>
            <a:off x="4589827" y="4474894"/>
            <a:ext cx="1454150" cy="668338"/>
          </a:xfrm>
          <a:custGeom>
            <a:avLst/>
            <a:gdLst>
              <a:gd name="connsiteX0" fmla="*/ 1454043 w 1454043"/>
              <a:gd name="connsiteY0" fmla="*/ 0 h 668074"/>
              <a:gd name="connsiteX1" fmla="*/ 1454043 w 1454043"/>
              <a:gd name="connsiteY1" fmla="*/ 668074 h 668074"/>
              <a:gd name="connsiteX2" fmla="*/ 0 w 1454043"/>
              <a:gd name="connsiteY2" fmla="*/ 668074 h 66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4043" h="668074">
                <a:moveTo>
                  <a:pt x="1454043" y="0"/>
                </a:moveTo>
                <a:lnTo>
                  <a:pt x="1454043" y="668074"/>
                </a:lnTo>
                <a:lnTo>
                  <a:pt x="0" y="66807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任意多边形 52"/>
          <p:cNvSpPr/>
          <p:nvPr/>
        </p:nvSpPr>
        <p:spPr>
          <a:xfrm rot="3464586">
            <a:off x="3750039" y="4022457"/>
            <a:ext cx="1479550" cy="666750"/>
          </a:xfrm>
          <a:custGeom>
            <a:avLst/>
            <a:gdLst>
              <a:gd name="connsiteX0" fmla="*/ 0 w 1479224"/>
              <a:gd name="connsiteY0" fmla="*/ 610296 h 667556"/>
              <a:gd name="connsiteX1" fmla="*/ 1479224 w 1479224"/>
              <a:gd name="connsiteY1" fmla="*/ 0 h 667556"/>
              <a:gd name="connsiteX2" fmla="*/ 1452915 w 1479224"/>
              <a:gd name="connsiteY2" fmla="*/ 667556 h 66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224" h="667556">
                <a:moveTo>
                  <a:pt x="0" y="610296"/>
                </a:moveTo>
                <a:lnTo>
                  <a:pt x="1479224" y="0"/>
                </a:lnTo>
                <a:lnTo>
                  <a:pt x="1452915" y="66755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53"/>
          <p:cNvSpPr txBox="1">
            <a:spLocks noChangeArrowheads="1"/>
          </p:cNvSpPr>
          <p:nvPr/>
        </p:nvSpPr>
        <p:spPr bwMode="auto">
          <a:xfrm>
            <a:off x="4577430" y="2611533"/>
            <a:ext cx="438296" cy="37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01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54"/>
          <p:cNvSpPr txBox="1">
            <a:spLocks noChangeArrowheads="1"/>
          </p:cNvSpPr>
          <p:nvPr/>
        </p:nvSpPr>
        <p:spPr bwMode="auto">
          <a:xfrm rot="19697175">
            <a:off x="5739446" y="2699015"/>
            <a:ext cx="438297" cy="37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55"/>
          <p:cNvSpPr txBox="1">
            <a:spLocks noChangeArrowheads="1"/>
          </p:cNvSpPr>
          <p:nvPr/>
        </p:nvSpPr>
        <p:spPr bwMode="auto">
          <a:xfrm rot="1834046">
            <a:off x="6296356" y="3759932"/>
            <a:ext cx="438296" cy="37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srgbClr val="FFFFFF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02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56"/>
          <p:cNvSpPr txBox="1">
            <a:spLocks noChangeArrowheads="1"/>
          </p:cNvSpPr>
          <p:nvPr/>
        </p:nvSpPr>
        <p:spPr bwMode="auto">
          <a:xfrm>
            <a:off x="5647075" y="4786949"/>
            <a:ext cx="438296" cy="37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57"/>
          <p:cNvSpPr txBox="1">
            <a:spLocks noChangeArrowheads="1"/>
          </p:cNvSpPr>
          <p:nvPr/>
        </p:nvSpPr>
        <p:spPr bwMode="auto">
          <a:xfrm rot="19724803">
            <a:off x="4633191" y="4655399"/>
            <a:ext cx="438296" cy="37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03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58"/>
          <p:cNvSpPr txBox="1">
            <a:spLocks noChangeArrowheads="1"/>
          </p:cNvSpPr>
          <p:nvPr/>
        </p:nvSpPr>
        <p:spPr bwMode="auto">
          <a:xfrm rot="1643363">
            <a:off x="4041649" y="3775602"/>
            <a:ext cx="438296" cy="37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35816" y="330364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线上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果蔬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商城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308830" y="1358727"/>
            <a:ext cx="2016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项目内容：设计一个线上果蔬购物商城，用户可以在平台内自由购买商品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07871" y="4281337"/>
            <a:ext cx="201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项目目标：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完善线上果蔬商城的各项需求功能，尽可能界面简单、功能完善并且无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</a:p>
          <a:p>
            <a:pPr algn="ctr"/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83161" y="4474894"/>
            <a:ext cx="201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项目模式：建立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B2C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的果蔬直营网上购物模式。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black">
          <a:xfrm>
            <a:off x="8744705" y="3041353"/>
            <a:ext cx="0" cy="2283351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gray">
          <a:xfrm>
            <a:off x="8674697" y="5288548"/>
            <a:ext cx="140015" cy="14001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0" t="3934" r="20903" b="11629"/>
          <a:stretch>
            <a:fillRect/>
          </a:stretch>
        </p:blipFill>
        <p:spPr>
          <a:xfrm>
            <a:off x="8091768" y="1502235"/>
            <a:ext cx="1305872" cy="1514812"/>
          </a:xfrm>
          <a:custGeom>
            <a:avLst/>
            <a:gdLst>
              <a:gd name="connsiteX0" fmla="*/ 2495984 w 4991968"/>
              <a:gd name="connsiteY0" fmla="*/ 0 h 5790686"/>
              <a:gd name="connsiteX1" fmla="*/ 4991968 w 4991968"/>
              <a:gd name="connsiteY1" fmla="*/ 1247993 h 5790686"/>
              <a:gd name="connsiteX2" fmla="*/ 4991968 w 4991968"/>
              <a:gd name="connsiteY2" fmla="*/ 4542693 h 5790686"/>
              <a:gd name="connsiteX3" fmla="*/ 2495984 w 4991968"/>
              <a:gd name="connsiteY3" fmla="*/ 5790686 h 5790686"/>
              <a:gd name="connsiteX4" fmla="*/ 0 w 4991968"/>
              <a:gd name="connsiteY4" fmla="*/ 4542693 h 5790686"/>
              <a:gd name="connsiteX5" fmla="*/ 0 w 4991968"/>
              <a:gd name="connsiteY5" fmla="*/ 1247993 h 579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1968" h="5790686">
                <a:moveTo>
                  <a:pt x="2495984" y="0"/>
                </a:moveTo>
                <a:lnTo>
                  <a:pt x="4991968" y="1247993"/>
                </a:lnTo>
                <a:lnTo>
                  <a:pt x="4991968" y="4542693"/>
                </a:lnTo>
                <a:lnTo>
                  <a:pt x="2495984" y="5790686"/>
                </a:lnTo>
                <a:lnTo>
                  <a:pt x="0" y="4542693"/>
                </a:lnTo>
                <a:lnTo>
                  <a:pt x="0" y="1247993"/>
                </a:lnTo>
                <a:close/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35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5287"/>
            <a:ext cx="1232452" cy="437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78" y="225287"/>
            <a:ext cx="255887" cy="4373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5191" y="179145"/>
            <a:ext cx="176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16965" y="782299"/>
            <a:ext cx="5438064" cy="5535173"/>
            <a:chOff x="366990" y="906743"/>
            <a:chExt cx="5438064" cy="5535173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990" y="906743"/>
              <a:ext cx="5438064" cy="553517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226" y="5131834"/>
              <a:ext cx="561265" cy="989924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6794" y="5705887"/>
              <a:ext cx="1223789" cy="473239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49220" y="5143503"/>
              <a:ext cx="1406454" cy="801472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13494" y="4450784"/>
              <a:ext cx="557269" cy="301581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7514" y="4469529"/>
              <a:ext cx="619614" cy="335320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98688" y="4450784"/>
              <a:ext cx="654251" cy="354065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021B87D-87DD-469A-8C09-952EB4A78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36308"/>
            <a:ext cx="5780167" cy="3095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45399A-4DF1-416D-ADFF-798F5C7E0C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7853" y="3797145"/>
            <a:ext cx="2017810" cy="242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5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005DD2-67E0-4DE7-AA69-78DF53BCD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26" y="270283"/>
            <a:ext cx="9212923" cy="631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0" y="4717273"/>
            <a:ext cx="12191999" cy="1886112"/>
          </a:xfrm>
          <a:prstGeom prst="rect">
            <a:avLst/>
          </a:prstGeom>
          <a:solidFill>
            <a:srgbClr val="F1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矩形 1"/>
          <p:cNvSpPr/>
          <p:nvPr/>
        </p:nvSpPr>
        <p:spPr>
          <a:xfrm>
            <a:off x="0" y="225287"/>
            <a:ext cx="1232452" cy="437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78" y="225287"/>
            <a:ext cx="255887" cy="4373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5191" y="179145"/>
            <a:ext cx="4031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小组分工及项目过程</a:t>
            </a:r>
          </a:p>
        </p:txBody>
      </p:sp>
      <p:sp>
        <p:nvSpPr>
          <p:cNvPr id="6" name="任意多边形 32"/>
          <p:cNvSpPr/>
          <p:nvPr/>
        </p:nvSpPr>
        <p:spPr>
          <a:xfrm>
            <a:off x="4381500" y="1987550"/>
            <a:ext cx="3429000" cy="3470275"/>
          </a:xfrm>
          <a:custGeom>
            <a:avLst/>
            <a:gdLst>
              <a:gd name="connsiteX0" fmla="*/ 1713750 w 3427494"/>
              <a:gd name="connsiteY0" fmla="*/ 0 h 3470758"/>
              <a:gd name="connsiteX1" fmla="*/ 2540935 w 3427494"/>
              <a:gd name="connsiteY1" fmla="*/ 209451 h 3470758"/>
              <a:gd name="connsiteX2" fmla="*/ 2541753 w 3427494"/>
              <a:gd name="connsiteY2" fmla="*/ 209948 h 3470758"/>
              <a:gd name="connsiteX3" fmla="*/ 2526134 w 3427494"/>
              <a:gd name="connsiteY3" fmla="*/ 228878 h 3470758"/>
              <a:gd name="connsiteX4" fmla="*/ 2465397 w 3427494"/>
              <a:gd name="connsiteY4" fmla="*/ 427716 h 3470758"/>
              <a:gd name="connsiteX5" fmla="*/ 2821031 w 3427494"/>
              <a:gd name="connsiteY5" fmla="*/ 783350 h 3470758"/>
              <a:gd name="connsiteX6" fmla="*/ 3072502 w 3427494"/>
              <a:gd name="connsiteY6" fmla="*/ 679187 h 3470758"/>
              <a:gd name="connsiteX7" fmla="*/ 3080894 w 3427494"/>
              <a:gd name="connsiteY7" fmla="*/ 669016 h 3470758"/>
              <a:gd name="connsiteX8" fmla="*/ 3152753 w 3427494"/>
              <a:gd name="connsiteY8" fmla="*/ 765112 h 3470758"/>
              <a:gd name="connsiteX9" fmla="*/ 3371110 w 3427494"/>
              <a:gd name="connsiteY9" fmla="*/ 1219331 h 3470758"/>
              <a:gd name="connsiteX10" fmla="*/ 3393100 w 3427494"/>
              <a:gd name="connsiteY10" fmla="*/ 1300619 h 3470758"/>
              <a:gd name="connsiteX11" fmla="*/ 3338597 w 3427494"/>
              <a:gd name="connsiteY11" fmla="*/ 1317538 h 3470758"/>
              <a:gd name="connsiteX12" fmla="*/ 3121391 w 3427494"/>
              <a:gd name="connsiteY12" fmla="*/ 1645224 h 3470758"/>
              <a:gd name="connsiteX13" fmla="*/ 3405353 w 3427494"/>
              <a:gd name="connsiteY13" fmla="*/ 1993633 h 3470758"/>
              <a:gd name="connsiteX14" fmla="*/ 3427494 w 3427494"/>
              <a:gd name="connsiteY14" fmla="*/ 1995865 h 3470758"/>
              <a:gd name="connsiteX15" fmla="*/ 3413873 w 3427494"/>
              <a:gd name="connsiteY15" fmla="*/ 2085118 h 3470758"/>
              <a:gd name="connsiteX16" fmla="*/ 3116765 w 3427494"/>
              <a:gd name="connsiteY16" fmla="*/ 2756903 h 3470758"/>
              <a:gd name="connsiteX17" fmla="*/ 3081276 w 3427494"/>
              <a:gd name="connsiteY17" fmla="*/ 2801513 h 3470758"/>
              <a:gd name="connsiteX18" fmla="*/ 3072501 w 3427494"/>
              <a:gd name="connsiteY18" fmla="*/ 2790878 h 3470758"/>
              <a:gd name="connsiteX19" fmla="*/ 2821030 w 3427494"/>
              <a:gd name="connsiteY19" fmla="*/ 2686715 h 3470758"/>
              <a:gd name="connsiteX20" fmla="*/ 2465396 w 3427494"/>
              <a:gd name="connsiteY20" fmla="*/ 3042349 h 3470758"/>
              <a:gd name="connsiteX21" fmla="*/ 2526133 w 3427494"/>
              <a:gd name="connsiteY21" fmla="*/ 3241187 h 3470758"/>
              <a:gd name="connsiteX22" fmla="*/ 2541364 w 3427494"/>
              <a:gd name="connsiteY22" fmla="*/ 3259648 h 3470758"/>
              <a:gd name="connsiteX23" fmla="*/ 2447078 w 3427494"/>
              <a:gd name="connsiteY23" fmla="*/ 3308658 h 3470758"/>
              <a:gd name="connsiteX24" fmla="*/ 1713750 w 3427494"/>
              <a:gd name="connsiteY24" fmla="*/ 3470758 h 3470758"/>
              <a:gd name="connsiteX25" fmla="*/ 980422 w 3427494"/>
              <a:gd name="connsiteY25" fmla="*/ 3308658 h 3470758"/>
              <a:gd name="connsiteX26" fmla="*/ 900904 w 3427494"/>
              <a:gd name="connsiteY26" fmla="*/ 3267325 h 3470758"/>
              <a:gd name="connsiteX27" fmla="*/ 918036 w 3427494"/>
              <a:gd name="connsiteY27" fmla="*/ 3246561 h 3470758"/>
              <a:gd name="connsiteX28" fmla="*/ 978772 w 3427494"/>
              <a:gd name="connsiteY28" fmla="*/ 3047723 h 3470758"/>
              <a:gd name="connsiteX29" fmla="*/ 623138 w 3427494"/>
              <a:gd name="connsiteY29" fmla="*/ 2692089 h 3470758"/>
              <a:gd name="connsiteX30" fmla="*/ 371667 w 3427494"/>
              <a:gd name="connsiteY30" fmla="*/ 2796252 h 3470758"/>
              <a:gd name="connsiteX31" fmla="*/ 356584 w 3427494"/>
              <a:gd name="connsiteY31" fmla="*/ 2814534 h 3470758"/>
              <a:gd name="connsiteX32" fmla="*/ 310736 w 3427494"/>
              <a:gd name="connsiteY32" fmla="*/ 2756903 h 3470758"/>
              <a:gd name="connsiteX33" fmla="*/ 13628 w 3427494"/>
              <a:gd name="connsiteY33" fmla="*/ 2085118 h 3470758"/>
              <a:gd name="connsiteX34" fmla="*/ 0 w 3427494"/>
              <a:gd name="connsiteY34" fmla="*/ 1995823 h 3470758"/>
              <a:gd name="connsiteX35" fmla="*/ 21725 w 3427494"/>
              <a:gd name="connsiteY35" fmla="*/ 1993633 h 3470758"/>
              <a:gd name="connsiteX36" fmla="*/ 305686 w 3427494"/>
              <a:gd name="connsiteY36" fmla="*/ 1645224 h 3470758"/>
              <a:gd name="connsiteX37" fmla="*/ 88481 w 3427494"/>
              <a:gd name="connsiteY37" fmla="*/ 1317538 h 3470758"/>
              <a:gd name="connsiteX38" fmla="*/ 35377 w 3427494"/>
              <a:gd name="connsiteY38" fmla="*/ 1301053 h 3470758"/>
              <a:gd name="connsiteX39" fmla="*/ 56391 w 3427494"/>
              <a:gd name="connsiteY39" fmla="*/ 1219331 h 3470758"/>
              <a:gd name="connsiteX40" fmla="*/ 298540 w 3427494"/>
              <a:gd name="connsiteY40" fmla="*/ 730791 h 3470758"/>
              <a:gd name="connsiteX41" fmla="*/ 353847 w 3427494"/>
              <a:gd name="connsiteY41" fmla="*/ 659095 h 3470758"/>
              <a:gd name="connsiteX42" fmla="*/ 368926 w 3427494"/>
              <a:gd name="connsiteY42" fmla="*/ 677370 h 3470758"/>
              <a:gd name="connsiteX43" fmla="*/ 620397 w 3427494"/>
              <a:gd name="connsiteY43" fmla="*/ 781533 h 3470758"/>
              <a:gd name="connsiteX44" fmla="*/ 976031 w 3427494"/>
              <a:gd name="connsiteY44" fmla="*/ 425899 h 3470758"/>
              <a:gd name="connsiteX45" fmla="*/ 915295 w 3427494"/>
              <a:gd name="connsiteY45" fmla="*/ 227061 h 3470758"/>
              <a:gd name="connsiteX46" fmla="*/ 896625 w 3427494"/>
              <a:gd name="connsiteY46" fmla="*/ 204434 h 3470758"/>
              <a:gd name="connsiteX47" fmla="*/ 905075 w 3427494"/>
              <a:gd name="connsiteY47" fmla="*/ 199542 h 3470758"/>
              <a:gd name="connsiteX48" fmla="*/ 1713750 w 3427494"/>
              <a:gd name="connsiteY48" fmla="*/ 0 h 347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27494" h="3470758">
                <a:moveTo>
                  <a:pt x="1713750" y="0"/>
                </a:moveTo>
                <a:cubicBezTo>
                  <a:pt x="2013257" y="0"/>
                  <a:pt x="2295043" y="75875"/>
                  <a:pt x="2540935" y="209451"/>
                </a:cubicBezTo>
                <a:lnTo>
                  <a:pt x="2541753" y="209948"/>
                </a:lnTo>
                <a:lnTo>
                  <a:pt x="2526134" y="228878"/>
                </a:lnTo>
                <a:cubicBezTo>
                  <a:pt x="2487788" y="285637"/>
                  <a:pt x="2465397" y="354062"/>
                  <a:pt x="2465397" y="427716"/>
                </a:cubicBezTo>
                <a:cubicBezTo>
                  <a:pt x="2465397" y="624127"/>
                  <a:pt x="2624620" y="783350"/>
                  <a:pt x="2821031" y="783350"/>
                </a:cubicBezTo>
                <a:cubicBezTo>
                  <a:pt x="2919237" y="783350"/>
                  <a:pt x="3008145" y="743544"/>
                  <a:pt x="3072502" y="679187"/>
                </a:cubicBezTo>
                <a:lnTo>
                  <a:pt x="3080894" y="669016"/>
                </a:lnTo>
                <a:lnTo>
                  <a:pt x="3152753" y="765112"/>
                </a:lnTo>
                <a:cubicBezTo>
                  <a:pt x="3246312" y="903597"/>
                  <a:pt x="3320406" y="1056311"/>
                  <a:pt x="3371110" y="1219331"/>
                </a:cubicBezTo>
                <a:lnTo>
                  <a:pt x="3393100" y="1300619"/>
                </a:lnTo>
                <a:lnTo>
                  <a:pt x="3338597" y="1317538"/>
                </a:lnTo>
                <a:cubicBezTo>
                  <a:pt x="3210954" y="1371526"/>
                  <a:pt x="3121391" y="1497916"/>
                  <a:pt x="3121391" y="1645224"/>
                </a:cubicBezTo>
                <a:cubicBezTo>
                  <a:pt x="3121391" y="1817084"/>
                  <a:pt x="3243296" y="1960471"/>
                  <a:pt x="3405353" y="1993633"/>
                </a:cubicBezTo>
                <a:lnTo>
                  <a:pt x="3427494" y="1995865"/>
                </a:lnTo>
                <a:lnTo>
                  <a:pt x="3413873" y="2085118"/>
                </a:lnTo>
                <a:cubicBezTo>
                  <a:pt x="3363305" y="2332238"/>
                  <a:pt x="3260211" y="2560224"/>
                  <a:pt x="3116765" y="2756903"/>
                </a:cubicBezTo>
                <a:lnTo>
                  <a:pt x="3081276" y="2801513"/>
                </a:lnTo>
                <a:lnTo>
                  <a:pt x="3072501" y="2790878"/>
                </a:lnTo>
                <a:cubicBezTo>
                  <a:pt x="3008144" y="2726521"/>
                  <a:pt x="2919236" y="2686715"/>
                  <a:pt x="2821030" y="2686715"/>
                </a:cubicBezTo>
                <a:cubicBezTo>
                  <a:pt x="2624619" y="2686715"/>
                  <a:pt x="2465396" y="2845938"/>
                  <a:pt x="2465396" y="3042349"/>
                </a:cubicBezTo>
                <a:cubicBezTo>
                  <a:pt x="2465396" y="3116003"/>
                  <a:pt x="2487787" y="3184428"/>
                  <a:pt x="2526133" y="3241187"/>
                </a:cubicBezTo>
                <a:lnTo>
                  <a:pt x="2541364" y="3259648"/>
                </a:lnTo>
                <a:lnTo>
                  <a:pt x="2447078" y="3308658"/>
                </a:lnTo>
                <a:cubicBezTo>
                  <a:pt x="2224320" y="3412667"/>
                  <a:pt x="1975819" y="3470758"/>
                  <a:pt x="1713750" y="3470758"/>
                </a:cubicBezTo>
                <a:cubicBezTo>
                  <a:pt x="1451682" y="3470758"/>
                  <a:pt x="1203181" y="3412667"/>
                  <a:pt x="980422" y="3308658"/>
                </a:cubicBezTo>
                <a:lnTo>
                  <a:pt x="900904" y="3267325"/>
                </a:lnTo>
                <a:lnTo>
                  <a:pt x="918036" y="3246561"/>
                </a:lnTo>
                <a:cubicBezTo>
                  <a:pt x="956382" y="3189802"/>
                  <a:pt x="978772" y="3121377"/>
                  <a:pt x="978772" y="3047723"/>
                </a:cubicBezTo>
                <a:cubicBezTo>
                  <a:pt x="978772" y="2851312"/>
                  <a:pt x="819549" y="2692089"/>
                  <a:pt x="623138" y="2692089"/>
                </a:cubicBezTo>
                <a:cubicBezTo>
                  <a:pt x="524933" y="2692089"/>
                  <a:pt x="436024" y="2731895"/>
                  <a:pt x="371667" y="2796252"/>
                </a:cubicBezTo>
                <a:lnTo>
                  <a:pt x="356584" y="2814534"/>
                </a:lnTo>
                <a:lnTo>
                  <a:pt x="310736" y="2756903"/>
                </a:lnTo>
                <a:cubicBezTo>
                  <a:pt x="167291" y="2560224"/>
                  <a:pt x="64196" y="2332238"/>
                  <a:pt x="13628" y="2085118"/>
                </a:cubicBezTo>
                <a:lnTo>
                  <a:pt x="0" y="1995823"/>
                </a:lnTo>
                <a:lnTo>
                  <a:pt x="21725" y="1993633"/>
                </a:lnTo>
                <a:cubicBezTo>
                  <a:pt x="183781" y="1960471"/>
                  <a:pt x="305686" y="1817084"/>
                  <a:pt x="305686" y="1645224"/>
                </a:cubicBezTo>
                <a:cubicBezTo>
                  <a:pt x="305686" y="1497916"/>
                  <a:pt x="216123" y="1371526"/>
                  <a:pt x="88481" y="1317538"/>
                </a:cubicBezTo>
                <a:lnTo>
                  <a:pt x="35377" y="1301053"/>
                </a:lnTo>
                <a:lnTo>
                  <a:pt x="56391" y="1219331"/>
                </a:lnTo>
                <a:cubicBezTo>
                  <a:pt x="111321" y="1042727"/>
                  <a:pt x="193701" y="878216"/>
                  <a:pt x="298540" y="730791"/>
                </a:cubicBezTo>
                <a:lnTo>
                  <a:pt x="353847" y="659095"/>
                </a:lnTo>
                <a:lnTo>
                  <a:pt x="368926" y="677370"/>
                </a:lnTo>
                <a:cubicBezTo>
                  <a:pt x="433283" y="741727"/>
                  <a:pt x="522192" y="781533"/>
                  <a:pt x="620397" y="781533"/>
                </a:cubicBezTo>
                <a:cubicBezTo>
                  <a:pt x="816808" y="781533"/>
                  <a:pt x="976031" y="622310"/>
                  <a:pt x="976031" y="425899"/>
                </a:cubicBezTo>
                <a:cubicBezTo>
                  <a:pt x="976031" y="352245"/>
                  <a:pt x="953641" y="283820"/>
                  <a:pt x="915295" y="227061"/>
                </a:cubicBezTo>
                <a:lnTo>
                  <a:pt x="896625" y="204434"/>
                </a:lnTo>
                <a:lnTo>
                  <a:pt x="905075" y="199542"/>
                </a:lnTo>
                <a:cubicBezTo>
                  <a:pt x="1146558" y="72129"/>
                  <a:pt x="1421731" y="0"/>
                  <a:pt x="1713750" y="0"/>
                </a:cubicBezTo>
                <a:close/>
              </a:path>
            </a:pathLst>
          </a:cu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7" name="椭圆 6"/>
          <p:cNvSpPr/>
          <p:nvPr/>
        </p:nvSpPr>
        <p:spPr>
          <a:xfrm>
            <a:off x="5132388" y="2751138"/>
            <a:ext cx="1927225" cy="1927225"/>
          </a:xfrm>
          <a:prstGeom prst="ellipse">
            <a:avLst/>
          </a:prstGeom>
          <a:solidFill>
            <a:srgbClr val="F1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7725591" y="1959033"/>
            <a:ext cx="3741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各种服务接口的实现、项目框架搭建、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 </a:t>
            </a:r>
            <a:r>
              <a:rPr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Dubbo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 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Zookeeper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、首页微服务、支付微服务、项目管理模块的实现，前端页面编写、答辩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制作与答辩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48428" y="22792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何俊亮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829713" y="5047013"/>
            <a:ext cx="3741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接口文档设计、对接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、搜索微服务、商店微服务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06960" y="48834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胡心宇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77719" y="3307276"/>
            <a:ext cx="374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接口文档设计、对接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、缓存微服务、购物车微服务、收藏微服务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5614" y="33996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薛家琦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25480" y="3466007"/>
            <a:ext cx="322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项目所需要的各种环境搭建、爬虫、数据库表结构设计、数据的迁移载入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88006" y="34660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吴昊龙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60701" y="1938783"/>
            <a:ext cx="4031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各种服务接口的实现、项目框架搭建、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 </a:t>
            </a:r>
            <a:r>
              <a:rPr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Dubbo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 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Zookeeper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、图片微服务、商品信息微服务、登陆微服务、前端页面编写，项目管理模块的实现、担任组长与组织项目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91914" y="2197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秦凡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0701" y="4870464"/>
            <a:ext cx="374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项目所需要的各种环境搭建、爬虫、数据库表结构设计、数据的迁移载入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7924" y="48623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彭正元</a:t>
            </a:r>
          </a:p>
        </p:txBody>
      </p:sp>
      <p:sp>
        <p:nvSpPr>
          <p:cNvPr id="20" name="trophy-hand-drawn-sportive-cup_35488"/>
          <p:cNvSpPr>
            <a:spLocks noChangeAspect="1"/>
          </p:cNvSpPr>
          <p:nvPr/>
        </p:nvSpPr>
        <p:spPr bwMode="auto">
          <a:xfrm>
            <a:off x="5638389" y="3260509"/>
            <a:ext cx="915221" cy="924356"/>
          </a:xfrm>
          <a:custGeom>
            <a:avLst/>
            <a:gdLst>
              <a:gd name="T0" fmla="*/ 4411 w 6101"/>
              <a:gd name="T1" fmla="*/ 523 h 6171"/>
              <a:gd name="T2" fmla="*/ 4418 w 6101"/>
              <a:gd name="T3" fmla="*/ 224 h 6171"/>
              <a:gd name="T4" fmla="*/ 4196 w 6101"/>
              <a:gd name="T5" fmla="*/ 0 h 6171"/>
              <a:gd name="T6" fmla="*/ 4158 w 6101"/>
              <a:gd name="T7" fmla="*/ 0 h 6171"/>
              <a:gd name="T8" fmla="*/ 1943 w 6101"/>
              <a:gd name="T9" fmla="*/ 0 h 6171"/>
              <a:gd name="T10" fmla="*/ 1906 w 6101"/>
              <a:gd name="T11" fmla="*/ 0 h 6171"/>
              <a:gd name="T12" fmla="*/ 1683 w 6101"/>
              <a:gd name="T13" fmla="*/ 224 h 6171"/>
              <a:gd name="T14" fmla="*/ 1690 w 6101"/>
              <a:gd name="T15" fmla="*/ 523 h 6171"/>
              <a:gd name="T16" fmla="*/ 2654 w 6101"/>
              <a:gd name="T17" fmla="*/ 4266 h 6171"/>
              <a:gd name="T18" fmla="*/ 2654 w 6101"/>
              <a:gd name="T19" fmla="*/ 5108 h 6171"/>
              <a:gd name="T20" fmla="*/ 2444 w 6101"/>
              <a:gd name="T21" fmla="*/ 5108 h 6171"/>
              <a:gd name="T22" fmla="*/ 2220 w 6101"/>
              <a:gd name="T23" fmla="*/ 5331 h 6171"/>
              <a:gd name="T24" fmla="*/ 2220 w 6101"/>
              <a:gd name="T25" fmla="*/ 6171 h 6171"/>
              <a:gd name="T26" fmla="*/ 3844 w 6101"/>
              <a:gd name="T27" fmla="*/ 6171 h 6171"/>
              <a:gd name="T28" fmla="*/ 3844 w 6101"/>
              <a:gd name="T29" fmla="*/ 5331 h 6171"/>
              <a:gd name="T30" fmla="*/ 3620 w 6101"/>
              <a:gd name="T31" fmla="*/ 5108 h 6171"/>
              <a:gd name="T32" fmla="*/ 3447 w 6101"/>
              <a:gd name="T33" fmla="*/ 5108 h 6171"/>
              <a:gd name="T34" fmla="*/ 3447 w 6101"/>
              <a:gd name="T35" fmla="*/ 4266 h 6171"/>
              <a:gd name="T36" fmla="*/ 4411 w 6101"/>
              <a:gd name="T37" fmla="*/ 523 h 6171"/>
              <a:gd name="T38" fmla="*/ 1601 w 6101"/>
              <a:gd name="T39" fmla="*/ 2653 h 6171"/>
              <a:gd name="T40" fmla="*/ 1703 w 6101"/>
              <a:gd name="T41" fmla="*/ 818 h 6171"/>
              <a:gd name="T42" fmla="*/ 2163 w 6101"/>
              <a:gd name="T43" fmla="*/ 3446 h 6171"/>
              <a:gd name="T44" fmla="*/ 1601 w 6101"/>
              <a:gd name="T45" fmla="*/ 2653 h 6171"/>
              <a:gd name="T46" fmla="*/ 4500 w 6101"/>
              <a:gd name="T47" fmla="*/ 2653 h 6171"/>
              <a:gd name="T48" fmla="*/ 3938 w 6101"/>
              <a:gd name="T49" fmla="*/ 3446 h 6171"/>
              <a:gd name="T50" fmla="*/ 4399 w 6101"/>
              <a:gd name="T51" fmla="*/ 818 h 6171"/>
              <a:gd name="T52" fmla="*/ 4500 w 6101"/>
              <a:gd name="T53" fmla="*/ 2653 h 6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01" h="6171">
                <a:moveTo>
                  <a:pt x="4411" y="523"/>
                </a:moveTo>
                <a:cubicBezTo>
                  <a:pt x="4414" y="424"/>
                  <a:pt x="4417" y="325"/>
                  <a:pt x="4418" y="224"/>
                </a:cubicBezTo>
                <a:cubicBezTo>
                  <a:pt x="4420" y="100"/>
                  <a:pt x="4319" y="0"/>
                  <a:pt x="4196" y="0"/>
                </a:cubicBezTo>
                <a:lnTo>
                  <a:pt x="4158" y="0"/>
                </a:lnTo>
                <a:lnTo>
                  <a:pt x="1943" y="0"/>
                </a:lnTo>
                <a:lnTo>
                  <a:pt x="1906" y="0"/>
                </a:lnTo>
                <a:cubicBezTo>
                  <a:pt x="1782" y="0"/>
                  <a:pt x="1682" y="100"/>
                  <a:pt x="1683" y="224"/>
                </a:cubicBezTo>
                <a:cubicBezTo>
                  <a:pt x="1685" y="325"/>
                  <a:pt x="1687" y="424"/>
                  <a:pt x="1690" y="523"/>
                </a:cubicBezTo>
                <a:cubicBezTo>
                  <a:pt x="0" y="1060"/>
                  <a:pt x="1524" y="3492"/>
                  <a:pt x="2654" y="4266"/>
                </a:cubicBezTo>
                <a:lnTo>
                  <a:pt x="2654" y="5108"/>
                </a:lnTo>
                <a:lnTo>
                  <a:pt x="2444" y="5108"/>
                </a:lnTo>
                <a:cubicBezTo>
                  <a:pt x="2321" y="5108"/>
                  <a:pt x="2220" y="5208"/>
                  <a:pt x="2220" y="5331"/>
                </a:cubicBezTo>
                <a:lnTo>
                  <a:pt x="2220" y="6171"/>
                </a:lnTo>
                <a:lnTo>
                  <a:pt x="3844" y="6171"/>
                </a:lnTo>
                <a:lnTo>
                  <a:pt x="3844" y="5331"/>
                </a:lnTo>
                <a:cubicBezTo>
                  <a:pt x="3844" y="5208"/>
                  <a:pt x="3743" y="5108"/>
                  <a:pt x="3620" y="5108"/>
                </a:cubicBezTo>
                <a:lnTo>
                  <a:pt x="3447" y="5108"/>
                </a:lnTo>
                <a:lnTo>
                  <a:pt x="3447" y="4266"/>
                </a:lnTo>
                <a:cubicBezTo>
                  <a:pt x="4578" y="3492"/>
                  <a:pt x="6101" y="1060"/>
                  <a:pt x="4411" y="523"/>
                </a:cubicBezTo>
                <a:close/>
                <a:moveTo>
                  <a:pt x="1601" y="2653"/>
                </a:moveTo>
                <a:cubicBezTo>
                  <a:pt x="1241" y="2041"/>
                  <a:pt x="959" y="1135"/>
                  <a:pt x="1703" y="818"/>
                </a:cubicBezTo>
                <a:cubicBezTo>
                  <a:pt x="1759" y="1912"/>
                  <a:pt x="1926" y="2817"/>
                  <a:pt x="2163" y="3446"/>
                </a:cubicBezTo>
                <a:cubicBezTo>
                  <a:pt x="1950" y="3201"/>
                  <a:pt x="1765" y="2932"/>
                  <a:pt x="1601" y="2653"/>
                </a:cubicBezTo>
                <a:close/>
                <a:moveTo>
                  <a:pt x="4500" y="2653"/>
                </a:moveTo>
                <a:cubicBezTo>
                  <a:pt x="4336" y="2932"/>
                  <a:pt x="4151" y="3201"/>
                  <a:pt x="3938" y="3446"/>
                </a:cubicBezTo>
                <a:cubicBezTo>
                  <a:pt x="4175" y="2817"/>
                  <a:pt x="4343" y="1912"/>
                  <a:pt x="4399" y="818"/>
                </a:cubicBezTo>
                <a:cubicBezTo>
                  <a:pt x="5143" y="1135"/>
                  <a:pt x="4860" y="2041"/>
                  <a:pt x="4500" y="2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88855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546" t="1370"/>
          <a:stretch>
            <a:fillRect/>
          </a:stretch>
        </p:blipFill>
        <p:spPr>
          <a:xfrm rot="5400000">
            <a:off x="5310809" y="-23191"/>
            <a:ext cx="6857998" cy="69043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8752" y="456624"/>
            <a:ext cx="18405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latin typeface="Agency FB" panose="020B0503020202020204" pitchFamily="34" charset="0"/>
              </a:rPr>
              <a:t>Part 2</a:t>
            </a:r>
            <a:endParaRPr lang="zh-CN" altLang="en-US" sz="6600" dirty="0"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0815" y="2902895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功能展示</a:t>
            </a:r>
          </a:p>
          <a:p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51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539</Words>
  <Application>Microsoft Office PowerPoint</Application>
  <PresentationFormat>宽屏</PresentationFormat>
  <Paragraphs>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华文仿宋</vt:lpstr>
      <vt:lpstr>华文行楷</vt:lpstr>
      <vt:lpstr>思源黑体 CN Light</vt:lpstr>
      <vt:lpstr>微软雅黑</vt:lpstr>
      <vt:lpstr>微软雅黑 Light</vt:lpstr>
      <vt:lpstr>Agency FB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1 1</cp:lastModifiedBy>
  <cp:revision>97</cp:revision>
  <dcterms:created xsi:type="dcterms:W3CDTF">2019-02-01T15:39:00Z</dcterms:created>
  <dcterms:modified xsi:type="dcterms:W3CDTF">2021-07-23T02:47:15Z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v1.0_mb_hO+KdgI+8UiFSsR5W7GOSg==</vt:lpwstr>
  </property>
</Properties>
</file>