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heme/themeOverride4.xml" ContentType="application/vnd.openxmlformats-officedocument.themeOverr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heme/themeOverride5.xml" ContentType="application/vnd.openxmlformats-officedocument.themeOverr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3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heme/themeOverride6.xml" ContentType="application/vnd.openxmlformats-officedocument.themeOverr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60" r:id="rId4"/>
    <p:sldId id="262" r:id="rId5"/>
    <p:sldId id="269" r:id="rId6"/>
    <p:sldId id="271" r:id="rId7"/>
    <p:sldId id="268" r:id="rId8"/>
    <p:sldId id="273" r:id="rId9"/>
    <p:sldId id="275" r:id="rId10"/>
    <p:sldId id="289" r:id="rId11"/>
    <p:sldId id="288" r:id="rId12"/>
    <p:sldId id="272" r:id="rId13"/>
    <p:sldId id="295" r:id="rId14"/>
    <p:sldId id="296" r:id="rId15"/>
    <p:sldId id="297" r:id="rId16"/>
    <p:sldId id="298" r:id="rId17"/>
    <p:sldId id="293" r:id="rId18"/>
    <p:sldId id="294" r:id="rId19"/>
    <p:sldId id="299" r:id="rId20"/>
    <p:sldId id="300" r:id="rId21"/>
    <p:sldId id="303" r:id="rId22"/>
    <p:sldId id="305" r:id="rId23"/>
    <p:sldId id="301" r:id="rId24"/>
    <p:sldId id="280" r:id="rId25"/>
    <p:sldId id="304" r:id="rId26"/>
    <p:sldId id="281" r:id="rId27"/>
    <p:sldId id="292" r:id="rId28"/>
    <p:sldId id="306" r:id="rId29"/>
    <p:sldId id="302" r:id="rId30"/>
    <p:sldId id="286" r:id="rId31"/>
    <p:sldId id="270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image" Target="../media/image1.png"/><Relationship Id="rId4" Type="http://schemas.openxmlformats.org/officeDocument/2006/relationships/tags" Target="../tags/tag11.xml"/><Relationship Id="rId9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2.png"/><Relationship Id="rId5" Type="http://schemas.openxmlformats.org/officeDocument/2006/relationships/tags" Target="../tags/tag4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9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10" Type="http://schemas.openxmlformats.org/officeDocument/2006/relationships/image" Target="../media/image2.png"/><Relationship Id="rId4" Type="http://schemas.openxmlformats.org/officeDocument/2006/relationships/tags" Target="../tags/tag62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9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10" Type="http://schemas.openxmlformats.org/officeDocument/2006/relationships/image" Target="../media/image1.png"/><Relationship Id="rId4" Type="http://schemas.openxmlformats.org/officeDocument/2006/relationships/tags" Target="../tags/tag77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2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10" Type="http://schemas.openxmlformats.org/officeDocument/2006/relationships/image" Target="../media/image2.png"/><Relationship Id="rId4" Type="http://schemas.openxmlformats.org/officeDocument/2006/relationships/tags" Target="../tags/tag90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image" Target="../media/image2.png"/><Relationship Id="rId5" Type="http://schemas.openxmlformats.org/officeDocument/2006/relationships/tags" Target="../tags/tag9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2.png"/><Relationship Id="rId5" Type="http://schemas.openxmlformats.org/officeDocument/2006/relationships/tags" Target="../tags/tag10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10" Type="http://schemas.openxmlformats.org/officeDocument/2006/relationships/image" Target="../media/image2.png"/><Relationship Id="rId4" Type="http://schemas.openxmlformats.org/officeDocument/2006/relationships/tags" Target="../tags/tag116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image" Target="../media/image2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9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93383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85207 [转换]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647304" y="2697226"/>
            <a:ext cx="6506155" cy="907911"/>
          </a:xfrm>
        </p:spPr>
        <p:txBody>
          <a:bodyPr lIns="90000" tIns="46800" rIns="90000" bIns="46800" anchor="b" anchorCtr="0">
            <a:normAutofit/>
          </a:bodyPr>
          <a:lstStyle>
            <a:lvl1pPr algn="r">
              <a:defRPr sz="4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656780" y="3665743"/>
            <a:ext cx="6496678" cy="419921"/>
          </a:xfrm>
        </p:spPr>
        <p:txBody>
          <a:bodyPr lIns="90000" tIns="46800" rIns="90000" bIns="46800">
            <a:norm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6809591" y="4137025"/>
            <a:ext cx="4344184" cy="657225"/>
          </a:xfrm>
        </p:spPr>
        <p:txBody>
          <a:bodyPr lIns="90000" tIns="46800" rIns="90000" bIns="46800">
            <a:normAutofit/>
          </a:bodyPr>
          <a:lstStyle>
            <a:lvl1pPr marL="0" indent="0" algn="r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85207 [转换]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 flipH="1">
            <a:off x="7397750" y="0"/>
            <a:ext cx="480187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0706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94380" y="3429000"/>
            <a:ext cx="5592439" cy="73101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2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319775" y="4238113"/>
            <a:ext cx="5592439" cy="107798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2024/12/13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26" name="图片 25" descr="2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0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2" name="图片 11" descr="2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0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9" name="图片 8" descr="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0" name="图片 9" descr="2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93383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85207 [转换]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092826" y="2235356"/>
            <a:ext cx="5054601" cy="1305883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6092826" y="3609034"/>
            <a:ext cx="5054601" cy="444500"/>
          </a:xfrm>
        </p:spPr>
        <p:txBody>
          <a:bodyPr>
            <a:normAutofit/>
          </a:bodyPr>
          <a:lstStyle>
            <a:lvl1pPr marL="0" indent="0" algn="dist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092824" y="4115118"/>
            <a:ext cx="5054601" cy="861037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50190" y="273050"/>
            <a:ext cx="116922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0" name="图片 9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 rot="16200000">
            <a:off x="293370" y="-387985"/>
            <a:ext cx="1076960" cy="1663700"/>
          </a:xfrm>
          <a:prstGeom prst="rect">
            <a:avLst/>
          </a:prstGeom>
        </p:spPr>
      </p:pic>
      <p:pic>
        <p:nvPicPr>
          <p:cNvPr id="11" name="图片 10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 rot="5400000">
            <a:off x="10821670" y="5487670"/>
            <a:ext cx="1076960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4" name="图片 13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16200000">
            <a:off x="293370" y="-387985"/>
            <a:ext cx="1076960" cy="1663700"/>
          </a:xfrm>
          <a:prstGeom prst="rect">
            <a:avLst/>
          </a:prstGeom>
        </p:spPr>
      </p:pic>
      <p:pic>
        <p:nvPicPr>
          <p:cNvPr id="15" name="图片 14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5400000">
            <a:off x="10821670" y="5487670"/>
            <a:ext cx="1076960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3" name="图片 12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16200000">
            <a:off x="293370" y="-387985"/>
            <a:ext cx="1076960" cy="1663700"/>
          </a:xfrm>
          <a:prstGeom prst="rect">
            <a:avLst/>
          </a:prstGeom>
        </p:spPr>
      </p:pic>
      <p:pic>
        <p:nvPicPr>
          <p:cNvPr id="14" name="图片 13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5400000">
            <a:off x="10821670" y="5487670"/>
            <a:ext cx="1076960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1" name="图片 10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 rot="16200000">
            <a:off x="293258" y="-387770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7" name="图片 16" descr="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85207 [转换]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rgbClr val="ECECEC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138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4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tags" Target="../tags/tag154.xml"/><Relationship Id="rId18" Type="http://schemas.openxmlformats.org/officeDocument/2006/relationships/image" Target="../media/image3.png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12" Type="http://schemas.openxmlformats.org/officeDocument/2006/relationships/tags" Target="../tags/tag153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143.xml"/><Relationship Id="rId16" Type="http://schemas.openxmlformats.org/officeDocument/2006/relationships/slideLayout" Target="../slideLayouts/slideLayout17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5" Type="http://schemas.openxmlformats.org/officeDocument/2006/relationships/tags" Target="../tags/tag146.xml"/><Relationship Id="rId15" Type="http://schemas.openxmlformats.org/officeDocument/2006/relationships/tags" Target="../tags/tag156.xml"/><Relationship Id="rId10" Type="http://schemas.openxmlformats.org/officeDocument/2006/relationships/tags" Target="../tags/tag151.xml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tags" Target="../tags/tag15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4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4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hemeOverride" Target="../theme/themeOverride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5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hemeOverride" Target="../theme/themeOverride6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hemeOverride" Target="../theme/themeOverride4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16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4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7" Type="http://schemas.openxmlformats.org/officeDocument/2006/relationships/image" Target="../media/image4.png"/><Relationship Id="rId2" Type="http://schemas.openxmlformats.org/officeDocument/2006/relationships/tags" Target="../tags/tag166.xml"/><Relationship Id="rId1" Type="http://schemas.openxmlformats.org/officeDocument/2006/relationships/themeOverride" Target="../theme/themeOverride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1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4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7857808" y="1598930"/>
            <a:ext cx="3295650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2024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分数倍抽取系统设计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MATLAB</a:t>
            </a:r>
            <a:r>
              <a:rPr lang="zh-CN" altLang="en-US" dirty="0"/>
              <a:t>设计实现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5F3671F0-1AD9-3F05-2ACC-189787F3FD5E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656780" y="4146270"/>
            <a:ext cx="6496678" cy="41992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汇报人：</a:t>
            </a:r>
            <a:r>
              <a:rPr lang="en-US" altLang="zh-CN"/>
              <a:t>FRJ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4FEDF-B943-4EBA-8E43-70C1EEBF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22" y="790848"/>
            <a:ext cx="4747557" cy="75684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Parks-McClellan </a:t>
            </a:r>
            <a:r>
              <a:rPr lang="zh-CN" altLang="en-US" dirty="0"/>
              <a:t>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4EBC45-545E-51B1-1B73-A89A36636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5822" y="1764000"/>
            <a:ext cx="4267378" cy="4111506"/>
          </a:xfrm>
        </p:spPr>
        <p:txBody>
          <a:bodyPr>
            <a:normAutofit fontScale="92500"/>
          </a:bodyPr>
          <a:lstStyle/>
          <a:p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Parks-McClellan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算法设计的滤波器在频率响应上表现出等波纹行为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具有线性相位特性，对于保持信号波形的完整性是非常重要的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特别适用于设计高阶滤波器，它能够有效地处理高阶滤波器设计中的数值不稳定性问题，确保设计的收敛性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sz="2200" dirty="0">
                <a:latin typeface="Menlo"/>
              </a:rPr>
              <a:t>算法如右图，但是在</a:t>
            </a:r>
            <a:r>
              <a:rPr lang="en-US" altLang="zh-CN" sz="2200" dirty="0" err="1">
                <a:latin typeface="Menlo"/>
              </a:rPr>
              <a:t>matlab</a:t>
            </a:r>
            <a:r>
              <a:rPr lang="zh-CN" altLang="en-US" sz="2200" dirty="0">
                <a:latin typeface="Menlo"/>
              </a:rPr>
              <a:t>中可以直接使用</a:t>
            </a:r>
            <a:r>
              <a:rPr lang="en-US" altLang="zh-CN" sz="2200" dirty="0" err="1">
                <a:latin typeface="Menlo"/>
              </a:rPr>
              <a:t>firpmord</a:t>
            </a:r>
            <a:r>
              <a:rPr lang="zh-CN" altLang="en-US" sz="2200" dirty="0">
                <a:latin typeface="Menlo"/>
              </a:rPr>
              <a:t>函数估计阶数，</a:t>
            </a:r>
            <a:r>
              <a:rPr lang="zh-CN" altLang="en-US" sz="1900" dirty="0">
                <a:latin typeface="Menlo"/>
              </a:rPr>
              <a:t>从而直接使用</a:t>
            </a:r>
            <a:r>
              <a:rPr lang="en-US" altLang="zh-CN" sz="1900" dirty="0" err="1">
                <a:latin typeface="Menlo"/>
              </a:rPr>
              <a:t>firpm</a:t>
            </a:r>
            <a:r>
              <a:rPr lang="zh-CN" altLang="en-US" sz="1900" dirty="0">
                <a:latin typeface="Menlo"/>
              </a:rPr>
              <a:t>函数设计滤波器</a:t>
            </a:r>
            <a:endParaRPr lang="en-US" altLang="zh-CN" sz="1900" dirty="0">
              <a:latin typeface="Menlo"/>
            </a:endParaRPr>
          </a:p>
          <a:p>
            <a:endParaRPr lang="en-US" altLang="zh-CN" sz="1800" b="0" i="0" dirty="0">
              <a:effectLst/>
              <a:latin typeface="Menlo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2734950-DFD2-3126-8219-A26F7E7CF17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593405" y="117611"/>
            <a:ext cx="4585988" cy="6517555"/>
          </a:xfrm>
        </p:spPr>
      </p:pic>
    </p:spTree>
    <p:extLst>
      <p:ext uri="{BB962C8B-B14F-4D97-AF65-F5344CB8AC3E}">
        <p14:creationId xmlns:p14="http://schemas.microsoft.com/office/powerpoint/2010/main" val="92560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3C02E-4A1A-FF06-8997-D718A8601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88B1894D-F047-3F4A-C505-33B4D247812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04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C8FFE7-2B02-4B9B-5897-D570FCF79C89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仿真与验证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70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344CC-5E88-600B-51A0-7768FEB3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仿真与验证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92FCDF0-DB12-4B6A-A2D0-370964809F2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5763" y="994126"/>
            <a:ext cx="9649838" cy="4869748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7E4086-D360-45AF-7964-61FE810497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052" y="5922836"/>
            <a:ext cx="7107675" cy="93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使用从</a:t>
            </a:r>
            <a:r>
              <a:rPr lang="en-US" altLang="zh-CN" dirty="0"/>
              <a:t>0.5MHz</a:t>
            </a:r>
            <a:r>
              <a:rPr lang="zh-CN" altLang="en-US" dirty="0"/>
              <a:t>至</a:t>
            </a:r>
            <a:r>
              <a:rPr lang="en-US" altLang="zh-CN" dirty="0"/>
              <a:t>7.25MHz</a:t>
            </a:r>
            <a:r>
              <a:rPr lang="zh-CN" altLang="en-US" dirty="0"/>
              <a:t>的正弦复合信号进行测试，从</a:t>
            </a:r>
            <a:r>
              <a:rPr lang="en-US" altLang="zh-CN" dirty="0"/>
              <a:t>0.25MHz</a:t>
            </a:r>
            <a:r>
              <a:rPr lang="zh-CN" altLang="en-US" dirty="0"/>
              <a:t>逐渐增加</a:t>
            </a:r>
            <a:r>
              <a:rPr lang="en-US" altLang="zh-CN" dirty="0"/>
              <a:t>250KHz</a:t>
            </a:r>
            <a:r>
              <a:rPr lang="zh-CN" altLang="en-US" dirty="0"/>
              <a:t>直至达到</a:t>
            </a:r>
            <a:r>
              <a:rPr lang="en-US" altLang="zh-CN" dirty="0"/>
              <a:t>7.25MHz</a:t>
            </a:r>
            <a:r>
              <a:rPr lang="zh-CN" altLang="en-US" dirty="0"/>
              <a:t>，每个频率分量的幅度均为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2ACEA3-862A-232D-AF43-A52E196E8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727" y="5952020"/>
            <a:ext cx="5036221" cy="9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96F14-CDED-B7E0-F2A6-A55FAD563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C5012-3BC6-21FA-A908-E3070F82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仿真与验证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F2F56B0-4315-9420-C537-73515C18CC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1" y="875489"/>
            <a:ext cx="9737388" cy="5093044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1CE7A5-8926-95C8-CE21-8B7EC34C73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2" y="5982511"/>
            <a:ext cx="8501975" cy="8754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对信号序列的频谱和归一化后的数字域频谱如上图所示，在频域上间隔为</a:t>
            </a:r>
            <a:r>
              <a:rPr lang="en-US" altLang="zh-CN" dirty="0"/>
              <a:t>0.25MHZ</a:t>
            </a:r>
            <a:r>
              <a:rPr lang="zh-CN" altLang="en-US" dirty="0"/>
              <a:t>，归一化后的频率以</a:t>
            </a:r>
            <a:r>
              <a:rPr lang="en-US" altLang="zh-CN" dirty="0"/>
              <a:t>pi/15</a:t>
            </a:r>
            <a:r>
              <a:rPr lang="zh-CN" altLang="en-US" dirty="0"/>
              <a:t>为间隔</a:t>
            </a:r>
          </a:p>
        </p:txBody>
      </p:sp>
    </p:spTree>
    <p:extLst>
      <p:ext uri="{BB962C8B-B14F-4D97-AF65-F5344CB8AC3E}">
        <p14:creationId xmlns:p14="http://schemas.microsoft.com/office/powerpoint/2010/main" val="260079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3C42D-782F-1016-C48C-291299C43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D9E0D-45F4-143F-F55B-EC7E9A0B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仿真与验证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13E1D08F-ED16-41DA-F904-FE056A546B9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0" y="6342622"/>
            <a:ext cx="8160154" cy="515378"/>
          </a:xfr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3AEDE2E-AEF3-DA90-2054-6041A24FF1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-1" y="679564"/>
            <a:ext cx="10291865" cy="5627348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A4AC8A-E181-5F17-B6AE-2DE52F41E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90825" y="905205"/>
            <a:ext cx="2101175" cy="4829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 err="1"/>
              <a:t>upsample</a:t>
            </a:r>
            <a:r>
              <a:rPr lang="zh-CN" altLang="en-US" dirty="0"/>
              <a:t>函数进行插零值操作，频域会进行</a:t>
            </a:r>
            <a:r>
              <a:rPr lang="en-US" altLang="zh-CN" dirty="0"/>
              <a:t>3</a:t>
            </a:r>
            <a:r>
              <a:rPr lang="zh-CN" altLang="en-US" dirty="0"/>
              <a:t>倍扩展，每两个原信号序列之间会插入两个</a:t>
            </a:r>
            <a:r>
              <a:rPr lang="en-US" altLang="zh-CN" dirty="0"/>
              <a:t>0</a:t>
            </a:r>
            <a:r>
              <a:rPr lang="zh-CN" altLang="en-US" dirty="0"/>
              <a:t>值，频谱进行了周期延拓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41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4357A-F333-B359-64D2-973584436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3D64D-AF87-D817-DA67-7ED8162E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仿真与验证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D65498-49E9-FE50-3BF5-2B414095D2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6178435"/>
            <a:ext cx="9513651" cy="767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进行滤波操作，第</a:t>
            </a:r>
            <a:r>
              <a:rPr lang="en-US" altLang="zh-CN" dirty="0"/>
              <a:t>1</a:t>
            </a:r>
            <a:r>
              <a:rPr lang="zh-CN" altLang="en-US" dirty="0"/>
              <a:t>类</a:t>
            </a:r>
            <a:r>
              <a:rPr lang="en-US" altLang="zh-CN" dirty="0"/>
              <a:t>FIR</a:t>
            </a:r>
            <a:r>
              <a:rPr lang="zh-CN" altLang="en-US" dirty="0"/>
              <a:t>滤波器的输出会产生延迟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zh-CN" altLang="en-US" dirty="0"/>
              <a:t>由于滤波器阶数不同，会产生（阶数</a:t>
            </a:r>
            <a:r>
              <a:rPr lang="en-US" altLang="zh-CN" dirty="0"/>
              <a:t>/2</a:t>
            </a:r>
            <a:r>
              <a:rPr lang="zh-CN" altLang="en-US" dirty="0"/>
              <a:t>）的序列延迟，这段延迟为无效序列，体现在上图的序列的位置上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5ED8A124-8F27-BA98-3A88-D80163F19FC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1" y="679564"/>
            <a:ext cx="10746253" cy="5575321"/>
          </a:xfrm>
        </p:spPr>
      </p:pic>
    </p:spTree>
    <p:extLst>
      <p:ext uri="{BB962C8B-B14F-4D97-AF65-F5344CB8AC3E}">
        <p14:creationId xmlns:p14="http://schemas.microsoft.com/office/powerpoint/2010/main" val="368920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1A71E-A894-B130-DA83-3F255544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仿真与验证</a:t>
            </a:r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DDA3EA73-0BA7-9D25-0085-FB2E345684F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33638" y="899221"/>
            <a:ext cx="10755638" cy="5559943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45C5B7-7AB4-6EFD-01FF-0946B3493E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899221"/>
            <a:ext cx="1945533" cy="5876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使用不同滤波器对插值后的序列进行低通滤波，得到频谱，，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可以看到频率大部分被限制</a:t>
            </a:r>
            <a:r>
              <a:rPr lang="en-US" altLang="zh-CN" dirty="0"/>
              <a:t>4.5MHz</a:t>
            </a:r>
            <a:r>
              <a:rPr lang="zh-CN" altLang="en-US" dirty="0"/>
              <a:t>（</a:t>
            </a:r>
            <a:r>
              <a:rPr lang="en-US" altLang="zh-CN" dirty="0"/>
              <a:t>pi/5</a:t>
            </a:r>
            <a:r>
              <a:rPr lang="zh-CN" altLang="en-US" dirty="0"/>
              <a:t>）内，但是由于窗函数本身非理想，会有小部分高频成分出现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244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2D139-2B95-D29D-190C-2D8496CA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仿真与验证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77AA9131-057A-4DA5-303F-A5780F9D6E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10645" y="909536"/>
            <a:ext cx="10581355" cy="5829985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BAA08D-12F0-6A64-EA65-2F45C3DB4B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605589"/>
            <a:ext cx="1610645" cy="6252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各个滤波器滤波后的插值信号，经过减采样函数</a:t>
            </a:r>
            <a:r>
              <a:rPr lang="en-US" altLang="zh-CN" sz="1800" b="0" i="0" dirty="0" err="1">
                <a:effectLst/>
                <a:latin typeface="Menlo"/>
              </a:rPr>
              <a:t>downsample</a:t>
            </a:r>
            <a:r>
              <a:rPr lang="zh-CN" altLang="en-US" dirty="0"/>
              <a:t>减采样后的序列如右图所示，第一排第三张图为直接使用</a:t>
            </a:r>
            <a:r>
              <a:rPr lang="en-US" altLang="zh-CN" dirty="0"/>
              <a:t>9MHz</a:t>
            </a:r>
            <a:r>
              <a:rPr lang="zh-CN" altLang="en-US" dirty="0"/>
              <a:t>采样原信号形成的序列，如果直接采样会造成严重的混叠现象，可以看到经过减采样后的序列比较符合原信号波形，部分信号有杂波</a:t>
            </a:r>
          </a:p>
        </p:txBody>
      </p:sp>
    </p:spTree>
    <p:extLst>
      <p:ext uri="{BB962C8B-B14F-4D97-AF65-F5344CB8AC3E}">
        <p14:creationId xmlns:p14="http://schemas.microsoft.com/office/powerpoint/2010/main" val="156785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73705-56D9-4ECF-A47E-62DE4E891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83423E-E381-5F51-680A-436D8EEA6C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1" y="6108970"/>
            <a:ext cx="10496146" cy="7490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对减采样后的信号进行频谱上的分析，经过</a:t>
            </a:r>
            <a:r>
              <a:rPr lang="en-US" altLang="zh-CN" dirty="0" err="1"/>
              <a:t>hann</a:t>
            </a:r>
            <a:r>
              <a:rPr lang="zh-CN" altLang="en-US" dirty="0"/>
              <a:t>窗分数倍采样系统信号频谱在高频处会有小幅衰减，但可忽略，经过</a:t>
            </a:r>
            <a:r>
              <a:rPr lang="en-US" altLang="zh-CN" dirty="0" err="1"/>
              <a:t>blackman</a:t>
            </a:r>
            <a:r>
              <a:rPr lang="zh-CN" altLang="en-US" dirty="0"/>
              <a:t>窗分数倍采样系统信号在高频处会有较明显衰减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0B8F4363-3F5D-34FF-C432-A40CAFEF5B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0741" y="0"/>
            <a:ext cx="11682919" cy="6168982"/>
          </a:xfrm>
        </p:spPr>
      </p:pic>
    </p:spTree>
    <p:extLst>
      <p:ext uri="{BB962C8B-B14F-4D97-AF65-F5344CB8AC3E}">
        <p14:creationId xmlns:p14="http://schemas.microsoft.com/office/powerpoint/2010/main" val="3150953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20127-C14B-B8A4-9F9B-532FAFE28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198D63-B59B-B440-AF13-BEA633407A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1" y="6178435"/>
            <a:ext cx="10077856" cy="6795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Kaizer</a:t>
            </a:r>
            <a:r>
              <a:rPr lang="zh-CN" altLang="en-US" dirty="0"/>
              <a:t>窗在不同阶数的效果也不同，在</a:t>
            </a:r>
            <a:r>
              <a:rPr lang="en-US" altLang="zh-CN" dirty="0"/>
              <a:t>146</a:t>
            </a:r>
            <a:r>
              <a:rPr lang="zh-CN" altLang="en-US" dirty="0"/>
              <a:t>阶条件下几乎无任何衰减或混叠，其余阶数下高频处出现大幅衰减</a:t>
            </a:r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54555C2F-1981-993B-4F8A-CD9AB40D15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1410545" cy="6131360"/>
          </a:xfrm>
        </p:spPr>
      </p:pic>
    </p:spTree>
    <p:extLst>
      <p:ext uri="{BB962C8B-B14F-4D97-AF65-F5344CB8AC3E}">
        <p14:creationId xmlns:p14="http://schemas.microsoft.com/office/powerpoint/2010/main" val="2963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5207 [转换]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rcRect/>
          <a:stretch>
            <a:fillRect/>
          </a:stretch>
        </p:blipFill>
        <p:spPr>
          <a:xfrm>
            <a:off x="-6350" y="0"/>
            <a:ext cx="3169285" cy="6858000"/>
          </a:xfrm>
          <a:prstGeom prst="rect">
            <a:avLst/>
          </a:prstGeom>
        </p:spPr>
      </p:pic>
      <p:pic>
        <p:nvPicPr>
          <p:cNvPr id="4" name="图片 3" descr="85207 [转换]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rcRect/>
          <a:stretch>
            <a:fillRect/>
          </a:stretch>
        </p:blipFill>
        <p:spPr>
          <a:xfrm flipH="1" flipV="1">
            <a:off x="9028430" y="0"/>
            <a:ext cx="3169285" cy="6858000"/>
          </a:xfrm>
          <a:prstGeom prst="rect">
            <a:avLst/>
          </a:prstGeom>
        </p:spPr>
      </p:pic>
      <p:sp>
        <p:nvSpPr>
          <p:cNvPr id="35" name="文本框 34"/>
          <p:cNvSpPr txBox="1"/>
          <p:nvPr>
            <p:custDataLst>
              <p:tags r:id="rId5"/>
            </p:custDataLst>
          </p:nvPr>
        </p:nvSpPr>
        <p:spPr>
          <a:xfrm>
            <a:off x="4438650" y="504825"/>
            <a:ext cx="3314700" cy="8566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Segoe UI Semibold" panose="020B0702040204020203" charset="0"/>
                <a:sym typeface="+mn-ea"/>
              </a:rPr>
              <a:t>CONTENTS</a:t>
            </a:r>
          </a:p>
        </p:txBody>
      </p:sp>
      <p:sp>
        <p:nvSpPr>
          <p:cNvPr id="5" name="圆角矩形 4"/>
          <p:cNvSpPr/>
          <p:nvPr>
            <p:custDataLst>
              <p:tags r:id="rId6"/>
            </p:custDataLst>
          </p:nvPr>
        </p:nvSpPr>
        <p:spPr>
          <a:xfrm>
            <a:off x="1908810" y="1818640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2792095" y="1953577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pPr algn="l" fontAlgn="auto"/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项目背景</a:t>
            </a:r>
            <a:r>
              <a:rPr lang="en-US" altLang="zh-CN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+</a:t>
            </a:r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研究动态</a:t>
            </a:r>
            <a:endParaRPr kumimoji="0" lang="zh-CN" altLang="en-US" sz="2400" b="1" i="0" kern="0" dirty="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1908810" y="3440430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2792095" y="3575367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仿真与验证</a:t>
            </a:r>
          </a:p>
        </p:txBody>
      </p:sp>
      <p:sp>
        <p:nvSpPr>
          <p:cNvPr id="19" name="圆角矩形 18"/>
          <p:cNvSpPr/>
          <p:nvPr>
            <p:custDataLst>
              <p:tags r:id="rId10"/>
            </p:custDataLst>
          </p:nvPr>
        </p:nvSpPr>
        <p:spPr>
          <a:xfrm>
            <a:off x="6455410" y="1818640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22" name="圆角矩形 21"/>
          <p:cNvSpPr/>
          <p:nvPr>
            <p:custDataLst>
              <p:tags r:id="rId11"/>
            </p:custDataLst>
          </p:nvPr>
        </p:nvSpPr>
        <p:spPr>
          <a:xfrm>
            <a:off x="6455410" y="3440430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7380720" y="1967518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方案设计</a:t>
            </a:r>
          </a:p>
        </p:txBody>
      </p:sp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7380720" y="3575367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性能资源比较</a:t>
            </a:r>
            <a:endParaRPr lang="zh-CN" altLang="en-US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圆角矩形 11">
            <a:extLst>
              <a:ext uri="{FF2B5EF4-FFF2-40B4-BE49-F238E27FC236}">
                <a16:creationId xmlns:a16="http://schemas.microsoft.com/office/drawing/2014/main" id="{2F313DD6-7658-F850-C556-26C1B819DCC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908810" y="5025967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05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0EC279-4A26-F015-BBAD-3FCA1D9018F0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877502" y="5160904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结论</a:t>
            </a: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D456D-E2A6-E031-0E3B-463AC496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Parks-McClellan </a:t>
            </a:r>
            <a:r>
              <a:rPr lang="zh-CN" altLang="en-US" dirty="0"/>
              <a:t>算法设计的较低阶滤波器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AACC0B0-AD8C-354F-ECF1-CDBFB6CF41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528" y="725169"/>
            <a:ext cx="5975042" cy="3269866"/>
          </a:xfr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C105F4A-79FF-D8C1-5153-EFD92E29C35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3239717" y="665142"/>
            <a:ext cx="6235022" cy="3375498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47D2FF-A8E1-5ED4-38C0-A4BF6BAFD9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1" y="4000794"/>
            <a:ext cx="5749047" cy="2857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Menlo"/>
              </a:rPr>
              <a:t>通带截止频率为</a:t>
            </a:r>
            <a:r>
              <a:rPr lang="en-US" altLang="zh-CN" sz="1800" dirty="0">
                <a:latin typeface="Menlo"/>
              </a:rPr>
              <a:t>1.3MHz</a:t>
            </a:r>
            <a:endParaRPr lang="zh-CN" altLang="en-US" sz="1800" dirty="0">
              <a:latin typeface="Menlo"/>
            </a:endParaRPr>
          </a:p>
          <a:p>
            <a:pPr marL="0" indent="0">
              <a:buNone/>
            </a:pPr>
            <a:r>
              <a:rPr lang="zh-CN" altLang="en-US" sz="1800" dirty="0">
                <a:latin typeface="Menlo"/>
              </a:rPr>
              <a:t>阻带截止频率为</a:t>
            </a:r>
            <a:r>
              <a:rPr lang="en-US" altLang="zh-CN" sz="1800" dirty="0">
                <a:latin typeface="Menlo"/>
              </a:rPr>
              <a:t>1.67MHz</a:t>
            </a:r>
            <a:endParaRPr lang="zh-CN" altLang="en-US" sz="1800" dirty="0">
              <a:latin typeface="Menlo"/>
            </a:endParaRPr>
          </a:p>
          <a:p>
            <a:pPr marL="0" indent="0">
              <a:buNone/>
            </a:pPr>
            <a:r>
              <a:rPr lang="zh-CN" altLang="en-US" sz="1800" b="0" i="0" dirty="0">
                <a:effectLst/>
                <a:latin typeface="Menlo"/>
              </a:rPr>
              <a:t>通带波纹设为</a:t>
            </a:r>
            <a:r>
              <a:rPr lang="en-US" altLang="zh-CN" sz="1800" b="0" i="0" dirty="0">
                <a:effectLst/>
                <a:latin typeface="Menlo"/>
              </a:rPr>
              <a:t>0.001dB</a:t>
            </a:r>
          </a:p>
          <a:p>
            <a:pPr marL="0" indent="0">
              <a:buNone/>
            </a:pPr>
            <a:r>
              <a:rPr lang="zh-CN" altLang="en-US" sz="1800" b="0" i="0" dirty="0">
                <a:effectLst/>
                <a:latin typeface="Menlo"/>
              </a:rPr>
              <a:t>阻带衰减设为</a:t>
            </a:r>
            <a:r>
              <a:rPr lang="en-US" altLang="zh-CN" sz="1800" b="0" i="0" dirty="0">
                <a:effectLst/>
                <a:latin typeface="Menlo"/>
              </a:rPr>
              <a:t>-60dB</a:t>
            </a:r>
            <a:endParaRPr lang="zh-CN" altLang="en-US" sz="1800" b="0" i="0" dirty="0">
              <a:effectLst/>
              <a:latin typeface="Menlo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D8A4092-4F7F-638A-E991-8166C0A5C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5692" y="4053610"/>
            <a:ext cx="5749047" cy="2463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在阶数不高（</a:t>
            </a:r>
            <a:r>
              <a:rPr lang="en-US" altLang="zh-CN" dirty="0"/>
              <a:t>166</a:t>
            </a:r>
            <a:r>
              <a:rPr lang="zh-CN" altLang="en-US" dirty="0"/>
              <a:t>）状态下调整的最佳频率响应，只有高频处有小幅混叠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若其他条件相同，按照</a:t>
            </a:r>
            <a:r>
              <a:rPr lang="en-US" altLang="zh-CN" dirty="0"/>
              <a:t>pi/4</a:t>
            </a:r>
            <a:r>
              <a:rPr lang="zh-CN" altLang="en-US" dirty="0"/>
              <a:t>通带截止频率，</a:t>
            </a:r>
            <a:r>
              <a:rPr lang="en-US" altLang="zh-CN" dirty="0"/>
              <a:t>pi/5</a:t>
            </a:r>
            <a:r>
              <a:rPr lang="zh-CN" altLang="en-US" dirty="0"/>
              <a:t>阻带截止频率来设计，高频处会出现严重混叠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6E2161F-ABBA-57CA-6E34-DCFB592E1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047" y="2693663"/>
            <a:ext cx="2681425" cy="29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43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2059C-EEB9-DBD9-79A7-2A7E4D3A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Parks-McClellan </a:t>
            </a:r>
            <a:r>
              <a:rPr lang="zh-CN" altLang="en-US" dirty="0"/>
              <a:t>算法设计的较高阶滤波器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6A1BFF-AE81-D6C7-202B-8329CAA312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" y="5505855"/>
            <a:ext cx="12402766" cy="1352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根据幅频响应缩短过度带宽，使得重采样的信号失真程度较小的参数为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600" dirty="0">
                <a:latin typeface="Menlo"/>
              </a:rPr>
              <a:t>通带截止频率为</a:t>
            </a:r>
            <a:r>
              <a:rPr lang="en-US" altLang="zh-CN" sz="1800" b="0" i="0" dirty="0">
                <a:effectLst/>
                <a:latin typeface="Menlo"/>
              </a:rPr>
              <a:t>1.435</a:t>
            </a:r>
            <a:r>
              <a:rPr lang="en-US" altLang="zh-CN" sz="1600" dirty="0">
                <a:latin typeface="Menlo"/>
              </a:rPr>
              <a:t>MHz     </a:t>
            </a:r>
            <a:r>
              <a:rPr lang="zh-CN" altLang="en-US" sz="1600" dirty="0">
                <a:latin typeface="Menlo"/>
              </a:rPr>
              <a:t>阻带截止频率为</a:t>
            </a:r>
            <a:r>
              <a:rPr lang="en-US" altLang="zh-CN" sz="1800" b="0" i="0" dirty="0">
                <a:effectLst/>
                <a:latin typeface="Menlo"/>
              </a:rPr>
              <a:t>1.55</a:t>
            </a:r>
            <a:r>
              <a:rPr lang="en-US" altLang="zh-CN" sz="1600" dirty="0">
                <a:latin typeface="Menlo"/>
              </a:rPr>
              <a:t>MHz</a:t>
            </a:r>
            <a:r>
              <a:rPr lang="zh-CN" altLang="en-US" dirty="0">
                <a:latin typeface="Menlo"/>
              </a:rPr>
              <a:t> </a:t>
            </a:r>
            <a:r>
              <a:rPr lang="zh-CN" altLang="en-US" sz="1600" b="0" i="0" dirty="0">
                <a:effectLst/>
                <a:latin typeface="Menlo"/>
              </a:rPr>
              <a:t>通带波纹设为</a:t>
            </a:r>
            <a:r>
              <a:rPr lang="en-US" altLang="zh-CN" sz="1600" b="0" i="0" dirty="0">
                <a:effectLst/>
                <a:latin typeface="Menlo"/>
              </a:rPr>
              <a:t>0.001dB    </a:t>
            </a:r>
            <a:r>
              <a:rPr lang="zh-CN" altLang="en-US" sz="1600" b="0" i="0" dirty="0">
                <a:effectLst/>
                <a:latin typeface="Menlo"/>
              </a:rPr>
              <a:t>阻带衰减设为</a:t>
            </a:r>
            <a:r>
              <a:rPr lang="en-US" altLang="zh-CN" sz="1600" b="0" i="0" dirty="0">
                <a:effectLst/>
                <a:latin typeface="Menlo"/>
              </a:rPr>
              <a:t>-60dB</a:t>
            </a:r>
          </a:p>
          <a:p>
            <a:pPr marL="0" indent="0">
              <a:buNone/>
            </a:pPr>
            <a:r>
              <a:rPr lang="zh-CN" altLang="en-US" dirty="0">
                <a:latin typeface="Menlo"/>
              </a:rPr>
              <a:t>此时滤波器阶数为</a:t>
            </a:r>
            <a:r>
              <a:rPr lang="en-US" altLang="zh-CN" dirty="0">
                <a:latin typeface="Menlo"/>
              </a:rPr>
              <a:t>534</a:t>
            </a:r>
            <a:r>
              <a:rPr lang="zh-CN" altLang="en-US" dirty="0">
                <a:latin typeface="Menlo"/>
              </a:rPr>
              <a:t>阶</a:t>
            </a:r>
            <a:endParaRPr lang="zh-CN" altLang="en-US" sz="1600" b="0" i="0" dirty="0">
              <a:effectLst/>
              <a:latin typeface="Menlo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8BE729B-23A0-5017-440B-3C0C9281FE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21405" y="693448"/>
            <a:ext cx="8998084" cy="4812407"/>
          </a:xfrm>
        </p:spPr>
      </p:pic>
    </p:spTree>
    <p:extLst>
      <p:ext uri="{BB962C8B-B14F-4D97-AF65-F5344CB8AC3E}">
        <p14:creationId xmlns:p14="http://schemas.microsoft.com/office/powerpoint/2010/main" val="236674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7045B-4B70-6896-36D1-2B4890BD4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49014959-3A17-EC83-6087-5A7179AC9E4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04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E8F8B2-0539-5E50-FD0C-319F4E8DED17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滤波器性能资源分析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364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2867F-D664-908E-1F41-C802FFBA4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内容占位符 37">
            <a:extLst>
              <a:ext uri="{FF2B5EF4-FFF2-40B4-BE49-F238E27FC236}">
                <a16:creationId xmlns:a16="http://schemas.microsoft.com/office/drawing/2014/main" id="{6D97606E-913C-4EB8-F169-E602FE63FF1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2616740"/>
            <a:ext cx="8231521" cy="4241261"/>
          </a:xfrm>
        </p:spPr>
      </p:pic>
      <p:pic>
        <p:nvPicPr>
          <p:cNvPr id="45" name="内容占位符 44">
            <a:extLst>
              <a:ext uri="{FF2B5EF4-FFF2-40B4-BE49-F238E27FC236}">
                <a16:creationId xmlns:a16="http://schemas.microsoft.com/office/drawing/2014/main" id="{2AAD67A9-F7CB-E358-9C29-BC4812007BE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791217" y="0"/>
            <a:ext cx="7400783" cy="3925110"/>
          </a:xfrm>
        </p:spPr>
      </p:pic>
      <p:sp>
        <p:nvSpPr>
          <p:cNvPr id="46" name="标题 1">
            <a:extLst>
              <a:ext uri="{FF2B5EF4-FFF2-40B4-BE49-F238E27FC236}">
                <a16:creationId xmlns:a16="http://schemas.microsoft.com/office/drawing/2014/main" id="{4664A5D1-D0FA-64C8-6C47-7230F594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00" y="237600"/>
            <a:ext cx="11037600" cy="44196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较好的滤波器</a:t>
            </a:r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1EFA31F4-B744-B835-E431-46ACA8F082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86409" y="4049137"/>
            <a:ext cx="4205591" cy="18131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124</a:t>
            </a:r>
            <a:r>
              <a:rPr lang="zh-CN" altLang="en-US" sz="2000" dirty="0"/>
              <a:t>阶</a:t>
            </a:r>
            <a:r>
              <a:rPr lang="en-US" altLang="zh-CN" sz="2000" dirty="0" err="1"/>
              <a:t>hann</a:t>
            </a:r>
            <a:r>
              <a:rPr lang="zh-CN" altLang="en-US" sz="2000" dirty="0"/>
              <a:t>窗和</a:t>
            </a:r>
            <a:r>
              <a:rPr lang="en-US" altLang="zh-CN" sz="2000" dirty="0"/>
              <a:t>146</a:t>
            </a:r>
            <a:r>
              <a:rPr lang="zh-CN" altLang="en-US" sz="2000" dirty="0"/>
              <a:t>阶</a:t>
            </a:r>
            <a:r>
              <a:rPr lang="en-US" altLang="zh-CN" sz="2000" dirty="0"/>
              <a:t>Keiser</a:t>
            </a:r>
            <a:r>
              <a:rPr lang="zh-CN" altLang="en-US" sz="2000" dirty="0"/>
              <a:t>窗的幅值相应与相位相应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红线为</a:t>
            </a:r>
            <a:r>
              <a:rPr lang="en-US" altLang="zh-CN" sz="2000" dirty="0" err="1"/>
              <a:t>hann</a:t>
            </a:r>
            <a:r>
              <a:rPr lang="zh-CN" altLang="en-US" sz="2000" dirty="0"/>
              <a:t>窗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蓝线为</a:t>
            </a:r>
            <a:r>
              <a:rPr lang="en-US" altLang="zh-CN" sz="2000" dirty="0"/>
              <a:t>Keiser</a:t>
            </a:r>
            <a:r>
              <a:rPr lang="zh-CN" altLang="en-US" sz="2000" dirty="0"/>
              <a:t>窗</a:t>
            </a:r>
          </a:p>
        </p:txBody>
      </p:sp>
    </p:spTree>
    <p:extLst>
      <p:ext uri="{BB962C8B-B14F-4D97-AF65-F5344CB8AC3E}">
        <p14:creationId xmlns:p14="http://schemas.microsoft.com/office/powerpoint/2010/main" val="314694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A2CFA-CA6D-7041-1243-400DDD6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其他滤波器</a:t>
            </a:r>
          </a:p>
        </p:txBody>
      </p:sp>
      <p:pic>
        <p:nvPicPr>
          <p:cNvPr id="47" name="内容占位符 46">
            <a:extLst>
              <a:ext uri="{FF2B5EF4-FFF2-40B4-BE49-F238E27FC236}">
                <a16:creationId xmlns:a16="http://schemas.microsoft.com/office/drawing/2014/main" id="{1E0F7EF7-60AD-EC1D-E010-84DF74E125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137720" y="768254"/>
            <a:ext cx="12329720" cy="560972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C59233C-CCB3-30F7-C607-F3B622F1D6B0}"/>
              </a:ext>
            </a:extLst>
          </p:cNvPr>
          <p:cNvCxnSpPr>
            <a:cxnSpLocks/>
          </p:cNvCxnSpPr>
          <p:nvPr/>
        </p:nvCxnSpPr>
        <p:spPr>
          <a:xfrm flipH="1">
            <a:off x="5165387" y="1673157"/>
            <a:ext cx="930613" cy="6128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D5AD720-D576-93C7-F5B3-285386F5D818}"/>
              </a:ext>
            </a:extLst>
          </p:cNvPr>
          <p:cNvSpPr txBox="1"/>
          <p:nvPr/>
        </p:nvSpPr>
        <p:spPr>
          <a:xfrm>
            <a:off x="6361889" y="167315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阻带衰减不够大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62CA2B8-16E5-E86D-605D-E4C484B7E4F0}"/>
              </a:ext>
            </a:extLst>
          </p:cNvPr>
          <p:cNvCxnSpPr>
            <a:cxnSpLocks/>
          </p:cNvCxnSpPr>
          <p:nvPr/>
        </p:nvCxnSpPr>
        <p:spPr>
          <a:xfrm flipV="1">
            <a:off x="2743200" y="1610246"/>
            <a:ext cx="642607" cy="6757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DEAF7770-8F6F-B0FC-643D-F97980ED6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00" y="2470825"/>
            <a:ext cx="4067533" cy="21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16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0295E-F014-04BB-E0B4-84C5D7307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CECCE-FF47-6312-63AF-1323D001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性能资源比较</a:t>
            </a:r>
            <a:endParaRPr lang="zh-CN" altLang="en-US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8149D69A-490C-6E7A-22AD-42F623D7962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707901"/>
            <a:ext cx="3990351" cy="3444142"/>
          </a:xfrm>
        </p:spPr>
      </p:pic>
      <p:pic>
        <p:nvPicPr>
          <p:cNvPr id="21" name="内容占位符 19">
            <a:extLst>
              <a:ext uri="{FF2B5EF4-FFF2-40B4-BE49-F238E27FC236}">
                <a16:creationId xmlns:a16="http://schemas.microsoft.com/office/drawing/2014/main" id="{5A228B81-46EC-E74B-18CC-5B09101D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791" y="-116045"/>
            <a:ext cx="4507162" cy="335032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650CD23-C8E7-4D54-8613-67385B0CB1B7}"/>
              </a:ext>
            </a:extLst>
          </p:cNvPr>
          <p:cNvSpPr txBox="1"/>
          <p:nvPr/>
        </p:nvSpPr>
        <p:spPr>
          <a:xfrm>
            <a:off x="4776682" y="30976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146</a:t>
            </a:r>
            <a:r>
              <a:rPr lang="zh-CN" altLang="en-US" dirty="0">
                <a:solidFill>
                  <a:srgbClr val="00B050"/>
                </a:solidFill>
              </a:rPr>
              <a:t>阶</a:t>
            </a:r>
            <a:r>
              <a:rPr lang="en-US" altLang="zh-CN" dirty="0">
                <a:solidFill>
                  <a:srgbClr val="00B050"/>
                </a:solidFill>
              </a:rPr>
              <a:t>Kaiser</a:t>
            </a:r>
            <a:r>
              <a:rPr lang="zh-CN" altLang="en-US" dirty="0">
                <a:solidFill>
                  <a:srgbClr val="00B050"/>
                </a:solidFill>
              </a:rPr>
              <a:t>窗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44A4513E-A5EE-EDDE-E43F-7470E4C18A2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7248090" y="3429000"/>
            <a:ext cx="4733799" cy="3444142"/>
          </a:xfr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4F75BB-80C3-388C-FA0A-2E26746245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69933" y="5353739"/>
            <a:ext cx="1611956" cy="5126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balckman</a:t>
            </a:r>
            <a:r>
              <a:rPr lang="zh-CN" altLang="en-US" dirty="0">
                <a:solidFill>
                  <a:srgbClr val="FF0000"/>
                </a:solidFill>
              </a:rPr>
              <a:t>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FC808F-DE8D-5CDE-1A57-3C33CF500F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03063" y="3811174"/>
            <a:ext cx="1579048" cy="3408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124</a:t>
            </a:r>
            <a:r>
              <a:rPr lang="zh-CN" altLang="en-US" dirty="0">
                <a:solidFill>
                  <a:srgbClr val="92D050"/>
                </a:solidFill>
              </a:rPr>
              <a:t>阶</a:t>
            </a:r>
            <a:r>
              <a:rPr lang="en-US" altLang="zh-CN" dirty="0" err="1">
                <a:solidFill>
                  <a:srgbClr val="92D050"/>
                </a:solidFill>
              </a:rPr>
              <a:t>hann</a:t>
            </a:r>
            <a:r>
              <a:rPr lang="zh-CN" altLang="en-US" dirty="0">
                <a:solidFill>
                  <a:srgbClr val="92D050"/>
                </a:solidFill>
              </a:rPr>
              <a:t>窗</a:t>
            </a:r>
          </a:p>
        </p:txBody>
      </p:sp>
      <p:pic>
        <p:nvPicPr>
          <p:cNvPr id="29" name="内容占位符 19">
            <a:extLst>
              <a:ext uri="{FF2B5EF4-FFF2-40B4-BE49-F238E27FC236}">
                <a16:creationId xmlns:a16="http://schemas.microsoft.com/office/drawing/2014/main" id="{13AA9745-B911-EE43-A9F1-B99E15404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67185"/>
            <a:ext cx="3990351" cy="270595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71635AE-0390-793E-EE20-4C2B92A495A5}"/>
              </a:ext>
            </a:extLst>
          </p:cNvPr>
          <p:cNvSpPr txBox="1"/>
          <p:nvPr/>
        </p:nvSpPr>
        <p:spPr>
          <a:xfrm>
            <a:off x="2627480" y="576827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90</a:t>
            </a:r>
            <a:r>
              <a:rPr lang="zh-CN" altLang="en-US" dirty="0">
                <a:solidFill>
                  <a:srgbClr val="FF0000"/>
                </a:solidFill>
              </a:rPr>
              <a:t>阶</a:t>
            </a:r>
            <a:r>
              <a:rPr lang="en-US" altLang="zh-CN" dirty="0">
                <a:solidFill>
                  <a:srgbClr val="FF0000"/>
                </a:solidFill>
              </a:rPr>
              <a:t>Kaiser</a:t>
            </a:r>
            <a:r>
              <a:rPr lang="zh-CN" altLang="en-US" dirty="0">
                <a:solidFill>
                  <a:srgbClr val="FF0000"/>
                </a:solidFill>
              </a:rPr>
              <a:t>窗</a:t>
            </a:r>
          </a:p>
        </p:txBody>
      </p:sp>
      <p:pic>
        <p:nvPicPr>
          <p:cNvPr id="25" name="内容占位符 21">
            <a:extLst>
              <a:ext uri="{FF2B5EF4-FFF2-40B4-BE49-F238E27FC236}">
                <a16:creationId xmlns:a16="http://schemas.microsoft.com/office/drawing/2014/main" id="{04D06B12-4134-9142-1F4C-8597FA5DC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4317" y="4206078"/>
            <a:ext cx="3385980" cy="257105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23B891A-D86B-795A-2CCB-9DED52820685}"/>
              </a:ext>
            </a:extLst>
          </p:cNvPr>
          <p:cNvSpPr txBox="1"/>
          <p:nvPr/>
        </p:nvSpPr>
        <p:spPr>
          <a:xfrm>
            <a:off x="6617831" y="5373852"/>
            <a:ext cx="110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202</a:t>
            </a:r>
            <a:r>
              <a:rPr lang="zh-CN" altLang="en-US" dirty="0">
                <a:solidFill>
                  <a:srgbClr val="FF0000"/>
                </a:solidFill>
              </a:rPr>
              <a:t>阶</a:t>
            </a:r>
            <a:r>
              <a:rPr lang="en-US" altLang="zh-CN" dirty="0">
                <a:solidFill>
                  <a:srgbClr val="FF0000"/>
                </a:solidFill>
              </a:rPr>
              <a:t>Kaiser</a:t>
            </a:r>
            <a:r>
              <a:rPr lang="zh-CN" altLang="en-US" dirty="0">
                <a:solidFill>
                  <a:srgbClr val="FF0000"/>
                </a:solidFill>
              </a:rPr>
              <a:t>窗</a:t>
            </a:r>
          </a:p>
        </p:txBody>
      </p:sp>
    </p:spTree>
    <p:extLst>
      <p:ext uri="{BB962C8B-B14F-4D97-AF65-F5344CB8AC3E}">
        <p14:creationId xmlns:p14="http://schemas.microsoft.com/office/powerpoint/2010/main" val="1100156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305E2-BB5C-A5EC-5E39-5DD7E7D9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较低阶的滤波器性能分析资源</a:t>
            </a:r>
          </a:p>
        </p:txBody>
      </p:sp>
      <p:pic>
        <p:nvPicPr>
          <p:cNvPr id="48" name="内容占位符 47">
            <a:extLst>
              <a:ext uri="{FF2B5EF4-FFF2-40B4-BE49-F238E27FC236}">
                <a16:creationId xmlns:a16="http://schemas.microsoft.com/office/drawing/2014/main" id="{89D87A6A-CD3B-64D2-0399-A40B6AEF2A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922755"/>
            <a:ext cx="8974197" cy="4116149"/>
          </a:xfr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69D98BC7-466D-6F3E-97D0-DFC4A609F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707" y="913050"/>
            <a:ext cx="3505689" cy="3524742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3044F672-C5BC-B6BA-0C45-C6BF633E939F}"/>
              </a:ext>
            </a:extLst>
          </p:cNvPr>
          <p:cNvSpPr txBox="1"/>
          <p:nvPr/>
        </p:nvSpPr>
        <p:spPr>
          <a:xfrm>
            <a:off x="476655" y="5565913"/>
            <a:ext cx="825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等波纹，阻带较为平坦，衰减足够大，使用的硬件资源不算特别多</a:t>
            </a:r>
          </a:p>
        </p:txBody>
      </p:sp>
    </p:spTree>
    <p:extLst>
      <p:ext uri="{BB962C8B-B14F-4D97-AF65-F5344CB8AC3E}">
        <p14:creationId xmlns:p14="http://schemas.microsoft.com/office/powerpoint/2010/main" val="1058330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3AFE8-6B8D-CCB2-1788-709565C0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较高阶的滤波器性能资源分析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EF8B76E-2C01-652B-FE6E-C183130AD05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735439" y="755395"/>
            <a:ext cx="3330102" cy="3715908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6E1D01-C861-0E0B-0EC1-9BC7804D23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940" y="5050264"/>
            <a:ext cx="10731140" cy="7182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阻带平坦，过渡带宽很小，假如阻带衰减更大，通带更平坦、最大衰减更小，设置能更逼近理想滤波器</a:t>
            </a: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12580C83-2B50-C68E-3CB0-ABCCF1C9869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0" y="673266"/>
            <a:ext cx="8983118" cy="4064103"/>
          </a:xfrm>
        </p:spPr>
      </p:pic>
    </p:spTree>
    <p:extLst>
      <p:ext uri="{BB962C8B-B14F-4D97-AF65-F5344CB8AC3E}">
        <p14:creationId xmlns:p14="http://schemas.microsoft.com/office/powerpoint/2010/main" val="804322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E5E2D-2CB6-216C-6B51-801559F80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4CF4CBE7-9704-64ED-F1D6-D1DAB6F3534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05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FC1CFD-240A-9349-3168-6BE4945758F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结论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9846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5FEBE-2254-DA4D-D529-511870DEB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D8EFA-F504-298B-604F-9185A80E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结论</a:t>
            </a:r>
            <a:endParaRPr lang="zh-CN" altLang="en-US" dirty="0"/>
          </a:p>
        </p:txBody>
      </p:sp>
      <p:sp>
        <p:nvSpPr>
          <p:cNvPr id="18" name="文本占位符 5">
            <a:extLst>
              <a:ext uri="{FF2B5EF4-FFF2-40B4-BE49-F238E27FC236}">
                <a16:creationId xmlns:a16="http://schemas.microsoft.com/office/drawing/2014/main" id="{5D925480-F61E-2F8D-DE36-3F85E8F7D02E}"/>
              </a:ext>
            </a:extLst>
          </p:cNvPr>
          <p:cNvSpPr txBox="1">
            <a:spLocks/>
          </p:cNvSpPr>
          <p:nvPr/>
        </p:nvSpPr>
        <p:spPr>
          <a:xfrm>
            <a:off x="7065047" y="2010491"/>
            <a:ext cx="5367600" cy="781200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BFAB133-986C-68CA-1FB2-F090C3E772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893" y="580210"/>
            <a:ext cx="11390107" cy="36124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对于选择的几种窗函数来说：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综合资源消耗，滤波后信号频率情况来看，使用</a:t>
            </a:r>
            <a:r>
              <a:rPr lang="en-US" altLang="zh-CN" sz="1800" dirty="0"/>
              <a:t>146</a:t>
            </a:r>
            <a:r>
              <a:rPr lang="zh-CN" altLang="en-US" sz="1800" dirty="0"/>
              <a:t>阶</a:t>
            </a:r>
            <a:r>
              <a:rPr lang="en-US" altLang="zh-CN" sz="1800" dirty="0" err="1"/>
              <a:t>kaizer</a:t>
            </a:r>
            <a:r>
              <a:rPr lang="zh-CN" altLang="en-US" sz="1800" dirty="0"/>
              <a:t>窗，</a:t>
            </a:r>
            <a:r>
              <a:rPr lang="en-US" altLang="zh-CN" sz="1800" dirty="0"/>
              <a:t>β</a:t>
            </a:r>
            <a:r>
              <a:rPr lang="zh-CN" altLang="en-US" sz="1800" dirty="0"/>
              <a:t>设为</a:t>
            </a:r>
            <a:r>
              <a:rPr lang="en-US" altLang="zh-CN" sz="1800" b="0" i="0" dirty="0">
                <a:effectLst/>
                <a:latin typeface="Menlo"/>
              </a:rPr>
              <a:t>5.65326</a:t>
            </a:r>
            <a:r>
              <a:rPr lang="zh-CN" altLang="en-US" sz="1800" b="0" i="0" dirty="0">
                <a:effectLst/>
                <a:latin typeface="Menlo"/>
              </a:rPr>
              <a:t>是重采样效果最好的</a:t>
            </a:r>
            <a:endParaRPr lang="en-US" altLang="zh-CN" sz="18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zh-CN" altLang="en-US" sz="1800" dirty="0">
                <a:latin typeface="Menlo"/>
              </a:rPr>
              <a:t>节约部分资源使用的条件下可以选择</a:t>
            </a:r>
            <a:r>
              <a:rPr lang="en-US" altLang="zh-CN" sz="1800" dirty="0" err="1">
                <a:latin typeface="Menlo"/>
              </a:rPr>
              <a:t>hann</a:t>
            </a:r>
            <a:r>
              <a:rPr lang="zh-CN" altLang="en-US" sz="1800" dirty="0">
                <a:latin typeface="Menlo"/>
              </a:rPr>
              <a:t>窗</a:t>
            </a:r>
            <a:endParaRPr lang="en-US" altLang="zh-CN" sz="1800" dirty="0">
              <a:latin typeface="Menlo"/>
            </a:endParaRPr>
          </a:p>
          <a:p>
            <a:pPr marL="0" indent="0">
              <a:buNone/>
            </a:pPr>
            <a:r>
              <a:rPr lang="zh-CN" altLang="en-US" sz="1800" b="0" i="0" dirty="0">
                <a:effectLst/>
                <a:latin typeface="Menlo"/>
              </a:rPr>
              <a:t>但是高频处会有小幅度衰减</a:t>
            </a:r>
            <a:endParaRPr lang="en-US" altLang="zh-CN" sz="1800" b="0" i="0" dirty="0">
              <a:effectLst/>
              <a:latin typeface="Menlo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15DDC4E-3FC7-23FE-7210-4E9CE450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940" y="1485629"/>
            <a:ext cx="5087060" cy="1943371"/>
          </a:xfrm>
          <a:prstGeom prst="rect">
            <a:avLst/>
          </a:prstGeom>
        </p:spPr>
      </p:pic>
      <p:pic>
        <p:nvPicPr>
          <p:cNvPr id="19" name="内容占位符 19">
            <a:extLst>
              <a:ext uri="{FF2B5EF4-FFF2-40B4-BE49-F238E27FC236}">
                <a16:creationId xmlns:a16="http://schemas.microsoft.com/office/drawing/2014/main" id="{3C738D1F-6A80-85F9-27E1-52CE126AC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098" y="3429000"/>
            <a:ext cx="3211009" cy="2386849"/>
          </a:xfrm>
          <a:prstGeom prst="rect">
            <a:avLst/>
          </a:prstGeom>
        </p:spPr>
      </p:pic>
      <p:pic>
        <p:nvPicPr>
          <p:cNvPr id="21" name="内容占位符 13">
            <a:extLst>
              <a:ext uri="{FF2B5EF4-FFF2-40B4-BE49-F238E27FC236}">
                <a16:creationId xmlns:a16="http://schemas.microsoft.com/office/drawing/2014/main" id="{FB22F3F1-AC90-EC97-EF4B-E1D886160E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-87549" y="4622424"/>
            <a:ext cx="2597285" cy="2241763"/>
          </a:xfr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7228A77-AC3F-FF79-FB27-7DA91A996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181" y="2621733"/>
            <a:ext cx="3606597" cy="200069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292AFF0-4DFB-5EA1-DF16-F44E53D7ADC6}"/>
              </a:ext>
            </a:extLst>
          </p:cNvPr>
          <p:cNvSpPr txBox="1"/>
          <p:nvPr/>
        </p:nvSpPr>
        <p:spPr>
          <a:xfrm>
            <a:off x="3073941" y="4998687"/>
            <a:ext cx="547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完全不考虑资源消耗量可考虑使用</a:t>
            </a:r>
            <a:r>
              <a:rPr lang="en-US" altLang="zh-CN" dirty="0"/>
              <a:t>Parks-McClellan </a:t>
            </a:r>
            <a:r>
              <a:rPr lang="zh-CN" altLang="en-US" dirty="0"/>
              <a:t>算法设计的高阶滤波器</a:t>
            </a:r>
          </a:p>
        </p:txBody>
      </p:sp>
    </p:spTree>
    <p:extLst>
      <p:ext uri="{BB962C8B-B14F-4D97-AF65-F5344CB8AC3E}">
        <p14:creationId xmlns:p14="http://schemas.microsoft.com/office/powerpoint/2010/main" val="6898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algn="l" fontAlgn="auto"/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项目背景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+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研究动态</a:t>
            </a:r>
            <a:endParaRPr kumimoji="0" lang="zh-CN" altLang="en-US" sz="3200" b="1" i="0" kern="0" dirty="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271817" y="304728"/>
            <a:ext cx="3648365" cy="4896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/>
              <a:t>项目背景</a:t>
            </a:r>
            <a:r>
              <a:rPr lang="en-US" altLang="zh-CN" sz="3200" dirty="0"/>
              <a:t>+</a:t>
            </a:r>
            <a:r>
              <a:rPr lang="zh-CN" altLang="en-US" sz="3200" dirty="0"/>
              <a:t>研究动态</a:t>
            </a:r>
            <a:endParaRPr lang="zh-CN" altLang="zh-CN" sz="32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812800" y="1364672"/>
            <a:ext cx="10566400" cy="4128656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zh-CN" sz="1800" b="0" i="0" dirty="0">
                <a:solidFill>
                  <a:srgbClr val="060607"/>
                </a:solidFill>
                <a:effectLst/>
                <a:latin typeface="-apple-system"/>
              </a:rPr>
              <a:t>	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在数字通信和数字化雷达等数字无线电系统中，多速率信号处理技术是核心组成部分。该技术能够实现信号的采样率变换，从而满足不同系统对信号处理速度和精度的需求。本项目旨在设计一个分数倍抽取系统，将采样率为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15MHz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的输入信号变换为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0.6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倍的采样率，即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9MHz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。这一过程涉及到数字滤波器的设计，特别是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FIR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（有限冲激响应）数字滤波器，以实现精确的采样率变换。</a:t>
            </a:r>
            <a:endParaRPr lang="en-US" altLang="zh-CN" sz="20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	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当前，数字信号处理领域中，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FIR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滤波器因其线性相位特性和稳定性而被广泛研究和应用。研究动态主要集中在提高滤波器设计效率、降低资源消耗以及优化滤波器性能。此外，最优化方法和新型滤波器结构的研究也在不断推进，以适应更复杂的信号处理需求。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27433-EEA7-1B85-A165-8FB08AC35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4A9EA135-3A1C-13CD-E0E7-22E9018CBCE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02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E374FBC-D6E5-9F1B-A5B0-7C84AB70A69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方案设计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65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方案设计</a:t>
            </a:r>
            <a:endParaRPr lang="zh-CN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2409309" y="4610911"/>
            <a:ext cx="7065432" cy="1391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使用如上图所示步骤，实现要求的对采样率的变换。采取整数倍内插或抽取，先进行</a:t>
            </a:r>
            <a:r>
              <a:rPr lang="en-US" altLang="zh-CN" dirty="0"/>
              <a:t>3</a:t>
            </a:r>
            <a:r>
              <a:rPr lang="zh-CN" altLang="en-US" dirty="0"/>
              <a:t>倍增采样</a:t>
            </a:r>
            <a:r>
              <a:rPr lang="en-US" altLang="zh-CN" dirty="0"/>
              <a:t>(</a:t>
            </a:r>
            <a:r>
              <a:rPr lang="zh-CN" altLang="en-US" dirty="0"/>
              <a:t>内插零值</a:t>
            </a:r>
            <a:r>
              <a:rPr lang="en-US" altLang="zh-CN" dirty="0"/>
              <a:t>)</a:t>
            </a:r>
            <a:r>
              <a:rPr lang="zh-CN" altLang="en-US" dirty="0"/>
              <a:t>，经过级联后的低通滤波器滤波后，进行</a:t>
            </a:r>
            <a:r>
              <a:rPr lang="en-US" altLang="zh-CN" dirty="0"/>
              <a:t>5</a:t>
            </a:r>
            <a:r>
              <a:rPr lang="zh-CN" altLang="en-US" dirty="0"/>
              <a:t>倍减采样</a:t>
            </a:r>
            <a:r>
              <a:rPr lang="en-US" altLang="zh-CN" dirty="0"/>
              <a:t>(</a:t>
            </a:r>
            <a:r>
              <a:rPr lang="zh-CN" altLang="en-US" dirty="0"/>
              <a:t>抽取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8FD1582D-F85C-0AB7-1989-7839999E00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7"/>
          <a:stretch>
            <a:fillRect/>
          </a:stretch>
        </p:blipFill>
        <p:spPr>
          <a:xfrm>
            <a:off x="2530392" y="1408703"/>
            <a:ext cx="6161783" cy="2881630"/>
          </a:xfr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D45F6-E08D-8D93-B2A1-B94E00736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89433378-46FC-E2AF-188D-F9391B45D7D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03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6C7F84-2E22-9DE2-824F-CA7B0AB67080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滤波器设计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09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86AFA-87E0-7293-EAF6-8C18621C3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948B70A-ADEE-BE9F-0B26-C61FC3A88AA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0800" y="539489"/>
            <a:ext cx="3490036" cy="102145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FIR</a:t>
            </a:r>
            <a:r>
              <a:rPr lang="zh-CN" altLang="en-US" sz="2800" dirty="0"/>
              <a:t>滤波器设计常用法</a:t>
            </a:r>
            <a:r>
              <a:rPr lang="en-US" altLang="zh-CN" sz="2800" dirty="0"/>
              <a:t>——</a:t>
            </a:r>
            <a:r>
              <a:rPr lang="zh-CN" altLang="en-US" sz="2800" dirty="0"/>
              <a:t>窗函数法</a:t>
            </a:r>
            <a:endParaRPr lang="zh-CN" altLang="zh-CN" sz="28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89B163-9C1D-4FF5-C899-3E8755DF943F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369014" y="1560944"/>
            <a:ext cx="4154348" cy="3908942"/>
          </a:xfrm>
        </p:spPr>
        <p:txBody>
          <a:bodyPr>
            <a:normAutofit/>
          </a:bodyPr>
          <a:lstStyle/>
          <a:p>
            <a:pPr algn="l">
              <a:lnSpc>
                <a:spcPts val="1800"/>
              </a:lnSpc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汉宁窗（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Hann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：汉宁窗是一个升余弦窗，它通过在时域内对信号进行平滑处理来减少频域的旁瓣。汉宁窗的主瓣宽度较窄，旁瓣衰减较好，通常旁瓣峰值衰减为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31dB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，使得它在频率分辨率和泄露控制之间取得了良好的平衡。</a:t>
            </a:r>
          </a:p>
          <a:p>
            <a:pPr algn="l">
              <a:lnSpc>
                <a:spcPts val="1800"/>
              </a:lnSpc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布莱克曼窗（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Blackman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：布莱克曼窗在汉宁窗的基础上增加了升余弦的二次谐波分量，以进一步减少旁瓣。布莱克曼窗的旁瓣衰减比汉宁窗更好，通常旁瓣峰值衰减为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57dB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，但主瓣宽度较宽，这使得它在阻带衰减要求较高的应用中表现更好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9D290E-5883-09B6-31C6-AB0060AA1DDA}"/>
              </a:ext>
            </a:extLst>
          </p:cNvPr>
          <p:cNvSpPr txBox="1"/>
          <p:nvPr/>
        </p:nvSpPr>
        <p:spPr>
          <a:xfrm>
            <a:off x="5680319" y="4070380"/>
            <a:ext cx="3444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通带截止频率</a:t>
            </a:r>
            <a:r>
              <a:rPr lang="en-US" altLang="zh-CN" dirty="0"/>
              <a:t>wp</a:t>
            </a:r>
            <a:r>
              <a:rPr lang="zh-CN" altLang="en-US" dirty="0"/>
              <a:t>为</a:t>
            </a:r>
            <a:r>
              <a:rPr lang="en-US" altLang="zh-CN" dirty="0"/>
              <a:t>pi/5</a:t>
            </a:r>
            <a:r>
              <a:rPr lang="zh-CN" altLang="en-US" dirty="0"/>
              <a:t>，假设阻带截止频率</a:t>
            </a:r>
            <a:r>
              <a:rPr lang="en-US" altLang="zh-CN" dirty="0" err="1"/>
              <a:t>ws</a:t>
            </a:r>
            <a:r>
              <a:rPr lang="zh-CN" altLang="en-US" dirty="0"/>
              <a:t>为</a:t>
            </a:r>
            <a:r>
              <a:rPr lang="en-US" altLang="zh-CN" dirty="0"/>
              <a:t>pi/4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由上表计算得：</a:t>
            </a:r>
            <a:endParaRPr lang="en-US" altLang="zh-CN" dirty="0"/>
          </a:p>
          <a:p>
            <a:r>
              <a:rPr lang="en-US" altLang="zh-CN" dirty="0" err="1"/>
              <a:t>hann</a:t>
            </a:r>
            <a:r>
              <a:rPr lang="zh-CN" altLang="en-US" dirty="0"/>
              <a:t>窗阶数选择</a:t>
            </a:r>
            <a:r>
              <a:rPr lang="en-US" altLang="zh-CN" dirty="0"/>
              <a:t>124</a:t>
            </a:r>
          </a:p>
          <a:p>
            <a:r>
              <a:rPr lang="en-US" altLang="zh-CN" dirty="0"/>
              <a:t>Blackman</a:t>
            </a:r>
            <a:r>
              <a:rPr lang="zh-CN" altLang="en-US" dirty="0"/>
              <a:t>阶数选择</a:t>
            </a:r>
            <a:r>
              <a:rPr lang="en-US" altLang="zh-CN" dirty="0"/>
              <a:t>220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EE87DD76-1289-7112-9EBC-0EEAAF7826A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5198377" y="211465"/>
            <a:ext cx="6278242" cy="346559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139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19FE3-31F4-CD81-BBEF-AEC0006C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00" y="800576"/>
            <a:ext cx="3960000" cy="882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凯泽窗（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kaiser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）：</a:t>
            </a:r>
            <a:b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B12CD7-28FE-5ED2-D028-1998D0B589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91" y="1623901"/>
            <a:ext cx="3956400" cy="4093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凯泽窗通过调节参数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β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，可以在主瓣宽度和旁瓣衰减之间进行权衡，适应不同的信号处理需求具有较为平坦的频率响应曲线，可以在一定程度上减少频谱泄露问题，与其他窗函数相比，凯泽窗在信号的两端边界效应较小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对于给定的阻带衰减，凯泽窗具有最陡的过渡带，意味着它在频域上具有可控的副瓣衰减，并且具有较好的边界符合性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09420B9-40E8-20E4-3AA5-654A81CFA09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131014" y="1088256"/>
            <a:ext cx="5626404" cy="961231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E5306A-30EE-542E-AEF3-E22982EB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253" r="-1366"/>
          <a:stretch/>
        </p:blipFill>
        <p:spPr>
          <a:xfrm>
            <a:off x="6240821" y="2049487"/>
            <a:ext cx="2165455" cy="4197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B323D1-3663-74A7-C2FC-6DF8CF45C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554" y="2404069"/>
            <a:ext cx="5001323" cy="9526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7628EA-E0C5-F79B-97A9-230495E91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152" y="3356702"/>
            <a:ext cx="2724791" cy="86313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ADC24F2-BE8A-0111-072D-65062B826065}"/>
              </a:ext>
            </a:extLst>
          </p:cNvPr>
          <p:cNvSpPr txBox="1"/>
          <p:nvPr/>
        </p:nvSpPr>
        <p:spPr>
          <a:xfrm>
            <a:off x="480403" y="5188511"/>
            <a:ext cx="3542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通过计算得不同</a:t>
            </a:r>
            <a:r>
              <a:rPr lang="en-US" altLang="zh-CN" dirty="0"/>
              <a:t>β</a:t>
            </a:r>
            <a:r>
              <a:rPr lang="zh-CN" altLang="en-US" dirty="0"/>
              <a:t>下</a:t>
            </a:r>
            <a:r>
              <a:rPr lang="en-US" altLang="zh-CN" dirty="0"/>
              <a:t>Kaiser</a:t>
            </a:r>
            <a:r>
              <a:rPr lang="zh-CN" altLang="en-US" dirty="0"/>
              <a:t>窗的阶数分别为：</a:t>
            </a:r>
            <a:endParaRPr lang="en-US" altLang="zh-CN" dirty="0"/>
          </a:p>
          <a:p>
            <a:r>
              <a:rPr lang="en-US" altLang="zh-CN" dirty="0"/>
              <a:t>δ=0.01     </a:t>
            </a:r>
            <a:r>
              <a:rPr lang="zh-CN" altLang="en-US" dirty="0"/>
              <a:t>，</a:t>
            </a:r>
            <a:r>
              <a:rPr lang="en-US" altLang="zh-CN" dirty="0"/>
              <a:t>β=3.339532</a:t>
            </a:r>
            <a:r>
              <a:rPr lang="zh-CN" altLang="en-US" dirty="0"/>
              <a:t>：</a:t>
            </a:r>
            <a:r>
              <a:rPr lang="en-US" altLang="zh-CN" dirty="0"/>
              <a:t>M=90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δ=0.001   </a:t>
            </a:r>
            <a:r>
              <a:rPr lang="zh-CN" altLang="en-US" dirty="0"/>
              <a:t>，</a:t>
            </a:r>
            <a:r>
              <a:rPr lang="en-US" altLang="zh-CN" dirty="0"/>
              <a:t>β=5.65326</a:t>
            </a:r>
            <a:r>
              <a:rPr lang="zh-CN" altLang="en-US" dirty="0"/>
              <a:t>：</a:t>
            </a:r>
            <a:r>
              <a:rPr lang="en-US" altLang="zh-CN" dirty="0"/>
              <a:t>M=146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δ =0.0001</a:t>
            </a:r>
            <a:r>
              <a:rPr lang="zh-CN" altLang="en-US" dirty="0"/>
              <a:t>，</a:t>
            </a:r>
            <a:r>
              <a:rPr lang="en-US" altLang="zh-CN" dirty="0"/>
              <a:t>β=7.85726</a:t>
            </a:r>
            <a:r>
              <a:rPr lang="zh-CN" altLang="en-US" dirty="0"/>
              <a:t>：</a:t>
            </a:r>
            <a:r>
              <a:rPr lang="en-US" altLang="zh-CN" dirty="0"/>
              <a:t>M=202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84248C9-030F-7BCD-6346-661C61F94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6276" y="3429000"/>
            <a:ext cx="3832699" cy="201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548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QwYWIzMmY1MDU2NmE4ODA1YWIxZjI0ODMwMGRjMT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0、11、12、13、14、15"/>
  <p:tag name="KSO_WM_SLIDE_ID" val="custom20202684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84"/>
  <p:tag name="KSO_WM_SLIDE_LAYOUT" val="a_b"/>
  <p:tag name="KSO_WM_SLIDE_LAYOUT_CNT" val="1_2"/>
  <p:tag name="KSO_WM_TEMPLATE_MASTER_TYPE" val="1"/>
  <p:tag name="KSO_WM_TEMPLATE_COLOR_TYPE" val="1"/>
  <p:tag name="KSO_WM_TEMPLATE_MASTER_THUMB_INDEX" val="1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i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简约工作汇报"/>
  <p:tag name="KSO_WM_UNIT_NOCLEAR" val="0"/>
  <p:tag name="KSO_WM_UNIT_VALUE" val="12"/>
  <p:tag name="KSO_WM_UNIT_TYPE" val="a"/>
  <p:tag name="KSO_WM_UNIT_INDEX" val="1"/>
  <p:tag name="KSO_WM_UNIT_ISNUMDGMTITLE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27"/>
  <p:tag name="KSO_WM_UNIT_TYPE" val="b"/>
  <p:tag name="KSO_WM_UNIT_INDEX" val="1"/>
  <p:tag name="KSO_WM_UNIT_ISNUMDGMTITLE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27"/>
  <p:tag name="KSO_WM_UNIT_TYPE" val="b"/>
  <p:tag name="KSO_WM_UNIT_INDEX" val="1"/>
  <p:tag name="KSO_WM_UNIT_ISNUMDGMTITLE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684_5*i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684_5*i*2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84_5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84_5*l_h_i*1_1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84_5*l_h_a*1_1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84_5*l_h_i*1_3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684_5*l_h_a*1_3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84_5*l_h_i*1_2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684_5*l_h_i*1_4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84_5*l_h_a*1_2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684_5*l_h_a*1_4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84_5*l_h_i*1_3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684_5*l_h_a*1_3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4_14"/>
  <p:tag name="KSO_WM_TEMPLATE_SUBCATEGORY" val="0"/>
  <p:tag name="KSO_WM_SLIDE_TYPE" val="text"/>
  <p:tag name="KSO_WM_SLIDE_SUBTYPE" val="pureTxt"/>
  <p:tag name="KSO_WM_SLIDE_ITEM_CNT" val="0"/>
  <p:tag name="KSO_WM_SLIDE_INDEX" val="14"/>
  <p:tag name="KSO_WM_SLIDE_SIZE" val="720*329"/>
  <p:tag name="KSO_WM_SLIDE_POSITION" val="119*105"/>
  <p:tag name="KSO_WM_TAG_VERSION" val="1.0"/>
  <p:tag name="KSO_WM_BEAUTIFY_FLAG" val="#wm#"/>
  <p:tag name="KSO_WM_TEMPLATE_CATEGORY" val="custom"/>
  <p:tag name="KSO_WM_TEMPLATE_INDEX" val="20202684"/>
  <p:tag name="KSO_WM_SLIDE_LAYOUT" val="a_f"/>
  <p:tag name="KSO_WM_SLIDE_LAYOUT_CNT" val="1_1"/>
  <p:tag name="KSO_WM_TEMPLATE_MASTER_TYPE" val="1"/>
  <p:tag name="KSO_WM_TEMPLATE_COLOR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14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84_14*f*1"/>
  <p:tag name="KSO_WM_TEMPLATE_CATEGORY" val="custom"/>
  <p:tag name="KSO_WM_TEMPLATE_INDEX" val="20202684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4_13"/>
  <p:tag name="KSO_WM_TEMPLATE_SUBCATEGORY" val="0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2_2"/>
  <p:tag name="KSO_WM_TEMPLATE_MASTER_TYPE" val="1"/>
  <p:tag name="KSO_WM_TEMPLATE_COLOR_TYPE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13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3*f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54"/>
  <p:tag name="KSO_WM_UNIT_TYPE" val="f"/>
  <p:tag name="KSO_WM_UNIT_INDEX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4_10"/>
  <p:tag name="KSO_WM_TEMPLATE_SUBCATEGORY" val="0"/>
  <p:tag name="KSO_WM_SLIDE_TYPE" val="text"/>
  <p:tag name="KSO_WM_SLIDE_SUBTYPE" val="picTxt"/>
  <p:tag name="KSO_WM_SLIDE_ITEM_CNT" val="0"/>
  <p:tag name="KSO_WM_SLIDE_INDEX" val="10"/>
  <p:tag name="KSO_WM_SLIDE_SIZE" val="865*400"/>
  <p:tag name="KSO_WM_SLIDE_POSITION" val="45*60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1_1"/>
  <p:tag name="KSO_WM_TEMPLATE_MASTER_TYPE" val="1"/>
  <p:tag name="KSO_WM_TEMPLATE_COLOR_TYP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10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84_10*f*1"/>
  <p:tag name="KSO_WM_TEMPLATE_CATEGORY" val="custom"/>
  <p:tag name="KSO_WM_TEMPLATE_INDEX" val="20202684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202684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84"/>
  <p:tag name="KSO_WM_SLIDE_LAYOUT" val="a_b"/>
  <p:tag name="KSO_WM_SLIDE_LAYOUT_CNT" val="1_2"/>
  <p:tag name="KSO_WM_TEMPLATE_MASTER_TYPE" val="1"/>
  <p:tag name="KSO_WM_TEMPLATE_COLOR_TYPE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5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S"/>
  <p:tag name="KSO_WM_UNIT_ISNUMDGMTITL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0、11、12、13、14、15"/>
  <p:tag name="KSO_WM_TEMPLATE_SUBCATEGORY" val="0"/>
  <p:tag name="KSO_WM_TAG_VERSION" val="1.0"/>
  <p:tag name="KSO_WM_BEAUTIFY_FLAG" val="#wm#"/>
  <p:tag name="KSO_WM_TEMPLATE_CATEGORY" val="custom"/>
  <p:tag name="KSO_WM_TEMPLATE_INDEX" val="20202684"/>
  <p:tag name="KSO_WM_TEMPLATE_MASTER_TYPE" val="1"/>
  <p:tag name="KSO_WM_TEMPLATE_COLOR_TYPE" val="1"/>
  <p:tag name="KSO_WM_TEMPLATE_MASTER_THUMB_INDEX" val="1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89">
      <a:dk1>
        <a:srgbClr val="000000"/>
      </a:dk1>
      <a:lt1>
        <a:srgbClr val="FFFFFF"/>
      </a:lt1>
      <a:dk2>
        <a:srgbClr val="EBEBEB"/>
      </a:dk2>
      <a:lt2>
        <a:srgbClr val="FFFFFF"/>
      </a:lt2>
      <a:accent1>
        <a:srgbClr val="000000"/>
      </a:accent1>
      <a:accent2>
        <a:srgbClr val="1E1E1E"/>
      </a:accent2>
      <a:accent3>
        <a:srgbClr val="343434"/>
      </a:accent3>
      <a:accent4>
        <a:srgbClr val="4E4E4E"/>
      </a:accent4>
      <a:accent5>
        <a:srgbClr val="6A6A6A"/>
      </a:accent5>
      <a:accent6>
        <a:srgbClr val="858585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2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3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4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5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6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5348</TotalTime>
  <Words>1326</Words>
  <Application>Microsoft Office PowerPoint</Application>
  <PresentationFormat>宽屏</PresentationFormat>
  <Paragraphs>104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(使用中文字体)</vt:lpstr>
      <vt:lpstr>-apple-system</vt:lpstr>
      <vt:lpstr>Menlo</vt:lpstr>
      <vt:lpstr>汉仪旗黑-85S</vt:lpstr>
      <vt:lpstr>微软雅黑</vt:lpstr>
      <vt:lpstr>Arial</vt:lpstr>
      <vt:lpstr>Calibri</vt:lpstr>
      <vt:lpstr>WPS</vt:lpstr>
      <vt:lpstr>1_Office 主题​​</vt:lpstr>
      <vt:lpstr>分数倍抽取系统设计</vt:lpstr>
      <vt:lpstr>PowerPoint 演示文稿</vt:lpstr>
      <vt:lpstr>项目背景+研究动态</vt:lpstr>
      <vt:lpstr>项目背景+研究动态</vt:lpstr>
      <vt:lpstr>方案设计</vt:lpstr>
      <vt:lpstr>方案设计</vt:lpstr>
      <vt:lpstr>滤波器设计</vt:lpstr>
      <vt:lpstr>FIR滤波器设计常用法——窗函数法</vt:lpstr>
      <vt:lpstr>凯泽窗（kaiser）： </vt:lpstr>
      <vt:lpstr>Parks-McClellan 算法</vt:lpstr>
      <vt:lpstr>仿真与验证</vt:lpstr>
      <vt:lpstr>仿真与验证</vt:lpstr>
      <vt:lpstr>仿真与验证</vt:lpstr>
      <vt:lpstr>仿真与验证</vt:lpstr>
      <vt:lpstr>仿真与验证</vt:lpstr>
      <vt:lpstr>仿真与验证</vt:lpstr>
      <vt:lpstr>仿真与验证</vt:lpstr>
      <vt:lpstr>PowerPoint 演示文稿</vt:lpstr>
      <vt:lpstr>PowerPoint 演示文稿</vt:lpstr>
      <vt:lpstr>Parks-McClellan 算法设计的较低阶滤波器</vt:lpstr>
      <vt:lpstr>Parks-McClellan 算法设计的较高阶滤波器</vt:lpstr>
      <vt:lpstr>滤波器性能资源分析</vt:lpstr>
      <vt:lpstr>较好的滤波器</vt:lpstr>
      <vt:lpstr>其他滤波器</vt:lpstr>
      <vt:lpstr>性能资源比较</vt:lpstr>
      <vt:lpstr>较低阶的滤波器性能分析资源</vt:lpstr>
      <vt:lpstr>较高阶的滤波器性能资源分析</vt:lpstr>
      <vt:lpstr>结论</vt:lpstr>
      <vt:lpstr>结论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孙梦婷</dc:creator>
  <cp:lastModifiedBy>Ruijie Fan</cp:lastModifiedBy>
  <cp:revision>21</cp:revision>
  <dcterms:created xsi:type="dcterms:W3CDTF">2023-08-09T12:44:00Z</dcterms:created>
  <dcterms:modified xsi:type="dcterms:W3CDTF">2024-12-13T06:23:18Z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