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92" r:id="rId6"/>
    <p:sldId id="284" r:id="rId7"/>
    <p:sldId id="286" r:id="rId8"/>
    <p:sldId id="288" r:id="rId9"/>
    <p:sldId id="291" r:id="rId10"/>
    <p:sldId id="289" r:id="rId11"/>
    <p:sldId id="283" r:id="rId12"/>
    <p:sldId id="282" r:id="rId13"/>
    <p:sldId id="285" r:id="rId14"/>
    <p:sldId id="287" r:id="rId15"/>
    <p:sldId id="290" r:id="rId16"/>
    <p:sldId id="29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D8D8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slide" Target="slide3.xml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image" Target="../media/image18.png"/><Relationship Id="rId7" Type="http://schemas.openxmlformats.org/officeDocument/2006/relationships/tags" Target="../tags/tag76.xml"/><Relationship Id="rId6" Type="http://schemas.openxmlformats.org/officeDocument/2006/relationships/slide" Target="slide3.xml"/><Relationship Id="rId5" Type="http://schemas.openxmlformats.org/officeDocument/2006/relationships/image" Target="../media/image17.png"/><Relationship Id="rId4" Type="http://schemas.openxmlformats.org/officeDocument/2006/relationships/tags" Target="../tags/tag75.xml"/><Relationship Id="rId3" Type="http://schemas.openxmlformats.org/officeDocument/2006/relationships/image" Target="../media/image16.png"/><Relationship Id="rId2" Type="http://schemas.openxmlformats.org/officeDocument/2006/relationships/tags" Target="../tags/tag74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slide" Target="slide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slide" Target="slide2.xml"/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5.xml"/><Relationship Id="rId7" Type="http://schemas.openxmlformats.org/officeDocument/2006/relationships/slide" Target="slide8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6.xml"/><Relationship Id="rId7" Type="http://schemas.openxmlformats.org/officeDocument/2006/relationships/slide" Target="slide13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3" Type="http://schemas.openxmlformats.org/officeDocument/2006/relationships/slide" Target="slide9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8.xml"/><Relationship Id="rId5" Type="http://schemas.openxmlformats.org/officeDocument/2006/relationships/slide" Target="slide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9.xml"/><Relationship Id="rId5" Type="http://schemas.openxmlformats.org/officeDocument/2006/relationships/slide" Target="slide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slide" Target="slide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slide" Target="slide14.xml"/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slide" Target="slide3.xml"/><Relationship Id="rId2" Type="http://schemas.openxmlformats.org/officeDocument/2006/relationships/image" Target="../media/image14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29285" y="116205"/>
            <a:ext cx="4926330" cy="899160"/>
          </a:xfrm>
        </p:spPr>
        <p:txBody>
          <a:bodyPr/>
          <a:lstStyle/>
          <a:p>
            <a:r>
              <a:rPr lang="zh-CN" altLang="en-US" sz="4000" b="1" i="1">
                <a:latin typeface="叶根友毛笔行书2.0版" panose="02010601030101010101" charset="-122"/>
                <a:ea typeface="叶根友毛笔行书2.0版" panose="02010601030101010101" charset="-122"/>
              </a:rPr>
              <a:t>第一阶段项目答辩</a:t>
            </a:r>
            <a:endParaRPr lang="zh-CN" altLang="en-US" sz="4000" b="1" i="1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44550" y="1465580"/>
            <a:ext cx="6080125" cy="625475"/>
          </a:xfrm>
        </p:spPr>
        <p:txBody>
          <a:bodyPr/>
          <a:lstStyle/>
          <a:p>
            <a:r>
              <a:rPr lang="zh-CN" altLang="en-US" sz="32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逐浪温莎雅楷体" panose="03000509000000000000" charset="-122"/>
              </a:rPr>
              <a:t>项目名：移动嗖嗖大厅</a:t>
            </a:r>
            <a:endParaRPr lang="zh-CN" altLang="en-US" sz="32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逐浪温莎雅楷体" panose="03000509000000000000" charset="-122"/>
            </a:endParaRPr>
          </a:p>
        </p:txBody>
      </p:sp>
      <p:sp>
        <p:nvSpPr>
          <p:cNvPr id="5" name="PA-文本框 3"/>
          <p:cNvSpPr txBox="1"/>
          <p:nvPr/>
        </p:nvSpPr>
        <p:spPr>
          <a:xfrm>
            <a:off x="2818765" y="2606675"/>
            <a:ext cx="2316480" cy="460375"/>
          </a:xfrm>
          <a:prstGeom prst="rect">
            <a:avLst/>
          </a:prstGeom>
          <a:noFill/>
        </p:spPr>
        <p:txBody>
          <a:bodyPr vert="horz" wrap="none" rtlCol="0" anchor="t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主讲人：范太平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7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xit" presetSubtype="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10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10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200000" y="200000"/>
                                    </p:animScale>
                                    <p:animEffect transition="out" filter="fade">
                                      <p:cBhvr>
                                        <p:cTn id="1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57555" y="542290"/>
            <a:ext cx="4308475" cy="695960"/>
            <a:chOff x="1336" y="1002"/>
            <a:chExt cx="6785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315" y="1188"/>
              <a:ext cx="5806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  2</a:t>
              </a: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、套餐余量查询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15" y="1328420"/>
            <a:ext cx="4639310" cy="4375150"/>
          </a:xfrm>
          <a:prstGeom prst="rect">
            <a:avLst/>
          </a:prstGeom>
        </p:spPr>
      </p:pic>
      <p:sp>
        <p:nvSpPr>
          <p:cNvPr id="5" name="爆炸形 1 4">
            <a:hlinkClick r:id="rId3" tooltip="" action="ppaction://hlinksldjump"/>
          </p:cNvPr>
          <p:cNvSpPr/>
          <p:nvPr/>
        </p:nvSpPr>
        <p:spPr>
          <a:xfrm>
            <a:off x="10453370" y="5320030"/>
            <a:ext cx="1110615" cy="101854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21995" y="532765"/>
            <a:ext cx="3186430" cy="695960"/>
            <a:chOff x="1336" y="1002"/>
            <a:chExt cx="5018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450" y="1188"/>
              <a:ext cx="390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3</a:t>
              </a: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、打印消费详单</a:t>
              </a:r>
              <a:endParaRPr lang="zh-CN" altLang="en-US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50035" y="1558925"/>
            <a:ext cx="4909820" cy="210947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0035" y="4268470"/>
            <a:ext cx="7867650" cy="15621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550035" y="3668395"/>
            <a:ext cx="3549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rgbClr val="00B0F0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将消费信息存入记事本中</a:t>
            </a:r>
            <a:endParaRPr lang="zh-CN" altLang="en-US" sz="2400" b="1" dirty="0" smtClean="0">
              <a:solidFill>
                <a:srgbClr val="00B0F0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</p:txBody>
      </p:sp>
      <p:sp>
        <p:nvSpPr>
          <p:cNvPr id="5" name="爆炸形 1 4">
            <a:hlinkClick r:id="rId6" tooltip="" action="ppaction://hlinksldjump"/>
          </p:cNvPr>
          <p:cNvSpPr/>
          <p:nvPr/>
        </p:nvSpPr>
        <p:spPr>
          <a:xfrm>
            <a:off x="10454640" y="5320030"/>
            <a:ext cx="1110615" cy="101854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15430" y="1558925"/>
            <a:ext cx="4328160" cy="2109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19225" y="1141095"/>
            <a:ext cx="280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第一种情况：</a:t>
            </a:r>
            <a:endParaRPr lang="zh-CN" altLang="en-US" sz="2400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15430" y="1111250"/>
            <a:ext cx="3144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F0"/>
                </a:solidFill>
              </a:rPr>
              <a:t>第二种情况：</a:t>
            </a:r>
            <a:endParaRPr lang="zh-CN" altLang="en-US" sz="2400">
              <a:solidFill>
                <a:srgbClr val="00B0F0"/>
              </a:solidFill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01675" y="513715"/>
            <a:ext cx="2555240" cy="695960"/>
            <a:chOff x="1336" y="1002"/>
            <a:chExt cx="4024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420" y="1188"/>
              <a:ext cx="2940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4</a:t>
              </a: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、套餐变更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85" y="513715"/>
            <a:ext cx="5973445" cy="3686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4199890"/>
            <a:ext cx="7042150" cy="2174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1675" y="2153920"/>
            <a:ext cx="36487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三种情况：</a:t>
            </a:r>
            <a:endParaRPr lang="zh-CN" altLang="en-US" sz="2400" b="1" dirty="0" smtClean="0"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 algn="l">
              <a:buClrTx/>
              <a:buSzTx/>
              <a:buFontTx/>
            </a:pPr>
            <a:endParaRPr lang="zh-CN" altLang="en-US" sz="2400" b="1" dirty="0" smtClean="0">
              <a:solidFill>
                <a:srgbClr val="00B0F0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 algn="l">
              <a:buClrTx/>
              <a:buSzTx/>
              <a:buFontTx/>
            </a:pPr>
            <a:r>
              <a:rPr lang="zh-CN" altLang="en-US" b="1" dirty="0" smtClean="0">
                <a:solidFill>
                  <a:srgbClr val="00B0F0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1.用户已是要变更的套餐</a:t>
            </a:r>
            <a:endParaRPr lang="zh-CN" altLang="en-US" b="1" dirty="0" smtClean="0">
              <a:solidFill>
                <a:srgbClr val="00B0F0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 algn="l">
              <a:buClrTx/>
              <a:buSzTx/>
              <a:buFontTx/>
            </a:pPr>
            <a:endParaRPr lang="zh-CN" altLang="en-US" b="1" dirty="0" smtClean="0">
              <a:solidFill>
                <a:srgbClr val="00B0F0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 algn="l">
              <a:buClrTx/>
              <a:buSzTx/>
              <a:buFontTx/>
            </a:pPr>
            <a:r>
              <a:rPr lang="zh-CN" altLang="en-US" b="1" dirty="0" smtClean="0">
                <a:solidFill>
                  <a:srgbClr val="00B0F0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2.用户账户余额不足以更换套餐</a:t>
            </a:r>
            <a:endParaRPr lang="zh-CN" altLang="en-US" b="1" dirty="0" smtClean="0">
              <a:solidFill>
                <a:srgbClr val="00B0F0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 algn="l">
              <a:buClrTx/>
              <a:buSzTx/>
              <a:buFontTx/>
            </a:pPr>
            <a:endParaRPr lang="zh-CN" altLang="en-US" b="1" dirty="0" smtClean="0">
              <a:solidFill>
                <a:srgbClr val="00B0F0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 algn="l">
              <a:buClrTx/>
              <a:buSzTx/>
              <a:buFontTx/>
            </a:pPr>
            <a:r>
              <a:rPr lang="zh-CN" altLang="en-US" b="1" dirty="0" smtClean="0">
                <a:solidFill>
                  <a:srgbClr val="00B0F0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3.套餐更换成功</a:t>
            </a:r>
            <a:endParaRPr lang="zh-CN" altLang="en-US" b="1" dirty="0" smtClean="0">
              <a:solidFill>
                <a:srgbClr val="00B0F0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</p:txBody>
      </p:sp>
      <p:sp>
        <p:nvSpPr>
          <p:cNvPr id="5" name="爆炸形 1 4">
            <a:hlinkClick r:id="rId4" tooltip="" action="ppaction://hlinksldjump"/>
          </p:cNvPr>
          <p:cNvSpPr/>
          <p:nvPr/>
        </p:nvSpPr>
        <p:spPr>
          <a:xfrm>
            <a:off x="701675" y="5312410"/>
            <a:ext cx="1110615" cy="101854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4" name="组合 13"/>
          <p:cNvGrpSpPr/>
          <p:nvPr/>
        </p:nvGrpSpPr>
        <p:grpSpPr>
          <a:xfrm>
            <a:off x="707390" y="485140"/>
            <a:ext cx="3217545" cy="695960"/>
            <a:chOff x="1336" y="1002"/>
            <a:chExt cx="5067" cy="1096"/>
          </a:xfrm>
        </p:grpSpPr>
        <p:grpSp>
          <p:nvGrpSpPr>
            <p:cNvPr id="15" name="组合 14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2499" y="1188"/>
              <a:ext cx="390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5</a:t>
              </a: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、办理退网功能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1181735"/>
            <a:ext cx="7989570" cy="3468370"/>
          </a:xfrm>
          <a:prstGeom prst="rect">
            <a:avLst/>
          </a:prstGeom>
        </p:spPr>
      </p:pic>
      <p:sp>
        <p:nvSpPr>
          <p:cNvPr id="5" name="爆炸形 1 4">
            <a:hlinkClick r:id="rId3" tooltip="" action="ppaction://hlinksldjump"/>
          </p:cNvPr>
          <p:cNvSpPr/>
          <p:nvPr/>
        </p:nvSpPr>
        <p:spPr>
          <a:xfrm>
            <a:off x="10419080" y="5345430"/>
            <a:ext cx="1110615" cy="101854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动作按钮: 第一张 7">
            <a:hlinkClick r:id="rId4" tooltip="" action="ppaction://hlinksldjump"/>
          </p:cNvPr>
          <p:cNvSpPr/>
          <p:nvPr/>
        </p:nvSpPr>
        <p:spPr>
          <a:xfrm>
            <a:off x="9415780" y="5533390"/>
            <a:ext cx="611505" cy="641985"/>
          </a:xfrm>
          <a:prstGeom prst="actionButtonHome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12700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99720" y="1978660"/>
            <a:ext cx="4926330" cy="899160"/>
          </a:xfrm>
        </p:spPr>
        <p:txBody>
          <a:bodyPr/>
          <a:lstStyle/>
          <a:p>
            <a:r>
              <a:rPr lang="zh-CN" altLang="en-US" sz="8000">
                <a:latin typeface="叶根友毛笔行书2.0版" panose="02010601030101010101" charset="-122"/>
                <a:ea typeface="叶根友毛笔行书2.0版" panose="02010601030101010101" charset="-122"/>
              </a:rPr>
              <a:t>谢谢观看</a:t>
            </a:r>
            <a:endParaRPr lang="zh-CN" altLang="en-US" sz="80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0410" y="145669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介绍到此完毕</a:t>
            </a:r>
            <a:endParaRPr lang="zh-CN" altLang="en-US" sz="28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笑脸 3"/>
          <p:cNvSpPr/>
          <p:nvPr/>
        </p:nvSpPr>
        <p:spPr>
          <a:xfrm>
            <a:off x="5001260" y="2211705"/>
            <a:ext cx="914400" cy="91440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7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 useBgFill="1">
        <p:nvSpPr>
          <p:cNvPr id="4" name="矩形 3"/>
          <p:cNvSpPr/>
          <p:nvPr/>
        </p:nvSpPr>
        <p:spPr>
          <a:xfrm>
            <a:off x="2270760" y="180340"/>
            <a:ext cx="3851910" cy="4715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marL="457200" indent="-457200" algn="ctr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登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2" tooltip="" action="ppaction://hlinksldjump"/>
              </a:rPr>
              <a:t>录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algn="ctr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户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3" tooltip="" action="ppaction://hlinksldjump"/>
              </a:rPr>
              <a:t>册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algn="ctr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4" tooltip="" action="ppaction://hlinksldjump"/>
              </a:rPr>
              <a:t>使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4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4" tooltip="" action="ppaction://hlinksldjump"/>
              </a:rPr>
              <a:t>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4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4" tooltip="" action="ppaction://hlinksldjump"/>
              </a:rPr>
              <a:t>嗖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4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4" tooltip="" action="ppaction://hlinksldjump"/>
              </a:rPr>
              <a:t>嗖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algn="ctr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5" tooltip="" action="ppaction://hlinksldjump"/>
              </a:rPr>
              <a:t>话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5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5" tooltip="" action="ppaction://hlinksldjump"/>
              </a:rPr>
              <a:t>费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5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5" tooltip="" action="ppaction://hlinksldjump"/>
              </a:rPr>
              <a:t>充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5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5" tooltip="" action="ppaction://hlinksldjump"/>
              </a:rPr>
              <a:t>值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457200" indent="-457200" algn="ctr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6" tooltip="" action="ppaction://hlinksldjump"/>
              </a:rPr>
              <a:t>资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6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6" tooltip="" action="ppaction://hlinksldjump"/>
              </a:rPr>
              <a:t>费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6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6" tooltip="" action="ppaction://hlinksldjump"/>
              </a:rPr>
              <a:t>说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6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6" tooltip="" action="ppaction://hlinksldjump"/>
              </a:rPr>
              <a:t>明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algn="ctr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7" tooltip="" action="ppaction://hlinksldjump"/>
              </a:rPr>
              <a:t>退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7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7" tooltip="" action="ppaction://hlinksldjump"/>
              </a:rPr>
              <a:t>出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7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7" tooltip="" action="ppaction://hlinksldjump"/>
              </a:rPr>
              <a:t>系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7" tooltip="" action="ppaction://hlinksldjump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楷体" panose="02010609060101010101" charset="-122"/>
                <a:ea typeface="楷体" panose="02010609060101010101" charset="-122"/>
                <a:sym typeface="+mn-ea"/>
                <a:hlinkClick r:id="rId7" tooltip="" action="ppaction://hlinksldjump"/>
              </a:rPr>
              <a:t>统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algn="ctr"/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795" y="113665"/>
            <a:ext cx="6102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功能目录展示</a:t>
            </a:r>
            <a:endParaRPr lang="zh-CN" altLang="en-US" sz="48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11200" y="513080"/>
            <a:ext cx="4429125" cy="785495"/>
            <a:chOff x="1336" y="1002"/>
            <a:chExt cx="6975" cy="1237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239" y="1514"/>
              <a:ext cx="607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一、登录功能运行界面展示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sp>
        <p:nvSpPr>
          <p:cNvPr id="12" name="文本框 18"/>
          <p:cNvSpPr txBox="1"/>
          <p:nvPr/>
        </p:nvSpPr>
        <p:spPr>
          <a:xfrm>
            <a:off x="1284605" y="1435735"/>
            <a:ext cx="58553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题目要求：二级菜单需要登录之后才可以操作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191385"/>
            <a:ext cx="6395720" cy="386143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347710" y="1435735"/>
            <a:ext cx="31248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 tooltip="" action="ppaction://hlinksldjump"/>
              </a:rPr>
              <a:t>1.本月账单查询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 tooltip="" action="ppaction://hlinksldjump"/>
              </a:rPr>
              <a:t>2.套餐余量查询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 tooltip="" action="ppaction://hlinksldjump"/>
              </a:rPr>
              <a:t>3.打印消费详单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 tooltip="" action="ppaction://hlinksldjump"/>
              </a:rPr>
              <a:t>4.套餐变更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7" tooltip="" action="ppaction://hlinksldjump"/>
              </a:rPr>
              <a:t>5.办理退网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7" tooltip="" action="ppaction://hlinksldjump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47710" y="897890"/>
            <a:ext cx="2894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二级目录菜单</a:t>
            </a:r>
            <a:endParaRPr lang="zh-CN" altLang="en-US" sz="2400" b="1"/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30885" y="513080"/>
            <a:ext cx="3300730" cy="695960"/>
            <a:chOff x="1336" y="1002"/>
            <a:chExt cx="5198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390" y="1188"/>
              <a:ext cx="414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二、用户注册功能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80" y="1209675"/>
            <a:ext cx="6058535" cy="3982720"/>
          </a:xfrm>
          <a:prstGeom prst="rect">
            <a:avLst/>
          </a:prstGeom>
        </p:spPr>
      </p:pic>
      <p:sp>
        <p:nvSpPr>
          <p:cNvPr id="8" name="动作按钮: 第一张 7">
            <a:hlinkClick r:id="rId3" tooltip="" action="ppaction://hlinksldjump"/>
          </p:cNvPr>
          <p:cNvSpPr/>
          <p:nvPr/>
        </p:nvSpPr>
        <p:spPr>
          <a:xfrm>
            <a:off x="10750550" y="5527675"/>
            <a:ext cx="611505" cy="641985"/>
          </a:xfrm>
          <a:prstGeom prst="actionButtonHome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12700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21360" y="504190"/>
            <a:ext cx="3319780" cy="695960"/>
            <a:chOff x="1336" y="1002"/>
            <a:chExt cx="5228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420" y="1188"/>
              <a:ext cx="414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三、使用嗖嗖功能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141095"/>
            <a:ext cx="3916045" cy="2304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3445510"/>
            <a:ext cx="5480685" cy="2882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445" y="1200785"/>
            <a:ext cx="3413760" cy="245808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126990" y="2306955"/>
            <a:ext cx="2376805" cy="172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动作按钮: 第一张 7">
            <a:hlinkClick r:id="rId5" tooltip="" action="ppaction://hlinksldjump"/>
          </p:cNvPr>
          <p:cNvSpPr/>
          <p:nvPr/>
        </p:nvSpPr>
        <p:spPr>
          <a:xfrm>
            <a:off x="10734040" y="5508625"/>
            <a:ext cx="611505" cy="641985"/>
          </a:xfrm>
          <a:prstGeom prst="actionButtonHome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12700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721360" y="484505"/>
            <a:ext cx="3195320" cy="695960"/>
            <a:chOff x="1336" y="1002"/>
            <a:chExt cx="5032" cy="1096"/>
          </a:xfrm>
        </p:grpSpPr>
        <p:grpSp>
          <p:nvGrpSpPr>
            <p:cNvPr id="3" name="组合 2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224" y="1188"/>
              <a:ext cx="414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四、手机充值功能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16" name="图片 15" descr="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85" y="1270000"/>
            <a:ext cx="4700905" cy="2938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65" y="1898015"/>
            <a:ext cx="4761865" cy="352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35075" y="129603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</a:rPr>
              <a:t>未充值之前账户余额</a:t>
            </a:r>
            <a:endParaRPr lang="zh-CN" altLang="en-US" sz="2400">
              <a:solidFill>
                <a:srgbClr val="00B0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5075" y="242887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</a:rPr>
              <a:t>充值之后账户余额</a:t>
            </a:r>
            <a:endParaRPr lang="zh-CN" altLang="en-US" sz="2400">
              <a:solidFill>
                <a:srgbClr val="00B0F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65" y="2975610"/>
            <a:ext cx="5333365" cy="1624965"/>
          </a:xfrm>
          <a:prstGeom prst="rect">
            <a:avLst/>
          </a:prstGeom>
        </p:spPr>
      </p:pic>
      <p:sp>
        <p:nvSpPr>
          <p:cNvPr id="4" name="动作按钮: 第一张 3">
            <a:hlinkClick r:id="rId5" tooltip="" action="ppaction://hlinksldjump"/>
          </p:cNvPr>
          <p:cNvSpPr/>
          <p:nvPr/>
        </p:nvSpPr>
        <p:spPr>
          <a:xfrm>
            <a:off x="10750550" y="5507355"/>
            <a:ext cx="611505" cy="641985"/>
          </a:xfrm>
          <a:prstGeom prst="actionButtonHome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12700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711835" y="513715"/>
            <a:ext cx="3367405" cy="695960"/>
            <a:chOff x="1336" y="1002"/>
            <a:chExt cx="5303" cy="1096"/>
          </a:xfrm>
        </p:grpSpPr>
        <p:grpSp>
          <p:nvGrpSpPr>
            <p:cNvPr id="14" name="组合 1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2495" y="1188"/>
              <a:ext cx="414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五、资费说明功能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2254250"/>
            <a:ext cx="4827905" cy="4097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30" y="2254250"/>
            <a:ext cx="4075430" cy="4097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5050" y="18859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运行结果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8730" y="188595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00B0F0"/>
                </a:solidFill>
              </a:rPr>
              <a:t>记事本存储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5050" y="1435100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将资费说明存在记事本，通过此功能将记事本里面的内容输出在控制台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动作按钮: 第一张 7">
            <a:hlinkClick r:id="rId4" tooltip="" action="ppaction://hlinksldjump"/>
          </p:cNvPr>
          <p:cNvSpPr/>
          <p:nvPr/>
        </p:nvSpPr>
        <p:spPr>
          <a:xfrm>
            <a:off x="10750550" y="5507355"/>
            <a:ext cx="611505" cy="641985"/>
          </a:xfrm>
          <a:prstGeom prst="actionButtonHome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12700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30885" y="523240"/>
            <a:ext cx="3300730" cy="695960"/>
            <a:chOff x="1336" y="1002"/>
            <a:chExt cx="5198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390" y="1188"/>
              <a:ext cx="4144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六、退出系统功能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1505585"/>
            <a:ext cx="7353300" cy="1104900"/>
          </a:xfrm>
          <a:prstGeom prst="rect">
            <a:avLst/>
          </a:prstGeom>
        </p:spPr>
      </p:pic>
      <p:sp>
        <p:nvSpPr>
          <p:cNvPr id="8" name="动作按钮: 第一张 7">
            <a:hlinkClick r:id="rId3" tooltip="" action="ppaction://hlinksldjump"/>
          </p:cNvPr>
          <p:cNvSpPr/>
          <p:nvPr/>
        </p:nvSpPr>
        <p:spPr>
          <a:xfrm>
            <a:off x="10750550" y="5507355"/>
            <a:ext cx="611505" cy="641985"/>
          </a:xfrm>
          <a:prstGeom prst="actionButtonHome">
            <a:avLst/>
          </a:prstGeom>
          <a:solidFill>
            <a:srgbClr val="00B0F0"/>
          </a:solidFill>
          <a:effectLst>
            <a:glow rad="228600">
              <a:schemeClr val="accent5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275" endPos="40000" dist="101600" dir="5400000" sy="-100000" algn="bl" rotWithShape="0"/>
            <a:softEdge rad="127000"/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十字箭头标注 4"/>
          <p:cNvSpPr/>
          <p:nvPr/>
        </p:nvSpPr>
        <p:spPr>
          <a:xfrm>
            <a:off x="9660890" y="5446395"/>
            <a:ext cx="730885" cy="763270"/>
          </a:xfrm>
          <a:prstGeom prst="quadArrowCallou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0000" endA="275" endPos="40000" dist="101600" dir="5400000" sy="-100000" algn="bl" rotWithShape="0"/>
            <a:softEdge rad="31750"/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hlinkClick r:id="rId4" tooltip="" action="ppaction://hlinksldjump"/>
              </a:rPr>
              <a:t>end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739775" y="513080"/>
            <a:ext cx="3607435" cy="695960"/>
            <a:chOff x="1336" y="1002"/>
            <a:chExt cx="5681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149" y="1188"/>
              <a:ext cx="48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1</a:t>
              </a:r>
              <a:r>
                <a:rPr lang="zh-CN" altLang="en-US" sz="2400" b="1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、本月账单查询功能</a:t>
              </a:r>
              <a:endParaRPr lang="zh-CN" altLang="en-US" sz="2400" b="1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1091565"/>
            <a:ext cx="8168640" cy="4807585"/>
          </a:xfrm>
          <a:prstGeom prst="rect">
            <a:avLst/>
          </a:prstGeom>
        </p:spPr>
      </p:pic>
      <p:sp>
        <p:nvSpPr>
          <p:cNvPr id="8" name="爆炸形 1 7">
            <a:hlinkClick r:id="rId3" tooltip="" action="ppaction://hlinksldjump"/>
          </p:cNvPr>
          <p:cNvSpPr/>
          <p:nvPr/>
        </p:nvSpPr>
        <p:spPr>
          <a:xfrm>
            <a:off x="10471785" y="5320030"/>
            <a:ext cx="1110615" cy="101854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UNIT_PLACING_PICTURE_USER_VIEWPORT" val="{&quot;height&quot;:3480,&quot;width&quot;:8100}"/>
</p:tagLst>
</file>

<file path=ppt/tags/tag75.xml><?xml version="1.0" encoding="utf-8"?>
<p:tagLst xmlns:p="http://schemas.openxmlformats.org/presentationml/2006/main">
  <p:tag name="KSO_WM_UNIT_PLACING_PICTURE_USER_VIEWPORT" val="{&quot;height&quot;:2460,&quot;width&quot;:12390}"/>
</p:tagLst>
</file>

<file path=ppt/tags/tag76.xml><?xml version="1.0" encoding="utf-8"?>
<p:tagLst xmlns:p="http://schemas.openxmlformats.org/presentationml/2006/main">
  <p:tag name="KSO_WM_UNIT_PLACING_PICTURE_USER_VIEWPORT" val="{&quot;height&quot;:4068,&quot;width&quot;:8160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5B9BD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WPS 演示</Application>
  <PresentationFormat>宽屏</PresentationFormat>
  <Paragraphs>79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叶根友毛笔行书2.0版</vt:lpstr>
      <vt:lpstr>黑体</vt:lpstr>
      <vt:lpstr>逐浪温莎雅楷体</vt:lpstr>
      <vt:lpstr>Wingdings</vt:lpstr>
      <vt:lpstr>楷体</vt:lpstr>
      <vt:lpstr>Arial Unicode MS</vt:lpstr>
      <vt:lpstr>等线 Light</vt:lpstr>
      <vt:lpstr>Office 主题​​</vt:lpstr>
      <vt:lpstr>第一阶段项目答辩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lastModifiedBy>再见(ー_ー)!!我的……</cp:lastModifiedBy>
  <cp:revision>83</cp:revision>
  <dcterms:created xsi:type="dcterms:W3CDTF">2019-03-07T14:29:00Z</dcterms:created>
  <dcterms:modified xsi:type="dcterms:W3CDTF">2021-07-04T10:39:16Z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KSOTemplateUUID">
    <vt:lpwstr>v1.0_mb_beHNqIha7ip40wpx+EDzWg==</vt:lpwstr>
  </property>
  <property fmtid="{D5CDD505-2E9C-101B-9397-08002B2CF9AE}" pid="4" name="ICV">
    <vt:lpwstr>FE9023060E914836A8A89EB828509D54</vt:lpwstr>
  </property>
</Properties>
</file>