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1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316" r:id="rId10"/>
    <p:sldId id="265" r:id="rId11"/>
    <p:sldId id="267" r:id="rId12"/>
    <p:sldId id="326" r:id="rId13"/>
    <p:sldId id="273" r:id="rId14"/>
    <p:sldId id="274" r:id="rId15"/>
    <p:sldId id="286" r:id="rId16"/>
    <p:sldId id="288" r:id="rId17"/>
    <p:sldId id="338" r:id="rId18"/>
    <p:sldId id="317" r:id="rId19"/>
    <p:sldId id="292" r:id="rId20"/>
    <p:sldId id="293" r:id="rId21"/>
    <p:sldId id="268" r:id="rId22"/>
    <p:sldId id="270" r:id="rId23"/>
    <p:sldId id="271" r:id="rId24"/>
    <p:sldId id="276" r:id="rId25"/>
    <p:sldId id="318" r:id="rId26"/>
    <p:sldId id="281" r:id="rId27"/>
    <p:sldId id="272" r:id="rId28"/>
    <p:sldId id="282" r:id="rId29"/>
    <p:sldId id="275" r:id="rId30"/>
    <p:sldId id="277" r:id="rId31"/>
    <p:sldId id="319" r:id="rId32"/>
    <p:sldId id="283" r:id="rId33"/>
    <p:sldId id="279" r:id="rId34"/>
    <p:sldId id="280" r:id="rId35"/>
    <p:sldId id="284" r:id="rId36"/>
    <p:sldId id="285" r:id="rId37"/>
    <p:sldId id="287" r:id="rId38"/>
    <p:sldId id="289" r:id="rId39"/>
    <p:sldId id="315" r:id="rId40"/>
    <p:sldId id="290" r:id="rId41"/>
    <p:sldId id="291" r:id="rId42"/>
    <p:sldId id="294" r:id="rId43"/>
    <p:sldId id="295" r:id="rId44"/>
    <p:sldId id="333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4" r:id="rId53"/>
    <p:sldId id="305" r:id="rId54"/>
    <p:sldId id="306" r:id="rId55"/>
    <p:sldId id="307" r:id="rId56"/>
    <p:sldId id="308" r:id="rId57"/>
    <p:sldId id="327" r:id="rId58"/>
    <p:sldId id="309" r:id="rId59"/>
    <p:sldId id="311" r:id="rId60"/>
    <p:sldId id="310" r:id="rId61"/>
    <p:sldId id="312" r:id="rId62"/>
    <p:sldId id="313" r:id="rId63"/>
    <p:sldId id="314" r:id="rId64"/>
    <p:sldId id="320" r:id="rId65"/>
    <p:sldId id="321" r:id="rId66"/>
    <p:sldId id="322" r:id="rId67"/>
    <p:sldId id="323" r:id="rId68"/>
    <p:sldId id="324" r:id="rId69"/>
    <p:sldId id="330" r:id="rId70"/>
    <p:sldId id="334" r:id="rId71"/>
    <p:sldId id="339" r:id="rId72"/>
    <p:sldId id="340" r:id="rId73"/>
    <p:sldId id="341" r:id="rId74"/>
    <p:sldId id="342" r:id="rId75"/>
    <p:sldId id="343" r:id="rId76"/>
    <p:sldId id="335" r:id="rId77"/>
    <p:sldId id="336" r:id="rId78"/>
    <p:sldId id="337" r:id="rId79"/>
    <p:sldId id="328" r:id="rId80"/>
  </p:sldIdLst>
  <p:sldSz cx="6858000" cy="5143500"/>
  <p:notesSz cx="6858000" cy="9144000"/>
  <p:embeddedFontLst>
    <p:embeddedFont>
      <p:font typeface="Arvo" panose="020B0604020202020204" charset="0"/>
      <p:regular r:id="rId82"/>
      <p:bold r:id="rId83"/>
      <p:italic r:id="rId84"/>
      <p:boldItalic r:id="rId85"/>
    </p:embeddedFont>
    <p:embeddedFont>
      <p:font typeface="Roboto Condensed" panose="020B0604020202020204" charset="0"/>
      <p:regular r:id="rId86"/>
      <p:bold r:id="rId87"/>
      <p:italic r:id="rId88"/>
      <p:boldItalic r:id="rId89"/>
    </p:embeddedFont>
    <p:embeddedFont>
      <p:font typeface="Roboto Condensed Light" panose="020B060402020202020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oz, Anton" initials="MA" lastIdx="1" clrIdx="0">
    <p:extLst>
      <p:ext uri="{19B8F6BF-5375-455C-9EA6-DF929625EA0E}">
        <p15:presenceInfo xmlns:p15="http://schemas.microsoft.com/office/powerpoint/2012/main" userId="S::anton.moroz@teradata.com::c463fde3-b03e-405f-8a43-c3b3c4a84a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F525CC-AF38-4B13-BF64-02A422CE4619}">
  <a:tblStyle styleId="{47F525CC-AF38-4B13-BF64-02A422CE4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9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2.fntdata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408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81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5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58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 </a:t>
            </a:r>
            <a:r>
              <a:rPr lang="en-US" dirty="0"/>
              <a:t>SIP Helper </a:t>
            </a:r>
            <a:r>
              <a:rPr lang="ru-RU" dirty="0"/>
              <a:t>углубленно рассказывает Кирилл Васильев.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93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3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071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17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152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Получаем текущие </a:t>
            </a:r>
            <a:r>
              <a:rPr lang="en-US" dirty="0"/>
              <a:t>IP, </a:t>
            </a:r>
            <a:r>
              <a:rPr lang="ru-RU" dirty="0"/>
              <a:t>получаем новые </a:t>
            </a:r>
            <a:r>
              <a:rPr lang="en-US" dirty="0"/>
              <a:t>IP</a:t>
            </a:r>
            <a:r>
              <a:rPr lang="ru-RU" dirty="0"/>
              <a:t>. Сверяем, если отличаются обновляем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13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505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626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 субъективным оценкам отключение </a:t>
            </a:r>
            <a:r>
              <a:rPr lang="en-US" dirty="0"/>
              <a:t>PING </a:t>
            </a:r>
            <a:r>
              <a:rPr lang="ru-RU" dirty="0"/>
              <a:t>снижает объем подборов и попыток подключения на 40%. Правило устанавливаем выше стандартного</a:t>
            </a:r>
            <a:r>
              <a:rPr lang="en-US" dirty="0"/>
              <a:t> </a:t>
            </a:r>
            <a:r>
              <a:rPr lang="ru-RU" dirty="0"/>
              <a:t>правила </a:t>
            </a:r>
            <a:r>
              <a:rPr lang="en-US" dirty="0"/>
              <a:t>PING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325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Обратить внимание на !</a:t>
            </a:r>
            <a:r>
              <a:rPr lang="en-US" dirty="0" err="1"/>
              <a:t>dstnat</a:t>
            </a:r>
            <a:r>
              <a:rPr lang="ru-RU" dirty="0"/>
              <a:t>. Не отлавливается то что подходит под условия </a:t>
            </a:r>
            <a:r>
              <a:rPr lang="en-US" dirty="0"/>
              <a:t>DST NAT. 4569 IAX. 389 LDAP, 445 SMB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7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161 SNMP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107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426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31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Трешхолд</a:t>
            </a:r>
            <a:r>
              <a:rPr lang="ru-RU" dirty="0"/>
              <a:t> порог срабатывания. </a:t>
            </a:r>
            <a:r>
              <a:rPr lang="en-US" dirty="0"/>
              <a:t>Weight </a:t>
            </a:r>
            <a:r>
              <a:rPr lang="ru-RU" dirty="0"/>
              <a:t>балы начисления </a:t>
            </a:r>
            <a:r>
              <a:rPr lang="en-US" dirty="0"/>
              <a:t>Low Port &lt;=1024 High Port 1025 - 65535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96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435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233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453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Если необходимо разрешить всем отправлять письма через внешний адрес, добавляем внешний адрес. Если у нас есть почтовый сервер, ему разрешаем отправлять всем подряд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394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зависимости от типа сервиса возможно придется увеличить лимиты. 32 маска определения, один </a:t>
            </a:r>
            <a:r>
              <a:rPr lang="en-US" dirty="0" err="1"/>
              <a:t>ip</a:t>
            </a:r>
            <a:r>
              <a:rPr lang="ru-RU" dirty="0"/>
              <a:t>, 24 подсеть, но добавляются конкретные </a:t>
            </a:r>
            <a:r>
              <a:rPr lang="en-US" dirty="0"/>
              <a:t>IP</a:t>
            </a:r>
            <a:r>
              <a:rPr lang="ru-RU" dirty="0"/>
              <a:t>, а не вся подсеть.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3994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Кто-то делает это через блокирование маршрутов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644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276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228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Значением </a:t>
            </a:r>
            <a:r>
              <a:rPr lang="en-US" dirty="0"/>
              <a:t>TTL </a:t>
            </a:r>
            <a:r>
              <a:rPr lang="ru-RU" dirty="0"/>
              <a:t>можно управлять частотой обновления данных </a:t>
            </a:r>
            <a:r>
              <a:rPr lang="en-US" dirty="0"/>
              <a:t>IP.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87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Перове ожидание, так как бывает </a:t>
            </a:r>
            <a:r>
              <a:rPr lang="ru-RU" dirty="0" err="1"/>
              <a:t>бекап</a:t>
            </a:r>
            <a:r>
              <a:rPr lang="ru-RU" dirty="0"/>
              <a:t> делается не сразу и на почту улетает пустой файл. Второе ожидание нужно так как во время отправки файл занят и не может быть удален.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223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524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engineID</a:t>
            </a:r>
            <a:r>
              <a:rPr lang="ru-RU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алгоритмом шифрования, поэтому зашифрованные данные разных устройств отличаются друг от друга. В 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RFC 3411</a:t>
            </a:r>
            <a:r>
              <a:rPr lang="ru-RU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описание как он формируется, но в </a:t>
            </a:r>
            <a:r>
              <a:rPr 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Mikrotik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 работает. Необходимо указать его.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62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6775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957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917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5955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RDP </a:t>
            </a:r>
            <a:r>
              <a:rPr lang="ru-RU" dirty="0"/>
              <a:t>необходимо </a:t>
            </a:r>
            <a:r>
              <a:rPr lang="ru-RU" dirty="0" err="1"/>
              <a:t>донастроить</a:t>
            </a:r>
            <a:r>
              <a:rPr lang="ru-RU" dirty="0"/>
              <a:t> согласно вашим требованиям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728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RDP </a:t>
            </a:r>
            <a:r>
              <a:rPr lang="ru-RU" dirty="0"/>
              <a:t>необходимо </a:t>
            </a:r>
            <a:r>
              <a:rPr lang="ru-RU" dirty="0" err="1"/>
              <a:t>донастроить</a:t>
            </a:r>
            <a:r>
              <a:rPr lang="ru-RU" dirty="0"/>
              <a:t> согласно вашим требованиям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9010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</a:t>
            </a:r>
            <a:r>
              <a:rPr lang="ru-RU" dirty="0"/>
              <a:t>перед каким интерфейсом срабатывает очередь. </a:t>
            </a:r>
            <a:r>
              <a:rPr lang="en-US" dirty="0"/>
              <a:t>DST </a:t>
            </a:r>
            <a:r>
              <a:rPr lang="ru-RU" dirty="0"/>
              <a:t>в какую сторону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0984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373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373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Нативная</a:t>
            </a:r>
            <a:r>
              <a:rPr lang="ru-RU" dirty="0"/>
              <a:t> поддержка на всех ОС, не требует установки дополнительных программ и компонентов.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5625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42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027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601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Частоты выбираются автоматически точками, на основании зашумленности эфира. Мощность соответствует</a:t>
            </a:r>
            <a:r>
              <a:rPr lang="en-US" dirty="0"/>
              <a:t> 100</a:t>
            </a:r>
            <a:r>
              <a:rPr lang="ru-RU" dirty="0"/>
              <a:t>мвт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6048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578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4207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1839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974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1879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391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8142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69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612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3241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1504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949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1475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0629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7550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554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66 – </a:t>
            </a:r>
            <a:r>
              <a:rPr lang="ru-RU" dirty="0"/>
              <a:t>одиночный сервер 150 – множественное значение </a:t>
            </a:r>
            <a:r>
              <a:rPr lang="ru-RU" dirty="0" err="1"/>
              <a:t>сереров</a:t>
            </a:r>
            <a:r>
              <a:rPr lang="ru-RU" dirty="0"/>
              <a:t>. Разно оборудование бывает использует разные опции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4047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8450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75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6045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100" dirty="0">
                <a:solidFill>
                  <a:schemeClr val="tx1"/>
                </a:solidFill>
              </a:rPr>
              <a:t>ИТ специалисты народ ленивый. </a:t>
            </a:r>
            <a:r>
              <a:rPr lang="ru-RU" dirty="0"/>
              <a:t>Вы наверное заметили в командах наличие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2911154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100" dirty="0">
                <a:solidFill>
                  <a:schemeClr val="tx1"/>
                </a:solidFill>
              </a:rPr>
              <a:t>ИТ специалисты народ ленивый. </a:t>
            </a:r>
            <a:r>
              <a:rPr lang="ru-RU" dirty="0"/>
              <a:t>Вы наверное заметили в командах наличие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8959083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100" dirty="0">
                <a:solidFill>
                  <a:schemeClr val="tx1"/>
                </a:solidFill>
              </a:rPr>
              <a:t>ИТ специалисты народ ленивый. </a:t>
            </a:r>
            <a:r>
              <a:rPr lang="ru-RU" dirty="0"/>
              <a:t>Вы наверное заметили в командах наличие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14665801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100" dirty="0">
                <a:solidFill>
                  <a:schemeClr val="tx1"/>
                </a:solidFill>
              </a:rPr>
              <a:t>ИТ специалисты народ ленивый. </a:t>
            </a:r>
            <a:r>
              <a:rPr lang="ru-RU" dirty="0"/>
              <a:t>Вы наверное заметили в командах наличие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6908848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100" dirty="0">
                <a:solidFill>
                  <a:schemeClr val="tx1"/>
                </a:solidFill>
              </a:rPr>
              <a:t>ИТ специалисты народ ленивый. </a:t>
            </a:r>
            <a:r>
              <a:rPr lang="ru-RU" dirty="0"/>
              <a:t>Вы наверное заметили в командах наличие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7620518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100" dirty="0">
                <a:solidFill>
                  <a:schemeClr val="tx1"/>
                </a:solidFill>
              </a:rPr>
              <a:t>ИТ специалисты народ ленивый. </a:t>
            </a:r>
            <a:r>
              <a:rPr lang="ru-RU" dirty="0"/>
              <a:t>Вы наверное заметили в командах наличие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8166395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Слукавил, когда предлагал просто скопировать </a:t>
            </a:r>
            <a:r>
              <a:rPr lang="en-US" dirty="0"/>
              <a:t>MAC </a:t>
            </a:r>
            <a:r>
              <a:rPr lang="ru-RU" dirty="0"/>
              <a:t>в </a:t>
            </a:r>
            <a:r>
              <a:rPr lang="en-US" dirty="0"/>
              <a:t>Admin MAC</a:t>
            </a:r>
            <a:r>
              <a:rPr lang="ru-RU" dirty="0"/>
              <a:t>. При генерации используется некий алгоритм, который проверяет </a:t>
            </a:r>
            <a:r>
              <a:rPr lang="en-US" dirty="0"/>
              <a:t>MAC </a:t>
            </a:r>
            <a:r>
              <a:rPr lang="ru-RU" dirty="0"/>
              <a:t>в сети. Если готовить устройства вне реальной сети, то могут быть конфликты. Примерно 10-15%. Новый способ примерно 1 из 256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736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 использовании </a:t>
            </a:r>
            <a:r>
              <a:rPr lang="en-US" dirty="0"/>
              <a:t>DHCP </a:t>
            </a:r>
            <a:r>
              <a:rPr lang="ru-RU" dirty="0"/>
              <a:t>на </a:t>
            </a:r>
            <a:r>
              <a:rPr lang="en-US" dirty="0"/>
              <a:t>WAN </a:t>
            </a:r>
            <a:r>
              <a:rPr lang="ru-RU" dirty="0"/>
              <a:t>порту необходимо обновлять адрес лист</a:t>
            </a:r>
            <a:r>
              <a:rPr lang="en-US" dirty="0"/>
              <a:t>. </a:t>
            </a:r>
            <a:r>
              <a:rPr lang="ru-RU" dirty="0"/>
              <a:t>Для этого делаем скрипт обновляющий адрес лист при смене внешнего адреса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844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 как мы используем отдельную таблицу маршрутизации и при этом имеем </a:t>
            </a:r>
            <a:r>
              <a:rPr lang="en-US" dirty="0"/>
              <a:t>DHCP</a:t>
            </a:r>
            <a:r>
              <a:rPr lang="ru-RU" dirty="0"/>
              <a:t> на </a:t>
            </a:r>
            <a:r>
              <a:rPr lang="en-US" dirty="0"/>
              <a:t>WAN </a:t>
            </a:r>
            <a:r>
              <a:rPr lang="ru-RU" dirty="0"/>
              <a:t>порту, необходимо обновлять маршрутную информацию в этой таблице. К уже существующему скрипту добавляем новые строки.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9964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 же контакты в разделе консультантов на сайте </a:t>
            </a:r>
            <a:r>
              <a:rPr lang="en-US"/>
              <a:t>mikrotik.com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61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Это не значит, что каждый час будет разрыв соединения. Если трафик идет, то таймер обновляется.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6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6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3" y="-7088"/>
            <a:ext cx="6496049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4" y="1090763"/>
            <a:ext cx="6635627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2757927" y="4278349"/>
            <a:ext cx="4110622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514352" y="1090750"/>
            <a:ext cx="4025925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7"/>
            <a:ext cx="5304323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5210134" y="4472730"/>
            <a:ext cx="1652123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10706" y="1537988"/>
            <a:ext cx="2533725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178" lvl="0" indent="-355582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355" lvl="1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532" lvl="2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709" lvl="3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5886" lvl="4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064" lvl="5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240" lvl="6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418" lvl="7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595" lvl="8" indent="-355582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3297092" y="1537988"/>
            <a:ext cx="2533725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178" lvl="0" indent="-355582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355" lvl="1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532" lvl="2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709" lvl="3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5886" lvl="4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064" lvl="5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240" lvl="6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418" lvl="7" indent="-355582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595" lvl="8" indent="-355582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5210134" y="4472730"/>
            <a:ext cx="1652123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6" y="-1"/>
            <a:ext cx="1652123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ikrotik.com/wiki/Hairpin_NA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lab.ru/blog/personal/aodugin/305208.ph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mailto:moroz@llcreal.ru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c.realclouds.ru/index.php/s/wbgTeNLAdEZzZw5" TargetMode="External"/><Relationship Id="rId4" Type="http://schemas.openxmlformats.org/officeDocument/2006/relationships/hyperlink" Target="https://nc.realclouds.ru/index.php/s/RT5ykgZd54anC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9504" y="109080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Универсальный конфиг для малого и среднего офиса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13140E-4BE7-48F6-BFAB-6062D28B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26" y="4193383"/>
            <a:ext cx="2205643" cy="5376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2.   </a:t>
            </a:r>
            <a:r>
              <a:rPr lang="en-US" sz="1400" dirty="0"/>
              <a:t>DHCP Lease Time </a:t>
            </a:r>
            <a:r>
              <a:rPr lang="ru-RU" sz="1400" dirty="0"/>
              <a:t>всего 10 минут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В редких случаях бывают проблемы при обновлении арендованного </a:t>
            </a:r>
            <a:r>
              <a:rPr lang="en-US" sz="1400" dirty="0">
                <a:solidFill>
                  <a:schemeClr val="tx1"/>
                </a:solidFill>
              </a:rPr>
              <a:t>IP </a:t>
            </a:r>
            <a:r>
              <a:rPr lang="ru-RU" sz="1400" dirty="0">
                <a:solidFill>
                  <a:schemeClr val="tx1"/>
                </a:solidFill>
              </a:rPr>
              <a:t>у некоторых специфичных устройств. Часто встречается у продукции </a:t>
            </a:r>
            <a:r>
              <a:rPr lang="en-US" sz="1400" dirty="0">
                <a:solidFill>
                  <a:schemeClr val="tx1"/>
                </a:solidFill>
              </a:rPr>
              <a:t>Apple</a:t>
            </a:r>
            <a:r>
              <a:rPr lang="ru-RU" sz="1400" dirty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Установить более длительное время аренды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dhcp</a:t>
            </a:r>
            <a:r>
              <a:rPr lang="en-US" sz="1400" dirty="0">
                <a:solidFill>
                  <a:srgbClr val="00B050"/>
                </a:solidFill>
              </a:rPr>
              <a:t>-server set [find name="</a:t>
            </a:r>
            <a:r>
              <a:rPr lang="en-US" sz="1400" dirty="0" err="1">
                <a:solidFill>
                  <a:srgbClr val="00B050"/>
                </a:solidFill>
              </a:rPr>
              <a:t>defconf</a:t>
            </a:r>
            <a:r>
              <a:rPr lang="en-US" sz="1400" dirty="0">
                <a:solidFill>
                  <a:srgbClr val="00B050"/>
                </a:solidFill>
              </a:rPr>
              <a:t>"] lease-time=3d</a:t>
            </a:r>
            <a:endParaRPr lang="ru-RU" sz="1400" b="1" dirty="0">
              <a:solidFill>
                <a:schemeClr val="tx1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3E7EDD3-3604-4EC4-B396-ACCD89B79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51F8545-1A73-4C44-B22E-76F80CA8D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1A995F-4A33-4E68-B396-FC355D405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42" y="3429518"/>
            <a:ext cx="4949312" cy="12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1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3.   </a:t>
            </a:r>
            <a:r>
              <a:rPr lang="en-US" sz="1400" dirty="0"/>
              <a:t>MAC </a:t>
            </a:r>
            <a:r>
              <a:rPr lang="ru-RU" sz="1400" dirty="0"/>
              <a:t>на </a:t>
            </a:r>
            <a:r>
              <a:rPr lang="en-US" sz="1400" dirty="0"/>
              <a:t>Bridge </a:t>
            </a:r>
            <a:r>
              <a:rPr lang="ru-RU" sz="1400" dirty="0"/>
              <a:t>копируется с первого участника этого </a:t>
            </a:r>
            <a:r>
              <a:rPr lang="en-US" sz="1400" dirty="0"/>
              <a:t>Bridge</a:t>
            </a:r>
            <a:r>
              <a:rPr lang="ru-RU" sz="1400" dirty="0"/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Но, иногда, при использовании VLAN MAC-таблица должна быть уникальна.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Устанавливать </a:t>
            </a:r>
            <a:r>
              <a:rPr lang="en-US" sz="1400" dirty="0">
                <a:solidFill>
                  <a:schemeClr val="tx1"/>
                </a:solidFill>
              </a:rPr>
              <a:t>Admin MAC </a:t>
            </a:r>
            <a:r>
              <a:rPr lang="ru-RU" sz="1400" dirty="0">
                <a:solidFill>
                  <a:schemeClr val="tx1"/>
                </a:solidFill>
              </a:rPr>
              <a:t>отличный от других </a:t>
            </a:r>
            <a:r>
              <a:rPr lang="en-US" sz="1400" dirty="0">
                <a:solidFill>
                  <a:schemeClr val="tx1"/>
                </a:solidFill>
              </a:rPr>
              <a:t>MAC </a:t>
            </a:r>
            <a:r>
              <a:rPr lang="ru-RU" sz="1400" dirty="0">
                <a:solidFill>
                  <a:schemeClr val="tx1"/>
                </a:solidFill>
              </a:rPr>
              <a:t>адресов на устройстве. 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Создание нового бриджа: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/interface bridge 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 add name=bridge</a:t>
            </a:r>
            <a:r>
              <a:rPr lang="ru-RU" sz="1400" dirty="0">
                <a:solidFill>
                  <a:srgbClr val="00B050"/>
                </a:solidFill>
              </a:rPr>
              <a:t>1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00B050"/>
                </a:solidFill>
              </a:rPr>
              <a:t>   </a:t>
            </a:r>
            <a:r>
              <a:rPr lang="en-US" sz="1400" dirty="0">
                <a:solidFill>
                  <a:srgbClr val="00B050"/>
                </a:solidFill>
              </a:rPr>
              <a:t>set bridge</a:t>
            </a:r>
            <a:r>
              <a:rPr lang="ru-RU" sz="1400" dirty="0">
                <a:solidFill>
                  <a:srgbClr val="00B050"/>
                </a:solidFill>
              </a:rPr>
              <a:t>1</a:t>
            </a:r>
            <a:r>
              <a:rPr lang="en-US" sz="1400" dirty="0">
                <a:solidFill>
                  <a:srgbClr val="00B050"/>
                </a:solidFill>
              </a:rPr>
              <a:t> auto-mac=no admin-mac=[get bridge</a:t>
            </a:r>
            <a:r>
              <a:rPr lang="ru-RU" sz="1400" dirty="0">
                <a:solidFill>
                  <a:srgbClr val="00B050"/>
                </a:solidFill>
              </a:rPr>
              <a:t>1</a:t>
            </a:r>
            <a:r>
              <a:rPr lang="en-US" sz="1400" dirty="0">
                <a:solidFill>
                  <a:srgbClr val="00B050"/>
                </a:solidFill>
              </a:rPr>
              <a:t> mac-address]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}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5E91619-9935-47B7-B0B1-190DE621A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6D4C9B6-C71E-4EE2-81CD-79834B205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BCCC17-F501-4FCB-9EBF-287ED2AB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9" y="1358893"/>
            <a:ext cx="2511884" cy="3007524"/>
          </a:xfrm>
          <a:prstGeom prst="rect">
            <a:avLst/>
          </a:prstGeom>
        </p:spPr>
      </p:pic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5E91619-9935-47B7-B0B1-190DE621A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6D4C9B6-C71E-4EE2-81CD-79834B205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5E692E-F202-437B-8FA2-E3A6D64E9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937" y="1358897"/>
            <a:ext cx="2533724" cy="30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5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4</a:t>
            </a:r>
            <a:r>
              <a:rPr lang="ru-RU" sz="1400" dirty="0"/>
              <a:t>.   Отключаем не используемые службы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service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telnet disabled=yes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ftp disabled=yes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www disabled=yes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</a:t>
            </a:r>
            <a:r>
              <a:rPr lang="en-US" sz="1400" dirty="0" err="1">
                <a:solidFill>
                  <a:srgbClr val="00B050"/>
                </a:solidFill>
              </a:rPr>
              <a:t>api</a:t>
            </a:r>
            <a:r>
              <a:rPr lang="en-US" sz="1400" dirty="0">
                <a:solidFill>
                  <a:srgbClr val="00B050"/>
                </a:solidFill>
              </a:rPr>
              <a:t> disabled=yes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</a:t>
            </a:r>
            <a:r>
              <a:rPr lang="en-US" sz="1400" dirty="0" err="1">
                <a:solidFill>
                  <a:srgbClr val="00B050"/>
                </a:solidFill>
              </a:rPr>
              <a:t>api-ssl</a:t>
            </a:r>
            <a:r>
              <a:rPr lang="en-US" sz="1400" dirty="0">
                <a:solidFill>
                  <a:srgbClr val="00B050"/>
                </a:solidFill>
              </a:rPr>
              <a:t> disabled=yes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}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55F5D92-8966-4F71-A858-AC7AF142B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2BAF5E6-D571-436F-AE5D-AD0C4CCC6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7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5</a:t>
            </a:r>
            <a:r>
              <a:rPr lang="ru-RU" sz="1400" dirty="0"/>
              <a:t>.   Отключаем не используемые </a:t>
            </a:r>
            <a:r>
              <a:rPr lang="en-US" sz="1400" dirty="0"/>
              <a:t>helper`</a:t>
            </a:r>
            <a:r>
              <a:rPr lang="ru-RU" sz="1400" dirty="0"/>
              <a:t>ы </a:t>
            </a:r>
            <a:r>
              <a:rPr lang="en-US" sz="1400" dirty="0"/>
              <a:t>(ALG </a:t>
            </a:r>
            <a:r>
              <a:rPr lang="ru-RU" sz="1400" dirty="0"/>
              <a:t>или </a:t>
            </a:r>
            <a:r>
              <a:rPr lang="en-US" sz="1400" dirty="0"/>
              <a:t>service port)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service-port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ftp disabled=yes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</a:t>
            </a:r>
            <a:r>
              <a:rPr lang="en-US" sz="1400" dirty="0" err="1">
                <a:solidFill>
                  <a:srgbClr val="00B050"/>
                </a:solidFill>
              </a:rPr>
              <a:t>tftp</a:t>
            </a:r>
            <a:r>
              <a:rPr lang="en-US" sz="1400" dirty="0">
                <a:solidFill>
                  <a:srgbClr val="00B050"/>
                </a:solidFill>
              </a:rPr>
              <a:t> disabled=yes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</a:t>
            </a:r>
            <a:r>
              <a:rPr lang="en-US" sz="1400" dirty="0" err="1">
                <a:solidFill>
                  <a:srgbClr val="00B050"/>
                </a:solidFill>
              </a:rPr>
              <a:t>irc</a:t>
            </a:r>
            <a:r>
              <a:rPr lang="en-US" sz="1400" dirty="0">
                <a:solidFill>
                  <a:srgbClr val="00B050"/>
                </a:solidFill>
              </a:rPr>
              <a:t> disabled=yes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h323 disabled=yes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sip disabled=yes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</a:t>
            </a:r>
            <a:r>
              <a:rPr lang="en-US" sz="1400" dirty="0" err="1">
                <a:solidFill>
                  <a:srgbClr val="00B050"/>
                </a:solidFill>
              </a:rPr>
              <a:t>pptp</a:t>
            </a:r>
            <a:r>
              <a:rPr lang="en-US" sz="1400" dirty="0">
                <a:solidFill>
                  <a:srgbClr val="00B050"/>
                </a:solidFill>
              </a:rPr>
              <a:t> disabled=yes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</a:t>
            </a:r>
            <a:r>
              <a:rPr lang="en-US" sz="1400" dirty="0" err="1">
                <a:solidFill>
                  <a:srgbClr val="00B050"/>
                </a:solidFill>
              </a:rPr>
              <a:t>dccp</a:t>
            </a:r>
            <a:r>
              <a:rPr lang="en-US" sz="1400" dirty="0">
                <a:solidFill>
                  <a:srgbClr val="00B050"/>
                </a:solidFill>
              </a:rPr>
              <a:t> disabled=yes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set </a:t>
            </a:r>
            <a:r>
              <a:rPr lang="en-US" sz="1400" dirty="0" err="1">
                <a:solidFill>
                  <a:srgbClr val="00B050"/>
                </a:solidFill>
              </a:rPr>
              <a:t>sctp</a:t>
            </a:r>
            <a:r>
              <a:rPr lang="en-US" sz="1400" dirty="0">
                <a:solidFill>
                  <a:srgbClr val="00B050"/>
                </a:solidFill>
              </a:rPr>
              <a:t> disabled=yes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3CA950F-BDDD-4BE2-A2B1-2B1B96536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50A86C9-7766-477A-B189-8A53A47A2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6. Дефолтный пользователь </a:t>
            </a:r>
            <a:r>
              <a:rPr lang="en-US" sz="1400" dirty="0"/>
              <a:t>admin</a:t>
            </a:r>
            <a:r>
              <a:rPr lang="ru-RU" sz="1400" dirty="0"/>
              <a:t> без пароля.</a:t>
            </a: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Оставить нельзя исправить.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Переименовываем пользователя </a:t>
            </a:r>
            <a:r>
              <a:rPr lang="en-US" sz="1400" dirty="0">
                <a:solidFill>
                  <a:schemeClr val="tx1"/>
                </a:solidFill>
              </a:rPr>
              <a:t>admin</a:t>
            </a:r>
            <a:r>
              <a:rPr lang="ru-RU" sz="1400" dirty="0">
                <a:solidFill>
                  <a:schemeClr val="tx1"/>
                </a:solidFill>
              </a:rPr>
              <a:t>, меняем пароль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/user add name=</a:t>
            </a:r>
            <a:r>
              <a:rPr lang="en-US" sz="1400" dirty="0" err="1">
                <a:solidFill>
                  <a:srgbClr val="00B050"/>
                </a:solidFill>
              </a:rPr>
              <a:t>newadmin</a:t>
            </a:r>
            <a:r>
              <a:rPr lang="en-US" sz="1400" dirty="0">
                <a:solidFill>
                  <a:srgbClr val="00B050"/>
                </a:solidFill>
              </a:rPr>
              <a:t> password=</a:t>
            </a:r>
            <a:r>
              <a:rPr lang="en-US" sz="1400" dirty="0" err="1">
                <a:solidFill>
                  <a:srgbClr val="00B050"/>
                </a:solidFill>
              </a:rPr>
              <a:t>adminpass</a:t>
            </a:r>
            <a:r>
              <a:rPr lang="en-US" sz="1400" dirty="0">
                <a:solidFill>
                  <a:srgbClr val="00B050"/>
                </a:solidFill>
              </a:rPr>
              <a:t> group=full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/user remove admin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3CA950F-BDDD-4BE2-A2B1-2B1B96536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D7FD1B7-1A0C-458A-97A7-593076D5E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8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7. По умолчанию правила </a:t>
            </a:r>
            <a:r>
              <a:rPr lang="en-US" sz="1400" dirty="0"/>
              <a:t>NAT </a:t>
            </a:r>
            <a:r>
              <a:rPr lang="ru-RU" sz="1400" dirty="0"/>
              <a:t>не работают из локальной сети.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Wiki </a:t>
            </a:r>
            <a:r>
              <a:rPr lang="en-US" sz="1400" dirty="0" err="1"/>
              <a:t>Mikrotik</a:t>
            </a:r>
            <a:r>
              <a:rPr lang="en-US" sz="1400" dirty="0"/>
              <a:t> </a:t>
            </a:r>
            <a:r>
              <a:rPr lang="ru-RU" sz="1400" dirty="0"/>
              <a:t>предлагает решение </a:t>
            </a:r>
            <a:r>
              <a:rPr lang="en-US" sz="1400" dirty="0"/>
              <a:t>Hairpin NAT</a:t>
            </a:r>
            <a:r>
              <a:rPr lang="ru-RU" sz="1400" dirty="0"/>
              <a:t> (</a:t>
            </a:r>
            <a:r>
              <a:rPr lang="en-US" sz="1400" dirty="0">
                <a:hlinkClick r:id="rId3"/>
              </a:rPr>
              <a:t>https://wiki.mikrotik.com/wiki/Hairpin_NAT</a:t>
            </a:r>
            <a:r>
              <a:rPr lang="ru-RU" sz="1400" dirty="0"/>
              <a:t>).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Но необходимо создавать </a:t>
            </a:r>
            <a:r>
              <a:rPr lang="en-US" sz="1400" dirty="0"/>
              <a:t>Source NAT </a:t>
            </a:r>
            <a:r>
              <a:rPr lang="ru-RU" sz="1400" dirty="0"/>
              <a:t>правило под каждое правило «проброса портов». Это не совсем удобно</a:t>
            </a:r>
            <a:r>
              <a:rPr lang="en-US" sz="1400" dirty="0"/>
              <a:t> </a:t>
            </a:r>
            <a:r>
              <a:rPr lang="ru-RU" sz="1400" dirty="0"/>
              <a:t>громоздко.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Сделать «финт ушами» - одно глобальное правило.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</a:t>
            </a:r>
            <a:r>
              <a:rPr lang="en-US" sz="1400" dirty="0" err="1">
                <a:solidFill>
                  <a:srgbClr val="00B050"/>
                </a:solidFill>
              </a:rPr>
              <a:t>nat</a:t>
            </a:r>
            <a:r>
              <a:rPr lang="en-US" sz="1400" dirty="0">
                <a:solidFill>
                  <a:srgbClr val="00B050"/>
                </a:solidFill>
              </a:rPr>
              <a:t> add chain=</a:t>
            </a:r>
            <a:r>
              <a:rPr lang="en-US" sz="1400" dirty="0" err="1">
                <a:solidFill>
                  <a:srgbClr val="00B050"/>
                </a:solidFill>
              </a:rPr>
              <a:t>srcnat</a:t>
            </a:r>
            <a:r>
              <a:rPr lang="en-US" sz="1400" dirty="0">
                <a:solidFill>
                  <a:srgbClr val="00B050"/>
                </a:solidFill>
              </a:rPr>
              <a:t> action=masquerade out-interface-list=LAN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-address-list=LocalNet comment="NAT loopback masquerade for LAN”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3CA950F-BDDD-4BE2-A2B1-2B1B96536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BFCF79D-9ECB-4BC6-BD07-F69F833DE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3CA950F-BDDD-4BE2-A2B1-2B1B96536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BFCF79D-9ECB-4BC6-BD07-F69F833D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F77CC2-E104-4BB7-85B9-75E204A15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97" y="1963411"/>
            <a:ext cx="3236253" cy="20923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2008E6-C211-4403-A6FB-844F51DF0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896" y="1963411"/>
            <a:ext cx="2778103" cy="2154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4DB99-3CAC-4236-BBDA-23F41F86FC69}"/>
              </a:ext>
            </a:extLst>
          </p:cNvPr>
          <p:cNvSpPr txBox="1"/>
          <p:nvPr/>
        </p:nvSpPr>
        <p:spPr>
          <a:xfrm>
            <a:off x="135597" y="4844378"/>
            <a:ext cx="1903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</a:t>
            </a:r>
            <a:r>
              <a:rPr lang="ru-RU" sz="800" dirty="0"/>
              <a:t>Источник изображений сайт </a:t>
            </a:r>
            <a:r>
              <a:rPr lang="en-US" sz="800" dirty="0"/>
              <a:t>spw.ru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77581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Как этим пользоваться?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В </a:t>
            </a:r>
            <a:r>
              <a:rPr lang="en-US" sz="1400" dirty="0">
                <a:solidFill>
                  <a:schemeClr val="tx1"/>
                </a:solidFill>
              </a:rPr>
              <a:t>Address List LocalNet</a:t>
            </a:r>
            <a:r>
              <a:rPr lang="ru-RU" sz="1400" dirty="0">
                <a:solidFill>
                  <a:schemeClr val="tx1"/>
                </a:solidFill>
              </a:rPr>
              <a:t> добавляем наши локальные подсети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address-list add address=192.168.0.0/24 list=LocalNet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В </a:t>
            </a:r>
            <a:r>
              <a:rPr lang="en-US" sz="1400" dirty="0">
                <a:solidFill>
                  <a:schemeClr val="tx1"/>
                </a:solidFill>
              </a:rPr>
              <a:t>Address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List WAN_ISP1_IP1 </a:t>
            </a:r>
            <a:r>
              <a:rPr lang="ru-RU" sz="1400" dirty="0">
                <a:solidFill>
                  <a:schemeClr val="tx1"/>
                </a:solidFill>
              </a:rPr>
              <a:t>добавляем наш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внешний </a:t>
            </a:r>
            <a:r>
              <a:rPr lang="en-US" sz="1400" dirty="0">
                <a:solidFill>
                  <a:schemeClr val="tx1"/>
                </a:solidFill>
              </a:rPr>
              <a:t>IP </a:t>
            </a:r>
            <a:r>
              <a:rPr lang="ru-RU" sz="1400" dirty="0">
                <a:solidFill>
                  <a:schemeClr val="tx1"/>
                </a:solidFill>
              </a:rPr>
              <a:t>адрес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address-list add address=</a:t>
            </a:r>
            <a:r>
              <a:rPr lang="ru-RU" sz="1400" dirty="0">
                <a:solidFill>
                  <a:srgbClr val="00B050"/>
                </a:solidFill>
              </a:rPr>
              <a:t>1</a:t>
            </a:r>
            <a:r>
              <a:rPr lang="en-US" sz="1400" dirty="0">
                <a:solidFill>
                  <a:srgbClr val="00B050"/>
                </a:solidFill>
              </a:rPr>
              <a:t>.1.1.1 list= WAN_ISP1_IP1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Правило «проброса порта» выглядит так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/add action=</a:t>
            </a:r>
            <a:r>
              <a:rPr lang="en-US" sz="1400" dirty="0" err="1">
                <a:solidFill>
                  <a:srgbClr val="00B050"/>
                </a:solidFill>
              </a:rPr>
              <a:t>dst-nat</a:t>
            </a:r>
            <a:r>
              <a:rPr lang="en-US" sz="1400" dirty="0">
                <a:solidFill>
                  <a:srgbClr val="00B050"/>
                </a:solidFill>
              </a:rPr>
              <a:t> chain=</a:t>
            </a:r>
            <a:r>
              <a:rPr lang="en-US" sz="1400" dirty="0" err="1">
                <a:solidFill>
                  <a:srgbClr val="00B050"/>
                </a:solidFill>
              </a:rPr>
              <a:t>dstnat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-address-list= WAN_ISP1_IP1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-port=80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r>
              <a:rPr lang="en-US" sz="1400" dirty="0">
                <a:solidFill>
                  <a:srgbClr val="00B050"/>
                </a:solidFill>
              </a:rPr>
              <a:t> to-addresses=192.168.0.10 comment=“Example of port forwarding”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3CA950F-BDDD-4BE2-A2B1-2B1B96536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BFCF79D-9ECB-4BC6-BD07-F69F833D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7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7. </a:t>
            </a:r>
            <a:r>
              <a:rPr lang="en-US" sz="1400" dirty="0"/>
              <a:t>NTP </a:t>
            </a:r>
            <a:r>
              <a:rPr lang="ru-RU" sz="1400" dirty="0"/>
              <a:t>клиент </a:t>
            </a:r>
            <a:r>
              <a:rPr lang="ru-RU" sz="1400" dirty="0" err="1"/>
              <a:t>резолвит</a:t>
            </a:r>
            <a:r>
              <a:rPr lang="ru-RU" sz="1400" dirty="0"/>
              <a:t> доменные имена серверов только один раз.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Использовать скрипт с </a:t>
            </a:r>
            <a:r>
              <a:rPr lang="en-US" sz="1400" dirty="0">
                <a:solidFill>
                  <a:schemeClr val="tx1"/>
                </a:solidFill>
              </a:rPr>
              <a:t>wiki.mikrotik.ru</a:t>
            </a:r>
            <a:r>
              <a:rPr lang="ru-RU" sz="1400" dirty="0">
                <a:solidFill>
                  <a:schemeClr val="tx1"/>
                </a:solidFill>
              </a:rPr>
              <a:t>, немного упростив его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/system script add name=</a:t>
            </a:r>
            <a:r>
              <a:rPr lang="en-US" sz="1400" dirty="0" err="1">
                <a:solidFill>
                  <a:srgbClr val="00B050"/>
                </a:solidFill>
              </a:rPr>
              <a:t>NTPServerUpdate</a:t>
            </a:r>
            <a:r>
              <a:rPr lang="en-US" sz="1400" dirty="0">
                <a:solidFill>
                  <a:srgbClr val="00B050"/>
                </a:solidFill>
              </a:rPr>
              <a:t> policy=</a:t>
            </a:r>
            <a:r>
              <a:rPr lang="en-US" sz="1400" dirty="0" err="1">
                <a:solidFill>
                  <a:srgbClr val="00B050"/>
                </a:solidFill>
              </a:rPr>
              <a:t>read,write,test</a:t>
            </a:r>
            <a:r>
              <a:rPr lang="en-US" sz="1400" dirty="0">
                <a:solidFill>
                  <a:srgbClr val="00B050"/>
                </a:solidFill>
              </a:rPr>
              <a:t> source="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:local </a:t>
            </a:r>
            <a:r>
              <a:rPr lang="en-US" sz="1400" dirty="0" err="1">
                <a:solidFill>
                  <a:srgbClr val="00B050"/>
                </a:solidFill>
              </a:rPr>
              <a:t>ntpcura</a:t>
            </a:r>
            <a:r>
              <a:rPr lang="en-US" sz="1400" dirty="0">
                <a:solidFill>
                  <a:srgbClr val="00B050"/>
                </a:solidFill>
              </a:rPr>
              <a:t> [/system </a:t>
            </a:r>
            <a:r>
              <a:rPr lang="en-US" sz="1400" dirty="0" err="1">
                <a:solidFill>
                  <a:srgbClr val="00B050"/>
                </a:solidFill>
              </a:rPr>
              <a:t>ntp</a:t>
            </a:r>
            <a:r>
              <a:rPr lang="en-US" sz="1400" dirty="0">
                <a:solidFill>
                  <a:srgbClr val="00B050"/>
                </a:solidFill>
              </a:rPr>
              <a:t> client get primary-</a:t>
            </a:r>
            <a:r>
              <a:rPr lang="en-US" sz="1400" dirty="0" err="1">
                <a:solidFill>
                  <a:srgbClr val="00B050"/>
                </a:solidFill>
              </a:rPr>
              <a:t>ntp</a:t>
            </a:r>
            <a:r>
              <a:rPr lang="en-US" sz="1400" dirty="0">
                <a:solidFill>
                  <a:srgbClr val="00B050"/>
                </a:solidFill>
              </a:rPr>
              <a:t>];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:local </a:t>
            </a:r>
            <a:r>
              <a:rPr lang="en-US" sz="1400" dirty="0" err="1">
                <a:solidFill>
                  <a:srgbClr val="00B050"/>
                </a:solidFill>
              </a:rPr>
              <a:t>ntpcurb</a:t>
            </a:r>
            <a:r>
              <a:rPr lang="en-US" sz="1400" dirty="0">
                <a:solidFill>
                  <a:srgbClr val="00B050"/>
                </a:solidFill>
              </a:rPr>
              <a:t> [/system </a:t>
            </a:r>
            <a:r>
              <a:rPr lang="en-US" sz="1400" dirty="0" err="1">
                <a:solidFill>
                  <a:srgbClr val="00B050"/>
                </a:solidFill>
              </a:rPr>
              <a:t>ntp</a:t>
            </a:r>
            <a:r>
              <a:rPr lang="en-US" sz="1400" dirty="0">
                <a:solidFill>
                  <a:srgbClr val="00B050"/>
                </a:solidFill>
              </a:rPr>
              <a:t> client get secondary-</a:t>
            </a:r>
            <a:r>
              <a:rPr lang="en-US" sz="1400" dirty="0" err="1">
                <a:solidFill>
                  <a:srgbClr val="00B050"/>
                </a:solidFill>
              </a:rPr>
              <a:t>ntp</a:t>
            </a:r>
            <a:r>
              <a:rPr lang="en-US" sz="1400" dirty="0">
                <a:solidFill>
                  <a:srgbClr val="00B050"/>
                </a:solidFill>
              </a:rPr>
              <a:t>];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:local </a:t>
            </a:r>
            <a:r>
              <a:rPr lang="en-US" sz="1400" dirty="0" err="1">
                <a:solidFill>
                  <a:srgbClr val="00B050"/>
                </a:solidFill>
              </a:rPr>
              <a:t>ntpipa</a:t>
            </a:r>
            <a:r>
              <a:rPr lang="en-US" sz="1400" dirty="0">
                <a:solidFill>
                  <a:srgbClr val="00B050"/>
                </a:solidFill>
              </a:rPr>
              <a:t> [:resolve 0.ru.pool.ntp.org];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:local </a:t>
            </a:r>
            <a:r>
              <a:rPr lang="en-US" sz="1400" dirty="0" err="1">
                <a:solidFill>
                  <a:srgbClr val="00B050"/>
                </a:solidFill>
              </a:rPr>
              <a:t>ntpipb</a:t>
            </a:r>
            <a:r>
              <a:rPr lang="en-US" sz="1400" dirty="0">
                <a:solidFill>
                  <a:srgbClr val="00B050"/>
                </a:solidFill>
              </a:rPr>
              <a:t> [:resolve 1.ru.pool.ntp.org];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:if ($</a:t>
            </a:r>
            <a:r>
              <a:rPr lang="en-US" sz="1400" dirty="0" err="1">
                <a:solidFill>
                  <a:srgbClr val="00B050"/>
                </a:solidFill>
              </a:rPr>
              <a:t>ntpipa</a:t>
            </a:r>
            <a:r>
              <a:rPr lang="en-US" sz="1400" dirty="0">
                <a:solidFill>
                  <a:srgbClr val="00B050"/>
                </a:solidFill>
              </a:rPr>
              <a:t> != $</a:t>
            </a:r>
            <a:r>
              <a:rPr lang="en-US" sz="1400" dirty="0" err="1">
                <a:solidFill>
                  <a:srgbClr val="00B050"/>
                </a:solidFill>
              </a:rPr>
              <a:t>ntpcura</a:t>
            </a:r>
            <a:r>
              <a:rPr lang="en-US" sz="1400" dirty="0">
                <a:solidFill>
                  <a:srgbClr val="00B050"/>
                </a:solidFill>
              </a:rPr>
              <a:t>) do={/system </a:t>
            </a:r>
            <a:r>
              <a:rPr lang="en-US" sz="1400" dirty="0" err="1">
                <a:solidFill>
                  <a:srgbClr val="00B050"/>
                </a:solidFill>
              </a:rPr>
              <a:t>ntp</a:t>
            </a:r>
            <a:r>
              <a:rPr lang="en-US" sz="1400" dirty="0">
                <a:solidFill>
                  <a:srgbClr val="00B050"/>
                </a:solidFill>
              </a:rPr>
              <a:t> client set primary-</a:t>
            </a:r>
            <a:r>
              <a:rPr lang="en-US" sz="1400" dirty="0" err="1">
                <a:solidFill>
                  <a:srgbClr val="00B050"/>
                </a:solidFill>
              </a:rPr>
              <a:t>ntp</a:t>
            </a:r>
            <a:r>
              <a:rPr lang="en-US" sz="1400" dirty="0">
                <a:solidFill>
                  <a:srgbClr val="00B050"/>
                </a:solidFill>
              </a:rPr>
              <a:t>="$</a:t>
            </a:r>
            <a:r>
              <a:rPr lang="en-US" sz="1400" dirty="0" err="1">
                <a:solidFill>
                  <a:srgbClr val="00B050"/>
                </a:solidFill>
              </a:rPr>
              <a:t>ntpipa</a:t>
            </a:r>
            <a:r>
              <a:rPr lang="en-US" sz="1400" dirty="0">
                <a:solidFill>
                  <a:srgbClr val="00B050"/>
                </a:solidFill>
              </a:rPr>
              <a:t>";}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:if ($</a:t>
            </a:r>
            <a:r>
              <a:rPr lang="en-US" sz="1400" dirty="0" err="1">
                <a:solidFill>
                  <a:srgbClr val="00B050"/>
                </a:solidFill>
              </a:rPr>
              <a:t>ntpipb</a:t>
            </a:r>
            <a:r>
              <a:rPr lang="en-US" sz="1400" dirty="0">
                <a:solidFill>
                  <a:srgbClr val="00B050"/>
                </a:solidFill>
              </a:rPr>
              <a:t> != $</a:t>
            </a:r>
            <a:r>
              <a:rPr lang="en-US" sz="1400" dirty="0" err="1">
                <a:solidFill>
                  <a:srgbClr val="00B050"/>
                </a:solidFill>
              </a:rPr>
              <a:t>ntpcurb</a:t>
            </a:r>
            <a:r>
              <a:rPr lang="en-US" sz="1400" dirty="0">
                <a:solidFill>
                  <a:srgbClr val="00B050"/>
                </a:solidFill>
              </a:rPr>
              <a:t>) do={/system </a:t>
            </a:r>
            <a:r>
              <a:rPr lang="en-US" sz="1400" dirty="0" err="1">
                <a:solidFill>
                  <a:srgbClr val="00B050"/>
                </a:solidFill>
              </a:rPr>
              <a:t>ntp</a:t>
            </a:r>
            <a:r>
              <a:rPr lang="en-US" sz="1400" dirty="0">
                <a:solidFill>
                  <a:srgbClr val="00B050"/>
                </a:solidFill>
              </a:rPr>
              <a:t> client set secondary-</a:t>
            </a:r>
            <a:r>
              <a:rPr lang="en-US" sz="1400" dirty="0" err="1">
                <a:solidFill>
                  <a:srgbClr val="00B050"/>
                </a:solidFill>
              </a:rPr>
              <a:t>ntp</a:t>
            </a:r>
            <a:r>
              <a:rPr lang="en-US" sz="1400" dirty="0">
                <a:solidFill>
                  <a:srgbClr val="00B050"/>
                </a:solidFill>
              </a:rPr>
              <a:t>="$</a:t>
            </a:r>
            <a:r>
              <a:rPr lang="en-US" sz="1400" dirty="0" err="1">
                <a:solidFill>
                  <a:srgbClr val="00B050"/>
                </a:solidFill>
              </a:rPr>
              <a:t>ntpipb</a:t>
            </a:r>
            <a:r>
              <a:rPr lang="en-US" sz="1400" dirty="0">
                <a:solidFill>
                  <a:srgbClr val="00B050"/>
                </a:solidFill>
              </a:rPr>
              <a:t>";}”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3CA950F-BDDD-4BE2-A2B1-2B1B96536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BFCF79D-9ECB-4BC6-BD07-F69F833D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32100" y="1993408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ru-RU" sz="4000" dirty="0">
                <a:solidFill>
                  <a:srgbClr val="FF9800"/>
                </a:solidFill>
              </a:rPr>
              <a:t>Приветствую, коллеги!</a:t>
            </a:r>
            <a:endParaRPr sz="4000" dirty="0">
              <a:solidFill>
                <a:srgbClr val="FF980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32150" y="2961146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000" b="1" dirty="0"/>
              <a:t>Антон Мороз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b="1" dirty="0"/>
              <a:t>Генеральный директор ООО «Реал»</a:t>
            </a:r>
            <a:endParaRPr lang="en-US" sz="20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b="1" dirty="0"/>
              <a:t>www.realsd.ru</a:t>
            </a:r>
            <a:endParaRPr sz="2000" b="1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1800" dirty="0"/>
              <a:t>14 лет в ИТ области, 6 лет на рынке ИТ аутсорсинга</a:t>
            </a:r>
            <a:r>
              <a:rPr lang="en" sz="1800" dirty="0"/>
              <a:t>. </a:t>
            </a:r>
            <a:endParaRPr sz="18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1800" dirty="0"/>
              <a:t>Сертификаты </a:t>
            </a:r>
            <a:r>
              <a:rPr lang="en-US" sz="1800" dirty="0" err="1"/>
              <a:t>Mikrotik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en-US" sz="1800" dirty="0"/>
              <a:t>MTCNA, MTCWE, MTCTCE</a:t>
            </a:r>
            <a:r>
              <a:rPr lang="ru-RU" sz="1800" dirty="0"/>
              <a:t>, </a:t>
            </a:r>
            <a:r>
              <a:rPr lang="en-US" sz="1800" dirty="0"/>
              <a:t>MTCRE, MTCIPv6E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96200" y="614830"/>
            <a:ext cx="2065500" cy="157064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2. 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en-US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И создаем расписание для запуска резервного копирования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/system scheduler add \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00B050"/>
                </a:solidFill>
              </a:rPr>
              <a:t>  </a:t>
            </a:r>
            <a:r>
              <a:rPr lang="en-US" sz="1400" dirty="0">
                <a:solidFill>
                  <a:srgbClr val="00B050"/>
                </a:solidFill>
              </a:rPr>
              <a:t>comment="Check and set NTP servers" \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disabled=no \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interval=12h \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name=</a:t>
            </a:r>
            <a:r>
              <a:rPr lang="en-US" sz="1400" dirty="0" err="1">
                <a:solidFill>
                  <a:srgbClr val="00B050"/>
                </a:solidFill>
              </a:rPr>
              <a:t>CheckNTPServers</a:t>
            </a:r>
            <a:r>
              <a:rPr lang="en-US" sz="1400" dirty="0">
                <a:solidFill>
                  <a:srgbClr val="00B050"/>
                </a:solidFill>
              </a:rPr>
              <a:t> \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on-event=“/system script run </a:t>
            </a:r>
            <a:r>
              <a:rPr lang="en-US" sz="1400" dirty="0" err="1">
                <a:solidFill>
                  <a:srgbClr val="00B050"/>
                </a:solidFill>
              </a:rPr>
              <a:t>NTPServerUpdate</a:t>
            </a:r>
            <a:r>
              <a:rPr lang="en-US" sz="1400" dirty="0">
                <a:solidFill>
                  <a:srgbClr val="00B050"/>
                </a:solidFill>
              </a:rPr>
              <a:t>” \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policy=</a:t>
            </a:r>
            <a:r>
              <a:rPr lang="en-US" sz="1400" dirty="0" err="1">
                <a:solidFill>
                  <a:srgbClr val="00B050"/>
                </a:solidFill>
              </a:rPr>
              <a:t>read,write,test</a:t>
            </a:r>
            <a:r>
              <a:rPr lang="en-US" sz="1400" dirty="0">
                <a:solidFill>
                  <a:srgbClr val="00B050"/>
                </a:solidFill>
              </a:rPr>
              <a:t> \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start-date=</a:t>
            </a:r>
            <a:r>
              <a:rPr lang="en-US" sz="1400" dirty="0" err="1">
                <a:solidFill>
                  <a:srgbClr val="00B050"/>
                </a:solidFill>
              </a:rPr>
              <a:t>jan</a:t>
            </a:r>
            <a:r>
              <a:rPr lang="en-US" sz="1400" dirty="0">
                <a:solidFill>
                  <a:srgbClr val="00B050"/>
                </a:solidFill>
              </a:rPr>
              <a:t>/01/1970 \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start-time=</a:t>
            </a:r>
            <a:r>
              <a:rPr lang="ru-RU" sz="1400" dirty="0">
                <a:solidFill>
                  <a:srgbClr val="00B050"/>
                </a:solidFill>
              </a:rPr>
              <a:t>07</a:t>
            </a:r>
            <a:r>
              <a:rPr lang="en-US" sz="1400" dirty="0">
                <a:solidFill>
                  <a:srgbClr val="00B050"/>
                </a:solidFill>
              </a:rPr>
              <a:t>:00:00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9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33822" y="109080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3. </a:t>
            </a:r>
            <a:r>
              <a:rPr lang="ru-RU" dirty="0" err="1"/>
              <a:t>Firewall</a:t>
            </a:r>
            <a:r>
              <a:rPr lang="ru-RU" dirty="0"/>
              <a:t> и безопасность</a:t>
            </a:r>
            <a:br>
              <a:rPr lang="ru-RU" dirty="0"/>
            </a:br>
            <a:r>
              <a:rPr lang="ru-RU" dirty="0"/>
              <a:t>сети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712C3-F597-4559-9F8A-16DE0522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26" y="4193383"/>
            <a:ext cx="2205643" cy="5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1</a:t>
            </a:r>
            <a:r>
              <a:rPr lang="ru-RU" sz="1400" dirty="0"/>
              <a:t>. Наличие ответа на </a:t>
            </a:r>
            <a:r>
              <a:rPr lang="en-US" sz="1400" dirty="0"/>
              <a:t>PING </a:t>
            </a:r>
            <a:r>
              <a:rPr lang="ru-RU" sz="1400" dirty="0"/>
              <a:t>с WAN портов в разы повышает шансы попасть под прицел злоумышленников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Запретить </a:t>
            </a:r>
            <a:r>
              <a:rPr lang="en-US" sz="1400" dirty="0">
                <a:solidFill>
                  <a:schemeClr val="tx1"/>
                </a:solidFill>
              </a:rPr>
              <a:t>ICMP </a:t>
            </a:r>
            <a:r>
              <a:rPr lang="ru-RU" sz="1400" dirty="0">
                <a:solidFill>
                  <a:schemeClr val="tx1"/>
                </a:solidFill>
              </a:rPr>
              <a:t>ответы с </a:t>
            </a:r>
            <a:r>
              <a:rPr lang="en-US" sz="1400" dirty="0">
                <a:solidFill>
                  <a:schemeClr val="tx1"/>
                </a:solidFill>
              </a:rPr>
              <a:t>WAN </a:t>
            </a:r>
            <a:r>
              <a:rPr lang="ru-RU" sz="1400" dirty="0">
                <a:solidFill>
                  <a:schemeClr val="tx1"/>
                </a:solidFill>
              </a:rPr>
              <a:t>портов в цепочке </a:t>
            </a:r>
            <a:r>
              <a:rPr lang="en-US" sz="1400" dirty="0">
                <a:solidFill>
                  <a:schemeClr val="tx1"/>
                </a:solidFill>
              </a:rPr>
              <a:t>INPUT </a:t>
            </a:r>
            <a:r>
              <a:rPr lang="ru-RU" sz="1400" dirty="0">
                <a:solidFill>
                  <a:schemeClr val="tx1"/>
                </a:solidFill>
              </a:rPr>
              <a:t>и отключить </a:t>
            </a:r>
            <a:r>
              <a:rPr lang="en-US" sz="1400" dirty="0">
                <a:solidFill>
                  <a:schemeClr val="tx1"/>
                </a:solidFill>
              </a:rPr>
              <a:t>MAC Ping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chain=input action=drop protocol=</a:t>
            </a:r>
            <a:r>
              <a:rPr lang="en-US" sz="1400" dirty="0" err="1">
                <a:solidFill>
                  <a:srgbClr val="00B050"/>
                </a:solidFill>
              </a:rPr>
              <a:t>icmp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icmp</a:t>
            </a:r>
            <a:r>
              <a:rPr lang="en-US" sz="1400" dirty="0">
                <a:solidFill>
                  <a:srgbClr val="00B050"/>
                </a:solidFill>
              </a:rPr>
              <a:t>-options=8:0 in-interface-list=WAN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-address-list="!AllowIPRemoteManagement" comment="Drop IN echo request«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/tool mac-server ping set enabled=no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1D13021-31A2-45C0-BC6E-665520395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728F783-A718-4199-94EF-F455CDC55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400" dirty="0"/>
              <a:t>2</a:t>
            </a:r>
            <a:r>
              <a:rPr lang="ru-RU" sz="1400" dirty="0"/>
              <a:t>. Находясь в открытой сети мы постоянно подвергаемся попыткам</a:t>
            </a:r>
            <a:r>
              <a:rPr lang="en-US" sz="1400" dirty="0"/>
              <a:t> </a:t>
            </a:r>
            <a:r>
              <a:rPr lang="ru-RU" sz="1400" dirty="0"/>
              <a:t>подключиться к стандартным портам распространенных служб и протоколов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Отловить и заблокировать тех, кто пытается это сделать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chain=input action=add-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-to-address-list in-interface-list=WAN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-address-list="!NotTrapsIP"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-port=5060,5061,4569,3389,8291,22,23,389,445,53 connection-</a:t>
            </a:r>
            <a:r>
              <a:rPr lang="en-US" sz="1400" dirty="0" err="1">
                <a:solidFill>
                  <a:srgbClr val="00B050"/>
                </a:solidFill>
              </a:rPr>
              <a:t>nat</a:t>
            </a:r>
            <a:r>
              <a:rPr lang="en-US" sz="1400" dirty="0">
                <a:solidFill>
                  <a:srgbClr val="00B050"/>
                </a:solidFill>
              </a:rPr>
              <a:t>-state=!</a:t>
            </a:r>
            <a:r>
              <a:rPr lang="en-US" sz="1400" dirty="0" err="1">
                <a:solidFill>
                  <a:srgbClr val="00B050"/>
                </a:solidFill>
              </a:rPr>
              <a:t>dstnat</a:t>
            </a:r>
            <a:r>
              <a:rPr lang="en-US" sz="1400" dirty="0">
                <a:solidFill>
                  <a:srgbClr val="00B050"/>
                </a:solidFill>
              </a:rPr>
              <a:t> address-list=</a:t>
            </a:r>
            <a:r>
              <a:rPr lang="en-US" sz="1400" dirty="0" err="1">
                <a:solidFill>
                  <a:srgbClr val="00B050"/>
                </a:solidFill>
              </a:rPr>
              <a:t>TrapAddress</a:t>
            </a:r>
            <a:r>
              <a:rPr lang="en-US" sz="1400" dirty="0">
                <a:solidFill>
                  <a:srgbClr val="00B050"/>
                </a:solidFill>
              </a:rPr>
              <a:t> address-list-timeout=3d comment="Trap for TCP traffic”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FC496EC-0589-4C1B-A429-6D372E47B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1192571-7C14-4114-9123-F336A75F8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1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UDP </a:t>
            </a:r>
            <a:r>
              <a:rPr lang="ru-RU" sz="1400" dirty="0"/>
              <a:t>трафик не исключение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Такое же правило для </a:t>
            </a:r>
            <a:r>
              <a:rPr lang="en-US" sz="1400" dirty="0">
                <a:solidFill>
                  <a:schemeClr val="tx1"/>
                </a:solidFill>
              </a:rPr>
              <a:t>UDP </a:t>
            </a:r>
            <a:r>
              <a:rPr lang="ru-RU" sz="1400" dirty="0">
                <a:solidFill>
                  <a:schemeClr val="tx1"/>
                </a:solidFill>
              </a:rPr>
              <a:t>трафика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chain=input action=add-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-to-address-list in-interface-list=WAN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-address-list="!NotTrapsIP"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-port=5060,4569,389,53,161 connection-</a:t>
            </a:r>
            <a:r>
              <a:rPr lang="en-US" sz="1400" dirty="0" err="1">
                <a:solidFill>
                  <a:srgbClr val="00B050"/>
                </a:solidFill>
              </a:rPr>
              <a:t>nat</a:t>
            </a:r>
            <a:r>
              <a:rPr lang="en-US" sz="1400" dirty="0">
                <a:solidFill>
                  <a:srgbClr val="00B050"/>
                </a:solidFill>
              </a:rPr>
              <a:t>-state=!</a:t>
            </a:r>
            <a:r>
              <a:rPr lang="en-US" sz="1400" dirty="0" err="1">
                <a:solidFill>
                  <a:srgbClr val="00B050"/>
                </a:solidFill>
              </a:rPr>
              <a:t>dstnat</a:t>
            </a:r>
            <a:r>
              <a:rPr lang="en-US" sz="1400" dirty="0">
                <a:solidFill>
                  <a:srgbClr val="00B050"/>
                </a:solidFill>
              </a:rPr>
              <a:t> address-list=</a:t>
            </a:r>
            <a:r>
              <a:rPr lang="en-US" sz="1400" dirty="0" err="1">
                <a:solidFill>
                  <a:srgbClr val="00B050"/>
                </a:solidFill>
              </a:rPr>
              <a:t>TrapAddress</a:t>
            </a:r>
            <a:r>
              <a:rPr lang="en-US" sz="1400" dirty="0">
                <a:solidFill>
                  <a:srgbClr val="00B050"/>
                </a:solidFill>
              </a:rPr>
              <a:t> address-list-timeout=3d comment="Trap for UDP traffic"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82265D9-5AEE-4D10-84A9-1274B0E9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DCA34C7-8769-4A13-BD53-2613698AE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Как этим пользоваться?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Блокируем все собранные </a:t>
            </a:r>
            <a:r>
              <a:rPr lang="en-US" sz="1400" dirty="0">
                <a:solidFill>
                  <a:schemeClr val="tx1"/>
                </a:solidFill>
              </a:rPr>
              <a:t>IP </a:t>
            </a:r>
            <a:r>
              <a:rPr lang="ru-RU" sz="1400" dirty="0">
                <a:solidFill>
                  <a:schemeClr val="tx1"/>
                </a:solidFill>
              </a:rPr>
              <a:t>адреса в </a:t>
            </a:r>
            <a:r>
              <a:rPr lang="en-US" sz="1400" dirty="0">
                <a:solidFill>
                  <a:schemeClr val="tx1"/>
                </a:solidFill>
              </a:rPr>
              <a:t>Firewall Raw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raw add action=drop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</a:t>
            </a:r>
            <a:r>
              <a:rPr lang="en-US" sz="1400" dirty="0" err="1">
                <a:solidFill>
                  <a:srgbClr val="00B050"/>
                </a:solidFill>
              </a:rPr>
              <a:t>TrapAddress</a:t>
            </a:r>
            <a:r>
              <a:rPr lang="en-US" sz="1400" dirty="0">
                <a:solidFill>
                  <a:srgbClr val="00B050"/>
                </a:solidFill>
              </a:rPr>
              <a:t>  comment="Drop Address from Trap”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Не забудьте добавить в </a:t>
            </a:r>
            <a:r>
              <a:rPr lang="en-US" sz="1400" dirty="0">
                <a:solidFill>
                  <a:schemeClr val="tx1"/>
                </a:solidFill>
              </a:rPr>
              <a:t>Address List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NotTrapsIP</a:t>
            </a:r>
            <a:r>
              <a:rPr lang="ru-RU" sz="1400" dirty="0">
                <a:solidFill>
                  <a:schemeClr val="tx1"/>
                </a:solidFill>
              </a:rPr>
              <a:t> адреса из «Белого списка»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address-list add address=192.168.0.0/24 list=NotTrapsIP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При создании правила </a:t>
            </a:r>
            <a:r>
              <a:rPr lang="en-US" sz="1400" dirty="0">
                <a:solidFill>
                  <a:schemeClr val="tx1"/>
                </a:solidFill>
              </a:rPr>
              <a:t>NAT</a:t>
            </a:r>
            <a:r>
              <a:rPr lang="ru-RU" sz="1400" dirty="0">
                <a:solidFill>
                  <a:schemeClr val="tx1"/>
                </a:solidFill>
              </a:rPr>
              <a:t>, которое совпадает с </a:t>
            </a:r>
            <a:r>
              <a:rPr lang="en-US" sz="1400" dirty="0">
                <a:solidFill>
                  <a:schemeClr val="tx1"/>
                </a:solidFill>
              </a:rPr>
              <a:t>Traps </a:t>
            </a:r>
            <a:r>
              <a:rPr lang="ru-RU" sz="1400" dirty="0">
                <a:solidFill>
                  <a:schemeClr val="tx1"/>
                </a:solidFill>
              </a:rPr>
              <a:t>правилами, такое соединение не попадать в «Черный список» и блокироваться не будет.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600A022-943D-4B8E-B876-09FF520E0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F995035-5458-47E4-96CE-37E8D4868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5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3. Достаточно часто мы подвергаемся массовому сканированию портов со стороны злоумышленников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Детектировать сканирование и блокировать источники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chain=input action=add-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-to-address-list in-interface-list=WAN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-address-list="!NotTrapsIP"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psd</a:t>
            </a:r>
            <a:r>
              <a:rPr lang="en-US" sz="1400" dirty="0">
                <a:solidFill>
                  <a:srgbClr val="00B050"/>
                </a:solidFill>
              </a:rPr>
              <a:t>=10,10s,3,1 address-list=</a:t>
            </a:r>
            <a:r>
              <a:rPr lang="en-US" sz="1400" dirty="0" err="1">
                <a:solidFill>
                  <a:srgbClr val="00B050"/>
                </a:solidFill>
              </a:rPr>
              <a:t>TrapAddress</a:t>
            </a:r>
            <a:r>
              <a:rPr lang="en-US" sz="1400" dirty="0">
                <a:solidFill>
                  <a:srgbClr val="00B050"/>
                </a:solidFill>
              </a:rPr>
              <a:t> address-list-timeout=7d comment="Trap for port scanning“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600A022-943D-4B8E-B876-09FF520E0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F995035-5458-47E4-96CE-37E8D4868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8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C3ABFD-675C-45AE-A07E-05D9612E6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148040"/>
            <a:ext cx="6591300" cy="135255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C908E3-76B6-4D00-AE73-4B0F90B07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C140611-9E49-4376-8D2B-C7BA69D03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5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158DD1A-939F-45F3-A6B5-32B372A8A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A4215E2-F775-4864-84BA-40FAE68CA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46D9C18-1852-483C-AC4B-E829541AB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038" y="1644958"/>
            <a:ext cx="6307931" cy="23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08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9087CCC-2919-4F5A-BC10-C72D33699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7CFC70A-8769-41F8-8028-C5349CDE3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8A84EA-AD14-4E02-9434-03A1C0E23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7" y="2254339"/>
            <a:ext cx="6510071" cy="7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1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О чем поговорим?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800" b="1" dirty="0">
                <a:solidFill>
                  <a:srgbClr val="FF9800"/>
                </a:solidFill>
              </a:rPr>
              <a:t>Цели, которые мы преследуем</a:t>
            </a:r>
          </a:p>
          <a:p>
            <a:pPr marL="228588" indent="-228588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Получить универсальный конфиг, который можно легко и быстро развернуть в любой среднестатистической компании</a:t>
            </a:r>
          </a:p>
          <a:p>
            <a:pPr marL="228588" indent="-228588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Не забывать настроить мелочи, которые на первый взгляд не видно, но нужны</a:t>
            </a:r>
          </a:p>
          <a:p>
            <a:pPr marL="228588" indent="-228588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Иметь возможность быстрого развертывания при массовых поставках оборудования или глобальных сбоях</a:t>
            </a:r>
          </a:p>
          <a:p>
            <a:pPr marL="228588" indent="-228588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Иметь структурированную и понятную базу для ежедневной и рутинной настройки, гибко изменяемую под индивидуальные требования клиента</a:t>
            </a:r>
            <a:endParaRPr lang="en-US" sz="1400" dirty="0"/>
          </a:p>
          <a:p>
            <a:pPr marL="228588" indent="-228588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Минимизировать возможные ошибки и опечатки при конфигурировании</a:t>
            </a:r>
          </a:p>
          <a:p>
            <a:pPr marL="228588" indent="-228588">
              <a:buClr>
                <a:schemeClr val="dk1"/>
              </a:buClr>
              <a:buSzPts val="1100"/>
              <a:buFont typeface="+mj-lt"/>
              <a:buAutoNum type="arabicPeriod"/>
            </a:pPr>
            <a:endParaRPr lang="ru-RU" sz="1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578F244-62B2-40E0-B9BD-6EEBEF1D1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55C18A6-A3BF-4B76-8D86-CD8499CD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97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4. Угроза иногда исходит не только из вне и не только для нас.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Наша сеть тоже может быть источником опасности для внешнего мира.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Отлавливать и блокировать вирусную активность из внутренней сети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action=drop chain=forward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-port=25,587,465 connection-state=new out-interface-list=WAN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-address-list=!SMTP_External_Servers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-address-list=!SMTP_Internal_Servers/Clients log=yes log-prefix="SMTP Spam" comment=«Drop out SMTP not allow hosts“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action=drop chain=forward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-port=445 connection-state=new out-interface-list=WAN log=yes log-prefix="SMB Scan" comment=“Drop out SMB not allow hosts"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65293A-CFDA-486B-89E2-8D16265F1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2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Как этим пользоваться?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В </a:t>
            </a:r>
            <a:r>
              <a:rPr lang="en-US" sz="1400" dirty="0">
                <a:solidFill>
                  <a:schemeClr val="tx1"/>
                </a:solidFill>
              </a:rPr>
              <a:t>Address List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SMTP_External_Servers</a:t>
            </a:r>
            <a:r>
              <a:rPr lang="ru-RU" sz="1400" dirty="0">
                <a:solidFill>
                  <a:schemeClr val="tx1"/>
                </a:solidFill>
              </a:rPr>
              <a:t> мы добавляем адреса внешних </a:t>
            </a:r>
            <a:r>
              <a:rPr lang="en-US" sz="1400" dirty="0">
                <a:solidFill>
                  <a:schemeClr val="tx1"/>
                </a:solidFill>
              </a:rPr>
              <a:t>SMTP </a:t>
            </a:r>
            <a:r>
              <a:rPr lang="ru-RU" sz="1400" dirty="0">
                <a:solidFill>
                  <a:schemeClr val="tx1"/>
                </a:solidFill>
              </a:rPr>
              <a:t>серверов, через которые отправляем письма.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address-list add address=smtp.gmail.com list=</a:t>
            </a:r>
            <a:r>
              <a:rPr lang="en-US" sz="1400" dirty="0" err="1">
                <a:solidFill>
                  <a:srgbClr val="00B050"/>
                </a:solidFill>
              </a:rPr>
              <a:t>SMTP_External_Servers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В </a:t>
            </a:r>
            <a:r>
              <a:rPr lang="en-US" sz="1400" dirty="0">
                <a:solidFill>
                  <a:schemeClr val="tx1"/>
                </a:solidFill>
              </a:rPr>
              <a:t>Address List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SMTP_Internal_Servers/Clients</a:t>
            </a:r>
            <a:r>
              <a:rPr lang="ru-RU" sz="1400" dirty="0">
                <a:solidFill>
                  <a:schemeClr val="tx1"/>
                </a:solidFill>
              </a:rPr>
              <a:t> мы добавляем адреса наших внутренних </a:t>
            </a:r>
            <a:r>
              <a:rPr lang="en-US" sz="1400" dirty="0">
                <a:solidFill>
                  <a:schemeClr val="tx1"/>
                </a:solidFill>
              </a:rPr>
              <a:t>SMTP </a:t>
            </a:r>
            <a:r>
              <a:rPr lang="ru-RU" sz="1400" dirty="0">
                <a:solidFill>
                  <a:schemeClr val="tx1"/>
                </a:solidFill>
              </a:rPr>
              <a:t>сервер или привилегированных клиентов, которым разрешено отправлять письма в мир.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address-list add address=192.168.0.4 list=SMTP_Internal_Servers/Clients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F5C65F2-8A7C-46FD-BD90-CDDA10D9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57A9E0A-4533-497C-B8B3-53FE59545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5. Защита</a:t>
            </a:r>
            <a:r>
              <a:rPr lang="en-US" sz="1400" dirty="0"/>
              <a:t> </a:t>
            </a:r>
            <a:r>
              <a:rPr lang="ru-RU" sz="1400" dirty="0"/>
              <a:t>опубликованных сервисов от </a:t>
            </a:r>
            <a:r>
              <a:rPr lang="en-US" sz="1400" dirty="0"/>
              <a:t>DoS </a:t>
            </a:r>
            <a:r>
              <a:rPr lang="en-US" sz="1400" dirty="0" err="1"/>
              <a:t>Atack</a:t>
            </a:r>
            <a:r>
              <a:rPr lang="ru-RU" sz="1400" dirty="0"/>
              <a:t>.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Ловить и блокировать </a:t>
            </a:r>
            <a:r>
              <a:rPr lang="en-US" sz="1400" dirty="0">
                <a:solidFill>
                  <a:schemeClr val="tx1"/>
                </a:solidFill>
              </a:rPr>
              <a:t>IP </a:t>
            </a:r>
            <a:r>
              <a:rPr lang="ru-RU" sz="1400" dirty="0">
                <a:solidFill>
                  <a:schemeClr val="tx1"/>
                </a:solidFill>
              </a:rPr>
              <a:t>адреса, генерирующие большое количество соединений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action=add-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-to-address-list address-list=</a:t>
            </a:r>
            <a:r>
              <a:rPr lang="en-US" sz="1400" dirty="0" err="1">
                <a:solidFill>
                  <a:srgbClr val="00B050"/>
                </a:solidFill>
              </a:rPr>
              <a:t>DoS_Atack_Address</a:t>
            </a:r>
            <a:r>
              <a:rPr lang="en-US" sz="1400" dirty="0">
                <a:solidFill>
                  <a:srgbClr val="00B050"/>
                </a:solidFill>
              </a:rPr>
              <a:t> address-list-timeout=1d chain=forward comment="DoS </a:t>
            </a:r>
            <a:r>
              <a:rPr lang="en-US" sz="1400" dirty="0" err="1">
                <a:solidFill>
                  <a:srgbClr val="00B050"/>
                </a:solidFill>
              </a:rPr>
              <a:t>atack</a:t>
            </a:r>
            <a:r>
              <a:rPr lang="en-US" sz="1400" dirty="0">
                <a:solidFill>
                  <a:srgbClr val="00B050"/>
                </a:solidFill>
              </a:rPr>
              <a:t> detected from single IP" connection-limit=20,32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connection-</a:t>
            </a:r>
            <a:r>
              <a:rPr lang="en-US" sz="1400" dirty="0" err="1">
                <a:solidFill>
                  <a:srgbClr val="00B050"/>
                </a:solidFill>
              </a:rPr>
              <a:t>nat</a:t>
            </a:r>
            <a:r>
              <a:rPr lang="en-US" sz="1400" dirty="0">
                <a:solidFill>
                  <a:srgbClr val="00B050"/>
                </a:solidFill>
              </a:rPr>
              <a:t>-state=</a:t>
            </a:r>
            <a:r>
              <a:rPr lang="en-US" sz="1400" dirty="0" err="1">
                <a:solidFill>
                  <a:srgbClr val="00B050"/>
                </a:solidFill>
              </a:rPr>
              <a:t>dstnat</a:t>
            </a:r>
            <a:r>
              <a:rPr lang="en-US" sz="1400" dirty="0">
                <a:solidFill>
                  <a:srgbClr val="00B050"/>
                </a:solidFill>
              </a:rPr>
              <a:t> in-interface-list=WAN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action=add-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-to-address-list address-list=</a:t>
            </a:r>
            <a:r>
              <a:rPr lang="en-US" sz="1400" dirty="0" err="1">
                <a:solidFill>
                  <a:srgbClr val="00B050"/>
                </a:solidFill>
              </a:rPr>
              <a:t>DoS_Atack_Address</a:t>
            </a:r>
            <a:r>
              <a:rPr lang="en-US" sz="1400" dirty="0">
                <a:solidFill>
                  <a:srgbClr val="00B050"/>
                </a:solidFill>
              </a:rPr>
              <a:t> address-list-timeout=1d chain=forward comment="DoS </a:t>
            </a:r>
            <a:r>
              <a:rPr lang="en-US" sz="1400" dirty="0" err="1">
                <a:solidFill>
                  <a:srgbClr val="00B050"/>
                </a:solidFill>
              </a:rPr>
              <a:t>atack</a:t>
            </a:r>
            <a:r>
              <a:rPr lang="en-US" sz="1400" dirty="0">
                <a:solidFill>
                  <a:srgbClr val="00B050"/>
                </a:solidFill>
              </a:rPr>
              <a:t> detected from 24 subnet" connection-limit=100,24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connection-</a:t>
            </a:r>
            <a:r>
              <a:rPr lang="en-US" sz="1400" dirty="0" err="1">
                <a:solidFill>
                  <a:srgbClr val="00B050"/>
                </a:solidFill>
              </a:rPr>
              <a:t>nat</a:t>
            </a:r>
            <a:r>
              <a:rPr lang="en-US" sz="1400" dirty="0">
                <a:solidFill>
                  <a:srgbClr val="00B050"/>
                </a:solidFill>
              </a:rPr>
              <a:t>-state=</a:t>
            </a:r>
            <a:r>
              <a:rPr lang="en-US" sz="1400" dirty="0" err="1">
                <a:solidFill>
                  <a:srgbClr val="00B050"/>
                </a:solidFill>
              </a:rPr>
              <a:t>dstnat</a:t>
            </a:r>
            <a:r>
              <a:rPr lang="en-US" sz="1400" dirty="0">
                <a:solidFill>
                  <a:srgbClr val="00B050"/>
                </a:solidFill>
              </a:rPr>
              <a:t> in-interface-list=WAN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5B778F2-8F4A-4CC3-B410-E252A7B47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3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6. Не красиво загрязнять чужие сети мусорным трафиков, а так же полезно отлавливать и блокировать аномальную активность из внутренней сети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Не пускать через внешние интерфейсы трафик предназначенный для не маршрутизируемых сетей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raw add action= drop chain=forward comment=“Reject BOGONS routing over WAN"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-address-list=BOGONS out-interface-list=WAN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log=yes log-prefix="BOGONS over WAN" 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F5C65F2-8A7C-46FD-BD90-CDDA10D9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57A9E0A-4533-497C-B8B3-53FE59545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83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3</a:t>
            </a:r>
            <a:r>
              <a:rPr lang="en-US" dirty="0"/>
              <a:t>. Firewall </a:t>
            </a:r>
            <a:r>
              <a:rPr lang="ru-RU" dirty="0"/>
              <a:t>и безопасность сети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address-list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address=0.0.0.0/8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address=10.0.0.0/8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address=100.64.0.0/10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address=127.0.0.0/8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address=169.254.0.0/16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address=172.16.0.0/12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address=192.0.0.0/24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address=192.0.2.0/24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address=192.168.0.0/16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address=198.18.0.0/15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address=198.51.100.0/24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350" dirty="0">
                <a:solidFill>
                  <a:srgbClr val="00B050"/>
                </a:solidFill>
              </a:rPr>
              <a:t>add address=203.0.113.0/24 list=BOGONS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Подробности на </a:t>
            </a:r>
            <a:r>
              <a:rPr lang="en-US" sz="1400" dirty="0">
                <a:solidFill>
                  <a:schemeClr val="tx1"/>
                </a:solidFill>
                <a:hlinkClick r:id="rId3"/>
              </a:rPr>
              <a:t>https://www.securitylab.ru/blog/personal/aodugin/305208.php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6394433-C166-489D-AB62-8F91A47B8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E973D7-4100-4236-A8A6-1F254DB75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47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33822" y="109080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4. Готовим конфиг для своих нужд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712C3-F597-4559-9F8A-16DE0522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26" y="4193383"/>
            <a:ext cx="2205643" cy="5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Готовим конфиг для своих нужд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1. Нам нужен удаленный доступ к маршрутизатору</a:t>
            </a:r>
            <a:r>
              <a:rPr lang="en-US" sz="1400" dirty="0"/>
              <a:t> </a:t>
            </a:r>
            <a:r>
              <a:rPr lang="ru-RU" sz="1400" dirty="0"/>
              <a:t>«на всякий пожарный»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Использовать разрешенные </a:t>
            </a:r>
            <a:r>
              <a:rPr lang="en-US" sz="1400" dirty="0">
                <a:solidFill>
                  <a:schemeClr val="tx1"/>
                </a:solidFill>
              </a:rPr>
              <a:t>IP </a:t>
            </a:r>
            <a:r>
              <a:rPr lang="ru-RU" sz="1400" dirty="0">
                <a:solidFill>
                  <a:schemeClr val="tx1"/>
                </a:solidFill>
              </a:rPr>
              <a:t>для управления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action=accept chain=forward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-port=8291,22 in-interface-list=WAN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-address-list=AllowIPRemoteManagement place-before=0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Как этим пользоваться?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000000"/>
                </a:solidFill>
              </a:rPr>
              <a:t>В </a:t>
            </a:r>
            <a:r>
              <a:rPr lang="en-US" sz="1400" dirty="0">
                <a:solidFill>
                  <a:srgbClr val="000000"/>
                </a:solidFill>
              </a:rPr>
              <a:t>Address List</a:t>
            </a:r>
            <a:r>
              <a:rPr lang="ru-RU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AllowIPRemoteManagement</a:t>
            </a:r>
            <a:r>
              <a:rPr lang="ru-RU" sz="1400" dirty="0">
                <a:solidFill>
                  <a:srgbClr val="000000"/>
                </a:solidFill>
              </a:rPr>
              <a:t> мы добавляем внешнее </a:t>
            </a:r>
            <a:r>
              <a:rPr lang="en-US" sz="1400" dirty="0">
                <a:solidFill>
                  <a:srgbClr val="000000"/>
                </a:solidFill>
              </a:rPr>
              <a:t>DNS </a:t>
            </a:r>
            <a:r>
              <a:rPr lang="ru-RU" sz="1400" dirty="0">
                <a:solidFill>
                  <a:srgbClr val="000000"/>
                </a:solidFill>
              </a:rPr>
              <a:t>имя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address-list add list=AllowIPRemoteManagement address=AllowIP.company.com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4986F04-CCFD-478D-ADB3-A0C729FD8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93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Готовим конфиг для своих нужд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2. Всегда необходимо иметь резервные копии конфига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Не забываем настроить автоматический </a:t>
            </a:r>
            <a:r>
              <a:rPr lang="ru-RU" sz="1400" dirty="0" err="1">
                <a:solidFill>
                  <a:schemeClr val="tx1"/>
                </a:solidFill>
              </a:rPr>
              <a:t>бекап</a:t>
            </a:r>
            <a:r>
              <a:rPr lang="ru-RU" sz="1400" dirty="0">
                <a:solidFill>
                  <a:schemeClr val="tx1"/>
                </a:solidFill>
              </a:rPr>
              <a:t> устройства, к примеру на почту. Используем скрипт с </a:t>
            </a:r>
            <a:r>
              <a:rPr lang="en-US" sz="1400" dirty="0">
                <a:solidFill>
                  <a:schemeClr val="tx1"/>
                </a:solidFill>
              </a:rPr>
              <a:t>wiki.mikrotik.com</a:t>
            </a:r>
            <a:r>
              <a:rPr lang="ru-RU" sz="1400" dirty="0">
                <a:solidFill>
                  <a:schemeClr val="tx1"/>
                </a:solidFill>
              </a:rPr>
              <a:t>, но немного изменив.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/system script add name=</a:t>
            </a:r>
            <a:r>
              <a:rPr lang="en-US" sz="1400" dirty="0" err="1">
                <a:solidFill>
                  <a:srgbClr val="00B050"/>
                </a:solidFill>
              </a:rPr>
              <a:t>Backup_to_email</a:t>
            </a:r>
            <a:r>
              <a:rPr lang="en-US" sz="1400" dirty="0">
                <a:solidFill>
                  <a:srgbClr val="00B050"/>
                </a:solidFill>
              </a:rPr>
              <a:t> policy=read,write,policy,sensitive,test source="/system backup save name=</a:t>
            </a:r>
            <a:r>
              <a:rPr lang="en-US" sz="1400" dirty="0" err="1">
                <a:solidFill>
                  <a:srgbClr val="00B050"/>
                </a:solidFill>
              </a:rPr>
              <a:t>email_backup</a:t>
            </a:r>
            <a:r>
              <a:rPr lang="en-US" sz="1400" dirty="0">
                <a:solidFill>
                  <a:srgbClr val="00B050"/>
                </a:solidFill>
              </a:rPr>
              <a:t>;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:delay 5; /tool e-mail send file="</a:t>
            </a:r>
            <a:r>
              <a:rPr lang="en-US" sz="1400" dirty="0" err="1">
                <a:solidFill>
                  <a:srgbClr val="00B050"/>
                </a:solidFill>
              </a:rPr>
              <a:t>email_backup.backup</a:t>
            </a:r>
            <a:r>
              <a:rPr lang="en-US" sz="1400" dirty="0">
                <a:solidFill>
                  <a:srgbClr val="00B050"/>
                </a:solidFill>
              </a:rPr>
              <a:t>" to="backup.mikrotik@realsd.ru" from=mikrotik@company.com body="See attached file" subject="$[/system identity get name] $[/system clock get time] $[/system clock get date] Backup";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:delay 5; /file remove [find name="</a:t>
            </a:r>
            <a:r>
              <a:rPr lang="en-US" sz="1400" dirty="0" err="1">
                <a:solidFill>
                  <a:srgbClr val="00B050"/>
                </a:solidFill>
              </a:rPr>
              <a:t>email_backup.backup</a:t>
            </a:r>
            <a:r>
              <a:rPr lang="en-US" sz="1400" dirty="0">
                <a:solidFill>
                  <a:srgbClr val="00B050"/>
                </a:solidFill>
              </a:rPr>
              <a:t>"];”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46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Готовим конфиг для своих нужд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Как этим пользоваться?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Для отправки писем необходимо настроить учетную запись.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Пример для </a:t>
            </a:r>
            <a:r>
              <a:rPr lang="en-US" sz="1400" dirty="0">
                <a:solidFill>
                  <a:schemeClr val="tx1"/>
                </a:solidFill>
              </a:rPr>
              <a:t>mail.ru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/tool e-mail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set address=smtp.mail.ru from="</a:t>
            </a:r>
            <a:r>
              <a:rPr lang="en-US" sz="1400" dirty="0" err="1">
                <a:solidFill>
                  <a:srgbClr val="00B050"/>
                </a:solidFill>
              </a:rPr>
              <a:t>Mikrotik</a:t>
            </a:r>
            <a:r>
              <a:rPr lang="en-US" sz="1400" dirty="0">
                <a:solidFill>
                  <a:srgbClr val="00B050"/>
                </a:solidFill>
              </a:rPr>
              <a:t> Backup" password=$</a:t>
            </a:r>
            <a:r>
              <a:rPr lang="en-US" sz="1400" dirty="0" err="1">
                <a:solidFill>
                  <a:srgbClr val="00B050"/>
                </a:solidFill>
              </a:rPr>
              <a:t>EmailPassword</a:t>
            </a:r>
            <a:r>
              <a:rPr lang="en-US" sz="1400" dirty="0">
                <a:solidFill>
                  <a:srgbClr val="00B050"/>
                </a:solidFill>
              </a:rPr>
              <a:t> port=465 start-</a:t>
            </a:r>
            <a:r>
              <a:rPr lang="en-US" sz="1400" dirty="0" err="1">
                <a:solidFill>
                  <a:srgbClr val="00B050"/>
                </a:solidFill>
              </a:rPr>
              <a:t>tls</a:t>
            </a:r>
            <a:r>
              <a:rPr lang="en-US" sz="1400" dirty="0">
                <a:solidFill>
                  <a:srgbClr val="00B050"/>
                </a:solidFill>
              </a:rPr>
              <a:t>=</a:t>
            </a:r>
            <a:r>
              <a:rPr lang="en-US" sz="1400" dirty="0" err="1">
                <a:solidFill>
                  <a:srgbClr val="00B050"/>
                </a:solidFill>
              </a:rPr>
              <a:t>tls</a:t>
            </a:r>
            <a:r>
              <a:rPr lang="en-US" sz="1400" dirty="0">
                <a:solidFill>
                  <a:srgbClr val="00B050"/>
                </a:solidFill>
              </a:rPr>
              <a:t>-only user=$</a:t>
            </a:r>
            <a:r>
              <a:rPr lang="en-US" sz="1400" dirty="0" err="1">
                <a:solidFill>
                  <a:srgbClr val="00B050"/>
                </a:solidFill>
              </a:rPr>
              <a:t>EmailUserName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И создаем расписание для запуска резервного копирования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/system scheduler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add interval=1d name=Backup on-event="/system script run </a:t>
            </a:r>
            <a:r>
              <a:rPr lang="en-US" sz="1400" dirty="0" err="1">
                <a:solidFill>
                  <a:srgbClr val="00B050"/>
                </a:solidFill>
              </a:rPr>
              <a:t>Backup_to_email</a:t>
            </a:r>
            <a:r>
              <a:rPr lang="en-US" sz="1400" dirty="0">
                <a:solidFill>
                  <a:srgbClr val="00B050"/>
                </a:solidFill>
              </a:rPr>
              <a:t>” policy=read,write,policy,sensitive,test start-date=</a:t>
            </a:r>
            <a:r>
              <a:rPr lang="en-US" sz="1400" dirty="0" err="1">
                <a:solidFill>
                  <a:srgbClr val="00B050"/>
                </a:solidFill>
              </a:rPr>
              <a:t>jan</a:t>
            </a:r>
            <a:r>
              <a:rPr lang="en-US" sz="1400" dirty="0">
                <a:solidFill>
                  <a:srgbClr val="00B050"/>
                </a:solidFill>
              </a:rPr>
              <a:t>/01/1970 start-time=00:00:00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9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Готовим конфиг для своих нужд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3. Сетевое оборудование необходимо мониторить. Обычно для этого используется </a:t>
            </a:r>
            <a:r>
              <a:rPr lang="en-US" sz="1400" dirty="0"/>
              <a:t>SNMP.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Подготовим параметры </a:t>
            </a:r>
            <a:r>
              <a:rPr lang="en-US" sz="1400" dirty="0">
                <a:solidFill>
                  <a:schemeClr val="tx1"/>
                </a:solidFill>
              </a:rPr>
              <a:t>SNMP </a:t>
            </a:r>
            <a:r>
              <a:rPr lang="ru-RU" sz="1400" dirty="0">
                <a:solidFill>
                  <a:schemeClr val="tx1"/>
                </a:solidFill>
              </a:rPr>
              <a:t>для своей системы мониторинга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snmp</a:t>
            </a:r>
            <a:r>
              <a:rPr lang="en-US" sz="1400" dirty="0">
                <a:solidFill>
                  <a:srgbClr val="00B050"/>
                </a:solidFill>
              </a:rPr>
              <a:t> community set [find default=yes] name=$</a:t>
            </a:r>
            <a:r>
              <a:rPr lang="en-US" sz="1400" dirty="0" err="1">
                <a:solidFill>
                  <a:srgbClr val="00B050"/>
                </a:solidFill>
              </a:rPr>
              <a:t>CommunityName</a:t>
            </a:r>
            <a:r>
              <a:rPr lang="en-US" sz="1400" dirty="0">
                <a:solidFill>
                  <a:srgbClr val="00B050"/>
                </a:solidFill>
              </a:rPr>
              <a:t> security=private authentication-password=$</a:t>
            </a:r>
            <a:r>
              <a:rPr lang="en-US" sz="1400" dirty="0" err="1">
                <a:solidFill>
                  <a:srgbClr val="00B050"/>
                </a:solidFill>
              </a:rPr>
              <a:t>AuthPass</a:t>
            </a:r>
            <a:r>
              <a:rPr lang="en-US" sz="1400" dirty="0">
                <a:solidFill>
                  <a:srgbClr val="00B050"/>
                </a:solidFill>
              </a:rPr>
              <a:t> authentication-protocol=SHA1 encryption-password=$</a:t>
            </a:r>
            <a:r>
              <a:rPr lang="en-US" sz="1400" dirty="0" err="1">
                <a:solidFill>
                  <a:srgbClr val="00B050"/>
                </a:solidFill>
              </a:rPr>
              <a:t>EncrPass</a:t>
            </a:r>
            <a:r>
              <a:rPr lang="en-US" sz="1400" dirty="0">
                <a:solidFill>
                  <a:srgbClr val="00B050"/>
                </a:solidFill>
              </a:rPr>
              <a:t> encryption-protocol=AES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snmp</a:t>
            </a:r>
            <a:r>
              <a:rPr lang="en-US" sz="1400" dirty="0">
                <a:solidFill>
                  <a:srgbClr val="00B050"/>
                </a:solidFill>
              </a:rPr>
              <a:t> set enabled=yes trap-community=$</a:t>
            </a:r>
            <a:r>
              <a:rPr lang="en-US" sz="1400" dirty="0" err="1">
                <a:solidFill>
                  <a:srgbClr val="00B050"/>
                </a:solidFill>
              </a:rPr>
              <a:t>CommunityName</a:t>
            </a:r>
            <a:r>
              <a:rPr lang="en-US" sz="1400" dirty="0">
                <a:solidFill>
                  <a:srgbClr val="00B050"/>
                </a:solidFill>
              </a:rPr>
              <a:t> trap-version=3 engine-id=[/interface ethernet get number=0 mac-address]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2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О чем поговорим?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800" b="1" dirty="0">
                <a:solidFill>
                  <a:srgbClr val="FF9800"/>
                </a:solidFill>
              </a:rPr>
              <a:t>Из чего же состоит универсальный конфиг?</a:t>
            </a:r>
          </a:p>
          <a:p>
            <a:pPr marL="342884" indent="-342884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Заводская конфигурация от компании </a:t>
            </a:r>
            <a:r>
              <a:rPr lang="ru-RU" sz="1400" dirty="0" err="1"/>
              <a:t>Mikrotik</a:t>
            </a:r>
            <a:endParaRPr lang="ru-RU" sz="1400" dirty="0"/>
          </a:p>
          <a:p>
            <a:pPr marL="342884" indent="-342884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Небольшой тюнинг системных параметров</a:t>
            </a:r>
          </a:p>
          <a:p>
            <a:pPr marL="342884" indent="-342884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Расширенная настройка </a:t>
            </a:r>
            <a:r>
              <a:rPr lang="ru-RU" sz="1400" dirty="0" err="1"/>
              <a:t>Firewall</a:t>
            </a:r>
            <a:r>
              <a:rPr lang="ru-RU" sz="1400" dirty="0"/>
              <a:t> и безопасности сети</a:t>
            </a:r>
          </a:p>
          <a:p>
            <a:pPr marL="342884" indent="-342884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Подготовка инфраструктуры для себя</a:t>
            </a:r>
          </a:p>
          <a:p>
            <a:pPr marL="342884" indent="-342884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Универсальная минимальная настройка </a:t>
            </a:r>
            <a:r>
              <a:rPr lang="ru-RU" sz="1400" dirty="0" err="1"/>
              <a:t>QoS</a:t>
            </a:r>
            <a:endParaRPr lang="ru-RU" sz="1400" dirty="0"/>
          </a:p>
          <a:p>
            <a:pPr marL="342884" indent="-342884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sz="1400" dirty="0"/>
              <a:t>Шаблоны для быстрого запуска сервисов VPN, </a:t>
            </a:r>
            <a:r>
              <a:rPr lang="ru-RU" sz="1400" dirty="0" err="1"/>
              <a:t>CAPsMAN</a:t>
            </a:r>
            <a:r>
              <a:rPr lang="en-US" sz="1400" dirty="0"/>
              <a:t>, TFTP</a:t>
            </a:r>
            <a:endParaRPr lang="ru-RU" sz="1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4AFD6E9-CD6F-4BEF-AC20-8389E32C0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6263579-F1A9-4510-813E-62E0B04FB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01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33822" y="109080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5</a:t>
            </a:r>
            <a:r>
              <a:rPr lang="ru-RU" dirty="0"/>
              <a:t>. Минимальная настройка </a:t>
            </a:r>
            <a:r>
              <a:rPr lang="en-US" dirty="0"/>
              <a:t>QoS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712C3-F597-4559-9F8A-16DE0522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26" y="4193383"/>
            <a:ext cx="2205643" cy="5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5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5. </a:t>
            </a:r>
            <a:r>
              <a:rPr lang="ru-RU" dirty="0"/>
              <a:t>Минимальная настройка </a:t>
            </a:r>
            <a:r>
              <a:rPr lang="en-US" dirty="0"/>
              <a:t>QoS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В малых инсталляциях необходимо не столько ограничить скорость, сколько </a:t>
            </a:r>
            <a:r>
              <a:rPr lang="ru-RU" sz="1400" dirty="0" err="1"/>
              <a:t>приоритизировать</a:t>
            </a:r>
            <a:r>
              <a:rPr lang="ru-RU" sz="1400" dirty="0"/>
              <a:t> важный трафик и минимизировать воздействие на него менее важного. 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Выделить наиболее важный трафик и промаркировать его.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Начнем с управляющего трафика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mangle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action=mark-connection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connection-state=new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-port=8291,22 new-connection-mark=</a:t>
            </a:r>
            <a:r>
              <a:rPr lang="en-US" sz="1400" dirty="0" err="1">
                <a:solidFill>
                  <a:srgbClr val="00B050"/>
                </a:solidFill>
              </a:rPr>
              <a:t>ManTraff_conn</a:t>
            </a:r>
            <a:r>
              <a:rPr lang="en-US" sz="1400" dirty="0">
                <a:solidFill>
                  <a:srgbClr val="00B050"/>
                </a:solidFill>
              </a:rPr>
              <a:t> passthrough=yes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action=mark-packet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connection-mark=</a:t>
            </a:r>
            <a:r>
              <a:rPr lang="en-US" sz="1400" dirty="0" err="1">
                <a:solidFill>
                  <a:srgbClr val="00B050"/>
                </a:solidFill>
              </a:rPr>
              <a:t>ManTraff_conn</a:t>
            </a:r>
            <a:r>
              <a:rPr lang="en-US" sz="1400" dirty="0">
                <a:solidFill>
                  <a:srgbClr val="00B050"/>
                </a:solidFill>
              </a:rPr>
              <a:t> new-packet-mark=</a:t>
            </a:r>
            <a:r>
              <a:rPr lang="en-US" sz="1400" dirty="0" err="1">
                <a:solidFill>
                  <a:srgbClr val="00B050"/>
                </a:solidFill>
              </a:rPr>
              <a:t>ManTraff_Packets</a:t>
            </a:r>
            <a:r>
              <a:rPr lang="en-US" sz="1400" dirty="0">
                <a:solidFill>
                  <a:srgbClr val="00B050"/>
                </a:solidFill>
              </a:rPr>
              <a:t> passthrough=no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40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5. </a:t>
            </a:r>
            <a:r>
              <a:rPr lang="ru-RU" dirty="0"/>
              <a:t>Минимальная настройка </a:t>
            </a:r>
            <a:r>
              <a:rPr lang="en-US" dirty="0"/>
              <a:t>QoS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</a:rPr>
              <a:t>SIP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action=mark-connection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connection-state=new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-address-list=</a:t>
            </a:r>
            <a:r>
              <a:rPr lang="en-US" sz="1400" dirty="0" err="1">
                <a:solidFill>
                  <a:srgbClr val="00B050"/>
                </a:solidFill>
              </a:rPr>
              <a:t>SIP_External_Servers</a:t>
            </a:r>
            <a:r>
              <a:rPr lang="en-US" sz="1400" dirty="0">
                <a:solidFill>
                  <a:srgbClr val="00B050"/>
                </a:solidFill>
              </a:rPr>
              <a:t> new-connection-mark=</a:t>
            </a:r>
            <a:r>
              <a:rPr lang="en-US" sz="1400" dirty="0" err="1">
                <a:solidFill>
                  <a:srgbClr val="00B050"/>
                </a:solidFill>
              </a:rPr>
              <a:t>SIP_Conn</a:t>
            </a:r>
            <a:r>
              <a:rPr lang="en-US" sz="1400" dirty="0">
                <a:solidFill>
                  <a:srgbClr val="00B050"/>
                </a:solidFill>
              </a:rPr>
              <a:t> passthrough=yes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</a:t>
            </a:r>
            <a:r>
              <a:rPr lang="en-US" sz="1400" dirty="0" err="1">
                <a:solidFill>
                  <a:srgbClr val="00B050"/>
                </a:solidFill>
              </a:rPr>
              <a:t>SIP_Internal_Servers</a:t>
            </a:r>
            <a:r>
              <a:rPr lang="en-US" sz="1400" dirty="0">
                <a:solidFill>
                  <a:srgbClr val="00B050"/>
                </a:solidFill>
              </a:rPr>
              <a:t>/Clients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action=mark-connection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connection-state=new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-address-list=</a:t>
            </a:r>
            <a:r>
              <a:rPr lang="en-US" sz="1400" dirty="0" err="1">
                <a:solidFill>
                  <a:srgbClr val="00B050"/>
                </a:solidFill>
              </a:rPr>
              <a:t>SIP_Internal_Servers</a:t>
            </a:r>
            <a:r>
              <a:rPr lang="en-US" sz="1400" dirty="0">
                <a:solidFill>
                  <a:srgbClr val="00B050"/>
                </a:solidFill>
              </a:rPr>
              <a:t>/Clients new-connection-mark=</a:t>
            </a:r>
            <a:r>
              <a:rPr lang="en-US" sz="1400" dirty="0" err="1">
                <a:solidFill>
                  <a:srgbClr val="00B050"/>
                </a:solidFill>
              </a:rPr>
              <a:t>SIP_Conn</a:t>
            </a:r>
            <a:r>
              <a:rPr lang="en-US" sz="1400" dirty="0">
                <a:solidFill>
                  <a:srgbClr val="00B050"/>
                </a:solidFill>
              </a:rPr>
              <a:t> passthrough=yes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-address-list=</a:t>
            </a:r>
            <a:r>
              <a:rPr lang="en-US" sz="1400" dirty="0" err="1">
                <a:solidFill>
                  <a:srgbClr val="00B050"/>
                </a:solidFill>
              </a:rPr>
              <a:t>SIP_External_Servers</a:t>
            </a:r>
            <a:endParaRPr lang="ru-RU" sz="1400" b="1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action=mark-packet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connection-mark=</a:t>
            </a:r>
            <a:r>
              <a:rPr lang="en-US" sz="1400" dirty="0" err="1">
                <a:solidFill>
                  <a:srgbClr val="00B050"/>
                </a:solidFill>
              </a:rPr>
              <a:t>SIP_Conn</a:t>
            </a:r>
            <a:r>
              <a:rPr lang="en-US" sz="1400" dirty="0">
                <a:solidFill>
                  <a:srgbClr val="00B050"/>
                </a:solidFill>
              </a:rPr>
              <a:t> new-packet-mark=</a:t>
            </a:r>
            <a:r>
              <a:rPr lang="en-US" sz="1400" dirty="0" err="1">
                <a:solidFill>
                  <a:srgbClr val="00B050"/>
                </a:solidFill>
              </a:rPr>
              <a:t>SIP_Packets</a:t>
            </a:r>
            <a:r>
              <a:rPr lang="en-US" sz="1400" dirty="0">
                <a:solidFill>
                  <a:srgbClr val="00B050"/>
                </a:solidFill>
              </a:rPr>
              <a:t> passthrough=no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5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5. </a:t>
            </a:r>
            <a:r>
              <a:rPr lang="ru-RU" dirty="0"/>
              <a:t>Минимальная настройка </a:t>
            </a:r>
            <a:r>
              <a:rPr lang="en-US" dirty="0"/>
              <a:t>QoS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</a:rPr>
              <a:t>DNS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action=mark-connection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connection-state=new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-port=53 new-connection-mark=</a:t>
            </a:r>
            <a:r>
              <a:rPr lang="en-US" sz="1400" dirty="0" err="1">
                <a:solidFill>
                  <a:srgbClr val="00B050"/>
                </a:solidFill>
              </a:rPr>
              <a:t>DNS_conn</a:t>
            </a:r>
            <a:r>
              <a:rPr lang="en-US" sz="1400" dirty="0">
                <a:solidFill>
                  <a:srgbClr val="00B050"/>
                </a:solidFill>
              </a:rPr>
              <a:t> passthrough=yes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action=mark-connection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connection-state=new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-port=53 new-connection-mark=</a:t>
            </a:r>
            <a:r>
              <a:rPr lang="en-US" sz="1400" dirty="0" err="1">
                <a:solidFill>
                  <a:srgbClr val="00B050"/>
                </a:solidFill>
              </a:rPr>
              <a:t>DNS_conn</a:t>
            </a:r>
            <a:r>
              <a:rPr lang="en-US" sz="1400" dirty="0">
                <a:solidFill>
                  <a:srgbClr val="00B050"/>
                </a:solidFill>
              </a:rPr>
              <a:t> passthrough=yes protocol=</a:t>
            </a:r>
            <a:r>
              <a:rPr lang="en-US" sz="1400" dirty="0" err="1">
                <a:solidFill>
                  <a:srgbClr val="00B050"/>
                </a:solidFill>
              </a:rPr>
              <a:t>udp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action=mark-packet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connection-mark=</a:t>
            </a:r>
            <a:r>
              <a:rPr lang="en-US" sz="1400" dirty="0" err="1">
                <a:solidFill>
                  <a:srgbClr val="00B050"/>
                </a:solidFill>
              </a:rPr>
              <a:t>DNS_conn</a:t>
            </a:r>
            <a:r>
              <a:rPr lang="en-US" sz="1400" dirty="0">
                <a:solidFill>
                  <a:srgbClr val="00B050"/>
                </a:solidFill>
              </a:rPr>
              <a:t> new-packet-mark=</a:t>
            </a:r>
            <a:r>
              <a:rPr lang="en-US" sz="1400" dirty="0" err="1">
                <a:solidFill>
                  <a:srgbClr val="00B050"/>
                </a:solidFill>
              </a:rPr>
              <a:t>DNS_Packets</a:t>
            </a:r>
            <a:r>
              <a:rPr lang="en-US" sz="1400" dirty="0">
                <a:solidFill>
                  <a:srgbClr val="00B050"/>
                </a:solidFill>
              </a:rPr>
              <a:t> passthrough=no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</a:rPr>
              <a:t>HTTP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action=mark-connection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connection-state=new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-port=80,443 new-connection-mark=</a:t>
            </a:r>
            <a:r>
              <a:rPr lang="en-US" sz="1400" dirty="0" err="1">
                <a:solidFill>
                  <a:srgbClr val="00B050"/>
                </a:solidFill>
              </a:rPr>
              <a:t>HTTP_Conn</a:t>
            </a:r>
            <a:r>
              <a:rPr lang="en-US" sz="1400" dirty="0">
                <a:solidFill>
                  <a:srgbClr val="00B050"/>
                </a:solidFill>
              </a:rPr>
              <a:t> passthrough=yes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action=mark-packet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connection-mark=</a:t>
            </a:r>
            <a:r>
              <a:rPr lang="en-US" sz="1400" dirty="0" err="1">
                <a:solidFill>
                  <a:srgbClr val="00B050"/>
                </a:solidFill>
              </a:rPr>
              <a:t>HTTP_Conn</a:t>
            </a:r>
            <a:r>
              <a:rPr lang="en-US" sz="1400" dirty="0">
                <a:solidFill>
                  <a:srgbClr val="00B050"/>
                </a:solidFill>
              </a:rPr>
              <a:t> new-packet-mark=</a:t>
            </a:r>
            <a:r>
              <a:rPr lang="en-US" sz="1400" dirty="0" err="1">
                <a:solidFill>
                  <a:srgbClr val="00B050"/>
                </a:solidFill>
              </a:rPr>
              <a:t>HTTP_Packets</a:t>
            </a:r>
            <a:r>
              <a:rPr lang="en-US" sz="1400" dirty="0">
                <a:solidFill>
                  <a:srgbClr val="00B050"/>
                </a:solidFill>
              </a:rPr>
              <a:t> passthrough=no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17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5. </a:t>
            </a:r>
            <a:r>
              <a:rPr lang="ru-RU" dirty="0"/>
              <a:t>Минимальная настройка </a:t>
            </a:r>
            <a:r>
              <a:rPr lang="en-US" dirty="0"/>
              <a:t>QoS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</a:rPr>
              <a:t>RDP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action=mark-connection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connection-state=new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-port=3389 new-connection-mark=</a:t>
            </a:r>
            <a:r>
              <a:rPr lang="en-US" sz="1400" dirty="0" err="1">
                <a:solidFill>
                  <a:srgbClr val="00B050"/>
                </a:solidFill>
              </a:rPr>
              <a:t>RDP_Conn</a:t>
            </a:r>
            <a:r>
              <a:rPr lang="en-US" sz="1400" dirty="0">
                <a:solidFill>
                  <a:srgbClr val="00B050"/>
                </a:solidFill>
              </a:rPr>
              <a:t> passthrough=yes protocol=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action=mark-packet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connection-mark=</a:t>
            </a:r>
            <a:r>
              <a:rPr lang="en-US" sz="1400" dirty="0" err="1">
                <a:solidFill>
                  <a:srgbClr val="00B050"/>
                </a:solidFill>
              </a:rPr>
              <a:t>RDP_Conn</a:t>
            </a:r>
            <a:r>
              <a:rPr lang="en-US" sz="1400" dirty="0">
                <a:solidFill>
                  <a:srgbClr val="00B050"/>
                </a:solidFill>
              </a:rPr>
              <a:t> new-packet-mark=</a:t>
            </a:r>
            <a:r>
              <a:rPr lang="en-US" sz="1400" dirty="0" err="1">
                <a:solidFill>
                  <a:srgbClr val="00B050"/>
                </a:solidFill>
              </a:rPr>
              <a:t>RDP_Packets</a:t>
            </a:r>
            <a:r>
              <a:rPr lang="en-US" sz="1400" dirty="0">
                <a:solidFill>
                  <a:srgbClr val="00B050"/>
                </a:solidFill>
              </a:rPr>
              <a:t> passthrough=no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Весь остальной трафик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action=mark-connection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connection-state=new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connection-mark=no-mark new-connection-mark=</a:t>
            </a:r>
            <a:r>
              <a:rPr lang="en-US" sz="1400" dirty="0" err="1">
                <a:solidFill>
                  <a:srgbClr val="00B050"/>
                </a:solidFill>
              </a:rPr>
              <a:t>Other_traff_conn</a:t>
            </a:r>
            <a:r>
              <a:rPr lang="en-US" sz="1400" dirty="0">
                <a:solidFill>
                  <a:srgbClr val="00B050"/>
                </a:solidFill>
              </a:rPr>
              <a:t> passthrough=yes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action=mark-packet chain=</a:t>
            </a:r>
            <a:r>
              <a:rPr lang="en-US" sz="1400" dirty="0" err="1">
                <a:solidFill>
                  <a:srgbClr val="00B050"/>
                </a:solidFill>
              </a:rPr>
              <a:t>prerouting</a:t>
            </a:r>
            <a:r>
              <a:rPr lang="en-US" sz="1400" dirty="0">
                <a:solidFill>
                  <a:srgbClr val="00B050"/>
                </a:solidFill>
              </a:rPr>
              <a:t> connection-mark=</a:t>
            </a:r>
            <a:r>
              <a:rPr lang="en-US" sz="1400" dirty="0" err="1">
                <a:solidFill>
                  <a:srgbClr val="00B050"/>
                </a:solidFill>
              </a:rPr>
              <a:t>Other_traff_conn</a:t>
            </a:r>
            <a:r>
              <a:rPr lang="en-US" sz="1400" dirty="0">
                <a:solidFill>
                  <a:srgbClr val="00B050"/>
                </a:solidFill>
              </a:rPr>
              <a:t> new-packet-mark=</a:t>
            </a:r>
            <a:r>
              <a:rPr lang="en-US" sz="1400" dirty="0" err="1">
                <a:solidFill>
                  <a:srgbClr val="00B050"/>
                </a:solidFill>
              </a:rPr>
              <a:t>Other_traff_packets</a:t>
            </a:r>
            <a:r>
              <a:rPr lang="en-US" sz="1400" dirty="0">
                <a:solidFill>
                  <a:srgbClr val="00B050"/>
                </a:solidFill>
              </a:rPr>
              <a:t> passthrough=no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25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5. </a:t>
            </a:r>
            <a:r>
              <a:rPr lang="ru-RU" dirty="0"/>
              <a:t>Минимальная настройка </a:t>
            </a:r>
            <a:r>
              <a:rPr lang="en-US" dirty="0"/>
              <a:t>QoS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Для </a:t>
            </a:r>
            <a:r>
              <a:rPr lang="en-US" sz="1400" dirty="0">
                <a:solidFill>
                  <a:schemeClr val="tx1"/>
                </a:solidFill>
              </a:rPr>
              <a:t>SIP </a:t>
            </a:r>
            <a:r>
              <a:rPr lang="ru-RU" sz="1400" dirty="0">
                <a:solidFill>
                  <a:schemeClr val="tx1"/>
                </a:solidFill>
              </a:rPr>
              <a:t>трафика создаем отдельный тип очередей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/queue type add kind=</a:t>
            </a:r>
            <a:r>
              <a:rPr lang="en-US" sz="1400" dirty="0" err="1">
                <a:solidFill>
                  <a:srgbClr val="00B050"/>
                </a:solidFill>
              </a:rPr>
              <a:t>pcq</a:t>
            </a:r>
            <a:r>
              <a:rPr lang="en-US" sz="1400" dirty="0">
                <a:solidFill>
                  <a:srgbClr val="00B050"/>
                </a:solidFill>
              </a:rPr>
              <a:t> name=SIP </a:t>
            </a:r>
            <a:r>
              <a:rPr lang="en-US" sz="1400" dirty="0" err="1">
                <a:solidFill>
                  <a:srgbClr val="00B050"/>
                </a:solidFill>
              </a:rPr>
              <a:t>pcq</a:t>
            </a:r>
            <a:r>
              <a:rPr lang="en-US" sz="1400" dirty="0">
                <a:solidFill>
                  <a:srgbClr val="00B050"/>
                </a:solidFill>
              </a:rPr>
              <a:t>-classifier=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</a:t>
            </a:r>
            <a:r>
              <a:rPr lang="en-US" sz="1400" dirty="0" err="1">
                <a:solidFill>
                  <a:srgbClr val="00B050"/>
                </a:solidFill>
              </a:rPr>
              <a:t>address,dst</a:t>
            </a:r>
            <a:r>
              <a:rPr lang="en-US" sz="1400" dirty="0">
                <a:solidFill>
                  <a:srgbClr val="00B050"/>
                </a:solidFill>
              </a:rPr>
              <a:t>-</a:t>
            </a:r>
            <a:r>
              <a:rPr lang="en-US" sz="1400" dirty="0" err="1">
                <a:solidFill>
                  <a:srgbClr val="00B050"/>
                </a:solidFill>
              </a:rPr>
              <a:t>address,src</a:t>
            </a:r>
            <a:r>
              <a:rPr lang="en-US" sz="1400" dirty="0">
                <a:solidFill>
                  <a:srgbClr val="00B050"/>
                </a:solidFill>
              </a:rPr>
              <a:t>-</a:t>
            </a:r>
            <a:r>
              <a:rPr lang="en-US" sz="1400" dirty="0" err="1">
                <a:solidFill>
                  <a:srgbClr val="00B050"/>
                </a:solidFill>
              </a:rPr>
              <a:t>port,dst</a:t>
            </a:r>
            <a:r>
              <a:rPr lang="en-US" sz="1400" dirty="0">
                <a:solidFill>
                  <a:srgbClr val="00B050"/>
                </a:solidFill>
              </a:rPr>
              <a:t>-port pcq-dst-address6-mask=128 </a:t>
            </a:r>
            <a:r>
              <a:rPr lang="en-US" sz="1400" dirty="0" err="1">
                <a:solidFill>
                  <a:srgbClr val="00B050"/>
                </a:solidFill>
              </a:rPr>
              <a:t>pcq</a:t>
            </a:r>
            <a:r>
              <a:rPr lang="en-US" sz="1400" dirty="0">
                <a:solidFill>
                  <a:srgbClr val="00B050"/>
                </a:solidFill>
              </a:rPr>
              <a:t>-rate=</a:t>
            </a:r>
            <a:r>
              <a:rPr lang="ru-RU" sz="1400" dirty="0">
                <a:solidFill>
                  <a:srgbClr val="00B050"/>
                </a:solidFill>
              </a:rPr>
              <a:t>160</a:t>
            </a:r>
            <a:r>
              <a:rPr lang="en-US" sz="1400" dirty="0">
                <a:solidFill>
                  <a:srgbClr val="00B050"/>
                </a:solidFill>
              </a:rPr>
              <a:t>k pcq-src-address6-mask=128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pcq</a:t>
            </a:r>
            <a:r>
              <a:rPr lang="en-US" sz="1400" dirty="0">
                <a:solidFill>
                  <a:srgbClr val="00B050"/>
                </a:solidFill>
              </a:rPr>
              <a:t>-limit=10KiB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Создаем простейшую очередь с приоритетами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/queue simple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=ether1 name=ISP1 target=bridge</a:t>
            </a:r>
            <a:r>
              <a:rPr lang="ru-RU" sz="1400" dirty="0">
                <a:solidFill>
                  <a:srgbClr val="00B050"/>
                </a:solidFill>
              </a:rPr>
              <a:t>1 </a:t>
            </a:r>
            <a:r>
              <a:rPr lang="en-US" sz="1400" dirty="0">
                <a:solidFill>
                  <a:srgbClr val="00B050"/>
                </a:solidFill>
              </a:rPr>
              <a:t>total-max-limit="$</a:t>
            </a:r>
            <a:r>
              <a:rPr lang="en-US" sz="1400" dirty="0" err="1">
                <a:solidFill>
                  <a:srgbClr val="00B050"/>
                </a:solidFill>
              </a:rPr>
              <a:t>InetSpeed</a:t>
            </a:r>
            <a:r>
              <a:rPr lang="en-US" sz="1400" dirty="0">
                <a:solidFill>
                  <a:srgbClr val="00B050"/>
                </a:solidFill>
              </a:rPr>
              <a:t>"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=ether1 name=SIP target=bridge</a:t>
            </a:r>
            <a:r>
              <a:rPr lang="ru-RU" sz="1400" dirty="0">
                <a:solidFill>
                  <a:srgbClr val="00B050"/>
                </a:solidFill>
              </a:rPr>
              <a:t>1 </a:t>
            </a:r>
            <a:r>
              <a:rPr lang="en-US" sz="1400" dirty="0">
                <a:solidFill>
                  <a:srgbClr val="00B050"/>
                </a:solidFill>
              </a:rPr>
              <a:t>packet-marks=</a:t>
            </a:r>
            <a:r>
              <a:rPr lang="en-US" sz="1400" dirty="0" err="1">
                <a:solidFill>
                  <a:srgbClr val="00B050"/>
                </a:solidFill>
              </a:rPr>
              <a:t>SIP_Packets</a:t>
            </a:r>
            <a:r>
              <a:rPr lang="en-US" sz="1400" dirty="0">
                <a:solidFill>
                  <a:srgbClr val="00B050"/>
                </a:solidFill>
              </a:rPr>
              <a:t> parent=ISP1 priority=1/1 total-queue=SIP total-max-limit=10M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=ether1 name=</a:t>
            </a:r>
            <a:r>
              <a:rPr lang="en-US" sz="1400" dirty="0" err="1">
                <a:solidFill>
                  <a:srgbClr val="00B050"/>
                </a:solidFill>
              </a:rPr>
              <a:t>ManTraff</a:t>
            </a:r>
            <a:r>
              <a:rPr lang="en-US" sz="1400" dirty="0">
                <a:solidFill>
                  <a:srgbClr val="00B050"/>
                </a:solidFill>
              </a:rPr>
              <a:t> target=bridge</a:t>
            </a:r>
            <a:r>
              <a:rPr lang="ru-RU" sz="1400" dirty="0">
                <a:solidFill>
                  <a:srgbClr val="00B050"/>
                </a:solidFill>
              </a:rPr>
              <a:t>1 </a:t>
            </a:r>
            <a:r>
              <a:rPr lang="en-US" sz="1400" dirty="0">
                <a:solidFill>
                  <a:srgbClr val="00B050"/>
                </a:solidFill>
              </a:rPr>
              <a:t>packet-marks=</a:t>
            </a:r>
            <a:r>
              <a:rPr lang="en-US" sz="1400" dirty="0" err="1">
                <a:solidFill>
                  <a:srgbClr val="00B050"/>
                </a:solidFill>
              </a:rPr>
              <a:t>ManTraff_Packets</a:t>
            </a:r>
            <a:r>
              <a:rPr lang="en-US" sz="1400" dirty="0">
                <a:solidFill>
                  <a:srgbClr val="00B050"/>
                </a:solidFill>
              </a:rPr>
              <a:t> parent=ISP1 priority=2/2 total-max-limit=10M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8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5. </a:t>
            </a:r>
            <a:r>
              <a:rPr lang="ru-RU" dirty="0"/>
              <a:t>Минимальная настройка </a:t>
            </a:r>
            <a:r>
              <a:rPr lang="en-US" dirty="0"/>
              <a:t>QoS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=ether1 name=DNS target=bridge</a:t>
            </a:r>
            <a:r>
              <a:rPr lang="ru-RU" sz="1400" dirty="0">
                <a:solidFill>
                  <a:srgbClr val="00B050"/>
                </a:solidFill>
              </a:rPr>
              <a:t>1 </a:t>
            </a:r>
            <a:r>
              <a:rPr lang="en-US" sz="1400" dirty="0">
                <a:solidFill>
                  <a:srgbClr val="00B050"/>
                </a:solidFill>
              </a:rPr>
              <a:t>packet-marks=</a:t>
            </a:r>
            <a:r>
              <a:rPr lang="en-US" sz="1400" dirty="0" err="1">
                <a:solidFill>
                  <a:srgbClr val="00B050"/>
                </a:solidFill>
              </a:rPr>
              <a:t>DNS_Packets</a:t>
            </a:r>
            <a:r>
              <a:rPr lang="en-US" sz="1400" dirty="0">
                <a:solidFill>
                  <a:srgbClr val="00B050"/>
                </a:solidFill>
              </a:rPr>
              <a:t> parent=ISP1 priority=3/3 total-max-limit=10M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=ether1 name=RDP target=bridge</a:t>
            </a:r>
            <a:r>
              <a:rPr lang="ru-RU" sz="1400" dirty="0">
                <a:solidFill>
                  <a:srgbClr val="00B050"/>
                </a:solidFill>
              </a:rPr>
              <a:t>1 </a:t>
            </a:r>
            <a:r>
              <a:rPr lang="en-US" sz="1400" dirty="0">
                <a:solidFill>
                  <a:srgbClr val="00B050"/>
                </a:solidFill>
              </a:rPr>
              <a:t>packet-marks=</a:t>
            </a:r>
            <a:r>
              <a:rPr lang="en-US" sz="1400" dirty="0" err="1">
                <a:solidFill>
                  <a:srgbClr val="00B050"/>
                </a:solidFill>
              </a:rPr>
              <a:t>RDP_Packets</a:t>
            </a:r>
            <a:r>
              <a:rPr lang="en-US" sz="1400" dirty="0">
                <a:solidFill>
                  <a:srgbClr val="00B050"/>
                </a:solidFill>
              </a:rPr>
              <a:t> parent=ISP1 priority=4/4 total-queue=</a:t>
            </a:r>
            <a:r>
              <a:rPr lang="en-US" sz="1400" dirty="0" err="1">
                <a:solidFill>
                  <a:srgbClr val="00B050"/>
                </a:solidFill>
              </a:rPr>
              <a:t>pcq</a:t>
            </a:r>
            <a:r>
              <a:rPr lang="en-US" sz="1400" dirty="0">
                <a:solidFill>
                  <a:srgbClr val="00B050"/>
                </a:solidFill>
              </a:rPr>
              <a:t>-download-default total-max-limit=10M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=ether1 name=HTTP target=bridge</a:t>
            </a:r>
            <a:r>
              <a:rPr lang="ru-RU" sz="1400" dirty="0">
                <a:solidFill>
                  <a:srgbClr val="00B050"/>
                </a:solidFill>
              </a:rPr>
              <a:t>1 </a:t>
            </a:r>
            <a:r>
              <a:rPr lang="en-US" sz="1400" dirty="0">
                <a:solidFill>
                  <a:srgbClr val="00B050"/>
                </a:solidFill>
              </a:rPr>
              <a:t>packet-marks=</a:t>
            </a:r>
            <a:r>
              <a:rPr lang="en-US" sz="1400" dirty="0" err="1">
                <a:solidFill>
                  <a:srgbClr val="00B050"/>
                </a:solidFill>
              </a:rPr>
              <a:t>HTTP_Packets</a:t>
            </a:r>
            <a:r>
              <a:rPr lang="en-US" sz="1400" dirty="0">
                <a:solidFill>
                  <a:srgbClr val="00B050"/>
                </a:solidFill>
              </a:rPr>
              <a:t> parent=ISP1 priority=6/6 total-queue=</a:t>
            </a:r>
            <a:r>
              <a:rPr lang="en-US" sz="1400" dirty="0" err="1">
                <a:solidFill>
                  <a:srgbClr val="00B050"/>
                </a:solidFill>
              </a:rPr>
              <a:t>pcq</a:t>
            </a:r>
            <a:r>
              <a:rPr lang="en-US" sz="1400" dirty="0">
                <a:solidFill>
                  <a:srgbClr val="00B050"/>
                </a:solidFill>
              </a:rPr>
              <a:t>-download-default total-max-limit=10M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=ether1 name=Other target=bridge</a:t>
            </a:r>
            <a:r>
              <a:rPr lang="ru-RU" sz="1400" dirty="0">
                <a:solidFill>
                  <a:srgbClr val="00B050"/>
                </a:solidFill>
              </a:rPr>
              <a:t>1 </a:t>
            </a:r>
            <a:r>
              <a:rPr lang="en-US" sz="1400" dirty="0">
                <a:solidFill>
                  <a:srgbClr val="00B050"/>
                </a:solidFill>
              </a:rPr>
              <a:t>packet-marks=</a:t>
            </a:r>
            <a:r>
              <a:rPr lang="en-US" sz="1400" dirty="0" err="1">
                <a:solidFill>
                  <a:srgbClr val="00B050"/>
                </a:solidFill>
              </a:rPr>
              <a:t>Other_traff_packets</a:t>
            </a:r>
            <a:r>
              <a:rPr lang="en-US" sz="1400" dirty="0">
                <a:solidFill>
                  <a:srgbClr val="00B050"/>
                </a:solidFill>
              </a:rPr>
              <a:t> parent=ISP1 priority=</a:t>
            </a:r>
            <a:r>
              <a:rPr lang="ru-RU" sz="1400" dirty="0">
                <a:solidFill>
                  <a:srgbClr val="00B050"/>
                </a:solidFill>
              </a:rPr>
              <a:t>7</a:t>
            </a: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ru-RU" sz="1400" dirty="0">
                <a:solidFill>
                  <a:srgbClr val="00B050"/>
                </a:solidFill>
              </a:rPr>
              <a:t>7 </a:t>
            </a:r>
            <a:r>
              <a:rPr lang="en-US" sz="1400" dirty="0">
                <a:solidFill>
                  <a:srgbClr val="00B050"/>
                </a:solidFill>
              </a:rPr>
              <a:t>total-queue=</a:t>
            </a:r>
            <a:r>
              <a:rPr lang="en-US" sz="1400" dirty="0" err="1">
                <a:solidFill>
                  <a:srgbClr val="00B050"/>
                </a:solidFill>
              </a:rPr>
              <a:t>pcq</a:t>
            </a:r>
            <a:r>
              <a:rPr lang="en-US" sz="1400" dirty="0">
                <a:solidFill>
                  <a:srgbClr val="00B050"/>
                </a:solidFill>
              </a:rPr>
              <a:t>-download-default total-max-limit=10M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Как этим пользоваться?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000000"/>
                </a:solidFill>
              </a:rPr>
              <a:t>Во всех очередях изменить параметр</a:t>
            </a:r>
            <a:r>
              <a:rPr lang="en-US" sz="1400" dirty="0">
                <a:solidFill>
                  <a:srgbClr val="00B050"/>
                </a:solidFill>
              </a:rPr>
              <a:t> total-max-limit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ru-RU" sz="1400" dirty="0">
                <a:solidFill>
                  <a:srgbClr val="000000"/>
                </a:solidFill>
              </a:rPr>
              <a:t>параметр на значение вашей скорости канала. По умолчанию 10 </a:t>
            </a:r>
            <a:r>
              <a:rPr lang="ru-RU" sz="1400" dirty="0" err="1">
                <a:solidFill>
                  <a:srgbClr val="000000"/>
                </a:solidFill>
              </a:rPr>
              <a:t>мбит</a:t>
            </a:r>
            <a:r>
              <a:rPr lang="en-US" sz="1400" dirty="0">
                <a:solidFill>
                  <a:srgbClr val="000000"/>
                </a:solidFill>
              </a:rPr>
              <a:t>/c</a:t>
            </a:r>
            <a:r>
              <a:rPr lang="ru-RU" sz="1400" dirty="0">
                <a:solidFill>
                  <a:srgbClr val="000000"/>
                </a:solidFill>
              </a:rPr>
              <a:t>. Работает на симметричных каналов.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8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33822" y="109080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712C3-F597-4559-9F8A-16DE0522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26" y="4193383"/>
            <a:ext cx="2205643" cy="5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1. Трудно представить современный офис без удаленного доступа, а значит без </a:t>
            </a:r>
            <a:r>
              <a:rPr lang="en-US" sz="1400" dirty="0"/>
              <a:t>VPN</a:t>
            </a:r>
            <a:r>
              <a:rPr lang="ru-RU" sz="1400" dirty="0"/>
              <a:t>.</a:t>
            </a:r>
          </a:p>
          <a:p>
            <a:pPr marL="342884" indent="-342884">
              <a:buClr>
                <a:schemeClr val="dk1"/>
              </a:buClr>
              <a:buSzPts val="1100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Настроить </a:t>
            </a:r>
            <a:r>
              <a:rPr lang="en-US" sz="1400" dirty="0">
                <a:solidFill>
                  <a:schemeClr val="tx1"/>
                </a:solidFill>
              </a:rPr>
              <a:t>VPN </a:t>
            </a:r>
            <a:r>
              <a:rPr lang="ru-RU" sz="1400" dirty="0">
                <a:solidFill>
                  <a:schemeClr val="tx1"/>
                </a:solidFill>
              </a:rPr>
              <a:t>сервер. Самый простой и универсальный протокол для запуска </a:t>
            </a:r>
            <a:r>
              <a:rPr lang="en-US" sz="1400" dirty="0">
                <a:solidFill>
                  <a:schemeClr val="tx1"/>
                </a:solidFill>
              </a:rPr>
              <a:t>L2TP over IPSec</a:t>
            </a:r>
            <a:r>
              <a:rPr lang="ru-RU" sz="1400" dirty="0">
                <a:solidFill>
                  <a:schemeClr val="tx1"/>
                </a:solidFill>
              </a:rPr>
              <a:t>. Начнем с подготовки: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/interface list add name=VPN_L2TP_Users comment="</a:t>
            </a:r>
            <a:r>
              <a:rPr lang="en-US" sz="1400" dirty="0" err="1">
                <a:solidFill>
                  <a:srgbClr val="00B050"/>
                </a:solidFill>
              </a:rPr>
              <a:t>Real_DefConf</a:t>
            </a:r>
            <a:r>
              <a:rPr lang="en-US" sz="1400" dirty="0">
                <a:solidFill>
                  <a:srgbClr val="00B050"/>
                </a:solidFill>
              </a:rPr>
              <a:t>”;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pool add name="</a:t>
            </a:r>
            <a:r>
              <a:rPr lang="en-US" sz="1400" dirty="0" err="1">
                <a:solidFill>
                  <a:srgbClr val="00B050"/>
                </a:solidFill>
              </a:rPr>
              <a:t>VPN_Users</a:t>
            </a:r>
            <a:r>
              <a:rPr lang="en-US" sz="1400" dirty="0">
                <a:solidFill>
                  <a:srgbClr val="00B050"/>
                </a:solidFill>
              </a:rPr>
              <a:t>" ranges=</a:t>
            </a:r>
            <a:r>
              <a:rPr lang="ru-RU" sz="1400" dirty="0">
                <a:solidFill>
                  <a:srgbClr val="00B050"/>
                </a:solidFill>
              </a:rPr>
              <a:t>10.255.255</a:t>
            </a:r>
            <a:r>
              <a:rPr lang="en-US" sz="1400" dirty="0">
                <a:solidFill>
                  <a:srgbClr val="00B050"/>
                </a:solidFill>
              </a:rPr>
              <a:t>.0/24 comment="</a:t>
            </a:r>
            <a:r>
              <a:rPr lang="en-US" sz="1400" dirty="0" err="1">
                <a:solidFill>
                  <a:srgbClr val="00B050"/>
                </a:solidFill>
              </a:rPr>
              <a:t>Real_DefConf</a:t>
            </a:r>
            <a:r>
              <a:rPr lang="en-US" sz="1400" dirty="0">
                <a:solidFill>
                  <a:srgbClr val="00B050"/>
                </a:solidFill>
              </a:rPr>
              <a:t>";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ppp</a:t>
            </a:r>
            <a:r>
              <a:rPr lang="en-US" sz="1400" dirty="0">
                <a:solidFill>
                  <a:srgbClr val="00B050"/>
                </a:solidFill>
              </a:rPr>
              <a:t> profile add name=L2TP_Profiles local-address=</a:t>
            </a:r>
            <a:r>
              <a:rPr lang="ru-RU" sz="1400" dirty="0">
                <a:solidFill>
                  <a:srgbClr val="00B050"/>
                </a:solidFill>
              </a:rPr>
              <a:t>10.255.255</a:t>
            </a:r>
            <a:r>
              <a:rPr lang="en-US" sz="1400" dirty="0">
                <a:solidFill>
                  <a:srgbClr val="00B050"/>
                </a:solidFill>
              </a:rPr>
              <a:t>.1 remote-address=</a:t>
            </a:r>
            <a:r>
              <a:rPr lang="en-US" sz="1400" dirty="0" err="1">
                <a:solidFill>
                  <a:srgbClr val="00B050"/>
                </a:solidFill>
              </a:rPr>
              <a:t>VPN_Users</a:t>
            </a:r>
            <a:r>
              <a:rPr lang="en-US" sz="1400" dirty="0">
                <a:solidFill>
                  <a:srgbClr val="00B050"/>
                </a:solidFill>
              </a:rPr>
              <a:t> address-list=VPN_L2TP_Users interface-list=VPN_L2TP_Users change-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r>
              <a:rPr lang="en-US" sz="1400" dirty="0">
                <a:solidFill>
                  <a:srgbClr val="00B050"/>
                </a:solidFill>
              </a:rPr>
              <a:t>-</a:t>
            </a:r>
            <a:r>
              <a:rPr lang="en-US" sz="1400" dirty="0" err="1">
                <a:solidFill>
                  <a:srgbClr val="00B050"/>
                </a:solidFill>
              </a:rPr>
              <a:t>mss</a:t>
            </a:r>
            <a:r>
              <a:rPr lang="en-US" sz="1400" dirty="0">
                <a:solidFill>
                  <a:srgbClr val="00B050"/>
                </a:solidFill>
              </a:rPr>
              <a:t>=yes use-compression=no use-encryption=no only-one=yes;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53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Запускаем сам сервер: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/interface l2tp-server server set enabled=yes default-profile=L2TP_Profiles authentication=mschap2 use-</a:t>
            </a:r>
            <a:r>
              <a:rPr lang="en-US" sz="1400" dirty="0" err="1">
                <a:solidFill>
                  <a:srgbClr val="00B050"/>
                </a:solidFill>
              </a:rPr>
              <a:t>ipsec</a:t>
            </a:r>
            <a:r>
              <a:rPr lang="en-US" sz="1400" dirty="0">
                <a:solidFill>
                  <a:srgbClr val="00B050"/>
                </a:solidFill>
              </a:rPr>
              <a:t>=required </a:t>
            </a:r>
            <a:r>
              <a:rPr lang="en-US" sz="1400" dirty="0" err="1">
                <a:solidFill>
                  <a:srgbClr val="00B050"/>
                </a:solidFill>
              </a:rPr>
              <a:t>ipsec</a:t>
            </a:r>
            <a:r>
              <a:rPr lang="en-US" sz="1400" dirty="0">
                <a:solidFill>
                  <a:srgbClr val="00B050"/>
                </a:solidFill>
              </a:rPr>
              <a:t>-secret="$VPNPSK" caller-id-type=number;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</a:rPr>
              <a:t>Firewall</a:t>
            </a:r>
            <a:r>
              <a:rPr lang="ru-RU" sz="1400" dirty="0">
                <a:solidFill>
                  <a:schemeClr val="tx1"/>
                </a:solidFill>
              </a:rPr>
              <a:t>, настраиваем разрешающие правила: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filter{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      add chain=input action=accept protocol=</a:t>
            </a:r>
            <a:r>
              <a:rPr lang="en-US" sz="1400" dirty="0" err="1">
                <a:solidFill>
                  <a:srgbClr val="00B050"/>
                </a:solidFill>
              </a:rPr>
              <a:t>udp</a:t>
            </a:r>
            <a:r>
              <a:rPr lang="en-US" sz="1400" dirty="0">
                <a:solidFill>
                  <a:srgbClr val="00B050"/>
                </a:solidFill>
              </a:rPr>
              <a:t> port=1701,500,4500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place-before=[find where comment="drop all not coming from LAN"] comment="Allow port for L2TP server"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        add chain=input action=accept protocol=</a:t>
            </a:r>
            <a:r>
              <a:rPr lang="en-US" sz="1400" dirty="0" err="1">
                <a:solidFill>
                  <a:srgbClr val="00B050"/>
                </a:solidFill>
              </a:rPr>
              <a:t>ipsec-esp</a:t>
            </a:r>
            <a:r>
              <a:rPr lang="en-US" sz="1400" dirty="0">
                <a:solidFill>
                  <a:srgbClr val="00B050"/>
                </a:solidFill>
              </a:rPr>
              <a:t> place-before=[find where comment="drop all not coming from LAN"]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comment="Allow </a:t>
            </a:r>
            <a:r>
              <a:rPr lang="en-US" sz="1400" dirty="0" err="1">
                <a:solidFill>
                  <a:srgbClr val="00B050"/>
                </a:solidFill>
              </a:rPr>
              <a:t>esp</a:t>
            </a:r>
            <a:r>
              <a:rPr lang="en-US" sz="1400" dirty="0">
                <a:solidFill>
                  <a:srgbClr val="00B050"/>
                </a:solidFill>
              </a:rPr>
              <a:t> protocol for L2TP/</a:t>
            </a:r>
            <a:r>
              <a:rPr lang="en-US" sz="1400" dirty="0" err="1">
                <a:solidFill>
                  <a:srgbClr val="00B050"/>
                </a:solidFill>
              </a:rPr>
              <a:t>Ipsec</a:t>
            </a:r>
            <a:r>
              <a:rPr lang="en-US" sz="1400" dirty="0">
                <a:solidFill>
                  <a:srgbClr val="00B050"/>
                </a:solidFill>
              </a:rPr>
              <a:t> server"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};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33822" y="109080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8C2770-4214-4492-8164-3704CE1D7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26" y="4193383"/>
            <a:ext cx="2205643" cy="5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304036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Создание </a:t>
            </a:r>
            <a:r>
              <a:rPr lang="en-US" sz="1400" dirty="0">
                <a:solidFill>
                  <a:schemeClr val="tx1"/>
                </a:solidFill>
              </a:rPr>
              <a:t>VPN </a:t>
            </a:r>
            <a:r>
              <a:rPr lang="ru-RU" sz="1400" dirty="0">
                <a:solidFill>
                  <a:schemeClr val="tx1"/>
                </a:solidFill>
              </a:rPr>
              <a:t>пользователя: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ppp</a:t>
            </a:r>
            <a:r>
              <a:rPr lang="en-US" sz="1400" dirty="0">
                <a:solidFill>
                  <a:srgbClr val="00B050"/>
                </a:solidFill>
              </a:rPr>
              <a:t> secret add name=user1 password=passuser1 profile=L2TP_Profiles service=l2tp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B3E1A7-97AE-41BD-8578-756A8D881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572" y="2219423"/>
            <a:ext cx="1883233" cy="21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71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2</a:t>
            </a:r>
            <a:r>
              <a:rPr lang="en-US" sz="1400" dirty="0"/>
              <a:t>. </a:t>
            </a:r>
            <a:r>
              <a:rPr lang="ru-RU" sz="1400" dirty="0"/>
              <a:t>У каждого пользователя офиса имеется от 1 до 3 мобильных устройств, работающих с </a:t>
            </a:r>
            <a:r>
              <a:rPr lang="en-US" sz="1400" dirty="0" err="1"/>
              <a:t>WiFi</a:t>
            </a:r>
            <a:r>
              <a:rPr lang="en-US" sz="1400" dirty="0"/>
              <a:t>. </a:t>
            </a:r>
            <a:r>
              <a:rPr lang="ru-RU" sz="1400" dirty="0"/>
              <a:t>Нам нужна </a:t>
            </a:r>
            <a:r>
              <a:rPr lang="en-US" sz="1400" dirty="0" err="1"/>
              <a:t>WiFi</a:t>
            </a:r>
            <a:r>
              <a:rPr lang="en-US" sz="1400" dirty="0"/>
              <a:t> </a:t>
            </a:r>
            <a:r>
              <a:rPr lang="ru-RU" sz="1400" dirty="0"/>
              <a:t>сеть на всей территории компании</a:t>
            </a:r>
            <a:r>
              <a:rPr lang="ru-RU" sz="1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Настроить </a:t>
            </a:r>
            <a:r>
              <a:rPr lang="en-US" sz="1400" dirty="0" err="1">
                <a:solidFill>
                  <a:schemeClr val="tx1"/>
                </a:solidFill>
              </a:rPr>
              <a:t>CAPsMAN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и использовать несколько </a:t>
            </a:r>
            <a:r>
              <a:rPr lang="en-US" sz="1400" dirty="0" err="1">
                <a:solidFill>
                  <a:schemeClr val="tx1"/>
                </a:solidFill>
              </a:rPr>
              <a:t>WiFi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точек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ru-RU" sz="1400" dirty="0">
                <a:solidFill>
                  <a:schemeClr val="tx1"/>
                </a:solidFill>
              </a:rPr>
              <a:t>Начнем с частот: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channel {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band=2ghz-g/n control-channel-width=20mhz extension-channel=disabled frequency=2412,2437,2462 name=2.4Channels reselect-interval=1d </a:t>
            </a:r>
            <a:r>
              <a:rPr lang="en-US" sz="1400" dirty="0" err="1">
                <a:solidFill>
                  <a:srgbClr val="00B050"/>
                </a:solidFill>
              </a:rPr>
              <a:t>tx</a:t>
            </a:r>
            <a:r>
              <a:rPr lang="en-US" sz="1400" dirty="0">
                <a:solidFill>
                  <a:srgbClr val="00B050"/>
                </a:solidFill>
              </a:rPr>
              <a:t>-power=20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band=5ghz-n/ac control-channel-width=20mhz extension-channel=Ce frequency=5180,5220,5260,5300,5680,5745,5785 name=5Channels reselect-interval=1d </a:t>
            </a:r>
            <a:r>
              <a:rPr lang="en-US" sz="1400" dirty="0" err="1">
                <a:solidFill>
                  <a:srgbClr val="00B050"/>
                </a:solidFill>
              </a:rPr>
              <a:t>tx</a:t>
            </a:r>
            <a:r>
              <a:rPr lang="en-US" sz="1400" dirty="0">
                <a:solidFill>
                  <a:srgbClr val="00B050"/>
                </a:solidFill>
              </a:rPr>
              <a:t>-power=2</a:t>
            </a:r>
            <a:r>
              <a:rPr lang="ru-RU" sz="1400" dirty="0">
                <a:solidFill>
                  <a:srgbClr val="00B050"/>
                </a:solidFill>
              </a:rPr>
              <a:t>0</a:t>
            </a:r>
            <a:r>
              <a:rPr lang="en-US" sz="1400" dirty="0">
                <a:solidFill>
                  <a:srgbClr val="00B050"/>
                </a:solidFill>
              </a:rPr>
              <a:t> skip-</a:t>
            </a:r>
            <a:r>
              <a:rPr lang="en-US" sz="1400" dirty="0" err="1">
                <a:solidFill>
                  <a:srgbClr val="00B050"/>
                </a:solidFill>
              </a:rPr>
              <a:t>dfs</a:t>
            </a:r>
            <a:r>
              <a:rPr lang="en-US" sz="1400" dirty="0">
                <a:solidFill>
                  <a:srgbClr val="00B050"/>
                </a:solidFill>
              </a:rPr>
              <a:t>-channels=yes</a:t>
            </a:r>
          </a:p>
          <a:p>
            <a:pPr marL="0" indent="0"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}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1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Настроим модуляции: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rates add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name=</a:t>
            </a:r>
            <a:r>
              <a:rPr lang="en-US" sz="1400" dirty="0" err="1">
                <a:solidFill>
                  <a:srgbClr val="00B050"/>
                </a:solidFill>
              </a:rPr>
              <a:t>StandartDataRates</a:t>
            </a:r>
            <a:r>
              <a:rPr lang="en-US" sz="1400" dirty="0">
                <a:solidFill>
                  <a:srgbClr val="00B050"/>
                </a:solidFill>
              </a:rPr>
              <a:t> basic=1Mbps,6Mbps </a:t>
            </a:r>
            <a:r>
              <a:rPr lang="en-US" sz="1400" dirty="0" err="1">
                <a:solidFill>
                  <a:srgbClr val="00B050"/>
                </a:solidFill>
              </a:rPr>
              <a:t>ht</a:t>
            </a:r>
            <a:r>
              <a:rPr lang="en-US" sz="1400" dirty="0">
                <a:solidFill>
                  <a:srgbClr val="00B050"/>
                </a:solidFill>
              </a:rPr>
              <a:t>-basic-</a:t>
            </a:r>
            <a:r>
              <a:rPr lang="en-US" sz="1400" dirty="0" err="1">
                <a:solidFill>
                  <a:srgbClr val="00B050"/>
                </a:solidFill>
              </a:rPr>
              <a:t>mcs</a:t>
            </a:r>
            <a:r>
              <a:rPr lang="en-US" sz="1400" dirty="0">
                <a:solidFill>
                  <a:srgbClr val="00B050"/>
                </a:solidFill>
              </a:rPr>
              <a:t>=mcs-0,mcs-1,mcs-2,mcs-3,mcs-4,mcs-5,mcs-6,mcs-7 </a:t>
            </a:r>
            <a:r>
              <a:rPr lang="en-US" sz="1400" dirty="0" err="1">
                <a:solidFill>
                  <a:srgbClr val="00B050"/>
                </a:solidFill>
              </a:rPr>
              <a:t>ht</a:t>
            </a:r>
            <a:r>
              <a:rPr lang="en-US" sz="1400" dirty="0">
                <a:solidFill>
                  <a:srgbClr val="00B050"/>
                </a:solidFill>
              </a:rPr>
              <a:t>-supported-</a:t>
            </a:r>
            <a:r>
              <a:rPr lang="en-US" sz="1400" dirty="0" err="1">
                <a:solidFill>
                  <a:srgbClr val="00B050"/>
                </a:solidFill>
              </a:rPr>
              <a:t>mcs</a:t>
            </a:r>
            <a:r>
              <a:rPr lang="en-US" sz="1400" dirty="0">
                <a:solidFill>
                  <a:srgbClr val="00B050"/>
                </a:solidFill>
              </a:rPr>
              <a:t>="mcs-0,mcs-1,mcs-2,mcs-3,mcs-4,mcs-5,mcs-6,mcs-7,mcs-8,mcs-9,mcs-10,mcs-11,mcs-12,mcs-13,mcs-14,mcs-15" supported="1Mbps,2Mbps,5.5Mbps,11Mbps,6Mbps,9Mbps,12Mbps,18Mbps,24Mbps,36Mbps,48Mbps,54Mbps" </a:t>
            </a:r>
            <a:r>
              <a:rPr lang="en-US" sz="1400" dirty="0" err="1">
                <a:solidFill>
                  <a:srgbClr val="00B050"/>
                </a:solidFill>
              </a:rPr>
              <a:t>vht</a:t>
            </a:r>
            <a:r>
              <a:rPr lang="en-US" sz="1400" dirty="0">
                <a:solidFill>
                  <a:srgbClr val="00B050"/>
                </a:solidFill>
              </a:rPr>
              <a:t>-basic-</a:t>
            </a:r>
            <a:r>
              <a:rPr lang="en-US" sz="1400" dirty="0" err="1">
                <a:solidFill>
                  <a:srgbClr val="00B050"/>
                </a:solidFill>
              </a:rPr>
              <a:t>mcs</a:t>
            </a:r>
            <a:r>
              <a:rPr lang="en-US" sz="1400" dirty="0">
                <a:solidFill>
                  <a:srgbClr val="00B050"/>
                </a:solidFill>
              </a:rPr>
              <a:t>=mcs0-7 </a:t>
            </a:r>
            <a:r>
              <a:rPr lang="en-US" sz="1400" dirty="0" err="1">
                <a:solidFill>
                  <a:srgbClr val="00B050"/>
                </a:solidFill>
              </a:rPr>
              <a:t>vht</a:t>
            </a:r>
            <a:r>
              <a:rPr lang="en-US" sz="1400" dirty="0">
                <a:solidFill>
                  <a:srgbClr val="00B050"/>
                </a:solidFill>
              </a:rPr>
              <a:t>-supported-</a:t>
            </a:r>
            <a:r>
              <a:rPr lang="en-US" sz="1400" dirty="0" err="1">
                <a:solidFill>
                  <a:srgbClr val="00B050"/>
                </a:solidFill>
              </a:rPr>
              <a:t>mcs</a:t>
            </a:r>
            <a:r>
              <a:rPr lang="en-US" sz="1400" dirty="0">
                <a:solidFill>
                  <a:srgbClr val="00B050"/>
                </a:solidFill>
              </a:rPr>
              <a:t>=mcs0-9,mcs0-9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Настроим профиль безопасности: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security add authentication-types=wpa2-psk encryption=</a:t>
            </a:r>
            <a:r>
              <a:rPr lang="en-US" sz="1400" dirty="0" err="1">
                <a:solidFill>
                  <a:srgbClr val="00B050"/>
                </a:solidFill>
              </a:rPr>
              <a:t>aes-ccm</a:t>
            </a:r>
            <a:r>
              <a:rPr lang="en-US" sz="1400" dirty="0">
                <a:solidFill>
                  <a:srgbClr val="00B050"/>
                </a:solidFill>
              </a:rPr>
              <a:t> group-encryption=</a:t>
            </a:r>
            <a:r>
              <a:rPr lang="en-US" sz="1400" dirty="0" err="1">
                <a:solidFill>
                  <a:srgbClr val="00B050"/>
                </a:solidFill>
              </a:rPr>
              <a:t>aes-ccm</a:t>
            </a:r>
            <a:r>
              <a:rPr lang="en-US" sz="1400" dirty="0">
                <a:solidFill>
                  <a:srgbClr val="00B050"/>
                </a:solidFill>
              </a:rPr>
              <a:t> disable-</a:t>
            </a:r>
            <a:r>
              <a:rPr lang="en-US" sz="1400" dirty="0" err="1">
                <a:solidFill>
                  <a:srgbClr val="00B050"/>
                </a:solidFill>
              </a:rPr>
              <a:t>pmkid</a:t>
            </a:r>
            <a:r>
              <a:rPr lang="en-US" sz="1400" dirty="0">
                <a:solidFill>
                  <a:srgbClr val="00B050"/>
                </a:solidFill>
              </a:rPr>
              <a:t>=yes name=</a:t>
            </a:r>
            <a:r>
              <a:rPr lang="en-US" sz="1400" dirty="0" err="1">
                <a:solidFill>
                  <a:srgbClr val="00B050"/>
                </a:solidFill>
              </a:rPr>
              <a:t>OfficeNetPass</a:t>
            </a:r>
            <a:r>
              <a:rPr lang="en-US" sz="1400" dirty="0">
                <a:solidFill>
                  <a:srgbClr val="00B050"/>
                </a:solidFill>
              </a:rPr>
              <a:t> passphrase="$</a:t>
            </a:r>
            <a:r>
              <a:rPr lang="en-US" sz="1400" dirty="0" err="1">
                <a:solidFill>
                  <a:srgbClr val="00B050"/>
                </a:solidFill>
              </a:rPr>
              <a:t>PassOffice</a:t>
            </a:r>
            <a:r>
              <a:rPr lang="en-US" sz="1400" dirty="0">
                <a:solidFill>
                  <a:srgbClr val="00B050"/>
                </a:solidFill>
              </a:rPr>
              <a:t>"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2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Настроим </a:t>
            </a:r>
            <a:r>
              <a:rPr lang="en-US" sz="1400" dirty="0">
                <a:solidFill>
                  <a:schemeClr val="tx1"/>
                </a:solidFill>
              </a:rPr>
              <a:t>access list </a:t>
            </a:r>
            <a:r>
              <a:rPr lang="ru-RU" sz="1400" dirty="0">
                <a:solidFill>
                  <a:schemeClr val="tx1"/>
                </a:solidFill>
              </a:rPr>
              <a:t>для переключения между точками: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access-list 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action=accept allow-signal-out-of-range=</a:t>
            </a:r>
            <a:r>
              <a:rPr lang="ru-RU" sz="1400" dirty="0">
                <a:solidFill>
                  <a:srgbClr val="00B050"/>
                </a:solidFill>
              </a:rPr>
              <a:t>5</a:t>
            </a:r>
            <a:r>
              <a:rPr lang="en-US" sz="1400" dirty="0">
                <a:solidFill>
                  <a:srgbClr val="00B050"/>
                </a:solidFill>
              </a:rPr>
              <a:t>s disabled=no interface=any mac-address=00:00:00:00:00:00 signal-range=-</a:t>
            </a:r>
            <a:r>
              <a:rPr lang="ru-RU" sz="1400" dirty="0">
                <a:solidFill>
                  <a:srgbClr val="00B050"/>
                </a:solidFill>
              </a:rPr>
              <a:t>7</a:t>
            </a:r>
            <a:r>
              <a:rPr lang="en-US" sz="1400" dirty="0">
                <a:solidFill>
                  <a:srgbClr val="00B050"/>
                </a:solidFill>
              </a:rPr>
              <a:t>5..0 </a:t>
            </a:r>
            <a:r>
              <a:rPr lang="en-US" sz="1400" dirty="0" err="1">
                <a:solidFill>
                  <a:srgbClr val="00B050"/>
                </a:solidFill>
              </a:rPr>
              <a:t>ssid-regexp</a:t>
            </a:r>
            <a:r>
              <a:rPr lang="en-US" sz="1400" dirty="0">
                <a:solidFill>
                  <a:srgbClr val="00B050"/>
                </a:solidFill>
              </a:rPr>
              <a:t>=""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action=reject allow-signal-out-of-range=always disabled=no interface=any mac-address=00:00:00:00:00:00 signal-range=-120..120 </a:t>
            </a:r>
            <a:r>
              <a:rPr lang="en-US" sz="1400" dirty="0" err="1">
                <a:solidFill>
                  <a:srgbClr val="00B050"/>
                </a:solidFill>
              </a:rPr>
              <a:t>ssid-regexp</a:t>
            </a:r>
            <a:r>
              <a:rPr lang="en-US" sz="1400" dirty="0">
                <a:solidFill>
                  <a:srgbClr val="00B050"/>
                </a:solidFill>
              </a:rPr>
              <a:t>=""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}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Настроим правила потока трафика: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</a:t>
            </a:r>
            <a:r>
              <a:rPr lang="en-US" sz="1400" dirty="0" err="1">
                <a:solidFill>
                  <a:srgbClr val="00B050"/>
                </a:solidFill>
              </a:rPr>
              <a:t>datapath</a:t>
            </a:r>
            <a:r>
              <a:rPr lang="en-US" sz="1400" dirty="0">
                <a:solidFill>
                  <a:srgbClr val="00B050"/>
                </a:solidFill>
              </a:rPr>
              <a:t> add client-to-client-forwarding=yes local-forwarding=yes name=</a:t>
            </a:r>
            <a:r>
              <a:rPr lang="en-US" sz="1400" dirty="0" err="1">
                <a:solidFill>
                  <a:srgbClr val="00B050"/>
                </a:solidFill>
              </a:rPr>
              <a:t>OfficeNet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48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Создадим сами конфигурации для применения на </a:t>
            </a:r>
            <a:r>
              <a:rPr lang="en-US" sz="1400" dirty="0" err="1">
                <a:solidFill>
                  <a:schemeClr val="tx1"/>
                </a:solidFill>
              </a:rPr>
              <a:t>WiFi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точках: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configuration 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channel=2.4Channels country=russia3 </a:t>
            </a:r>
            <a:r>
              <a:rPr lang="en-US" sz="1400" dirty="0" err="1">
                <a:solidFill>
                  <a:srgbClr val="00B050"/>
                </a:solidFill>
              </a:rPr>
              <a:t>datapath</a:t>
            </a:r>
            <a:r>
              <a:rPr lang="en-US" sz="1400" dirty="0">
                <a:solidFill>
                  <a:srgbClr val="00B050"/>
                </a:solidFill>
              </a:rPr>
              <a:t>=</a:t>
            </a:r>
            <a:r>
              <a:rPr lang="en-US" sz="1400" dirty="0" err="1">
                <a:solidFill>
                  <a:srgbClr val="00B050"/>
                </a:solidFill>
              </a:rPr>
              <a:t>OfficeNet</a:t>
            </a:r>
            <a:r>
              <a:rPr lang="en-US" sz="1400" dirty="0">
                <a:solidFill>
                  <a:srgbClr val="00B050"/>
                </a:solidFill>
              </a:rPr>
              <a:t> distance=indoors guard-interval=long max-</a:t>
            </a:r>
            <a:r>
              <a:rPr lang="en-US" sz="1400" dirty="0" err="1">
                <a:solidFill>
                  <a:srgbClr val="00B050"/>
                </a:solidFill>
              </a:rPr>
              <a:t>sta</a:t>
            </a:r>
            <a:r>
              <a:rPr lang="en-US" sz="1400" dirty="0">
                <a:solidFill>
                  <a:srgbClr val="00B050"/>
                </a:solidFill>
              </a:rPr>
              <a:t>-count=32 mode=ap multicast-helper=default name=OfficeNet2 rates=</a:t>
            </a:r>
            <a:r>
              <a:rPr lang="en-US" sz="1400" dirty="0" err="1">
                <a:solidFill>
                  <a:srgbClr val="00B050"/>
                </a:solidFill>
              </a:rPr>
              <a:t>StandartDataRates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rx</a:t>
            </a:r>
            <a:r>
              <a:rPr lang="en-US" sz="1400" dirty="0">
                <a:solidFill>
                  <a:srgbClr val="00B050"/>
                </a:solidFill>
              </a:rPr>
              <a:t>-chains=0,1 security=</a:t>
            </a:r>
            <a:r>
              <a:rPr lang="en-US" sz="1400" dirty="0" err="1">
                <a:solidFill>
                  <a:srgbClr val="00B050"/>
                </a:solidFill>
              </a:rPr>
              <a:t>OfficeNetPass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ssid</a:t>
            </a:r>
            <a:r>
              <a:rPr lang="en-US" sz="1400" dirty="0">
                <a:solidFill>
                  <a:srgbClr val="00B050"/>
                </a:solidFill>
              </a:rPr>
              <a:t>="$SSIDOffice-2.4Ghz" </a:t>
            </a:r>
            <a:r>
              <a:rPr lang="en-US" sz="1400" dirty="0" err="1">
                <a:solidFill>
                  <a:srgbClr val="00B050"/>
                </a:solidFill>
              </a:rPr>
              <a:t>tx</a:t>
            </a:r>
            <a:r>
              <a:rPr lang="en-US" sz="1400" dirty="0">
                <a:solidFill>
                  <a:srgbClr val="00B050"/>
                </a:solidFill>
              </a:rPr>
              <a:t>-chains=0,1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channel=5Channels country=russia3 </a:t>
            </a:r>
            <a:r>
              <a:rPr lang="en-US" sz="1400" dirty="0" err="1">
                <a:solidFill>
                  <a:srgbClr val="00B050"/>
                </a:solidFill>
              </a:rPr>
              <a:t>datapath</a:t>
            </a:r>
            <a:r>
              <a:rPr lang="en-US" sz="1400" dirty="0">
                <a:solidFill>
                  <a:srgbClr val="00B050"/>
                </a:solidFill>
              </a:rPr>
              <a:t>=</a:t>
            </a:r>
            <a:r>
              <a:rPr lang="en-US" sz="1400" dirty="0" err="1">
                <a:solidFill>
                  <a:srgbClr val="00B050"/>
                </a:solidFill>
              </a:rPr>
              <a:t>OfficeNet</a:t>
            </a:r>
            <a:r>
              <a:rPr lang="en-US" sz="1400" dirty="0">
                <a:solidFill>
                  <a:srgbClr val="00B050"/>
                </a:solidFill>
              </a:rPr>
              <a:t> distance=indoors guard-interval=long max-</a:t>
            </a:r>
            <a:r>
              <a:rPr lang="en-US" sz="1400" dirty="0" err="1">
                <a:solidFill>
                  <a:srgbClr val="00B050"/>
                </a:solidFill>
              </a:rPr>
              <a:t>sta</a:t>
            </a:r>
            <a:r>
              <a:rPr lang="en-US" sz="1400" dirty="0">
                <a:solidFill>
                  <a:srgbClr val="00B050"/>
                </a:solidFill>
              </a:rPr>
              <a:t>-count=32 mode=ap multicast-helper=default name=OfficeNet5 rates=</a:t>
            </a:r>
            <a:r>
              <a:rPr lang="en-US" sz="1400" dirty="0" err="1">
                <a:solidFill>
                  <a:srgbClr val="00B050"/>
                </a:solidFill>
              </a:rPr>
              <a:t>StandartDataRates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rx</a:t>
            </a:r>
            <a:r>
              <a:rPr lang="en-US" sz="1400" dirty="0">
                <a:solidFill>
                  <a:srgbClr val="00B050"/>
                </a:solidFill>
              </a:rPr>
              <a:t>-chains=0,1 security=</a:t>
            </a:r>
            <a:r>
              <a:rPr lang="en-US" sz="1400" dirty="0" err="1">
                <a:solidFill>
                  <a:srgbClr val="00B050"/>
                </a:solidFill>
              </a:rPr>
              <a:t>OfficeNetPass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ssid</a:t>
            </a:r>
            <a:r>
              <a:rPr lang="en-US" sz="1400" dirty="0">
                <a:solidFill>
                  <a:srgbClr val="00B050"/>
                </a:solidFill>
              </a:rPr>
              <a:t>="$SSIDOffice-5Ghz" </a:t>
            </a:r>
            <a:r>
              <a:rPr lang="en-US" sz="1400" dirty="0" err="1">
                <a:solidFill>
                  <a:srgbClr val="00B050"/>
                </a:solidFill>
              </a:rPr>
              <a:t>tx</a:t>
            </a:r>
            <a:r>
              <a:rPr lang="en-US" sz="1400" dirty="0">
                <a:solidFill>
                  <a:srgbClr val="00B050"/>
                </a:solidFill>
              </a:rPr>
              <a:t>-chains=0,1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}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81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Настраиваем </a:t>
            </a:r>
            <a:r>
              <a:rPr lang="ru-RU" sz="1400" dirty="0" err="1">
                <a:solidFill>
                  <a:schemeClr val="tx1"/>
                </a:solidFill>
              </a:rPr>
              <a:t>автоконфигурацию</a:t>
            </a:r>
            <a:r>
              <a:rPr lang="ru-RU" sz="1400" dirty="0">
                <a:solidFill>
                  <a:schemeClr val="tx1"/>
                </a:solidFill>
              </a:rPr>
              <a:t> в сети: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provisioning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action=create-disabled </a:t>
            </a:r>
            <a:r>
              <a:rPr lang="en-US" sz="1400" dirty="0" err="1">
                <a:solidFill>
                  <a:srgbClr val="00B050"/>
                </a:solidFill>
              </a:rPr>
              <a:t>hw</a:t>
            </a:r>
            <a:r>
              <a:rPr lang="en-US" sz="1400" dirty="0">
                <a:solidFill>
                  <a:srgbClr val="00B050"/>
                </a:solidFill>
              </a:rPr>
              <a:t>-supported-modes=</a:t>
            </a:r>
            <a:r>
              <a:rPr lang="en-US" sz="1400" dirty="0" err="1">
                <a:solidFill>
                  <a:srgbClr val="00B050"/>
                </a:solidFill>
              </a:rPr>
              <a:t>gn</a:t>
            </a:r>
            <a:r>
              <a:rPr lang="en-US" sz="1400" dirty="0">
                <a:solidFill>
                  <a:srgbClr val="00B050"/>
                </a:solidFill>
              </a:rPr>
              <a:t> master-configuration= </a:t>
            </a:r>
            <a:r>
              <a:rPr lang="en-US" sz="1400" dirty="0" err="1">
                <a:solidFill>
                  <a:srgbClr val="00B050"/>
                </a:solidFill>
              </a:rPr>
              <a:t>OfficeNet</a:t>
            </a:r>
            <a:r>
              <a:rPr lang="ru-RU" sz="1400" dirty="0">
                <a:solidFill>
                  <a:srgbClr val="00B050"/>
                </a:solidFill>
              </a:rPr>
              <a:t>2</a:t>
            </a:r>
            <a:r>
              <a:rPr lang="en-US" sz="1400" dirty="0">
                <a:solidFill>
                  <a:srgbClr val="00B050"/>
                </a:solidFill>
              </a:rPr>
              <a:t> name-format=prefix-identity name-prefix=2Ghz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action=create-disabled </a:t>
            </a:r>
            <a:r>
              <a:rPr lang="en-US" sz="1400" dirty="0" err="1">
                <a:solidFill>
                  <a:srgbClr val="00B050"/>
                </a:solidFill>
              </a:rPr>
              <a:t>hw</a:t>
            </a:r>
            <a:r>
              <a:rPr lang="en-US" sz="1400" dirty="0">
                <a:solidFill>
                  <a:srgbClr val="00B050"/>
                </a:solidFill>
              </a:rPr>
              <a:t>-supported-modes=ac master-configuration= </a:t>
            </a:r>
            <a:r>
              <a:rPr lang="en-US" sz="1400" dirty="0" err="1">
                <a:solidFill>
                  <a:srgbClr val="00B050"/>
                </a:solidFill>
              </a:rPr>
              <a:t>OfficeNet</a:t>
            </a:r>
            <a:r>
              <a:rPr lang="ru-RU" sz="1400" dirty="0">
                <a:solidFill>
                  <a:srgbClr val="00B050"/>
                </a:solidFill>
              </a:rPr>
              <a:t>5</a:t>
            </a:r>
            <a:r>
              <a:rPr lang="en-US" sz="1400" dirty="0">
                <a:solidFill>
                  <a:srgbClr val="00B050"/>
                </a:solidFill>
              </a:rPr>
              <a:t> name-format=prefix-identity name-prefix=5Ghz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}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И наконец включаем </a:t>
            </a:r>
            <a:r>
              <a:rPr lang="en-US" sz="1400" dirty="0" err="1">
                <a:solidFill>
                  <a:schemeClr val="tx1"/>
                </a:solidFill>
              </a:rPr>
              <a:t>CAPsMAN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manager set enabled=yes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50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Настойка </a:t>
            </a:r>
            <a:r>
              <a:rPr lang="en-US" sz="1400" dirty="0">
                <a:solidFill>
                  <a:schemeClr val="tx1"/>
                </a:solidFill>
              </a:rPr>
              <a:t>CAP</a:t>
            </a:r>
            <a:r>
              <a:rPr lang="ru-RU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/system reset-configuration caps-mode=yes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После перезагрузки оборудования устанавливаем понятное имя: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/system identity set name=“CAP1”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Для безопасности устанавливаем логин и пароль и отключаем все лишнее.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Остается только включить созданные при </a:t>
            </a:r>
            <a:r>
              <a:rPr lang="ru-RU" sz="1400" dirty="0" err="1">
                <a:solidFill>
                  <a:schemeClr val="tx1"/>
                </a:solidFill>
              </a:rPr>
              <a:t>автоконфигурации</a:t>
            </a:r>
            <a:r>
              <a:rPr lang="ru-RU" sz="1400" dirty="0">
                <a:solidFill>
                  <a:schemeClr val="tx1"/>
                </a:solidFill>
              </a:rPr>
              <a:t> интерфейсы на контроллере.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3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4292FF-B8F7-4167-B6F8-94E75C853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06" y="1378269"/>
            <a:ext cx="4312923" cy="32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7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3</a:t>
            </a:r>
            <a:r>
              <a:rPr lang="en-US" sz="1400" dirty="0"/>
              <a:t>. </a:t>
            </a:r>
            <a:r>
              <a:rPr lang="ru-RU" sz="1400" dirty="0"/>
              <a:t>Не всем </a:t>
            </a:r>
            <a:r>
              <a:rPr lang="en-US" sz="1400" dirty="0" err="1"/>
              <a:t>WiFi</a:t>
            </a:r>
            <a:r>
              <a:rPr lang="en-US" sz="1400" dirty="0"/>
              <a:t> </a:t>
            </a:r>
            <a:r>
              <a:rPr lang="ru-RU" sz="1400" dirty="0"/>
              <a:t>пользователям необходим доступ в корпоративную сеть, многим достаточно простого наличия сети Интернет</a:t>
            </a:r>
            <a:r>
              <a:rPr lang="ru-RU" sz="1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Настроить на уже созданном </a:t>
            </a:r>
            <a:r>
              <a:rPr lang="en-US" sz="1400" dirty="0" err="1">
                <a:solidFill>
                  <a:schemeClr val="tx1"/>
                </a:solidFill>
              </a:rPr>
              <a:t>CAPsMAN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гостевую </a:t>
            </a:r>
            <a:r>
              <a:rPr lang="en-US" sz="1400" dirty="0" err="1">
                <a:solidFill>
                  <a:schemeClr val="tx1"/>
                </a:solidFill>
              </a:rPr>
              <a:t>WiFi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сеть с доступом только в Интернет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Создадим отдельный </a:t>
            </a:r>
            <a:r>
              <a:rPr lang="en-US" sz="1400" dirty="0">
                <a:solidFill>
                  <a:schemeClr val="tx1"/>
                </a:solidFill>
              </a:rPr>
              <a:t>bridge </a:t>
            </a:r>
            <a:r>
              <a:rPr lang="ru-RU" sz="1400" dirty="0">
                <a:solidFill>
                  <a:schemeClr val="tx1"/>
                </a:solidFill>
              </a:rPr>
              <a:t>для гостей: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/interface bridge add name=bridge10;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address add address="$GuestSubnet.1/24" interface=bridge10;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77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Нам нужен отдельный </a:t>
            </a:r>
            <a:r>
              <a:rPr lang="en-US" sz="1400" dirty="0">
                <a:solidFill>
                  <a:schemeClr val="tx1"/>
                </a:solidFill>
              </a:rPr>
              <a:t>DHCP </a:t>
            </a:r>
            <a:r>
              <a:rPr lang="ru-RU" sz="1400" dirty="0">
                <a:solidFill>
                  <a:schemeClr val="tx1"/>
                </a:solidFill>
              </a:rPr>
              <a:t>сервер на гостевом </a:t>
            </a:r>
            <a:r>
              <a:rPr lang="en-US" sz="1400" dirty="0">
                <a:solidFill>
                  <a:schemeClr val="tx1"/>
                </a:solidFill>
              </a:rPr>
              <a:t>bridge</a:t>
            </a:r>
            <a:r>
              <a:rPr lang="ru-RU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pool add name="</a:t>
            </a:r>
            <a:r>
              <a:rPr lang="en-US" sz="1400" dirty="0" err="1">
                <a:solidFill>
                  <a:srgbClr val="00B050"/>
                </a:solidFill>
              </a:rPr>
              <a:t>wifi</a:t>
            </a:r>
            <a:r>
              <a:rPr lang="en-US" sz="1400" dirty="0">
                <a:solidFill>
                  <a:srgbClr val="00B050"/>
                </a:solidFill>
              </a:rPr>
              <a:t>-guest-</a:t>
            </a:r>
            <a:r>
              <a:rPr lang="en-US" sz="1400" dirty="0" err="1">
                <a:solidFill>
                  <a:srgbClr val="00B050"/>
                </a:solidFill>
              </a:rPr>
              <a:t>dhcp</a:t>
            </a:r>
            <a:r>
              <a:rPr lang="en-US" sz="1400" dirty="0">
                <a:solidFill>
                  <a:srgbClr val="00B050"/>
                </a:solidFill>
              </a:rPr>
              <a:t>" ranges="$GuestSubnet.20-$GuestSubnet.254" comment="</a:t>
            </a:r>
            <a:r>
              <a:rPr lang="en-US" sz="1400" dirty="0" err="1">
                <a:solidFill>
                  <a:srgbClr val="00B050"/>
                </a:solidFill>
              </a:rPr>
              <a:t>Real_DefConf</a:t>
            </a:r>
            <a:r>
              <a:rPr lang="en-US" sz="1400" dirty="0">
                <a:solidFill>
                  <a:srgbClr val="00B050"/>
                </a:solidFill>
              </a:rPr>
              <a:t>";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dhcp</a:t>
            </a:r>
            <a:r>
              <a:rPr lang="en-US" sz="1400" dirty="0">
                <a:solidFill>
                  <a:srgbClr val="00B050"/>
                </a:solidFill>
              </a:rPr>
              <a:t>-server add name=</a:t>
            </a:r>
            <a:r>
              <a:rPr lang="en-US" sz="1400" dirty="0" err="1">
                <a:solidFill>
                  <a:srgbClr val="00B050"/>
                </a:solidFill>
              </a:rPr>
              <a:t>Real_DefConf</a:t>
            </a:r>
            <a:r>
              <a:rPr lang="en-US" sz="1400" dirty="0">
                <a:solidFill>
                  <a:srgbClr val="00B050"/>
                </a:solidFill>
              </a:rPr>
              <a:t> address-pool="</a:t>
            </a:r>
            <a:r>
              <a:rPr lang="en-US" sz="1400" dirty="0" err="1">
                <a:solidFill>
                  <a:srgbClr val="00B050"/>
                </a:solidFill>
              </a:rPr>
              <a:t>wifi</a:t>
            </a:r>
            <a:r>
              <a:rPr lang="en-US" sz="1400" dirty="0">
                <a:solidFill>
                  <a:srgbClr val="00B050"/>
                </a:solidFill>
              </a:rPr>
              <a:t>-guest-</a:t>
            </a:r>
            <a:r>
              <a:rPr lang="en-US" sz="1400" dirty="0" err="1">
                <a:solidFill>
                  <a:srgbClr val="00B050"/>
                </a:solidFill>
              </a:rPr>
              <a:t>dhcp</a:t>
            </a:r>
            <a:r>
              <a:rPr lang="en-US" sz="1400" dirty="0">
                <a:solidFill>
                  <a:srgbClr val="00B050"/>
                </a:solidFill>
              </a:rPr>
              <a:t>" interface=bridge10 lease-time=3h disabled=no;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dhcp</a:t>
            </a:r>
            <a:r>
              <a:rPr lang="en-US" sz="1400" dirty="0">
                <a:solidFill>
                  <a:srgbClr val="00B050"/>
                </a:solidFill>
              </a:rPr>
              <a:t>-server network add address="$GuestSubnet.0/24" gateway="$GuestSubnet.1" comment="</a:t>
            </a:r>
            <a:r>
              <a:rPr lang="en-US" sz="1400" dirty="0" err="1">
                <a:solidFill>
                  <a:srgbClr val="00B050"/>
                </a:solidFill>
              </a:rPr>
              <a:t>Real_DefConf</a:t>
            </a:r>
            <a:r>
              <a:rPr lang="en-US" sz="1400" dirty="0">
                <a:solidFill>
                  <a:srgbClr val="00B050"/>
                </a:solidFill>
              </a:rPr>
              <a:t>";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8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/>
              <a:t>1. Default config by </a:t>
            </a:r>
            <a:r>
              <a:rPr lang="en-US" dirty="0" err="1"/>
              <a:t>Mikrotik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800" b="1" dirty="0">
                <a:solidFill>
                  <a:srgbClr val="FF9800"/>
                </a:solidFill>
              </a:rPr>
              <a:t>Почему бы не остановиться на заводском конфиге?</a:t>
            </a:r>
          </a:p>
          <a:p>
            <a:pPr marL="342884" indent="-342884">
              <a:buClr>
                <a:schemeClr val="dk1"/>
              </a:buClr>
              <a:buSzPts val="1100"/>
              <a:buAutoNum type="arabicPeriod"/>
            </a:pPr>
            <a:r>
              <a:rPr lang="ru-RU" sz="1400" dirty="0"/>
              <a:t>Его достаточно для первоначального запуска</a:t>
            </a:r>
            <a:endParaRPr lang="en-US" sz="1400" dirty="0"/>
          </a:p>
          <a:p>
            <a:pPr marL="342884" indent="-342884">
              <a:buClr>
                <a:schemeClr val="dk1"/>
              </a:buClr>
              <a:buSzPts val="1100"/>
              <a:buAutoNum type="arabicPeriod"/>
            </a:pPr>
            <a:r>
              <a:rPr lang="ru-RU" sz="1400" dirty="0"/>
              <a:t>У него не плохая безопасность</a:t>
            </a:r>
          </a:p>
          <a:p>
            <a:pPr marL="342884" indent="-342884">
              <a:buClr>
                <a:schemeClr val="dk1"/>
              </a:buClr>
              <a:buSzPts val="1100"/>
              <a:buAutoNum type="arabicPeriod"/>
            </a:pPr>
            <a:r>
              <a:rPr lang="ru-RU" sz="1400" dirty="0"/>
              <a:t>С него можно начинать практическое любое внедрение</a:t>
            </a:r>
          </a:p>
          <a:p>
            <a:pPr marL="342884" indent="-342884">
              <a:buClr>
                <a:schemeClr val="dk1"/>
              </a:buClr>
              <a:buSzPts val="1100"/>
              <a:buAutoNum type="arabicPeriod"/>
            </a:pPr>
            <a:r>
              <a:rPr lang="ru-RU" sz="1400" dirty="0"/>
              <a:t>Подходит для новичков и знакомства с оборудованием</a:t>
            </a:r>
          </a:p>
          <a:p>
            <a:pPr marL="342884" indent="-342884">
              <a:buClr>
                <a:schemeClr val="dk1"/>
              </a:buClr>
              <a:buSzPts val="1100"/>
              <a:buAutoNum type="arabicPeriod"/>
            </a:pPr>
            <a:endParaRPr lang="en-US" sz="1400"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ru-RU" sz="1400" dirty="0"/>
              <a:t>Но…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ru-RU" b="1" dirty="0"/>
              <a:t>Нам нужно большее!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3DF5AE7-3468-44F4-88B8-6C4FAB3E0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8318DC3-BBCB-4699-B22F-AFBFE344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50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Направим всех гостей в отдельную таблицу маршрутизации и создадим минимальный набор маршрутов: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route rule add action=lookup-only-in-table interface=bridge10 table=</a:t>
            </a:r>
            <a:r>
              <a:rPr lang="en-US" sz="1400" dirty="0" err="1">
                <a:solidFill>
                  <a:srgbClr val="00B050"/>
                </a:solidFill>
              </a:rPr>
              <a:t>WiFi_Guest</a:t>
            </a:r>
            <a:r>
              <a:rPr lang="en-US" sz="1400" dirty="0">
                <a:solidFill>
                  <a:srgbClr val="00B050"/>
                </a:solidFill>
              </a:rPr>
              <a:t>;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route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{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-address="$GuestSubnet.0/24" gateway=bridge10 routing-mark=</a:t>
            </a:r>
            <a:r>
              <a:rPr lang="en-US" sz="1400" dirty="0" err="1">
                <a:solidFill>
                  <a:srgbClr val="00B050"/>
                </a:solidFill>
              </a:rPr>
              <a:t>WiFi_Guest</a:t>
            </a:r>
            <a:r>
              <a:rPr lang="en-US" sz="14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-address="$WANIP/$</a:t>
            </a:r>
            <a:r>
              <a:rPr lang="en-US" sz="1400" dirty="0" err="1">
                <a:solidFill>
                  <a:srgbClr val="00B050"/>
                </a:solidFill>
              </a:rPr>
              <a:t>WANIPprefix</a:t>
            </a:r>
            <a:r>
              <a:rPr lang="en-US" sz="1400" dirty="0">
                <a:solidFill>
                  <a:srgbClr val="00B050"/>
                </a:solidFill>
              </a:rPr>
              <a:t>" gateway=ether1 routing-mark=</a:t>
            </a:r>
            <a:r>
              <a:rPr lang="en-US" sz="1400" dirty="0" err="1">
                <a:solidFill>
                  <a:srgbClr val="00B050"/>
                </a:solidFill>
              </a:rPr>
              <a:t>WiFi_Guest</a:t>
            </a:r>
            <a:r>
              <a:rPr lang="en-US" sz="14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add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-address=0.0.0.0/0 gateway="$WANGW" routing-mark=</a:t>
            </a:r>
            <a:r>
              <a:rPr lang="en-US" sz="1400" dirty="0" err="1">
                <a:solidFill>
                  <a:srgbClr val="00B050"/>
                </a:solidFill>
              </a:rPr>
              <a:t>WiFi_Guest</a:t>
            </a:r>
            <a:r>
              <a:rPr lang="en-US" sz="14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}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90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Приступим к настройкам </a:t>
            </a:r>
            <a:r>
              <a:rPr lang="en-US" sz="1400" dirty="0" err="1">
                <a:solidFill>
                  <a:schemeClr val="tx1"/>
                </a:solidFill>
              </a:rPr>
              <a:t>CAPsMAN</a:t>
            </a:r>
            <a:r>
              <a:rPr lang="ru-RU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Настройки каналов, модуляций и листы доступа у нас уже есть.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Нам нужны настройки потока данных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</a:t>
            </a:r>
            <a:r>
              <a:rPr lang="en-US" sz="1400" dirty="0" err="1">
                <a:solidFill>
                  <a:srgbClr val="00B050"/>
                </a:solidFill>
              </a:rPr>
              <a:t>datapath</a:t>
            </a:r>
            <a:r>
              <a:rPr lang="en-US" sz="1400" dirty="0">
                <a:solidFill>
                  <a:srgbClr val="00B050"/>
                </a:solidFill>
              </a:rPr>
              <a:t> add bridge=bridge10 client-to-client-forwarding=no local-forwarding=no name=</a:t>
            </a:r>
            <a:r>
              <a:rPr lang="en-US" sz="1400" dirty="0" err="1">
                <a:solidFill>
                  <a:srgbClr val="00B050"/>
                </a:solidFill>
              </a:rPr>
              <a:t>GuestNe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Профиль безопасности: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security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add authentication-types=wpa2-psk encryption=</a:t>
            </a:r>
            <a:r>
              <a:rPr lang="en-US" sz="1400" dirty="0" err="1">
                <a:solidFill>
                  <a:srgbClr val="00B050"/>
                </a:solidFill>
              </a:rPr>
              <a:t>aes-ccm</a:t>
            </a:r>
            <a:r>
              <a:rPr lang="en-US" sz="1400" dirty="0">
                <a:solidFill>
                  <a:srgbClr val="00B050"/>
                </a:solidFill>
              </a:rPr>
              <a:t> group-encryption=</a:t>
            </a:r>
            <a:r>
              <a:rPr lang="en-US" sz="1400" dirty="0" err="1">
                <a:solidFill>
                  <a:srgbClr val="00B050"/>
                </a:solidFill>
              </a:rPr>
              <a:t>aes-ccm</a:t>
            </a:r>
            <a:r>
              <a:rPr lang="en-US" sz="1400" dirty="0">
                <a:solidFill>
                  <a:srgbClr val="00B050"/>
                </a:solidFill>
              </a:rPr>
              <a:t> disable-</a:t>
            </a:r>
            <a:r>
              <a:rPr lang="en-US" sz="1400" dirty="0" err="1">
                <a:solidFill>
                  <a:srgbClr val="00B050"/>
                </a:solidFill>
              </a:rPr>
              <a:t>pmkid</a:t>
            </a:r>
            <a:r>
              <a:rPr lang="en-US" sz="1400" dirty="0">
                <a:solidFill>
                  <a:srgbClr val="00B050"/>
                </a:solidFill>
              </a:rPr>
              <a:t>=yes name=</a:t>
            </a:r>
            <a:r>
              <a:rPr lang="en-US" sz="1400" dirty="0" err="1">
                <a:solidFill>
                  <a:srgbClr val="00B050"/>
                </a:solidFill>
              </a:rPr>
              <a:t>GuestNetPass</a:t>
            </a:r>
            <a:r>
              <a:rPr lang="en-US" sz="1400" dirty="0">
                <a:solidFill>
                  <a:srgbClr val="00B050"/>
                </a:solidFill>
              </a:rPr>
              <a:t> passphrase="$</a:t>
            </a:r>
            <a:r>
              <a:rPr lang="en-US" sz="1400" dirty="0" err="1">
                <a:solidFill>
                  <a:srgbClr val="00B050"/>
                </a:solidFill>
              </a:rPr>
              <a:t>PassGuest</a:t>
            </a:r>
            <a:r>
              <a:rPr lang="en-US" sz="1400" dirty="0">
                <a:solidFill>
                  <a:srgbClr val="00B050"/>
                </a:solidFill>
              </a:rPr>
              <a:t>"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4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И конфигурации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configuration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channel=2.4Channels country=russia3 </a:t>
            </a:r>
            <a:r>
              <a:rPr lang="en-US" sz="1400" dirty="0" err="1">
                <a:solidFill>
                  <a:srgbClr val="00B050"/>
                </a:solidFill>
              </a:rPr>
              <a:t>datapath</a:t>
            </a:r>
            <a:r>
              <a:rPr lang="en-US" sz="1400" dirty="0">
                <a:solidFill>
                  <a:srgbClr val="00B050"/>
                </a:solidFill>
              </a:rPr>
              <a:t>=</a:t>
            </a:r>
            <a:r>
              <a:rPr lang="en-US" sz="1400" dirty="0" err="1">
                <a:solidFill>
                  <a:srgbClr val="00B050"/>
                </a:solidFill>
              </a:rPr>
              <a:t>GuestNet</a:t>
            </a:r>
            <a:r>
              <a:rPr lang="en-US" sz="1400" dirty="0">
                <a:solidFill>
                  <a:srgbClr val="00B050"/>
                </a:solidFill>
              </a:rPr>
              <a:t> distance=indoors guard-interval=long max-</a:t>
            </a:r>
            <a:r>
              <a:rPr lang="en-US" sz="1400" dirty="0" err="1">
                <a:solidFill>
                  <a:srgbClr val="00B050"/>
                </a:solidFill>
              </a:rPr>
              <a:t>sta</a:t>
            </a:r>
            <a:r>
              <a:rPr lang="en-US" sz="1400" dirty="0">
                <a:solidFill>
                  <a:srgbClr val="00B050"/>
                </a:solidFill>
              </a:rPr>
              <a:t>-count=32 mode=ap multicast-helper=default name=GuestNet2 rates=</a:t>
            </a:r>
            <a:r>
              <a:rPr lang="en-US" sz="1400" dirty="0" err="1">
                <a:solidFill>
                  <a:srgbClr val="00B050"/>
                </a:solidFill>
              </a:rPr>
              <a:t>StandartDataRates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rx</a:t>
            </a:r>
            <a:r>
              <a:rPr lang="en-US" sz="1400" dirty="0">
                <a:solidFill>
                  <a:srgbClr val="00B050"/>
                </a:solidFill>
              </a:rPr>
              <a:t>-chains=0,1 security=</a:t>
            </a:r>
            <a:r>
              <a:rPr lang="en-US" sz="1400" dirty="0" err="1">
                <a:solidFill>
                  <a:srgbClr val="00B050"/>
                </a:solidFill>
              </a:rPr>
              <a:t>GuestNetPass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ssid</a:t>
            </a:r>
            <a:r>
              <a:rPr lang="en-US" sz="1400" dirty="0">
                <a:solidFill>
                  <a:srgbClr val="00B050"/>
                </a:solidFill>
              </a:rPr>
              <a:t>="$</a:t>
            </a:r>
            <a:r>
              <a:rPr lang="en-US" sz="1400" dirty="0" err="1">
                <a:solidFill>
                  <a:srgbClr val="00B050"/>
                </a:solidFill>
              </a:rPr>
              <a:t>SSIDOffice</a:t>
            </a:r>
            <a:r>
              <a:rPr lang="en-US" sz="1400" dirty="0">
                <a:solidFill>
                  <a:srgbClr val="00B050"/>
                </a:solidFill>
              </a:rPr>
              <a:t>-Guest" </a:t>
            </a:r>
            <a:r>
              <a:rPr lang="en-US" sz="1400" dirty="0" err="1">
                <a:solidFill>
                  <a:srgbClr val="00B050"/>
                </a:solidFill>
              </a:rPr>
              <a:t>tx</a:t>
            </a:r>
            <a:r>
              <a:rPr lang="en-US" sz="1400" dirty="0">
                <a:solidFill>
                  <a:srgbClr val="00B050"/>
                </a:solidFill>
              </a:rPr>
              <a:t>-chains=0,1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add channel=5Channels country=russia3 </a:t>
            </a:r>
            <a:r>
              <a:rPr lang="en-US" sz="1400" dirty="0" err="1">
                <a:solidFill>
                  <a:srgbClr val="00B050"/>
                </a:solidFill>
              </a:rPr>
              <a:t>datapath</a:t>
            </a:r>
            <a:r>
              <a:rPr lang="en-US" sz="1400" dirty="0">
                <a:solidFill>
                  <a:srgbClr val="00B050"/>
                </a:solidFill>
              </a:rPr>
              <a:t>=</a:t>
            </a:r>
            <a:r>
              <a:rPr lang="en-US" sz="1400" dirty="0" err="1">
                <a:solidFill>
                  <a:srgbClr val="00B050"/>
                </a:solidFill>
              </a:rPr>
              <a:t>GuestNet</a:t>
            </a:r>
            <a:r>
              <a:rPr lang="en-US" sz="1400" dirty="0">
                <a:solidFill>
                  <a:srgbClr val="00B050"/>
                </a:solidFill>
              </a:rPr>
              <a:t> distance=indoors guard-interval=long max-</a:t>
            </a:r>
            <a:r>
              <a:rPr lang="en-US" sz="1400" dirty="0" err="1">
                <a:solidFill>
                  <a:srgbClr val="00B050"/>
                </a:solidFill>
              </a:rPr>
              <a:t>sta</a:t>
            </a:r>
            <a:r>
              <a:rPr lang="en-US" sz="1400" dirty="0">
                <a:solidFill>
                  <a:srgbClr val="00B050"/>
                </a:solidFill>
              </a:rPr>
              <a:t>-count=32 mode=ap multicast-helper=default name=GuestNet5 rates=</a:t>
            </a:r>
            <a:r>
              <a:rPr lang="en-US" sz="1400" dirty="0" err="1">
                <a:solidFill>
                  <a:srgbClr val="00B050"/>
                </a:solidFill>
              </a:rPr>
              <a:t>StandartDataRates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rx</a:t>
            </a:r>
            <a:r>
              <a:rPr lang="en-US" sz="1400" dirty="0">
                <a:solidFill>
                  <a:srgbClr val="00B050"/>
                </a:solidFill>
              </a:rPr>
              <a:t>-chains=0,1 security=</a:t>
            </a:r>
            <a:r>
              <a:rPr lang="en-US" sz="1400" dirty="0" err="1">
                <a:solidFill>
                  <a:srgbClr val="00B050"/>
                </a:solidFill>
              </a:rPr>
              <a:t>GuestNetPass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ssid</a:t>
            </a:r>
            <a:r>
              <a:rPr lang="en-US" sz="1400" dirty="0">
                <a:solidFill>
                  <a:srgbClr val="00B050"/>
                </a:solidFill>
              </a:rPr>
              <a:t>="$</a:t>
            </a:r>
            <a:r>
              <a:rPr lang="en-US" sz="1400" dirty="0" err="1">
                <a:solidFill>
                  <a:srgbClr val="00B050"/>
                </a:solidFill>
              </a:rPr>
              <a:t>SSIDOffice</a:t>
            </a:r>
            <a:r>
              <a:rPr lang="en-US" sz="1400" dirty="0">
                <a:solidFill>
                  <a:srgbClr val="00B050"/>
                </a:solidFill>
              </a:rPr>
              <a:t>-Guest" </a:t>
            </a:r>
            <a:r>
              <a:rPr lang="en-US" sz="1400" dirty="0" err="1">
                <a:solidFill>
                  <a:srgbClr val="00B050"/>
                </a:solidFill>
              </a:rPr>
              <a:t>tx</a:t>
            </a:r>
            <a:r>
              <a:rPr lang="en-US" sz="1400" dirty="0">
                <a:solidFill>
                  <a:srgbClr val="00B050"/>
                </a:solidFill>
              </a:rPr>
              <a:t>-chains=0,1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}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92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Добавляем конфигурации к нашей </a:t>
            </a:r>
            <a:r>
              <a:rPr lang="ru-RU" sz="1400" dirty="0" err="1">
                <a:solidFill>
                  <a:schemeClr val="tx1"/>
                </a:solidFill>
              </a:rPr>
              <a:t>автонастройке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/caps-man provisioning {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set [find master-configuration=OfficeNet2] slave-configurations=GuestNet2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	set [find master-configuration=OfficeNet5] slave-configurations=GuestNet5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};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Гостевая </a:t>
            </a:r>
            <a:r>
              <a:rPr lang="en-US" sz="1400" dirty="0" err="1">
                <a:solidFill>
                  <a:schemeClr val="tx1"/>
                </a:solidFill>
              </a:rPr>
              <a:t>Wifi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сеть готова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80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3</a:t>
            </a:r>
            <a:r>
              <a:rPr lang="ru-RU" sz="1400" dirty="0"/>
              <a:t>. С ростом популярности и доступности </a:t>
            </a:r>
            <a:r>
              <a:rPr lang="en-US" sz="1400" dirty="0"/>
              <a:t>IP </a:t>
            </a:r>
            <a:r>
              <a:rPr lang="ru-RU" sz="1400" dirty="0"/>
              <a:t>телефонии современные офисы все чаще оборудованы именно </a:t>
            </a:r>
            <a:r>
              <a:rPr lang="en-US" sz="1400" dirty="0"/>
              <a:t>IP </a:t>
            </a:r>
            <a:r>
              <a:rPr lang="ru-RU" sz="1400" dirty="0"/>
              <a:t>телефонами, при этом необходимо настраивать каждый аппарат для работы с офисной или виртуальной АТС.</a:t>
            </a:r>
          </a:p>
          <a:p>
            <a:pPr marL="342884" indent="-342884">
              <a:buClr>
                <a:schemeClr val="dk1"/>
              </a:buClr>
              <a:buSzPts val="1100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Практически любой </a:t>
            </a:r>
            <a:r>
              <a:rPr lang="en-US" sz="1400" dirty="0">
                <a:solidFill>
                  <a:schemeClr val="tx1"/>
                </a:solidFill>
              </a:rPr>
              <a:t>IP </a:t>
            </a:r>
            <a:r>
              <a:rPr lang="ru-RU" sz="1400" dirty="0">
                <a:solidFill>
                  <a:schemeClr val="tx1"/>
                </a:solidFill>
              </a:rPr>
              <a:t>телефон умеет получать необходимые настройки по сети, самый универсальный способ через </a:t>
            </a:r>
            <a:r>
              <a:rPr lang="en-US" sz="1400" dirty="0">
                <a:solidFill>
                  <a:schemeClr val="tx1"/>
                </a:solidFill>
              </a:rPr>
              <a:t>TFTP. </a:t>
            </a:r>
            <a:r>
              <a:rPr lang="ru-RU" sz="1400" dirty="0">
                <a:solidFill>
                  <a:schemeClr val="tx1"/>
                </a:solidFill>
              </a:rPr>
              <a:t>Нам нужен </a:t>
            </a:r>
            <a:r>
              <a:rPr lang="en-US" sz="1400" dirty="0">
                <a:solidFill>
                  <a:schemeClr val="tx1"/>
                </a:solidFill>
              </a:rPr>
              <a:t>TFTP </a:t>
            </a:r>
            <a:r>
              <a:rPr lang="ru-RU" sz="1400" dirty="0">
                <a:solidFill>
                  <a:schemeClr val="tx1"/>
                </a:solidFill>
              </a:rPr>
              <a:t>сервер.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tftp</a:t>
            </a:r>
            <a:r>
              <a:rPr lang="en-US" sz="1400" dirty="0">
                <a:solidFill>
                  <a:srgbClr val="00B050"/>
                </a:solidFill>
              </a:rPr>
              <a:t> add 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-addresses="$SubnetAccess.0/24" real-filename=/TFTPFolder req-filename=.*</a:t>
            </a:r>
            <a:endParaRPr lang="ru-RU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9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Создание папки для хранения конфигурационных файлов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:local Folder TFTPFolder;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service set ftp disabled=no;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/user group add name=</a:t>
            </a:r>
            <a:r>
              <a:rPr lang="en-US" sz="1400" dirty="0" err="1">
                <a:solidFill>
                  <a:srgbClr val="00B050"/>
                </a:solidFill>
              </a:rPr>
              <a:t>onlyftp</a:t>
            </a:r>
            <a:r>
              <a:rPr lang="en-US" sz="1400" dirty="0">
                <a:solidFill>
                  <a:srgbClr val="00B050"/>
                </a:solidFill>
              </a:rPr>
              <a:t> policy=</a:t>
            </a:r>
            <a:r>
              <a:rPr lang="en-US" sz="1400" dirty="0" err="1">
                <a:solidFill>
                  <a:srgbClr val="00B050"/>
                </a:solidFill>
              </a:rPr>
              <a:t>ftp,read,write</a:t>
            </a:r>
            <a:r>
              <a:rPr lang="en-US" sz="14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/user add name=ftp password=ftp group=</a:t>
            </a:r>
            <a:r>
              <a:rPr lang="en-US" sz="1400" dirty="0" err="1">
                <a:solidFill>
                  <a:srgbClr val="00B050"/>
                </a:solidFill>
              </a:rPr>
              <a:t>onlyftp</a:t>
            </a:r>
            <a:r>
              <a:rPr lang="en-US" sz="14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add action=accept chain=input </a:t>
            </a:r>
            <a:r>
              <a:rPr lang="en-US" sz="1400" dirty="0" err="1">
                <a:solidFill>
                  <a:srgbClr val="00B050"/>
                </a:solidFill>
              </a:rPr>
              <a:t>src</a:t>
            </a:r>
            <a:r>
              <a:rPr lang="en-US" sz="1400" dirty="0">
                <a:solidFill>
                  <a:srgbClr val="00B050"/>
                </a:solidFill>
              </a:rPr>
              <a:t>-address=127.0.0.1 place-before=[find comment=\"</a:t>
            </a:r>
            <a:r>
              <a:rPr lang="en-US" sz="1400" dirty="0" err="1">
                <a:solidFill>
                  <a:srgbClr val="00B050"/>
                </a:solidFill>
              </a:rPr>
              <a:t>Real_DefConf</a:t>
            </a:r>
            <a:r>
              <a:rPr lang="en-US" sz="1400" dirty="0">
                <a:solidFill>
                  <a:srgbClr val="00B050"/>
                </a:solidFill>
              </a:rPr>
              <a:t>: drop all not coming from LAN\"] comment=\"For folder created\";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/file print file=temp;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7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66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/tool fetch address=127.0.0.1 mode=ftp user=ftp password=ftp src-path=temp.txt </a:t>
            </a:r>
            <a:r>
              <a:rPr lang="en-US" sz="1400" dirty="0" err="1">
                <a:solidFill>
                  <a:srgbClr val="00B050"/>
                </a:solidFill>
              </a:rPr>
              <a:t>dst</a:t>
            </a:r>
            <a:r>
              <a:rPr lang="en-US" sz="1400" dirty="0">
                <a:solidFill>
                  <a:srgbClr val="00B050"/>
                </a:solidFill>
              </a:rPr>
              <a:t>-path=($Folder."/temp.txt");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:delay 2;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/file remove temp.txt;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/file remove ($Folder."/temp.txt");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filter remove [find comment="For folder created"];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/user remove ftp;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/user group remove </a:t>
            </a:r>
            <a:r>
              <a:rPr lang="en-US" sz="1400" dirty="0" err="1">
                <a:solidFill>
                  <a:srgbClr val="00B050"/>
                </a:solidFill>
              </a:rPr>
              <a:t>onlyftp</a:t>
            </a:r>
            <a:r>
              <a:rPr lang="en-US" sz="14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service set ftp disabled=yes;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1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67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Через </a:t>
            </a:r>
            <a:r>
              <a:rPr lang="en-US" sz="1400" dirty="0"/>
              <a:t>DHCP </a:t>
            </a:r>
            <a:r>
              <a:rPr lang="ru-RU" sz="1400" dirty="0"/>
              <a:t>опции сообщим телефонам, что в сети имеется </a:t>
            </a:r>
            <a:r>
              <a:rPr lang="en-US" sz="1400" dirty="0"/>
              <a:t>TFTP </a:t>
            </a:r>
            <a:r>
              <a:rPr lang="ru-RU" sz="1400" dirty="0"/>
              <a:t>сервер и к какому </a:t>
            </a:r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ru-RU" sz="1400" dirty="0"/>
              <a:t>необходимо подключиться для поиска конфигурационных файлов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dhcp</a:t>
            </a:r>
            <a:r>
              <a:rPr lang="en-US" sz="1400" dirty="0">
                <a:solidFill>
                  <a:srgbClr val="00B050"/>
                </a:solidFill>
              </a:rPr>
              <a:t>-server option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add code=66 name=</a:t>
            </a:r>
            <a:r>
              <a:rPr lang="ru-RU" sz="1400" dirty="0">
                <a:solidFill>
                  <a:srgbClr val="00B050"/>
                </a:solidFill>
              </a:rPr>
              <a:t>66_</a:t>
            </a:r>
            <a:r>
              <a:rPr lang="en-US" sz="1400" dirty="0" err="1">
                <a:solidFill>
                  <a:srgbClr val="00B050"/>
                </a:solidFill>
              </a:rPr>
              <a:t>TFTP_Server</a:t>
            </a:r>
            <a:r>
              <a:rPr lang="en-US" sz="1400" dirty="0">
                <a:solidFill>
                  <a:srgbClr val="00B050"/>
                </a:solidFill>
              </a:rPr>
              <a:t> value="s'192.168.203.1’”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dhcp</a:t>
            </a:r>
            <a:r>
              <a:rPr lang="en-US" sz="1400" dirty="0">
                <a:solidFill>
                  <a:srgbClr val="00B050"/>
                </a:solidFill>
              </a:rPr>
              <a:t>-server option</a:t>
            </a:r>
            <a:r>
              <a:rPr lang="ru-RU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solidFill>
                  <a:srgbClr val="00B050"/>
                </a:solidFill>
              </a:rPr>
              <a:t>add code=150 name=150</a:t>
            </a:r>
            <a:r>
              <a:rPr lang="ru-RU" sz="1400" dirty="0">
                <a:solidFill>
                  <a:srgbClr val="00B050"/>
                </a:solidFill>
              </a:rPr>
              <a:t>_</a:t>
            </a:r>
            <a:r>
              <a:rPr lang="en-US" sz="1400" dirty="0" err="1">
                <a:solidFill>
                  <a:srgbClr val="00B050"/>
                </a:solidFill>
              </a:rPr>
              <a:t>TFTP_Server</a:t>
            </a:r>
            <a:r>
              <a:rPr lang="en-US" sz="1400" dirty="0">
                <a:solidFill>
                  <a:srgbClr val="00B050"/>
                </a:solidFill>
              </a:rPr>
              <a:t> value="s'192.168.203.1’”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dhcp</a:t>
            </a:r>
            <a:r>
              <a:rPr lang="en-US" sz="1400" dirty="0">
                <a:solidFill>
                  <a:srgbClr val="00B050"/>
                </a:solidFill>
              </a:rPr>
              <a:t>-server network set [find address="$SubnetAccess.0/24"] </a:t>
            </a:r>
            <a:r>
              <a:rPr lang="en-US" sz="1400" dirty="0" err="1">
                <a:solidFill>
                  <a:srgbClr val="00B050"/>
                </a:solidFill>
              </a:rPr>
              <a:t>dhcp</a:t>
            </a:r>
            <a:r>
              <a:rPr lang="en-US" sz="1400" dirty="0">
                <a:solidFill>
                  <a:srgbClr val="00B050"/>
                </a:solidFill>
              </a:rPr>
              <a:t>-option=66_TFTP_Server,150_TFTP_Server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Генерируем и копируем конфиги в папку </a:t>
            </a:r>
            <a:r>
              <a:rPr lang="en-US" sz="1400" dirty="0"/>
              <a:t>TFTPFolder</a:t>
            </a:r>
            <a:r>
              <a:rPr lang="ru-RU" sz="1400" dirty="0"/>
              <a:t>, перезагружаем телефоны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4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6. Шаблоны для быстрого запуска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68</a:t>
            </a:fld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19B8D5-84B4-45E9-84F7-C5F634EA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255" y="1484216"/>
            <a:ext cx="4805981" cy="280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525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33822" y="109080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7. Что со всем этим делать?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712C3-F597-4559-9F8A-16DE0522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26" y="4193383"/>
            <a:ext cx="2205643" cy="5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33822" y="109080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 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F655EE-82E9-4B40-A4FD-7EF5B65C6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26" y="4193383"/>
            <a:ext cx="2205643" cy="5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07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7. Что со всем этим делать?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70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«</a:t>
            </a:r>
            <a:r>
              <a:rPr lang="ru-RU" sz="1400" dirty="0" err="1">
                <a:solidFill>
                  <a:schemeClr val="tx1"/>
                </a:solidFill>
              </a:rPr>
              <a:t>Копипастить</a:t>
            </a:r>
            <a:r>
              <a:rPr lang="ru-RU" sz="1400" dirty="0">
                <a:solidFill>
                  <a:schemeClr val="tx1"/>
                </a:solidFill>
              </a:rPr>
              <a:t>» каждый раз не удобно и долго.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При ручном переносе настроек возможны опечатки и ошибки.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F0AD58-51ED-41DD-B4F3-ADCDA53C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011" y="2142904"/>
            <a:ext cx="3526470" cy="226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7. Что со всем этим делать?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71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#Installation script variables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#General settings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ru-RU" sz="1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localSubnet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"10.0.0";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ru-RU" sz="1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SystemIdentity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RealMikrotik_GW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";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ru-RU" sz="1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AdminUser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newadmin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";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ru-RU" sz="1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AdminPass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adminpass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";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ru-RU" sz="1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AllowIPRemoteManagement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"allowip.company.com";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#WAN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#WAN IP type (static or dynamic)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WANConnect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"static";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#Static IP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WANIP "1.1.1.2";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WANIPprefix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"29";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WANGW "1.1.1.1";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WANDNS "8.8.8.8,8.8.4.4";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17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7. Что со всем этим делать?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72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#Queues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#QoS customize? (1 yes, 0 no)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QueuesInstall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#Internet access rate for queues. Specify in bytes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InetSpeed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"50000000";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#Backup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#Backup to 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enail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service customize? (1 yes, 0 no)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BackupSend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#SMTP settings. SMTP-TLS = yes, no, 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tls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-only.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SMTPServer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"smtp.mail.ru";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SMTPPort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"465";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SMTPUser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"mikrotik@company.com";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SMTPPass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mailpass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SMTPTLS "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tls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-only";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SMTPFrom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Mikrotik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Backup";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BackupToEmail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"backup.mikrotik@company.com";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30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7. Что со всем этим делать?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73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#NTP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#NTP client customize? (1 yes, 0 no)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NTPUpdate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1;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#NTP settings. DNS name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ntpsrv1 "0.ru.pool.ntp.org";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ntpsrv2 "1.ru.pool.ntp.org";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#VPN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#L2TP VPN service customize? (1 yes, 0 no)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VPNInstall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1;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		#L2TP VPN settings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VPNPoolSubnet</a:t>
            </a:r>
            <a:r>
              <a:rPr lang="en-US" sz="1000" dirty="0">
                <a:solidFill>
                  <a:schemeClr val="tx1"/>
                </a:solidFill>
                <a:latin typeface="+mn-lt"/>
              </a:rPr>
              <a:t> "10.1.0";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</a:rPr>
              <a:t>		:local VPNPSK "hyvZmRoFoXBzXcBqhdh6hdP66S7LKbaw";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80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7. Что со всем этим делать?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74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#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CAPsMAN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Roboto Condensed Light" panose="020B0604020202020204" charset="0"/>
            </a:endParaRP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	#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CAPsMAN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 service customize? (1 yes, 0 no)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CAPsMANInstall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1;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		#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CAPsMAN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 settings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SSIDOffice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OfficeNet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";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PassOffice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wifiofficepass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";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		#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CAPsMAN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 guest service customize? (1 yes, 0 no)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CAPsMANGuestNetInstall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1;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			#</a:t>
            </a:r>
            <a:r>
              <a:rPr lang="en-US" sz="1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CAPsMAN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 guest settings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SSIDGuest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GuestNet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";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PassGuest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wifiguestpass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";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GuestSubnet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"10.2.0";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808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7. Что со всем этим делать?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75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92874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#TFTP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	#TFTP service customize? (1 yes, 0 no)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TFTPInstall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1;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		#</a:t>
            </a:r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Настройки для 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TFTP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:local Folder "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TFTPRoot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";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SubnetAccess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"10.0.0";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#SNMP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	#SNMP service customize? (1 yes, 0 no) 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SNMPInstall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1;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Roboto Condensed Light" panose="020B0604020202020204" charset="0"/>
              </a:rPr>
              <a:t>		#Setting for SNMP service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CommunityName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NotDefault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"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EncrPass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EncrPass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"</a:t>
            </a:r>
          </a:p>
          <a:p>
            <a:pPr marL="101596" indent="0">
              <a:buNone/>
            </a:pP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		:local 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AuthPass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 "</a:t>
            </a:r>
            <a:r>
              <a:rPr lang="en-US" sz="1000" dirty="0" err="1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AuthPass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Roboto Condensed Light" panose="020B0604020202020204" charset="0"/>
              </a:rPr>
              <a:t>"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52310C-DEB2-44B7-851D-FFFA6222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1ABF7F-DA84-45CD-B022-775F69E0B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425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E01353-7921-48C3-854A-1AB45D04FD51}"/>
              </a:ext>
            </a:extLst>
          </p:cNvPr>
          <p:cNvSpPr/>
          <p:nvPr/>
        </p:nvSpPr>
        <p:spPr>
          <a:xfrm>
            <a:off x="153591" y="201186"/>
            <a:ext cx="6550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Создание </a:t>
            </a:r>
            <a:r>
              <a:rPr lang="en-US" dirty="0"/>
              <a:t>Bridge</a:t>
            </a:r>
            <a:r>
              <a:rPr lang="ru-RU" dirty="0"/>
              <a:t>, установка </a:t>
            </a:r>
            <a:r>
              <a:rPr lang="en-US" dirty="0"/>
              <a:t>Admin MAC </a:t>
            </a:r>
            <a:r>
              <a:rPr lang="ru-RU" dirty="0"/>
              <a:t>и добавление в него портов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AAC21F-BB88-417B-B0A5-8999505C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6083"/>
            <a:ext cx="6858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11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E01353-7921-48C3-854A-1AB45D04FD51}"/>
              </a:ext>
            </a:extLst>
          </p:cNvPr>
          <p:cNvSpPr/>
          <p:nvPr/>
        </p:nvSpPr>
        <p:spPr>
          <a:xfrm>
            <a:off x="153591" y="201186"/>
            <a:ext cx="6550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Установка локальных сетевых настроек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72565E-A75D-405D-B4E1-19FA72AF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052"/>
            <a:ext cx="6858000" cy="32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E01353-7921-48C3-854A-1AB45D04FD51}"/>
              </a:ext>
            </a:extLst>
          </p:cNvPr>
          <p:cNvSpPr/>
          <p:nvPr/>
        </p:nvSpPr>
        <p:spPr>
          <a:xfrm>
            <a:off x="153591" y="201186"/>
            <a:ext cx="6550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Настройка отдельной таблицы маршрутизации для гостевой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ru-RU" dirty="0"/>
              <a:t>сети при использовании </a:t>
            </a:r>
            <a:r>
              <a:rPr lang="en-US" dirty="0"/>
              <a:t>DHCP </a:t>
            </a:r>
            <a:r>
              <a:rPr lang="ru-RU" dirty="0"/>
              <a:t>на </a:t>
            </a:r>
            <a:r>
              <a:rPr lang="en-US" dirty="0"/>
              <a:t>WAN </a:t>
            </a:r>
            <a:r>
              <a:rPr lang="ru-RU" dirty="0"/>
              <a:t>порту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6AF8C7-449D-4BD2-9A9C-4C95631A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428"/>
            <a:ext cx="6858000" cy="42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394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32150" y="5070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ru-RU" sz="4000" dirty="0">
                <a:solidFill>
                  <a:srgbClr val="FF9800"/>
                </a:solidFill>
              </a:rPr>
              <a:t>Спасибо за внимание!</a:t>
            </a:r>
            <a:endParaRPr sz="4000" dirty="0">
              <a:solidFill>
                <a:srgbClr val="FF980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79</a:t>
            </a:fld>
            <a:endParaRPr/>
          </a:p>
        </p:txBody>
      </p:sp>
      <p:sp>
        <p:nvSpPr>
          <p:cNvPr id="6" name="Shape 213">
            <a:extLst>
              <a:ext uri="{FF2B5EF4-FFF2-40B4-BE49-F238E27FC236}">
                <a16:creationId xmlns:a16="http://schemas.microsoft.com/office/drawing/2014/main" id="{53E7D035-A0EC-4459-B316-C73A1BCB7159}"/>
              </a:ext>
            </a:extLst>
          </p:cNvPr>
          <p:cNvSpPr txBox="1">
            <a:spLocks/>
          </p:cNvSpPr>
          <p:nvPr/>
        </p:nvSpPr>
        <p:spPr>
          <a:xfrm>
            <a:off x="132150" y="14119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ru-RU" sz="4000" dirty="0">
                <a:solidFill>
                  <a:srgbClr val="FF9800"/>
                </a:solidFill>
              </a:rPr>
              <a:t>Вопросы?</a:t>
            </a:r>
          </a:p>
        </p:txBody>
      </p:sp>
      <p:sp>
        <p:nvSpPr>
          <p:cNvPr id="7" name="Shape 214">
            <a:extLst>
              <a:ext uri="{FF2B5EF4-FFF2-40B4-BE49-F238E27FC236}">
                <a16:creationId xmlns:a16="http://schemas.microsoft.com/office/drawing/2014/main" id="{B683D42F-FC26-4A8C-BABF-5FEC89AEC5E8}"/>
              </a:ext>
            </a:extLst>
          </p:cNvPr>
          <p:cNvSpPr txBox="1">
            <a:spLocks/>
          </p:cNvSpPr>
          <p:nvPr/>
        </p:nvSpPr>
        <p:spPr>
          <a:xfrm>
            <a:off x="132150" y="32943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Font typeface="Roboto Condensed Light"/>
              <a:buNone/>
            </a:pPr>
            <a:r>
              <a:rPr lang="ru-RU" sz="2000" b="1" dirty="0"/>
              <a:t>Контакты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Roboto Condensed Light"/>
              <a:buNone/>
            </a:pPr>
            <a:r>
              <a:rPr lang="en-US" sz="1800" dirty="0"/>
              <a:t>E-mail </a:t>
            </a:r>
            <a:r>
              <a:rPr lang="en-US" sz="1800" dirty="0">
                <a:hlinkClick r:id="rId3"/>
              </a:rPr>
              <a:t>moroz@llcreal.ru</a:t>
            </a:r>
            <a:endParaRPr lang="en-US" sz="18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Roboto Condensed Light"/>
              <a:buNone/>
            </a:pPr>
            <a:r>
              <a:rPr lang="en-US" sz="1800" dirty="0"/>
              <a:t>Telegram @</a:t>
            </a:r>
            <a:r>
              <a:rPr lang="en-US" sz="1800" dirty="0" err="1"/>
              <a:t>AntonMoroz_LLCReal</a:t>
            </a:r>
            <a:endParaRPr lang="en-US" sz="1800" dirty="0"/>
          </a:p>
        </p:txBody>
      </p:sp>
      <p:sp>
        <p:nvSpPr>
          <p:cNvPr id="8" name="Shape 193">
            <a:extLst>
              <a:ext uri="{FF2B5EF4-FFF2-40B4-BE49-F238E27FC236}">
                <a16:creationId xmlns:a16="http://schemas.microsoft.com/office/drawing/2014/main" id="{6C3E63D3-16A5-4CD3-B543-B2DE33AD65E3}"/>
              </a:ext>
            </a:extLst>
          </p:cNvPr>
          <p:cNvSpPr txBox="1">
            <a:spLocks/>
          </p:cNvSpPr>
          <p:nvPr/>
        </p:nvSpPr>
        <p:spPr>
          <a:xfrm>
            <a:off x="132150" y="2389350"/>
            <a:ext cx="6593700" cy="1087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tx1"/>
                </a:solidFill>
              </a:rPr>
              <a:t>Полная версия скрипта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https://nc.realclouds.ru/index.php/s/RT5ykgZd54anCDo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tx1"/>
                </a:solidFill>
              </a:rPr>
              <a:t>Презентация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hlinkClick r:id="rId5"/>
              </a:rPr>
              <a:t>https://nc.realclouds.ru/index.php/s/wbgTeNLAdEZzZw5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8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35146" y="1385786"/>
            <a:ext cx="6139856" cy="301979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1.   </a:t>
            </a:r>
            <a:r>
              <a:rPr lang="en-US" sz="1400" dirty="0"/>
              <a:t>TCP established timeout </a:t>
            </a:r>
            <a:r>
              <a:rPr lang="ru-RU" sz="1400" dirty="0"/>
              <a:t>длительностью 24 часа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/>
              <a:t>Не всегда соединения корректно закрываются. Короткие сессии долго висят занимая оперативную память.</a:t>
            </a: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connection tracking print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</a:rPr>
              <a:t>max-entries:</a:t>
            </a:r>
            <a:r>
              <a:rPr lang="ru-RU" sz="1400" dirty="0">
                <a:solidFill>
                  <a:schemeClr val="tx1"/>
                </a:solidFill>
              </a:rPr>
              <a:t> Максимальное количество записей в </a:t>
            </a:r>
            <a:r>
              <a:rPr lang="en-US" sz="1400" dirty="0">
                <a:solidFill>
                  <a:schemeClr val="tx1"/>
                </a:solidFill>
              </a:rPr>
              <a:t>Connection tracking</a:t>
            </a:r>
            <a:r>
              <a:rPr lang="ru-RU" sz="1400" dirty="0">
                <a:solidFill>
                  <a:schemeClr val="tx1"/>
                </a:solidFill>
              </a:rPr>
              <a:t>. Может быть увеличено при необходимости если есть свободная оперативная память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</a:rPr>
              <a:t>total-entries: </a:t>
            </a:r>
            <a:r>
              <a:rPr lang="ru-RU" sz="1400" dirty="0">
                <a:solidFill>
                  <a:schemeClr val="tx1"/>
                </a:solidFill>
              </a:rPr>
              <a:t>Текущее количество соединений в </a:t>
            </a:r>
            <a:r>
              <a:rPr lang="en-US" sz="1400" dirty="0">
                <a:solidFill>
                  <a:schemeClr val="tx1"/>
                </a:solidFill>
              </a:rPr>
              <a:t>Connection tracking</a:t>
            </a:r>
            <a:endParaRPr lang="ru-RU" sz="1400" dirty="0">
              <a:solidFill>
                <a:srgbClr val="00B05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b="1" dirty="0">
              <a:solidFill>
                <a:srgbClr val="FF98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b="1" dirty="0">
                <a:solidFill>
                  <a:srgbClr val="FF9800"/>
                </a:solidFill>
              </a:rPr>
              <a:t>Решение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</a:rPr>
              <a:t>Установить менее длительное время жизни соединения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ip</a:t>
            </a:r>
            <a:r>
              <a:rPr lang="en-US" sz="1400" dirty="0">
                <a:solidFill>
                  <a:srgbClr val="00B050"/>
                </a:solidFill>
              </a:rPr>
              <a:t> firewall connection tracking set </a:t>
            </a:r>
            <a:r>
              <a:rPr lang="en-US" sz="1400" dirty="0" err="1">
                <a:solidFill>
                  <a:srgbClr val="00B050"/>
                </a:solidFill>
              </a:rPr>
              <a:t>tcp</a:t>
            </a:r>
            <a:r>
              <a:rPr lang="en-US" sz="1400" dirty="0">
                <a:solidFill>
                  <a:srgbClr val="00B050"/>
                </a:solidFill>
              </a:rPr>
              <a:t>-established-timeout=1h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0BEC2-EFBD-4E2B-B52C-3BF8254B1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E97BC47-8CCE-40AA-8A16-0B6F8A48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2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09046" y="370804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Тюнинг «</a:t>
            </a:r>
            <a:r>
              <a:rPr lang="en-US" dirty="0"/>
              <a:t>Default config by </a:t>
            </a:r>
            <a:r>
              <a:rPr lang="en-US" dirty="0" err="1"/>
              <a:t>Mikrotik</a:t>
            </a:r>
            <a:r>
              <a:rPr lang="ru-RU" dirty="0"/>
              <a:t>»</a:t>
            </a: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88454" y="4296893"/>
            <a:ext cx="5168400" cy="82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188456" y="552348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0BEC2-EFBD-4E2B-B52C-3BF8254B1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56" y="37375"/>
            <a:ext cx="1202399" cy="2930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E97BC47-8CCE-40AA-8A16-0B6F8A48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148" y="554011"/>
            <a:ext cx="1678596" cy="5875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B3E01D-F79A-4905-B28B-11C6A1A55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528" y="1391786"/>
            <a:ext cx="4382943" cy="30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659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9757</TotalTime>
  <Words>5029</Words>
  <Application>Microsoft Office PowerPoint</Application>
  <PresentationFormat>Произвольный</PresentationFormat>
  <Paragraphs>621</Paragraphs>
  <Slides>79</Slides>
  <Notes>79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4" baseType="lpstr">
      <vt:lpstr>Arvo</vt:lpstr>
      <vt:lpstr>Roboto Condensed Light</vt:lpstr>
      <vt:lpstr>Arial</vt:lpstr>
      <vt:lpstr>Roboto Condensed</vt:lpstr>
      <vt:lpstr>Salerio template</vt:lpstr>
      <vt:lpstr>Универсальный конфиг для малого и среднего офиса</vt:lpstr>
      <vt:lpstr>Приветствую, коллеги!</vt:lpstr>
      <vt:lpstr>О чем поговорим?</vt:lpstr>
      <vt:lpstr>О чем поговорим?</vt:lpstr>
      <vt:lpstr>1. Default config by Mikrotik</vt:lpstr>
      <vt:lpstr>1. Default config by Mikrotik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2. Тюнинг «Default config by Mikrotik»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3. Firewall и безопасность сети</vt:lpstr>
      <vt:lpstr>4. Готовим конфиг для своих нужд</vt:lpstr>
      <vt:lpstr>4. Готовим конфиг для своих нужд</vt:lpstr>
      <vt:lpstr>4. Готовим конфиг для своих нужд</vt:lpstr>
      <vt:lpstr>4. Готовим конфиг для своих нужд</vt:lpstr>
      <vt:lpstr>4. Готовим конфиг для своих нужд</vt:lpstr>
      <vt:lpstr>5. Минимальная настройка QoS</vt:lpstr>
      <vt:lpstr>5. Минимальная настройка QoS</vt:lpstr>
      <vt:lpstr>5. Минимальная настройка QoS</vt:lpstr>
      <vt:lpstr>5. Минимальная настройка QoS</vt:lpstr>
      <vt:lpstr>5. Минимальная настройка QoS</vt:lpstr>
      <vt:lpstr>5. Минимальная настройка QoS</vt:lpstr>
      <vt:lpstr>5. Минимальная настройка QoS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6. Шаблоны для быстрого запуска</vt:lpstr>
      <vt:lpstr>7. Что со всем этим делать?</vt:lpstr>
      <vt:lpstr>7. Что со всем этим делать?</vt:lpstr>
      <vt:lpstr>7. Что со всем этим делать?</vt:lpstr>
      <vt:lpstr>7. Что со всем этим делать?</vt:lpstr>
      <vt:lpstr>7. Что со всем этим делать?</vt:lpstr>
      <vt:lpstr>7. Что со всем этим делать?</vt:lpstr>
      <vt:lpstr>7. Что со всем этим делать?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Moroz, Anton</cp:lastModifiedBy>
  <cp:revision>204</cp:revision>
  <dcterms:modified xsi:type="dcterms:W3CDTF">2019-03-26T21:32:07Z</dcterms:modified>
</cp:coreProperties>
</file>