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7" r:id="rId8"/>
    <p:sldId id="261" r:id="rId9"/>
    <p:sldId id="266" r:id="rId10"/>
    <p:sldId id="264" r:id="rId11"/>
    <p:sldId id="263" r:id="rId12"/>
    <p:sldId id="265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70" autoAdjust="0"/>
    <p:restoredTop sz="94364" autoAdjust="0"/>
  </p:normalViewPr>
  <p:slideViewPr>
    <p:cSldViewPr snapToGrid="0">
      <p:cViewPr>
        <p:scale>
          <a:sx n="73" d="100"/>
          <a:sy n="73" d="100"/>
        </p:scale>
        <p:origin x="588" y="-78"/>
      </p:cViewPr>
      <p:guideLst/>
    </p:cSldViewPr>
  </p:slideViewPr>
  <p:outlineViewPr>
    <p:cViewPr>
      <p:scale>
        <a:sx n="33" d="100"/>
        <a:sy n="33" d="100"/>
      </p:scale>
      <p:origin x="0" y="-228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8091" y="3085765"/>
            <a:ext cx="8240108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2" y="990600"/>
            <a:ext cx="7989752" cy="1504844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2" y="2495444"/>
            <a:ext cx="7989752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0AEAEC5-C491-454B-835B-A31B3B8DFA3D}" type="datetimeFigureOut">
              <a:rPr lang="en-US" smtClean="0"/>
              <a:t>8/1/2016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3CE12F5-7208-4F98-B4DE-F83D5243C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7576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EAEC5-C491-454B-835B-A31B3B8DFA3D}" type="datetimeFigureOut">
              <a:rPr lang="en-US" smtClean="0"/>
              <a:t>8/1/2016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E12F5-7208-4F98-B4DE-F83D5243C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818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0AEAEC5-C491-454B-835B-A31B3B8DFA3D}" type="datetimeFigureOut">
              <a:rPr lang="en-US" smtClean="0"/>
              <a:t>8/1/2016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3CE12F5-7208-4F98-B4DE-F83D5243C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65785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228003"/>
            <a:ext cx="7989752" cy="363079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EAEC5-C491-454B-835B-A31B3B8DFA3D}" type="datetimeFigureOut">
              <a:rPr lang="en-US" smtClean="0"/>
              <a:t>8/1/2016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E12F5-7208-4F98-B4DE-F83D5243C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469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0AEAEC5-C491-454B-835B-A31B3B8DFA3D}" type="datetimeFigureOut">
              <a:rPr lang="en-US" smtClean="0"/>
              <a:t>8/1/2016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3CE12F5-7208-4F98-B4DE-F83D5243C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031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2" y="2228002"/>
            <a:ext cx="3899527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2" y="2228003"/>
            <a:ext cx="390766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EAEC5-C491-454B-835B-A31B3B8DFA3D}" type="datetimeFigureOut">
              <a:rPr lang="en-US" smtClean="0"/>
              <a:t>8/1/2016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E12F5-7208-4F98-B4DE-F83D5243C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121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EAEC5-C491-454B-835B-A31B3B8DFA3D}" type="datetimeFigureOut">
              <a:rPr lang="en-US" smtClean="0"/>
              <a:t>8/1/2016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E12F5-7208-4F98-B4DE-F83D5243C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946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EAEC5-C491-454B-835B-A31B3B8DFA3D}" type="datetimeFigureOut">
              <a:rPr lang="en-US" smtClean="0"/>
              <a:t>8/1/2016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E12F5-7208-4F98-B4DE-F83D5243C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325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EAEC5-C491-454B-835B-A31B3B8DFA3D}" type="datetimeFigureOut">
              <a:rPr lang="en-US" smtClean="0"/>
              <a:t>8/1/2016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E12F5-7208-4F98-B4DE-F83D5243C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49503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0AEAEC5-C491-454B-835B-A31B3B8DFA3D}" type="datetimeFigureOut">
              <a:rPr lang="en-US" smtClean="0"/>
              <a:t>8/1/2016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3CE12F5-7208-4F98-B4DE-F83D5243C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62293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EAEC5-C491-454B-835B-A31B3B8DFA3D}" type="datetimeFigureOut">
              <a:rPr lang="en-US" smtClean="0"/>
              <a:t>8/1/2016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E12F5-7208-4F98-B4DE-F83D5243C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801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228003"/>
            <a:ext cx="7989752" cy="3630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10AEAEC5-C491-454B-835B-A31B3B8DFA3D}" type="datetimeFigureOut">
              <a:rPr lang="en-US" smtClean="0"/>
              <a:t>8/1/2016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43CE12F5-7208-4F98-B4DE-F83D5243C05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8091" y="441325"/>
            <a:ext cx="2719909" cy="10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5976001" y="441325"/>
            <a:ext cx="2710800" cy="108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216601" y="441325"/>
            <a:ext cx="2710800" cy="10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14298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368" userDrawn="1">
          <p15:clr>
            <a:srgbClr val="F26B43"/>
          </p15:clr>
        </p15:guide>
        <p15:guide id="2" orient="horz" pos="1440" userDrawn="1">
          <p15:clr>
            <a:srgbClr val="F26B43"/>
          </p15:clr>
        </p15:guide>
        <p15:guide id="3" orient="horz" pos="3696" userDrawn="1">
          <p15:clr>
            <a:srgbClr val="F26B43"/>
          </p15:clr>
        </p15:guide>
        <p15:guide id="4" orient="horz" pos="432" userDrawn="1">
          <p15:clr>
            <a:srgbClr val="F26B43"/>
          </p15:clr>
        </p15:guide>
        <p15:guide id="5" orient="horz" pos="1512" userDrawn="1">
          <p15:clr>
            <a:srgbClr val="F26B43"/>
          </p15:clr>
        </p15:guide>
        <p15:guide id="6" pos="5184" userDrawn="1">
          <p15:clr>
            <a:srgbClr val="F26B43"/>
          </p15:clr>
        </p15:guide>
        <p15:guide id="7" pos="702" userDrawn="1">
          <p15:clr>
            <a:srgbClr val="F26B43"/>
          </p15:clr>
        </p15:guide>
        <p15:guide id="8" pos="64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usnews.com/education/articles/2010/03/23/colleges-where-need-for-aid-can-hurt-admission-odds" TargetMode="External"/><Relationship Id="rId2" Type="http://schemas.openxmlformats.org/officeDocument/2006/relationships/hyperlink" Target="http://en.wikipedia.org/wiki/Need-blind_admission" TargetMode="Externa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student.collegeboard.org/css-financial-aid-profile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24196"/>
            <a:ext cx="7902248" cy="871804"/>
          </a:xfrm>
        </p:spPr>
        <p:txBody>
          <a:bodyPr>
            <a:norm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n-lt"/>
                <a:cs typeface="Adobe Devanagari" panose="02040503050201020203" pitchFamily="18" charset="0"/>
              </a:rPr>
              <a:t>FINANCIAL AID </a:t>
            </a:r>
            <a:endParaRPr lang="en-US" sz="4400" dirty="0">
              <a:solidFill>
                <a:schemeClr val="bg1"/>
              </a:solidFill>
              <a:latin typeface="+mn-lt"/>
              <a:cs typeface="Adobe Devanagari" panose="02040503050201020203" pitchFamily="18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989" y="848778"/>
            <a:ext cx="6818801" cy="4190340"/>
          </a:xfrm>
        </p:spPr>
      </p:pic>
    </p:spTree>
    <p:extLst>
      <p:ext uri="{BB962C8B-B14F-4D97-AF65-F5344CB8AC3E}">
        <p14:creationId xmlns:p14="http://schemas.microsoft.com/office/powerpoint/2010/main" val="4192905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split orient="vert"/>
      </p:transition>
    </mc:Choice>
    <mc:Fallback>
      <p:transition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57213" y="639763"/>
            <a:ext cx="7989887" cy="1816100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4000" dirty="0">
                <a:solidFill>
                  <a:schemeClr val="bg1"/>
                </a:solidFill>
              </a:rPr>
              <a:t>I</a:t>
            </a:r>
            <a:r>
              <a:rPr lang="en-US" sz="4000" dirty="0" smtClean="0">
                <a:solidFill>
                  <a:schemeClr val="bg1"/>
                </a:solidFill>
              </a:rPr>
              <a:t> HAVE RECEIVED LESS FINANCIAL AID THAN I NEEDED</a:t>
            </a:r>
            <a:br>
              <a:rPr lang="en-US" sz="4000" dirty="0" smtClean="0">
                <a:solidFill>
                  <a:schemeClr val="bg1"/>
                </a:solidFill>
              </a:rPr>
            </a:br>
            <a:r>
              <a:rPr lang="en-US" sz="4000" dirty="0" smtClean="0">
                <a:solidFill>
                  <a:schemeClr val="bg1"/>
                </a:solidFill>
              </a:rPr>
              <a:t>WHAT NOW?</a:t>
            </a:r>
            <a:endParaRPr lang="en-US" sz="4000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9960" y="2405180"/>
            <a:ext cx="4304392" cy="4452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22305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750">
        <p15:prstTrans prst="fractur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301" y="399376"/>
            <a:ext cx="7989752" cy="1083329"/>
          </a:xfrm>
        </p:spPr>
        <p:txBody>
          <a:bodyPr/>
          <a:lstStyle/>
          <a:p>
            <a:r>
              <a:rPr lang="en-US" dirty="0" smtClean="0"/>
              <a:t>Financial aid appeals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301" y="2691466"/>
            <a:ext cx="7989752" cy="363079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 smtClean="0">
                <a:solidFill>
                  <a:schemeClr val="bg1"/>
                </a:solidFill>
              </a:rPr>
              <a:t>One may need to appeal the aid that the school has if they’re in some of the situations below: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Death of a parent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Loss of a job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Paying medical expenses out of pocket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Divorce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Any change in your financial circumstances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Emergent unaccounted for costs e.g. birth of a baby, school fees increase, natural disasters, loans….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sz="2400" dirty="0" smtClean="0">
              <a:solidFill>
                <a:schemeClr val="accent3">
                  <a:lumMod val="40000"/>
                  <a:lumOff val="60000"/>
                </a:schemeClr>
              </a:solidFill>
            </a:endParaRPr>
          </a:p>
          <a:p>
            <a:pPr>
              <a:buFont typeface="Courier New" panose="02070309020205020404" pitchFamily="49" charset="0"/>
              <a:buChar char="o"/>
            </a:pP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90255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push dir="u"/>
      </p:transition>
    </mc:Choice>
    <mc:Fallback>
      <p:transition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399375"/>
            <a:ext cx="7989752" cy="1083329"/>
          </a:xfrm>
        </p:spPr>
        <p:txBody>
          <a:bodyPr/>
          <a:lstStyle/>
          <a:p>
            <a:r>
              <a:rPr lang="en-US" dirty="0" smtClean="0"/>
              <a:t>HOW TO APPEAL FINANCIAL AID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300" y="1703540"/>
            <a:ext cx="8525231" cy="4709786"/>
          </a:xfrm>
        </p:spPr>
        <p:txBody>
          <a:bodyPr>
            <a:noAutofit/>
          </a:bodyPr>
          <a:lstStyle/>
          <a:p>
            <a:pPr>
              <a:buFont typeface="Courier New" panose="02070309020205020404" pitchFamily="49" charset="0"/>
              <a:buChar char="o"/>
            </a:pPr>
            <a:endParaRPr lang="en-US" sz="2200" dirty="0" smtClean="0">
              <a:solidFill>
                <a:schemeClr val="accent3">
                  <a:lumMod val="40000"/>
                  <a:lumOff val="60000"/>
                </a:schemeClr>
              </a:solidFill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sz="22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Check the school’s websites to both understand and follow school’s appeal process </a:t>
            </a:r>
            <a:endParaRPr lang="en-US" sz="2200" dirty="0" smtClean="0">
              <a:solidFill>
                <a:schemeClr val="accent3">
                  <a:lumMod val="40000"/>
                  <a:lumOff val="60000"/>
                </a:schemeClr>
              </a:solidFill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sz="2200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Email </a:t>
            </a:r>
            <a:r>
              <a:rPr lang="en-US" sz="22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the appeal letter in as early as possible after your aid award has come </a:t>
            </a:r>
            <a:r>
              <a:rPr lang="en-US" sz="2200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in.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200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Provide evidence of these change in circumstances e.g. receipts, load documentation, death certificates, birth certificates, notices of termination of employment etc.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200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State figures where possible. Some people advise stating the amount you need the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200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It’s recommended that the appeal comes from the </a:t>
            </a:r>
            <a:r>
              <a:rPr lang="en-US" sz="2200" dirty="0" err="1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studentjj</a:t>
            </a:r>
            <a:endParaRPr lang="en-US" sz="2200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67016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push dir="u"/>
      </p:transition>
    </mc:Choice>
    <mc:Fallback>
      <p:transition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606" y="763390"/>
            <a:ext cx="7989752" cy="1083329"/>
          </a:xfrm>
        </p:spPr>
        <p:txBody>
          <a:bodyPr/>
          <a:lstStyle/>
          <a:p>
            <a:pPr algn="ctr"/>
            <a:r>
              <a:rPr lang="en-US" dirty="0" smtClean="0"/>
              <a:t>Types of financial aid “PLANS”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581192" y="1939872"/>
            <a:ext cx="3593500" cy="576262"/>
          </a:xfrm>
        </p:spPr>
        <p:txBody>
          <a:bodyPr/>
          <a:lstStyle/>
          <a:p>
            <a:r>
              <a:rPr lang="en-US" u="sng" dirty="0" smtClean="0">
                <a:solidFill>
                  <a:schemeClr val="bg1"/>
                </a:solidFill>
              </a:rPr>
              <a:t>NEED BLIND</a:t>
            </a:r>
            <a:endParaRPr lang="en-US" u="sng" dirty="0">
              <a:solidFill>
                <a:schemeClr val="bg1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356606" y="2685203"/>
            <a:ext cx="4219462" cy="38723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When </a:t>
            </a:r>
            <a:r>
              <a:rPr lang="en-US" sz="24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a college maintains a </a:t>
            </a:r>
            <a:r>
              <a:rPr lang="en-US" sz="2400" i="1" dirty="0">
                <a:solidFill>
                  <a:schemeClr val="accent3">
                    <a:lumMod val="40000"/>
                    <a:lumOff val="60000"/>
                  </a:schemeClr>
                </a:solidFill>
                <a:hlinkClick r:id="rId2"/>
              </a:rPr>
              <a:t>need blind </a:t>
            </a:r>
            <a:r>
              <a:rPr lang="en-US" sz="2400" u="sng" dirty="0">
                <a:solidFill>
                  <a:schemeClr val="accent3">
                    <a:lumMod val="40000"/>
                    <a:lumOff val="60000"/>
                  </a:schemeClr>
                </a:solidFill>
                <a:hlinkClick r:id="rId2"/>
              </a:rPr>
              <a:t>admission</a:t>
            </a:r>
            <a:r>
              <a:rPr lang="en-US" sz="24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 policy, it accepts students without regard to the applicant’s financial need. However, some schools that call themselves need blind will not provide sufficient money in their financial aid packages</a:t>
            </a:r>
          </a:p>
          <a:p>
            <a:pPr marL="0" indent="0">
              <a:buNone/>
            </a:pP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>
          <a:xfrm>
            <a:off x="4969309" y="1934126"/>
            <a:ext cx="3601635" cy="576262"/>
          </a:xfrm>
        </p:spPr>
        <p:txBody>
          <a:bodyPr/>
          <a:lstStyle/>
          <a:p>
            <a:pPr algn="r"/>
            <a:r>
              <a:rPr lang="en-US" u="sng" dirty="0" smtClean="0">
                <a:solidFill>
                  <a:schemeClr val="bg1"/>
                </a:solidFill>
              </a:rPr>
              <a:t>NEED AWARE</a:t>
            </a:r>
            <a:endParaRPr lang="en-US" u="sng" dirty="0">
              <a:solidFill>
                <a:schemeClr val="bg1"/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>
          <a:xfrm>
            <a:off x="4529767" y="2685202"/>
            <a:ext cx="4480718" cy="3872351"/>
          </a:xfrm>
        </p:spPr>
        <p:txBody>
          <a:bodyPr>
            <a:normAutofit/>
          </a:bodyPr>
          <a:lstStyle/>
          <a:p>
            <a:pPr marL="0" indent="0" algn="r">
              <a:buNone/>
            </a:pPr>
            <a:r>
              <a:rPr lang="en-US" sz="24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At schools with</a:t>
            </a:r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hlinkClick r:id="rId3"/>
              </a:rPr>
              <a:t> </a:t>
            </a:r>
            <a:r>
              <a:rPr lang="en-US" sz="2400" b="1" u="sng" dirty="0">
                <a:solidFill>
                  <a:schemeClr val="accent3">
                    <a:lumMod val="40000"/>
                    <a:lumOff val="60000"/>
                  </a:schemeClr>
                </a:solidFill>
                <a:hlinkClick r:id="rId3"/>
              </a:rPr>
              <a:t>need-aware</a:t>
            </a:r>
            <a:r>
              <a:rPr lang="en-US" sz="24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 policies, schools do examine the financial need of students. Many, students, however, are selected regardless of their financial neediness. But if the school admits you, they will meet your full financial </a:t>
            </a:r>
            <a:r>
              <a:rPr lang="en-US" sz="2400" dirty="0" err="1">
                <a:solidFill>
                  <a:schemeClr val="accent3">
                    <a:lumMod val="40000"/>
                    <a:lumOff val="60000"/>
                  </a:schemeClr>
                </a:solidFill>
              </a:rPr>
              <a:t>needFor</a:t>
            </a:r>
            <a:r>
              <a:rPr lang="en-US" sz="24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 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85628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51606" y="-152400"/>
            <a:ext cx="7989887" cy="1117600"/>
          </a:xfrm>
        </p:spPr>
        <p:txBody>
          <a:bodyPr>
            <a:normAutofit/>
          </a:bodyPr>
          <a:lstStyle/>
          <a:p>
            <a:pPr algn="ctr"/>
            <a:r>
              <a:rPr lang="en-US" sz="2400" u="sng" dirty="0" smtClean="0"/>
              <a:t>TYPES OF AID OFFERED TO INTERNATIONAL STUDENTS</a:t>
            </a:r>
            <a:endParaRPr lang="en-US" sz="2400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41301" y="1374775"/>
            <a:ext cx="8623299" cy="56261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900" u="sng" dirty="0" smtClean="0">
                <a:solidFill>
                  <a:schemeClr val="bg1"/>
                </a:solidFill>
              </a:rPr>
              <a:t>GRANTS (“GIFT AID”)</a:t>
            </a:r>
          </a:p>
          <a:p>
            <a:pPr marL="0" indent="0">
              <a:buNone/>
            </a:pPr>
            <a:r>
              <a:rPr lang="en-US" sz="1900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Grants </a:t>
            </a:r>
            <a:r>
              <a:rPr lang="en-US" sz="19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are a type of financial aid that </a:t>
            </a:r>
            <a:r>
              <a:rPr lang="en-US" sz="1900" dirty="0" smtClean="0">
                <a:solidFill>
                  <a:schemeClr val="bg1"/>
                </a:solidFill>
              </a:rPr>
              <a:t>do </a:t>
            </a:r>
            <a:r>
              <a:rPr lang="en-US" sz="1900" dirty="0">
                <a:solidFill>
                  <a:schemeClr val="bg1"/>
                </a:solidFill>
              </a:rPr>
              <a:t>not </a:t>
            </a:r>
            <a:r>
              <a:rPr lang="en-US" sz="1900" dirty="0" smtClean="0">
                <a:solidFill>
                  <a:schemeClr val="bg1"/>
                </a:solidFill>
              </a:rPr>
              <a:t>require repayment</a:t>
            </a:r>
            <a:r>
              <a:rPr lang="en-US" sz="1900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. Grants </a:t>
            </a:r>
            <a:r>
              <a:rPr lang="en-US" sz="19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may be </a:t>
            </a:r>
            <a:r>
              <a:rPr lang="en-US" sz="1900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:</a:t>
            </a:r>
            <a:r>
              <a:rPr lang="en-US" sz="1900" dirty="0" smtClean="0">
                <a:solidFill>
                  <a:schemeClr val="bg1"/>
                </a:solidFill>
              </a:rPr>
              <a:t>merit-based</a:t>
            </a:r>
            <a:r>
              <a:rPr lang="en-US" sz="1900" dirty="0">
                <a:solidFill>
                  <a:schemeClr val="bg1"/>
                </a:solidFill>
              </a:rPr>
              <a:t>, need-based </a:t>
            </a:r>
            <a:r>
              <a:rPr lang="en-US" sz="19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or</a:t>
            </a:r>
            <a:r>
              <a:rPr lang="en-US" sz="1900" dirty="0">
                <a:solidFill>
                  <a:schemeClr val="bg1"/>
                </a:solidFill>
              </a:rPr>
              <a:t> </a:t>
            </a:r>
            <a:r>
              <a:rPr lang="en-US" sz="1900" dirty="0" smtClean="0">
                <a:solidFill>
                  <a:schemeClr val="bg1"/>
                </a:solidFill>
              </a:rPr>
              <a:t>student-specific (</a:t>
            </a:r>
            <a:r>
              <a:rPr lang="en-US" sz="1900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minorities</a:t>
            </a:r>
            <a:r>
              <a:rPr lang="en-US" sz="19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, women, </a:t>
            </a:r>
            <a:r>
              <a:rPr lang="en-US" sz="1900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and international students)</a:t>
            </a:r>
            <a:r>
              <a:rPr lang="en-US" sz="19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 c</a:t>
            </a:r>
            <a:endParaRPr lang="en-US" sz="1900" dirty="0" smtClean="0">
              <a:solidFill>
                <a:schemeClr val="accent3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US" sz="1900" dirty="0" smtClean="0">
              <a:solidFill>
                <a:schemeClr val="accent3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r>
              <a:rPr lang="en-US" sz="1900" u="sng" dirty="0" smtClean="0">
                <a:solidFill>
                  <a:schemeClr val="bg1"/>
                </a:solidFill>
              </a:rPr>
              <a:t>SCHOLARSHIPS</a:t>
            </a:r>
          </a:p>
          <a:p>
            <a:pPr marL="0" indent="0">
              <a:buNone/>
            </a:pPr>
            <a:r>
              <a:rPr lang="en-US" sz="1900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Like </a:t>
            </a:r>
            <a:r>
              <a:rPr lang="en-US" sz="19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grants, scholarships do not require repayment. They are typically offered by individual institutions and private organizations and can be awarded based </a:t>
            </a:r>
            <a:r>
              <a:rPr lang="en-US" sz="1900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on: </a:t>
            </a:r>
            <a:r>
              <a:rPr lang="en-US" sz="1900" dirty="0" smtClean="0">
                <a:solidFill>
                  <a:schemeClr val="bg1"/>
                </a:solidFill>
              </a:rPr>
              <a:t>merit  </a:t>
            </a:r>
            <a:r>
              <a:rPr lang="en-US" sz="1900" dirty="0">
                <a:solidFill>
                  <a:schemeClr val="bg1"/>
                </a:solidFill>
              </a:rPr>
              <a:t>athletic ability, religious affiliation, </a:t>
            </a:r>
            <a:r>
              <a:rPr lang="en-US" sz="19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and race</a:t>
            </a:r>
            <a:r>
              <a:rPr lang="en-US" sz="1900" dirty="0">
                <a:solidFill>
                  <a:schemeClr val="bg1"/>
                </a:solidFill>
              </a:rPr>
              <a:t>, among others. </a:t>
            </a:r>
            <a:endParaRPr lang="en-US" sz="19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19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900" u="sng" dirty="0" smtClean="0">
                <a:solidFill>
                  <a:schemeClr val="bg1"/>
                </a:solidFill>
              </a:rPr>
              <a:t>WORK STUDY</a:t>
            </a:r>
          </a:p>
          <a:p>
            <a:pPr marL="0" indent="0">
              <a:buNone/>
            </a:pPr>
            <a:r>
              <a:rPr lang="en-US" sz="1900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A </a:t>
            </a:r>
            <a:r>
              <a:rPr lang="en-US" sz="19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work-study program is a work program where you can earn money that helps you pay for school</a:t>
            </a:r>
            <a:r>
              <a:rPr lang="en-US" sz="1900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.  As </a:t>
            </a:r>
            <a:r>
              <a:rPr lang="en-US" sz="19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part of the financial aid award some schools have a work study </a:t>
            </a:r>
            <a:r>
              <a:rPr lang="en-US" sz="1900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requirement,. The money you earn usually covers </a:t>
            </a:r>
            <a:r>
              <a:rPr lang="en-US" sz="1900" u="sng" dirty="0" smtClean="0">
                <a:solidFill>
                  <a:schemeClr val="bg1"/>
                </a:solidFill>
              </a:rPr>
              <a:t>personal expenses</a:t>
            </a:r>
            <a:r>
              <a:rPr lang="en-US" sz="1900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 that you may incur in the course of your study.</a:t>
            </a:r>
          </a:p>
          <a:p>
            <a:pPr marL="0" indent="0">
              <a:buNone/>
            </a:pPr>
            <a:endParaRPr lang="en-US" sz="1900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r>
              <a:rPr lang="en-US" sz="1900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/>
            </a:r>
            <a:br>
              <a:rPr lang="en-US" sz="1900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</a:br>
            <a:endParaRPr lang="en-US" sz="1900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9754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0618" y="674774"/>
            <a:ext cx="7989752" cy="1083329"/>
          </a:xfrm>
        </p:spPr>
        <p:txBody>
          <a:bodyPr>
            <a:norm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How do you show the school your financial need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340618" y="2126403"/>
            <a:ext cx="8470900" cy="39060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File the </a:t>
            </a:r>
            <a:r>
              <a:rPr lang="en-US" sz="2400" dirty="0" smtClean="0">
                <a:solidFill>
                  <a:schemeClr val="bg1"/>
                </a:solidFill>
              </a:rPr>
              <a:t>CSS profile</a:t>
            </a:r>
            <a:r>
              <a:rPr lang="en-US" sz="2400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( at a cost). </a:t>
            </a:r>
            <a:r>
              <a:rPr lang="en-US" sz="2400" dirty="0">
                <a:solidFill>
                  <a:schemeClr val="accent3">
                    <a:lumMod val="40000"/>
                    <a:lumOff val="60000"/>
                  </a:schemeClr>
                </a:solidFill>
                <a:hlinkClick r:id="rId2"/>
              </a:rPr>
              <a:t>https://</a:t>
            </a:r>
            <a:r>
              <a:rPr lang="en-US" sz="2400" dirty="0" smtClean="0">
                <a:solidFill>
                  <a:schemeClr val="accent3">
                    <a:lumMod val="40000"/>
                    <a:lumOff val="60000"/>
                  </a:schemeClr>
                </a:solidFill>
                <a:hlinkClick r:id="rId2"/>
              </a:rPr>
              <a:t>student.collegeboard.org/css-financial-aid-profile</a:t>
            </a:r>
            <a:r>
              <a:rPr lang="en-US" sz="2400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. Deadlines: ED Nov 1</a:t>
            </a:r>
            <a:r>
              <a:rPr lang="en-US" sz="2400" baseline="30000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st</a:t>
            </a:r>
            <a:r>
              <a:rPr lang="en-US" sz="2400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/ 15</a:t>
            </a:r>
            <a:r>
              <a:rPr lang="en-US" sz="2400" baseline="30000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th</a:t>
            </a:r>
            <a:r>
              <a:rPr lang="en-US" sz="2400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 ; RD March 1</a:t>
            </a:r>
            <a:r>
              <a:rPr lang="en-US" sz="2400" baseline="30000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st</a:t>
            </a:r>
            <a:r>
              <a:rPr lang="en-US" sz="2400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 </a:t>
            </a:r>
          </a:p>
          <a:p>
            <a:pPr marL="0" indent="0">
              <a:buNone/>
            </a:pPr>
            <a:endParaRPr lang="en-US" sz="2400" dirty="0" smtClean="0">
              <a:solidFill>
                <a:schemeClr val="accent3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Submit the </a:t>
            </a:r>
            <a:r>
              <a:rPr lang="en-US" sz="2400" dirty="0" smtClean="0">
                <a:solidFill>
                  <a:schemeClr val="bg1"/>
                </a:solidFill>
              </a:rPr>
              <a:t>ISFAA &amp; the ISCOF </a:t>
            </a:r>
            <a:r>
              <a:rPr lang="en-US" sz="2400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if the schools you are  applying to require them. They are free. </a:t>
            </a:r>
          </a:p>
          <a:p>
            <a:pPr marL="0" indent="0">
              <a:buNone/>
            </a:pPr>
            <a:endParaRPr lang="en-US" sz="2400" dirty="0" smtClean="0">
              <a:solidFill>
                <a:schemeClr val="accent3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School-specific financial aid profiles. (Princeton, Penn &amp; Harvard)</a:t>
            </a:r>
          </a:p>
          <a:p>
            <a:pPr marL="0" indent="0">
              <a:buNone/>
            </a:pP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51775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14:flythrough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092" y="0"/>
            <a:ext cx="7989752" cy="19050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THE CSS PROFILE and what you need when filing it</a:t>
            </a:r>
            <a:br>
              <a:rPr lang="en-US" dirty="0" smtClean="0"/>
            </a:br>
            <a:endParaRPr lang="en-US" sz="2000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092" y="1955800"/>
            <a:ext cx="8321508" cy="45339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 smtClean="0">
                <a:solidFill>
                  <a:schemeClr val="bg1"/>
                </a:solidFill>
              </a:rPr>
              <a:t>WHAT IS THE CSS PROFILE? 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The </a:t>
            </a:r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College Board’s </a:t>
            </a:r>
            <a:r>
              <a:rPr lang="en-US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CSS Profile is </a:t>
            </a:r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an online application that collects information used by </a:t>
            </a:r>
            <a:r>
              <a:rPr lang="en-US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colleges</a:t>
            </a:r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 to award financial </a:t>
            </a:r>
            <a:r>
              <a:rPr lang="en-US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aid.</a:t>
            </a:r>
          </a:p>
          <a:p>
            <a:pPr marL="0" indent="0">
              <a:buNone/>
            </a:pPr>
            <a:endParaRPr lang="en-US" dirty="0" smtClean="0">
              <a:solidFill>
                <a:schemeClr val="accent3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r>
              <a:rPr lang="en-US" u="sng" dirty="0" smtClean="0">
                <a:solidFill>
                  <a:schemeClr val="bg1"/>
                </a:solidFill>
              </a:rPr>
              <a:t>WHAT IS THE PROCESS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Register for a College board account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Complete the CSS profile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Submit the application</a:t>
            </a:r>
          </a:p>
          <a:p>
            <a:pPr marL="0" indent="0">
              <a:buNone/>
            </a:pPr>
            <a:endParaRPr lang="en-US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r>
              <a:rPr lang="en-US" u="sng" dirty="0" smtClean="0">
                <a:solidFill>
                  <a:schemeClr val="bg1"/>
                </a:solidFill>
              </a:rPr>
              <a:t>WHAT YOU NEED</a:t>
            </a:r>
          </a:p>
          <a:p>
            <a:pPr marL="0" indent="0" fontAlgn="base">
              <a:buNone/>
            </a:pPr>
            <a:r>
              <a:rPr lang="en-US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Tax </a:t>
            </a:r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records and financial </a:t>
            </a:r>
            <a:r>
              <a:rPr lang="en-US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documents (</a:t>
            </a:r>
            <a:r>
              <a:rPr lang="en-US" dirty="0" err="1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payslips</a:t>
            </a:r>
            <a:r>
              <a:rPr lang="en-US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, loan documents, school fees receipts)</a:t>
            </a:r>
            <a:endParaRPr lang="en-US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67585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14:ferris dir="l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58800" y="1096962"/>
            <a:ext cx="7989888" cy="435133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>
                <a:solidFill>
                  <a:schemeClr val="bg1"/>
                </a:solidFill>
              </a:rPr>
              <a:t>WHAT </a:t>
            </a:r>
            <a:r>
              <a:rPr lang="en-US" sz="6000" dirty="0" smtClean="0">
                <a:solidFill>
                  <a:schemeClr val="bg1"/>
                </a:solidFill>
              </a:rPr>
              <a:t>QUESTIONS SHOULD I EXPECT IN THE CSS PROFILE?</a:t>
            </a:r>
            <a:endParaRPr lang="en-US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00039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push dir="u"/>
      </p:transition>
    </mc:Choice>
    <mc:Fallback>
      <p:transition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ISFAA?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The International Student Financial Aid Application is designed to gather information from international students who are applying for financial aid at colleges and universities in the United States</a:t>
            </a:r>
            <a:r>
              <a:rPr lang="en-US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.</a:t>
            </a:r>
            <a:br>
              <a:rPr lang="en-US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</a:br>
            <a:r>
              <a:rPr lang="en-US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/>
            </a:r>
            <a:br>
              <a:rPr lang="en-US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</a:br>
            <a:r>
              <a:rPr lang="en-US" u="sng" dirty="0" smtClean="0">
                <a:solidFill>
                  <a:schemeClr val="bg1">
                    <a:lumMod val="95000"/>
                  </a:schemeClr>
                </a:solidFill>
              </a:rPr>
              <a:t>HOW IT DIFFERS FROM THE CSS</a:t>
            </a:r>
          </a:p>
          <a:p>
            <a:r>
              <a:rPr lang="en-US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Amounts are in Dollars</a:t>
            </a:r>
          </a:p>
          <a:p>
            <a:r>
              <a:rPr lang="en-US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It’s free(You either fax or mail the document to the school)</a:t>
            </a:r>
            <a:endParaRPr lang="en-US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96821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52500" y="1752601"/>
            <a:ext cx="70485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</a:rPr>
              <a:t>WHAT QUESTIONS SHOULD I EXPECT IN </a:t>
            </a:r>
            <a:r>
              <a:rPr lang="en-US" sz="6000" dirty="0" smtClean="0">
                <a:solidFill>
                  <a:schemeClr val="bg1"/>
                </a:solidFill>
              </a:rPr>
              <a:t>THE ISFAA</a:t>
            </a:r>
            <a:endParaRPr lang="en-US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65452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65337" y="1439873"/>
            <a:ext cx="650727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WHAT </a:t>
            </a:r>
            <a:r>
              <a:rPr lang="en-US" sz="4000" dirty="0" smtClean="0">
                <a:solidFill>
                  <a:schemeClr val="bg1"/>
                </a:solidFill>
              </a:rPr>
              <a:t>IS THE ISCOF?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18457" y="2304788"/>
            <a:ext cx="775933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The purpose </a:t>
            </a:r>
            <a:r>
              <a:rPr lang="en-US" sz="28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of the </a:t>
            </a:r>
            <a:r>
              <a:rPr lang="en-US" sz="2800" b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Certification of Finances</a:t>
            </a:r>
            <a:r>
              <a:rPr lang="en-US" sz="28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 is to help colleges and universities obtain complete and accurate information about the funds available to </a:t>
            </a:r>
            <a:r>
              <a:rPr lang="en-US" sz="2800" b="1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international </a:t>
            </a:r>
            <a:r>
              <a:rPr lang="en-US" sz="2800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applicants </a:t>
            </a:r>
            <a:r>
              <a:rPr lang="en-US" sz="28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who want to study in the United States.</a:t>
            </a:r>
          </a:p>
        </p:txBody>
      </p:sp>
    </p:spTree>
    <p:extLst>
      <p:ext uri="{BB962C8B-B14F-4D97-AF65-F5344CB8AC3E}">
        <p14:creationId xmlns:p14="http://schemas.microsoft.com/office/powerpoint/2010/main" val="273338769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427</TotalTime>
  <Words>345</Words>
  <Application>Microsoft Office PowerPoint</Application>
  <PresentationFormat>On-screen Show (4:3)</PresentationFormat>
  <Paragraphs>58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Adobe Devanagari</vt:lpstr>
      <vt:lpstr>Courier New</vt:lpstr>
      <vt:lpstr>Gill Sans MT</vt:lpstr>
      <vt:lpstr>Wingdings 2</vt:lpstr>
      <vt:lpstr>Dividend</vt:lpstr>
      <vt:lpstr>FINANCIAL AID </vt:lpstr>
      <vt:lpstr>Types of financial aid “PLANS”</vt:lpstr>
      <vt:lpstr>TYPES OF AID OFFERED TO INTERNATIONAL STUDENTS</vt:lpstr>
      <vt:lpstr>How do you show the school your financial need</vt:lpstr>
      <vt:lpstr>THE CSS PROFILE and what you need when filing it </vt:lpstr>
      <vt:lpstr>PowerPoint Presentation</vt:lpstr>
      <vt:lpstr>WHAT IS THE ISFAA?</vt:lpstr>
      <vt:lpstr>PowerPoint Presentation</vt:lpstr>
      <vt:lpstr>PowerPoint Presentation</vt:lpstr>
      <vt:lpstr>PowerPoint Presentation</vt:lpstr>
      <vt:lpstr>Financial aid appeals</vt:lpstr>
      <vt:lpstr>HOW TO APPEAL FINANCIAL AID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Financial aid presentation</dc:title>
  <dc:creator>mbithenicole@gmail.com</dc:creator>
  <cp:lastModifiedBy>mbithenicole@gmail.com</cp:lastModifiedBy>
  <cp:revision>29</cp:revision>
  <dcterms:created xsi:type="dcterms:W3CDTF">2016-08-01T06:08:33Z</dcterms:created>
  <dcterms:modified xsi:type="dcterms:W3CDTF">2016-08-01T13:16:23Z</dcterms:modified>
</cp:coreProperties>
</file>