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6" r:id="rId7"/>
    <p:sldId id="267" r:id="rId8"/>
    <p:sldId id="268" r:id="rId9"/>
    <p:sldId id="270" r:id="rId10"/>
    <p:sldId id="269" r:id="rId11"/>
    <p:sldId id="272" r:id="rId12"/>
    <p:sldId id="271" r:id="rId13"/>
    <p:sldId id="275" r:id="rId14"/>
    <p:sldId id="279" r:id="rId15"/>
    <p:sldId id="280" r:id="rId16"/>
    <p:sldId id="277" r:id="rId17"/>
    <p:sldId id="278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F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C5A8-84EE-41D6-B88D-5EC8933D9E17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BB8A-6BFE-4E54-AE29-BB83C4733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04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C5A8-84EE-41D6-B88D-5EC8933D9E17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BB8A-6BFE-4E54-AE29-BB83C4733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45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C5A8-84EE-41D6-B88D-5EC8933D9E17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BB8A-6BFE-4E54-AE29-BB83C4733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94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C5A8-84EE-41D6-B88D-5EC8933D9E17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BB8A-6BFE-4E54-AE29-BB83C4733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9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C5A8-84EE-41D6-B88D-5EC8933D9E17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BB8A-6BFE-4E54-AE29-BB83C4733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34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C5A8-84EE-41D6-B88D-5EC8933D9E17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BB8A-6BFE-4E54-AE29-BB83C4733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00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C5A8-84EE-41D6-B88D-5EC8933D9E17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BB8A-6BFE-4E54-AE29-BB83C4733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44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C5A8-84EE-41D6-B88D-5EC8933D9E17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BB8A-6BFE-4E54-AE29-BB83C4733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81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C5A8-84EE-41D6-B88D-5EC8933D9E17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BB8A-6BFE-4E54-AE29-BB83C4733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02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C5A8-84EE-41D6-B88D-5EC8933D9E17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BB8A-6BFE-4E54-AE29-BB83C4733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31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C5A8-84EE-41D6-B88D-5EC8933D9E17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BB8A-6BFE-4E54-AE29-BB83C4733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40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8C5A8-84EE-41D6-B88D-5EC8933D9E17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8BB8A-6BFE-4E54-AE29-BB83C4733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90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290618" y="5043556"/>
            <a:ext cx="2863273" cy="9960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511031" y="808828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Data </a:t>
            </a:r>
            <a:r>
              <a:rPr lang="en-US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analysis</a:t>
            </a:r>
            <a:r>
              <a:rPr lang="en-US" dirty="0" smtClean="0">
                <a:latin typeface="Lucida Console" panose="020B0609040504020204" pitchFamily="49" charset="0"/>
              </a:rPr>
              <a:t> project</a:t>
            </a:r>
            <a:endParaRPr lang="ru-RU" dirty="0">
              <a:latin typeface="Lucida Console" panose="020B0609040504020204" pitchFamily="49" charset="0"/>
            </a:endParaRPr>
          </a:p>
        </p:txBody>
      </p:sp>
      <p:pic>
        <p:nvPicPr>
          <p:cNvPr id="1026" name="Picture 2" descr="master data Vector Icons free download in SVG, PNG Form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091" y="3811295"/>
            <a:ext cx="2464521" cy="2464522"/>
          </a:xfrm>
          <a:prstGeom prst="rect">
            <a:avLst/>
          </a:prstGeom>
          <a:noFill/>
        </p:spPr>
      </p:pic>
      <p:pic>
        <p:nvPicPr>
          <p:cNvPr id="1028" name="Picture 4" descr="Free Statistical Analysis Icon - Download in Glyph Sty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969" y="5279732"/>
            <a:ext cx="802121" cy="80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584447" y="1819562"/>
            <a:ext cx="2152021" cy="629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мка 6"/>
          <p:cNvSpPr/>
          <p:nvPr/>
        </p:nvSpPr>
        <p:spPr>
          <a:xfrm>
            <a:off x="9736520" y="1522336"/>
            <a:ext cx="628073" cy="618837"/>
          </a:xfrm>
          <a:prstGeom prst="frame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16200000">
            <a:off x="9302868" y="2861151"/>
            <a:ext cx="1517075" cy="771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мка 10"/>
          <p:cNvSpPr/>
          <p:nvPr/>
        </p:nvSpPr>
        <p:spPr>
          <a:xfrm rot="10800000">
            <a:off x="3432896" y="4091713"/>
            <a:ext cx="628073" cy="618837"/>
          </a:xfrm>
          <a:prstGeom prst="frame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 rot="5400000">
            <a:off x="3342597" y="3642756"/>
            <a:ext cx="828614" cy="69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45659" y="5354498"/>
            <a:ext cx="420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Bahrin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Ion </a:t>
            </a:r>
            <a:r>
              <a:rPr lang="en-US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IA-214</a:t>
            </a:r>
            <a:endParaRPr lang="ru-RU" dirty="0">
              <a:solidFill>
                <a:srgbClr val="39F7C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37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6" grpId="0" animBg="1"/>
      <p:bldP spid="7" grpId="0" animBg="1"/>
      <p:bldP spid="10" grpId="0" animBg="1"/>
      <p:bldP spid="11" grpId="0" animBg="1"/>
      <p:bldP spid="12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495636" y="3454399"/>
            <a:ext cx="1043709" cy="2990037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526947" y="255727"/>
            <a:ext cx="5338620" cy="2991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622473" y="3517774"/>
            <a:ext cx="5147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В округе Кинг, с населением около 80 000 электромобилей, наблюдается наибольшая популярность электрических автомобилей в штате Вашингтон. Это предоставляет потенциальные бизнес-возможности для развития зарядной инфраструктуры, продажи электромобилей и связанных с ними услуг.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539345" y="3453434"/>
            <a:ext cx="5338620" cy="2991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495636" y="256691"/>
            <a:ext cx="1043709" cy="2990037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00" y="213113"/>
            <a:ext cx="5086763" cy="30762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99" y="3453434"/>
            <a:ext cx="5086763" cy="3075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4316419" y="711201"/>
            <a:ext cx="3389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Lucida Console" panose="020B0609040504020204" pitchFamily="49" charset="0"/>
              </a:rPr>
              <a:t>Общее кол-во автомобилей по производителю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28268" y="4011439"/>
            <a:ext cx="292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Lucida Console" panose="020B0609040504020204" pitchFamily="49" charset="0"/>
              </a:rPr>
              <a:t>Топ 10 производителей автомобилей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73273" y="559415"/>
            <a:ext cx="5070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На графике наблюдается явное преобладание небольшого числа производителей, что указывает на доминирование нескольких компаний на рынке. Это может свидетельствовать о концентрации власти и влиянии этих игроков в отрасли.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73273" y="3656272"/>
            <a:ext cx="50707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График наглядно демонстрирует доминирование автомобилей </a:t>
            </a:r>
            <a:r>
              <a:rPr lang="ru-RU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Tesla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 на рынке. Это подчеркивает значительную популярность и влияние данного производителя в сегменте электромобилей, что может иметь важное значение для конкурентной стратегии в автомобильной индустрии.</a:t>
            </a:r>
          </a:p>
        </p:txBody>
      </p:sp>
    </p:spTree>
    <p:extLst>
      <p:ext uri="{BB962C8B-B14F-4D97-AF65-F5344CB8AC3E}">
        <p14:creationId xmlns:p14="http://schemas.microsoft.com/office/powerpoint/2010/main" val="65723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5" grpId="0"/>
      <p:bldP spid="12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495636" y="3454399"/>
            <a:ext cx="1043709" cy="2990037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57016" y="256691"/>
            <a:ext cx="5338620" cy="2991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622473" y="3517774"/>
            <a:ext cx="5147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В округе Кинг, с населением около 80 000 электромобилей, наблюдается наибольшая популярность электрических автомобилей в штате Вашингтон. Это предоставляет потенциальные бизнес-возможности для развития зарядной инфраструктуры, продажи электромобилей и связанных с ними услуг.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7016" y="3454399"/>
            <a:ext cx="5338620" cy="2991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495636" y="256691"/>
            <a:ext cx="1043709" cy="2990037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473" y="251575"/>
            <a:ext cx="5359012" cy="320282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73" y="3517774"/>
            <a:ext cx="5400893" cy="32661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5400000">
            <a:off x="4673600" y="1428543"/>
            <a:ext cx="268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Lucida Console" panose="020B0609040504020204" pitchFamily="49" charset="0"/>
              </a:rPr>
              <a:t>Общее количество популярных моделей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4662953" y="4625769"/>
            <a:ext cx="270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Lucida Console" panose="020B0609040504020204" pitchFamily="49" charset="0"/>
              </a:rPr>
              <a:t>10 самых популярных моделей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2471" y="459046"/>
            <a:ext cx="51077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График общего количества проданных </a:t>
            </a:r>
            <a:r>
              <a:rPr lang="ru-RU" dirty="0" err="1">
                <a:solidFill>
                  <a:schemeClr val="bg1"/>
                </a:solidFill>
                <a:latin typeface="Lucida Console" panose="020B0609040504020204" pitchFamily="49" charset="0"/>
              </a:rPr>
              <a:t>электроавтомобилей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 является важным индикатором рынка и его динамики. Этот график может помочь анализировать спрос на электромобили, прогнозировать тенденции роста и адаптировать бизнес-стратегии в соответствии с изменениями на рынке.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2471" y="3656272"/>
            <a:ext cx="50384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График 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10 самых популярных марок автомобилей показывает, что </a:t>
            </a:r>
            <a:r>
              <a:rPr lang="ru-RU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Tesla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Model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 3 и </a:t>
            </a:r>
            <a:r>
              <a:rPr lang="ru-RU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Tesla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Model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 Y сильно выделяются, занимая первые два места по популярности. Это может служить ключевой информацией для автомобильных производителей, стремящихся к конкурентоспособности на рынке электромобилей.</a:t>
            </a:r>
          </a:p>
        </p:txBody>
      </p:sp>
    </p:spTree>
    <p:extLst>
      <p:ext uri="{BB962C8B-B14F-4D97-AF65-F5344CB8AC3E}">
        <p14:creationId xmlns:p14="http://schemas.microsoft.com/office/powerpoint/2010/main" val="309800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5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35561" y="3664909"/>
            <a:ext cx="5338620" cy="2991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74181" y="3664909"/>
            <a:ext cx="1043709" cy="2990037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561" y="75176"/>
            <a:ext cx="6382329" cy="35897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09454" y="3728766"/>
            <a:ext cx="52647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График с двумя столбцами наглядно демонстрирует, что электромобили с батареей большой емкости (BEV) пользуются гораздо большей популярностью, чем электромобили с гибридной системой (PHEV). Это подтверждает предпочтение потребителей к полностью электрическим автомобилям, что важно для стратегии автопроизводителей.</a:t>
            </a:r>
          </a:p>
        </p:txBody>
      </p:sp>
      <p:sp>
        <p:nvSpPr>
          <p:cNvPr id="10" name="Прямоугольник 9"/>
          <p:cNvSpPr/>
          <p:nvPr/>
        </p:nvSpPr>
        <p:spPr>
          <a:xfrm rot="5400000">
            <a:off x="7198664" y="4770551"/>
            <a:ext cx="2994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Lucida Console" panose="020B0609040504020204" pitchFamily="49" charset="0"/>
              </a:rPr>
              <a:t>Г</a:t>
            </a:r>
            <a:r>
              <a:rPr lang="ru-RU" dirty="0" smtClean="0">
                <a:latin typeface="Lucida Console" panose="020B0609040504020204" pitchFamily="49" charset="0"/>
              </a:rPr>
              <a:t>рафик популярности BEV и PHEV</a:t>
            </a:r>
            <a:endParaRPr lang="ru-RU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1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495636" y="3454399"/>
            <a:ext cx="1043709" cy="2990037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526947" y="255727"/>
            <a:ext cx="5338620" cy="2991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622473" y="3517774"/>
            <a:ext cx="5147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В округе Кинг, с населением около 80 000 электромобилей, наблюдается наибольшая популярность электрических автомобилей в штате Вашингтон. Это предоставляет потенциальные бизнес-возможности для развития зарядной инфраструктуры, продажи электромобилей и связанных с ними услуг.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539345" y="3453434"/>
            <a:ext cx="5338620" cy="2991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495636" y="256691"/>
            <a:ext cx="1043709" cy="2990037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00" y="213113"/>
            <a:ext cx="5086763" cy="30762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99" y="3453434"/>
            <a:ext cx="5086763" cy="3075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4315843" y="1329927"/>
            <a:ext cx="3389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Lucida Console" panose="020B0609040504020204" pitchFamily="49" charset="0"/>
              </a:rPr>
              <a:t>Распределение автомобилей по типу электродвигателя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44773" y="4519439"/>
            <a:ext cx="292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Lucida Console" panose="020B0609040504020204" pitchFamily="49" charset="0"/>
              </a:rPr>
              <a:t>Количество выпущенных электрических авто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99469" y="597065"/>
            <a:ext cx="5070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График демонстрирует количество автомобилей производителей по 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типам электродвигателей в </a:t>
            </a:r>
            <a:r>
              <a:rPr lang="ru-RU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автомобилях 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может показать предпочтения между разными </a:t>
            </a:r>
            <a:r>
              <a:rPr lang="ru-RU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технологиями. Так же помогает увидеть статистику использования компаниями разных видов двигателей.</a:t>
            </a:r>
            <a:endParaRPr lang="ru-RU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73273" y="3794772"/>
            <a:ext cx="5070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Boxplot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 для года выпуска автомобилей по 10 популярным производителям позволяет визуально сравнить распределение годов выпуска машин каждого производителя. Это помогает выявить тренды, диапазоны и выбросы в данных о производстве автомобилей.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10" y="255727"/>
            <a:ext cx="5341329" cy="299100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17" y="3497630"/>
            <a:ext cx="5338620" cy="30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6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5" grpId="0"/>
      <p:bldP spid="12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27" y="128500"/>
            <a:ext cx="6493163" cy="353544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835561" y="3664909"/>
            <a:ext cx="5338620" cy="2991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74181" y="3664909"/>
            <a:ext cx="1043709" cy="2990037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041071" y="3867265"/>
            <a:ext cx="492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График </a:t>
            </a:r>
            <a:r>
              <a:rPr lang="ru-RU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Electric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Range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 от </a:t>
            </a:r>
            <a:r>
              <a:rPr lang="ru-RU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Make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 с учетом </a:t>
            </a:r>
            <a:r>
              <a:rPr lang="ru-RU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Model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Lucida Console" panose="020B0609040504020204" pitchFamily="49" charset="0"/>
              </a:rPr>
              <a:t>Year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 иллюстрирует диапазон электрической ходимости (дальности пробега) автомобилей различных производителей в разные годы выпуска. Это помогает выявить тенденции в увеличении дальности пробега электромобилей с течением времени и между разными марками.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7339180" y="4634069"/>
            <a:ext cx="2713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Lucida Console" panose="020B0609040504020204" pitchFamily="49" charset="0"/>
              </a:rPr>
              <a:t>График </a:t>
            </a:r>
            <a:r>
              <a:rPr lang="ru-RU" dirty="0" err="1">
                <a:latin typeface="Lucida Console" panose="020B0609040504020204" pitchFamily="49" charset="0"/>
              </a:rPr>
              <a:t>Electric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ru-RU" dirty="0" err="1">
                <a:latin typeface="Lucida Console" panose="020B0609040504020204" pitchFamily="49" charset="0"/>
              </a:rPr>
              <a:t>Range</a:t>
            </a:r>
            <a:r>
              <a:rPr lang="ru-RU" dirty="0">
                <a:latin typeface="Lucida Console" panose="020B0609040504020204" pitchFamily="49" charset="0"/>
              </a:rPr>
              <a:t> от </a:t>
            </a:r>
            <a:r>
              <a:rPr lang="ru-RU" dirty="0" err="1">
                <a:latin typeface="Lucida Console" panose="020B0609040504020204" pitchFamily="49" charset="0"/>
              </a:rPr>
              <a:t>Make</a:t>
            </a:r>
            <a:r>
              <a:rPr lang="ru-RU" dirty="0">
                <a:latin typeface="Lucida Console" panose="020B0609040504020204" pitchFamily="49" charset="0"/>
              </a:rPr>
              <a:t> с учетом </a:t>
            </a:r>
            <a:r>
              <a:rPr lang="ru-RU" dirty="0" err="1">
                <a:latin typeface="Lucida Console" panose="020B0609040504020204" pitchFamily="49" charset="0"/>
              </a:rPr>
              <a:t>Model</a:t>
            </a:r>
            <a:r>
              <a:rPr lang="ru-RU" dirty="0">
                <a:latin typeface="Lucida Console" panose="020B0609040504020204" pitchFamily="49" charset="0"/>
              </a:rPr>
              <a:t> </a:t>
            </a:r>
            <a:r>
              <a:rPr lang="ru-RU" dirty="0" err="1">
                <a:latin typeface="Lucida Console" panose="020B0609040504020204" pitchFamily="49" charset="0"/>
              </a:rPr>
              <a:t>Year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46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-64655" y="0"/>
            <a:ext cx="12330546" cy="6936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 rot="19222004">
            <a:off x="-176376" y="4278446"/>
            <a:ext cx="4876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Linear </a:t>
            </a:r>
            <a:r>
              <a:rPr lang="en-US" sz="2800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regression</a:t>
            </a:r>
            <a:r>
              <a:rPr lang="ru-RU" sz="2800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 …</a:t>
            </a:r>
            <a:endParaRPr lang="ru-RU" sz="2800" dirty="0">
              <a:solidFill>
                <a:srgbClr val="39F7C1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6908" y="157018"/>
            <a:ext cx="5569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Линейная регрессия — используемая в статистике регрессионная модель зависимости одной переменной y от другой или нескольких других переменных x с линейной функцией зависимости.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6907" y="2071538"/>
            <a:ext cx="55695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Модель линейной регрессии является часто используемой и наиболее изученной в эконометрике. А именно изучены свойства оценок параметров, получаемых различными методами при предположениях о вероятностных характеристиках факторов, и случайных ошибок модели.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6908" y="4540056"/>
            <a:ext cx="5569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Предельные (асимптотические) свойства оценок нелинейных моделей также выводятся исходя из аппроксимации последних линейными моделями. С эконометрической точки зрения более важное значение имеет линейность по параметрам, чем линейность по факторам модели.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745604" y="1858396"/>
            <a:ext cx="4732132" cy="49695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745604" y="4296612"/>
            <a:ext cx="4732132" cy="49695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95224" y="6703467"/>
            <a:ext cx="4732132" cy="49695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-2245995" y="4337400"/>
            <a:ext cx="4732132" cy="49695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19236002">
            <a:off x="-401884" y="5194876"/>
            <a:ext cx="4732132" cy="49695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ольцо 20"/>
          <p:cNvSpPr/>
          <p:nvPr/>
        </p:nvSpPr>
        <p:spPr>
          <a:xfrm>
            <a:off x="2262023" y="3510563"/>
            <a:ext cx="307847" cy="300990"/>
          </a:xfrm>
          <a:prstGeom prst="donut">
            <a:avLst>
              <a:gd name="adj" fmla="val 680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Кольцо 21"/>
          <p:cNvSpPr/>
          <p:nvPr/>
        </p:nvSpPr>
        <p:spPr>
          <a:xfrm>
            <a:off x="635232" y="4302711"/>
            <a:ext cx="307847" cy="300990"/>
          </a:xfrm>
          <a:prstGeom prst="donut">
            <a:avLst>
              <a:gd name="adj" fmla="val 680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Кольцо 22"/>
          <p:cNvSpPr/>
          <p:nvPr/>
        </p:nvSpPr>
        <p:spPr>
          <a:xfrm>
            <a:off x="1433392" y="6196381"/>
            <a:ext cx="307847" cy="300990"/>
          </a:xfrm>
          <a:prstGeom prst="donut">
            <a:avLst>
              <a:gd name="adj" fmla="val 680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Кольцо 23"/>
          <p:cNvSpPr/>
          <p:nvPr/>
        </p:nvSpPr>
        <p:spPr>
          <a:xfrm>
            <a:off x="3489960" y="5221605"/>
            <a:ext cx="307847" cy="300990"/>
          </a:xfrm>
          <a:prstGeom prst="donut">
            <a:avLst>
              <a:gd name="adj" fmla="val 680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Кольцо 24"/>
          <p:cNvSpPr/>
          <p:nvPr/>
        </p:nvSpPr>
        <p:spPr>
          <a:xfrm>
            <a:off x="3833140" y="4389561"/>
            <a:ext cx="307847" cy="300990"/>
          </a:xfrm>
          <a:prstGeom prst="donut">
            <a:avLst>
              <a:gd name="adj" fmla="val 680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490" y="110898"/>
            <a:ext cx="6547400" cy="355304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835561" y="3664909"/>
            <a:ext cx="5338620" cy="2991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74181" y="3664909"/>
            <a:ext cx="1043709" cy="2990037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005511" y="3867265"/>
            <a:ext cx="4998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Линейная 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регрессия для фактических и предсказанных значений </a:t>
            </a:r>
            <a:r>
              <a:rPr lang="ru-RU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Electric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Range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 позволяет оценить точность модели. Сравнение этих значений демонстрирует, насколько модель точно предсказывает дальность пробега электромобилей на основе имеющихся данных, оценивая степень ее адекватности и точности.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7176320" y="4621317"/>
            <a:ext cx="30729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Lucida Console" panose="020B0609040504020204" pitchFamily="49" charset="0"/>
              </a:rPr>
              <a:t>Линейная регрессия для фактических и предсказанных значений </a:t>
            </a:r>
            <a:r>
              <a:rPr lang="ru-RU" sz="1600" dirty="0" err="1">
                <a:latin typeface="Lucida Console" panose="020B0609040504020204" pitchFamily="49" charset="0"/>
              </a:rPr>
              <a:t>Electric</a:t>
            </a:r>
            <a:r>
              <a:rPr lang="ru-RU" sz="1600" dirty="0">
                <a:latin typeface="Lucida Console" panose="020B0609040504020204" pitchFamily="49" charset="0"/>
              </a:rPr>
              <a:t> </a:t>
            </a:r>
            <a:r>
              <a:rPr lang="ru-RU" sz="1600" dirty="0" err="1">
                <a:latin typeface="Lucida Console" panose="020B0609040504020204" pitchFamily="49" charset="0"/>
              </a:rPr>
              <a:t>Range</a:t>
            </a:r>
            <a:endParaRPr lang="ru-RU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3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7" y="50571"/>
            <a:ext cx="5355026" cy="34829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35" y="3533489"/>
            <a:ext cx="5321201" cy="323307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495636" y="3454399"/>
            <a:ext cx="1043709" cy="2990037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526947" y="255727"/>
            <a:ext cx="5338620" cy="2991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539345" y="3453434"/>
            <a:ext cx="5338620" cy="2991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495636" y="256691"/>
            <a:ext cx="1043709" cy="2990037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544773" y="4519440"/>
            <a:ext cx="292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Lucida Console" panose="020B0609040504020204" pitchFamily="49" charset="0"/>
              </a:rPr>
              <a:t>Гистограмма предсказанных значений</a:t>
            </a:r>
            <a:endParaRPr lang="ru-RU" dirty="0">
              <a:latin typeface="Lucida Console" panose="020B060904050402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1" y="3533489"/>
            <a:ext cx="5439255" cy="32330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4583179" y="1330364"/>
            <a:ext cx="292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Lucida Console" panose="020B0609040504020204" pitchFamily="49" charset="0"/>
              </a:rPr>
              <a:t>Гистограмма фактических значений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4535" y="457200"/>
            <a:ext cx="4968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/>
            </a:r>
            <a:b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Гистограмма фактических значений может указать на распределение дальности пробега электромобилей. Она может показать, какие значения дальности преобладают, наличие выбросов и общую характеристику распределения дальности пробега.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24535" y="3606800"/>
            <a:ext cx="48578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Гистограмма предсказанных значений с 80% точностью показывает распределение предсказаний модели. Это помогает оценить, насколько близко предсказанные значения к фактическим, и выявить разницу между предсказаниями и реальными данными с уровнем точности в 80%.</a:t>
            </a:r>
          </a:p>
        </p:txBody>
      </p:sp>
    </p:spTree>
    <p:extLst>
      <p:ext uri="{BB962C8B-B14F-4D97-AF65-F5344CB8AC3E}">
        <p14:creationId xmlns:p14="http://schemas.microsoft.com/office/powerpoint/2010/main" val="329712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низ 11"/>
          <p:cNvSpPr/>
          <p:nvPr/>
        </p:nvSpPr>
        <p:spPr>
          <a:xfrm rot="10800000">
            <a:off x="2390761" y="5546940"/>
            <a:ext cx="1071587" cy="1128568"/>
          </a:xfrm>
          <a:prstGeom prst="downArrow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82880" y="254000"/>
            <a:ext cx="474472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Lucida Console" panose="020B0609040504020204" pitchFamily="49" charset="0"/>
              </a:rPr>
              <a:t>Act on the data and use the </a:t>
            </a:r>
            <a:r>
              <a:rPr lang="en-US" sz="2800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RESULT…</a:t>
            </a:r>
            <a:endParaRPr lang="ru-RU" sz="2800" dirty="0" smtClean="0">
              <a:solidFill>
                <a:srgbClr val="39F7C1"/>
              </a:solidFill>
              <a:latin typeface="Lucida Console" panose="020B0609040504020204" pitchFamily="49" charset="0"/>
            </a:endParaRP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2880" y="1141660"/>
            <a:ext cx="579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solidFill>
                  <a:srgbClr val="39F7C1"/>
                </a:solidFill>
                <a:latin typeface="Lucida Console" panose="020B0609040504020204" pitchFamily="49" charset="0"/>
              </a:rPr>
              <a:t>Бизнес и </a:t>
            </a:r>
            <a:r>
              <a:rPr lang="ru-RU" b="1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маркетинг:</a:t>
            </a:r>
            <a:r>
              <a:rPr lang="ru-RU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 </a:t>
            </a:r>
            <a:r>
              <a:rPr lang="ru-RU" dirty="0" smtClean="0">
                <a:latin typeface="Lucida Console" panose="020B0609040504020204" pitchFamily="49" charset="0"/>
              </a:rPr>
              <a:t>Необходимо </a:t>
            </a:r>
            <a:r>
              <a:rPr lang="ru-RU" dirty="0">
                <a:latin typeface="Lucida Console" panose="020B0609040504020204" pitchFamily="49" charset="0"/>
              </a:rPr>
              <a:t>сфокусироваться на продажах и продвижении электромобилей с батареей большой емкости (BEV), так как они более популярны среди потребителей.</a:t>
            </a:r>
          </a:p>
          <a:p>
            <a:pPr algn="just"/>
            <a:r>
              <a:rPr lang="ru-RU" dirty="0">
                <a:latin typeface="Lucida Console" panose="020B0609040504020204" pitchFamily="49" charset="0"/>
              </a:rPr>
              <a:t>Развитие инфраструктуры зарядных станций в популярных городах, таких как Сиэтл, поможет привлекать больше клиентов.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736080" y="3889543"/>
            <a:ext cx="5120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solidFill>
                  <a:srgbClr val="39F7C1"/>
                </a:solidFill>
                <a:latin typeface="Lucida Console" panose="020B0609040504020204" pitchFamily="49" charset="0"/>
              </a:rPr>
              <a:t>Для </a:t>
            </a:r>
            <a:r>
              <a:rPr lang="ru-RU" b="1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маркетинга:</a:t>
            </a:r>
            <a:r>
              <a:rPr lang="ru-RU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 </a:t>
            </a:r>
            <a:r>
              <a:rPr lang="ru-RU" dirty="0" smtClean="0">
                <a:latin typeface="Lucida Console" panose="020B0609040504020204" pitchFamily="49" charset="0"/>
              </a:rPr>
              <a:t>Продвижение </a:t>
            </a:r>
            <a:r>
              <a:rPr lang="ru-RU" dirty="0">
                <a:latin typeface="Lucida Console" panose="020B0609040504020204" pitchFamily="49" charset="0"/>
              </a:rPr>
              <a:t>экологически чистых источников энергии, таких как солнечные батареи для зарядки электромобилей, может привлечь больше клиентов.</a:t>
            </a:r>
          </a:p>
          <a:p>
            <a:pPr algn="just"/>
            <a:r>
              <a:rPr lang="ru-RU" dirty="0">
                <a:latin typeface="Lucida Console" panose="020B0609040504020204" pitchFamily="49" charset="0"/>
              </a:rPr>
              <a:t>Специальные программы для владельцев электромобилей, такие как скидки на зарядку, могут стимулировать спрос.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736080" y="310663"/>
            <a:ext cx="5455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39F7C1"/>
                </a:solidFill>
                <a:latin typeface="Lucida Console" panose="020B0609040504020204" pitchFamily="49" charset="0"/>
              </a:rPr>
              <a:t>Для инженеров и автопроизводителей</a:t>
            </a:r>
            <a:r>
              <a:rPr lang="ru-RU" b="1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: </a:t>
            </a:r>
            <a:r>
              <a:rPr lang="ru-RU" dirty="0" smtClean="0">
                <a:latin typeface="Lucida Console" panose="020B0609040504020204" pitchFamily="49" charset="0"/>
              </a:rPr>
              <a:t>Необходимо </a:t>
            </a:r>
            <a:r>
              <a:rPr lang="ru-RU" dirty="0">
                <a:latin typeface="Lucida Console" panose="020B0609040504020204" pitchFamily="49" charset="0"/>
              </a:rPr>
              <a:t>инвестировать в исследования и разработку батарей с повышенной емкостью и уменьшенной стоимостью, чтобы сделать электромобили более доступными и увеличить дальность поездки.</a:t>
            </a:r>
          </a:p>
          <a:p>
            <a:r>
              <a:rPr lang="ru-RU" dirty="0">
                <a:latin typeface="Lucida Console" panose="020B0609040504020204" pitchFamily="49" charset="0"/>
              </a:rPr>
              <a:t>Развитие инфраструктуры зарядных станций, особенно в популярных городах, поможет снизить барьеры для владельцев электромобилей.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4640" y="3889543"/>
            <a:ext cx="6167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Общий вывод</a:t>
            </a:r>
            <a:r>
              <a:rPr lang="en-US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: </a:t>
            </a:r>
            <a:r>
              <a:rPr lang="ru-RU" dirty="0" smtClean="0">
                <a:latin typeface="Lucida Console" panose="020B0609040504020204" pitchFamily="49" charset="0"/>
              </a:rPr>
              <a:t>Рынок </a:t>
            </a:r>
            <a:r>
              <a:rPr lang="ru-RU" dirty="0">
                <a:latin typeface="Lucida Console" panose="020B0609040504020204" pitchFamily="49" charset="0"/>
              </a:rPr>
              <a:t>электромобилей в Вашингтоне растет, особенно в городе Сиэтл.</a:t>
            </a:r>
          </a:p>
          <a:p>
            <a:r>
              <a:rPr lang="ru-RU" dirty="0">
                <a:latin typeface="Lucida Console" panose="020B0609040504020204" pitchFamily="49" charset="0"/>
              </a:rPr>
              <a:t>Успех на растущем рынке потребует фокусировки на BEV, инновации в технологии и инфраструктуре зарядных станций.</a:t>
            </a:r>
          </a:p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19001" y="3587144"/>
            <a:ext cx="4732132" cy="49695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18201" y="3562296"/>
            <a:ext cx="4732132" cy="49695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pic>
        <p:nvPicPr>
          <p:cNvPr id="7170" name="Picture 2" descr="Машина – Бесплатные иконки: транспор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858" y="5689181"/>
            <a:ext cx="1297393" cy="129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7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/>
      <p:bldP spid="5" grpId="0"/>
      <p:bldP spid="6" grpId="0"/>
      <p:bldP spid="7" grpId="0"/>
      <p:bldP spid="8" grpId="0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0" y="-27277"/>
            <a:ext cx="12192000" cy="70144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94325" y="711202"/>
            <a:ext cx="4738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W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hat is </a:t>
            </a:r>
            <a:endParaRPr lang="ru-RU" sz="2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2800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data analysis</a:t>
            </a:r>
            <a:r>
              <a:rPr lang="ru-RU" sz="2800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380" y="2789383"/>
            <a:ext cx="56388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Анализ </a:t>
            </a:r>
            <a:r>
              <a:rPr lang="ru-RU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 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это процесс исследования, интерпретации и выявления паттернов или информации в наборах данных. Этот процесс включает в себя преобразование сырых данных в понятную и полезную информацию. Анализ данных помогает выявить тенденции, закономерности, а также делать прогнозы на основе имеющихся данных.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07198" y="711202"/>
            <a:ext cx="48860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39F7C1"/>
                </a:solidFill>
                <a:latin typeface="Lucida Console" panose="020B0609040504020204" pitchFamily="49" charset="0"/>
              </a:rPr>
              <a:t>Интеллектуальный анализ данных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 — это особый метод анализа данных, который фокусируется на моделировании и открытии данных, а не на их описании.</a:t>
            </a:r>
            <a:r>
              <a:rPr lang="ru-RU" dirty="0">
                <a:latin typeface="Lucida Console" panose="020B0609040504020204" pitchFamily="49" charset="0"/>
              </a:rPr>
              <a:t>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07199" y="2588846"/>
            <a:ext cx="4886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39F7C1"/>
                </a:solidFill>
                <a:latin typeface="Lucida Console" panose="020B0609040504020204" pitchFamily="49" charset="0"/>
              </a:rPr>
              <a:t>Исследовательский анализ данны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х занимается открытием новых характеристик данных, а проверка статистических гипотез — на подтверждении или опровержении существующих гипотез.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7199" y="4857316"/>
            <a:ext cx="5080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39F7C1"/>
                </a:solidFill>
                <a:latin typeface="Lucida Console" panose="020B0609040504020204" pitchFamily="49" charset="0"/>
              </a:rPr>
              <a:t>Прогнозный анализ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 фокусируется на применении статистических или структурных моделей для предсказания или </a:t>
            </a:r>
            <a:r>
              <a:rPr lang="ru-RU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классификации.</a:t>
            </a:r>
            <a:endParaRPr lang="ru-RU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Рамка 13"/>
          <p:cNvSpPr/>
          <p:nvPr/>
        </p:nvSpPr>
        <p:spPr>
          <a:xfrm>
            <a:off x="6541803" y="434574"/>
            <a:ext cx="5416826" cy="6062870"/>
          </a:xfrm>
          <a:prstGeom prst="frame">
            <a:avLst>
              <a:gd name="adj1" fmla="val 940"/>
            </a:avLst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884150" y="2363840"/>
            <a:ext cx="4732132" cy="49695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884150" y="4575396"/>
            <a:ext cx="4732132" cy="49695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28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rot="8400587">
            <a:off x="1060478" y="4290231"/>
            <a:ext cx="2926938" cy="89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6245039" y="2284162"/>
            <a:ext cx="3344304" cy="1989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259418" y="517302"/>
            <a:ext cx="335942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ucida Console" panose="020B0609040504020204" pitchFamily="49" charset="0"/>
              </a:rPr>
              <a:t>Data analysis</a:t>
            </a:r>
            <a:endParaRPr lang="ru-RU" sz="2800" dirty="0" smtClean="0">
              <a:latin typeface="Lucida Console" panose="020B0609040504020204" pitchFamily="49" charset="0"/>
            </a:endParaRPr>
          </a:p>
          <a:p>
            <a:pPr algn="ctr"/>
            <a:r>
              <a:rPr lang="en-US" sz="2800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steps</a:t>
            </a:r>
            <a:endParaRPr lang="en-US" sz="2800" dirty="0">
              <a:solidFill>
                <a:srgbClr val="39F7C1"/>
              </a:solidFill>
              <a:latin typeface="Lucida Console" panose="020B0609040504020204" pitchFamily="49" charset="0"/>
            </a:endParaRPr>
          </a:p>
          <a:p>
            <a:endParaRPr lang="ru-RU" dirty="0"/>
          </a:p>
        </p:txBody>
      </p:sp>
      <p:sp>
        <p:nvSpPr>
          <p:cNvPr id="5" name="Рамка 4"/>
          <p:cNvSpPr/>
          <p:nvPr/>
        </p:nvSpPr>
        <p:spPr>
          <a:xfrm>
            <a:off x="850937" y="538970"/>
            <a:ext cx="628073" cy="618837"/>
          </a:xfrm>
          <a:prstGeom prst="frame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Рамка 5"/>
          <p:cNvSpPr/>
          <p:nvPr/>
        </p:nvSpPr>
        <p:spPr>
          <a:xfrm>
            <a:off x="850490" y="2921201"/>
            <a:ext cx="628073" cy="618837"/>
          </a:xfrm>
          <a:prstGeom prst="frame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Рамка 6"/>
          <p:cNvSpPr/>
          <p:nvPr/>
        </p:nvSpPr>
        <p:spPr>
          <a:xfrm>
            <a:off x="850935" y="5159021"/>
            <a:ext cx="628073" cy="618837"/>
          </a:xfrm>
          <a:prstGeom prst="frame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Рамка 7"/>
          <p:cNvSpPr/>
          <p:nvPr/>
        </p:nvSpPr>
        <p:spPr>
          <a:xfrm>
            <a:off x="3554380" y="5159020"/>
            <a:ext cx="628073" cy="618837"/>
          </a:xfrm>
          <a:prstGeom prst="frame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Рамка 8"/>
          <p:cNvSpPr/>
          <p:nvPr/>
        </p:nvSpPr>
        <p:spPr>
          <a:xfrm>
            <a:off x="6257825" y="5159018"/>
            <a:ext cx="628073" cy="618837"/>
          </a:xfrm>
          <a:prstGeom prst="frame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Рамка 10"/>
          <p:cNvSpPr/>
          <p:nvPr/>
        </p:nvSpPr>
        <p:spPr>
          <a:xfrm>
            <a:off x="8961271" y="5159018"/>
            <a:ext cx="628073" cy="618837"/>
          </a:xfrm>
          <a:prstGeom prst="frame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 rot="16200000">
            <a:off x="282829" y="2001389"/>
            <a:ext cx="1763396" cy="762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 rot="16200000">
            <a:off x="355482" y="4314259"/>
            <a:ext cx="1618982" cy="705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479006" y="5430326"/>
            <a:ext cx="2075373" cy="848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182452" y="5426010"/>
            <a:ext cx="2075373" cy="848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885898" y="5426010"/>
            <a:ext cx="2075373" cy="848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590260" y="386723"/>
            <a:ext cx="202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Ask questions </a:t>
            </a:r>
            <a:r>
              <a:rPr lang="en-US" dirty="0" smtClean="0">
                <a:latin typeface="Lucida Console" panose="020B0609040504020204" pitchFamily="49" charset="0"/>
              </a:rPr>
              <a:t>and define the problem.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91791" y="2763652"/>
            <a:ext cx="2604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Prepare</a:t>
            </a:r>
            <a:r>
              <a:rPr lang="en-US" dirty="0" smtClean="0">
                <a:latin typeface="Lucida Console" panose="020B0609040504020204" pitchFamily="49" charset="0"/>
              </a:rPr>
              <a:t> data, </a:t>
            </a:r>
            <a:r>
              <a:rPr lang="en-US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store</a:t>
            </a:r>
            <a:r>
              <a:rPr lang="en-US" dirty="0" smtClean="0">
                <a:latin typeface="Lucida Console" panose="020B0609040504020204" pitchFamily="49" charset="0"/>
              </a:rPr>
              <a:t> the information.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586017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Process</a:t>
            </a:r>
            <a:r>
              <a:rPr lang="en-US" dirty="0" smtClean="0">
                <a:latin typeface="Lucida Console" panose="020B0609040504020204" pitchFamily="49" charset="0"/>
              </a:rPr>
              <a:t> data, </a:t>
            </a:r>
            <a:r>
              <a:rPr lang="en-US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clean</a:t>
            </a:r>
            <a:r>
              <a:rPr lang="en-US" dirty="0" smtClean="0">
                <a:latin typeface="Lucida Console" panose="020B0609040504020204" pitchFamily="49" charset="0"/>
              </a:rPr>
              <a:t> the information.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71800" y="5854876"/>
            <a:ext cx="226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Analyze</a:t>
            </a:r>
            <a:r>
              <a:rPr lang="en-US" dirty="0" smtClean="0">
                <a:latin typeface="Lucida Console" panose="020B0609040504020204" pitchFamily="49" charset="0"/>
              </a:rPr>
              <a:t> data.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64695" y="5854876"/>
            <a:ext cx="20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Share</a:t>
            </a:r>
            <a:r>
              <a:rPr lang="en-US" dirty="0" smtClean="0">
                <a:latin typeface="Lucida Console" panose="020B0609040504020204" pitchFamily="49" charset="0"/>
              </a:rPr>
              <a:t> data.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24" name="Рамка 23"/>
          <p:cNvSpPr/>
          <p:nvPr/>
        </p:nvSpPr>
        <p:spPr>
          <a:xfrm>
            <a:off x="3554379" y="2915898"/>
            <a:ext cx="628073" cy="618837"/>
          </a:xfrm>
          <a:prstGeom prst="frame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050" name="Picture 2" descr="Вопросительный знак – Бесплатные иконки: знак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68" y="673431"/>
            <a:ext cx="322915" cy="32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Значок шестеренки – Бесплатные иконки: интерфейс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51" y="5303432"/>
            <a:ext cx="321625" cy="32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ata Icons - Free SVG &amp; PNG Data Images -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68" y="3032661"/>
            <a:ext cx="395914" cy="39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alysis - Free business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884" y="5255811"/>
            <a:ext cx="416866" cy="41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Стрелка назад – Бесплатные иконки: стрелы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82153" y="5271888"/>
            <a:ext cx="379416" cy="36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923584" y="5860179"/>
            <a:ext cx="28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Act</a:t>
            </a:r>
            <a:r>
              <a:rPr lang="en-US" dirty="0" smtClean="0">
                <a:latin typeface="Lucida Console" panose="020B0609040504020204" pitchFamily="49" charset="0"/>
              </a:rPr>
              <a:t> on the data and use the result.</a:t>
            </a:r>
            <a:endParaRPr lang="ru-RU" dirty="0">
              <a:latin typeface="Lucida Console" panose="020B0609040504020204" pitchFamily="49" charset="0"/>
            </a:endParaRPr>
          </a:p>
        </p:txBody>
      </p:sp>
      <p:pic>
        <p:nvPicPr>
          <p:cNvPr id="2062" name="Picture 14" descr="Нажать кнопку – Бесплатные иконки: жесты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9103629" y="5310603"/>
            <a:ext cx="343357" cy="34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Прямоугольник 32"/>
          <p:cNvSpPr/>
          <p:nvPr/>
        </p:nvSpPr>
        <p:spPr>
          <a:xfrm>
            <a:off x="4169667" y="3182888"/>
            <a:ext cx="2075373" cy="848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6242639" y="2284162"/>
            <a:ext cx="320434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39F7C1"/>
                </a:solidFill>
                <a:latin typeface="Lucida Console" panose="020B0609040504020204" pitchFamily="49" charset="0"/>
              </a:rPr>
              <a:t>Data</a:t>
            </a:r>
            <a:r>
              <a:rPr lang="en-US" sz="16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requirements</a:t>
            </a:r>
            <a:r>
              <a:rPr lang="ru-RU" sz="1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…</a:t>
            </a:r>
            <a:endParaRPr lang="en-US" sz="16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ucida Console" panose="020B0609040504020204" pitchFamily="49" charset="0"/>
              </a:rPr>
              <a:t>Data </a:t>
            </a:r>
            <a:r>
              <a:rPr lang="en-US" sz="1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collection</a:t>
            </a:r>
            <a:r>
              <a:rPr lang="ru-RU" sz="1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…</a:t>
            </a:r>
            <a:endParaRPr lang="en-US" sz="16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ucida Console" panose="020B0609040504020204" pitchFamily="49" charset="0"/>
              </a:rPr>
              <a:t>Data </a:t>
            </a:r>
            <a:r>
              <a:rPr lang="en-US" sz="1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processing</a:t>
            </a:r>
            <a:r>
              <a:rPr lang="ru-RU" sz="1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…</a:t>
            </a:r>
            <a:endParaRPr lang="en-US" sz="16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ucida Console" panose="020B0609040504020204" pitchFamily="49" charset="0"/>
              </a:rPr>
              <a:t>Data </a:t>
            </a:r>
            <a:r>
              <a:rPr lang="en-US" sz="1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cleaning</a:t>
            </a:r>
            <a:r>
              <a:rPr lang="ru-RU" sz="1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…</a:t>
            </a:r>
            <a:endParaRPr lang="en-US" sz="16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ucida Console" panose="020B0609040504020204" pitchFamily="49" charset="0"/>
              </a:rPr>
              <a:t>Exploratory data </a:t>
            </a:r>
            <a:r>
              <a:rPr lang="en-US" sz="1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analysis</a:t>
            </a:r>
            <a:r>
              <a:rPr lang="ru-RU" sz="1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…</a:t>
            </a:r>
            <a:endParaRPr lang="en-US" sz="16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ucida Console" panose="020B0609040504020204" pitchFamily="49" charset="0"/>
              </a:rPr>
              <a:t>Modeling and </a:t>
            </a:r>
            <a:r>
              <a:rPr lang="en-US" sz="1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algorithms</a:t>
            </a:r>
            <a:r>
              <a:rPr lang="ru-RU" sz="1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…</a:t>
            </a:r>
            <a:endParaRPr lang="en-US" sz="16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ucida Console" panose="020B0609040504020204" pitchFamily="49" charset="0"/>
              </a:rPr>
              <a:t>Data </a:t>
            </a:r>
            <a:r>
              <a:rPr lang="en-US" sz="1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product</a:t>
            </a:r>
            <a:r>
              <a:rPr lang="ru-RU" sz="1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…</a:t>
            </a:r>
            <a:endParaRPr lang="en-US" sz="16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8111475" y="1970674"/>
            <a:ext cx="1699591" cy="89452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 rot="5400000">
            <a:off x="9005996" y="2775744"/>
            <a:ext cx="1699591" cy="89452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 rot="5400000">
            <a:off x="7306405" y="941568"/>
            <a:ext cx="1699591" cy="89452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 rot="10800000">
            <a:off x="8156200" y="1760704"/>
            <a:ext cx="1699591" cy="89452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09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4" grpId="0" animBg="1"/>
      <p:bldP spid="25" grpId="0"/>
      <p:bldP spid="33" grpId="0" animBg="1"/>
      <p:bldP spid="27" grpId="0"/>
      <p:bldP spid="28" grpId="0" animBg="1"/>
      <p:bldP spid="37" grpId="0" animBg="1"/>
      <p:bldP spid="38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48" y="471120"/>
            <a:ext cx="43128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Ask questions </a:t>
            </a:r>
            <a:r>
              <a:rPr lang="en-US" sz="2800" dirty="0" smtClean="0">
                <a:latin typeface="Lucida Console" panose="020B0609040504020204" pitchFamily="49" charset="0"/>
              </a:rPr>
              <a:t>and define the problem.</a:t>
            </a:r>
            <a:endParaRPr lang="ru-RU" sz="2800" dirty="0" smtClean="0">
              <a:latin typeface="Lucida Console" panose="020B0609040504020204" pitchFamily="49" charset="0"/>
            </a:endParaRP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652655" y="378690"/>
            <a:ext cx="579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solidFill>
                  <a:srgbClr val="39F7C1"/>
                </a:solidFill>
                <a:latin typeface="Lucida Console" panose="020B0609040504020204" pitchFamily="49" charset="0"/>
              </a:rPr>
              <a:t>Бизнес-принятие решений</a:t>
            </a:r>
            <a:r>
              <a:rPr lang="ru-RU" dirty="0">
                <a:solidFill>
                  <a:srgbClr val="39F7C1"/>
                </a:solidFill>
                <a:latin typeface="Lucida Console" panose="020B0609040504020204" pitchFamily="49" charset="0"/>
              </a:rPr>
              <a:t>: </a:t>
            </a:r>
            <a:r>
              <a:rPr lang="ru-RU" dirty="0">
                <a:latin typeface="Lucida Console" panose="020B0609040504020204" pitchFamily="49" charset="0"/>
              </a:rPr>
              <a:t>В бизнесе актуальность данных имеет решающее значение. Руководители и менеджеры принимают стратегические решения на основе актуальных данных.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2655" y="2526146"/>
            <a:ext cx="5911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solidFill>
                  <a:srgbClr val="39F7C1"/>
                </a:solidFill>
                <a:latin typeface="Lucida Console" panose="020B0609040504020204" pitchFamily="49" charset="0"/>
              </a:rPr>
              <a:t>Маркетинг и аналитика</a:t>
            </a:r>
            <a:r>
              <a:rPr lang="ru-RU" dirty="0">
                <a:solidFill>
                  <a:srgbClr val="39F7C1"/>
                </a:solidFill>
                <a:latin typeface="Lucida Console" panose="020B0609040504020204" pitchFamily="49" charset="0"/>
              </a:rPr>
              <a:t>: </a:t>
            </a:r>
            <a:r>
              <a:rPr lang="ru-RU" dirty="0">
                <a:latin typeface="Lucida Console" panose="020B0609040504020204" pitchFamily="49" charset="0"/>
              </a:rPr>
              <a:t>В маркетинге актуальные данные позволяют точно определять потребности клиентов, проводить персонализированные маркетинговые кампании и анализировать эффективность стратегий.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655" y="4950600"/>
            <a:ext cx="5911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solidFill>
                  <a:srgbClr val="39F7C1"/>
                </a:solidFill>
                <a:latin typeface="Lucida Console" panose="020B0609040504020204" pitchFamily="49" charset="0"/>
              </a:rPr>
              <a:t>Финансы и инвестиции</a:t>
            </a:r>
            <a:r>
              <a:rPr lang="ru-RU" dirty="0">
                <a:solidFill>
                  <a:srgbClr val="39F7C1"/>
                </a:solidFill>
                <a:latin typeface="Lucida Console" panose="020B0609040504020204" pitchFamily="49" charset="0"/>
              </a:rPr>
              <a:t>: </a:t>
            </a:r>
            <a:r>
              <a:rPr lang="ru-RU" dirty="0">
                <a:latin typeface="Lucida Console" panose="020B0609040504020204" pitchFamily="49" charset="0"/>
              </a:rPr>
              <a:t>В финансовой сфере актуальность данных важна для принятия инвестиционных решений, управления портфелем и анализа рынков.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242225" y="2166234"/>
            <a:ext cx="4732132" cy="496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242225" y="4590688"/>
            <a:ext cx="4732132" cy="496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81891" y="1332894"/>
            <a:ext cx="370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Lucida Console" panose="020B0609040504020204" pitchFamily="49" charset="0"/>
              </a:rPr>
              <a:t>Какой </a:t>
            </a:r>
            <a:r>
              <a:rPr lang="ru-RU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дата сет </a:t>
            </a:r>
            <a:r>
              <a:rPr lang="ru-RU" dirty="0" smtClean="0">
                <a:latin typeface="Lucida Console" panose="020B0609040504020204" pitchFamily="49" charset="0"/>
              </a:rPr>
              <a:t>выбрать </a:t>
            </a:r>
            <a:r>
              <a:rPr lang="ru-RU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?</a:t>
            </a:r>
            <a:endParaRPr lang="ru-RU" dirty="0">
              <a:solidFill>
                <a:srgbClr val="39F7C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18" y="2757527"/>
            <a:ext cx="2112016" cy="71338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18" y="3470913"/>
            <a:ext cx="2223109" cy="595409"/>
          </a:xfrm>
          <a:prstGeom prst="rect">
            <a:avLst/>
          </a:prstGeom>
        </p:spPr>
      </p:pic>
      <p:sp>
        <p:nvSpPr>
          <p:cNvPr id="17" name="Рамка 16"/>
          <p:cNvSpPr/>
          <p:nvPr/>
        </p:nvSpPr>
        <p:spPr>
          <a:xfrm>
            <a:off x="1565171" y="2564000"/>
            <a:ext cx="2512034" cy="1813825"/>
          </a:xfrm>
          <a:prstGeom prst="frame">
            <a:avLst>
              <a:gd name="adj1" fmla="val 2458"/>
            </a:avLst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 rot="16200000">
            <a:off x="2024198" y="4787409"/>
            <a:ext cx="906913" cy="877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863207" y="2564000"/>
            <a:ext cx="701964" cy="1813825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158181" y="3209302"/>
            <a:ext cx="2112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ucida Console" panose="020B0609040504020204" pitchFamily="49" charset="0"/>
              </a:rPr>
              <a:t>DATA</a:t>
            </a:r>
            <a:endParaRPr lang="ru-RU" sz="2800" dirty="0">
              <a:latin typeface="Lucida Console" panose="020B060904050402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7752" y="5374115"/>
            <a:ext cx="397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ucida Console" panose="020B0609040504020204" pitchFamily="49" charset="0"/>
              </a:rPr>
              <a:t>Electric Vehicle Population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22" name="Рамка 21"/>
          <p:cNvSpPr/>
          <p:nvPr/>
        </p:nvSpPr>
        <p:spPr>
          <a:xfrm>
            <a:off x="581890" y="5284738"/>
            <a:ext cx="3935501" cy="518427"/>
          </a:xfrm>
          <a:prstGeom prst="frame">
            <a:avLst>
              <a:gd name="adj1" fmla="val 9584"/>
            </a:avLst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6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/>
      <p:bldP spid="17" grpId="0" animBg="1"/>
      <p:bldP spid="18" grpId="0" animBg="1"/>
      <p:bldP spid="19" grpId="0" animBg="1"/>
      <p:bldP spid="20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6111" y="493461"/>
            <a:ext cx="429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Dataset</a:t>
            </a:r>
            <a:r>
              <a:rPr lang="en-US" sz="2800" dirty="0" smtClean="0">
                <a:latin typeface="Lucida Console" panose="020B0609040504020204" pitchFamily="49" charset="0"/>
              </a:rPr>
              <a:t> view…</a:t>
            </a:r>
            <a:endParaRPr lang="ru-RU" sz="2800" dirty="0">
              <a:latin typeface="Lucida Console" panose="020B060904050402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43" y="794394"/>
            <a:ext cx="4271040" cy="281038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722107" y="870324"/>
            <a:ext cx="1043709" cy="2824221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 rot="5400000">
            <a:off x="3373597" y="2020824"/>
            <a:ext cx="3740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ucida Console" panose="020B0609040504020204" pitchFamily="49" charset="0"/>
              </a:rPr>
              <a:t>Washington</a:t>
            </a:r>
            <a:endParaRPr lang="ru-RU" sz="2800" dirty="0">
              <a:latin typeface="Lucida Console" panose="020B0609040504020204" pitchFamily="49" charset="0"/>
            </a:endParaRPr>
          </a:p>
        </p:txBody>
      </p:sp>
      <p:pic>
        <p:nvPicPr>
          <p:cNvPr id="3074" name="Picture 2" descr="Машина – Бесплатные иконки: транспор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366" y="870324"/>
            <a:ext cx="531255" cy="5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1364652" y="3694545"/>
            <a:ext cx="4401164" cy="28044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20943" y="3694546"/>
            <a:ext cx="1043709" cy="2804494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514764" y="3897745"/>
            <a:ext cx="39908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Дата сет 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о статистике электромобилей в Вашингтоне ценен для </a:t>
            </a:r>
            <a:r>
              <a:rPr lang="ru-RU" dirty="0">
                <a:solidFill>
                  <a:srgbClr val="39F7C1"/>
                </a:solidFill>
                <a:latin typeface="Lucida Console" panose="020B0609040504020204" pitchFamily="49" charset="0"/>
              </a:rPr>
              <a:t>оптимизации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 зарядной инфраструктуры, </a:t>
            </a:r>
            <a:r>
              <a:rPr lang="ru-RU" dirty="0">
                <a:solidFill>
                  <a:srgbClr val="39F7C1"/>
                </a:solidFill>
                <a:latin typeface="Lucida Console" panose="020B0609040504020204" pitchFamily="49" charset="0"/>
              </a:rPr>
              <a:t>маркетинга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, анализа трендов и решений по </a:t>
            </a:r>
            <a:r>
              <a:rPr lang="ru-RU" dirty="0">
                <a:solidFill>
                  <a:srgbClr val="39F7C1"/>
                </a:solidFill>
                <a:latin typeface="Lucida Console" panose="020B0609040504020204" pitchFamily="49" charset="0"/>
              </a:rPr>
              <a:t>инвестициям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, влияя на бизнес, экологию и </a:t>
            </a:r>
            <a:r>
              <a:rPr lang="ru-RU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государственную политику.</a:t>
            </a:r>
            <a:endParaRPr lang="ru-RU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717160" y="4677472"/>
            <a:ext cx="311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ucida Console" panose="020B0609040504020204" pitchFamily="49" charset="0"/>
              </a:rPr>
              <a:t>Why ?</a:t>
            </a:r>
            <a:endParaRPr lang="ru-RU" sz="2800" dirty="0">
              <a:latin typeface="Lucida Console" panose="020B060904050402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28678" y="967188"/>
            <a:ext cx="218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Public</a:t>
            </a:r>
            <a:r>
              <a:rPr lang="en-US" dirty="0" smtClean="0">
                <a:latin typeface="Lucida Console" panose="020B0609040504020204" pitchFamily="49" charset="0"/>
              </a:rPr>
              <a:t> class</a:t>
            </a:r>
            <a:endParaRPr lang="ru-RU" dirty="0">
              <a:latin typeface="Lucida Console" panose="020B0609040504020204" pitchFamily="49" charset="0"/>
            </a:endParaRPr>
          </a:p>
        </p:txBody>
      </p:sp>
      <p:pic>
        <p:nvPicPr>
          <p:cNvPr id="3076" name="Picture 4" descr="Фигурная скобка – Бесплатные иконки: знак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130" y="1011587"/>
            <a:ext cx="346443" cy="34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Фигурная скобка – Бесплатные иконки: знак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74225" y="3110903"/>
            <a:ext cx="346443" cy="34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209681" y="1386974"/>
            <a:ext cx="4444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City;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Model;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Year;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Make;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Country;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….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765814" y="2221710"/>
            <a:ext cx="2443867" cy="781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765814" y="5181275"/>
            <a:ext cx="2443867" cy="781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80" name="Picture 8" descr="Статистика – Бесплатные иконки: бизнес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027" y="4335725"/>
            <a:ext cx="1432364" cy="143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Рамка 23"/>
          <p:cNvSpPr/>
          <p:nvPr/>
        </p:nvSpPr>
        <p:spPr>
          <a:xfrm>
            <a:off x="8174225" y="4910929"/>
            <a:ext cx="628073" cy="618837"/>
          </a:xfrm>
          <a:prstGeom prst="frame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8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10" grpId="0" animBg="1"/>
      <p:bldP spid="12" grpId="0" animBg="1"/>
      <p:bldP spid="11" grpId="0"/>
      <p:bldP spid="13" grpId="0"/>
      <p:bldP spid="15" grpId="0"/>
      <p:bldP spid="17" grpId="0"/>
      <p:bldP spid="21" grpId="0" animBg="1"/>
      <p:bldP spid="22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-83127" y="-64655"/>
            <a:ext cx="12339782" cy="701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7471" y="3195849"/>
            <a:ext cx="401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Analysis </a:t>
            </a:r>
            <a:r>
              <a:rPr lang="en-US" sz="2800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purpose</a:t>
            </a:r>
            <a:r>
              <a:rPr lang="ru-RU" sz="2800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…</a:t>
            </a:r>
            <a:endParaRPr lang="ru-RU" sz="2800" dirty="0">
              <a:solidFill>
                <a:srgbClr val="39F7C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5634" y="600365"/>
            <a:ext cx="6105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rgbClr val="39F7C1"/>
                </a:solidFill>
                <a:latin typeface="Lucida Console" panose="020B0609040504020204" pitchFamily="49" charset="0"/>
              </a:rPr>
              <a:t>Прогноз спроса</a:t>
            </a:r>
            <a:r>
              <a:rPr lang="ru-RU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: По данным можно прогнозировать рост спроса на электромобили и связанные с этим бизнес-возможности.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523344" y="2211610"/>
            <a:ext cx="6179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39F7C1"/>
                </a:solidFill>
                <a:latin typeface="Lucida Console" panose="020B0609040504020204" pitchFamily="49" charset="0"/>
              </a:rPr>
              <a:t>Целевая аудитория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: Маркетологи используют данные для настройки маркетинговых кампаний и продвижения электромобилей среди целевой аудитории.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4871" y="3913645"/>
            <a:ext cx="6086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39F7C1"/>
                </a:solidFill>
                <a:latin typeface="Lucida Console" panose="020B0609040504020204" pitchFamily="49" charset="0"/>
              </a:rPr>
              <a:t>Анализ конкурентов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: Данные позволяют изучить, какие модели и марки электромобилей популярны у конкурентов</a:t>
            </a:r>
            <a:r>
              <a:rPr lang="ru-RU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3344" y="5338681"/>
            <a:ext cx="6086763" cy="93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39F7C1"/>
                </a:solidFill>
                <a:latin typeface="Lucida Console" panose="020B0609040504020204" pitchFamily="49" charset="0"/>
              </a:rPr>
              <a:t>Оценка рынка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: Инвесторы могут использовать данные для оценки рынка электромобилей в Вашингтоне перед инвестициями.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246841" y="3637944"/>
            <a:ext cx="4732132" cy="49695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251457" y="5062980"/>
            <a:ext cx="4732132" cy="49695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мка 12"/>
          <p:cNvSpPr/>
          <p:nvPr/>
        </p:nvSpPr>
        <p:spPr>
          <a:xfrm>
            <a:off x="5396493" y="380504"/>
            <a:ext cx="6462997" cy="6062870"/>
          </a:xfrm>
          <a:prstGeom prst="frame">
            <a:avLst>
              <a:gd name="adj1" fmla="val 940"/>
            </a:avLst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246841" y="2027998"/>
            <a:ext cx="4732132" cy="49695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5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 animBg="1"/>
      <p:bldP spid="12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38" y="3546414"/>
            <a:ext cx="5230697" cy="30282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38" y="221322"/>
            <a:ext cx="5230697" cy="302829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495635" y="257655"/>
            <a:ext cx="1043709" cy="2991002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495636" y="3454399"/>
            <a:ext cx="1043709" cy="2990037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 rot="5400000">
            <a:off x="4719297" y="1488799"/>
            <a:ext cx="259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Lucida Console" panose="020B0609040504020204" pitchFamily="49" charset="0"/>
              </a:rPr>
              <a:t>Общее кол-во автомобилей по округам</a:t>
            </a:r>
            <a:r>
              <a:rPr lang="en-US" dirty="0" smtClean="0">
                <a:latin typeface="Lucida Console" panose="020B0609040504020204" pitchFamily="49" charset="0"/>
              </a:rPr>
              <a:t>…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4784434" y="4506533"/>
            <a:ext cx="246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Lucida Console" panose="020B0609040504020204" pitchFamily="49" charset="0"/>
              </a:rPr>
              <a:t>Топ 5 округов по кол-ву автомобилей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539344" y="257655"/>
            <a:ext cx="5338620" cy="2991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539341" y="3453435"/>
            <a:ext cx="5338620" cy="2991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699277" y="581309"/>
            <a:ext cx="5070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Из всех округов штата Вашингтон, девять из них выделяются высоким числом зарегистрированных электромобилей. Это свидетельствует о растущем интересе к электромобилям и развитии инфраструктуры для их поддержки в этих регионах.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2473" y="3517774"/>
            <a:ext cx="5147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В округе Кинг, с населением около 80 000 электромобилей, наблюдается наибольшая популярность электрических автомобилей в штате Вашингтон. Это предоставляет потенциальные бизнес-возможности для развития зарядной инфраструктуры, продажи электромобилей и связанных с ними услуг.</a:t>
            </a:r>
          </a:p>
        </p:txBody>
      </p:sp>
    </p:spTree>
    <p:extLst>
      <p:ext uri="{BB962C8B-B14F-4D97-AF65-F5344CB8AC3E}">
        <p14:creationId xmlns:p14="http://schemas.microsoft.com/office/powerpoint/2010/main" val="305756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1" grpId="0" animBg="1"/>
      <p:bldP spid="12" grpId="0" animBg="1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495636" y="3454399"/>
            <a:ext cx="1043709" cy="2990037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57016" y="256691"/>
            <a:ext cx="5338620" cy="2991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622473" y="3517774"/>
            <a:ext cx="5147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В округе Кинг, с населением около 80 000 электромобилей, наблюдается наибольшая популярность электрических автомобилей в штате Вашингтон. Это предоставляет потенциальные бизнес-возможности для развития зарядной инфраструктуры, продажи электромобилей и связанных с ними услуг.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7016" y="3454399"/>
            <a:ext cx="5338620" cy="2991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495636" y="256691"/>
            <a:ext cx="1043709" cy="2990037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072" y="256691"/>
            <a:ext cx="5230696" cy="316115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73" y="3454399"/>
            <a:ext cx="5383905" cy="31311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4719298" y="1092254"/>
            <a:ext cx="259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Lucida Console" panose="020B0609040504020204" pitchFamily="49" charset="0"/>
              </a:rPr>
              <a:t>Общее кол-во автомобилей по городам</a:t>
            </a:r>
            <a:r>
              <a:rPr lang="en-US" dirty="0" smtClean="0">
                <a:latin typeface="Lucida Console" panose="020B0609040504020204" pitchFamily="49" charset="0"/>
              </a:rPr>
              <a:t>…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784436" y="4289163"/>
            <a:ext cx="246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Lucida Console" panose="020B0609040504020204" pitchFamily="49" charset="0"/>
              </a:rPr>
              <a:t>Топ 10 городов по кол-ву автомобилей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235" y="459047"/>
            <a:ext cx="51261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Из данных видно, что в штате Вашингтон 10 городов выделяются по количеству </a:t>
            </a:r>
            <a:r>
              <a:rPr lang="ru-RU" dirty="0" err="1">
                <a:solidFill>
                  <a:schemeClr val="bg1"/>
                </a:solidFill>
                <a:latin typeface="Lucida Console" panose="020B0609040504020204" pitchFamily="49" charset="0"/>
              </a:rPr>
              <a:t>электроавтомобилей</a:t>
            </a:r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, причем Сиэтл лидирует с наибольшим числом электромобилей. Это может быть важной информацией для разработки инфраструктуры зарядных станций и маркетинговых стратегий в сфере электромобилей.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107" y="3517773"/>
            <a:ext cx="5315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Знание о том, что в Сиэтле наибольшее количество электромобилей, позволяет автомобильным компаниям адаптировать свои стратегии к спросу на электромобили в этом регионе. Это помогает оптимизировать поставки, разрабатывать новые модели и строить зарядную инфраструктуру, улучшая конкурентоспособность и прибыльность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238962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3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561" y="212436"/>
            <a:ext cx="6382329" cy="335415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835561" y="3664909"/>
            <a:ext cx="5338620" cy="2991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174181" y="3664909"/>
            <a:ext cx="1043709" cy="2990037"/>
          </a:xfrm>
          <a:prstGeom prst="rect">
            <a:avLst/>
          </a:prstGeom>
          <a:solidFill>
            <a:srgbClr val="39F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Скругленная соединительная линия 9"/>
          <p:cNvCxnSpPr/>
          <p:nvPr/>
        </p:nvCxnSpPr>
        <p:spPr>
          <a:xfrm rot="5400000" flipH="1" flipV="1">
            <a:off x="6562436" y="863601"/>
            <a:ext cx="2105891" cy="15055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09455" y="3731491"/>
            <a:ext cx="5172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Lucida Console" panose="020B0609040504020204" pitchFamily="49" charset="0"/>
              </a:rPr>
              <a:t>Знание о том, что в 2023 году самые продаваемые электромобили в штате Вашингтон значительно увеличились по сравнению с предыдущими годами, предоставляет бизнесу ценную информацию. Это может способствовать реорганизации производства, а также акцентированию внимания на этой модели, что в итоге повысит прибыльность.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7204391" y="5181691"/>
            <a:ext cx="298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Lucida Console" panose="020B0609040504020204" pitchFamily="49" charset="0"/>
              </a:rPr>
              <a:t>Года производства…</a:t>
            </a:r>
            <a:endParaRPr lang="ru-RU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1360</Words>
  <Application>Microsoft Office PowerPoint</Application>
  <PresentationFormat>Широкоэкранный</PresentationFormat>
  <Paragraphs>95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Lucida Console</vt:lpstr>
      <vt:lpstr>Тема Office</vt:lpstr>
      <vt:lpstr>Data analysis project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project</dc:title>
  <dc:creator>ivanb</dc:creator>
  <cp:lastModifiedBy>ivanb</cp:lastModifiedBy>
  <cp:revision>115</cp:revision>
  <dcterms:created xsi:type="dcterms:W3CDTF">2023-10-18T08:37:19Z</dcterms:created>
  <dcterms:modified xsi:type="dcterms:W3CDTF">2023-12-18T15:31:20Z</dcterms:modified>
</cp:coreProperties>
</file>