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65" r:id="rId4"/>
    <p:sldId id="279" r:id="rId5"/>
    <p:sldId id="266" r:id="rId6"/>
    <p:sldId id="269" r:id="rId7"/>
    <p:sldId id="271" r:id="rId8"/>
    <p:sldId id="270" r:id="rId9"/>
    <p:sldId id="273" r:id="rId10"/>
    <p:sldId id="274" r:id="rId11"/>
    <p:sldId id="272" r:id="rId12"/>
    <p:sldId id="275" r:id="rId13"/>
    <p:sldId id="276" r:id="rId14"/>
    <p:sldId id="267" r:id="rId15"/>
    <p:sldId id="259" r:id="rId16"/>
    <p:sldId id="268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A4F62-AF93-4AB2-87A4-806543946805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654CF-D480-41BA-B314-AB8B900654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901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144145" algn="ctr"/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D8F62-9712-4566-A10A-59214F63117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900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008F7-851F-4FC1-A2EF-DB642468F3C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533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008F7-851F-4FC1-A2EF-DB642468F3C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990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008F7-851F-4FC1-A2EF-DB642468F3C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857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008F7-851F-4FC1-A2EF-DB642468F3C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19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008F7-851F-4FC1-A2EF-DB642468F3C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522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008F7-851F-4FC1-A2EF-DB642468F3C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497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008F7-851F-4FC1-A2EF-DB642468F3C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954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008F7-851F-4FC1-A2EF-DB642468F3C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555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008F7-851F-4FC1-A2EF-DB642468F3C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759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008F7-851F-4FC1-A2EF-DB642468F3C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497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008F7-851F-4FC1-A2EF-DB642468F3C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809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008F7-851F-4FC1-A2EF-DB642468F3C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526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008F7-851F-4FC1-A2EF-DB642468F3C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487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008F7-851F-4FC1-A2EF-DB642468F3C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972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D6848-ABDF-46A2-A138-7AAAA3B24052}" type="datetime1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C378-1086-4699-9BB3-E517EAC13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303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77445-8A89-47FE-A078-F79D997EE2BF}" type="datetime1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C378-1086-4699-9BB3-E517EAC13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641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4CD70-05C6-4412-B7A5-628028153CBE}" type="datetime1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C378-1086-4699-9BB3-E517EAC13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36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60CB-B4DC-438E-B184-67FA2ABD475C}" type="datetime1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C378-1086-4699-9BB3-E517EAC13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62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71281-C780-4284-AAAC-1F80D11664A7}" type="datetime1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C378-1086-4699-9BB3-E517EAC13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36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320A-514E-4F8B-A05A-DC90D16B350A}" type="datetime1">
              <a:rPr lang="ru-RU" smtClean="0"/>
              <a:t>28.11.2024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C378-1086-4699-9BB3-E517EAC13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33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CD03-7592-42EF-A648-26BF2EFFF589}" type="datetime1">
              <a:rPr lang="ru-RU" smtClean="0"/>
              <a:t>28.11.2024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C378-1086-4699-9BB3-E517EAC13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965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5D3B1-5A24-46CC-9D39-6A31EDFBF46E}" type="datetime1">
              <a:rPr lang="ru-RU" smtClean="0"/>
              <a:t>28.11.2024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C378-1086-4699-9BB3-E517EAC13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71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0DD4C-F513-4834-92DC-4FA3BF3F9F54}" type="datetime1">
              <a:rPr lang="ru-RU" smtClean="0"/>
              <a:t>28.11.2024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C378-1086-4699-9BB3-E517EAC13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067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4A9F5-A305-4DC0-9D1C-D358B1878C97}" type="datetime1">
              <a:rPr lang="ru-RU" smtClean="0"/>
              <a:t>28.11.2024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C378-1086-4699-9BB3-E517EAC13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03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07CDF-F2F6-47F0-B1C9-78EF4F12CF64}" type="datetime1">
              <a:rPr lang="ru-RU" smtClean="0"/>
              <a:t>28.11.2024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C378-1086-4699-9BB3-E517EAC13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629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A66F0-43A1-4456-9155-F6EB8356FB4E}" type="datetime1">
              <a:rPr lang="ru-RU" smtClean="0"/>
              <a:t>28.11.2024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AC378-1086-4699-9BB3-E517EAC13A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4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50" y="2019763"/>
            <a:ext cx="10015672" cy="1798434"/>
          </a:xfrm>
        </p:spPr>
        <p:txBody>
          <a:bodyPr>
            <a:noAutofit/>
          </a:bodyPr>
          <a:lstStyle/>
          <a:p>
            <a:pPr marL="457200">
              <a:lnSpc>
                <a:spcPct val="100000"/>
              </a:lnSpc>
              <a:spcBef>
                <a:spcPts val="0"/>
              </a:spcBef>
            </a:pPr>
            <a:r>
              <a:rPr lang="ru-RU" sz="4400" b="1" dirty="0">
                <a:solidFill>
                  <a:srgbClr val="1E919A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Тема: Метрология: история, цели и функции</a:t>
            </a:r>
          </a:p>
          <a:p>
            <a:pPr marL="457200">
              <a:lnSpc>
                <a:spcPct val="100000"/>
              </a:lnSpc>
              <a:spcBef>
                <a:spcPts val="0"/>
              </a:spcBef>
            </a:pPr>
            <a:r>
              <a:rPr lang="ru-RU" sz="2800" b="1" dirty="0">
                <a:solidFill>
                  <a:srgbClr val="1E919A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по дисциплине:</a:t>
            </a:r>
          </a:p>
          <a:p>
            <a:pPr marL="457200">
              <a:lnSpc>
                <a:spcPct val="100000"/>
              </a:lnSpc>
              <a:spcBef>
                <a:spcPts val="0"/>
              </a:spcBef>
            </a:pPr>
            <a:r>
              <a:rPr lang="ru-RU" sz="2800" b="1" dirty="0">
                <a:solidFill>
                  <a:srgbClr val="1E919A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Метрология и измерительная техника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883478" y="6288237"/>
            <a:ext cx="44250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Сургут</a:t>
            </a:r>
          </a:p>
          <a:p>
            <a:pPr algn="ctr"/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2024 г.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349911" y="5260624"/>
            <a:ext cx="66576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b="1" dirty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Ст. преподаватель:</a:t>
            </a:r>
          </a:p>
          <a:p>
            <a:pPr algn="r"/>
            <a:r>
              <a:rPr lang="ru-RU" sz="2800" b="1" dirty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Гребенюк Елена Владимировна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966642B-F847-76FC-A097-F790E761EFE4}"/>
              </a:ext>
            </a:extLst>
          </p:cNvPr>
          <p:cNvSpPr/>
          <p:nvPr/>
        </p:nvSpPr>
        <p:spPr>
          <a:xfrm rot="5400000">
            <a:off x="-3235706" y="3218641"/>
            <a:ext cx="6865442" cy="413279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C93081F-7260-E238-F4C9-DDAA5FE301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72" y="460118"/>
            <a:ext cx="1857966" cy="1842018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399604" y="390609"/>
            <a:ext cx="923687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  <a:t>Сургутский государственный университет</a:t>
            </a:r>
          </a:p>
          <a:p>
            <a:pPr algn="ctr"/>
            <a: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  <a:t>Политехнический институт</a:t>
            </a:r>
          </a:p>
          <a:p>
            <a:pPr algn="ctr"/>
            <a:r>
              <a:rPr lang="ru-RU" sz="2800" b="1" dirty="0">
                <a:solidFill>
                  <a:schemeClr val="accent1">
                    <a:lumMod val="75000"/>
                  </a:schemeClr>
                </a:solidFill>
              </a:rPr>
              <a:t>Кафедра автоматики и компьютерных систем</a:t>
            </a:r>
            <a:endParaRPr lang="ru-R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654" y="4696611"/>
            <a:ext cx="1914792" cy="1914792"/>
          </a:xfrm>
          <a:prstGeom prst="rect">
            <a:avLst/>
          </a:prstGeom>
        </p:spPr>
      </p:pic>
      <p:sp>
        <p:nvSpPr>
          <p:cNvPr id="13" name="Прямоугольник 12"/>
          <p:cNvSpPr/>
          <p:nvPr/>
        </p:nvSpPr>
        <p:spPr>
          <a:xfrm>
            <a:off x="4349911" y="4306517"/>
            <a:ext cx="66576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b="1" dirty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Студент группы: 606-12</a:t>
            </a:r>
          </a:p>
          <a:p>
            <a:pPr algn="r"/>
            <a:r>
              <a:rPr lang="ru-RU" sz="2800" b="1" dirty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Речук Дмитрий Максимович</a:t>
            </a:r>
          </a:p>
        </p:txBody>
      </p:sp>
    </p:spTree>
    <p:extLst>
      <p:ext uri="{BB962C8B-B14F-4D97-AF65-F5344CB8AC3E}">
        <p14:creationId xmlns:p14="http://schemas.microsoft.com/office/powerpoint/2010/main" val="545484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92" y="5935436"/>
            <a:ext cx="9801826" cy="922564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751317" y="160387"/>
            <a:ext cx="11440684" cy="13921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Виды метрологии</a:t>
            </a: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3182700" y="3165635"/>
            <a:ext cx="6865442" cy="519292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5B624-0254-D321-DDE9-B42DA4D210CB}"/>
              </a:ext>
            </a:extLst>
          </p:cNvPr>
          <p:cNvSpPr txBox="1"/>
          <p:nvPr/>
        </p:nvSpPr>
        <p:spPr>
          <a:xfrm>
            <a:off x="981219" y="6396718"/>
            <a:ext cx="9140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0000"/>
              </a:lnSpc>
              <a:spcBef>
                <a:spcPts val="0"/>
              </a:spcBef>
            </a:pPr>
            <a:r>
              <a:rPr lang="ru-RU" b="1" dirty="0">
                <a:solidFill>
                  <a:schemeClr val="bg1"/>
                </a:solidFill>
              </a:rPr>
              <a:t>Речук</a:t>
            </a:r>
            <a:r>
              <a:rPr lang="ru-RU" sz="1800" b="1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Д</a:t>
            </a:r>
            <a:r>
              <a:rPr lang="ru-RU" sz="1800" b="1" dirty="0">
                <a:solidFill>
                  <a:schemeClr val="bg1"/>
                </a:solidFill>
              </a:rPr>
              <a:t>.</a:t>
            </a:r>
            <a:r>
              <a:rPr lang="ru-RU" b="1" dirty="0">
                <a:solidFill>
                  <a:schemeClr val="bg1"/>
                </a:solidFill>
              </a:rPr>
              <a:t>М</a:t>
            </a:r>
            <a:r>
              <a:rPr lang="ru-RU" sz="1800" b="1" dirty="0">
                <a:solidFill>
                  <a:schemeClr val="bg1"/>
                </a:solidFill>
              </a:rPr>
              <a:t>. «</a:t>
            </a:r>
            <a:r>
              <a:rPr lang="ru-RU" b="1" dirty="0">
                <a:solidFill>
                  <a:schemeClr val="bg1"/>
                </a:solidFill>
              </a:rPr>
              <a:t>Метрология»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5B666E-AE50-9E97-49E3-286BFCA0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C378-1086-4699-9BB3-E517EAC13AE2}" type="slidenum">
              <a:rPr lang="ru-RU" sz="1800" smtClean="0"/>
              <a:t>10</a:t>
            </a:fld>
            <a:endParaRPr lang="ru-RU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6765E8-129A-4696-B4B7-23AA54B0F4D2}"/>
              </a:ext>
            </a:extLst>
          </p:cNvPr>
          <p:cNvSpPr txBox="1"/>
          <p:nvPr/>
        </p:nvSpPr>
        <p:spPr>
          <a:xfrm>
            <a:off x="5023281" y="2927268"/>
            <a:ext cx="289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Прикладная (практическая)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D0F836-BB34-450B-AFB8-61D6A331EBD2}"/>
              </a:ext>
            </a:extLst>
          </p:cNvPr>
          <p:cNvSpPr txBox="1"/>
          <p:nvPr/>
        </p:nvSpPr>
        <p:spPr>
          <a:xfrm>
            <a:off x="7920036" y="2927268"/>
            <a:ext cx="1875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Законодательная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5DE8DE-AD69-4C1B-BEA1-B3D831B7AE7A}"/>
              </a:ext>
            </a:extLst>
          </p:cNvPr>
          <p:cNvSpPr txBox="1"/>
          <p:nvPr/>
        </p:nvSpPr>
        <p:spPr>
          <a:xfrm>
            <a:off x="1445763" y="2927268"/>
            <a:ext cx="3577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Теоретическая (фундаментальная)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52DE4D16-4C35-487D-A4C4-04004BE5789D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3234522" y="1793174"/>
            <a:ext cx="2645586" cy="113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3FC4753E-C88C-4865-AABF-CF399A819A9C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471658" y="1793174"/>
            <a:ext cx="1" cy="113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A2456EF9-0980-4958-90D8-F7E29D341E41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970816" y="1793174"/>
            <a:ext cx="1887009" cy="1134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316E8E6-0411-4B28-8CA3-48E031BBB6D6}"/>
              </a:ext>
            </a:extLst>
          </p:cNvPr>
          <p:cNvSpPr txBox="1"/>
          <p:nvPr/>
        </p:nvSpPr>
        <p:spPr>
          <a:xfrm>
            <a:off x="5502675" y="1423840"/>
            <a:ext cx="193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Виды метрологии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284E4B-4879-4934-A4FE-6832E81EB8D0}"/>
              </a:ext>
            </a:extLst>
          </p:cNvPr>
          <p:cNvSpPr txBox="1"/>
          <p:nvPr/>
        </p:nvSpPr>
        <p:spPr>
          <a:xfrm>
            <a:off x="1821358" y="3646521"/>
            <a:ext cx="2826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Изучает общие принципы измерений и разработку новых методов повышения их точности.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E900DC-E5D2-49F3-AD99-AFE365CE9812}"/>
              </a:ext>
            </a:extLst>
          </p:cNvPr>
          <p:cNvSpPr txBox="1"/>
          <p:nvPr/>
        </p:nvSpPr>
        <p:spPr>
          <a:xfrm>
            <a:off x="4920650" y="3646521"/>
            <a:ext cx="31020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Ориентирована на применение измерений в различных отраслях (машиностроение, медицина, экология).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809138-6740-4F12-BA77-174B912C3EA5}"/>
              </a:ext>
            </a:extLst>
          </p:cNvPr>
          <p:cNvSpPr txBox="1"/>
          <p:nvPr/>
        </p:nvSpPr>
        <p:spPr>
          <a:xfrm>
            <a:off x="7732347" y="3646521"/>
            <a:ext cx="22498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Связана с установлением правил и норм, обязательных для соблюдения (ФЗ, ГОСТы).</a:t>
            </a:r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D9C20BA7-30E4-4C99-B297-D27D9FE82208}"/>
              </a:ext>
            </a:extLst>
          </p:cNvPr>
          <p:cNvCxnSpPr>
            <a:cxnSpLocks/>
            <a:stCxn id="11" idx="2"/>
            <a:endCxn id="27" idx="0"/>
          </p:cNvCxnSpPr>
          <p:nvPr/>
        </p:nvCxnSpPr>
        <p:spPr>
          <a:xfrm>
            <a:off x="3234522" y="3296600"/>
            <a:ext cx="0" cy="3499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576F665D-8D02-4D8C-9ACB-3A4F9C818A88}"/>
              </a:ext>
            </a:extLst>
          </p:cNvPr>
          <p:cNvCxnSpPr>
            <a:cxnSpLocks/>
            <a:stCxn id="3" idx="2"/>
            <a:endCxn id="28" idx="0"/>
          </p:cNvCxnSpPr>
          <p:nvPr/>
        </p:nvCxnSpPr>
        <p:spPr>
          <a:xfrm flipH="1">
            <a:off x="6471658" y="3296600"/>
            <a:ext cx="1" cy="3499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7AE1AD9D-DCFF-41F0-B675-0FD585ED566B}"/>
              </a:ext>
            </a:extLst>
          </p:cNvPr>
          <p:cNvCxnSpPr>
            <a:cxnSpLocks/>
            <a:stCxn id="7" idx="2"/>
            <a:endCxn id="29" idx="0"/>
          </p:cNvCxnSpPr>
          <p:nvPr/>
        </p:nvCxnSpPr>
        <p:spPr>
          <a:xfrm flipH="1">
            <a:off x="8857274" y="3296600"/>
            <a:ext cx="551" cy="3499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780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92" y="5935436"/>
            <a:ext cx="9801826" cy="922564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751316" y="201188"/>
            <a:ext cx="11251213" cy="12595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Метрологическое обеспечение</a:t>
            </a: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3182700" y="3165635"/>
            <a:ext cx="6865442" cy="519292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751316" y="1460721"/>
            <a:ext cx="9004418" cy="424407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1800" dirty="0"/>
              <a:t>Метрологическое обеспечение — это система мероприятий, направленных на поддержание единства измерений. Оно включает:</a:t>
            </a:r>
          </a:p>
          <a:p>
            <a:pPr algn="just">
              <a:lnSpc>
                <a:spcPct val="150000"/>
              </a:lnSpc>
            </a:pPr>
            <a:r>
              <a:rPr lang="ru-RU" sz="1800" dirty="0"/>
              <a:t>Разработку и внедрение стандартов, эталонов, приборов.</a:t>
            </a:r>
          </a:p>
          <a:p>
            <a:pPr algn="just">
              <a:lnSpc>
                <a:spcPct val="150000"/>
              </a:lnSpc>
            </a:pPr>
            <a:r>
              <a:rPr lang="ru-RU" sz="1800" dirty="0"/>
              <a:t>Проверку и калибровку средств измерений.</a:t>
            </a:r>
          </a:p>
          <a:p>
            <a:pPr algn="just">
              <a:lnSpc>
                <a:spcPct val="150000"/>
              </a:lnSpc>
            </a:pPr>
            <a:r>
              <a:rPr lang="ru-RU" sz="1800" dirty="0"/>
              <a:t>Нормативное регулирование, включая ГОСТы, технические регламенты и методики.</a:t>
            </a:r>
          </a:p>
          <a:p>
            <a:pPr algn="just">
              <a:lnSpc>
                <a:spcPct val="150000"/>
              </a:lnSpc>
            </a:pPr>
            <a:r>
              <a:rPr lang="ru-RU" sz="1800" dirty="0"/>
              <a:t>Подготовку специалистов для работы в метрологии.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1800" dirty="0"/>
              <a:t>Этапы метрологического обеспечения: разработка, внедрение, контроль и модернизация.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5B624-0254-D321-DDE9-B42DA4D210CB}"/>
              </a:ext>
            </a:extLst>
          </p:cNvPr>
          <p:cNvSpPr txBox="1"/>
          <p:nvPr/>
        </p:nvSpPr>
        <p:spPr>
          <a:xfrm>
            <a:off x="981219" y="6396718"/>
            <a:ext cx="9140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0000"/>
              </a:lnSpc>
              <a:spcBef>
                <a:spcPts val="0"/>
              </a:spcBef>
            </a:pPr>
            <a:r>
              <a:rPr lang="ru-RU" b="1" dirty="0">
                <a:solidFill>
                  <a:schemeClr val="bg1"/>
                </a:solidFill>
              </a:rPr>
              <a:t>Речук</a:t>
            </a:r>
            <a:r>
              <a:rPr lang="ru-RU" sz="1800" b="1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Д</a:t>
            </a:r>
            <a:r>
              <a:rPr lang="ru-RU" sz="1800" b="1" dirty="0">
                <a:solidFill>
                  <a:schemeClr val="bg1"/>
                </a:solidFill>
              </a:rPr>
              <a:t>.</a:t>
            </a:r>
            <a:r>
              <a:rPr lang="ru-RU" b="1" dirty="0">
                <a:solidFill>
                  <a:schemeClr val="bg1"/>
                </a:solidFill>
              </a:rPr>
              <a:t>М</a:t>
            </a:r>
            <a:r>
              <a:rPr lang="ru-RU" sz="1800" b="1" dirty="0">
                <a:solidFill>
                  <a:schemeClr val="bg1"/>
                </a:solidFill>
              </a:rPr>
              <a:t>. «</a:t>
            </a:r>
            <a:r>
              <a:rPr lang="ru-RU" b="1" dirty="0">
                <a:solidFill>
                  <a:schemeClr val="bg1"/>
                </a:solidFill>
              </a:rPr>
              <a:t>Метрология»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5B666E-AE50-9E97-49E3-286BFCA0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C378-1086-4699-9BB3-E517EAC13AE2}" type="slidenum">
              <a:rPr lang="ru-RU" sz="1800" smtClean="0"/>
              <a:t>11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535316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92" y="5935436"/>
            <a:ext cx="9801826" cy="922564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751316" y="201188"/>
            <a:ext cx="11251213" cy="12595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Нормативная основа метрологии в РФ</a:t>
            </a: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3182700" y="3165635"/>
            <a:ext cx="6865442" cy="519292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751316" y="1460721"/>
            <a:ext cx="9004418" cy="424407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ru-RU" sz="1800" dirty="0"/>
              <a:t>Федеральный закон № 102-ФЗ "Об обеспечении единства измерений": регулирует правила проведения измерений и их обязательность для различных сфер.</a:t>
            </a:r>
          </a:p>
          <a:p>
            <a:pPr algn="just">
              <a:lnSpc>
                <a:spcPct val="150000"/>
              </a:lnSpc>
            </a:pPr>
            <a:r>
              <a:rPr lang="ru-RU" sz="1800" dirty="0"/>
              <a:t>ГОСТы и технические регламенты: стандарты, определяющие требования к точности и методикам измерений.</a:t>
            </a:r>
          </a:p>
          <a:p>
            <a:pPr algn="just">
              <a:lnSpc>
                <a:spcPct val="150000"/>
              </a:lnSpc>
            </a:pPr>
            <a:r>
              <a:rPr lang="ru-RU" sz="1800" dirty="0"/>
              <a:t>Росстандарт: орган, отвечающий за координацию метрологической деятельности в стране.</a:t>
            </a:r>
          </a:p>
          <a:p>
            <a:pPr algn="just">
              <a:lnSpc>
                <a:spcPct val="150000"/>
              </a:lnSpc>
            </a:pPr>
            <a:r>
              <a:rPr lang="ru-RU" sz="1800" dirty="0"/>
              <a:t>Международные акты: соглашения о взаимном признании результатов измерений (например, CIPM MRA).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5B624-0254-D321-DDE9-B42DA4D210CB}"/>
              </a:ext>
            </a:extLst>
          </p:cNvPr>
          <p:cNvSpPr txBox="1"/>
          <p:nvPr/>
        </p:nvSpPr>
        <p:spPr>
          <a:xfrm>
            <a:off x="981219" y="6396718"/>
            <a:ext cx="9140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0000"/>
              </a:lnSpc>
              <a:spcBef>
                <a:spcPts val="0"/>
              </a:spcBef>
            </a:pPr>
            <a:r>
              <a:rPr lang="ru-RU" b="1" dirty="0">
                <a:solidFill>
                  <a:schemeClr val="bg1"/>
                </a:solidFill>
              </a:rPr>
              <a:t>Речук</a:t>
            </a:r>
            <a:r>
              <a:rPr lang="ru-RU" sz="1800" b="1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Д</a:t>
            </a:r>
            <a:r>
              <a:rPr lang="ru-RU" sz="1800" b="1" dirty="0">
                <a:solidFill>
                  <a:schemeClr val="bg1"/>
                </a:solidFill>
              </a:rPr>
              <a:t>.</a:t>
            </a:r>
            <a:r>
              <a:rPr lang="ru-RU" b="1" dirty="0">
                <a:solidFill>
                  <a:schemeClr val="bg1"/>
                </a:solidFill>
              </a:rPr>
              <a:t>М</a:t>
            </a:r>
            <a:r>
              <a:rPr lang="ru-RU" sz="1800" b="1" dirty="0">
                <a:solidFill>
                  <a:schemeClr val="bg1"/>
                </a:solidFill>
              </a:rPr>
              <a:t>. «</a:t>
            </a:r>
            <a:r>
              <a:rPr lang="ru-RU" b="1" dirty="0">
                <a:solidFill>
                  <a:schemeClr val="bg1"/>
                </a:solidFill>
              </a:rPr>
              <a:t>Метрология»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5B666E-AE50-9E97-49E3-286BFCA0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C378-1086-4699-9BB3-E517EAC13AE2}" type="slidenum">
              <a:rPr lang="ru-RU" sz="1800" smtClean="0"/>
              <a:t>12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903950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92" y="5935436"/>
            <a:ext cx="9801826" cy="922564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751316" y="201188"/>
            <a:ext cx="11251213" cy="12595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3182700" y="3165635"/>
            <a:ext cx="6865442" cy="519292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751316" y="1460721"/>
            <a:ext cx="9004418" cy="424407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000" dirty="0"/>
              <a:t>Метрология играет ключевую роль в обеспечении точности, единства и надежности измерений, что важно для науки, техники и экономики.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000" dirty="0"/>
              <a:t>Современные вызовы требуют активной адаптации метрологических стандартов к новым технологиям и задачам.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000" dirty="0"/>
              <a:t>Поддержание высокой метрологической культуры способствует повышению качества продукции и услуг, а также укреплению доверия между производителями и потребителями.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5B624-0254-D321-DDE9-B42DA4D210CB}"/>
              </a:ext>
            </a:extLst>
          </p:cNvPr>
          <p:cNvSpPr txBox="1"/>
          <p:nvPr/>
        </p:nvSpPr>
        <p:spPr>
          <a:xfrm>
            <a:off x="981219" y="6396718"/>
            <a:ext cx="9140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0000"/>
              </a:lnSpc>
              <a:spcBef>
                <a:spcPts val="0"/>
              </a:spcBef>
            </a:pPr>
            <a:r>
              <a:rPr lang="ru-RU" b="1" dirty="0">
                <a:solidFill>
                  <a:schemeClr val="bg1"/>
                </a:solidFill>
              </a:rPr>
              <a:t>Речук</a:t>
            </a:r>
            <a:r>
              <a:rPr lang="ru-RU" sz="1800" b="1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Д</a:t>
            </a:r>
            <a:r>
              <a:rPr lang="ru-RU" sz="1800" b="1" dirty="0">
                <a:solidFill>
                  <a:schemeClr val="bg1"/>
                </a:solidFill>
              </a:rPr>
              <a:t>.</a:t>
            </a:r>
            <a:r>
              <a:rPr lang="ru-RU" b="1" dirty="0">
                <a:solidFill>
                  <a:schemeClr val="bg1"/>
                </a:solidFill>
              </a:rPr>
              <a:t>М</a:t>
            </a:r>
            <a:r>
              <a:rPr lang="ru-RU" sz="1800" b="1" dirty="0">
                <a:solidFill>
                  <a:schemeClr val="bg1"/>
                </a:solidFill>
              </a:rPr>
              <a:t>. «</a:t>
            </a:r>
            <a:r>
              <a:rPr lang="ru-RU" b="1" dirty="0">
                <a:solidFill>
                  <a:schemeClr val="bg1"/>
                </a:solidFill>
              </a:rPr>
              <a:t>Метрология»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5B666E-AE50-9E97-49E3-286BFCA0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C378-1086-4699-9BB3-E517EAC13AE2}" type="slidenum">
              <a:rPr lang="ru-RU" sz="1800" smtClean="0"/>
              <a:t>13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193077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92" y="5935436"/>
            <a:ext cx="9801826" cy="922564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751316" y="201188"/>
            <a:ext cx="11251213" cy="12595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Список использованных источников</a:t>
            </a: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3182700" y="3165635"/>
            <a:ext cx="6865442" cy="519292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751316" y="1378857"/>
            <a:ext cx="10419192" cy="43259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СурГу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Moodle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«Конспект Лекции». – URL: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https://clck.ru/3AYUHj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(дата обращения </a:t>
            </a:r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26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.2024).</a:t>
            </a:r>
          </a:p>
          <a:p>
            <a:pPr algn="just">
              <a:lnSpc>
                <a:spcPct val="150000"/>
              </a:lnSpc>
            </a:pPr>
            <a:endParaRPr lang="ru-R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5B624-0254-D321-DDE9-B42DA4D210CB}"/>
              </a:ext>
            </a:extLst>
          </p:cNvPr>
          <p:cNvSpPr txBox="1"/>
          <p:nvPr/>
        </p:nvSpPr>
        <p:spPr>
          <a:xfrm>
            <a:off x="981219" y="6396718"/>
            <a:ext cx="9140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0000"/>
              </a:lnSpc>
              <a:spcBef>
                <a:spcPts val="0"/>
              </a:spcBef>
            </a:pPr>
            <a:r>
              <a:rPr lang="ru-RU" b="1" dirty="0">
                <a:solidFill>
                  <a:schemeClr val="bg1"/>
                </a:solidFill>
              </a:rPr>
              <a:t>Речук</a:t>
            </a:r>
            <a:r>
              <a:rPr lang="ru-RU" sz="1800" b="1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Д</a:t>
            </a:r>
            <a:r>
              <a:rPr lang="ru-RU" sz="1800" b="1" dirty="0">
                <a:solidFill>
                  <a:schemeClr val="bg1"/>
                </a:solidFill>
              </a:rPr>
              <a:t>.</a:t>
            </a:r>
            <a:r>
              <a:rPr lang="ru-RU" b="1" dirty="0">
                <a:solidFill>
                  <a:schemeClr val="bg1"/>
                </a:solidFill>
              </a:rPr>
              <a:t>М</a:t>
            </a:r>
            <a:r>
              <a:rPr lang="ru-RU" sz="1800" b="1" dirty="0">
                <a:solidFill>
                  <a:schemeClr val="bg1"/>
                </a:solidFill>
              </a:rPr>
              <a:t>. «</a:t>
            </a:r>
            <a:r>
              <a:rPr lang="ru-RU" b="1" dirty="0">
                <a:solidFill>
                  <a:schemeClr val="bg1"/>
                </a:solidFill>
              </a:rPr>
              <a:t>Метрология»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5B666E-AE50-9E97-49E3-286BFCA0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C378-1086-4699-9BB3-E517EAC13AE2}" type="slidenum">
              <a:rPr lang="ru-RU" sz="1800" smtClean="0"/>
              <a:t>14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284055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92" y="5935436"/>
            <a:ext cx="9801826" cy="922564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169502" y="1507683"/>
            <a:ext cx="9013371" cy="1259534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Речук Дмитрий Максимович</a:t>
            </a: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3182700" y="3165635"/>
            <a:ext cx="6865442" cy="519292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57649BF-5034-1949-F349-87800A7B7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13" y="2898112"/>
            <a:ext cx="493819" cy="493819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069D885-B1EF-F237-CE74-E7975F8AF756}"/>
              </a:ext>
            </a:extLst>
          </p:cNvPr>
          <p:cNvSpPr/>
          <p:nvPr/>
        </p:nvSpPr>
        <p:spPr>
          <a:xfrm>
            <a:off x="1524685" y="3010653"/>
            <a:ext cx="90281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ru-RU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mail</a:t>
            </a:r>
            <a:r>
              <a:rPr lang="ru-RU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35A388-EF73-E756-AF28-6D75546F3191}"/>
              </a:ext>
            </a:extLst>
          </p:cNvPr>
          <p:cNvSpPr txBox="1"/>
          <p:nvPr/>
        </p:nvSpPr>
        <p:spPr>
          <a:xfrm>
            <a:off x="2377840" y="3010653"/>
            <a:ext cx="3175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echuk</a:t>
            </a:r>
            <a:r>
              <a:rPr lang="en-US" dirty="0">
                <a:ln w="0"/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_dm@edu.surgu.ru</a:t>
            </a:r>
            <a:endParaRPr lang="ru-RU" dirty="0">
              <a:ln w="0"/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E69434D6-CC4B-3074-A97B-D067398D41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502" y="265238"/>
            <a:ext cx="1416526" cy="1404368"/>
          </a:xfrm>
          <a:prstGeom prst="rect">
            <a:avLst/>
          </a:prstGeo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95C502F-9A0E-8480-8387-4FC05391976B}"/>
              </a:ext>
            </a:extLst>
          </p:cNvPr>
          <p:cNvSpPr txBox="1">
            <a:spLocks/>
          </p:cNvSpPr>
          <p:nvPr/>
        </p:nvSpPr>
        <p:spPr>
          <a:xfrm>
            <a:off x="5687681" y="2435335"/>
            <a:ext cx="6156364" cy="1519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Студент группы 606-12</a:t>
            </a:r>
          </a:p>
          <a:p>
            <a:r>
              <a:rPr lang="ru-RU" sz="2000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Кафедра автоматизированных систем обработки информации и управления </a:t>
            </a:r>
          </a:p>
          <a:p>
            <a:r>
              <a:rPr lang="ru-RU" sz="2000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Политехнический институт</a:t>
            </a:r>
          </a:p>
          <a:p>
            <a:r>
              <a:rPr lang="ru-RU" sz="2000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Сургутский государственный университет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D09108-CDF1-B9C0-9F76-C799455AFC41}"/>
              </a:ext>
            </a:extLst>
          </p:cNvPr>
          <p:cNvSpPr txBox="1"/>
          <p:nvPr/>
        </p:nvSpPr>
        <p:spPr>
          <a:xfrm>
            <a:off x="981219" y="6396718"/>
            <a:ext cx="9140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0000"/>
              </a:lnSpc>
              <a:spcBef>
                <a:spcPts val="0"/>
              </a:spcBef>
            </a:pPr>
            <a:r>
              <a:rPr lang="ru-RU" b="1" dirty="0">
                <a:solidFill>
                  <a:schemeClr val="bg1"/>
                </a:solidFill>
              </a:rPr>
              <a:t>Речук</a:t>
            </a:r>
            <a:r>
              <a:rPr lang="ru-RU" sz="1800" b="1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Д</a:t>
            </a:r>
            <a:r>
              <a:rPr lang="ru-RU" sz="1800" b="1" dirty="0">
                <a:solidFill>
                  <a:schemeClr val="bg1"/>
                </a:solidFill>
              </a:rPr>
              <a:t>.</a:t>
            </a:r>
            <a:r>
              <a:rPr lang="ru-RU" b="1" dirty="0">
                <a:solidFill>
                  <a:schemeClr val="bg1"/>
                </a:solidFill>
              </a:rPr>
              <a:t>М</a:t>
            </a:r>
            <a:r>
              <a:rPr lang="ru-RU" sz="1800" b="1" dirty="0">
                <a:solidFill>
                  <a:schemeClr val="bg1"/>
                </a:solidFill>
              </a:rPr>
              <a:t>. «</a:t>
            </a:r>
            <a:r>
              <a:rPr lang="ru-RU" b="1" dirty="0">
                <a:solidFill>
                  <a:schemeClr val="bg1"/>
                </a:solidFill>
              </a:rPr>
              <a:t>Метрология»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19F375F-2D3D-A555-9E6B-F6BCB7795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C378-1086-4699-9BB3-E517EAC13AE2}" type="slidenum">
              <a:rPr lang="ru-RU" sz="1800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1099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92" y="5935436"/>
            <a:ext cx="9801826" cy="922564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2808120" y="2795514"/>
            <a:ext cx="6575760" cy="12595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3182700" y="3165635"/>
            <a:ext cx="6865442" cy="519292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5B624-0254-D321-DDE9-B42DA4D210CB}"/>
              </a:ext>
            </a:extLst>
          </p:cNvPr>
          <p:cNvSpPr txBox="1"/>
          <p:nvPr/>
        </p:nvSpPr>
        <p:spPr>
          <a:xfrm>
            <a:off x="981219" y="6396718"/>
            <a:ext cx="9140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0000"/>
              </a:lnSpc>
              <a:spcBef>
                <a:spcPts val="0"/>
              </a:spcBef>
            </a:pPr>
            <a:r>
              <a:rPr lang="ru-RU" b="1" dirty="0">
                <a:solidFill>
                  <a:schemeClr val="bg1"/>
                </a:solidFill>
              </a:rPr>
              <a:t>Речук</a:t>
            </a:r>
            <a:r>
              <a:rPr lang="ru-RU" sz="1800" b="1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Д</a:t>
            </a:r>
            <a:r>
              <a:rPr lang="ru-RU" sz="1800" b="1" dirty="0">
                <a:solidFill>
                  <a:schemeClr val="bg1"/>
                </a:solidFill>
              </a:rPr>
              <a:t>.</a:t>
            </a:r>
            <a:r>
              <a:rPr lang="ru-RU" b="1" dirty="0">
                <a:solidFill>
                  <a:schemeClr val="bg1"/>
                </a:solidFill>
              </a:rPr>
              <a:t>М</a:t>
            </a:r>
            <a:r>
              <a:rPr lang="ru-RU" sz="1800" b="1" dirty="0">
                <a:solidFill>
                  <a:schemeClr val="bg1"/>
                </a:solidFill>
              </a:rPr>
              <a:t>. </a:t>
            </a:r>
            <a:r>
              <a:rPr lang="ru-RU" sz="1800" b="1">
                <a:solidFill>
                  <a:schemeClr val="bg1"/>
                </a:solidFill>
              </a:rPr>
              <a:t>«</a:t>
            </a:r>
            <a:r>
              <a:rPr lang="ru-RU" b="1">
                <a:solidFill>
                  <a:schemeClr val="bg1"/>
                </a:solidFill>
              </a:rPr>
              <a:t>Метрология»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5B666E-AE50-9E97-49E3-286BFCA0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C378-1086-4699-9BB3-E517EAC13AE2}" type="slidenum">
              <a:rPr lang="ru-RU" sz="1800" smtClean="0"/>
              <a:t>16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583837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92" y="5935436"/>
            <a:ext cx="9801826" cy="922564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876300" y="0"/>
            <a:ext cx="11126230" cy="8667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Введение</a:t>
            </a: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3182700" y="3165635"/>
            <a:ext cx="6865442" cy="519292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1057275" y="714375"/>
            <a:ext cx="8698459" cy="559739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1800" dirty="0"/>
              <a:t>Метрология — это наука об измерениях, их единстве и средствах обеспечения их точности. Она играет ключевую роль в обеспечении надежности и воспроизводимости результатов, которые необходимы в науке, промышленности, медицине, торговле и повседневной жизни.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1800" dirty="0"/>
              <a:t>Метрология служит основой для стандартизации, сертификации и контроля качества продукции.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5B624-0254-D321-DDE9-B42DA4D210CB}"/>
              </a:ext>
            </a:extLst>
          </p:cNvPr>
          <p:cNvSpPr txBox="1"/>
          <p:nvPr/>
        </p:nvSpPr>
        <p:spPr>
          <a:xfrm>
            <a:off x="981219" y="6396718"/>
            <a:ext cx="9140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0000"/>
              </a:lnSpc>
              <a:spcBef>
                <a:spcPts val="0"/>
              </a:spcBef>
            </a:pPr>
            <a:r>
              <a:rPr lang="ru-RU" b="1" dirty="0">
                <a:solidFill>
                  <a:schemeClr val="bg1"/>
                </a:solidFill>
              </a:rPr>
              <a:t>Речук</a:t>
            </a:r>
            <a:r>
              <a:rPr lang="ru-RU" sz="1800" b="1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Д</a:t>
            </a:r>
            <a:r>
              <a:rPr lang="ru-RU" sz="1800" b="1" dirty="0">
                <a:solidFill>
                  <a:schemeClr val="bg1"/>
                </a:solidFill>
              </a:rPr>
              <a:t>.</a:t>
            </a:r>
            <a:r>
              <a:rPr lang="ru-RU" b="1" dirty="0">
                <a:solidFill>
                  <a:schemeClr val="bg1"/>
                </a:solidFill>
              </a:rPr>
              <a:t>М</a:t>
            </a:r>
            <a:r>
              <a:rPr lang="ru-RU" sz="1800" b="1" dirty="0">
                <a:solidFill>
                  <a:schemeClr val="bg1"/>
                </a:solidFill>
              </a:rPr>
              <a:t>. «</a:t>
            </a:r>
            <a:r>
              <a:rPr lang="ru-RU" b="1" dirty="0">
                <a:solidFill>
                  <a:schemeClr val="bg1"/>
                </a:solidFill>
              </a:rPr>
              <a:t>Метрология»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B1E28B-C27B-54B8-E4CF-B6FEA91C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C378-1086-4699-9BB3-E517EAC13AE2}" type="slidenum">
              <a:rPr lang="ru-RU" sz="1800" smtClean="0"/>
              <a:t>2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14634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92" y="5935436"/>
            <a:ext cx="9801826" cy="922564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751316" y="201188"/>
            <a:ext cx="11251213" cy="12595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понятия</a:t>
            </a: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3182700" y="3165635"/>
            <a:ext cx="6865442" cy="519292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751316" y="1378857"/>
            <a:ext cx="9004418" cy="43259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ru-RU" sz="1800" dirty="0">
                <a:ea typeface="Times New Roman" panose="02020603050405020304" pitchFamily="18" charset="0"/>
              </a:rPr>
              <a:t>Измерение: процесс получения количественного значения физической величины с использованием измерительных средств.</a:t>
            </a:r>
          </a:p>
          <a:p>
            <a:pPr algn="just">
              <a:lnSpc>
                <a:spcPct val="150000"/>
              </a:lnSpc>
            </a:pPr>
            <a:r>
              <a:rPr lang="ru-RU" sz="1800" dirty="0">
                <a:ea typeface="Times New Roman" panose="02020603050405020304" pitchFamily="18" charset="0"/>
              </a:rPr>
              <a:t>Объект измерения: физический предмет или явление, характеристики которого подлежат измерению.</a:t>
            </a:r>
          </a:p>
          <a:p>
            <a:pPr algn="just">
              <a:lnSpc>
                <a:spcPct val="150000"/>
              </a:lnSpc>
            </a:pPr>
            <a:r>
              <a:rPr lang="ru-RU" sz="1800" dirty="0">
                <a:ea typeface="Times New Roman" panose="02020603050405020304" pitchFamily="18" charset="0"/>
              </a:rPr>
              <a:t>Результат измерения: числовое значение, полученное в результате измерительного процесса, сопровождаемое оценкой точности.</a:t>
            </a:r>
          </a:p>
          <a:p>
            <a:pPr algn="just">
              <a:lnSpc>
                <a:spcPct val="150000"/>
              </a:lnSpc>
            </a:pPr>
            <a:r>
              <a:rPr lang="ru-RU" sz="1800" dirty="0">
                <a:ea typeface="Times New Roman" panose="02020603050405020304" pitchFamily="18" charset="0"/>
              </a:rPr>
              <a:t>Погрешность измерения: отклонение измеренного значения от истинного, включающее систематические и случайные составляющие.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5B624-0254-D321-DDE9-B42DA4D210CB}"/>
              </a:ext>
            </a:extLst>
          </p:cNvPr>
          <p:cNvSpPr txBox="1"/>
          <p:nvPr/>
        </p:nvSpPr>
        <p:spPr>
          <a:xfrm>
            <a:off x="981219" y="6396718"/>
            <a:ext cx="9140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0000"/>
              </a:lnSpc>
              <a:spcBef>
                <a:spcPts val="0"/>
              </a:spcBef>
            </a:pPr>
            <a:r>
              <a:rPr lang="ru-RU" b="1" dirty="0">
                <a:solidFill>
                  <a:schemeClr val="bg1"/>
                </a:solidFill>
              </a:rPr>
              <a:t>Речук</a:t>
            </a:r>
            <a:r>
              <a:rPr lang="ru-RU" sz="1800" b="1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Д</a:t>
            </a:r>
            <a:r>
              <a:rPr lang="ru-RU" sz="1800" b="1" dirty="0">
                <a:solidFill>
                  <a:schemeClr val="bg1"/>
                </a:solidFill>
              </a:rPr>
              <a:t>.</a:t>
            </a:r>
            <a:r>
              <a:rPr lang="ru-RU" b="1" dirty="0">
                <a:solidFill>
                  <a:schemeClr val="bg1"/>
                </a:solidFill>
              </a:rPr>
              <a:t>М</a:t>
            </a:r>
            <a:r>
              <a:rPr lang="ru-RU" sz="1800" b="1" dirty="0">
                <a:solidFill>
                  <a:schemeClr val="bg1"/>
                </a:solidFill>
              </a:rPr>
              <a:t>. «</a:t>
            </a:r>
            <a:r>
              <a:rPr lang="ru-RU" b="1" dirty="0">
                <a:solidFill>
                  <a:schemeClr val="bg1"/>
                </a:solidFill>
              </a:rPr>
              <a:t>Метрология»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5B666E-AE50-9E97-49E3-286BFCA0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C378-1086-4699-9BB3-E517EAC13AE2}" type="slidenum">
              <a:rPr lang="ru-RU" sz="1800" smtClean="0"/>
              <a:t>3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806756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92" y="5935436"/>
            <a:ext cx="9801826" cy="922564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751316" y="201188"/>
            <a:ext cx="11251213" cy="12595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История метрологии</a:t>
            </a: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3182700" y="3165635"/>
            <a:ext cx="6865442" cy="519292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751316" y="1378857"/>
            <a:ext cx="9004418" cy="432593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ru-RU" sz="1800" dirty="0">
                <a:ea typeface="Times New Roman" panose="02020603050405020304" pitchFamily="18" charset="0"/>
              </a:rPr>
              <a:t>Древний мир: Использование первых мер длины (локоть в Египте) и массы (таланты, гири) в Месопотамии.</a:t>
            </a:r>
          </a:p>
          <a:p>
            <a:pPr algn="just">
              <a:lnSpc>
                <a:spcPct val="150000"/>
              </a:lnSpc>
            </a:pPr>
            <a:r>
              <a:rPr lang="ru-RU" sz="1800" dirty="0">
                <a:ea typeface="Times New Roman" panose="02020603050405020304" pitchFamily="18" charset="0"/>
              </a:rPr>
              <a:t>Средневековье: Развитие торговых стандартов, введение локальных эталонов в Европе и Азии.</a:t>
            </a:r>
          </a:p>
          <a:p>
            <a:pPr algn="just">
              <a:lnSpc>
                <a:spcPct val="150000"/>
              </a:lnSpc>
            </a:pPr>
            <a:r>
              <a:rPr lang="ru-RU" sz="1800" dirty="0">
                <a:ea typeface="Times New Roman" panose="02020603050405020304" pitchFamily="18" charset="0"/>
              </a:rPr>
              <a:t>19 век: Подписание Метрической конвенции (1875 год) и создание Международного бюро мер и весов (BIPM).</a:t>
            </a:r>
          </a:p>
          <a:p>
            <a:pPr algn="just">
              <a:lnSpc>
                <a:spcPct val="150000"/>
              </a:lnSpc>
            </a:pPr>
            <a:r>
              <a:rPr lang="ru-RU" sz="1800" dirty="0">
                <a:ea typeface="Times New Roman" panose="02020603050405020304" pitchFamily="18" charset="0"/>
              </a:rPr>
              <a:t>Современность: Замена материальных эталонов на фундаментальные физические константы (например, определение килограмма через </a:t>
            </a:r>
            <a:r>
              <a:rPr lang="ru-RU" sz="1800" dirty="0" err="1">
                <a:ea typeface="Times New Roman" panose="02020603050405020304" pitchFamily="18" charset="0"/>
              </a:rPr>
              <a:t>Планкову</a:t>
            </a:r>
            <a:r>
              <a:rPr lang="ru-RU" sz="1800" dirty="0">
                <a:ea typeface="Times New Roman" panose="02020603050405020304" pitchFamily="18" charset="0"/>
              </a:rPr>
              <a:t> постоянную).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5B624-0254-D321-DDE9-B42DA4D210CB}"/>
              </a:ext>
            </a:extLst>
          </p:cNvPr>
          <p:cNvSpPr txBox="1"/>
          <p:nvPr/>
        </p:nvSpPr>
        <p:spPr>
          <a:xfrm>
            <a:off x="981219" y="6396718"/>
            <a:ext cx="9140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0000"/>
              </a:lnSpc>
              <a:spcBef>
                <a:spcPts val="0"/>
              </a:spcBef>
            </a:pPr>
            <a:r>
              <a:rPr lang="ru-RU" b="1" dirty="0">
                <a:solidFill>
                  <a:schemeClr val="bg1"/>
                </a:solidFill>
              </a:rPr>
              <a:t>Речук</a:t>
            </a:r>
            <a:r>
              <a:rPr lang="ru-RU" sz="1800" b="1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Д</a:t>
            </a:r>
            <a:r>
              <a:rPr lang="ru-RU" sz="1800" b="1" dirty="0">
                <a:solidFill>
                  <a:schemeClr val="bg1"/>
                </a:solidFill>
              </a:rPr>
              <a:t>.</a:t>
            </a:r>
            <a:r>
              <a:rPr lang="ru-RU" b="1" dirty="0">
                <a:solidFill>
                  <a:schemeClr val="bg1"/>
                </a:solidFill>
              </a:rPr>
              <a:t>М</a:t>
            </a:r>
            <a:r>
              <a:rPr lang="ru-RU" sz="1800" b="1" dirty="0">
                <a:solidFill>
                  <a:schemeClr val="bg1"/>
                </a:solidFill>
              </a:rPr>
              <a:t>. «</a:t>
            </a:r>
            <a:r>
              <a:rPr lang="ru-RU" b="1" dirty="0">
                <a:solidFill>
                  <a:schemeClr val="bg1"/>
                </a:solidFill>
              </a:rPr>
              <a:t>Метрология»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5B666E-AE50-9E97-49E3-286BFCA0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C378-1086-4699-9BB3-E517EAC13AE2}" type="slidenum">
              <a:rPr lang="ru-RU" sz="1800" smtClean="0"/>
              <a:t>4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964361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92" y="5935436"/>
            <a:ext cx="9801826" cy="922564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535012" y="136525"/>
            <a:ext cx="11456395" cy="7213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и субъекты метрологии</a:t>
            </a: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3182700" y="3165635"/>
            <a:ext cx="6865442" cy="519292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685799" y="827897"/>
            <a:ext cx="9069935" cy="528773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1800" dirty="0"/>
              <a:t>Цель метрологии: Обеспечение точности, единства и воспроизводимости измерений для удовлетворения потребностей науки, техники и экономики.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1800" dirty="0"/>
              <a:t>Субъекты метрологии:</a:t>
            </a:r>
          </a:p>
          <a:p>
            <a:pPr algn="just">
              <a:lnSpc>
                <a:spcPct val="150000"/>
              </a:lnSpc>
            </a:pPr>
            <a:r>
              <a:rPr lang="ru-RU" sz="1800" dirty="0"/>
              <a:t>Государственные органы: Росстандарт, метрологические институты (например, ВНИИМ им. Д.И. Менделеева).</a:t>
            </a:r>
          </a:p>
          <a:p>
            <a:pPr algn="just">
              <a:lnSpc>
                <a:spcPct val="150000"/>
              </a:lnSpc>
            </a:pPr>
            <a:r>
              <a:rPr lang="ru-RU" sz="1800" dirty="0"/>
              <a:t>Организации: предприятия и лаборатории, работающие в области сертификации и измерений.</a:t>
            </a:r>
          </a:p>
          <a:p>
            <a:pPr algn="just">
              <a:lnSpc>
                <a:spcPct val="150000"/>
              </a:lnSpc>
            </a:pPr>
            <a:r>
              <a:rPr lang="ru-RU" sz="1800" dirty="0"/>
              <a:t>Международные структуры: Международное бюро мер и весов (BIPM), ISO.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5B624-0254-D321-DDE9-B42DA4D210CB}"/>
              </a:ext>
            </a:extLst>
          </p:cNvPr>
          <p:cNvSpPr txBox="1"/>
          <p:nvPr/>
        </p:nvSpPr>
        <p:spPr>
          <a:xfrm>
            <a:off x="981219" y="6396718"/>
            <a:ext cx="9140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0000"/>
              </a:lnSpc>
              <a:spcBef>
                <a:spcPts val="0"/>
              </a:spcBef>
            </a:pPr>
            <a:r>
              <a:rPr lang="ru-RU" b="1" dirty="0">
                <a:solidFill>
                  <a:schemeClr val="bg1"/>
                </a:solidFill>
              </a:rPr>
              <a:t>Речук</a:t>
            </a:r>
            <a:r>
              <a:rPr lang="ru-RU" sz="1800" b="1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Д</a:t>
            </a:r>
            <a:r>
              <a:rPr lang="ru-RU" sz="1800" b="1" dirty="0">
                <a:solidFill>
                  <a:schemeClr val="bg1"/>
                </a:solidFill>
              </a:rPr>
              <a:t>.</a:t>
            </a:r>
            <a:r>
              <a:rPr lang="ru-RU" b="1" dirty="0">
                <a:solidFill>
                  <a:schemeClr val="bg1"/>
                </a:solidFill>
              </a:rPr>
              <a:t>М</a:t>
            </a:r>
            <a:r>
              <a:rPr lang="ru-RU" sz="1800" b="1" dirty="0">
                <a:solidFill>
                  <a:schemeClr val="bg1"/>
                </a:solidFill>
              </a:rPr>
              <a:t>. «</a:t>
            </a:r>
            <a:r>
              <a:rPr lang="ru-RU" b="1" dirty="0">
                <a:solidFill>
                  <a:schemeClr val="bg1"/>
                </a:solidFill>
              </a:rPr>
              <a:t>Метрология»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5B666E-AE50-9E97-49E3-286BFCA0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C378-1086-4699-9BB3-E517EAC13AE2}" type="slidenum">
              <a:rPr lang="ru-RU" sz="1800" smtClean="0"/>
              <a:t>5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521663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92" y="5935436"/>
            <a:ext cx="9801826" cy="922564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751316" y="201188"/>
            <a:ext cx="11251213" cy="12595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Функции метрологии</a:t>
            </a: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3182700" y="3165635"/>
            <a:ext cx="6865442" cy="519292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751316" y="1171575"/>
            <a:ext cx="9004418" cy="453322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ru-RU" sz="1800" dirty="0"/>
              <a:t>Разработка и поддержание эталонов единиц измерения.</a:t>
            </a:r>
          </a:p>
          <a:p>
            <a:pPr algn="just">
              <a:lnSpc>
                <a:spcPct val="150000"/>
              </a:lnSpc>
            </a:pPr>
            <a:r>
              <a:rPr lang="ru-RU" sz="1800" dirty="0"/>
              <a:t>Обеспечение прослеживаемости измерений от международных эталонов до рабочих приборов.</a:t>
            </a:r>
          </a:p>
          <a:p>
            <a:pPr algn="just">
              <a:lnSpc>
                <a:spcPct val="150000"/>
              </a:lnSpc>
            </a:pPr>
            <a:r>
              <a:rPr lang="ru-RU" sz="1800" dirty="0"/>
              <a:t>Контроль точности и надежности измерительной техники.</a:t>
            </a:r>
          </a:p>
          <a:p>
            <a:pPr algn="just">
              <a:lnSpc>
                <a:spcPct val="150000"/>
              </a:lnSpc>
            </a:pPr>
            <a:r>
              <a:rPr lang="ru-RU" sz="1800" dirty="0"/>
              <a:t>Установление и реализация нормативных актов в области измерений.</a:t>
            </a:r>
          </a:p>
          <a:p>
            <a:pPr algn="just">
              <a:lnSpc>
                <a:spcPct val="150000"/>
              </a:lnSpc>
            </a:pPr>
            <a:r>
              <a:rPr lang="ru-RU" sz="1800" dirty="0"/>
              <a:t>Проведение научных исследований для повышения точности измерений.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5B624-0254-D321-DDE9-B42DA4D210CB}"/>
              </a:ext>
            </a:extLst>
          </p:cNvPr>
          <p:cNvSpPr txBox="1"/>
          <p:nvPr/>
        </p:nvSpPr>
        <p:spPr>
          <a:xfrm>
            <a:off x="981219" y="6396718"/>
            <a:ext cx="9140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0000"/>
              </a:lnSpc>
              <a:spcBef>
                <a:spcPts val="0"/>
              </a:spcBef>
            </a:pPr>
            <a:r>
              <a:rPr lang="ru-RU" b="1" dirty="0">
                <a:solidFill>
                  <a:schemeClr val="bg1"/>
                </a:solidFill>
              </a:rPr>
              <a:t>Речук</a:t>
            </a:r>
            <a:r>
              <a:rPr lang="ru-RU" sz="1800" b="1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Д</a:t>
            </a:r>
            <a:r>
              <a:rPr lang="ru-RU" sz="1800" b="1" dirty="0">
                <a:solidFill>
                  <a:schemeClr val="bg1"/>
                </a:solidFill>
              </a:rPr>
              <a:t>.</a:t>
            </a:r>
            <a:r>
              <a:rPr lang="ru-RU" b="1" dirty="0">
                <a:solidFill>
                  <a:schemeClr val="bg1"/>
                </a:solidFill>
              </a:rPr>
              <a:t>М</a:t>
            </a:r>
            <a:r>
              <a:rPr lang="ru-RU" sz="1800" b="1" dirty="0">
                <a:solidFill>
                  <a:schemeClr val="bg1"/>
                </a:solidFill>
              </a:rPr>
              <a:t>. «</a:t>
            </a:r>
            <a:r>
              <a:rPr lang="ru-RU" b="1" dirty="0">
                <a:solidFill>
                  <a:schemeClr val="bg1"/>
                </a:solidFill>
              </a:rPr>
              <a:t>Метрология»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5B666E-AE50-9E97-49E3-286BFCA0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C378-1086-4699-9BB3-E517EAC13AE2}" type="slidenum">
              <a:rPr lang="ru-RU" sz="1800" smtClean="0"/>
              <a:t>6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368741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92" y="5935436"/>
            <a:ext cx="9801826" cy="922564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751316" y="201188"/>
            <a:ext cx="11251213" cy="12595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Проблемы метрологии</a:t>
            </a: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3182700" y="3165635"/>
            <a:ext cx="6865442" cy="519292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542939" y="1124342"/>
            <a:ext cx="9212795" cy="3423907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ru-RU" sz="1800" dirty="0"/>
              <a:t>Технологические вызовы: адаптация к развитию нанотехнологий, квантовой метрологии и других высокоточных областей.</a:t>
            </a:r>
          </a:p>
          <a:p>
            <a:pPr algn="just">
              <a:lnSpc>
                <a:spcPct val="150000"/>
              </a:lnSpc>
            </a:pPr>
            <a:r>
              <a:rPr lang="ru-RU" sz="1800" dirty="0"/>
              <a:t>Экономические барьеры: высокая стоимость метрологического оборудования.</a:t>
            </a:r>
          </a:p>
          <a:p>
            <a:pPr algn="just">
              <a:lnSpc>
                <a:spcPct val="150000"/>
              </a:lnSpc>
            </a:pPr>
            <a:r>
              <a:rPr lang="ru-RU" sz="1800" dirty="0"/>
              <a:t>Международная совместимость: необходимость гармонизации стандартов между странами.</a:t>
            </a:r>
          </a:p>
          <a:p>
            <a:pPr algn="just">
              <a:lnSpc>
                <a:spcPct val="150000"/>
              </a:lnSpc>
            </a:pPr>
            <a:r>
              <a:rPr lang="ru-RU" sz="1800" dirty="0"/>
              <a:t>Недостаток квалифицированных специалистов: необходимость подготовки кадров в метрологии.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5B624-0254-D321-DDE9-B42DA4D210CB}"/>
              </a:ext>
            </a:extLst>
          </p:cNvPr>
          <p:cNvSpPr txBox="1"/>
          <p:nvPr/>
        </p:nvSpPr>
        <p:spPr>
          <a:xfrm>
            <a:off x="981219" y="6396718"/>
            <a:ext cx="9140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0000"/>
              </a:lnSpc>
              <a:spcBef>
                <a:spcPts val="0"/>
              </a:spcBef>
            </a:pPr>
            <a:r>
              <a:rPr lang="ru-RU" b="1" dirty="0">
                <a:solidFill>
                  <a:schemeClr val="bg1"/>
                </a:solidFill>
              </a:rPr>
              <a:t>Речук</a:t>
            </a:r>
            <a:r>
              <a:rPr lang="ru-RU" sz="1800" b="1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Д</a:t>
            </a:r>
            <a:r>
              <a:rPr lang="ru-RU" sz="1800" b="1" dirty="0">
                <a:solidFill>
                  <a:schemeClr val="bg1"/>
                </a:solidFill>
              </a:rPr>
              <a:t>.</a:t>
            </a:r>
            <a:r>
              <a:rPr lang="ru-RU" b="1" dirty="0">
                <a:solidFill>
                  <a:schemeClr val="bg1"/>
                </a:solidFill>
              </a:rPr>
              <a:t>М</a:t>
            </a:r>
            <a:r>
              <a:rPr lang="ru-RU" sz="1800" b="1" dirty="0">
                <a:solidFill>
                  <a:schemeClr val="bg1"/>
                </a:solidFill>
              </a:rPr>
              <a:t>. «</a:t>
            </a:r>
            <a:r>
              <a:rPr lang="ru-RU" b="1" dirty="0">
                <a:solidFill>
                  <a:schemeClr val="bg1"/>
                </a:solidFill>
              </a:rPr>
              <a:t>Метрология»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5B666E-AE50-9E97-49E3-286BFCA0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C378-1086-4699-9BB3-E517EAC13AE2}" type="slidenum">
              <a:rPr lang="ru-RU" sz="1800" smtClean="0"/>
              <a:t>7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642172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92" y="5935436"/>
            <a:ext cx="9801826" cy="922564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751317" y="160387"/>
            <a:ext cx="11440684" cy="13921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Объект и предмет метрологии</a:t>
            </a: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3182700" y="3165635"/>
            <a:ext cx="6865442" cy="519292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838200" y="1408277"/>
            <a:ext cx="8917534" cy="467145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000" dirty="0"/>
              <a:t>Объект метрологии: Процессы измерений, средства измерений, методики и условия их выполнения.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000" dirty="0"/>
              <a:t>Предмет метрологии:</a:t>
            </a:r>
          </a:p>
          <a:p>
            <a:pPr algn="just">
              <a:lnSpc>
                <a:spcPct val="150000"/>
              </a:lnSpc>
            </a:pPr>
            <a:r>
              <a:rPr lang="ru-RU" sz="2000" dirty="0"/>
              <a:t>Методы достижения точности измерений.</a:t>
            </a:r>
          </a:p>
          <a:p>
            <a:pPr algn="just">
              <a:lnSpc>
                <a:spcPct val="150000"/>
              </a:lnSpc>
            </a:pPr>
            <a:r>
              <a:rPr lang="ru-RU" sz="2000" dirty="0"/>
              <a:t>Анализ погрешностей и оценка их влияния на результаты.</a:t>
            </a:r>
          </a:p>
          <a:p>
            <a:pPr algn="just">
              <a:lnSpc>
                <a:spcPct val="150000"/>
              </a:lnSpc>
            </a:pPr>
            <a:r>
              <a:rPr lang="ru-RU" sz="2000" dirty="0"/>
              <a:t>Разработка стандартов и эталонов.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5B624-0254-D321-DDE9-B42DA4D210CB}"/>
              </a:ext>
            </a:extLst>
          </p:cNvPr>
          <p:cNvSpPr txBox="1"/>
          <p:nvPr/>
        </p:nvSpPr>
        <p:spPr>
          <a:xfrm>
            <a:off x="981219" y="6396718"/>
            <a:ext cx="9140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0000"/>
              </a:lnSpc>
              <a:spcBef>
                <a:spcPts val="0"/>
              </a:spcBef>
            </a:pPr>
            <a:r>
              <a:rPr lang="ru-RU" b="1" dirty="0">
                <a:solidFill>
                  <a:schemeClr val="bg1"/>
                </a:solidFill>
              </a:rPr>
              <a:t>Речук</a:t>
            </a:r>
            <a:r>
              <a:rPr lang="ru-RU" sz="1800" b="1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Д</a:t>
            </a:r>
            <a:r>
              <a:rPr lang="ru-RU" sz="1800" b="1" dirty="0">
                <a:solidFill>
                  <a:schemeClr val="bg1"/>
                </a:solidFill>
              </a:rPr>
              <a:t>.</a:t>
            </a:r>
            <a:r>
              <a:rPr lang="ru-RU" b="1" dirty="0">
                <a:solidFill>
                  <a:schemeClr val="bg1"/>
                </a:solidFill>
              </a:rPr>
              <a:t>М</a:t>
            </a:r>
            <a:r>
              <a:rPr lang="ru-RU" sz="1800" b="1" dirty="0">
                <a:solidFill>
                  <a:schemeClr val="bg1"/>
                </a:solidFill>
              </a:rPr>
              <a:t>. «</a:t>
            </a:r>
            <a:r>
              <a:rPr lang="ru-RU" b="1" dirty="0">
                <a:solidFill>
                  <a:schemeClr val="bg1"/>
                </a:solidFill>
              </a:rPr>
              <a:t>Метрология»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5B666E-AE50-9E97-49E3-286BFCA0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C378-1086-4699-9BB3-E517EAC13AE2}" type="slidenum">
              <a:rPr lang="ru-RU" sz="1800" smtClean="0"/>
              <a:t>8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435731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092" y="5935436"/>
            <a:ext cx="9801826" cy="922564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751316" y="201188"/>
            <a:ext cx="11251213" cy="125953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ru-RU" b="1" dirty="0">
                <a:solidFill>
                  <a:srgbClr val="1E919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Документы, разрабатываемые на каждом уровне стандартизации</a:t>
            </a:r>
          </a:p>
        </p:txBody>
      </p:sp>
      <p:sp>
        <p:nvSpPr>
          <p:cNvPr id="2" name="Прямоугольник 1"/>
          <p:cNvSpPr/>
          <p:nvPr/>
        </p:nvSpPr>
        <p:spPr>
          <a:xfrm rot="5400000">
            <a:off x="-3182700" y="3165635"/>
            <a:ext cx="6865442" cy="519292"/>
          </a:xfrm>
          <a:prstGeom prst="rect">
            <a:avLst/>
          </a:prstGeom>
          <a:gradFill flip="none" rotWithShape="1">
            <a:gsLst>
              <a:gs pos="0">
                <a:srgbClr val="1E919A"/>
              </a:gs>
              <a:gs pos="100000">
                <a:srgbClr val="611981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бъект 2"/>
          <p:cNvSpPr>
            <a:spLocks noGrp="1"/>
          </p:cNvSpPr>
          <p:nvPr>
            <p:ph idx="1"/>
          </p:nvPr>
        </p:nvSpPr>
        <p:spPr>
          <a:xfrm>
            <a:off x="751316" y="1343025"/>
            <a:ext cx="11154934" cy="474345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000" b="1" dirty="0"/>
              <a:t>Документы, разрабатываемые на каждом уровне стандартизации: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000" dirty="0"/>
              <a:t>•	Международный уровень: Международные стандарты (например, ISO).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000" dirty="0"/>
              <a:t>•	Региональный уровень: Стандарты, разработанные организациями региональных блоков (например, стандарты ЕС).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000" dirty="0"/>
              <a:t>•	Национальный уровень: Национальные стандарты, принимаемые государствами.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000" dirty="0"/>
              <a:t>•	Отраслевой уровень: Отраслевые стандарты, разработанные для конкретных отраслей промышленности.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15B624-0254-D321-DDE9-B42DA4D210CB}"/>
              </a:ext>
            </a:extLst>
          </p:cNvPr>
          <p:cNvSpPr txBox="1"/>
          <p:nvPr/>
        </p:nvSpPr>
        <p:spPr>
          <a:xfrm>
            <a:off x="981219" y="6396718"/>
            <a:ext cx="9140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00000"/>
              </a:lnSpc>
              <a:spcBef>
                <a:spcPts val="0"/>
              </a:spcBef>
            </a:pPr>
            <a:r>
              <a:rPr lang="ru-RU" b="1" dirty="0">
                <a:solidFill>
                  <a:schemeClr val="bg1"/>
                </a:solidFill>
              </a:rPr>
              <a:t>Речук</a:t>
            </a:r>
            <a:r>
              <a:rPr lang="ru-RU" sz="1800" b="1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Д</a:t>
            </a:r>
            <a:r>
              <a:rPr lang="ru-RU" sz="1800" b="1" dirty="0">
                <a:solidFill>
                  <a:schemeClr val="bg1"/>
                </a:solidFill>
              </a:rPr>
              <a:t>.</a:t>
            </a:r>
            <a:r>
              <a:rPr lang="ru-RU" b="1" dirty="0">
                <a:solidFill>
                  <a:schemeClr val="bg1"/>
                </a:solidFill>
              </a:rPr>
              <a:t>М</a:t>
            </a:r>
            <a:r>
              <a:rPr lang="ru-RU" sz="1800" b="1" dirty="0">
                <a:solidFill>
                  <a:schemeClr val="bg1"/>
                </a:solidFill>
              </a:rPr>
              <a:t>. «</a:t>
            </a:r>
            <a:r>
              <a:rPr lang="ru-RU" b="1" dirty="0">
                <a:solidFill>
                  <a:schemeClr val="bg1"/>
                </a:solidFill>
              </a:rPr>
              <a:t>Метрология»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5B666E-AE50-9E97-49E3-286BFCA0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AC378-1086-4699-9BB3-E517EAC13AE2}" type="slidenum">
              <a:rPr lang="ru-RU" sz="1800" smtClean="0"/>
              <a:t>9</a:t>
            </a:fld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796940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955</Words>
  <Application>Microsoft Office PowerPoint</Application>
  <PresentationFormat>Широкоэкранный</PresentationFormat>
  <Paragraphs>133</Paragraphs>
  <Slides>16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Введение</vt:lpstr>
      <vt:lpstr>Основные понятия</vt:lpstr>
      <vt:lpstr>История метрологии</vt:lpstr>
      <vt:lpstr>Цель и субъекты метрологии</vt:lpstr>
      <vt:lpstr>Функции метрологии</vt:lpstr>
      <vt:lpstr>Проблемы метрологии</vt:lpstr>
      <vt:lpstr>Объект и предмет метрологии</vt:lpstr>
      <vt:lpstr>Документы, разрабатываемые на каждом уровне стандартизации</vt:lpstr>
      <vt:lpstr>Виды метрологии</vt:lpstr>
      <vt:lpstr>Метрологическое обеспечение</vt:lpstr>
      <vt:lpstr>Нормативная основа метрологии в РФ</vt:lpstr>
      <vt:lpstr>Заключение</vt:lpstr>
      <vt:lpstr>Список использованных источников</vt:lpstr>
      <vt:lpstr>Речук Дмитрий Максимович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Гребенюк Елена Владимировна</dc:creator>
  <cp:lastModifiedBy>Дима Речук</cp:lastModifiedBy>
  <cp:revision>23</cp:revision>
  <dcterms:created xsi:type="dcterms:W3CDTF">2023-03-27T03:38:51Z</dcterms:created>
  <dcterms:modified xsi:type="dcterms:W3CDTF">2024-11-28T10:13:22Z</dcterms:modified>
</cp:coreProperties>
</file>