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</p:sldMasterIdLst>
  <p:notesMasterIdLst>
    <p:notesMasterId r:id="rId21"/>
  </p:notesMasterIdLst>
  <p:sldIdLst>
    <p:sldId id="470" r:id="rId3"/>
    <p:sldId id="471" r:id="rId4"/>
    <p:sldId id="353" r:id="rId5"/>
    <p:sldId id="472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5" r:id="rId17"/>
    <p:sldId id="486" r:id="rId18"/>
    <p:sldId id="487" r:id="rId19"/>
    <p:sldId id="484" r:id="rId20"/>
  </p:sldIdLst>
  <p:sldSz cx="12190413" cy="6859588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45A"/>
    <a:srgbClr val="9D7F60"/>
    <a:srgbClr val="B8D7E9"/>
    <a:srgbClr val="F8CDB1"/>
    <a:srgbClr val="177F61"/>
    <a:srgbClr val="D12C82"/>
    <a:srgbClr val="003E57"/>
    <a:srgbClr val="1F474E"/>
    <a:srgbClr val="88470C"/>
    <a:srgbClr val="368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318" autoAdjust="0"/>
  </p:normalViewPr>
  <p:slideViewPr>
    <p:cSldViewPr snapToGrid="0" showGuides="1">
      <p:cViewPr>
        <p:scale>
          <a:sx n="70" d="100"/>
          <a:sy n="70" d="100"/>
        </p:scale>
        <p:origin x="702" y="3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3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2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96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2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0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348564" y="417187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34520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5612" y="456057"/>
            <a:ext cx="11279188" cy="5947472"/>
          </a:xfrm>
          <a:prstGeom prst="rect">
            <a:avLst/>
          </a:prstGeom>
          <a:noFill/>
          <a:ln w="19050">
            <a:solidFill>
              <a:srgbClr val="14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11734800" y="4670029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>
            <a:off x="455612" y="176075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04980" y="233033"/>
            <a:ext cx="535258" cy="535258"/>
            <a:chOff x="193829" y="255335"/>
            <a:chExt cx="535258" cy="535258"/>
          </a:xfrm>
        </p:grpSpPr>
        <p:cxnSp>
          <p:nvCxnSpPr>
            <p:cNvPr id="7" name="直接连接符 6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/>
          <p:cNvCxnSpPr>
            <a:cxnSpLocks/>
          </p:cNvCxnSpPr>
          <p:nvPr/>
        </p:nvCxnSpPr>
        <p:spPr>
          <a:xfrm rot="16200000">
            <a:off x="5122668" y="188428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</p:cNvCxnSpPr>
          <p:nvPr/>
        </p:nvCxnSpPr>
        <p:spPr>
          <a:xfrm rot="16200000">
            <a:off x="8077741" y="613590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 flipV="1">
            <a:off x="11427349" y="6095680"/>
            <a:ext cx="535258" cy="535258"/>
            <a:chOff x="193829" y="255335"/>
            <a:chExt cx="535258" cy="535258"/>
          </a:xfrm>
        </p:grpSpPr>
        <p:cxnSp>
          <p:nvCxnSpPr>
            <p:cNvPr id="38" name="直接连接符 37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 rot="16200000">
            <a:off x="6214844" y="3236192"/>
            <a:ext cx="1062320" cy="1111022"/>
            <a:chOff x="-287489" y="951781"/>
            <a:chExt cx="12886128" cy="6712270"/>
          </a:xfrm>
        </p:grpSpPr>
        <p:sp>
          <p:nvSpPr>
            <p:cNvPr id="40" name="矩形 39"/>
            <p:cNvSpPr/>
            <p:nvPr/>
          </p:nvSpPr>
          <p:spPr>
            <a:xfrm>
              <a:off x="455612" y="1365692"/>
              <a:ext cx="11279188" cy="5947472"/>
            </a:xfrm>
            <a:prstGeom prst="rect">
              <a:avLst/>
            </a:prstGeom>
            <a:noFill/>
            <a:ln w="12700"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cxnSpLocks/>
            </p:cNvCxnSpPr>
            <p:nvPr/>
          </p:nvCxnSpPr>
          <p:spPr>
            <a:xfrm rot="5400000">
              <a:off x="11139801" y="5476669"/>
              <a:ext cx="1189995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rot="5400000">
              <a:off x="-109414" y="4013902"/>
              <a:ext cx="1130054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-287489" y="951781"/>
              <a:ext cx="1779668" cy="1010503"/>
              <a:chOff x="-298640" y="64448"/>
              <a:chExt cx="1779668" cy="1010503"/>
            </a:xfrm>
          </p:grpSpPr>
          <p:cxnSp>
            <p:nvCxnSpPr>
              <p:cNvPr id="44" name="直接连接符 43"/>
              <p:cNvCxnSpPr>
                <a:cxnSpLocks/>
              </p:cNvCxnSpPr>
              <p:nvPr/>
            </p:nvCxnSpPr>
            <p:spPr>
              <a:xfrm rot="5400000">
                <a:off x="-693258" y="569700"/>
                <a:ext cx="1010503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cxnSpLocks/>
              </p:cNvCxnSpPr>
              <p:nvPr/>
            </p:nvCxnSpPr>
            <p:spPr>
              <a:xfrm rot="5400000" flipV="1">
                <a:off x="591194" y="-745280"/>
                <a:ext cx="0" cy="1779668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连接符 45"/>
            <p:cNvCxnSpPr>
              <a:cxnSpLocks/>
            </p:cNvCxnSpPr>
            <p:nvPr/>
          </p:nvCxnSpPr>
          <p:spPr>
            <a:xfrm rot="5400000" flipV="1">
              <a:off x="6095211" y="441510"/>
              <a:ext cx="0" cy="1848365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cxnSpLocks/>
              <a:stCxn id="40" idx="2"/>
            </p:cNvCxnSpPr>
            <p:nvPr/>
          </p:nvCxnSpPr>
          <p:spPr>
            <a:xfrm rot="5400000" flipV="1">
              <a:off x="7220277" y="6188094"/>
              <a:ext cx="0" cy="2250143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 flipH="1" flipV="1">
              <a:off x="10409814" y="6622459"/>
              <a:ext cx="2188825" cy="1041592"/>
              <a:chOff x="-442203" y="131857"/>
              <a:chExt cx="2188825" cy="1041592"/>
            </a:xfrm>
          </p:grpSpPr>
          <p:cxnSp>
            <p:nvCxnSpPr>
              <p:cNvPr id="49" name="直接连接符 48"/>
              <p:cNvCxnSpPr>
                <a:cxnSpLocks/>
              </p:cNvCxnSpPr>
              <p:nvPr/>
            </p:nvCxnSpPr>
            <p:spPr>
              <a:xfrm rot="5400000" flipV="1">
                <a:off x="-872208" y="652653"/>
                <a:ext cx="1041592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cxnSpLocks/>
              </p:cNvCxnSpPr>
              <p:nvPr/>
            </p:nvCxnSpPr>
            <p:spPr>
              <a:xfrm rot="5400000" flipH="1" flipV="1">
                <a:off x="652210" y="-886980"/>
                <a:ext cx="0" cy="2188825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组合 73"/>
          <p:cNvGrpSpPr/>
          <p:nvPr/>
        </p:nvGrpSpPr>
        <p:grpSpPr>
          <a:xfrm rot="16200000">
            <a:off x="3616959" y="3284816"/>
            <a:ext cx="1062316" cy="1111016"/>
            <a:chOff x="-287489" y="951781"/>
            <a:chExt cx="12886128" cy="6712270"/>
          </a:xfrm>
        </p:grpSpPr>
        <p:sp>
          <p:nvSpPr>
            <p:cNvPr id="75" name="矩形 74"/>
            <p:cNvSpPr/>
            <p:nvPr/>
          </p:nvSpPr>
          <p:spPr>
            <a:xfrm>
              <a:off x="455612" y="1365692"/>
              <a:ext cx="11279188" cy="5947472"/>
            </a:xfrm>
            <a:prstGeom prst="rect">
              <a:avLst/>
            </a:prstGeom>
            <a:noFill/>
            <a:ln w="12700"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>
              <a:cxnSpLocks/>
            </p:cNvCxnSpPr>
            <p:nvPr/>
          </p:nvCxnSpPr>
          <p:spPr>
            <a:xfrm rot="5400000">
              <a:off x="11139801" y="5476669"/>
              <a:ext cx="1189995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cxnSpLocks/>
            </p:cNvCxnSpPr>
            <p:nvPr/>
          </p:nvCxnSpPr>
          <p:spPr>
            <a:xfrm rot="5400000">
              <a:off x="-109414" y="4013902"/>
              <a:ext cx="1130054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-287489" y="951781"/>
              <a:ext cx="1779668" cy="1010503"/>
              <a:chOff x="-298640" y="64448"/>
              <a:chExt cx="1779668" cy="1010503"/>
            </a:xfrm>
          </p:grpSpPr>
          <p:cxnSp>
            <p:nvCxnSpPr>
              <p:cNvPr id="84" name="直接连接符 83"/>
              <p:cNvCxnSpPr>
                <a:cxnSpLocks/>
              </p:cNvCxnSpPr>
              <p:nvPr/>
            </p:nvCxnSpPr>
            <p:spPr>
              <a:xfrm rot="5400000">
                <a:off x="-693258" y="569700"/>
                <a:ext cx="1010503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cxnSpLocks/>
              </p:cNvCxnSpPr>
              <p:nvPr/>
            </p:nvCxnSpPr>
            <p:spPr>
              <a:xfrm rot="5400000" flipV="1">
                <a:off x="591194" y="-745280"/>
                <a:ext cx="0" cy="1779668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接连接符 78"/>
            <p:cNvCxnSpPr>
              <a:cxnSpLocks/>
            </p:cNvCxnSpPr>
            <p:nvPr/>
          </p:nvCxnSpPr>
          <p:spPr>
            <a:xfrm rot="5400000" flipV="1">
              <a:off x="6095211" y="441510"/>
              <a:ext cx="0" cy="1848365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cxnSpLocks/>
              <a:stCxn id="75" idx="2"/>
            </p:cNvCxnSpPr>
            <p:nvPr/>
          </p:nvCxnSpPr>
          <p:spPr>
            <a:xfrm rot="5400000" flipV="1">
              <a:off x="7220277" y="6188094"/>
              <a:ext cx="0" cy="2250143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 flipH="1" flipV="1">
              <a:off x="10409814" y="6622459"/>
              <a:ext cx="2188825" cy="1041592"/>
              <a:chOff x="-442203" y="131857"/>
              <a:chExt cx="2188825" cy="1041592"/>
            </a:xfrm>
          </p:grpSpPr>
          <p:cxnSp>
            <p:nvCxnSpPr>
              <p:cNvPr id="82" name="直接连接符 81"/>
              <p:cNvCxnSpPr>
                <a:cxnSpLocks/>
              </p:cNvCxnSpPr>
              <p:nvPr/>
            </p:nvCxnSpPr>
            <p:spPr>
              <a:xfrm rot="5400000" flipV="1">
                <a:off x="-872208" y="652653"/>
                <a:ext cx="1041592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cxnSpLocks/>
              </p:cNvCxnSpPr>
              <p:nvPr/>
            </p:nvCxnSpPr>
            <p:spPr>
              <a:xfrm rot="5400000" flipH="1" flipV="1">
                <a:off x="652210" y="-886980"/>
                <a:ext cx="0" cy="2188825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组合 98"/>
          <p:cNvGrpSpPr/>
          <p:nvPr/>
        </p:nvGrpSpPr>
        <p:grpSpPr>
          <a:xfrm rot="16200000">
            <a:off x="4919900" y="3279839"/>
            <a:ext cx="1062316" cy="1111016"/>
            <a:chOff x="-287489" y="951781"/>
            <a:chExt cx="12886128" cy="6712270"/>
          </a:xfrm>
        </p:grpSpPr>
        <p:sp>
          <p:nvSpPr>
            <p:cNvPr id="100" name="矩形 99"/>
            <p:cNvSpPr/>
            <p:nvPr/>
          </p:nvSpPr>
          <p:spPr>
            <a:xfrm>
              <a:off x="455612" y="1365692"/>
              <a:ext cx="11279188" cy="594747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cxnSpLocks/>
            </p:cNvCxnSpPr>
            <p:nvPr/>
          </p:nvCxnSpPr>
          <p:spPr>
            <a:xfrm rot="5400000">
              <a:off x="11139801" y="5476669"/>
              <a:ext cx="118999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cxnSpLocks/>
            </p:cNvCxnSpPr>
            <p:nvPr/>
          </p:nvCxnSpPr>
          <p:spPr>
            <a:xfrm rot="5400000">
              <a:off x="-109414" y="4013902"/>
              <a:ext cx="113005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-287489" y="951781"/>
              <a:ext cx="1779668" cy="1010503"/>
              <a:chOff x="-298640" y="64448"/>
              <a:chExt cx="1779668" cy="1010503"/>
            </a:xfrm>
          </p:grpSpPr>
          <p:cxnSp>
            <p:nvCxnSpPr>
              <p:cNvPr id="109" name="直接连接符 108"/>
              <p:cNvCxnSpPr>
                <a:cxnSpLocks/>
              </p:cNvCxnSpPr>
              <p:nvPr/>
            </p:nvCxnSpPr>
            <p:spPr>
              <a:xfrm rot="5400000">
                <a:off x="-693258" y="569700"/>
                <a:ext cx="1010503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cxnSpLocks/>
              </p:cNvCxnSpPr>
              <p:nvPr/>
            </p:nvCxnSpPr>
            <p:spPr>
              <a:xfrm rot="5400000" flipV="1">
                <a:off x="591194" y="-745280"/>
                <a:ext cx="0" cy="177966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直接连接符 103"/>
            <p:cNvCxnSpPr>
              <a:cxnSpLocks/>
            </p:cNvCxnSpPr>
            <p:nvPr/>
          </p:nvCxnSpPr>
          <p:spPr>
            <a:xfrm rot="5400000" flipV="1">
              <a:off x="6095211" y="441510"/>
              <a:ext cx="0" cy="184836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cxnSpLocks/>
              <a:stCxn id="100" idx="2"/>
            </p:cNvCxnSpPr>
            <p:nvPr/>
          </p:nvCxnSpPr>
          <p:spPr>
            <a:xfrm rot="5400000" flipV="1">
              <a:off x="7220277" y="6188094"/>
              <a:ext cx="0" cy="225014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/>
            <p:cNvGrpSpPr/>
            <p:nvPr/>
          </p:nvGrpSpPr>
          <p:grpSpPr>
            <a:xfrm flipH="1" flipV="1">
              <a:off x="10409814" y="6622459"/>
              <a:ext cx="2188825" cy="1041592"/>
              <a:chOff x="-442203" y="131857"/>
              <a:chExt cx="2188825" cy="1041592"/>
            </a:xfrm>
          </p:grpSpPr>
          <p:cxnSp>
            <p:nvCxnSpPr>
              <p:cNvPr id="107" name="直接连接符 106"/>
              <p:cNvCxnSpPr>
                <a:cxnSpLocks/>
              </p:cNvCxnSpPr>
              <p:nvPr/>
            </p:nvCxnSpPr>
            <p:spPr>
              <a:xfrm rot="5400000" flipV="1">
                <a:off x="-872208" y="652653"/>
                <a:ext cx="104159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cxnSpLocks/>
              </p:cNvCxnSpPr>
              <p:nvPr/>
            </p:nvCxnSpPr>
            <p:spPr>
              <a:xfrm rot="5400000" flipH="1" flipV="1">
                <a:off x="652210" y="-886980"/>
                <a:ext cx="0" cy="218882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组合 110"/>
          <p:cNvGrpSpPr/>
          <p:nvPr/>
        </p:nvGrpSpPr>
        <p:grpSpPr>
          <a:xfrm rot="16200000">
            <a:off x="7530504" y="3243678"/>
            <a:ext cx="1062316" cy="1111016"/>
            <a:chOff x="-287489" y="951781"/>
            <a:chExt cx="12886128" cy="6712270"/>
          </a:xfrm>
        </p:grpSpPr>
        <p:sp>
          <p:nvSpPr>
            <p:cNvPr id="112" name="矩形 111"/>
            <p:cNvSpPr/>
            <p:nvPr/>
          </p:nvSpPr>
          <p:spPr>
            <a:xfrm>
              <a:off x="455612" y="1365692"/>
              <a:ext cx="11279188" cy="594747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cxnSpLocks/>
            </p:cNvCxnSpPr>
            <p:nvPr/>
          </p:nvCxnSpPr>
          <p:spPr>
            <a:xfrm rot="5400000">
              <a:off x="11139801" y="5476669"/>
              <a:ext cx="118999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cxnSpLocks/>
            </p:cNvCxnSpPr>
            <p:nvPr/>
          </p:nvCxnSpPr>
          <p:spPr>
            <a:xfrm rot="5400000">
              <a:off x="-109414" y="4013902"/>
              <a:ext cx="113005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/>
            <p:cNvGrpSpPr/>
            <p:nvPr/>
          </p:nvGrpSpPr>
          <p:grpSpPr>
            <a:xfrm>
              <a:off x="-287489" y="951781"/>
              <a:ext cx="1779668" cy="1010503"/>
              <a:chOff x="-298640" y="64448"/>
              <a:chExt cx="1779668" cy="1010503"/>
            </a:xfrm>
          </p:grpSpPr>
          <p:cxnSp>
            <p:nvCxnSpPr>
              <p:cNvPr id="121" name="直接连接符 120"/>
              <p:cNvCxnSpPr>
                <a:cxnSpLocks/>
              </p:cNvCxnSpPr>
              <p:nvPr/>
            </p:nvCxnSpPr>
            <p:spPr>
              <a:xfrm rot="5400000">
                <a:off x="-693258" y="569700"/>
                <a:ext cx="1010503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cxnSpLocks/>
              </p:cNvCxnSpPr>
              <p:nvPr/>
            </p:nvCxnSpPr>
            <p:spPr>
              <a:xfrm rot="5400000" flipV="1">
                <a:off x="591194" y="-745280"/>
                <a:ext cx="0" cy="177966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直接连接符 115"/>
            <p:cNvCxnSpPr>
              <a:cxnSpLocks/>
            </p:cNvCxnSpPr>
            <p:nvPr/>
          </p:nvCxnSpPr>
          <p:spPr>
            <a:xfrm rot="5400000" flipV="1">
              <a:off x="6095211" y="441510"/>
              <a:ext cx="0" cy="184836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cxnSpLocks/>
              <a:stCxn id="112" idx="2"/>
            </p:cNvCxnSpPr>
            <p:nvPr/>
          </p:nvCxnSpPr>
          <p:spPr>
            <a:xfrm rot="5400000" flipV="1">
              <a:off x="7220277" y="6188094"/>
              <a:ext cx="0" cy="225014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组合 117"/>
            <p:cNvGrpSpPr/>
            <p:nvPr/>
          </p:nvGrpSpPr>
          <p:grpSpPr>
            <a:xfrm flipH="1" flipV="1">
              <a:off x="10409814" y="6622459"/>
              <a:ext cx="2188825" cy="1041592"/>
              <a:chOff x="-442203" y="131857"/>
              <a:chExt cx="2188825" cy="1041592"/>
            </a:xfrm>
          </p:grpSpPr>
          <p:cxnSp>
            <p:nvCxnSpPr>
              <p:cNvPr id="119" name="直接连接符 118"/>
              <p:cNvCxnSpPr>
                <a:cxnSpLocks/>
              </p:cNvCxnSpPr>
              <p:nvPr/>
            </p:nvCxnSpPr>
            <p:spPr>
              <a:xfrm rot="5400000" flipV="1">
                <a:off x="-872208" y="652653"/>
                <a:ext cx="104159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cxnSpLocks/>
              </p:cNvCxnSpPr>
              <p:nvPr/>
            </p:nvCxnSpPr>
            <p:spPr>
              <a:xfrm rot="5400000" flipH="1" flipV="1">
                <a:off x="652210" y="-886980"/>
                <a:ext cx="0" cy="218882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itle 1"/>
          <p:cNvSpPr txBox="1">
            <a:spLocks/>
          </p:cNvSpPr>
          <p:nvPr/>
        </p:nvSpPr>
        <p:spPr>
          <a:xfrm>
            <a:off x="6203753" y="3419968"/>
            <a:ext cx="1123334" cy="9560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6000" dirty="0">
                <a:solidFill>
                  <a:srgbClr val="14345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源</a:t>
            </a:r>
            <a:endParaRPr lang="id-ID" sz="6000" dirty="0">
              <a:solidFill>
                <a:srgbClr val="14345A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7503467" y="3406029"/>
            <a:ext cx="1123334" cy="9560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60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</a:t>
            </a:r>
            <a:endParaRPr lang="id-ID" sz="6000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3580827" y="3439156"/>
            <a:ext cx="1151106" cy="9797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6000" dirty="0">
                <a:solidFill>
                  <a:srgbClr val="14345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桃</a:t>
            </a:r>
            <a:endParaRPr lang="id-ID" sz="6000" dirty="0">
              <a:solidFill>
                <a:srgbClr val="14345A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4891963" y="3462522"/>
            <a:ext cx="1151106" cy="9797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60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花</a:t>
            </a:r>
            <a:endParaRPr lang="id-ID" sz="6000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4911012" y="1721279"/>
            <a:ext cx="2377994" cy="202392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8000" dirty="0">
                <a:solidFill>
                  <a:srgbClr val="14345A"/>
                </a:solidFill>
                <a:latin typeface="Agency FB" panose="020B0503020202020204" pitchFamily="34" charset="0"/>
                <a:ea typeface="华文新魏" panose="02010800040101010101" pitchFamily="2" charset="-122"/>
              </a:rPr>
              <a:t>微课</a:t>
            </a:r>
            <a:endParaRPr lang="id-ID" sz="8000" dirty="0">
              <a:solidFill>
                <a:schemeClr val="accent2"/>
              </a:solidFill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4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0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98997E-6 1.89771E-7 L 0.50488 1.8977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3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72575E-6 1.23814E-6 L -0.58992 1.2381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65816E-6 -8.00741E-7 L 4.65816E-6 0.16894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65816E-6 -3.44133E-6 L -4.65816E-6 -0.18352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8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C9DDC3-1DA5-4C42-B5EB-25429098AD1E}"/>
              </a:ext>
            </a:extLst>
          </p:cNvPr>
          <p:cNvSpPr txBox="1"/>
          <p:nvPr/>
        </p:nvSpPr>
        <p:spPr>
          <a:xfrm>
            <a:off x="4841612" y="458950"/>
            <a:ext cx="250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文章结构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1D198D-0C0B-49D8-8814-586B55C939D4}"/>
              </a:ext>
            </a:extLst>
          </p:cNvPr>
          <p:cNvSpPr txBox="1"/>
          <p:nvPr/>
        </p:nvSpPr>
        <p:spPr>
          <a:xfrm>
            <a:off x="1735791" y="1948427"/>
            <a:ext cx="5613009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1.</a:t>
            </a:r>
            <a:r>
              <a:rPr lang="zh-CN" altLang="en-US" sz="3200" dirty="0"/>
              <a:t>偶遇桃花源（</a:t>
            </a:r>
            <a:r>
              <a:rPr lang="en-US" altLang="zh-CN" sz="3200" dirty="0"/>
              <a:t>1</a:t>
            </a:r>
            <a:r>
              <a:rPr lang="zh-CN" altLang="en-US" sz="3200" dirty="0"/>
              <a:t>段）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2.</a:t>
            </a:r>
            <a:r>
              <a:rPr lang="zh-CN" altLang="en-US" sz="3200" dirty="0"/>
              <a:t>进入桃花源（</a:t>
            </a:r>
            <a:r>
              <a:rPr lang="en-US" altLang="zh-CN" sz="3200" dirty="0"/>
              <a:t>2</a:t>
            </a:r>
            <a:r>
              <a:rPr lang="zh-CN" altLang="en-US" sz="3200" dirty="0"/>
              <a:t>段）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3.</a:t>
            </a:r>
            <a:r>
              <a:rPr lang="zh-CN" altLang="en-US" sz="3200" dirty="0"/>
              <a:t>做客桃花源（</a:t>
            </a:r>
            <a:r>
              <a:rPr lang="en-US" altLang="zh-CN" sz="3200" dirty="0"/>
              <a:t>3</a:t>
            </a:r>
            <a:r>
              <a:rPr lang="zh-CN" altLang="en-US" sz="3200" dirty="0"/>
              <a:t>段）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4.</a:t>
            </a:r>
            <a:r>
              <a:rPr lang="zh-CN" altLang="en-US" sz="3200" dirty="0"/>
              <a:t>离开寻访桃花源（</a:t>
            </a:r>
            <a:r>
              <a:rPr lang="en-US" altLang="zh-CN" sz="3200" dirty="0"/>
              <a:t>4.5</a:t>
            </a:r>
            <a:r>
              <a:rPr lang="zh-CN" altLang="en-US" sz="3200" dirty="0"/>
              <a:t>段）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D3A06-345E-4FFF-8B19-FFCDD94B8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454" y="2033103"/>
            <a:ext cx="4207687" cy="28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89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55612" y="456057"/>
            <a:ext cx="11279188" cy="5947472"/>
          </a:xfrm>
          <a:prstGeom prst="rect">
            <a:avLst/>
          </a:prstGeom>
          <a:noFill/>
          <a:ln w="19050">
            <a:solidFill>
              <a:srgbClr val="14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>
            <a:off x="11734800" y="4670029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455612" y="176075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04980" y="233033"/>
            <a:ext cx="535258" cy="535258"/>
            <a:chOff x="193829" y="255335"/>
            <a:chExt cx="535258" cy="535258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>
            <a:cxnSpLocks/>
          </p:cNvCxnSpPr>
          <p:nvPr/>
        </p:nvCxnSpPr>
        <p:spPr>
          <a:xfrm rot="16200000">
            <a:off x="5122668" y="188428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rot="16200000">
            <a:off x="8077741" y="613590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flipH="1" flipV="1">
            <a:off x="11427349" y="6095680"/>
            <a:ext cx="535258" cy="535258"/>
            <a:chOff x="193829" y="255335"/>
            <a:chExt cx="535258" cy="535258"/>
          </a:xfrm>
        </p:grpSpPr>
        <p:cxnSp>
          <p:nvCxnSpPr>
            <p:cNvPr id="41" name="直接连接符 40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>
            <a:spLocks/>
          </p:cNvSpPr>
          <p:nvPr/>
        </p:nvSpPr>
        <p:spPr>
          <a:xfrm>
            <a:off x="2573766" y="3306197"/>
            <a:ext cx="7053942" cy="1193800"/>
          </a:xfrm>
          <a:prstGeom prst="rect">
            <a:avLst/>
          </a:prstGeom>
        </p:spPr>
        <p:txBody>
          <a:bodyPr rtlCol="0"/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重点字词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925737" y="4321315"/>
            <a:ext cx="635000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 rot="16200000">
            <a:off x="5209869" y="1084585"/>
            <a:ext cx="1761168" cy="1916094"/>
            <a:chOff x="-287489" y="951781"/>
            <a:chExt cx="12886128" cy="6712270"/>
          </a:xfrm>
        </p:grpSpPr>
        <p:sp>
          <p:nvSpPr>
            <p:cNvPr id="44" name="矩形 43"/>
            <p:cNvSpPr/>
            <p:nvPr/>
          </p:nvSpPr>
          <p:spPr>
            <a:xfrm>
              <a:off x="455612" y="1365692"/>
              <a:ext cx="11279188" cy="5947472"/>
            </a:xfrm>
            <a:prstGeom prst="rect">
              <a:avLst/>
            </a:prstGeom>
            <a:noFill/>
            <a:ln w="12700"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cxnSpLocks/>
            </p:cNvCxnSpPr>
            <p:nvPr/>
          </p:nvCxnSpPr>
          <p:spPr>
            <a:xfrm rot="5400000">
              <a:off x="11139801" y="5476669"/>
              <a:ext cx="1189995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cxnSpLocks/>
            </p:cNvCxnSpPr>
            <p:nvPr/>
          </p:nvCxnSpPr>
          <p:spPr>
            <a:xfrm rot="5400000">
              <a:off x="-109414" y="4013902"/>
              <a:ext cx="1130054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-287489" y="951781"/>
              <a:ext cx="1779668" cy="1010503"/>
              <a:chOff x="-298640" y="64448"/>
              <a:chExt cx="1779668" cy="1010503"/>
            </a:xfrm>
          </p:grpSpPr>
          <p:cxnSp>
            <p:nvCxnSpPr>
              <p:cNvPr id="53" name="直接连接符 52"/>
              <p:cNvCxnSpPr>
                <a:cxnSpLocks/>
              </p:cNvCxnSpPr>
              <p:nvPr/>
            </p:nvCxnSpPr>
            <p:spPr>
              <a:xfrm rot="5400000">
                <a:off x="-693258" y="569700"/>
                <a:ext cx="1010503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cxnSpLocks/>
              </p:cNvCxnSpPr>
              <p:nvPr/>
            </p:nvCxnSpPr>
            <p:spPr>
              <a:xfrm rot="5400000" flipV="1">
                <a:off x="591194" y="-745280"/>
                <a:ext cx="0" cy="1779668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>
              <a:cxnSpLocks/>
            </p:cNvCxnSpPr>
            <p:nvPr/>
          </p:nvCxnSpPr>
          <p:spPr>
            <a:xfrm rot="5400000" flipV="1">
              <a:off x="6095211" y="441510"/>
              <a:ext cx="0" cy="1848365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cxnSpLocks/>
              <a:stCxn id="44" idx="2"/>
            </p:cNvCxnSpPr>
            <p:nvPr/>
          </p:nvCxnSpPr>
          <p:spPr>
            <a:xfrm rot="5400000" flipV="1">
              <a:off x="7220277" y="6188094"/>
              <a:ext cx="0" cy="2250143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 flipH="1" flipV="1">
              <a:off x="10409814" y="6622459"/>
              <a:ext cx="2188825" cy="1041592"/>
              <a:chOff x="-442203" y="131857"/>
              <a:chExt cx="2188825" cy="1041592"/>
            </a:xfrm>
          </p:grpSpPr>
          <p:cxnSp>
            <p:nvCxnSpPr>
              <p:cNvPr id="51" name="直接连接符 50"/>
              <p:cNvCxnSpPr>
                <a:cxnSpLocks/>
              </p:cNvCxnSpPr>
              <p:nvPr/>
            </p:nvCxnSpPr>
            <p:spPr>
              <a:xfrm rot="5400000" flipV="1">
                <a:off x="-872208" y="652653"/>
                <a:ext cx="1041592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cxnSpLocks/>
              </p:cNvCxnSpPr>
              <p:nvPr/>
            </p:nvCxnSpPr>
            <p:spPr>
              <a:xfrm rot="5400000" flipH="1" flipV="1">
                <a:off x="652210" y="-886980"/>
                <a:ext cx="0" cy="2188825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itle 1"/>
          <p:cNvSpPr txBox="1">
            <a:spLocks/>
          </p:cNvSpPr>
          <p:nvPr/>
        </p:nvSpPr>
        <p:spPr>
          <a:xfrm>
            <a:off x="5571824" y="1454257"/>
            <a:ext cx="1071552" cy="141399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6000" dirty="0">
                <a:solidFill>
                  <a:srgbClr val="14345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04</a:t>
            </a:r>
            <a:endParaRPr lang="id-ID" sz="6000" dirty="0">
              <a:solidFill>
                <a:srgbClr val="14345A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9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98997E-6 1.89771E-7 L 0.50488 1.8977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72575E-6 1.23814E-6 L -0.58992 1.2381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65816E-6 -8.00741E-7 L 4.65816E-6 0.16894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65816E-6 -3.44133E-6 L -4.65816E-6 -0.18352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8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BF7E45-4521-450D-B04A-80DED77D10BB}"/>
              </a:ext>
            </a:extLst>
          </p:cNvPr>
          <p:cNvSpPr txBox="1"/>
          <p:nvPr/>
        </p:nvSpPr>
        <p:spPr>
          <a:xfrm>
            <a:off x="4841612" y="458950"/>
            <a:ext cx="250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重点字词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435D48-0A2F-4EB1-8B37-04AF70D4C19F}"/>
              </a:ext>
            </a:extLst>
          </p:cNvPr>
          <p:cNvSpPr/>
          <p:nvPr/>
        </p:nvSpPr>
        <p:spPr>
          <a:xfrm>
            <a:off x="1004012" y="1289666"/>
            <a:ext cx="10651176" cy="5015437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太元：东晋孝武帝的年号（</a:t>
            </a:r>
            <a:r>
              <a:rPr lang="en-US" altLang="zh-CN" dirty="0"/>
              <a:t>376-397</a:t>
            </a:r>
            <a:r>
              <a:rPr lang="zh-CN" altLang="en-US" dirty="0"/>
              <a:t>年）。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武陵：郡名，今武陵山区或湖南常德一带。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为业：把</a:t>
            </a:r>
            <a:r>
              <a:rPr lang="en-US" altLang="zh-CN" dirty="0"/>
              <a:t>……</a:t>
            </a:r>
            <a:r>
              <a:rPr lang="zh-CN" altLang="en-US" dirty="0"/>
              <a:t>作为职业，以</a:t>
            </a:r>
            <a:r>
              <a:rPr lang="en-US" altLang="zh-CN" dirty="0"/>
              <a:t>……</a:t>
            </a:r>
            <a:r>
              <a:rPr lang="zh-CN" altLang="en-US" dirty="0"/>
              <a:t>为生。为，作为。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缘：顺着、沿着。</a:t>
            </a:r>
          </a:p>
          <a:p>
            <a:r>
              <a:rPr lang="en-US" altLang="zh-CN" dirty="0"/>
              <a:t>(5)</a:t>
            </a:r>
            <a:r>
              <a:rPr lang="zh-CN" altLang="en-US" dirty="0"/>
              <a:t>行：行走这里指划船。</a:t>
            </a:r>
          </a:p>
          <a:p>
            <a:r>
              <a:rPr lang="en-US" altLang="zh-CN" dirty="0"/>
              <a:t>(6)</a:t>
            </a:r>
            <a:r>
              <a:rPr lang="zh-CN" altLang="en-US" dirty="0"/>
              <a:t>远近：偏义复词，仅指远。</a:t>
            </a:r>
          </a:p>
          <a:p>
            <a:r>
              <a:rPr lang="en-US" altLang="zh-CN" dirty="0"/>
              <a:t>(7)</a:t>
            </a:r>
            <a:r>
              <a:rPr lang="zh-CN" altLang="en-US" dirty="0"/>
              <a:t>忽逢：忽然遇到。逢，遇见。</a:t>
            </a:r>
          </a:p>
          <a:p>
            <a:r>
              <a:rPr lang="en-US" altLang="zh-CN" dirty="0"/>
              <a:t>(8)</a:t>
            </a:r>
            <a:r>
              <a:rPr lang="zh-CN" altLang="en-US" dirty="0"/>
              <a:t>夹岸：两岸。</a:t>
            </a:r>
          </a:p>
          <a:p>
            <a:r>
              <a:rPr lang="en-US" altLang="zh-CN" dirty="0"/>
              <a:t>(9)</a:t>
            </a:r>
            <a:r>
              <a:rPr lang="zh-CN" altLang="en-US" dirty="0"/>
              <a:t>杂：别的，其他的。</a:t>
            </a:r>
          </a:p>
          <a:p>
            <a:r>
              <a:rPr lang="en-US" altLang="zh-CN" dirty="0"/>
              <a:t>(10)</a:t>
            </a:r>
            <a:r>
              <a:rPr lang="zh-CN" altLang="en-US" dirty="0"/>
              <a:t>鲜美：鲜艳美丽。</a:t>
            </a:r>
          </a:p>
          <a:p>
            <a:r>
              <a:rPr lang="en-US" altLang="zh-CN" dirty="0"/>
              <a:t>(11)</a:t>
            </a:r>
            <a:r>
              <a:rPr lang="zh-CN" altLang="en-US" dirty="0"/>
              <a:t>落英：落花。一说，初开的花。</a:t>
            </a:r>
          </a:p>
          <a:p>
            <a:r>
              <a:rPr lang="en-US" altLang="zh-CN" dirty="0"/>
              <a:t>(12)</a:t>
            </a:r>
            <a:r>
              <a:rPr lang="zh-CN" altLang="en-US" dirty="0"/>
              <a:t>缤纷：繁多而纷乱的样子。</a:t>
            </a:r>
          </a:p>
          <a:p>
            <a:r>
              <a:rPr lang="en-US" altLang="zh-CN" dirty="0"/>
              <a:t>(13)</a:t>
            </a:r>
            <a:r>
              <a:rPr lang="zh-CN" altLang="en-US" dirty="0"/>
              <a:t>异之：以之为异，即对此感到诧异。</a:t>
            </a:r>
            <a:endParaRPr lang="en-US" altLang="zh-CN" dirty="0"/>
          </a:p>
          <a:p>
            <a:r>
              <a:rPr lang="zh-CN" altLang="en-US" dirty="0"/>
              <a:t>异，意动用法，形作动，以</a:t>
            </a:r>
            <a:r>
              <a:rPr lang="en-US" altLang="zh-CN" dirty="0"/>
              <a:t>……</a:t>
            </a:r>
            <a:r>
              <a:rPr lang="zh-CN" altLang="en-US" dirty="0"/>
              <a:t>为异，对</a:t>
            </a:r>
            <a:r>
              <a:rPr lang="en-US" altLang="zh-CN" dirty="0"/>
              <a:t>……</a:t>
            </a:r>
            <a:r>
              <a:rPr lang="zh-CN" altLang="en-US" dirty="0"/>
              <a:t>感到诧异，认为</a:t>
            </a:r>
            <a:r>
              <a:rPr lang="en-US" altLang="zh-CN" dirty="0"/>
              <a:t>……</a:t>
            </a:r>
            <a:r>
              <a:rPr lang="zh-CN" altLang="en-US" dirty="0"/>
              <a:t>是奇异的。之，代词，指见到的景象。</a:t>
            </a:r>
          </a:p>
          <a:p>
            <a:r>
              <a:rPr lang="en-US" altLang="zh-CN" dirty="0"/>
              <a:t>(14)</a:t>
            </a:r>
            <a:r>
              <a:rPr lang="zh-CN" altLang="en-US" dirty="0"/>
              <a:t>复：又，再。</a:t>
            </a:r>
          </a:p>
          <a:p>
            <a:r>
              <a:rPr lang="en-US" altLang="zh-CN" dirty="0"/>
              <a:t>(15)</a:t>
            </a:r>
            <a:r>
              <a:rPr lang="zh-CN" altLang="en-US" dirty="0"/>
              <a:t>前：名词活用为状语，向前。</a:t>
            </a:r>
            <a:endParaRPr lang="en-US" altLang="zh-CN" dirty="0"/>
          </a:p>
          <a:p>
            <a:r>
              <a:rPr lang="en-US" altLang="zh-CN" dirty="0"/>
              <a:t>(16)</a:t>
            </a:r>
            <a:r>
              <a:rPr lang="zh-CN" altLang="en-US" dirty="0"/>
              <a:t>欲：想要。</a:t>
            </a:r>
          </a:p>
          <a:p>
            <a:r>
              <a:rPr lang="en-US" altLang="zh-CN" dirty="0"/>
              <a:t>(17)</a:t>
            </a:r>
            <a:r>
              <a:rPr lang="zh-CN" altLang="en-US" dirty="0"/>
              <a:t>穷：尽，形容词用做动词，这里是</a:t>
            </a:r>
            <a:endParaRPr lang="en-US" altLang="zh-CN" dirty="0"/>
          </a:p>
          <a:p>
            <a:r>
              <a:rPr lang="zh-CN" altLang="en-US" dirty="0"/>
              <a:t>“走到</a:t>
            </a:r>
            <a:r>
              <a:rPr lang="en-US" altLang="zh-CN" dirty="0"/>
              <a:t>……</a:t>
            </a:r>
            <a:r>
              <a:rPr lang="zh-CN" altLang="en-US" dirty="0"/>
              <a:t>的尽头”的意思。</a:t>
            </a:r>
          </a:p>
          <a:p>
            <a:r>
              <a:rPr lang="en-US" altLang="zh-CN" dirty="0"/>
              <a:t>(18)</a:t>
            </a:r>
            <a:r>
              <a:rPr lang="zh-CN" altLang="en-US" dirty="0"/>
              <a:t>林尽水源：林尽于水源，桃花林在溪水发</a:t>
            </a:r>
            <a:endParaRPr lang="en-US" altLang="zh-CN" dirty="0"/>
          </a:p>
          <a:p>
            <a:r>
              <a:rPr lang="zh-CN" altLang="en-US" dirty="0"/>
              <a:t>源的地方就没有了。尽，完，没有了。</a:t>
            </a:r>
          </a:p>
          <a:p>
            <a:r>
              <a:rPr lang="en-US" altLang="zh-CN" dirty="0"/>
              <a:t>(19)</a:t>
            </a:r>
            <a:r>
              <a:rPr lang="zh-CN" altLang="en-US" dirty="0"/>
              <a:t>便：于是，就。</a:t>
            </a:r>
          </a:p>
          <a:p>
            <a:r>
              <a:rPr lang="en-US" altLang="zh-CN" dirty="0"/>
              <a:t>(20)</a:t>
            </a:r>
            <a:r>
              <a:rPr lang="zh-CN" altLang="en-US" dirty="0"/>
              <a:t>得：看到。</a:t>
            </a:r>
          </a:p>
          <a:p>
            <a:r>
              <a:rPr lang="en-US" altLang="zh-CN" dirty="0"/>
              <a:t>(21)</a:t>
            </a:r>
            <a:r>
              <a:rPr lang="zh-CN" altLang="en-US" dirty="0"/>
              <a:t>仿佛：隐隐约约，形容看得不真切的样子。</a:t>
            </a:r>
          </a:p>
          <a:p>
            <a:r>
              <a:rPr lang="en-US" altLang="zh-CN" dirty="0"/>
              <a:t>(22)</a:t>
            </a:r>
            <a:r>
              <a:rPr lang="zh-CN" altLang="en-US" dirty="0"/>
              <a:t>若：好像。</a:t>
            </a:r>
          </a:p>
          <a:p>
            <a:r>
              <a:rPr lang="en-US" altLang="zh-CN" dirty="0"/>
              <a:t>(23)</a:t>
            </a:r>
            <a:r>
              <a:rPr lang="zh-CN" altLang="en-US" dirty="0"/>
              <a:t>舍：舍弃，丢弃，</a:t>
            </a:r>
          </a:p>
          <a:p>
            <a:r>
              <a:rPr lang="en-US" altLang="zh-CN" dirty="0"/>
              <a:t>(24)</a:t>
            </a:r>
            <a:r>
              <a:rPr lang="zh-CN" altLang="en-US" dirty="0"/>
              <a:t>初：起初，刚开始。</a:t>
            </a:r>
          </a:p>
          <a:p>
            <a:r>
              <a:rPr lang="en-US" altLang="zh-CN" dirty="0"/>
              <a:t>(25)</a:t>
            </a:r>
            <a:r>
              <a:rPr lang="zh-CN" altLang="en-US" dirty="0"/>
              <a:t>才通人：仅容一人通过。才，副词，只。</a:t>
            </a:r>
          </a:p>
          <a:p>
            <a:r>
              <a:rPr lang="en-US" altLang="zh-CN" dirty="0"/>
              <a:t>(26)</a:t>
            </a:r>
            <a:r>
              <a:rPr lang="zh-CN" altLang="en-US" dirty="0"/>
              <a:t>行：行走。</a:t>
            </a:r>
          </a:p>
          <a:p>
            <a:r>
              <a:rPr lang="en-US" altLang="zh-CN" dirty="0"/>
              <a:t>(27)</a:t>
            </a:r>
            <a:r>
              <a:rPr lang="zh-CN" altLang="en-US" dirty="0"/>
              <a:t>豁然开朗：形容由狭窄幽暗突然变得宽</a:t>
            </a:r>
            <a:endParaRPr lang="en-US" altLang="zh-CN" dirty="0"/>
          </a:p>
          <a:p>
            <a:r>
              <a:rPr lang="zh-CN" altLang="en-US" dirty="0"/>
              <a:t>阔明亮的样子。然，</a:t>
            </a:r>
            <a:r>
              <a:rPr lang="en-US" altLang="zh-CN" dirty="0"/>
              <a:t>……</a:t>
            </a:r>
            <a:r>
              <a:rPr lang="zh-CN" altLang="en-US" dirty="0"/>
              <a:t>的样子。豁然，形容</a:t>
            </a:r>
            <a:endParaRPr lang="en-US" altLang="zh-CN" dirty="0"/>
          </a:p>
          <a:p>
            <a:r>
              <a:rPr lang="zh-CN" altLang="en-US" dirty="0"/>
              <a:t>开阔敞亮的样子；开朗，开阔明亮。</a:t>
            </a:r>
          </a:p>
          <a:p>
            <a:r>
              <a:rPr lang="en-US" altLang="zh-CN" dirty="0"/>
              <a:t>(28)</a:t>
            </a:r>
            <a:r>
              <a:rPr lang="zh-CN" altLang="en-US" dirty="0"/>
              <a:t>平：平坦。</a:t>
            </a:r>
          </a:p>
          <a:p>
            <a:r>
              <a:rPr lang="en-US" altLang="zh-CN" dirty="0"/>
              <a:t>(29)</a:t>
            </a:r>
            <a:r>
              <a:rPr lang="zh-CN" altLang="en-US" dirty="0"/>
              <a:t>旷：空阔；宽阔。</a:t>
            </a:r>
          </a:p>
          <a:p>
            <a:r>
              <a:rPr lang="en-US" altLang="zh-CN" dirty="0"/>
              <a:t>(30)</a:t>
            </a:r>
            <a:r>
              <a:rPr lang="zh-CN" altLang="en-US" dirty="0"/>
              <a:t>屋舍：房屋。</a:t>
            </a:r>
          </a:p>
        </p:txBody>
      </p:sp>
    </p:spTree>
    <p:extLst>
      <p:ext uri="{BB962C8B-B14F-4D97-AF65-F5344CB8AC3E}">
        <p14:creationId xmlns:p14="http://schemas.microsoft.com/office/powerpoint/2010/main" val="35986165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C5B5F5-7194-490A-8554-39FA66A6FDEB}"/>
              </a:ext>
            </a:extLst>
          </p:cNvPr>
          <p:cNvSpPr/>
          <p:nvPr/>
        </p:nvSpPr>
        <p:spPr>
          <a:xfrm>
            <a:off x="1733266" y="529652"/>
            <a:ext cx="9526137" cy="5800283"/>
          </a:xfrm>
          <a:prstGeom prst="rect">
            <a:avLst/>
          </a:prstGeom>
        </p:spPr>
        <p:txBody>
          <a:bodyPr numCol="2">
            <a:noAutofit/>
          </a:bodyPr>
          <a:lstStyle/>
          <a:p>
            <a:r>
              <a:rPr lang="en-US" altLang="zh-CN" dirty="0"/>
              <a:t>(31)</a:t>
            </a:r>
            <a:r>
              <a:rPr lang="zh-CN" altLang="en-US" dirty="0"/>
              <a:t>俨（</a:t>
            </a:r>
            <a:r>
              <a:rPr lang="en-US" altLang="zh-CN" dirty="0" err="1"/>
              <a:t>yǎn</a:t>
            </a:r>
            <a:r>
              <a:rPr lang="zh-CN" altLang="en-US" dirty="0"/>
              <a:t>）然：整齐的样子。</a:t>
            </a:r>
          </a:p>
          <a:p>
            <a:r>
              <a:rPr lang="en-US" altLang="zh-CN" dirty="0"/>
              <a:t>(32)</a:t>
            </a:r>
            <a:r>
              <a:rPr lang="zh-CN" altLang="en-US" dirty="0"/>
              <a:t>之：这。</a:t>
            </a:r>
          </a:p>
          <a:p>
            <a:r>
              <a:rPr lang="en-US" altLang="zh-CN" dirty="0"/>
              <a:t>(33)</a:t>
            </a:r>
            <a:r>
              <a:rPr lang="zh-CN" altLang="en-US" dirty="0"/>
              <a:t>属：类。</a:t>
            </a:r>
          </a:p>
          <a:p>
            <a:r>
              <a:rPr lang="en-US" altLang="zh-CN" dirty="0"/>
              <a:t>(34)</a:t>
            </a:r>
            <a:r>
              <a:rPr lang="zh-CN" altLang="en-US" dirty="0"/>
              <a:t>阡陌交通：田间小路交错相通。</a:t>
            </a:r>
            <a:endParaRPr lang="en-US" altLang="zh-CN" dirty="0"/>
          </a:p>
          <a:p>
            <a:r>
              <a:rPr lang="zh-CN" altLang="en-US" dirty="0"/>
              <a:t>阡陌，田间小路，南北走向的叫阡，东西走向的叫陌。交通，交错相通。阡陌，田间小路。</a:t>
            </a:r>
          </a:p>
          <a:p>
            <a:r>
              <a:rPr lang="en-US" altLang="zh-CN" dirty="0"/>
              <a:t>(35)</a:t>
            </a:r>
            <a:r>
              <a:rPr lang="zh-CN" altLang="en-US" dirty="0"/>
              <a:t>鸡犬相闻：（村落间）能相互听见鸡鸣狗叫的声音。相闻，可以互相听到。</a:t>
            </a:r>
          </a:p>
          <a:p>
            <a:r>
              <a:rPr lang="en-US" altLang="zh-CN" dirty="0"/>
              <a:t>(36)</a:t>
            </a:r>
            <a:r>
              <a:rPr lang="zh-CN" altLang="en-US" dirty="0"/>
              <a:t>种作：耕种劳作。</a:t>
            </a:r>
          </a:p>
          <a:p>
            <a:r>
              <a:rPr lang="en-US" altLang="zh-CN" dirty="0"/>
              <a:t>(37)</a:t>
            </a:r>
            <a:r>
              <a:rPr lang="zh-CN" altLang="en-US" dirty="0"/>
              <a:t>衣着：穿着打扮，穿戴。</a:t>
            </a:r>
          </a:p>
          <a:p>
            <a:r>
              <a:rPr lang="en-US" altLang="zh-CN" dirty="0"/>
              <a:t>(38)</a:t>
            </a:r>
            <a:r>
              <a:rPr lang="zh-CN" altLang="en-US" dirty="0"/>
              <a:t>悉：全，都。</a:t>
            </a:r>
          </a:p>
          <a:p>
            <a:r>
              <a:rPr lang="en-US" altLang="zh-CN" dirty="0"/>
              <a:t>(39)</a:t>
            </a:r>
            <a:r>
              <a:rPr lang="zh-CN" altLang="en-US" dirty="0"/>
              <a:t>外人：桃花源以外的世人，下同。</a:t>
            </a:r>
          </a:p>
          <a:p>
            <a:r>
              <a:rPr lang="en-US" altLang="zh-CN" dirty="0"/>
              <a:t>(40)</a:t>
            </a:r>
            <a:r>
              <a:rPr lang="zh-CN" altLang="en-US" dirty="0"/>
              <a:t>黄发垂髫（</a:t>
            </a:r>
            <a:r>
              <a:rPr lang="en-US" altLang="zh-CN" dirty="0" err="1"/>
              <a:t>tiáo</a:t>
            </a:r>
            <a:r>
              <a:rPr lang="zh-CN" altLang="en-US" dirty="0"/>
              <a:t>）：老人和小孩。黄发</a:t>
            </a:r>
            <a:endParaRPr lang="en-US" altLang="zh-CN" dirty="0"/>
          </a:p>
          <a:p>
            <a:r>
              <a:rPr lang="zh-CN" altLang="en-US" dirty="0"/>
              <a:t>，旧说是长寿的象征，用以指老人。垂髫，垂下来的头发，用来指小孩子。髫，小孩垂下的短发。</a:t>
            </a:r>
          </a:p>
          <a:p>
            <a:r>
              <a:rPr lang="en-US" altLang="zh-CN" dirty="0"/>
              <a:t>(41)</a:t>
            </a:r>
            <a:r>
              <a:rPr lang="zh-CN" altLang="en-US" dirty="0"/>
              <a:t>并：都。</a:t>
            </a:r>
          </a:p>
          <a:p>
            <a:r>
              <a:rPr lang="en-US" altLang="zh-CN" dirty="0"/>
              <a:t>(42)</a:t>
            </a:r>
            <a:r>
              <a:rPr lang="zh-CN" altLang="en-US" dirty="0"/>
              <a:t>怡然：愉快、高兴的样子。</a:t>
            </a:r>
          </a:p>
          <a:p>
            <a:r>
              <a:rPr lang="en-US" altLang="zh-CN" dirty="0"/>
              <a:t>(43)</a:t>
            </a:r>
            <a:r>
              <a:rPr lang="zh-CN" altLang="en-US" dirty="0"/>
              <a:t>乃大惊：竟然很惊讶。乃，竟然。大，很，非常。</a:t>
            </a:r>
          </a:p>
          <a:p>
            <a:r>
              <a:rPr lang="en-US" altLang="zh-CN" dirty="0"/>
              <a:t>(44)</a:t>
            </a:r>
            <a:r>
              <a:rPr lang="zh-CN" altLang="en-US" dirty="0"/>
              <a:t>从来：从</a:t>
            </a:r>
            <a:r>
              <a:rPr lang="en-US" altLang="zh-CN" dirty="0"/>
              <a:t>……</a:t>
            </a:r>
            <a:r>
              <a:rPr lang="zh-CN" altLang="en-US" dirty="0"/>
              <a:t>地方来。</a:t>
            </a:r>
          </a:p>
          <a:p>
            <a:r>
              <a:rPr lang="en-US" altLang="zh-CN" dirty="0"/>
              <a:t>(45)</a:t>
            </a:r>
            <a:r>
              <a:rPr lang="zh-CN" altLang="en-US" dirty="0"/>
              <a:t>具：通“俱”，全，详细。</a:t>
            </a:r>
          </a:p>
          <a:p>
            <a:r>
              <a:rPr lang="en-US" altLang="zh-CN" dirty="0"/>
              <a:t>(46)</a:t>
            </a:r>
            <a:r>
              <a:rPr lang="zh-CN" altLang="en-US" dirty="0"/>
              <a:t>之：代词，指代桃源人所问问题。</a:t>
            </a:r>
          </a:p>
          <a:p>
            <a:r>
              <a:rPr lang="en-US" altLang="zh-CN" dirty="0"/>
              <a:t>(47)</a:t>
            </a:r>
            <a:r>
              <a:rPr lang="zh-CN" altLang="en-US" dirty="0"/>
              <a:t>要：通“邀”，邀请。</a:t>
            </a:r>
          </a:p>
          <a:p>
            <a:r>
              <a:rPr lang="en-US" altLang="zh-CN" dirty="0"/>
              <a:t>(48)</a:t>
            </a:r>
            <a:r>
              <a:rPr lang="zh-CN" altLang="en-US" dirty="0"/>
              <a:t>咸：副词，都，全。</a:t>
            </a:r>
          </a:p>
          <a:p>
            <a:r>
              <a:rPr lang="en-US" altLang="zh-CN" dirty="0"/>
              <a:t>(49)</a:t>
            </a:r>
            <a:r>
              <a:rPr lang="zh-CN" altLang="en-US" dirty="0"/>
              <a:t>问讯：询问消息，打听消息。</a:t>
            </a:r>
          </a:p>
          <a:p>
            <a:r>
              <a:rPr lang="en-US" altLang="zh-CN" dirty="0"/>
              <a:t>(50)</a:t>
            </a:r>
            <a:r>
              <a:rPr lang="zh-CN" altLang="en-US" dirty="0"/>
              <a:t>云：说。</a:t>
            </a:r>
          </a:p>
          <a:p>
            <a:r>
              <a:rPr lang="en-US" altLang="zh-CN" dirty="0"/>
              <a:t>(51)</a:t>
            </a:r>
            <a:r>
              <a:rPr lang="zh-CN" altLang="en-US" dirty="0"/>
              <a:t>先世：祖先。</a:t>
            </a:r>
          </a:p>
          <a:p>
            <a:r>
              <a:rPr lang="en-US" altLang="zh-CN" dirty="0"/>
              <a:t>(52)</a:t>
            </a:r>
            <a:r>
              <a:rPr lang="zh-CN" altLang="en-US" dirty="0"/>
              <a:t>率：率领。</a:t>
            </a:r>
          </a:p>
          <a:p>
            <a:r>
              <a:rPr lang="en-US" altLang="zh-CN" dirty="0"/>
              <a:t>(53)</a:t>
            </a:r>
            <a:r>
              <a:rPr lang="zh-CN" altLang="en-US" dirty="0"/>
              <a:t>妻子：指妻室子女，“妻”“子”是两个词。妻：指男子配偶。子：指子女。</a:t>
            </a:r>
          </a:p>
          <a:p>
            <a:r>
              <a:rPr lang="en-US" altLang="zh-CN" dirty="0"/>
              <a:t>(54)</a:t>
            </a:r>
            <a:r>
              <a:rPr lang="zh-CN" altLang="en-US" dirty="0"/>
              <a:t>邑人：同乡（县）的人。邑，古代区域单位。</a:t>
            </a:r>
            <a:r>
              <a:rPr lang="en-US" altLang="zh-CN" dirty="0"/>
              <a:t>《</a:t>
            </a:r>
            <a:r>
              <a:rPr lang="zh-CN" altLang="en-US" dirty="0"/>
              <a:t>周礼</a:t>
            </a:r>
            <a:r>
              <a:rPr lang="en-US" altLang="zh-CN" dirty="0"/>
              <a:t>·</a:t>
            </a:r>
            <a:r>
              <a:rPr lang="zh-CN" altLang="en-US" dirty="0"/>
              <a:t>地官</a:t>
            </a:r>
            <a:r>
              <a:rPr lang="en-US" altLang="zh-CN" dirty="0"/>
              <a:t>·</a:t>
            </a:r>
            <a:r>
              <a:rPr lang="zh-CN" altLang="en-US" dirty="0"/>
              <a:t>小司徒</a:t>
            </a:r>
            <a:r>
              <a:rPr lang="en-US" altLang="zh-CN" dirty="0"/>
              <a:t>》</a:t>
            </a:r>
            <a:r>
              <a:rPr lang="zh-CN" altLang="en-US" dirty="0"/>
              <a:t>：“九夫为井，四井为邑。”</a:t>
            </a:r>
          </a:p>
          <a:p>
            <a:r>
              <a:rPr lang="en-US" altLang="zh-CN" dirty="0"/>
              <a:t>(55)</a:t>
            </a:r>
            <a:r>
              <a:rPr lang="zh-CN" altLang="en-US" dirty="0"/>
              <a:t>绝境：与人世隔绝的地方。绝，绝处。</a:t>
            </a:r>
          </a:p>
          <a:p>
            <a:r>
              <a:rPr lang="en-US" altLang="zh-CN" dirty="0"/>
              <a:t>(56)</a:t>
            </a:r>
            <a:r>
              <a:rPr lang="zh-CN" altLang="en-US" dirty="0"/>
              <a:t>复：再，又。</a:t>
            </a:r>
          </a:p>
          <a:p>
            <a:r>
              <a:rPr lang="en-US" altLang="zh-CN" dirty="0"/>
              <a:t>(57)</a:t>
            </a:r>
            <a:r>
              <a:rPr lang="zh-CN" altLang="en-US" dirty="0"/>
              <a:t>焉：兼词，相当于“于之”，“于此”，从这里。</a:t>
            </a:r>
          </a:p>
          <a:p>
            <a:r>
              <a:rPr lang="en-US" altLang="zh-CN" dirty="0"/>
              <a:t>(58)</a:t>
            </a:r>
            <a:r>
              <a:rPr lang="zh-CN" altLang="en-US" dirty="0"/>
              <a:t>遂：就。</a:t>
            </a:r>
          </a:p>
          <a:p>
            <a:r>
              <a:rPr lang="en-US" altLang="zh-CN" dirty="0"/>
              <a:t>(59)</a:t>
            </a:r>
            <a:r>
              <a:rPr lang="zh-CN" altLang="en-US" dirty="0"/>
              <a:t>间隔：隔断，隔绝。</a:t>
            </a:r>
          </a:p>
          <a:p>
            <a:r>
              <a:rPr lang="en-US" altLang="zh-CN" dirty="0"/>
              <a:t>(60)</a:t>
            </a:r>
            <a:r>
              <a:rPr lang="zh-CN" altLang="en-US" dirty="0"/>
              <a:t>世：朝代。</a:t>
            </a:r>
          </a:p>
        </p:txBody>
      </p:sp>
    </p:spTree>
    <p:extLst>
      <p:ext uri="{BB962C8B-B14F-4D97-AF65-F5344CB8AC3E}">
        <p14:creationId xmlns:p14="http://schemas.microsoft.com/office/powerpoint/2010/main" val="7706349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36727E-B172-46CB-8D7C-D9ACC337FE79}"/>
              </a:ext>
            </a:extLst>
          </p:cNvPr>
          <p:cNvSpPr/>
          <p:nvPr/>
        </p:nvSpPr>
        <p:spPr>
          <a:xfrm>
            <a:off x="1755217" y="959403"/>
            <a:ext cx="8679977" cy="4940782"/>
          </a:xfrm>
          <a:prstGeom prst="rect">
            <a:avLst/>
          </a:prstGeom>
        </p:spPr>
        <p:txBody>
          <a:bodyPr numCol="2">
            <a:noAutofit/>
          </a:bodyPr>
          <a:lstStyle/>
          <a:p>
            <a:r>
              <a:rPr lang="en-US" altLang="zh-CN" dirty="0"/>
              <a:t>(61)</a:t>
            </a:r>
            <a:r>
              <a:rPr lang="zh-CN" altLang="en-US" dirty="0"/>
              <a:t>乃：竟，竟然。</a:t>
            </a:r>
          </a:p>
          <a:p>
            <a:r>
              <a:rPr lang="en-US" altLang="zh-CN" dirty="0"/>
              <a:t>(62)</a:t>
            </a:r>
            <a:r>
              <a:rPr lang="zh-CN" altLang="en-US" dirty="0"/>
              <a:t>无论：不要说，（更）不必说。“无”“论”是两个词，不同于现代汉语里的“无论”。</a:t>
            </a:r>
          </a:p>
          <a:p>
            <a:r>
              <a:rPr lang="en-US" altLang="zh-CN" dirty="0"/>
              <a:t>(63)</a:t>
            </a:r>
            <a:r>
              <a:rPr lang="zh-CN" altLang="en-US" dirty="0"/>
              <a:t>为：对，向。</a:t>
            </a:r>
          </a:p>
          <a:p>
            <a:r>
              <a:rPr lang="en-US" altLang="zh-CN" dirty="0"/>
              <a:t>(64)</a:t>
            </a:r>
            <a:r>
              <a:rPr lang="zh-CN" altLang="en-US" dirty="0"/>
              <a:t>具言：详细地说出。</a:t>
            </a:r>
          </a:p>
          <a:p>
            <a:r>
              <a:rPr lang="en-US" altLang="zh-CN" dirty="0"/>
              <a:t>(65)</a:t>
            </a:r>
            <a:r>
              <a:rPr lang="zh-CN" altLang="en-US" dirty="0"/>
              <a:t>所闻：指渔人所知道的世事。闻，知道，听说。</a:t>
            </a:r>
          </a:p>
          <a:p>
            <a:r>
              <a:rPr lang="en-US" altLang="zh-CN" dirty="0"/>
              <a:t>(66)</a:t>
            </a:r>
            <a:r>
              <a:rPr lang="zh-CN" altLang="en-US" dirty="0"/>
              <a:t>叹惋：感叹、惋惜。惋，惊讶，惊奇。</a:t>
            </a:r>
          </a:p>
          <a:p>
            <a:r>
              <a:rPr lang="en-US" altLang="zh-CN" dirty="0"/>
              <a:t>(67)</a:t>
            </a:r>
            <a:r>
              <a:rPr lang="zh-CN" altLang="en-US" dirty="0"/>
              <a:t>余：其余，剩余。</a:t>
            </a:r>
          </a:p>
          <a:p>
            <a:r>
              <a:rPr lang="en-US" altLang="zh-CN" dirty="0"/>
              <a:t>(68)</a:t>
            </a:r>
            <a:r>
              <a:rPr lang="zh-CN" altLang="en-US" dirty="0"/>
              <a:t>延至：邀请到。延，邀请。至，到。</a:t>
            </a:r>
          </a:p>
          <a:p>
            <a:r>
              <a:rPr lang="en-US" altLang="zh-CN" dirty="0"/>
              <a:t>(69)</a:t>
            </a:r>
            <a:r>
              <a:rPr lang="zh-CN" altLang="en-US" dirty="0"/>
              <a:t>去：离开。</a:t>
            </a:r>
          </a:p>
          <a:p>
            <a:r>
              <a:rPr lang="en-US" altLang="zh-CN" dirty="0"/>
              <a:t>(70)</a:t>
            </a:r>
            <a:r>
              <a:rPr lang="zh-CN" altLang="en-US" dirty="0"/>
              <a:t>语：告诉。</a:t>
            </a:r>
          </a:p>
          <a:p>
            <a:r>
              <a:rPr lang="en-US" altLang="zh-CN" dirty="0"/>
              <a:t>(71)</a:t>
            </a:r>
            <a:r>
              <a:rPr lang="zh-CN" altLang="en-US" dirty="0"/>
              <a:t>不足：不必，不值得。</a:t>
            </a:r>
          </a:p>
          <a:p>
            <a:r>
              <a:rPr lang="en-US" altLang="zh-CN" dirty="0"/>
              <a:t>(72)</a:t>
            </a:r>
            <a:r>
              <a:rPr lang="zh-CN" altLang="en-US" dirty="0"/>
              <a:t>为：介词，向、对。</a:t>
            </a:r>
          </a:p>
          <a:p>
            <a:r>
              <a:rPr lang="en-US" altLang="zh-CN" dirty="0"/>
              <a:t>(73)</a:t>
            </a:r>
            <a:r>
              <a:rPr lang="zh-CN" altLang="en-US" dirty="0"/>
              <a:t>既：已经。</a:t>
            </a:r>
          </a:p>
          <a:p>
            <a:r>
              <a:rPr lang="en-US" altLang="zh-CN" dirty="0"/>
              <a:t>(74)</a:t>
            </a:r>
            <a:r>
              <a:rPr lang="zh-CN" altLang="en-US" dirty="0"/>
              <a:t>便扶向路：就顺着旧的路（回去）。扶：沿着、顺着。向，从前的、旧的。</a:t>
            </a:r>
          </a:p>
          <a:p>
            <a:r>
              <a:rPr lang="en-US" altLang="zh-CN" dirty="0"/>
              <a:t>(75)</a:t>
            </a:r>
            <a:r>
              <a:rPr lang="zh-CN" altLang="en-US" dirty="0"/>
              <a:t>处处志之：处处都做了标记。志，动词，做标记。处处，到处。</a:t>
            </a:r>
          </a:p>
          <a:p>
            <a:r>
              <a:rPr lang="en-US" altLang="zh-CN" dirty="0"/>
              <a:t>(76)</a:t>
            </a:r>
            <a:r>
              <a:rPr lang="zh-CN" altLang="en-US" dirty="0"/>
              <a:t>及郡下：到了郡城。及，到达。郡，太守所在地，指武陵郡。</a:t>
            </a:r>
          </a:p>
          <a:p>
            <a:r>
              <a:rPr lang="en-US" altLang="zh-CN" dirty="0"/>
              <a:t>(77)</a:t>
            </a:r>
            <a:r>
              <a:rPr lang="zh-CN" altLang="en-US" dirty="0"/>
              <a:t>诣（</a:t>
            </a:r>
            <a:r>
              <a:rPr lang="en-US" altLang="zh-CN" dirty="0" err="1"/>
              <a:t>yì</a:t>
            </a:r>
            <a:r>
              <a:rPr lang="zh-CN" altLang="en-US" dirty="0"/>
              <a:t>）：到。特指到尊长那里去。</a:t>
            </a:r>
          </a:p>
          <a:p>
            <a:r>
              <a:rPr lang="en-US" altLang="zh-CN" dirty="0"/>
              <a:t>(78)</a:t>
            </a:r>
            <a:r>
              <a:rPr lang="zh-CN" altLang="en-US" dirty="0"/>
              <a:t>如此：像这样，指在桃花源的见闻。</a:t>
            </a:r>
          </a:p>
          <a:p>
            <a:r>
              <a:rPr lang="en-US" altLang="zh-CN" dirty="0"/>
              <a:t>(79)</a:t>
            </a:r>
            <a:r>
              <a:rPr lang="zh-CN" altLang="en-US" dirty="0"/>
              <a:t>寻向所志：寻找以前所做的标记。寻，寻找。向，先前。志，名词，标记。</a:t>
            </a:r>
          </a:p>
          <a:p>
            <a:r>
              <a:rPr lang="en-US" altLang="zh-CN" dirty="0"/>
              <a:t>(80)</a:t>
            </a:r>
            <a:r>
              <a:rPr lang="zh-CN" altLang="en-US" dirty="0"/>
              <a:t>遂：终于。</a:t>
            </a:r>
          </a:p>
          <a:p>
            <a:r>
              <a:rPr lang="en-US" altLang="zh-CN" dirty="0"/>
              <a:t>(81)</a:t>
            </a:r>
            <a:r>
              <a:rPr lang="zh-CN" altLang="en-US" dirty="0"/>
              <a:t>得：取得，获得，文中是找到的意思。</a:t>
            </a:r>
          </a:p>
          <a:p>
            <a:r>
              <a:rPr lang="en-US" altLang="zh-CN" dirty="0"/>
              <a:t>(82)</a:t>
            </a:r>
            <a:r>
              <a:rPr lang="zh-CN" altLang="en-US" dirty="0"/>
              <a:t>高尚：品德高尚。</a:t>
            </a:r>
          </a:p>
          <a:p>
            <a:r>
              <a:rPr lang="en-US" altLang="zh-CN" dirty="0"/>
              <a:t>(83)</a:t>
            </a:r>
            <a:r>
              <a:rPr lang="zh-CN" altLang="en-US" dirty="0"/>
              <a:t>士：人士。</a:t>
            </a:r>
          </a:p>
          <a:p>
            <a:r>
              <a:rPr lang="en-US" altLang="zh-CN" dirty="0"/>
              <a:t>(84)</a:t>
            </a:r>
            <a:r>
              <a:rPr lang="zh-CN" altLang="en-US" dirty="0"/>
              <a:t>也：表判断。</a:t>
            </a:r>
          </a:p>
          <a:p>
            <a:r>
              <a:rPr lang="en-US" altLang="zh-CN" dirty="0"/>
              <a:t>(85)</a:t>
            </a:r>
            <a:r>
              <a:rPr lang="zh-CN" altLang="en-US" dirty="0"/>
              <a:t>欣然：高兴的样子。</a:t>
            </a:r>
          </a:p>
          <a:p>
            <a:r>
              <a:rPr lang="en-US" altLang="zh-CN" dirty="0"/>
              <a:t>(86)</a:t>
            </a:r>
            <a:r>
              <a:rPr lang="zh-CN" altLang="en-US" dirty="0"/>
              <a:t>规：计划。</a:t>
            </a:r>
          </a:p>
          <a:p>
            <a:r>
              <a:rPr lang="en-US" altLang="zh-CN" dirty="0"/>
              <a:t>(87)</a:t>
            </a:r>
            <a:r>
              <a:rPr lang="zh-CN" altLang="en-US" dirty="0"/>
              <a:t>未果：没有实现。果，实现。</a:t>
            </a:r>
          </a:p>
          <a:p>
            <a:r>
              <a:rPr lang="en-US" altLang="zh-CN" dirty="0"/>
              <a:t>(88)</a:t>
            </a:r>
            <a:r>
              <a:rPr lang="zh-CN" altLang="en-US" dirty="0"/>
              <a:t>寻：随即，不久。</a:t>
            </a:r>
          </a:p>
        </p:txBody>
      </p:sp>
    </p:spTree>
    <p:extLst>
      <p:ext uri="{BB962C8B-B14F-4D97-AF65-F5344CB8AC3E}">
        <p14:creationId xmlns:p14="http://schemas.microsoft.com/office/powerpoint/2010/main" val="36893699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55612" y="456057"/>
            <a:ext cx="11279188" cy="5947472"/>
          </a:xfrm>
          <a:prstGeom prst="rect">
            <a:avLst/>
          </a:prstGeom>
          <a:noFill/>
          <a:ln w="19050">
            <a:solidFill>
              <a:srgbClr val="14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>
            <a:off x="11734800" y="4670029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455612" y="176075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04980" y="233033"/>
            <a:ext cx="535258" cy="535258"/>
            <a:chOff x="193829" y="255335"/>
            <a:chExt cx="535258" cy="535258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>
            <a:cxnSpLocks/>
          </p:cNvCxnSpPr>
          <p:nvPr/>
        </p:nvCxnSpPr>
        <p:spPr>
          <a:xfrm rot="16200000">
            <a:off x="5122668" y="188428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rot="16200000">
            <a:off x="8077741" y="613590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flipH="1" flipV="1">
            <a:off x="11427349" y="6095680"/>
            <a:ext cx="535258" cy="535258"/>
            <a:chOff x="193829" y="255335"/>
            <a:chExt cx="535258" cy="535258"/>
          </a:xfrm>
        </p:grpSpPr>
        <p:cxnSp>
          <p:nvCxnSpPr>
            <p:cNvPr id="41" name="直接连接符 40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>
            <a:spLocks/>
          </p:cNvSpPr>
          <p:nvPr/>
        </p:nvSpPr>
        <p:spPr>
          <a:xfrm>
            <a:off x="2573766" y="3306197"/>
            <a:ext cx="7053942" cy="1193800"/>
          </a:xfrm>
          <a:prstGeom prst="rect">
            <a:avLst/>
          </a:prstGeom>
        </p:spPr>
        <p:txBody>
          <a:bodyPr rtlCol="0"/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赏析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925737" y="4321315"/>
            <a:ext cx="635000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 rot="16200000">
            <a:off x="5209869" y="1084585"/>
            <a:ext cx="1761168" cy="1916094"/>
            <a:chOff x="-287489" y="951781"/>
            <a:chExt cx="12886128" cy="6712270"/>
          </a:xfrm>
        </p:grpSpPr>
        <p:sp>
          <p:nvSpPr>
            <p:cNvPr id="44" name="矩形 43"/>
            <p:cNvSpPr/>
            <p:nvPr/>
          </p:nvSpPr>
          <p:spPr>
            <a:xfrm>
              <a:off x="455612" y="1365692"/>
              <a:ext cx="11279188" cy="5947472"/>
            </a:xfrm>
            <a:prstGeom prst="rect">
              <a:avLst/>
            </a:prstGeom>
            <a:noFill/>
            <a:ln w="12700"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cxnSpLocks/>
            </p:cNvCxnSpPr>
            <p:nvPr/>
          </p:nvCxnSpPr>
          <p:spPr>
            <a:xfrm rot="5400000">
              <a:off x="11139801" y="5476669"/>
              <a:ext cx="1189995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cxnSpLocks/>
            </p:cNvCxnSpPr>
            <p:nvPr/>
          </p:nvCxnSpPr>
          <p:spPr>
            <a:xfrm rot="5400000">
              <a:off x="-109414" y="4013902"/>
              <a:ext cx="1130054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-287489" y="951781"/>
              <a:ext cx="1779668" cy="1010503"/>
              <a:chOff x="-298640" y="64448"/>
              <a:chExt cx="1779668" cy="1010503"/>
            </a:xfrm>
          </p:grpSpPr>
          <p:cxnSp>
            <p:nvCxnSpPr>
              <p:cNvPr id="53" name="直接连接符 52"/>
              <p:cNvCxnSpPr>
                <a:cxnSpLocks/>
              </p:cNvCxnSpPr>
              <p:nvPr/>
            </p:nvCxnSpPr>
            <p:spPr>
              <a:xfrm rot="5400000">
                <a:off x="-693258" y="569700"/>
                <a:ext cx="1010503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cxnSpLocks/>
              </p:cNvCxnSpPr>
              <p:nvPr/>
            </p:nvCxnSpPr>
            <p:spPr>
              <a:xfrm rot="5400000" flipV="1">
                <a:off x="591194" y="-745280"/>
                <a:ext cx="0" cy="1779668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>
              <a:cxnSpLocks/>
            </p:cNvCxnSpPr>
            <p:nvPr/>
          </p:nvCxnSpPr>
          <p:spPr>
            <a:xfrm rot="5400000" flipV="1">
              <a:off x="6095211" y="441510"/>
              <a:ext cx="0" cy="1848365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cxnSpLocks/>
              <a:stCxn id="44" idx="2"/>
            </p:cNvCxnSpPr>
            <p:nvPr/>
          </p:nvCxnSpPr>
          <p:spPr>
            <a:xfrm rot="5400000" flipV="1">
              <a:off x="7220277" y="6188094"/>
              <a:ext cx="0" cy="2250143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 flipH="1" flipV="1">
              <a:off x="10409814" y="6622459"/>
              <a:ext cx="2188825" cy="1041592"/>
              <a:chOff x="-442203" y="131857"/>
              <a:chExt cx="2188825" cy="1041592"/>
            </a:xfrm>
          </p:grpSpPr>
          <p:cxnSp>
            <p:nvCxnSpPr>
              <p:cNvPr id="51" name="直接连接符 50"/>
              <p:cNvCxnSpPr>
                <a:cxnSpLocks/>
              </p:cNvCxnSpPr>
              <p:nvPr/>
            </p:nvCxnSpPr>
            <p:spPr>
              <a:xfrm rot="5400000" flipV="1">
                <a:off x="-872208" y="652653"/>
                <a:ext cx="1041592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cxnSpLocks/>
              </p:cNvCxnSpPr>
              <p:nvPr/>
            </p:nvCxnSpPr>
            <p:spPr>
              <a:xfrm rot="5400000" flipH="1" flipV="1">
                <a:off x="652210" y="-886980"/>
                <a:ext cx="0" cy="2188825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itle 1"/>
          <p:cNvSpPr txBox="1">
            <a:spLocks/>
          </p:cNvSpPr>
          <p:nvPr/>
        </p:nvSpPr>
        <p:spPr>
          <a:xfrm>
            <a:off x="5571824" y="1454257"/>
            <a:ext cx="1071552" cy="141399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6000" dirty="0">
                <a:solidFill>
                  <a:srgbClr val="14345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05</a:t>
            </a:r>
            <a:endParaRPr lang="id-ID" sz="6000" dirty="0">
              <a:solidFill>
                <a:srgbClr val="14345A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98997E-6 1.89771E-7 L 0.50488 1.8977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72575E-6 1.23814E-6 L -0.58992 1.2381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65816E-6 -8.00741E-7 L 4.65816E-6 0.16894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65816E-6 -3.44133E-6 L -4.65816E-6 -0.18352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8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C20D0C-CAFB-4E30-BD30-822C43B2B7F1}"/>
              </a:ext>
            </a:extLst>
          </p:cNvPr>
          <p:cNvSpPr txBox="1"/>
          <p:nvPr/>
        </p:nvSpPr>
        <p:spPr>
          <a:xfrm>
            <a:off x="5089366" y="416747"/>
            <a:ext cx="201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赏析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F4DFB7-E1FD-4EDC-9A97-C0DC9C7BE385}"/>
              </a:ext>
            </a:extLst>
          </p:cNvPr>
          <p:cNvSpPr txBox="1"/>
          <p:nvPr/>
        </p:nvSpPr>
        <p:spPr>
          <a:xfrm>
            <a:off x="8268677" y="2521853"/>
            <a:ext cx="4094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桃花之美</a:t>
            </a:r>
            <a:endParaRPr lang="en-US" altLang="zh-CN" sz="2800" dirty="0"/>
          </a:p>
          <a:p>
            <a:r>
              <a:rPr lang="zh-CN" altLang="en-US" sz="2800" dirty="0"/>
              <a:t>自然美：良田、美池</a:t>
            </a:r>
            <a:r>
              <a:rPr lang="en-US" altLang="zh-CN" sz="2800" dirty="0"/>
              <a:t>……</a:t>
            </a:r>
          </a:p>
          <a:p>
            <a:r>
              <a:rPr lang="zh-CN" altLang="en-US" sz="2800" dirty="0"/>
              <a:t>人情美：热情好客</a:t>
            </a:r>
            <a:endParaRPr lang="en-US" altLang="zh-CN" sz="2800" dirty="0"/>
          </a:p>
          <a:p>
            <a:r>
              <a:rPr lang="zh-CN" altLang="en-US" sz="2800" dirty="0"/>
              <a:t>社会美：安宁和谐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550C6-4285-4D4F-A346-9DFDA31DF56D}"/>
              </a:ext>
            </a:extLst>
          </p:cNvPr>
          <p:cNvSpPr txBox="1"/>
          <p:nvPr/>
        </p:nvSpPr>
        <p:spPr>
          <a:xfrm>
            <a:off x="488874" y="1179862"/>
            <a:ext cx="77798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本文通过对桃花源的安宁和乐、自由平等生活的描绘，表现了作者追求美好生活的理想和对现实生活的不满。文章开端，先以美好闲静、“芳草鲜美，落英缤纷”的桃花林作为铺垫，引出一个质朴自然化的世界。在那里，一切都是那么单纯，那么美好，甚至连一点吵吵嚷嚷的声音都听不到。造成这一切的原因，作者没有明说，但从“乃不知有汉，无论魏晋”一句中已隐约透露了消息：原来归根结底，是因为没有一个高踞人民头上为私利互相攻伐的统治集团。这个幻想中的桃花源世界，对生活在虚伪黑暗、战乱频繁、流血不断的现实世界中的人们来说，无疑是令人神往的。</a:t>
            </a:r>
          </a:p>
        </p:txBody>
      </p:sp>
    </p:spTree>
    <p:extLst>
      <p:ext uri="{BB962C8B-B14F-4D97-AF65-F5344CB8AC3E}">
        <p14:creationId xmlns:p14="http://schemas.microsoft.com/office/powerpoint/2010/main" val="96950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94393D-CAE6-4A8D-8CBF-4421C681D0C8}"/>
              </a:ext>
            </a:extLst>
          </p:cNvPr>
          <p:cNvSpPr/>
          <p:nvPr/>
        </p:nvSpPr>
        <p:spPr>
          <a:xfrm>
            <a:off x="1845635" y="1013748"/>
            <a:ext cx="849914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桃花源中的家庭多为主干家庭（三代同堂），从“其中往来种作，男女衣着，悉如外人。黄发垂髫，并怡然自乐。”从“男女”、“黄发”、“垂髫”这三个词便可以看出此点。文章的结构也颇有巧妙之处。作者借用小说笔法，以一个捕渔人的经历为线索展开故事。相反，如果一开头就是“山在虚无缥缈间”，读者就会感到隔远，作品的感染力也就会大打折扣。“不足为外人道也”及渔人返寻所志，迷不得路，使读者从这朦胧飘忽的化外世界退回到现实世界，心中依旧充满了对它的依恋。文末南阳刘子骥规往不果一笔，又使全文有余意不穷之趣。</a:t>
            </a:r>
          </a:p>
        </p:txBody>
      </p:sp>
    </p:spTree>
    <p:extLst>
      <p:ext uri="{BB962C8B-B14F-4D97-AF65-F5344CB8AC3E}">
        <p14:creationId xmlns:p14="http://schemas.microsoft.com/office/powerpoint/2010/main" val="137665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4C4E8C-B624-4233-87DF-1345B820C6D7}"/>
              </a:ext>
            </a:extLst>
          </p:cNvPr>
          <p:cNvSpPr txBox="1"/>
          <p:nvPr/>
        </p:nvSpPr>
        <p:spPr>
          <a:xfrm>
            <a:off x="2751504" y="2598797"/>
            <a:ext cx="668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43004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455612" y="456057"/>
            <a:ext cx="11279188" cy="5947472"/>
          </a:xfrm>
          <a:prstGeom prst="rect">
            <a:avLst/>
          </a:prstGeom>
          <a:noFill/>
          <a:ln w="19050">
            <a:solidFill>
              <a:srgbClr val="14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>
            <a:cxnSpLocks/>
          </p:cNvCxnSpPr>
          <p:nvPr/>
        </p:nvCxnSpPr>
        <p:spPr>
          <a:xfrm>
            <a:off x="11734800" y="4670029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cxnSpLocks/>
          </p:cNvCxnSpPr>
          <p:nvPr/>
        </p:nvCxnSpPr>
        <p:spPr>
          <a:xfrm>
            <a:off x="455612" y="176075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204980" y="233033"/>
            <a:ext cx="535258" cy="535258"/>
            <a:chOff x="193829" y="255335"/>
            <a:chExt cx="535258" cy="535258"/>
          </a:xfrm>
        </p:grpSpPr>
        <p:cxnSp>
          <p:nvCxnSpPr>
            <p:cNvPr id="60" name="直接连接符 59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>
            <a:cxnSpLocks/>
          </p:cNvCxnSpPr>
          <p:nvPr/>
        </p:nvCxnSpPr>
        <p:spPr>
          <a:xfrm rot="16200000">
            <a:off x="5122668" y="188428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</p:cNvCxnSpPr>
          <p:nvPr/>
        </p:nvCxnSpPr>
        <p:spPr>
          <a:xfrm rot="16200000">
            <a:off x="8077741" y="613590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 flipH="1" flipV="1">
            <a:off x="11427349" y="6095680"/>
            <a:ext cx="535258" cy="535258"/>
            <a:chOff x="193829" y="255335"/>
            <a:chExt cx="535258" cy="535258"/>
          </a:xfrm>
        </p:grpSpPr>
        <p:cxnSp>
          <p:nvCxnSpPr>
            <p:cNvPr id="65" name="直接连接符 64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080475" y="1190953"/>
            <a:ext cx="624684" cy="600549"/>
            <a:chOff x="2215144" y="982844"/>
            <a:chExt cx="1120898" cy="842780"/>
          </a:xfrm>
          <a:noFill/>
        </p:grpSpPr>
        <p:sp>
          <p:nvSpPr>
            <p:cNvPr id="23" name="平行四边形 2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14345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245058" y="1046848"/>
              <a:ext cx="1066799" cy="6478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1434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rgbClr val="14345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80475" y="3212935"/>
            <a:ext cx="624684" cy="600549"/>
            <a:chOff x="2215144" y="982844"/>
            <a:chExt cx="1120898" cy="842780"/>
          </a:xfrm>
          <a:noFill/>
        </p:grpSpPr>
        <p:sp>
          <p:nvSpPr>
            <p:cNvPr id="26" name="平行四边形 2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rgbClr val="14345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9"/>
            <p:cNvSpPr txBox="1"/>
            <p:nvPr/>
          </p:nvSpPr>
          <p:spPr>
            <a:xfrm>
              <a:off x="2245058" y="1046848"/>
              <a:ext cx="1066799" cy="6478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1434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rgbClr val="14345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80475" y="2201944"/>
            <a:ext cx="624684" cy="600549"/>
            <a:chOff x="2215144" y="982844"/>
            <a:chExt cx="1120898" cy="842780"/>
          </a:xfrm>
          <a:noFill/>
        </p:grpSpPr>
        <p:sp>
          <p:nvSpPr>
            <p:cNvPr id="29" name="平行四边形 28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D12C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9"/>
            <p:cNvSpPr txBox="1"/>
            <p:nvPr/>
          </p:nvSpPr>
          <p:spPr>
            <a:xfrm>
              <a:off x="2245058" y="1046848"/>
              <a:ext cx="1066799" cy="6478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065961" y="4223925"/>
            <a:ext cx="624684" cy="600549"/>
            <a:chOff x="2215144" y="982844"/>
            <a:chExt cx="1120898" cy="842780"/>
          </a:xfrm>
          <a:noFill/>
        </p:grpSpPr>
        <p:sp>
          <p:nvSpPr>
            <p:cNvPr id="47" name="平行四边形 46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9"/>
            <p:cNvSpPr txBox="1"/>
            <p:nvPr/>
          </p:nvSpPr>
          <p:spPr>
            <a:xfrm>
              <a:off x="2245058" y="1046848"/>
              <a:ext cx="1066799" cy="6478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16200000">
            <a:off x="2392433" y="1533812"/>
            <a:ext cx="2080332" cy="1603505"/>
            <a:chOff x="-287489" y="951781"/>
            <a:chExt cx="12886128" cy="6712270"/>
          </a:xfrm>
        </p:grpSpPr>
        <p:sp>
          <p:nvSpPr>
            <p:cNvPr id="68" name="矩形 67"/>
            <p:cNvSpPr/>
            <p:nvPr/>
          </p:nvSpPr>
          <p:spPr>
            <a:xfrm>
              <a:off x="455612" y="1365692"/>
              <a:ext cx="11279188" cy="5947472"/>
            </a:xfrm>
            <a:prstGeom prst="rect">
              <a:avLst/>
            </a:prstGeom>
            <a:noFill/>
            <a:ln w="12700"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cxnSpLocks/>
            </p:cNvCxnSpPr>
            <p:nvPr/>
          </p:nvCxnSpPr>
          <p:spPr>
            <a:xfrm rot="5400000">
              <a:off x="11139801" y="5476669"/>
              <a:ext cx="1189995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cxnSpLocks/>
            </p:cNvCxnSpPr>
            <p:nvPr/>
          </p:nvCxnSpPr>
          <p:spPr>
            <a:xfrm rot="5400000">
              <a:off x="-109414" y="4013902"/>
              <a:ext cx="1130054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-287489" y="951781"/>
              <a:ext cx="1779668" cy="1010503"/>
              <a:chOff x="-298640" y="64448"/>
              <a:chExt cx="1779668" cy="1010503"/>
            </a:xfrm>
          </p:grpSpPr>
          <p:cxnSp>
            <p:nvCxnSpPr>
              <p:cNvPr id="77" name="直接连接符 76"/>
              <p:cNvCxnSpPr>
                <a:cxnSpLocks/>
              </p:cNvCxnSpPr>
              <p:nvPr/>
            </p:nvCxnSpPr>
            <p:spPr>
              <a:xfrm rot="5400000">
                <a:off x="-693258" y="569700"/>
                <a:ext cx="1010503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cxnSpLocks/>
              </p:cNvCxnSpPr>
              <p:nvPr/>
            </p:nvCxnSpPr>
            <p:spPr>
              <a:xfrm rot="5400000" flipV="1">
                <a:off x="591194" y="-745280"/>
                <a:ext cx="0" cy="1779668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直接连接符 71"/>
            <p:cNvCxnSpPr>
              <a:cxnSpLocks/>
            </p:cNvCxnSpPr>
            <p:nvPr/>
          </p:nvCxnSpPr>
          <p:spPr>
            <a:xfrm rot="5400000" flipV="1">
              <a:off x="6095211" y="441510"/>
              <a:ext cx="0" cy="1848365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cxnSpLocks/>
              <a:stCxn id="68" idx="2"/>
            </p:cNvCxnSpPr>
            <p:nvPr/>
          </p:nvCxnSpPr>
          <p:spPr>
            <a:xfrm rot="5400000" flipV="1">
              <a:off x="7220277" y="6188094"/>
              <a:ext cx="0" cy="2250143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/>
            <p:cNvGrpSpPr/>
            <p:nvPr/>
          </p:nvGrpSpPr>
          <p:grpSpPr>
            <a:xfrm flipH="1" flipV="1">
              <a:off x="10409814" y="6622459"/>
              <a:ext cx="2188825" cy="1041592"/>
              <a:chOff x="-442203" y="131857"/>
              <a:chExt cx="2188825" cy="1041592"/>
            </a:xfrm>
          </p:grpSpPr>
          <p:cxnSp>
            <p:nvCxnSpPr>
              <p:cNvPr id="75" name="直接连接符 74"/>
              <p:cNvCxnSpPr>
                <a:cxnSpLocks/>
              </p:cNvCxnSpPr>
              <p:nvPr/>
            </p:nvCxnSpPr>
            <p:spPr>
              <a:xfrm rot="5400000" flipV="1">
                <a:off x="-872208" y="652653"/>
                <a:ext cx="1041592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cxnSpLocks/>
              </p:cNvCxnSpPr>
              <p:nvPr/>
            </p:nvCxnSpPr>
            <p:spPr>
              <a:xfrm rot="5400000" flipH="1" flipV="1">
                <a:off x="652210" y="-886980"/>
                <a:ext cx="0" cy="2188825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itle 1"/>
          <p:cNvSpPr txBox="1">
            <a:spLocks/>
          </p:cNvSpPr>
          <p:nvPr/>
        </p:nvSpPr>
        <p:spPr>
          <a:xfrm>
            <a:off x="2913972" y="1678610"/>
            <a:ext cx="1071552" cy="141399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6000" dirty="0">
                <a:solidFill>
                  <a:srgbClr val="14345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目录</a:t>
            </a:r>
            <a:endParaRPr lang="id-ID" sz="6000" dirty="0">
              <a:solidFill>
                <a:srgbClr val="14345A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5F07BBF-5429-4AE5-8314-B28B8FA12585}"/>
              </a:ext>
            </a:extLst>
          </p:cNvPr>
          <p:cNvGrpSpPr/>
          <p:nvPr/>
        </p:nvGrpSpPr>
        <p:grpSpPr>
          <a:xfrm>
            <a:off x="5065961" y="5262153"/>
            <a:ext cx="624684" cy="600549"/>
            <a:chOff x="2215144" y="982844"/>
            <a:chExt cx="1120898" cy="842780"/>
          </a:xfrm>
          <a:noFill/>
        </p:grpSpPr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B025E7C9-2890-4F65-B6D8-2C04F8CFD801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rgbClr val="14345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9">
              <a:extLst>
                <a:ext uri="{FF2B5EF4-FFF2-40B4-BE49-F238E27FC236}">
                  <a16:creationId xmlns:a16="http://schemas.microsoft.com/office/drawing/2014/main" id="{298579FF-5102-40A5-92ED-1EA54FBADB4F}"/>
                </a:ext>
              </a:extLst>
            </p:cNvPr>
            <p:cNvSpPr txBox="1"/>
            <p:nvPr/>
          </p:nvSpPr>
          <p:spPr>
            <a:xfrm>
              <a:off x="2245058" y="1046848"/>
              <a:ext cx="1066799" cy="6478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1434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solidFill>
                  <a:srgbClr val="14345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77FE6B-4FAA-4B0B-8F8B-D75CD61FB2EF}"/>
              </a:ext>
            </a:extLst>
          </p:cNvPr>
          <p:cNvGrpSpPr/>
          <p:nvPr/>
        </p:nvGrpSpPr>
        <p:grpSpPr>
          <a:xfrm>
            <a:off x="6059171" y="1238983"/>
            <a:ext cx="2713464" cy="4543264"/>
            <a:chOff x="6182002" y="1457350"/>
            <a:chExt cx="2713464" cy="4543264"/>
          </a:xfrm>
        </p:grpSpPr>
        <p:grpSp>
          <p:nvGrpSpPr>
            <p:cNvPr id="40" name="组合 39"/>
            <p:cNvGrpSpPr/>
            <p:nvPr/>
          </p:nvGrpSpPr>
          <p:grpSpPr>
            <a:xfrm>
              <a:off x="6182002" y="1457350"/>
              <a:ext cx="2713464" cy="3498576"/>
              <a:chOff x="7848779" y="1598933"/>
              <a:chExt cx="2713464" cy="3498576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7848779" y="1598933"/>
                <a:ext cx="2713464" cy="463420"/>
                <a:chOff x="3382715" y="1432965"/>
                <a:chExt cx="2713464" cy="463420"/>
              </a:xfrm>
              <a:solidFill>
                <a:schemeClr val="accent5"/>
              </a:solidFill>
            </p:grpSpPr>
            <p:sp>
              <p:nvSpPr>
                <p:cNvPr id="55" name="燕尾形 80"/>
                <p:cNvSpPr/>
                <p:nvPr/>
              </p:nvSpPr>
              <p:spPr>
                <a:xfrm>
                  <a:off x="3382715" y="1432965"/>
                  <a:ext cx="2713464" cy="463420"/>
                </a:xfrm>
                <a:prstGeom prst="chevron">
                  <a:avLst/>
                </a:prstGeom>
                <a:noFill/>
                <a:ln>
                  <a:solidFill>
                    <a:srgbClr val="1434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3756119" y="1452840"/>
                  <a:ext cx="197453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文常</a:t>
                  </a: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848779" y="2624727"/>
                <a:ext cx="2713464" cy="463420"/>
                <a:chOff x="4463688" y="2372845"/>
                <a:chExt cx="2713464" cy="463420"/>
              </a:xfrm>
              <a:solidFill>
                <a:schemeClr val="accent5"/>
              </a:solidFill>
            </p:grpSpPr>
            <p:sp>
              <p:nvSpPr>
                <p:cNvPr id="53" name="燕尾形 78"/>
                <p:cNvSpPr/>
                <p:nvPr/>
              </p:nvSpPr>
              <p:spPr>
                <a:xfrm>
                  <a:off x="4463688" y="2372845"/>
                  <a:ext cx="2713464" cy="463420"/>
                </a:xfrm>
                <a:prstGeom prst="chevron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4831599" y="2405848"/>
                  <a:ext cx="20112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文章</a:t>
                  </a: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7848779" y="3613512"/>
                <a:ext cx="2713464" cy="463420"/>
                <a:chOff x="5477851" y="3145090"/>
                <a:chExt cx="2713464" cy="463420"/>
              </a:xfrm>
              <a:solidFill>
                <a:schemeClr val="accent5"/>
              </a:solidFill>
            </p:grpSpPr>
            <p:sp>
              <p:nvSpPr>
                <p:cNvPr id="51" name="燕尾形 76"/>
                <p:cNvSpPr/>
                <p:nvPr/>
              </p:nvSpPr>
              <p:spPr>
                <a:xfrm>
                  <a:off x="5477851" y="3145090"/>
                  <a:ext cx="2713464" cy="463420"/>
                </a:xfrm>
                <a:prstGeom prst="chevron">
                  <a:avLst/>
                </a:prstGeom>
                <a:noFill/>
                <a:ln>
                  <a:solidFill>
                    <a:srgbClr val="1434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851378" y="3175839"/>
                  <a:ext cx="211478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文章结构</a:t>
                  </a: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7848779" y="4634089"/>
                <a:ext cx="2713464" cy="463420"/>
                <a:chOff x="4469387" y="4065239"/>
                <a:chExt cx="2713464" cy="463420"/>
              </a:xfrm>
              <a:solidFill>
                <a:schemeClr val="accent5"/>
              </a:solidFill>
            </p:grpSpPr>
            <p:sp>
              <p:nvSpPr>
                <p:cNvPr id="45" name="燕尾形 74"/>
                <p:cNvSpPr/>
                <p:nvPr/>
              </p:nvSpPr>
              <p:spPr>
                <a:xfrm>
                  <a:off x="4469387" y="4065239"/>
                  <a:ext cx="2713464" cy="463420"/>
                </a:xfrm>
                <a:prstGeom prst="chevron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4868522" y="4084242"/>
                  <a:ext cx="198002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重点字词</a:t>
                  </a:r>
                </a:p>
              </p:txBody>
            </p:sp>
          </p:grpSp>
        </p:grpSp>
        <p:sp>
          <p:nvSpPr>
            <p:cNvPr id="84" name="燕尾形 76">
              <a:extLst>
                <a:ext uri="{FF2B5EF4-FFF2-40B4-BE49-F238E27FC236}">
                  <a16:creationId xmlns:a16="http://schemas.microsoft.com/office/drawing/2014/main" id="{E7F0DF0D-7DA2-48F8-B0F4-A3EC65E77C2F}"/>
                </a:ext>
              </a:extLst>
            </p:cNvPr>
            <p:cNvSpPr/>
            <p:nvPr/>
          </p:nvSpPr>
          <p:spPr>
            <a:xfrm>
              <a:off x="6182002" y="5537194"/>
              <a:ext cx="2713464" cy="463420"/>
            </a:xfrm>
            <a:prstGeom prst="chevron">
              <a:avLst/>
            </a:prstGeom>
            <a:noFill/>
            <a:ln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F52652C-8084-4A98-973D-F90CB7AA8979}"/>
                </a:ext>
              </a:extLst>
            </p:cNvPr>
            <p:cNvSpPr/>
            <p:nvPr/>
          </p:nvSpPr>
          <p:spPr>
            <a:xfrm>
              <a:off x="6498443" y="5579444"/>
              <a:ext cx="198002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赏析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8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98997E-6 1.89771E-7 L 0.50488 1.8977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72575E-6 1.23814E-6 L -0.58992 1.2381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65816E-6 -8.00741E-7 L 4.65816E-6 0.16894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65816E-6 -3.44133E-6 L -4.65816E-6 -0.18352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8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4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55612" y="456057"/>
            <a:ext cx="11279188" cy="5947472"/>
          </a:xfrm>
          <a:prstGeom prst="rect">
            <a:avLst/>
          </a:prstGeom>
          <a:noFill/>
          <a:ln w="19050">
            <a:solidFill>
              <a:srgbClr val="14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>
            <a:off x="11734800" y="4670029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455612" y="176075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04980" y="233033"/>
            <a:ext cx="535258" cy="535258"/>
            <a:chOff x="193829" y="255335"/>
            <a:chExt cx="535258" cy="535258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>
            <a:cxnSpLocks/>
          </p:cNvCxnSpPr>
          <p:nvPr/>
        </p:nvCxnSpPr>
        <p:spPr>
          <a:xfrm rot="16200000">
            <a:off x="5122668" y="188428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rot="16200000">
            <a:off x="8077741" y="613590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flipH="1" flipV="1">
            <a:off x="11427349" y="6095680"/>
            <a:ext cx="535258" cy="535258"/>
            <a:chOff x="193829" y="255335"/>
            <a:chExt cx="535258" cy="535258"/>
          </a:xfrm>
        </p:grpSpPr>
        <p:cxnSp>
          <p:nvCxnSpPr>
            <p:cNvPr id="41" name="直接连接符 40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>
            <a:spLocks/>
          </p:cNvSpPr>
          <p:nvPr/>
        </p:nvSpPr>
        <p:spPr>
          <a:xfrm>
            <a:off x="2573766" y="3306197"/>
            <a:ext cx="7053942" cy="1193800"/>
          </a:xfrm>
          <a:prstGeom prst="rect">
            <a:avLst/>
          </a:prstGeom>
        </p:spPr>
        <p:txBody>
          <a:bodyPr rtlCol="0"/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925737" y="4321315"/>
            <a:ext cx="635000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 rot="16200000">
            <a:off x="5209869" y="1084585"/>
            <a:ext cx="1761168" cy="1916094"/>
            <a:chOff x="-287489" y="951781"/>
            <a:chExt cx="12886128" cy="6712270"/>
          </a:xfrm>
        </p:grpSpPr>
        <p:sp>
          <p:nvSpPr>
            <p:cNvPr id="44" name="矩形 43"/>
            <p:cNvSpPr/>
            <p:nvPr/>
          </p:nvSpPr>
          <p:spPr>
            <a:xfrm>
              <a:off x="455612" y="1365692"/>
              <a:ext cx="11279188" cy="5947472"/>
            </a:xfrm>
            <a:prstGeom prst="rect">
              <a:avLst/>
            </a:prstGeom>
            <a:noFill/>
            <a:ln w="12700"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cxnSpLocks/>
            </p:cNvCxnSpPr>
            <p:nvPr/>
          </p:nvCxnSpPr>
          <p:spPr>
            <a:xfrm rot="5400000">
              <a:off x="11139801" y="5476669"/>
              <a:ext cx="1189995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cxnSpLocks/>
            </p:cNvCxnSpPr>
            <p:nvPr/>
          </p:nvCxnSpPr>
          <p:spPr>
            <a:xfrm rot="5400000">
              <a:off x="-109414" y="4013902"/>
              <a:ext cx="1130054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-287489" y="951781"/>
              <a:ext cx="1779668" cy="1010503"/>
              <a:chOff x="-298640" y="64448"/>
              <a:chExt cx="1779668" cy="1010503"/>
            </a:xfrm>
          </p:grpSpPr>
          <p:cxnSp>
            <p:nvCxnSpPr>
              <p:cNvPr id="53" name="直接连接符 52"/>
              <p:cNvCxnSpPr>
                <a:cxnSpLocks/>
              </p:cNvCxnSpPr>
              <p:nvPr/>
            </p:nvCxnSpPr>
            <p:spPr>
              <a:xfrm rot="5400000">
                <a:off x="-693258" y="569700"/>
                <a:ext cx="1010503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cxnSpLocks/>
              </p:cNvCxnSpPr>
              <p:nvPr/>
            </p:nvCxnSpPr>
            <p:spPr>
              <a:xfrm rot="5400000" flipV="1">
                <a:off x="591194" y="-745280"/>
                <a:ext cx="0" cy="1779668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>
              <a:cxnSpLocks/>
            </p:cNvCxnSpPr>
            <p:nvPr/>
          </p:nvCxnSpPr>
          <p:spPr>
            <a:xfrm rot="5400000" flipV="1">
              <a:off x="6095211" y="441510"/>
              <a:ext cx="0" cy="1848365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cxnSpLocks/>
              <a:stCxn id="44" idx="2"/>
            </p:cNvCxnSpPr>
            <p:nvPr/>
          </p:nvCxnSpPr>
          <p:spPr>
            <a:xfrm rot="5400000" flipV="1">
              <a:off x="7220277" y="6188094"/>
              <a:ext cx="0" cy="2250143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 flipH="1" flipV="1">
              <a:off x="10409814" y="6622459"/>
              <a:ext cx="2188825" cy="1041592"/>
              <a:chOff x="-442203" y="131857"/>
              <a:chExt cx="2188825" cy="1041592"/>
            </a:xfrm>
          </p:grpSpPr>
          <p:cxnSp>
            <p:nvCxnSpPr>
              <p:cNvPr id="51" name="直接连接符 50"/>
              <p:cNvCxnSpPr>
                <a:cxnSpLocks/>
              </p:cNvCxnSpPr>
              <p:nvPr/>
            </p:nvCxnSpPr>
            <p:spPr>
              <a:xfrm rot="5400000" flipV="1">
                <a:off x="-872208" y="652653"/>
                <a:ext cx="1041592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cxnSpLocks/>
              </p:cNvCxnSpPr>
              <p:nvPr/>
            </p:nvCxnSpPr>
            <p:spPr>
              <a:xfrm rot="5400000" flipH="1" flipV="1">
                <a:off x="652210" y="-886980"/>
                <a:ext cx="0" cy="2188825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itle 1"/>
          <p:cNvSpPr txBox="1">
            <a:spLocks/>
          </p:cNvSpPr>
          <p:nvPr/>
        </p:nvSpPr>
        <p:spPr>
          <a:xfrm>
            <a:off x="5571824" y="1454257"/>
            <a:ext cx="1071552" cy="141399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6000" dirty="0">
                <a:solidFill>
                  <a:srgbClr val="14345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endParaRPr lang="id-ID" sz="6000" dirty="0">
              <a:solidFill>
                <a:srgbClr val="14345A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6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98997E-6 1.89771E-7 L 0.50488 1.8977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72575E-6 1.23814E-6 L -0.58992 1.2381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65816E-6 -8.00741E-7 L 4.65816E-6 0.16894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65816E-6 -3.44133E-6 L -4.65816E-6 -0.18352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8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C46568-FB30-4E14-9E38-11C592D0F4A0}"/>
              </a:ext>
            </a:extLst>
          </p:cNvPr>
          <p:cNvSpPr txBox="1"/>
          <p:nvPr/>
        </p:nvSpPr>
        <p:spPr>
          <a:xfrm>
            <a:off x="5089366" y="431393"/>
            <a:ext cx="201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文常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0405F8-D82C-466F-A34E-3D749203A852}"/>
              </a:ext>
            </a:extLst>
          </p:cNvPr>
          <p:cNvSpPr txBox="1"/>
          <p:nvPr/>
        </p:nvSpPr>
        <p:spPr>
          <a:xfrm>
            <a:off x="1846763" y="1406770"/>
            <a:ext cx="8496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作者</a:t>
            </a:r>
            <a:endParaRPr lang="en-US" altLang="zh-CN" sz="3200" b="1" dirty="0"/>
          </a:p>
          <a:p>
            <a:r>
              <a:rPr lang="zh-CN" altLang="en-US" sz="3200" dirty="0"/>
              <a:t>陶渊明，名潜，字元亮，世称“靖节先生”，自称“五柳先生”，东晋诗人、辞赋家，田园诗派开创者，古今隐逸之宗。</a:t>
            </a:r>
            <a:endParaRPr lang="en-US" altLang="zh-CN" sz="32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DDEFB804-FA14-47E4-897B-4B5029A3C541}"/>
              </a:ext>
            </a:extLst>
          </p:cNvPr>
          <p:cNvSpPr/>
          <p:nvPr/>
        </p:nvSpPr>
        <p:spPr>
          <a:xfrm>
            <a:off x="3520815" y="3751010"/>
            <a:ext cx="759655" cy="2737754"/>
          </a:xfrm>
          <a:prstGeom prst="leftBrace">
            <a:avLst>
              <a:gd name="adj1" fmla="val 60185"/>
              <a:gd name="adj2" fmla="val 207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1B7F90-CDAD-453B-A60F-44995AA61F54}"/>
              </a:ext>
            </a:extLst>
          </p:cNvPr>
          <p:cNvSpPr txBox="1"/>
          <p:nvPr/>
        </p:nvSpPr>
        <p:spPr>
          <a:xfrm>
            <a:off x="2321167" y="4023360"/>
            <a:ext cx="101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作品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B3D78-48B2-4DE5-8FD6-9E201DBC7A5B}"/>
              </a:ext>
            </a:extLst>
          </p:cNvPr>
          <p:cNvSpPr txBox="1"/>
          <p:nvPr/>
        </p:nvSpPr>
        <p:spPr>
          <a:xfrm>
            <a:off x="4310949" y="3751010"/>
            <a:ext cx="505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诗歌</a:t>
            </a:r>
            <a:r>
              <a:rPr lang="en-US" altLang="zh-CN" sz="3200" dirty="0"/>
              <a:t>《</a:t>
            </a:r>
            <a:r>
              <a:rPr lang="zh-CN" altLang="en-US" sz="3200" dirty="0"/>
              <a:t>饮酒</a:t>
            </a:r>
            <a:r>
              <a:rPr lang="en-US" altLang="zh-CN" sz="3200" dirty="0"/>
              <a:t>》《</a:t>
            </a:r>
            <a:r>
              <a:rPr lang="zh-CN" altLang="en-US" sz="3200" dirty="0"/>
              <a:t>归园田居</a:t>
            </a:r>
            <a:r>
              <a:rPr lang="en-US" altLang="zh-CN" sz="3200" dirty="0"/>
              <a:t>》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420453-F55B-4749-916B-3E0292210366}"/>
              </a:ext>
            </a:extLst>
          </p:cNvPr>
          <p:cNvSpPr txBox="1"/>
          <p:nvPr/>
        </p:nvSpPr>
        <p:spPr>
          <a:xfrm>
            <a:off x="4280470" y="4781971"/>
            <a:ext cx="505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文章</a:t>
            </a:r>
            <a:r>
              <a:rPr lang="en-US" altLang="zh-CN" sz="3200" dirty="0"/>
              <a:t>《</a:t>
            </a:r>
            <a:r>
              <a:rPr lang="zh-CN" altLang="en-US" sz="3200" dirty="0"/>
              <a:t>五柳先生传</a:t>
            </a:r>
            <a:r>
              <a:rPr lang="en-US" altLang="zh-CN" sz="3200" dirty="0"/>
              <a:t>》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E918F4-1CD4-4F55-8377-9DB4F37B6632}"/>
              </a:ext>
            </a:extLst>
          </p:cNvPr>
          <p:cNvSpPr txBox="1"/>
          <p:nvPr/>
        </p:nvSpPr>
        <p:spPr>
          <a:xfrm>
            <a:off x="4310949" y="5812932"/>
            <a:ext cx="505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辞赋</a:t>
            </a:r>
            <a:r>
              <a:rPr lang="en-US" altLang="zh-CN" sz="3200" dirty="0"/>
              <a:t>《</a:t>
            </a:r>
            <a:r>
              <a:rPr lang="zh-CN" altLang="en-US" sz="3200" dirty="0"/>
              <a:t>归去来兮辞</a:t>
            </a:r>
            <a:r>
              <a:rPr lang="en-US" altLang="zh-CN" sz="3200" dirty="0"/>
              <a:t>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705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 build="allAtOnce"/>
      <p:bldP spid="9" grpId="0" build="allAtOnce"/>
      <p:bldP spid="1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57F018-A81A-4C02-9B5C-8C9DD89940EE}"/>
              </a:ext>
            </a:extLst>
          </p:cNvPr>
          <p:cNvSpPr txBox="1"/>
          <p:nvPr/>
        </p:nvSpPr>
        <p:spPr>
          <a:xfrm>
            <a:off x="1846763" y="1448973"/>
            <a:ext cx="8496886" cy="355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3200" b="1" dirty="0"/>
              <a:t>2.</a:t>
            </a:r>
            <a:r>
              <a:rPr lang="zh-CN" altLang="en-US" sz="3200" b="1" dirty="0"/>
              <a:t>创作背景</a:t>
            </a:r>
            <a:endParaRPr lang="en-US" altLang="zh-CN" sz="3200" b="1" dirty="0"/>
          </a:p>
          <a:p>
            <a:pPr>
              <a:lnSpc>
                <a:spcPts val="7000"/>
              </a:lnSpc>
            </a:pPr>
            <a:r>
              <a:rPr lang="zh-CN" altLang="en-US" sz="3200" dirty="0"/>
              <a:t>战乱频繁，朝不保夕。</a:t>
            </a:r>
            <a:endParaRPr lang="en-US" altLang="zh-CN" sz="3200" dirty="0"/>
          </a:p>
          <a:p>
            <a:pPr>
              <a:lnSpc>
                <a:spcPts val="7000"/>
              </a:lnSpc>
            </a:pPr>
            <a:r>
              <a:rPr lang="en-US" altLang="zh-CN" sz="3200" b="1" dirty="0"/>
              <a:t>3.</a:t>
            </a:r>
            <a:r>
              <a:rPr lang="zh-CN" altLang="en-US" sz="3200" b="1" dirty="0"/>
              <a:t>题材</a:t>
            </a:r>
            <a:endParaRPr lang="en-US" altLang="zh-CN" sz="3200" b="1" dirty="0"/>
          </a:p>
          <a:p>
            <a:pPr>
              <a:lnSpc>
                <a:spcPts val="7000"/>
              </a:lnSpc>
            </a:pPr>
            <a:r>
              <a:rPr lang="zh-CN" altLang="en-US" sz="3200" dirty="0"/>
              <a:t>是</a:t>
            </a:r>
            <a:r>
              <a:rPr lang="en-US" altLang="zh-CN" sz="3200" dirty="0"/>
              <a:t>《</a:t>
            </a:r>
            <a:r>
              <a:rPr lang="zh-CN" altLang="en-US" sz="3200" dirty="0"/>
              <a:t>桃花源诗</a:t>
            </a:r>
            <a:r>
              <a:rPr lang="en-US" altLang="zh-CN" sz="3200" dirty="0"/>
              <a:t>》</a:t>
            </a:r>
            <a:r>
              <a:rPr lang="zh-CN" altLang="en-US" sz="3200" dirty="0"/>
              <a:t>的序言，是一篇文章。</a:t>
            </a:r>
            <a:endParaRPr lang="en-US" altLang="zh-C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A3418-D569-4F63-BCC0-6C3DA51F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1448972"/>
            <a:ext cx="4568105" cy="28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55612" y="456057"/>
            <a:ext cx="11279188" cy="5947472"/>
          </a:xfrm>
          <a:prstGeom prst="rect">
            <a:avLst/>
          </a:prstGeom>
          <a:noFill/>
          <a:ln w="19050">
            <a:solidFill>
              <a:srgbClr val="14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>
            <a:off x="11734800" y="4670029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455612" y="176075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04980" y="233033"/>
            <a:ext cx="535258" cy="535258"/>
            <a:chOff x="193829" y="255335"/>
            <a:chExt cx="535258" cy="535258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>
            <a:cxnSpLocks/>
          </p:cNvCxnSpPr>
          <p:nvPr/>
        </p:nvCxnSpPr>
        <p:spPr>
          <a:xfrm rot="16200000">
            <a:off x="5122668" y="188428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rot="16200000">
            <a:off x="8077741" y="613590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flipH="1" flipV="1">
            <a:off x="11427349" y="6095680"/>
            <a:ext cx="535258" cy="535258"/>
            <a:chOff x="193829" y="255335"/>
            <a:chExt cx="535258" cy="535258"/>
          </a:xfrm>
        </p:grpSpPr>
        <p:cxnSp>
          <p:nvCxnSpPr>
            <p:cNvPr id="41" name="直接连接符 40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>
            <a:spLocks/>
          </p:cNvSpPr>
          <p:nvPr/>
        </p:nvSpPr>
        <p:spPr>
          <a:xfrm>
            <a:off x="2573766" y="3306197"/>
            <a:ext cx="7053942" cy="1193800"/>
          </a:xfrm>
          <a:prstGeom prst="rect">
            <a:avLst/>
          </a:prstGeom>
        </p:spPr>
        <p:txBody>
          <a:bodyPr rtlCol="0"/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925737" y="4321315"/>
            <a:ext cx="635000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 rot="16200000">
            <a:off x="5209869" y="1084585"/>
            <a:ext cx="1761168" cy="1916094"/>
            <a:chOff x="-287489" y="951781"/>
            <a:chExt cx="12886128" cy="6712270"/>
          </a:xfrm>
        </p:grpSpPr>
        <p:sp>
          <p:nvSpPr>
            <p:cNvPr id="44" name="矩形 43"/>
            <p:cNvSpPr/>
            <p:nvPr/>
          </p:nvSpPr>
          <p:spPr>
            <a:xfrm>
              <a:off x="455612" y="1365692"/>
              <a:ext cx="11279188" cy="5947472"/>
            </a:xfrm>
            <a:prstGeom prst="rect">
              <a:avLst/>
            </a:prstGeom>
            <a:noFill/>
            <a:ln w="12700"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cxnSpLocks/>
            </p:cNvCxnSpPr>
            <p:nvPr/>
          </p:nvCxnSpPr>
          <p:spPr>
            <a:xfrm rot="5400000">
              <a:off x="11139801" y="5476669"/>
              <a:ext cx="1189995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cxnSpLocks/>
            </p:cNvCxnSpPr>
            <p:nvPr/>
          </p:nvCxnSpPr>
          <p:spPr>
            <a:xfrm rot="5400000">
              <a:off x="-109414" y="4013902"/>
              <a:ext cx="1130054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-287489" y="951781"/>
              <a:ext cx="1779668" cy="1010503"/>
              <a:chOff x="-298640" y="64448"/>
              <a:chExt cx="1779668" cy="1010503"/>
            </a:xfrm>
          </p:grpSpPr>
          <p:cxnSp>
            <p:nvCxnSpPr>
              <p:cNvPr id="53" name="直接连接符 52"/>
              <p:cNvCxnSpPr>
                <a:cxnSpLocks/>
              </p:cNvCxnSpPr>
              <p:nvPr/>
            </p:nvCxnSpPr>
            <p:spPr>
              <a:xfrm rot="5400000">
                <a:off x="-693258" y="569700"/>
                <a:ext cx="1010503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cxnSpLocks/>
              </p:cNvCxnSpPr>
              <p:nvPr/>
            </p:nvCxnSpPr>
            <p:spPr>
              <a:xfrm rot="5400000" flipV="1">
                <a:off x="591194" y="-745280"/>
                <a:ext cx="0" cy="1779668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>
              <a:cxnSpLocks/>
            </p:cNvCxnSpPr>
            <p:nvPr/>
          </p:nvCxnSpPr>
          <p:spPr>
            <a:xfrm rot="5400000" flipV="1">
              <a:off x="6095211" y="441510"/>
              <a:ext cx="0" cy="1848365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cxnSpLocks/>
              <a:stCxn id="44" idx="2"/>
            </p:cNvCxnSpPr>
            <p:nvPr/>
          </p:nvCxnSpPr>
          <p:spPr>
            <a:xfrm rot="5400000" flipV="1">
              <a:off x="7220277" y="6188094"/>
              <a:ext cx="0" cy="2250143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 flipH="1" flipV="1">
              <a:off x="10409814" y="6622459"/>
              <a:ext cx="2188825" cy="1041592"/>
              <a:chOff x="-442203" y="131857"/>
              <a:chExt cx="2188825" cy="1041592"/>
            </a:xfrm>
          </p:grpSpPr>
          <p:cxnSp>
            <p:nvCxnSpPr>
              <p:cNvPr id="51" name="直接连接符 50"/>
              <p:cNvCxnSpPr>
                <a:cxnSpLocks/>
              </p:cNvCxnSpPr>
              <p:nvPr/>
            </p:nvCxnSpPr>
            <p:spPr>
              <a:xfrm rot="5400000" flipV="1">
                <a:off x="-872208" y="652653"/>
                <a:ext cx="1041592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cxnSpLocks/>
              </p:cNvCxnSpPr>
              <p:nvPr/>
            </p:nvCxnSpPr>
            <p:spPr>
              <a:xfrm rot="5400000" flipH="1" flipV="1">
                <a:off x="652210" y="-886980"/>
                <a:ext cx="0" cy="2188825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itle 1"/>
          <p:cNvSpPr txBox="1">
            <a:spLocks/>
          </p:cNvSpPr>
          <p:nvPr/>
        </p:nvSpPr>
        <p:spPr>
          <a:xfrm>
            <a:off x="5571824" y="1454257"/>
            <a:ext cx="1071552" cy="141399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6000" dirty="0">
                <a:solidFill>
                  <a:srgbClr val="14345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endParaRPr lang="id-ID" sz="6000" dirty="0">
              <a:solidFill>
                <a:srgbClr val="14345A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90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98997E-6 1.89771E-7 L 0.50488 1.8977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72575E-6 1.23814E-6 L -0.58992 1.2381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65816E-6 -8.00741E-7 L 4.65816E-6 0.16894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65816E-6 -3.44133E-6 L -4.65816E-6 -0.18352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8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411B73-7B4F-4AA8-A40E-4B7EEFD04374}"/>
              </a:ext>
            </a:extLst>
          </p:cNvPr>
          <p:cNvSpPr txBox="1"/>
          <p:nvPr/>
        </p:nvSpPr>
        <p:spPr>
          <a:xfrm>
            <a:off x="5089366" y="416747"/>
            <a:ext cx="201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文章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14B85D-9E8F-49A0-9930-0AAFC784438C}"/>
              </a:ext>
            </a:extLst>
          </p:cNvPr>
          <p:cNvSpPr/>
          <p:nvPr/>
        </p:nvSpPr>
        <p:spPr>
          <a:xfrm>
            <a:off x="1537273" y="1237174"/>
            <a:ext cx="9115865" cy="5078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桃花源记</a:t>
            </a:r>
            <a:endParaRPr lang="en-US" altLang="zh-CN" sz="3200" b="1" dirty="0"/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作者</a:t>
            </a:r>
            <a:r>
              <a:rPr lang="en-US" altLang="zh-CN" sz="2800" dirty="0"/>
              <a:t>】</a:t>
            </a:r>
            <a:r>
              <a:rPr lang="zh-CN" altLang="en-US" sz="2800" dirty="0"/>
              <a:t>陶渊明 </a:t>
            </a:r>
            <a:r>
              <a:rPr lang="en-US" altLang="zh-CN" sz="2800" dirty="0"/>
              <a:t>【</a:t>
            </a:r>
            <a:r>
              <a:rPr lang="zh-CN" altLang="en-US" sz="2800" dirty="0"/>
              <a:t>朝代</a:t>
            </a:r>
            <a:r>
              <a:rPr lang="en-US" altLang="zh-CN" sz="2800" dirty="0"/>
              <a:t>】</a:t>
            </a:r>
            <a:r>
              <a:rPr lang="zh-CN" altLang="en-US" sz="2800" dirty="0"/>
              <a:t>东晋</a:t>
            </a:r>
          </a:p>
          <a:p>
            <a:pPr indent="720000">
              <a:lnSpc>
                <a:spcPts val="4000"/>
              </a:lnSpc>
            </a:pPr>
            <a:r>
              <a:rPr lang="zh-CN" altLang="en-US" sz="2800" dirty="0"/>
              <a:t>晋太元中，武陵人捕鱼为业。缘溪行，忘路之远近。忽逢桃花林，夹岸数百步，中无杂树，芳草鲜美，落英缤纷，渔人甚异之，复前行，欲穷其林。</a:t>
            </a:r>
          </a:p>
          <a:p>
            <a:pPr indent="720000">
              <a:lnSpc>
                <a:spcPts val="4000"/>
              </a:lnSpc>
            </a:pPr>
            <a:r>
              <a:rPr lang="zh-CN" altLang="en-US" sz="2800" dirty="0"/>
              <a:t>林尽水源，便得一山，山有小口，仿佛若有光。便舍船，从口入。初极狭，才通人。复行数十步，豁然开朗。土地平旷，屋舍俨然，有良田美池桑竹之属。阡陌交通，鸡犬相闻。其中往来种作，男女衣着，悉如外人。黄发垂髫，并怡然自乐。</a:t>
            </a:r>
          </a:p>
        </p:txBody>
      </p:sp>
    </p:spTree>
    <p:extLst>
      <p:ext uri="{BB962C8B-B14F-4D97-AF65-F5344CB8AC3E}">
        <p14:creationId xmlns:p14="http://schemas.microsoft.com/office/powerpoint/2010/main" val="21637937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FB8981-5A5B-428C-896C-FA05B2378FE1}"/>
              </a:ext>
            </a:extLst>
          </p:cNvPr>
          <p:cNvSpPr/>
          <p:nvPr/>
        </p:nvSpPr>
        <p:spPr>
          <a:xfrm>
            <a:off x="798720" y="710326"/>
            <a:ext cx="10311617" cy="5806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ts val="4500"/>
              </a:lnSpc>
            </a:pPr>
            <a:r>
              <a:rPr lang="zh-CN" altLang="en-US" sz="2800" dirty="0"/>
              <a:t>见渔人，乃大惊，问所从来。具答之。便要还家，设酒杀鸡作食。村中闻有此人，咸来问讯。自云先世避秦时乱，率妻子邑人来此绝境，不复出焉，遂与外人间隔。问今是何世，乃不知有汉，无论魏晋。此人一一为具言所闻，皆叹惋。余人各复延至其家，皆出酒食。停数日，辞去。此中人语云：“不足为外人道也。”</a:t>
            </a:r>
          </a:p>
          <a:p>
            <a:pPr indent="720000">
              <a:lnSpc>
                <a:spcPts val="4500"/>
              </a:lnSpc>
            </a:pPr>
            <a:r>
              <a:rPr lang="zh-CN" altLang="en-US" sz="2800" dirty="0"/>
              <a:t>既出，得其船，便扶向路，处处志之。及郡下，诣太守，说如此。太守即遣人随其往，寻向所志，遂迷，不复得路。</a:t>
            </a:r>
          </a:p>
          <a:p>
            <a:pPr indent="720000">
              <a:lnSpc>
                <a:spcPts val="4500"/>
              </a:lnSpc>
            </a:pPr>
            <a:r>
              <a:rPr lang="zh-CN" altLang="en-US" sz="2800" dirty="0"/>
              <a:t>南阳刘子骥，高尚士也，闻之，欣然规往。未果，寻病终，后遂无问津者。</a:t>
            </a:r>
          </a:p>
        </p:txBody>
      </p:sp>
    </p:spTree>
    <p:extLst>
      <p:ext uri="{BB962C8B-B14F-4D97-AF65-F5344CB8AC3E}">
        <p14:creationId xmlns:p14="http://schemas.microsoft.com/office/powerpoint/2010/main" val="416148032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55612" y="456057"/>
            <a:ext cx="11279188" cy="5947472"/>
          </a:xfrm>
          <a:prstGeom prst="rect">
            <a:avLst/>
          </a:prstGeom>
          <a:noFill/>
          <a:ln w="19050">
            <a:solidFill>
              <a:srgbClr val="143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>
            <a:off x="11734800" y="4670029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455612" y="176075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04980" y="233033"/>
            <a:ext cx="535258" cy="535258"/>
            <a:chOff x="193829" y="255335"/>
            <a:chExt cx="535258" cy="535258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>
            <a:cxnSpLocks/>
          </p:cNvCxnSpPr>
          <p:nvPr/>
        </p:nvCxnSpPr>
        <p:spPr>
          <a:xfrm rot="16200000">
            <a:off x="5122668" y="188428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rot="16200000">
            <a:off x="8077741" y="6135900"/>
            <a:ext cx="0" cy="535258"/>
          </a:xfrm>
          <a:prstGeom prst="line">
            <a:avLst/>
          </a:prstGeom>
          <a:ln w="76200">
            <a:solidFill>
              <a:srgbClr val="143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flipH="1" flipV="1">
            <a:off x="11427349" y="6095680"/>
            <a:ext cx="535258" cy="535258"/>
            <a:chOff x="193829" y="255335"/>
            <a:chExt cx="535258" cy="535258"/>
          </a:xfrm>
        </p:grpSpPr>
        <p:cxnSp>
          <p:nvCxnSpPr>
            <p:cNvPr id="41" name="直接连接符 40"/>
            <p:cNvCxnSpPr>
              <a:cxnSpLocks/>
            </p:cNvCxnSpPr>
            <p:nvPr/>
          </p:nvCxnSpPr>
          <p:spPr>
            <a:xfrm>
              <a:off x="225153" y="255335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rot="16200000">
              <a:off x="461458" y="20016"/>
              <a:ext cx="0" cy="535258"/>
            </a:xfrm>
            <a:prstGeom prst="line">
              <a:avLst/>
            </a:prstGeom>
            <a:ln w="762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>
            <a:spLocks/>
          </p:cNvSpPr>
          <p:nvPr/>
        </p:nvSpPr>
        <p:spPr>
          <a:xfrm>
            <a:off x="2573766" y="3306197"/>
            <a:ext cx="7053942" cy="1193800"/>
          </a:xfrm>
          <a:prstGeom prst="rect">
            <a:avLst/>
          </a:prstGeom>
        </p:spPr>
        <p:txBody>
          <a:bodyPr rtlCol="0"/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文章结构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925737" y="4321315"/>
            <a:ext cx="635000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 rot="16200000">
            <a:off x="5209869" y="1084585"/>
            <a:ext cx="1761168" cy="1916094"/>
            <a:chOff x="-287489" y="951781"/>
            <a:chExt cx="12886128" cy="6712270"/>
          </a:xfrm>
        </p:grpSpPr>
        <p:sp>
          <p:nvSpPr>
            <p:cNvPr id="44" name="矩形 43"/>
            <p:cNvSpPr/>
            <p:nvPr/>
          </p:nvSpPr>
          <p:spPr>
            <a:xfrm>
              <a:off x="455612" y="1365692"/>
              <a:ext cx="11279188" cy="5947472"/>
            </a:xfrm>
            <a:prstGeom prst="rect">
              <a:avLst/>
            </a:prstGeom>
            <a:noFill/>
            <a:ln w="12700">
              <a:solidFill>
                <a:srgbClr val="1434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cxnSpLocks/>
            </p:cNvCxnSpPr>
            <p:nvPr/>
          </p:nvCxnSpPr>
          <p:spPr>
            <a:xfrm rot="5400000">
              <a:off x="11139801" y="5476669"/>
              <a:ext cx="1189995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cxnSpLocks/>
            </p:cNvCxnSpPr>
            <p:nvPr/>
          </p:nvCxnSpPr>
          <p:spPr>
            <a:xfrm rot="5400000">
              <a:off x="-109414" y="4013902"/>
              <a:ext cx="1130054" cy="0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-287489" y="951781"/>
              <a:ext cx="1779668" cy="1010503"/>
              <a:chOff x="-298640" y="64448"/>
              <a:chExt cx="1779668" cy="1010503"/>
            </a:xfrm>
          </p:grpSpPr>
          <p:cxnSp>
            <p:nvCxnSpPr>
              <p:cNvPr id="53" name="直接连接符 52"/>
              <p:cNvCxnSpPr>
                <a:cxnSpLocks/>
              </p:cNvCxnSpPr>
              <p:nvPr/>
            </p:nvCxnSpPr>
            <p:spPr>
              <a:xfrm rot="5400000">
                <a:off x="-693258" y="569700"/>
                <a:ext cx="1010503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cxnSpLocks/>
              </p:cNvCxnSpPr>
              <p:nvPr/>
            </p:nvCxnSpPr>
            <p:spPr>
              <a:xfrm rot="5400000" flipV="1">
                <a:off x="591194" y="-745280"/>
                <a:ext cx="0" cy="1779668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>
              <a:cxnSpLocks/>
            </p:cNvCxnSpPr>
            <p:nvPr/>
          </p:nvCxnSpPr>
          <p:spPr>
            <a:xfrm rot="5400000" flipV="1">
              <a:off x="6095211" y="441510"/>
              <a:ext cx="0" cy="1848365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cxnSpLocks/>
              <a:stCxn id="44" idx="2"/>
            </p:cNvCxnSpPr>
            <p:nvPr/>
          </p:nvCxnSpPr>
          <p:spPr>
            <a:xfrm rot="5400000" flipV="1">
              <a:off x="7220277" y="6188094"/>
              <a:ext cx="0" cy="2250143"/>
            </a:xfrm>
            <a:prstGeom prst="line">
              <a:avLst/>
            </a:prstGeom>
            <a:ln w="38100">
              <a:solidFill>
                <a:srgbClr val="143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 flipH="1" flipV="1">
              <a:off x="10409814" y="6622459"/>
              <a:ext cx="2188825" cy="1041592"/>
              <a:chOff x="-442203" y="131857"/>
              <a:chExt cx="2188825" cy="1041592"/>
            </a:xfrm>
          </p:grpSpPr>
          <p:cxnSp>
            <p:nvCxnSpPr>
              <p:cNvPr id="51" name="直接连接符 50"/>
              <p:cNvCxnSpPr>
                <a:cxnSpLocks/>
              </p:cNvCxnSpPr>
              <p:nvPr/>
            </p:nvCxnSpPr>
            <p:spPr>
              <a:xfrm rot="5400000" flipV="1">
                <a:off x="-872208" y="652653"/>
                <a:ext cx="1041592" cy="0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cxnSpLocks/>
              </p:cNvCxnSpPr>
              <p:nvPr/>
            </p:nvCxnSpPr>
            <p:spPr>
              <a:xfrm rot="5400000" flipH="1" flipV="1">
                <a:off x="652210" y="-886980"/>
                <a:ext cx="0" cy="2188825"/>
              </a:xfrm>
              <a:prstGeom prst="line">
                <a:avLst/>
              </a:prstGeom>
              <a:ln w="38100">
                <a:solidFill>
                  <a:srgbClr val="1434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itle 1"/>
          <p:cNvSpPr txBox="1">
            <a:spLocks/>
          </p:cNvSpPr>
          <p:nvPr/>
        </p:nvSpPr>
        <p:spPr>
          <a:xfrm>
            <a:off x="5571824" y="1454257"/>
            <a:ext cx="1071552" cy="141399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9000" b="0" kern="12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6000" dirty="0">
                <a:solidFill>
                  <a:srgbClr val="14345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03</a:t>
            </a:r>
            <a:endParaRPr lang="id-ID" sz="6000" dirty="0">
              <a:solidFill>
                <a:srgbClr val="14345A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49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98997E-6 1.89771E-7 L 0.50488 1.8977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72575E-6 1.23814E-6 L -0.58992 1.2381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65816E-6 -8.00741E-7 L 4.65816E-6 0.16894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65816E-6 -3.44133E-6 L -4.65816E-6 -0.18352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8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/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5098</TotalTime>
  <Words>2063</Words>
  <Application>Microsoft Office PowerPoint</Application>
  <PresentationFormat>自定义</PresentationFormat>
  <Paragraphs>161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华文新魏</vt:lpstr>
      <vt:lpstr>微软雅黑</vt:lpstr>
      <vt:lpstr>Agency FB</vt:lpstr>
      <vt:lpstr>Arial</vt:lpstr>
      <vt:lpstr>Calibri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Martin</cp:lastModifiedBy>
  <cp:revision>2947</cp:revision>
  <dcterms:created xsi:type="dcterms:W3CDTF">2015-12-01T09:06:39Z</dcterms:created>
  <dcterms:modified xsi:type="dcterms:W3CDTF">2020-03-09T04:01:29Z</dcterms:modified>
</cp:coreProperties>
</file>