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82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46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1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1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5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B785-59D7-452D-9141-E02BF063FCA7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5085ED-DD3A-4DFA-8C6F-0B8F37CA2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免疫系统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范陈陈</a:t>
            </a:r>
          </a:p>
        </p:txBody>
      </p:sp>
    </p:spTree>
    <p:extLst>
      <p:ext uri="{BB962C8B-B14F-4D97-AF65-F5344CB8AC3E}">
        <p14:creationId xmlns:p14="http://schemas.microsoft.com/office/powerpoint/2010/main" val="216965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72123" y="247426"/>
            <a:ext cx="285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目录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596406" y="2209058"/>
            <a:ext cx="46257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人体免疫系统</a:t>
            </a:r>
            <a:endParaRPr lang="en-US" altLang="zh-CN" sz="3200" dirty="0"/>
          </a:p>
          <a:p>
            <a:r>
              <a:rPr lang="zh-CN" altLang="en-US" sz="3200" dirty="0"/>
              <a:t>   </a:t>
            </a:r>
            <a:r>
              <a:rPr lang="en-US" altLang="zh-CN" sz="3200" dirty="0"/>
              <a:t>1.1</a:t>
            </a:r>
            <a:r>
              <a:rPr lang="zh-CN" altLang="en-US" sz="3200" dirty="0"/>
              <a:t>简介   </a:t>
            </a:r>
            <a:endParaRPr lang="en-US" altLang="zh-CN" sz="3200" dirty="0"/>
          </a:p>
          <a:p>
            <a:r>
              <a:rPr lang="en-US" altLang="zh-CN" sz="3200" dirty="0"/>
              <a:t>   1.2</a:t>
            </a:r>
            <a:r>
              <a:rPr lang="zh-CN" altLang="en-US" sz="3200" dirty="0"/>
              <a:t>基本功能</a:t>
            </a:r>
            <a:endParaRPr lang="en-US" altLang="zh-CN" sz="3200" dirty="0"/>
          </a:p>
          <a:p>
            <a:r>
              <a:rPr lang="en-US" altLang="zh-CN" sz="3200" dirty="0"/>
              <a:t>   1.3</a:t>
            </a:r>
            <a:r>
              <a:rPr lang="zh-CN" altLang="en-US" sz="3200" dirty="0"/>
              <a:t>结构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14126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66744" y="441064"/>
            <a:ext cx="4797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人体免疫系统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7280" y="2284154"/>
            <a:ext cx="52192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人体免疫系统是覆盖全身的防卫网络。</a:t>
            </a:r>
            <a:endParaRPr lang="en-US" altLang="zh-CN" sz="3200" dirty="0"/>
          </a:p>
          <a:p>
            <a:r>
              <a:rPr lang="zh-CN" altLang="en-US" sz="3200" dirty="0"/>
              <a:t>保护身体的第一道防线为：皮肤、粘膜及其分泌液、细胞膜、呼吸道、胃肠道、尿道及肾脏。</a:t>
            </a:r>
            <a:endParaRPr lang="en-US" altLang="zh-CN" sz="3200" dirty="0"/>
          </a:p>
          <a:p>
            <a:r>
              <a:rPr lang="zh-CN" altLang="en-US" sz="3200" dirty="0"/>
              <a:t>第二道防线为：吞噬作用、抗菌蛋白和炎症反应。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952512" y="1293579"/>
            <a:ext cx="600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FAA190-AF61-4A1E-8502-F2129D3A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47" y="2084539"/>
            <a:ext cx="3640691" cy="33841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112E68-8567-4FAB-8BB7-E57B0573B0C2}"/>
              </a:ext>
            </a:extLst>
          </p:cNvPr>
          <p:cNvSpPr txBox="1"/>
          <p:nvPr/>
        </p:nvSpPr>
        <p:spPr>
          <a:xfrm>
            <a:off x="7111647" y="561327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图为细胞吞噬作用</a:t>
            </a:r>
          </a:p>
        </p:txBody>
      </p:sp>
    </p:spTree>
    <p:extLst>
      <p:ext uri="{BB962C8B-B14F-4D97-AF65-F5344CB8AC3E}">
        <p14:creationId xmlns:p14="http://schemas.microsoft.com/office/powerpoint/2010/main" val="2516624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153" y="1119719"/>
            <a:ext cx="53340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第三道防线主要由免疫器官（扁桃体、淋巴结、胸腺、骨髓、和脾脏等）和免疫细胞（淋巴细胞、吞噬细胞等）借助血液循环和淋巴循环而组成的。不过，单纯的屏障和和过滤机制并不能完全保护我们，身体有赖组成免疫系统的血细胞和蛋白质发挥防御能力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31" y="1847686"/>
            <a:ext cx="629321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1754" y="395469"/>
            <a:ext cx="600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基本功能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134932" y="1251574"/>
            <a:ext cx="80305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免疫系统(immune system)是机体执行免疫应答及免疫功能的重要系统。由免疫器官、免疫细胞和免疫分子组成。免疫系统具有识别和排除抗原性异物、与机体其他系统相互协调．共同维持机体内环境稳定和生理平衡的功能。免疫系统（immune system）是防卫病原体入侵最有效的武器，它能发现并清除异物、外来病原微生物等引起内环境波动的因素。但其功能的亢进会对自身器官或组织产生伤害。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226" y="366835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1754" y="395469"/>
            <a:ext cx="600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5646" y="1485522"/>
            <a:ext cx="77939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一、免疫器官</a:t>
            </a:r>
            <a:endParaRPr lang="en-US" altLang="zh-CN" sz="3200" dirty="0"/>
          </a:p>
          <a:p>
            <a:r>
              <a:rPr lang="zh-CN" altLang="en-US" sz="3200" dirty="0"/>
              <a:t>免疫器官根据分化的早晚和功能不同，可分为中枢免疫器官和外周免疫器官。前者是免疫细胞发生、分化、成熟的场所；后者是T、B淋巴细胞定居、增殖的场所及发生免疫应答的主要部位。</a:t>
            </a:r>
            <a:endParaRPr lang="en-US" altLang="zh-CN" sz="3200" dirty="0"/>
          </a:p>
          <a:p>
            <a:r>
              <a:rPr lang="zh-CN" altLang="en-US" sz="3200" dirty="0"/>
              <a:t>二、免疫调节</a:t>
            </a:r>
            <a:endParaRPr lang="en-US" altLang="zh-CN" sz="3200" dirty="0"/>
          </a:p>
          <a:p>
            <a:r>
              <a:rPr lang="zh-CN" altLang="en-US" sz="3200" dirty="0"/>
              <a:t>对外周免疫器官和免疫细胞具有调节作用；自身免疫耐受的建立与维持。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03" y="2463145"/>
            <a:ext cx="4359018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6607" y="909021"/>
            <a:ext cx="595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感谢观看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455" l="9932" r="89954">
                        <a14:foregroundMark x1="23973" y1="26727" x2="50114" y2="28545"/>
                        <a14:foregroundMark x1="25799" y1="21455" x2="41324" y2="32182"/>
                        <a14:foregroundMark x1="22831" y1="23818" x2="41324" y2="20000"/>
                        <a14:foregroundMark x1="22717" y1="22182" x2="41096" y2="18182"/>
                        <a14:foregroundMark x1="17123" y1="32000" x2="52626" y2="25091"/>
                        <a14:foregroundMark x1="33904" y1="30364" x2="50000" y2="32727"/>
                        <a14:foregroundMark x1="28767" y1="29273" x2="38584" y2="35091"/>
                        <a14:foregroundMark x1="38927" y1="42364" x2="63470" y2="42909"/>
                        <a14:foregroundMark x1="37557" y1="37091" x2="46233" y2="40545"/>
                        <a14:foregroundMark x1="53653" y1="38182" x2="65411" y2="39636"/>
                        <a14:foregroundMark x1="37557" y1="50727" x2="47489" y2="49818"/>
                        <a14:foregroundMark x1="38699" y1="51091" x2="38128" y2="56182"/>
                        <a14:foregroundMark x1="19977" y1="35091" x2="53082" y2="20000"/>
                        <a14:foregroundMark x1="46005" y1="14545" x2="59018" y2="22364"/>
                        <a14:foregroundMark x1="26712" y1="35636" x2="36872" y2="31818"/>
                        <a14:foregroundMark x1="37329" y1="47818" x2="45320" y2="45455"/>
                        <a14:foregroundMark x1="37785" y1="41091" x2="38584" y2="46182"/>
                        <a14:foregroundMark x1="35046" y1="54364" x2="39612" y2="59273"/>
                        <a14:foregroundMark x1="33790" y1="50727" x2="41553" y2="54000"/>
                        <a14:foregroundMark x1="47032" y1="41273" x2="61301" y2="41273"/>
                        <a14:foregroundMark x1="46347" y1="47091" x2="55251" y2="46182"/>
                        <a14:foregroundMark x1="63242" y1="85455" x2="69064" y2="99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297" y="8144415"/>
            <a:ext cx="83439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0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0024 C -0.00039 -0.13101 -0.00013 -0.26203 -0.00105 -0.39305 C -0.00105 -0.39675 -0.00209 -0.40023 -0.003 -0.4037 C -0.00365 -0.40601 -0.00404 -0.40856 -0.00495 -0.41064 C -0.00638 -0.41388 -0.00834 -0.41643 -0.0099 -0.41944 C -0.01094 -0.42106 -0.01159 -0.42361 -0.01289 -0.42476 L -0.0168 -0.42824 C -0.02357 -0.45231 -0.01381 -0.41921 -0.02175 -0.4405 C -0.02227 -0.44189 -0.02227 -0.44421 -0.02279 -0.44583 C -0.02383 -0.4493 -0.02592 -0.45231 -0.0267 -0.45625 C -0.02904 -0.46851 -0.02592 -0.45324 -0.02969 -0.46851 C -0.03138 -0.47569 -0.03008 -0.47338 -0.03164 -0.48263 C -0.03217 -0.48564 -0.03295 -0.48842 -0.0336 -0.49143 C -0.03464 -0.50023 -0.03607 -0.51342 -0.03659 -0.52106 C -0.03711 -0.53217 -0.03724 -0.54328 -0.0375 -0.55439 C -0.03789 -0.68541 -0.03685 -0.81643 -0.03855 -0.94745 C -0.03855 -0.94976 -0.04115 -0.94838 -0.04245 -0.9493 C -0.04284 -0.94953 -0.0431 -0.95046 -0.04336 -0.95092 L -0.04141 -0.95787 " pathEditMode="relative" rAng="0" ptsTypes="AAAAAAAAAAAAAAA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-4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309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免疫系统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MOON STAR</dc:creator>
  <cp:lastModifiedBy>Martin</cp:lastModifiedBy>
  <cp:revision>22</cp:revision>
  <dcterms:created xsi:type="dcterms:W3CDTF">2019-10-01T06:33:56Z</dcterms:created>
  <dcterms:modified xsi:type="dcterms:W3CDTF">2020-03-03T06:46:01Z</dcterms:modified>
</cp:coreProperties>
</file>