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68" r:id="rId12"/>
    <p:sldId id="287" r:id="rId13"/>
    <p:sldId id="262" r:id="rId14"/>
    <p:sldId id="271" r:id="rId15"/>
    <p:sldId id="263" r:id="rId16"/>
    <p:sldId id="264" r:id="rId17"/>
    <p:sldId id="285" r:id="rId18"/>
    <p:sldId id="286" r:id="rId19"/>
    <p:sldId id="266" r:id="rId20"/>
    <p:sldId id="280" r:id="rId21"/>
    <p:sldId id="281" r:id="rId22"/>
    <p:sldId id="288" r:id="rId23"/>
    <p:sldId id="289" r:id="rId24"/>
    <p:sldId id="283" r:id="rId25"/>
    <p:sldId id="282" r:id="rId26"/>
    <p:sldId id="284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F065-3381-4550-84B9-917715DE5508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6E1D-CDDA-4D12-B28E-FAF210590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5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E1D-CDDA-4D12-B28E-FAF210590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3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E1D-CDDA-4D12-B28E-FAF2105902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1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FCEC-76B1-462B-8480-C8B7B91DCB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2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E1D-CDDA-4D12-B28E-FAF2105902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2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E1D-CDDA-4D12-B28E-FAF2105902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E1D-CDDA-4D12-B28E-FAF2105902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3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3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1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3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6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6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6A74-E020-4076-B4D2-19D0BEB16AE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62A4-5FAC-475B-B81C-5065168D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3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3" Type="http://schemas.openxmlformats.org/officeDocument/2006/relationships/tags" Target="../tags/tag3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36.xml"/><Relationship Id="rId10" Type="http://schemas.openxmlformats.org/officeDocument/2006/relationships/image" Target="../media/image25.wmf"/><Relationship Id="rId4" Type="http://schemas.openxmlformats.org/officeDocument/2006/relationships/tags" Target="../tags/tag35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9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8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3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tags" Target="../tags/tag47.xml"/><Relationship Id="rId7" Type="http://schemas.openxmlformats.org/officeDocument/2006/relationships/tags" Target="../tags/tag48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90.png"/><Relationship Id="rId3" Type="http://schemas.openxmlformats.org/officeDocument/2006/relationships/tags" Target="../tags/tag50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tags" Target="../tags/tag49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52.xml"/><Relationship Id="rId10" Type="http://schemas.openxmlformats.org/officeDocument/2006/relationships/image" Target="../media/image34.wmf"/><Relationship Id="rId4" Type="http://schemas.openxmlformats.org/officeDocument/2006/relationships/tags" Target="../tags/tag51.xml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55.xml"/><Relationship Id="rId7" Type="http://schemas.openxmlformats.org/officeDocument/2006/relationships/tags" Target="../tags/tag5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9.xml"/><Relationship Id="rId7" Type="http://schemas.openxmlformats.org/officeDocument/2006/relationships/image" Target="../media/image32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1.wmf"/><Relationship Id="rId3" Type="http://schemas.openxmlformats.org/officeDocument/2006/relationships/tags" Target="../tags/tag62.xml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26.bin"/><Relationship Id="rId2" Type="http://schemas.openxmlformats.org/officeDocument/2006/relationships/tags" Target="../tags/tag6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0.wmf"/><Relationship Id="rId5" Type="http://schemas.openxmlformats.org/officeDocument/2006/relationships/tags" Target="../tags/tag64.xml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5.bin"/><Relationship Id="rId4" Type="http://schemas.openxmlformats.org/officeDocument/2006/relationships/tags" Target="../tags/tag63.xml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4.wmf"/><Relationship Id="rId3" Type="http://schemas.openxmlformats.org/officeDocument/2006/relationships/tags" Target="../tags/tag66.xml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30.bin"/><Relationship Id="rId2" Type="http://schemas.openxmlformats.org/officeDocument/2006/relationships/tags" Target="../tags/tag65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3.wmf"/><Relationship Id="rId5" Type="http://schemas.openxmlformats.org/officeDocument/2006/relationships/tags" Target="../tags/tag68.xml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29.bin"/><Relationship Id="rId4" Type="http://schemas.openxmlformats.org/officeDocument/2006/relationships/tags" Target="../tags/tag67.xml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tags" Target="../tags/tag70.xml"/><Relationship Id="rId7" Type="http://schemas.openxmlformats.org/officeDocument/2006/relationships/oleObject" Target="../embeddings/oleObject32.bin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10" Type="http://schemas.openxmlformats.org/officeDocument/2006/relationships/image" Target="../media/image51.wmf"/><Relationship Id="rId4" Type="http://schemas.openxmlformats.org/officeDocument/2006/relationships/tags" Target="../tags/tag71.xml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4.wmf"/><Relationship Id="rId3" Type="http://schemas.openxmlformats.org/officeDocument/2006/relationships/tags" Target="../tags/tag74.xml"/><Relationship Id="rId7" Type="http://schemas.openxmlformats.org/officeDocument/2006/relationships/notesSlide" Target="../notesSlides/notesSlide5.xml"/><Relationship Id="rId12" Type="http://schemas.openxmlformats.org/officeDocument/2006/relationships/oleObject" Target="../embeddings/oleObject36.bin"/><Relationship Id="rId2" Type="http://schemas.openxmlformats.org/officeDocument/2006/relationships/tags" Target="../tags/tag73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3.wmf"/><Relationship Id="rId5" Type="http://schemas.openxmlformats.org/officeDocument/2006/relationships/tags" Target="../tags/tag76.xml"/><Relationship Id="rId10" Type="http://schemas.openxmlformats.org/officeDocument/2006/relationships/oleObject" Target="../embeddings/oleObject35.bin"/><Relationship Id="rId4" Type="http://schemas.openxmlformats.org/officeDocument/2006/relationships/tags" Target="../tags/tag75.xml"/><Relationship Id="rId9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tags" Target="../tags/tag79.xml"/><Relationship Id="rId7" Type="http://schemas.openxmlformats.org/officeDocument/2006/relationships/image" Target="../media/image56.w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5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tags" Target="../tags/tag83.xml"/><Relationship Id="rId7" Type="http://schemas.openxmlformats.org/officeDocument/2006/relationships/image" Target="../media/image59.wmf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58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86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64.wmf"/><Relationship Id="rId2" Type="http://schemas.openxmlformats.org/officeDocument/2006/relationships/tags" Target="../tags/tag85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3.wmf"/><Relationship Id="rId5" Type="http://schemas.openxmlformats.org/officeDocument/2006/relationships/tags" Target="../tags/tag88.xml"/><Relationship Id="rId10" Type="http://schemas.openxmlformats.org/officeDocument/2006/relationships/image" Target="../media/image62.wmf"/><Relationship Id="rId4" Type="http://schemas.openxmlformats.org/officeDocument/2006/relationships/tags" Target="../tags/tag87.xml"/><Relationship Id="rId9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tags" Target="../tags/tag90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7.wmf"/><Relationship Id="rId2" Type="http://schemas.openxmlformats.org/officeDocument/2006/relationships/tags" Target="../tags/tag89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40.bin"/><Relationship Id="rId5" Type="http://schemas.openxmlformats.org/officeDocument/2006/relationships/tags" Target="../tags/tag92.xml"/><Relationship Id="rId10" Type="http://schemas.openxmlformats.org/officeDocument/2006/relationships/image" Target="../media/image66.wmf"/><Relationship Id="rId4" Type="http://schemas.openxmlformats.org/officeDocument/2006/relationships/tags" Target="../tags/tag91.xml"/><Relationship Id="rId9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6.xml"/><Relationship Id="rId10" Type="http://schemas.openxmlformats.org/officeDocument/2006/relationships/image" Target="../media/image5.wmf"/><Relationship Id="rId4" Type="http://schemas.openxmlformats.org/officeDocument/2006/relationships/tags" Target="../tags/tag15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tags" Target="../tags/tag18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7" Type="http://schemas.openxmlformats.org/officeDocument/2006/relationships/image" Target="../media/image13.png"/><Relationship Id="rId2" Type="http://schemas.openxmlformats.org/officeDocument/2006/relationships/tags" Target="../tags/tag1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7.bin"/><Relationship Id="rId5" Type="http://schemas.openxmlformats.org/officeDocument/2006/relationships/tags" Target="../tags/tag20.xml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tags" Target="../tags/tag19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tags" Target="../tags/tag2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24.xml"/><Relationship Id="rId15" Type="http://schemas.openxmlformats.org/officeDocument/2006/relationships/image" Target="../media/image18.png"/><Relationship Id="rId10" Type="http://schemas.openxmlformats.org/officeDocument/2006/relationships/image" Target="../media/image15.wmf"/><Relationship Id="rId4" Type="http://schemas.openxmlformats.org/officeDocument/2006/relationships/tags" Target="../tags/tag23.xml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2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tags" Target="../tags/tag28.xml"/><Relationship Id="rId10" Type="http://schemas.openxmlformats.org/officeDocument/2006/relationships/image" Target="../media/image20.wmf"/><Relationship Id="rId4" Type="http://schemas.openxmlformats.org/officeDocument/2006/relationships/tags" Target="../tags/tag27.xml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3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10" Type="http://schemas.openxmlformats.org/officeDocument/2006/relationships/image" Target="../media/image23.png"/><Relationship Id="rId4" Type="http://schemas.openxmlformats.org/officeDocument/2006/relationships/tags" Target="../tags/tag31.xml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564" y="1122363"/>
            <a:ext cx="8585812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image restoration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4569" y="3635566"/>
            <a:ext cx="9885802" cy="1622234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 Qiqi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2016.11.21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9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5"/>
    </mc:Choice>
    <mc:Fallback xmlns="">
      <p:transition spd="slow" advTm="149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sampling kernel averaging over the pixel size of  </a:t>
            </a: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in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+mn-ea"/>
              </a:rPr>
              <a:t>fourier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domain: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8978265" y="1825625"/>
          <a:ext cx="76263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r:id="rId7" imgW="786130" imgH="501015" progId="Equation.KSEE3">
                  <p:embed/>
                </p:oleObj>
              </mc:Choice>
              <mc:Fallback>
                <p:oleObj r:id="rId7" imgW="786130" imgH="50101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8265" y="1825625"/>
                        <a:ext cx="76263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800225" y="2522855"/>
          <a:ext cx="3852545" cy="166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r:id="rId9" imgW="2632075" imgH="1374140" progId="Equation.KSEE3">
                  <p:embed/>
                </p:oleObj>
              </mc:Choice>
              <mc:Fallback>
                <p:oleObj r:id="rId9" imgW="2632075" imgH="13741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0225" y="2522855"/>
                        <a:ext cx="3852545" cy="166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97550" y="2606040"/>
          <a:ext cx="318071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r:id="rId11" imgW="2285365" imgH="671195" progId="Equation.KSEE3">
                  <p:embed/>
                </p:oleObj>
              </mc:Choice>
              <mc:Fallback>
                <p:oleObj r:id="rId11" imgW="2285365" imgH="67119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7550" y="2606040"/>
                        <a:ext cx="3180715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63920" y="3571875"/>
            <a:ext cx="22117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otherwise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1800225" y="5008245"/>
          <a:ext cx="76073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r:id="rId13" imgW="6697345" imgH="1026795" progId="Equation.KSEE3">
                  <p:embed/>
                </p:oleObj>
              </mc:Choice>
              <mc:Fallback>
                <p:oleObj r:id="rId13" imgW="6697345" imgH="102679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00225" y="5008245"/>
                        <a:ext cx="76073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021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total PSF can be assumed as a two-dimensional Gaussian function:</a:t>
            </a: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6434" y="4106482"/>
            <a:ext cx="399912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in the 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fourier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domain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zh-CN" dirty="0">
              <a:sym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3414685" y="2815051"/>
            <a:ext cx="3911531" cy="10518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3414685" y="5045983"/>
            <a:ext cx="3911531" cy="914141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24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6" y="2406641"/>
            <a:ext cx="4211671" cy="3819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20" y="2538277"/>
            <a:ext cx="3465540" cy="3523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8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08299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838200" y="1825625"/>
                <a:ext cx="10515600" cy="418655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rmAutofit/>
              </a:bodyPr>
              <a:lstStyle/>
              <a:p>
                <a:pPr marL="457200" lvl="0" indent="-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Classical underwater imaging model</a:t>
                </a:r>
                <a:r>
                  <a:rPr lang="en-US" altLang="zh-CN" sz="28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schemeClr val="accent1"/>
                    </a:solidFill>
                    <a:sym typeface="+mn-ea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chemeClr val="accent1"/>
                  </a:solidFill>
                  <a:sym typeface="+mn-ea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schemeClr val="accent1"/>
                    </a:solidFill>
                    <a:sym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accent1"/>
                    </a:solidFill>
                    <a:sym typeface="+mn-ea"/>
                  </a:rPr>
                  <a:t>    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schemeClr val="accent1"/>
                    </a:solidFill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相机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接受到的信号</a:t>
                </a:r>
                <a:endPara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：直接传输部分                                 </a:t>
                </a:r>
                <a:endPara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前向散射部分</a:t>
                </a:r>
                <a:endPara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后向散射部分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000" dirty="0" smtClean="0">
                  <a:solidFill>
                    <a:schemeClr val="accent1"/>
                  </a:solidFill>
                  <a:sym typeface="+mn-ea"/>
                </a:endParaRP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</a:pPr>
                <a:endParaRPr lang="zh-CN" altLang="en-US" sz="2800" dirty="0">
                  <a:sym typeface="+mn-ea"/>
                </a:endParaRPr>
              </a:p>
              <a:p>
                <a:pPr lvl="0" indent="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endParaRPr lang="en-US" altLang="zh-CN" sz="2800" dirty="0" smtClean="0">
                  <a:sym typeface="+mn-ea"/>
                </a:endParaRPr>
              </a:p>
              <a:p>
                <a:pPr lvl="0" indent="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endParaRPr lang="zh-CN" altLang="en-US" sz="2800" dirty="0">
                  <a:sym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38200" y="1825625"/>
                <a:ext cx="10515600" cy="4186555"/>
              </a:xfrm>
              <a:prstGeom prst="rect">
                <a:avLst/>
              </a:prstGeom>
              <a:blipFill rotWithShape="0">
                <a:blip r:embed="rId8"/>
                <a:stretch>
                  <a:fillRect l="-1043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06" y="2451600"/>
            <a:ext cx="4668524" cy="3189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46078" y="1981450"/>
            <a:ext cx="2634442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Jaffe-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McGlamery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[1][2]</a:t>
            </a:r>
            <a:endParaRPr lang="zh-CN" altLang="en-US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796463"/>
            <a:ext cx="1018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B. L.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McGlamery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“A computer model for underwater camera systems.” Ocean Optics, 1980.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6168005"/>
            <a:ext cx="10115936" cy="6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J.S. Jaffe. “Computer modeling and the design of optimal underwater imaging systems.” IEEE Journal of Oceanic Engineering, 1990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noProof="1">
                <a:latin typeface="Times New Roman" panose="02020603050405020304" pitchFamily="18" charset="0"/>
                <a:cs typeface="+mn-ea"/>
                <a:sym typeface="+mn-ea"/>
              </a:rPr>
              <a:t>Scattering fuction</a:t>
            </a:r>
            <a:endParaRPr lang="en-US" altLang="zh-CN" sz="2800" noProof="1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400" noProof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noProof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irradiance incident on the scance at p</a:t>
            </a: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4"/>
          <p:cNvGraphicFramePr>
            <a:graphicFrameLocks/>
          </p:cNvGraphicFramePr>
          <p:nvPr/>
        </p:nvGraphicFramePr>
        <p:xfrm>
          <a:off x="3962401" y="2767014"/>
          <a:ext cx="25003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r:id="rId7" imgW="2895480" imgH="532080" progId="Equation.KSEE3">
                  <p:embed/>
                </p:oleObj>
              </mc:Choice>
              <mc:Fallback>
                <p:oleObj r:id="rId7" imgW="2895480" imgH="532080" progId="Equation.KSEE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767014"/>
                        <a:ext cx="25003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"/>
          <p:cNvGraphicFramePr>
            <a:graphicFrameLocks/>
          </p:cNvGraphicFramePr>
          <p:nvPr/>
        </p:nvGraphicFramePr>
        <p:xfrm>
          <a:off x="3962400" y="3381375"/>
          <a:ext cx="2622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r:id="rId9" imgW="1320480" imgH="228600" progId="Equation.KSEE3">
                  <p:embed/>
                </p:oleObj>
              </mc:Choice>
              <mc:Fallback>
                <p:oleObj r:id="rId9" imgW="1320480" imgH="228600" progId="Equation.KSEE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81375"/>
                        <a:ext cx="2622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67717"/>
              </p:ext>
            </p:extLst>
          </p:nvPr>
        </p:nvGraphicFramePr>
        <p:xfrm>
          <a:off x="3478116" y="4899025"/>
          <a:ext cx="36115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公式" r:id="rId11" imgW="4532040" imgH="1120320" progId="Equation.3">
                  <p:embed/>
                </p:oleObj>
              </mc:Choice>
              <mc:Fallback>
                <p:oleObj name="公式" r:id="rId11" imgW="4532040" imgH="1120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116" y="4899025"/>
                        <a:ext cx="36115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85696" y="4782600"/>
            <a:ext cx="326810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350" noProof="1">
                <a:cs typeface="+mn-ea"/>
              </a:rPr>
              <a:t>    </a:t>
            </a:r>
            <a:r>
              <a:rPr lang="en-US" altLang="zh-CN" sz="1350" noProof="1" smtClean="0">
                <a:cs typeface="+mn-ea"/>
              </a:rPr>
              <a:t>               </a:t>
            </a:r>
            <a:r>
              <a:rPr lang="zh-CN" altLang="en-US" sz="1350" noProof="1">
                <a:cs typeface="+mn-ea"/>
              </a:rPr>
              <a:t> </a:t>
            </a:r>
            <a:r>
              <a:rPr lang="zh-CN" altLang="en-US" sz="1350" noProof="1" smtClean="0">
                <a:cs typeface="+mn-ea"/>
              </a:rPr>
              <a:t> </a:t>
            </a:r>
            <a:r>
              <a:rPr lang="en-US" altLang="zh-CN" sz="1350" noProof="1" smtClean="0">
                <a:cs typeface="+mn-ea"/>
              </a:rPr>
              <a:t>: </a:t>
            </a:r>
            <a:r>
              <a:rPr lang="zh-CN" altLang="en-US" sz="1600" noProof="1" smtClean="0">
                <a:cs typeface="+mn-ea"/>
              </a:rPr>
              <a:t>极</a:t>
            </a:r>
            <a:r>
              <a:rPr lang="zh-CN" altLang="en-US" sz="1600" noProof="1">
                <a:cs typeface="+mn-ea"/>
              </a:rPr>
              <a:t>角的函数，表示从光源传递到透镜上半球壳的辐照度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76212" y="4899025"/>
                <a:ext cx="11024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12" y="4899025"/>
                <a:ext cx="1102430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40" y="1760930"/>
            <a:ext cx="4493349" cy="290209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650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1131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838200" y="1825624"/>
                <a:ext cx="10993916" cy="448627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rmAutofit/>
              </a:bodyPr>
              <a:lstStyle/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Direct component    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sPre>
                      </m:e>
                    </m:func>
                  </m:oMath>
                </a14:m>
                <a:endParaRPr lang="en-US" altLang="zh-CN" sz="2400" dirty="0" smtClean="0"/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ym typeface="+mn-ea"/>
                  </a:rPr>
                  <a:t> </a:t>
                </a:r>
                <a:r>
                  <a:rPr lang="en-US" altLang="zh-CN" sz="2800" dirty="0" smtClean="0">
                    <a:sym typeface="+mn-ea"/>
                  </a:rPr>
                  <a:t>  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38200" y="1825624"/>
                <a:ext cx="10993916" cy="4486275"/>
              </a:xfrm>
              <a:prstGeom prst="rect">
                <a:avLst/>
              </a:prstGeom>
              <a:blipFill rotWithShape="0">
                <a:blip r:embed="rId8"/>
                <a:stretch>
                  <a:fillRect l="-998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84703" y="3558449"/>
                <a:ext cx="6334699" cy="2984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处场景表面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的辐照度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照相机镜头的光圈数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到照相机的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距离                          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：镜头透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率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衰减系数                                                      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焦距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(&lt;1,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海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洋中典型值在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表面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与照相机间的连线以及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反射映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射之间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03" y="3558449"/>
                <a:ext cx="6334699" cy="2984407"/>
              </a:xfrm>
              <a:prstGeom prst="rect">
                <a:avLst/>
              </a:prstGeom>
              <a:blipFill rotWithShape="0">
                <a:blip r:embed="rId10"/>
                <a:stretch>
                  <a:fillRect t="-2658" b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4" y="3342340"/>
            <a:ext cx="4493349" cy="2902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64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8467" y="1960562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rmAutofit/>
              </a:bodyPr>
              <a:lstStyle/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Forwardscatter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component     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sym typeface="+mn-ea"/>
                </a:endParaRP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7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01294"/>
            <a:ext cx="4343401" cy="1771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05880" y="4627084"/>
            <a:ext cx="4649118" cy="109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：经验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|G|&lt;|c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经验决定的阻尼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随机频率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7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08467" y="1960562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Backscatter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irradiance on a differential volume        is </a:t>
            </a:r>
            <a:r>
              <a:rPr lang="en-US" altLang="zh-CN" sz="2400" dirty="0" smtClean="0"/>
              <a:t>: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09" y="2401846"/>
            <a:ext cx="5370746" cy="3468770"/>
          </a:xfrm>
          <a:prstGeom prst="rect">
            <a:avLst/>
          </a:prstGeom>
        </p:spPr>
      </p:pic>
      <p:graphicFrame>
        <p:nvGraphicFramePr>
          <p:cNvPr id="16" name="对象 15"/>
          <p:cNvGraphicFramePr/>
          <p:nvPr>
            <p:extLst>
              <p:ext uri="{D42A27DB-BD31-4B8C-83A1-F6EECF244321}">
                <p14:modId xmlns:p14="http://schemas.microsoft.com/office/powerpoint/2010/main" val="1203929233"/>
              </p:ext>
            </p:extLst>
          </p:nvPr>
        </p:nvGraphicFramePr>
        <p:xfrm>
          <a:off x="1221118" y="3618227"/>
          <a:ext cx="314007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r:id="rId8" imgW="2358390" imgH="637540" progId="Equation.KSEE3">
                  <p:embed/>
                </p:oleObj>
              </mc:Choice>
              <mc:Fallback>
                <p:oleObj r:id="rId8" imgW="2358390" imgH="6375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1118" y="3618227"/>
                        <a:ext cx="314007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>
            <p:extLst>
              <p:ext uri="{D42A27DB-BD31-4B8C-83A1-F6EECF244321}">
                <p14:modId xmlns:p14="http://schemas.microsoft.com/office/powerpoint/2010/main" val="3400760307"/>
              </p:ext>
            </p:extLst>
          </p:nvPr>
        </p:nvGraphicFramePr>
        <p:xfrm>
          <a:off x="1148991" y="4454521"/>
          <a:ext cx="3670372" cy="88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r:id="rId10" imgW="3434080" imgH="799465" progId="Equation.KSEE3">
                  <p:embed/>
                </p:oleObj>
              </mc:Choice>
              <mc:Fallback>
                <p:oleObj r:id="rId10" imgW="3434080" imgH="7994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8991" y="4454521"/>
                        <a:ext cx="3670372" cy="885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>
            <p:extLst>
              <p:ext uri="{D42A27DB-BD31-4B8C-83A1-F6EECF244321}">
                <p14:modId xmlns:p14="http://schemas.microsoft.com/office/powerpoint/2010/main" val="3634393120"/>
              </p:ext>
            </p:extLst>
          </p:nvPr>
        </p:nvGraphicFramePr>
        <p:xfrm>
          <a:off x="1148991" y="5628731"/>
          <a:ext cx="594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12" imgW="2133360" imgH="241200" progId="Equation.3">
                  <p:embed/>
                </p:oleObj>
              </mc:Choice>
              <mc:Fallback>
                <p:oleObj name="公式" r:id="rId12" imgW="2133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8991" y="5628731"/>
                        <a:ext cx="59436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>
            <p:extLst>
              <p:ext uri="{D42A27DB-BD31-4B8C-83A1-F6EECF244321}">
                <p14:modId xmlns:p14="http://schemas.microsoft.com/office/powerpoint/2010/main" val="2507214138"/>
              </p:ext>
            </p:extLst>
          </p:nvPr>
        </p:nvGraphicFramePr>
        <p:xfrm>
          <a:off x="5748414" y="2801304"/>
          <a:ext cx="585019" cy="34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r:id="rId14" imgW="544830" imgH="367665" progId="Equation.KSEE3">
                  <p:embed/>
                </p:oleObj>
              </mc:Choice>
              <mc:Fallback>
                <p:oleObj r:id="rId14" imgW="544830" imgH="3676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8414" y="2801304"/>
                        <a:ext cx="585019" cy="347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639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08467" y="1960562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Backscatter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radiant intensity scattered to the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 by         is</a:t>
            </a:r>
            <a:r>
              <a:rPr lang="en-US" altLang="zh-CN" sz="2400" dirty="0" smtClean="0"/>
              <a:t>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 component</a:t>
            </a:r>
            <a:r>
              <a:rPr lang="en-US" altLang="zh-CN" sz="2400" dirty="0" smtClean="0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60" y="2412695"/>
            <a:ext cx="5388539" cy="3480262"/>
          </a:xfrm>
          <a:prstGeom prst="rect">
            <a:avLst/>
          </a:prstGeom>
        </p:spPr>
      </p:pic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3444480172"/>
              </p:ext>
            </p:extLst>
          </p:nvPr>
        </p:nvGraphicFramePr>
        <p:xfrm>
          <a:off x="2339182" y="2849638"/>
          <a:ext cx="525203" cy="34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r:id="rId8" imgW="544830" imgH="367665" progId="Equation.KSEE3">
                  <p:embed/>
                </p:oleObj>
              </mc:Choice>
              <mc:Fallback>
                <p:oleObj r:id="rId8" imgW="544830" imgH="3676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182" y="2849638"/>
                        <a:ext cx="525203" cy="343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extLst>
              <p:ext uri="{D42A27DB-BD31-4B8C-83A1-F6EECF244321}">
                <p14:modId xmlns:p14="http://schemas.microsoft.com/office/powerpoint/2010/main" val="3036866261"/>
              </p:ext>
            </p:extLst>
          </p:nvPr>
        </p:nvGraphicFramePr>
        <p:xfrm>
          <a:off x="2074778" y="3394756"/>
          <a:ext cx="3136200" cy="51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r:id="rId10" imgW="2915920" imgH="526415" progId="Equation.KSEE3">
                  <p:embed/>
                </p:oleObj>
              </mc:Choice>
              <mc:Fallback>
                <p:oleObj r:id="rId10" imgW="2915920" imgH="52641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4778" y="3394756"/>
                        <a:ext cx="3136200" cy="516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2752386726"/>
              </p:ext>
            </p:extLst>
          </p:nvPr>
        </p:nvGraphicFramePr>
        <p:xfrm>
          <a:off x="708467" y="4498058"/>
          <a:ext cx="6397413" cy="10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r:id="rId12" imgW="6659245" imgH="1037590" progId="Equation.KSEE3">
                  <p:embed/>
                </p:oleObj>
              </mc:Choice>
              <mc:Fallback>
                <p:oleObj r:id="rId12" imgW="6659245" imgH="103759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8467" y="4498058"/>
                        <a:ext cx="6397413" cy="101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extLst>
              <p:ext uri="{D42A27DB-BD31-4B8C-83A1-F6EECF244321}">
                <p14:modId xmlns:p14="http://schemas.microsoft.com/office/powerpoint/2010/main" val="116282277"/>
              </p:ext>
            </p:extLst>
          </p:nvPr>
        </p:nvGraphicFramePr>
        <p:xfrm>
          <a:off x="708467" y="5883029"/>
          <a:ext cx="6397413" cy="63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r:id="rId14" imgW="6106160" imgH="650240" progId="Equation.KSEE3">
                  <p:embed/>
                </p:oleObj>
              </mc:Choice>
              <mc:Fallback>
                <p:oleObj r:id="rId14" imgW="6106160" imgH="6502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8467" y="5883029"/>
                        <a:ext cx="6397413" cy="63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002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degraded image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frequency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response is expressed as a direct product of the optical system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and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 smtClean="0"/>
              <a:t>                 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spatial domain</a:t>
            </a:r>
            <a:r>
              <a:rPr lang="en-US" altLang="zh-CN" sz="2000" dirty="0" smtClean="0"/>
              <a:t>:                                             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4892" y="2340682"/>
            <a:ext cx="5001658" cy="4186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94892" y="3548940"/>
            <a:ext cx="5122843" cy="37306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194892" y="4957590"/>
            <a:ext cx="4671151" cy="46270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194892" y="5905041"/>
            <a:ext cx="4395730" cy="4296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95759" y="198305"/>
            <a:ext cx="10858041" cy="14923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272662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0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44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concepts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underwater imaging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future work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8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4"/>
    </mc:Choice>
    <mc:Fallback xmlns="">
      <p:transition spd="slow" advTm="2734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The Fourier transfer of  h(x,y):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             (1)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(1) c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an be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reduced to a one-dimensional Hankel intrgral: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             (2)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756410" y="2627630"/>
          <a:ext cx="660717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7" imgW="6287770" imgH="768985" progId="Equation.KSEE3">
                  <p:embed/>
                </p:oleObj>
              </mc:Choice>
              <mc:Fallback>
                <p:oleObj r:id="rId7" imgW="6287770" imgH="76898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6410" y="2627630"/>
                        <a:ext cx="660717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56410" y="4545965"/>
          <a:ext cx="6818630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9" imgW="6346190" imgH="1207135" progId="Equation.KSEE3">
                  <p:embed/>
                </p:oleObj>
              </mc:Choice>
              <mc:Fallback>
                <p:oleObj r:id="rId9" imgW="6346190" imgH="120713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6410" y="4545965"/>
                        <a:ext cx="6818630" cy="117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903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Underwater imaging system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MTF of the medium: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DTF of the seawater 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phase function: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765962727"/>
              </p:ext>
            </p:extLst>
          </p:nvPr>
        </p:nvGraphicFramePr>
        <p:xfrm>
          <a:off x="2712314" y="2456280"/>
          <a:ext cx="4294413" cy="65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8" imgW="3810000" imgH="686435" progId="Equation.KSEE3">
                  <p:embed/>
                </p:oleObj>
              </mc:Choice>
              <mc:Fallback>
                <p:oleObj r:id="rId8" imgW="3810000" imgH="68643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12314" y="2456280"/>
                        <a:ext cx="4294413" cy="650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578908060"/>
              </p:ext>
            </p:extLst>
          </p:nvPr>
        </p:nvGraphicFramePr>
        <p:xfrm>
          <a:off x="2921635" y="3859859"/>
          <a:ext cx="3848789" cy="79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10" imgW="4291965" imgH="914400" progId="Equation.KSEE3">
                  <p:embed/>
                </p:oleObj>
              </mc:Choice>
              <mc:Fallback>
                <p:oleObj r:id="rId10" imgW="4291965" imgH="9144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1635" y="3859859"/>
                        <a:ext cx="3848789" cy="79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extLst>
              <p:ext uri="{D42A27DB-BD31-4B8C-83A1-F6EECF244321}">
                <p14:modId xmlns:p14="http://schemas.microsoft.com/office/powerpoint/2010/main" val="1013915088"/>
              </p:ext>
            </p:extLst>
          </p:nvPr>
        </p:nvGraphicFramePr>
        <p:xfrm>
          <a:off x="2921635" y="5168912"/>
          <a:ext cx="4415599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r:id="rId12" imgW="3408680" imgH="954405" progId="Equation.KSEE3">
                  <p:embed/>
                </p:oleObj>
              </mc:Choice>
              <mc:Fallback>
                <p:oleObj r:id="rId12" imgW="3408680" imgH="95440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21635" y="5168912"/>
                        <a:ext cx="4415599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7113" y="6356733"/>
            <a:ext cx="1000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 H.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Wells,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“Theory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Small Angle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Scattering.” North Atlantic Treaty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1973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96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Restorate burred image by using PSF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deconvolution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580168" y="2963077"/>
            <a:ext cx="6101124" cy="5513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580168" y="4001295"/>
            <a:ext cx="6971456" cy="554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4148245" y="4932755"/>
            <a:ext cx="5535581" cy="564664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0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Restorate burred image by using PSF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deconvolution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    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088137" y="2662177"/>
            <a:ext cx="3896557" cy="5767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3003798" y="3823099"/>
            <a:ext cx="5633426" cy="5726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088137" y="4784540"/>
            <a:ext cx="5369022" cy="1164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6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Restorate burred image by using PSF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sym typeface="+mn-ea"/>
              </a:rPr>
              <a:t>Inverse filter</a:t>
            </a:r>
            <a:r>
              <a:rPr lang="en-US" altLang="zh-CN" sz="32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endParaRPr lang="en-US" altLang="zh-CN" sz="3200" baseline="300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1159460498"/>
              </p:ext>
            </p:extLst>
          </p:nvPr>
        </p:nvGraphicFramePr>
        <p:xfrm>
          <a:off x="2779108" y="2662177"/>
          <a:ext cx="4809247" cy="55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r:id="rId8" imgW="5738495" imgH="723265" progId="Equation.KSEE3">
                  <p:embed/>
                </p:oleObj>
              </mc:Choice>
              <mc:Fallback>
                <p:oleObj r:id="rId8" imgW="5738495" imgH="7232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9108" y="2662177"/>
                        <a:ext cx="4809247" cy="55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8734" y="6211669"/>
            <a:ext cx="1105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Trucco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Olmos, “Self-tuning underwater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restoration.”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Journal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Oceanic  Engineering, 2006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10"/>
          <a:stretch>
            <a:fillRect/>
          </a:stretch>
        </p:blipFill>
        <p:spPr>
          <a:xfrm>
            <a:off x="2779108" y="3492023"/>
            <a:ext cx="4829413" cy="593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1"/>
          <a:stretch>
            <a:fillRect/>
          </a:stretch>
        </p:blipFill>
        <p:spPr>
          <a:xfrm>
            <a:off x="2799274" y="4365050"/>
            <a:ext cx="4901517" cy="5786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2"/>
          <a:stretch>
            <a:fillRect/>
          </a:stretch>
        </p:blipFill>
        <p:spPr>
          <a:xfrm>
            <a:off x="2871378" y="5075585"/>
            <a:ext cx="4716977" cy="9501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774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Restorate burred image by using PSF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sym typeface="+mn-ea"/>
              </a:rPr>
              <a:t>Wiener deconvolution</a:t>
            </a:r>
            <a:r>
              <a:rPr lang="en-US" altLang="zh-CN" sz="32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r>
              <a:rPr lang="en-US" altLang="zh-CN" sz="3200" baseline="30000" dirty="0" smtClean="0">
                <a:sym typeface="+mn-ea"/>
              </a:rPr>
              <a:t> 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the transfer fuction of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Wiener filter: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the spectrum of the restored image</a:t>
            </a:r>
            <a:r>
              <a:rPr lang="en-US" altLang="zh-CN" sz="2800" dirty="0">
                <a:sym typeface="+mn-ea"/>
              </a:rPr>
              <a:t>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550035" y="2985135"/>
          <a:ext cx="3653155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r:id="rId7" imgW="4420235" imgH="1209040" progId="Equation.KSEE3">
                  <p:embed/>
                </p:oleObj>
              </mc:Choice>
              <mc:Fallback>
                <p:oleObj r:id="rId7" imgW="4420235" imgH="12090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035" y="2985135"/>
                        <a:ext cx="3653155" cy="124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44038618"/>
              </p:ext>
            </p:extLst>
          </p:nvPr>
        </p:nvGraphicFramePr>
        <p:xfrm>
          <a:off x="7131050" y="2985769"/>
          <a:ext cx="4128189" cy="116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r:id="rId9" imgW="4236085" imgH="1210945" progId="Equation.KSEE3">
                  <p:embed/>
                </p:oleObj>
              </mc:Choice>
              <mc:Fallback>
                <p:oleObj r:id="rId9" imgW="4236085" imgH="121094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1050" y="2985769"/>
                        <a:ext cx="4128189" cy="1167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550035" y="5111115"/>
          <a:ext cx="458279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r:id="rId11" imgW="4782820" imgH="1377950" progId="Equation.KSEE3">
                  <p:embed/>
                </p:oleObj>
              </mc:Choice>
              <mc:Fallback>
                <p:oleObj r:id="rId11" imgW="4782820" imgH="137795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0035" y="5111115"/>
                        <a:ext cx="4582795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2360" y="6219269"/>
            <a:ext cx="1118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Liu, Y. Yu, K. Zhang, and H. Huang,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and blurred image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218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Plan of future work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marL="514350" lvl="0" indent="-514350" algn="l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codes associated with the PSF of underwater</a:t>
            </a:r>
          </a:p>
          <a:p>
            <a:pPr marL="514350" lvl="0" indent="-514350" algn="l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lvl="0" indent="-514350" algn="l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knowledge about dark channel prior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32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0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Thanks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concepts of PSF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点</a:t>
            </a:r>
            <a:r>
              <a:rPr lang="zh-CN" altLang="zh-CN" sz="2400" dirty="0"/>
              <a:t>扩散函数（</a:t>
            </a:r>
            <a:r>
              <a:rPr lang="en-US" altLang="zh-CN" sz="2400" dirty="0"/>
              <a:t>point spread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）</a:t>
            </a: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33002" y="2181340"/>
                <a:ext cx="468216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点光源：当面元的光振动为单位脉冲即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时，将该</m:t>
                    </m:r>
                  </m:oMath>
                </a14:m>
                <a:r>
                  <a:rPr lang="zh-CN" altLang="en-US" dirty="0" smtClean="0"/>
                  <a:t>面元称为点光源。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点扩散函数：成像系统对点光源的响应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PSF</a:t>
                </a:r>
                <a:r>
                  <a:rPr lang="zh-CN" altLang="en-US" dirty="0" smtClean="0"/>
                  <a:t>的物理意义：在不考虑加性噪声影响的情况下，一个点光源通过成像系统后形成的扩散图像。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02" y="2181340"/>
                <a:ext cx="4682169" cy="3693319"/>
              </a:xfrm>
              <a:prstGeom prst="rect">
                <a:avLst/>
              </a:prstGeom>
              <a:blipFill rotWithShape="0">
                <a:blip r:embed="rId7"/>
                <a:stretch>
                  <a:fillRect l="-911" r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20160118121741280"/>
          <p:cNvPicPr/>
          <p:nvPr/>
        </p:nvPicPr>
        <p:blipFill>
          <a:blip r:embed="rId8"/>
          <a:stretch>
            <a:fillRect/>
          </a:stretch>
        </p:blipFill>
        <p:spPr>
          <a:xfrm>
            <a:off x="1792525" y="2552008"/>
            <a:ext cx="3087947" cy="2857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32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46"/>
    </mc:Choice>
    <mc:Fallback xmlns="">
      <p:transition spd="slow" advTm="457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concepts of PSF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spread function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87" y="2279591"/>
            <a:ext cx="6203552" cy="4032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1" y="2520972"/>
            <a:ext cx="4138845" cy="31416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81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"/>
    </mc:Choice>
    <mc:Fallback xmlns="">
      <p:transition spd="slow" advTm="17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sz="4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</a:t>
            </a:r>
            <a:endParaRPr lang="en-US" altLang="zh-CN" sz="4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793730" cy="4351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0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The image</a:t>
            </a:r>
            <a:r>
              <a:rPr lang="en-US" altLang="zh-CN" sz="2400" dirty="0" smtClean="0">
                <a:sym typeface="+mn-ea"/>
              </a:rPr>
              <a:t>               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recoreded on the imaging sensor can be formulated as the sequential convolutions of 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diffraction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defoucs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,and 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digital sampling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with the object               :</a:t>
            </a:r>
          </a:p>
          <a:p>
            <a:pPr lvl="0" indent="0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In the 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+mn-ea"/>
              </a:rPr>
              <a:t>fourier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domain:</a:t>
            </a:r>
          </a:p>
          <a:p>
            <a:pPr lvl="0" indent="0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749317538"/>
              </p:ext>
            </p:extLst>
          </p:nvPr>
        </p:nvGraphicFramePr>
        <p:xfrm>
          <a:off x="2614983" y="2052656"/>
          <a:ext cx="998549" cy="38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7" imgW="972820" imgH="443865" progId="Equation.KSEE3">
                  <p:embed/>
                </p:oleObj>
              </mc:Choice>
              <mc:Fallback>
                <p:oleObj r:id="rId7" imgW="972820" imgH="4438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4983" y="2052656"/>
                        <a:ext cx="998549" cy="38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845642043"/>
              </p:ext>
            </p:extLst>
          </p:nvPr>
        </p:nvGraphicFramePr>
        <p:xfrm>
          <a:off x="1774994" y="3104621"/>
          <a:ext cx="968206" cy="39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9" imgW="1137285" imgH="458470" progId="Equation.KSEE3">
                  <p:embed/>
                </p:oleObj>
              </mc:Choice>
              <mc:Fallback>
                <p:oleObj r:id="rId9" imgW="1137285" imgH="45847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4994" y="3104621"/>
                        <a:ext cx="968206" cy="39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2308455148"/>
              </p:ext>
            </p:extLst>
          </p:nvPr>
        </p:nvGraphicFramePr>
        <p:xfrm>
          <a:off x="2259097" y="3671783"/>
          <a:ext cx="6925624" cy="57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r:id="rId11" imgW="9107170" imgH="638810" progId="Equation.KSEE3">
                  <p:embed/>
                </p:oleObj>
              </mc:Choice>
              <mc:Fallback>
                <p:oleObj r:id="rId11" imgW="9107170" imgH="63881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9097" y="3671783"/>
                        <a:ext cx="6925624" cy="573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>
            <p:extLst>
              <p:ext uri="{D42A27DB-BD31-4B8C-83A1-F6EECF244321}">
                <p14:modId xmlns:p14="http://schemas.microsoft.com/office/powerpoint/2010/main" val="1489524508"/>
              </p:ext>
            </p:extLst>
          </p:nvPr>
        </p:nvGraphicFramePr>
        <p:xfrm>
          <a:off x="2446384" y="4987675"/>
          <a:ext cx="5014081" cy="49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r:id="rId13" imgW="4876800" imgH="628015" progId="Equation.KSEE3">
                  <p:embed/>
                </p:oleObj>
              </mc:Choice>
              <mc:Fallback>
                <p:oleObj r:id="rId13" imgW="4876800" imgH="62801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6384" y="4987675"/>
                        <a:ext cx="5014081" cy="49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5758" y="6176964"/>
            <a:ext cx="1113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Bichuan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Shen, C.H. Chen, Guoyu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“Study of point spread function and optical transfer function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deconvolution.” Pattern Recognition and Computer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Vision, 2009.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081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0"/>
    </mc:Choice>
    <mc:Fallback xmlns="">
      <p:transition spd="slow" advTm="8109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PSF of the diffraction limit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2940050" y="2491105"/>
          <a:ext cx="3284220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7" imgW="2391410" imgH="1065530" progId="Equation.KSEE3">
                  <p:embed/>
                </p:oleObj>
              </mc:Choice>
              <mc:Fallback>
                <p:oleObj r:id="rId7" imgW="2391410" imgH="106553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0" y="2491105"/>
                        <a:ext cx="3284220" cy="124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838200" y="4523105"/>
          <a:ext cx="2355215" cy="121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r:id="rId9" imgW="1915160" imgH="754380" progId="Equation.KSEE3">
                  <p:embed/>
                </p:oleObj>
              </mc:Choice>
              <mc:Fallback>
                <p:oleObj r:id="rId9" imgW="1915160" imgH="75438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523105"/>
                        <a:ext cx="2355215" cy="121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820795" y="4340225"/>
            <a:ext cx="429069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：</a:t>
            </a:r>
            <a:r>
              <a:rPr lang="zh-CN" altLang="en-US" sz="2400"/>
              <a:t>光的波长</a:t>
            </a:r>
          </a:p>
          <a:p>
            <a:r>
              <a:rPr lang="en-US" altLang="zh-CN" sz="2400"/>
              <a:t>D</a:t>
            </a:r>
            <a:r>
              <a:rPr lang="zh-CN" altLang="en-US" sz="2400"/>
              <a:t>：透镜的直径</a:t>
            </a:r>
          </a:p>
          <a:p>
            <a:r>
              <a:rPr lang="en-US" altLang="zh-CN" sz="2400"/>
              <a:t>   </a:t>
            </a:r>
            <a:r>
              <a:rPr lang="zh-CN" altLang="en-US" sz="2400"/>
              <a:t>：透镜到像平面的距离</a:t>
            </a:r>
          </a:p>
          <a:p>
            <a:r>
              <a:rPr lang="en-US" altLang="zh-CN" sz="2400"/>
              <a:t>r </a:t>
            </a:r>
            <a:r>
              <a:rPr lang="zh-CN" altLang="en-US" sz="2400"/>
              <a:t>：极坐标中的距离</a:t>
            </a:r>
          </a:p>
          <a:p>
            <a:r>
              <a:rPr lang="zh-CN" altLang="en-US" sz="2400"/>
              <a:t>   ：一阶贝塞尔函数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3644265" y="4437380"/>
          <a:ext cx="101473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r:id="rId11" imgW="462280" imgH="315595" progId="Equation.KSEE3">
                  <p:embed/>
                </p:oleObj>
              </mc:Choice>
              <mc:Fallback>
                <p:oleObj r:id="rId11" imgW="462280" imgH="31559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4265" y="4437380"/>
                        <a:ext cx="101473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3820795" y="5124450"/>
          <a:ext cx="40830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r:id="rId13" imgW="386080" imgH="306705" progId="Equation.KSEE3">
                  <p:embed/>
                </p:oleObj>
              </mc:Choice>
              <mc:Fallback>
                <p:oleObj r:id="rId13" imgW="386080" imgH="30670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20795" y="5124450"/>
                        <a:ext cx="40830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3430270" y="5826760"/>
          <a:ext cx="67500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15" imgW="546100" imgH="306070" progId="Equation.KSEE3">
                  <p:embed/>
                </p:oleObj>
              </mc:Choice>
              <mc:Fallback>
                <p:oleObj r:id="rId15" imgW="546100" imgH="30607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30270" y="5826760"/>
                        <a:ext cx="67500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77" y="2662177"/>
            <a:ext cx="3475553" cy="330110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274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156"/>
    </mc:Choice>
    <mc:Fallback xmlns="">
      <p:transition spd="slow" advTm="29415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PSF of the diffraction limit </a:t>
            </a: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in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+mn-ea"/>
              </a:rPr>
              <a:t>fourier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domain: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0" name="对象 19"/>
          <p:cNvGraphicFramePr/>
          <p:nvPr>
            <p:extLst>
              <p:ext uri="{D42A27DB-BD31-4B8C-83A1-F6EECF244321}">
                <p14:modId xmlns:p14="http://schemas.microsoft.com/office/powerpoint/2010/main" val="2839746455"/>
              </p:ext>
            </p:extLst>
          </p:nvPr>
        </p:nvGraphicFramePr>
        <p:xfrm>
          <a:off x="1176716" y="3540159"/>
          <a:ext cx="4496971" cy="131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7" imgW="4465955" imgH="1496060" progId="Equation.KSEE3">
                  <p:embed/>
                </p:oleObj>
              </mc:Choice>
              <mc:Fallback>
                <p:oleObj r:id="rId7" imgW="4465955" imgH="149606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6716" y="3540159"/>
                        <a:ext cx="4496971" cy="1318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>
            <p:extLst>
              <p:ext uri="{D42A27DB-BD31-4B8C-83A1-F6EECF244321}">
                <p14:modId xmlns:p14="http://schemas.microsoft.com/office/powerpoint/2010/main" val="3814613003"/>
              </p:ext>
            </p:extLst>
          </p:nvPr>
        </p:nvGraphicFramePr>
        <p:xfrm>
          <a:off x="5864647" y="3327764"/>
          <a:ext cx="2340472" cy="84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9" imgW="952500" imgH="393700" progId="Equation.KSEE3">
                  <p:embed/>
                </p:oleObj>
              </mc:Choice>
              <mc:Fallback>
                <p:oleObj r:id="rId9" imgW="9525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4647" y="3327764"/>
                        <a:ext cx="2340472" cy="849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24815374"/>
              </p:ext>
            </p:extLst>
          </p:nvPr>
        </p:nvGraphicFramePr>
        <p:xfrm>
          <a:off x="5864647" y="4177712"/>
          <a:ext cx="2340472" cy="86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11" imgW="2261235" imgH="798195" progId="Equation.KSEE3">
                  <p:embed/>
                </p:oleObj>
              </mc:Choice>
              <mc:Fallback>
                <p:oleObj r:id="rId11" imgW="2261235" imgH="79819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4647" y="4177712"/>
                        <a:ext cx="2340472" cy="86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81516047"/>
              </p:ext>
            </p:extLst>
          </p:nvPr>
        </p:nvGraphicFramePr>
        <p:xfrm>
          <a:off x="1693025" y="5354439"/>
          <a:ext cx="3841115" cy="107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r:id="rId13" imgW="3709670" imgH="1026160" progId="Equation.KSEE3">
                  <p:embed/>
                </p:oleObj>
              </mc:Choice>
              <mc:Fallback>
                <p:oleObj r:id="rId13" imgW="3709670" imgH="102616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3025" y="5354439"/>
                        <a:ext cx="3841115" cy="107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68" y="2993026"/>
            <a:ext cx="2785097" cy="28943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284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"/>
    </mc:Choice>
    <mc:Fallback xmlns="">
      <p:transition spd="slow" advTm="47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PSF of the defoucs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It can be expressed as a pillbox function: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1143099906"/>
              </p:ext>
            </p:extLst>
          </p:nvPr>
        </p:nvGraphicFramePr>
        <p:xfrm>
          <a:off x="1490414" y="3818255"/>
          <a:ext cx="3230880" cy="145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7" imgW="2600960" imgH="1267460" progId="Equation.KSEE3">
                  <p:embed/>
                </p:oleObj>
              </mc:Choice>
              <mc:Fallback>
                <p:oleObj r:id="rId7" imgW="2600960" imgH="126746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0414" y="3818255"/>
                        <a:ext cx="3230880" cy="145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1039896778"/>
              </p:ext>
            </p:extLst>
          </p:nvPr>
        </p:nvGraphicFramePr>
        <p:xfrm>
          <a:off x="5373508" y="3913187"/>
          <a:ext cx="22653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9" imgW="1682115" imgH="381000" progId="Equation.3">
                  <p:embed/>
                </p:oleObj>
              </mc:Choice>
              <mc:Fallback>
                <p:oleObj name="公式" r:id="rId9" imgW="1682115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3508" y="3913187"/>
                        <a:ext cx="22653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29571" y="4669154"/>
            <a:ext cx="17532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otherwise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10" y="2358097"/>
            <a:ext cx="3402925" cy="36192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358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PSF on the high speed imaging system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PSF of the defoucs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in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the 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+mn-ea"/>
              </a:rPr>
              <a:t>fourier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domain: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115695" y="3540125"/>
          <a:ext cx="4861560" cy="1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8" imgW="4167505" imgH="1342390" progId="Equation.KSEE3">
                  <p:embed/>
                </p:oleObj>
              </mc:Choice>
              <mc:Fallback>
                <p:oleObj r:id="rId8" imgW="4167505" imgH="134239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95" y="3540125"/>
                        <a:ext cx="4861560" cy="145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33270" y="5840730"/>
            <a:ext cx="2517140" cy="57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Airy function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31" y="3025420"/>
            <a:ext cx="3030054" cy="31048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74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730</Words>
  <Application>Microsoft Office PowerPoint</Application>
  <PresentationFormat>宽屏</PresentationFormat>
  <Paragraphs>196</Paragraphs>
  <Slides>27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Equation.KSEE3</vt:lpstr>
      <vt:lpstr>公式</vt:lpstr>
      <vt:lpstr>Underwater image restoration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Underwater imaging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restoration</dc:title>
  <dc:creator>qiqi</dc:creator>
  <cp:lastModifiedBy>qiqi</cp:lastModifiedBy>
  <cp:revision>57</cp:revision>
  <dcterms:created xsi:type="dcterms:W3CDTF">2016-11-18T00:40:20Z</dcterms:created>
  <dcterms:modified xsi:type="dcterms:W3CDTF">2016-11-21T06:00:36Z</dcterms:modified>
</cp:coreProperties>
</file>