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8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0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83" r:id="rId4"/>
    <p:sldId id="287" r:id="rId5"/>
    <p:sldId id="288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89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90" r:id="rId27"/>
    <p:sldId id="282" r:id="rId28"/>
    <p:sldId id="281" r:id="rId29"/>
    <p:sldId id="26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qi" initials="q" lastIdx="0" clrIdx="0">
    <p:extLst>
      <p:ext uri="{19B8F6BF-5375-455C-9EA6-DF929625EA0E}">
        <p15:presenceInfo xmlns:p15="http://schemas.microsoft.com/office/powerpoint/2012/main" userId="qiq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6B431-3996-4FF6-920C-F43DF25964A9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A26D9-A7B9-497F-9F0A-1FE55995D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9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1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0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4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1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1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2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88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55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A26D9-A7B9-497F-9F0A-1FE55995D2A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9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9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6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1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3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7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0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4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EBCB-675E-44E2-B070-89CB4911FA27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3519-6948-484E-8A72-5BF7A6C69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4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35.xml"/><Relationship Id="rId7" Type="http://schemas.openxmlformats.org/officeDocument/2006/relationships/image" Target="../media/image28.w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3.w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1.wmf"/><Relationship Id="rId4" Type="http://schemas.openxmlformats.org/officeDocument/2006/relationships/tags" Target="../tags/tag36.xml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39.xml"/><Relationship Id="rId7" Type="http://schemas.openxmlformats.org/officeDocument/2006/relationships/image" Target="../media/image33.wmf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2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4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tags" Target="../tags/tag47.xml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9.wmf"/><Relationship Id="rId4" Type="http://schemas.openxmlformats.org/officeDocument/2006/relationships/tags" Target="../tags/tag48.xml"/><Relationship Id="rId9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9.wmf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2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44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tags" Target="../tags/tag59.xml"/><Relationship Id="rId7" Type="http://schemas.openxmlformats.org/officeDocument/2006/relationships/image" Target="../media/image45.w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tags" Target="../tags/tag63.xml"/><Relationship Id="rId7" Type="http://schemas.openxmlformats.org/officeDocument/2006/relationships/image" Target="../media/image47.wmf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tags" Target="../tags/tag67.xml"/><Relationship Id="rId7" Type="http://schemas.openxmlformats.org/officeDocument/2006/relationships/image" Target="../media/image50.wmf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49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54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5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10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5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83.xml"/><Relationship Id="rId7" Type="http://schemas.openxmlformats.org/officeDocument/2006/relationships/image" Target="../media/image560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87.xml"/><Relationship Id="rId7" Type="http://schemas.openxmlformats.org/officeDocument/2006/relationships/image" Target="../media/image570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91.xml"/><Relationship Id="rId7" Type="http://schemas.openxmlformats.org/officeDocument/2006/relationships/image" Target="../media/image15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tags" Target="../tags/tag103.xml"/><Relationship Id="rId7" Type="http://schemas.openxmlformats.org/officeDocument/2006/relationships/image" Target="../media/image62.w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61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107.xml"/><Relationship Id="rId7" Type="http://schemas.openxmlformats.org/officeDocument/2006/relationships/image" Target="../media/image64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8.xml"/><Relationship Id="rId9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7.xml"/><Relationship Id="rId7" Type="http://schemas.openxmlformats.org/officeDocument/2006/relationships/image" Target="../media/image1.wmf"/><Relationship Id="rId12" Type="http://schemas.openxmlformats.org/officeDocument/2006/relationships/image" Target="../media/image6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wmf"/><Relationship Id="rId4" Type="http://schemas.openxmlformats.org/officeDocument/2006/relationships/tags" Target="../tags/tag8.xml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tags" Target="../tags/tag11.xml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1.w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wmf"/><Relationship Id="rId4" Type="http://schemas.openxmlformats.org/officeDocument/2006/relationships/tags" Target="../tags/tag12.xml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tags" Target="../tags/tag15.xml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17.w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6.wmf"/><Relationship Id="rId4" Type="http://schemas.openxmlformats.org/officeDocument/2006/relationships/tags" Target="../tags/tag16.xml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19.xml"/><Relationship Id="rId7" Type="http://schemas.openxmlformats.org/officeDocument/2006/relationships/image" Target="../media/image19.w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3.xml"/><Relationship Id="rId7" Type="http://schemas.openxmlformats.org/officeDocument/2006/relationships/image" Target="../media/image2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27.xml"/><Relationship Id="rId7" Type="http://schemas.openxmlformats.org/officeDocument/2006/relationships/image" Target="../media/image24.wmf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31.xml"/><Relationship Id="rId7" Type="http://schemas.openxmlformats.org/officeDocument/2006/relationships/image" Target="../media/image27.wmf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6.w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564" y="1122363"/>
            <a:ext cx="8585812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Underwater image restoration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4569" y="3635566"/>
            <a:ext cx="9885802" cy="1622234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 Qiqi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mtClean="0"/>
              <a:t>2016.12.19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0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05"/>
    </mc:Choice>
    <mc:Fallback xmlns="">
      <p:transition spd="slow" advTm="149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估算透射率</a:t>
            </a:r>
            <a:endParaRPr lang="en-US" altLang="zh-CN" sz="28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因为：     为正值，所以可使：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  </a:t>
            </a:r>
          </a:p>
          <a:p>
            <a:pPr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将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）式带回（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）式，可得：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8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>
              <a:spcBef>
                <a:spcPts val="1000"/>
              </a:spcBef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9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1876054" y="2616112"/>
            <a:ext cx="492573" cy="464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2903288" y="3080199"/>
            <a:ext cx="3222090" cy="874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9"/>
          <a:stretch>
            <a:fillRect/>
          </a:stretch>
        </p:blipFill>
        <p:spPr>
          <a:xfrm>
            <a:off x="2903286" y="4590937"/>
            <a:ext cx="3706834" cy="73020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10"/>
          <a:stretch>
            <a:fillRect/>
          </a:stretch>
        </p:blipFill>
        <p:spPr>
          <a:xfrm>
            <a:off x="2903286" y="5536223"/>
            <a:ext cx="3574632" cy="76170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11"/>
          <a:stretch>
            <a:fillRect/>
          </a:stretch>
        </p:blipFill>
        <p:spPr>
          <a:xfrm>
            <a:off x="3255227" y="1811692"/>
            <a:ext cx="677795" cy="421816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87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估算透射率</a:t>
            </a:r>
            <a:endParaRPr lang="en-US" altLang="zh-CN" sz="28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抠图细化，进一步估算透射率         ：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10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Levin</a:t>
            </a:r>
            <a:r>
              <a:rPr lang="en-US" altLang="zh-CN" sz="2400" baseline="30000" dirty="0" smtClean="0">
                <a:latin typeface="Times New Roman" panose="02020603050405020304" pitchFamily="18" charset="0"/>
                <a:sym typeface="+mn-ea"/>
              </a:rPr>
              <a:t>[1]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等人发现的抠图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Laplacian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矩阵，可由下式计算</a:t>
            </a:r>
            <a:r>
              <a:rPr lang="zh-CN" altLang="en-US" sz="2800" dirty="0" smtClean="0">
                <a:sym typeface="+mn-ea"/>
              </a:rPr>
              <a:t>：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11</a:t>
            </a:r>
            <a:r>
              <a:rPr lang="zh-CN" altLang="en-US" sz="2400" dirty="0" smtClean="0">
                <a:sym typeface="+mn-ea"/>
              </a:rPr>
              <a:t>）</a:t>
            </a:r>
            <a:r>
              <a:rPr lang="en-US" altLang="zh-CN" sz="2400" dirty="0" smtClean="0">
                <a:sym typeface="+mn-ea"/>
              </a:rPr>
              <a:t> 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</a:t>
            </a: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6217531"/>
            <a:ext cx="1061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A. Levin, D.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Y. Weiss. “A closed form solution to natural image matting.” IEEE Conference on Computer Vision and Pattern Recognition, 2006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2464086" y="3298684"/>
            <a:ext cx="2691808" cy="56243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1817435" y="4683416"/>
            <a:ext cx="5233360" cy="89111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3255227" y="1825625"/>
            <a:ext cx="677795" cy="4218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8"/>
          <a:stretch>
            <a:fillRect/>
          </a:stretch>
        </p:blipFill>
        <p:spPr>
          <a:xfrm>
            <a:off x="4995892" y="2676628"/>
            <a:ext cx="677795" cy="421816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47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估算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背景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光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8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何凯明选取暗原色亮度最大的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0.1%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的像素，作为背景光。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复原物体强度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12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</a:t>
            </a: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2322209" y="4335514"/>
            <a:ext cx="3644058" cy="1029699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18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王子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韬论文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《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基于暗原色方法的水下图像增强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》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 dirty="0" smtClean="0">
                <a:sym typeface="+mn-ea"/>
              </a:rPr>
              <a:t>   </a:t>
            </a:r>
            <a:r>
              <a:rPr lang="zh-CN" altLang="en-US" sz="2400" dirty="0" smtClean="0">
                <a:sym typeface="+mn-ea"/>
              </a:rPr>
              <a:t>根据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Jaffe-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McGlamery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/>
              <a:t>模型</a:t>
            </a:r>
            <a:r>
              <a:rPr lang="zh-CN" altLang="en-US" sz="2400" dirty="0" smtClean="0"/>
              <a:t>，直接传输部分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前向散射部分</a:t>
            </a:r>
            <a:r>
              <a:rPr lang="en-US" altLang="zh-CN" sz="2400" dirty="0" smtClean="0"/>
              <a:t>: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    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ym typeface="+mn-ea"/>
              </a:rPr>
              <a:t>     </a:t>
            </a:r>
            <a:r>
              <a:rPr lang="zh-CN" altLang="en-US" sz="2400" dirty="0" smtClean="0">
                <a:sym typeface="+mn-ea"/>
              </a:rPr>
              <a:t>后向散射部分</a:t>
            </a:r>
            <a:r>
              <a:rPr lang="zh-CN" altLang="en-US" sz="2800" dirty="0" smtClean="0">
                <a:sym typeface="+mn-ea"/>
              </a:rPr>
              <a:t>：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2219796" y="2808676"/>
            <a:ext cx="3746471" cy="53402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2360764" y="3945888"/>
            <a:ext cx="3841732" cy="8023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2360764" y="4942117"/>
            <a:ext cx="3605503" cy="72140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9"/>
          <a:stretch>
            <a:fillRect/>
          </a:stretch>
        </p:blipFill>
        <p:spPr>
          <a:xfrm>
            <a:off x="7347274" y="3891545"/>
            <a:ext cx="904360" cy="74655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9152924" y="3985183"/>
            <a:ext cx="1191914" cy="65291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/>
          <p:nvPr/>
        </p:nvPicPr>
        <p:blipFill>
          <a:blip r:embed="rId11"/>
          <a:stretch>
            <a:fillRect/>
          </a:stretch>
        </p:blipFill>
        <p:spPr>
          <a:xfrm>
            <a:off x="7370902" y="4899456"/>
            <a:ext cx="1761464" cy="67851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/>
          <p:nvPr/>
        </p:nvPicPr>
        <p:blipFill>
          <a:blip r:embed="rId12"/>
          <a:stretch>
            <a:fillRect/>
          </a:stretch>
        </p:blipFill>
        <p:spPr>
          <a:xfrm>
            <a:off x="2360764" y="5877469"/>
            <a:ext cx="3240065" cy="59898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53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暗通道先验方法应用到水下的</a:t>
            </a:r>
            <a:r>
              <a:rPr lang="zh-CN" altLang="en-US" sz="2800" dirty="0" smtClean="0">
                <a:sym typeface="+mn-ea"/>
              </a:rPr>
              <a:t>可能性</a:t>
            </a:r>
            <a:endParaRPr lang="en-US" altLang="zh-CN" sz="2800" dirty="0"/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+mn-ea"/>
                <a:sym typeface="+mn-ea"/>
              </a:rPr>
              <a:t> </a:t>
            </a:r>
            <a:r>
              <a:rPr lang="zh-CN" altLang="en-US" sz="2400" dirty="0" smtClean="0">
                <a:latin typeface="+mn-ea"/>
                <a:sym typeface="+mn-ea"/>
              </a:rPr>
              <a:t>     水下成像模型：</a:t>
            </a:r>
            <a:endParaRPr lang="en-US" altLang="zh-CN" sz="2400" dirty="0" smtClean="0">
              <a:latin typeface="+mn-ea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/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ym typeface="+mn-ea"/>
              </a:rPr>
              <a:t>            </a:t>
            </a:r>
            <a:r>
              <a:rPr lang="zh-CN" altLang="en-US" sz="2400" dirty="0" smtClean="0">
                <a:sym typeface="+mn-ea"/>
              </a:rPr>
              <a:t>雾天成像模型：</a:t>
            </a:r>
            <a:endParaRPr lang="en-US" altLang="zh-CN" sz="24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4272478" y="2976788"/>
            <a:ext cx="5323213" cy="890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4437731" y="5265870"/>
            <a:ext cx="4264570" cy="54654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2" name="肘形连接符 21"/>
          <p:cNvCxnSpPr/>
          <p:nvPr/>
        </p:nvCxnSpPr>
        <p:spPr>
          <a:xfrm rot="16200000" flipH="1">
            <a:off x="4076241" y="4395729"/>
            <a:ext cx="1200839" cy="1432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H="1">
            <a:off x="4996244" y="4412157"/>
            <a:ext cx="1398952" cy="3084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16200000" flipH="1">
            <a:off x="5433248" y="4221200"/>
            <a:ext cx="1707422" cy="3819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>
            <a:off x="6715221" y="4449223"/>
            <a:ext cx="1398953" cy="2343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484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DCP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直接应用于水下图片：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 dirty="0" smtClean="0">
                <a:sym typeface="+mn-ea"/>
              </a:rPr>
              <a:t>    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1178354" y="2607932"/>
            <a:ext cx="4484316" cy="298667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6676222" y="2607931"/>
            <a:ext cx="4230477" cy="29866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3716" y="5828794"/>
            <a:ext cx="2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、水下退化图像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56025" y="5828794"/>
            <a:ext cx="46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、直接应用暗通道先验算法处理结果图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7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改进方法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预处理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应用动态阈值自动白平衡的方法，进行颜色校正解决颜色失真问题。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ym typeface="+mn-ea"/>
              </a:rPr>
              <a:t>  </a:t>
            </a:r>
            <a:r>
              <a:rPr lang="zh-CN" altLang="en-US" sz="2400" dirty="0" smtClean="0">
                <a:sym typeface="+mn-ea"/>
              </a:rPr>
              <a:t>估算透射率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3070690" y="4192826"/>
            <a:ext cx="5158910" cy="63256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3098865" y="5369995"/>
            <a:ext cx="3621424" cy="9279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87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改进方法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估算透射率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2681895" y="2969389"/>
            <a:ext cx="5503637" cy="94159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8"/>
          <a:stretch>
            <a:fillRect/>
          </a:stretch>
        </p:blipFill>
        <p:spPr>
          <a:xfrm>
            <a:off x="2813431" y="4578200"/>
            <a:ext cx="3477199" cy="95226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08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改进方法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估算背景光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结合成像模型</a:t>
            </a:r>
            <a:r>
              <a:rPr lang="zh-CN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水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下图像成像中背景光    可用如下公式表示：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r>
              <a:rPr lang="zh-CN" altLang="en-US" sz="2400" dirty="0" smtClean="0">
                <a:sym typeface="+mn-ea"/>
              </a:rPr>
              <a:t>设立一个阀门下限</a:t>
            </a:r>
            <a:r>
              <a:rPr lang="en-US" altLang="zh-CN" sz="2400" dirty="0" smtClean="0">
                <a:sym typeface="+mn-ea"/>
              </a:rPr>
              <a:t>T</a:t>
            </a:r>
            <a:r>
              <a:rPr lang="zh-CN" altLang="en-US" sz="2400" dirty="0" smtClean="0">
                <a:sym typeface="+mn-ea"/>
              </a:rPr>
              <a:t>，复原图像为：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4304783" y="3588434"/>
            <a:ext cx="366369" cy="421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4671152" y="4175941"/>
            <a:ext cx="2871357" cy="80423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4671152" y="5672601"/>
            <a:ext cx="3928977" cy="82527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3558" y="1670511"/>
            <a:ext cx="3508917" cy="191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22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王金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鹏开题报告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《</a:t>
            </a:r>
            <a:r>
              <a:rPr lang="zh-CN" altLang="zh-CN" sz="2800" dirty="0" smtClean="0"/>
              <a:t>基于</a:t>
            </a:r>
            <a:r>
              <a:rPr lang="en-US" altLang="zh-CN" sz="2800" dirty="0"/>
              <a:t>R</a:t>
            </a:r>
            <a:r>
              <a:rPr lang="zh-CN" altLang="zh-CN" sz="2800" dirty="0"/>
              <a:t>通道先验的水下图像处理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》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  在水中红光衰减最快，对应图像中的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通道。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R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通道的衰减程度可以用来衡量水体的衰减作用对图像的影响程度。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43" y="3665357"/>
            <a:ext cx="4276526" cy="22344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20572" y="6090723"/>
            <a:ext cx="420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zh-CN" dirty="0" smtClean="0"/>
              <a:t>水体</a:t>
            </a:r>
            <a:r>
              <a:rPr lang="zh-CN" altLang="zh-CN" dirty="0"/>
              <a:t>吸收、散射、衰减曲线</a:t>
            </a:r>
          </a:p>
          <a:p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21" y="3712978"/>
            <a:ext cx="3972891" cy="22156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6597" y="6089128"/>
            <a:ext cx="396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zh-CN" dirty="0"/>
              <a:t>不同颜色光在水中传输的距离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84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6204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提纲</a:t>
            </a:r>
            <a:endParaRPr lang="zh-CN" altLang="en-US" sz="4400" dirty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83968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《Estimation-based approach for underwater image restoration》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总结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构建数据集和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benchmark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zh-CN" altLang="en-US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7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44"/>
    </mc:Choice>
    <mc:Fallback xmlns="">
      <p:transition spd="slow" advTm="2734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应用简化模型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基本思路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58243" y="2617323"/>
                <a:ext cx="72160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43" y="2617323"/>
                <a:ext cx="721604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3650943" y="3380422"/>
            <a:ext cx="4865096" cy="31174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23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方案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1522898" y="2766430"/>
            <a:ext cx="4481295" cy="3072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951644" y="2115237"/>
                <a:ext cx="4402156" cy="3723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）估算透射率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zh-CN" altLang="zh-CN" dirty="0" smtClean="0"/>
                  <a:t>若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通道衰减很少（如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均值</a:t>
                </a:r>
                <a:r>
                  <a:rPr lang="en-US" altLang="zh-CN" dirty="0"/>
                  <a:t>&gt;GB</a:t>
                </a:r>
                <a:r>
                  <a:rPr lang="zh-CN" altLang="zh-CN" dirty="0"/>
                  <a:t>通道均值的</a:t>
                </a:r>
                <a:r>
                  <a:rPr lang="en-US" altLang="zh-CN" dirty="0"/>
                  <a:t>75%</a:t>
                </a:r>
                <a:r>
                  <a:rPr lang="zh-CN" altLang="zh-CN" dirty="0"/>
                  <a:t>），采用</a:t>
                </a:r>
                <a:r>
                  <a:rPr lang="en-US" altLang="zh-CN" dirty="0"/>
                  <a:t>He</a:t>
                </a:r>
                <a:r>
                  <a:rPr lang="zh-CN" altLang="zh-CN" dirty="0"/>
                  <a:t>提出的暗通道先验估算透射率的方法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acc>
                      <m:r>
                        <m:rPr>
                          <m:nor/>
                        </m:rPr>
                        <a:rPr lang="en-US" altLang="zh-CN"/>
                        <m:t>=1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i="1"/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altLang="zh-CN"/>
                                <m:t>(</m:t>
                              </m:r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altLang="zh-CN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i="1"/>
                                <m:t>  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i="1"/>
                                <m:t>B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altLang="zh-CN" i="1"/>
                                <m:t>c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, </m:t>
                      </m:r>
                      <m:r>
                        <m:rPr>
                          <m:nor/>
                        </m:rPr>
                        <a:rPr lang="en-US" altLang="zh-CN" i="1"/>
                        <m:t> </m:t>
                      </m:r>
                      <m:r>
                        <m:rPr>
                          <m:nor/>
                        </m:rPr>
                        <a:rPr lang="en-US" altLang="zh-CN" i="1"/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）估算背景光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 </a:t>
                </a:r>
                <a:r>
                  <a:rPr lang="zh-CN" altLang="zh-CN" dirty="0" smtClean="0"/>
                  <a:t>取</a:t>
                </a:r>
                <a:r>
                  <a:rPr lang="zh-CN" altLang="zh-CN" dirty="0"/>
                  <a:t>暗通道中最大的一部分值对应像素点作为背景光，如前</a:t>
                </a:r>
                <a:r>
                  <a:rPr lang="en-US" altLang="zh-CN" dirty="0"/>
                  <a:t>0.1%</a:t>
                </a:r>
                <a:r>
                  <a:rPr lang="zh-CN" altLang="zh-CN" dirty="0"/>
                  <a:t>的像素点的</a:t>
                </a:r>
                <a:r>
                  <a:rPr lang="zh-CN" altLang="zh-CN" dirty="0" smtClean="0"/>
                  <a:t>平均值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44" y="2115237"/>
                <a:ext cx="4402156" cy="3723701"/>
              </a:xfrm>
              <a:prstGeom prst="rect">
                <a:avLst/>
              </a:prstGeom>
              <a:blipFill rotWithShape="0">
                <a:blip r:embed="rId7"/>
                <a:stretch>
                  <a:fillRect l="-1107" t="-1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188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方案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B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794872" y="1825625"/>
                <a:ext cx="5558928" cy="4907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）估算透射率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 </a:t>
                </a:r>
                <a:r>
                  <a:rPr lang="zh-CN" altLang="zh-CN" dirty="0" smtClean="0"/>
                  <a:t>若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通道衰减较大（如</a:t>
                </a:r>
                <a:r>
                  <a:rPr lang="en-US" altLang="zh-CN" dirty="0"/>
                  <a:t>GB</a:t>
                </a:r>
                <a:r>
                  <a:rPr lang="zh-CN" altLang="zh-CN" dirty="0"/>
                  <a:t>均值的</a:t>
                </a:r>
                <a:r>
                  <a:rPr lang="en-US" altLang="zh-CN" dirty="0"/>
                  <a:t>75%&gt;R</a:t>
                </a:r>
                <a:r>
                  <a:rPr lang="zh-CN" altLang="zh-CN" dirty="0"/>
                  <a:t>均值</a:t>
                </a:r>
                <a:r>
                  <a:rPr lang="en-US" altLang="zh-CN" dirty="0"/>
                  <a:t>&gt; GB</a:t>
                </a:r>
                <a:r>
                  <a:rPr lang="zh-CN" altLang="zh-CN" dirty="0"/>
                  <a:t>均值的</a:t>
                </a:r>
                <a:r>
                  <a:rPr lang="en-US" altLang="zh-CN" dirty="0"/>
                  <a:t>25%</a:t>
                </a:r>
                <a:r>
                  <a:rPr lang="zh-CN" altLang="zh-CN" dirty="0"/>
                  <a:t>），此时单独考虑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通道，分块求其局部</a:t>
                </a:r>
                <a:r>
                  <a:rPr lang="zh-CN" altLang="zh-CN" dirty="0" smtClean="0"/>
                  <a:t>最</a:t>
                </a:r>
                <a:r>
                  <a:rPr lang="zh-CN" altLang="en-US" dirty="0" smtClean="0"/>
                  <a:t>小</a:t>
                </a:r>
                <a:r>
                  <a:rPr lang="zh-CN" altLang="zh-CN" dirty="0" smtClean="0"/>
                  <a:t>值</a:t>
                </a:r>
                <a:r>
                  <a:rPr lang="zh-CN" altLang="zh-CN" dirty="0"/>
                  <a:t>，用其代替暗通道值，而</a:t>
                </a:r>
                <a:r>
                  <a:rPr lang="en-US" altLang="zh-CN" dirty="0"/>
                  <a:t>GB</a:t>
                </a:r>
                <a:r>
                  <a:rPr lang="zh-CN" altLang="zh-CN" dirty="0"/>
                  <a:t>通道采用简化的暗通道先验估算透射率，即只考虑</a:t>
                </a:r>
                <a:r>
                  <a:rPr lang="en-US" altLang="zh-CN" dirty="0"/>
                  <a:t>G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通道时的暗通道先验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i="1"/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CN" i="1"/>
                                <m:t> 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i="1"/>
                                <m:t>B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altLang="zh-CN" i="1"/>
                                <m:t>R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acc>
                      <m:r>
                        <m:rPr>
                          <m:nor/>
                        </m:rPr>
                        <a:rPr lang="en-US" altLang="zh-CN" i="1"/>
                        <m:t>=</m:t>
                      </m:r>
                      <m:r>
                        <m:rPr>
                          <m:nor/>
                        </m:rPr>
                        <a:rPr lang="en-US" altLang="zh-CN"/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i="1"/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altLang="zh-CN"/>
                                <m:t>(</m:t>
                              </m:r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altLang="zh-CN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i="1"/>
                                <m:t>  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i="1"/>
                                <m:t>B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altLang="zh-CN" i="1"/>
                                <m:t>c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,</m:t>
                      </m:r>
                      <m:r>
                        <m:rPr>
                          <m:nor/>
                        </m:rPr>
                        <a:rPr lang="en-US" altLang="zh-CN" i="1"/>
                        <m:t>   </m:t>
                      </m:r>
                      <m:r>
                        <m:rPr>
                          <m:nor/>
                        </m:rPr>
                        <a:rPr lang="en-US" altLang="zh-CN" i="1"/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）估算背景光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 </a:t>
                </a:r>
                <a:r>
                  <a:rPr lang="zh-CN" altLang="zh-CN" dirty="0" smtClean="0"/>
                  <a:t>取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通道中的最大值和</a:t>
                </a:r>
                <a:r>
                  <a:rPr lang="en-US" altLang="zh-CN" dirty="0"/>
                  <a:t>GB</a:t>
                </a:r>
                <a:r>
                  <a:rPr lang="zh-CN" altLang="zh-CN" dirty="0"/>
                  <a:t>暗通道中最大值的交集部分，如取同时处于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通道中前</a:t>
                </a:r>
                <a:r>
                  <a:rPr lang="en-US" altLang="zh-CN" dirty="0"/>
                  <a:t>5%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GB</a:t>
                </a:r>
                <a:r>
                  <a:rPr lang="zh-CN" altLang="zh-CN" dirty="0"/>
                  <a:t>暗通道中前</a:t>
                </a:r>
                <a:r>
                  <a:rPr lang="en-US" altLang="zh-CN" dirty="0"/>
                  <a:t>0.5%</a:t>
                </a:r>
                <a:r>
                  <a:rPr lang="zh-CN" altLang="zh-CN" dirty="0"/>
                  <a:t>的像素值的平均值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72" y="1825625"/>
                <a:ext cx="5558928" cy="4907690"/>
              </a:xfrm>
              <a:prstGeom prst="rect">
                <a:avLst/>
              </a:prstGeom>
              <a:blipFill rotWithShape="0">
                <a:blip r:embed="rId7"/>
                <a:stretch>
                  <a:fillRect l="-987" t="-993" r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838199" y="3149123"/>
            <a:ext cx="4736336" cy="2689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7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方案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C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596570" y="1880909"/>
                <a:ext cx="5960124" cy="4339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）估算透射率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</a:t>
                </a:r>
                <a:r>
                  <a:rPr lang="zh-CN" altLang="zh-CN" dirty="0" smtClean="0"/>
                  <a:t>若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通道衰减极大（如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均值</a:t>
                </a:r>
                <a:r>
                  <a:rPr lang="en-US" altLang="zh-CN" dirty="0"/>
                  <a:t>&lt;GB</a:t>
                </a:r>
                <a:r>
                  <a:rPr lang="zh-CN" altLang="zh-CN" dirty="0"/>
                  <a:t>通道均值的</a:t>
                </a:r>
                <a:r>
                  <a:rPr lang="en-US" altLang="zh-CN" dirty="0"/>
                  <a:t>25%</a:t>
                </a:r>
                <a:r>
                  <a:rPr lang="zh-CN" altLang="zh-CN" dirty="0"/>
                  <a:t>）。此时采用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通道</a:t>
                </a:r>
                <a:r>
                  <a:rPr lang="zh-CN" altLang="zh-CN" dirty="0" smtClean="0"/>
                  <a:t>先验</a:t>
                </a:r>
                <a:r>
                  <a:rPr lang="en-US" altLang="zh-CN" baseline="30000" dirty="0" smtClean="0"/>
                  <a:t>[1]</a:t>
                </a:r>
                <a:r>
                  <a:rPr lang="zh-CN" altLang="zh-CN" dirty="0" smtClean="0"/>
                  <a:t>估算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通道的</a:t>
                </a:r>
                <a:r>
                  <a:rPr lang="zh-CN" altLang="zh-CN" dirty="0" smtClean="0"/>
                  <a:t>透射率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acc>
                      <m:r>
                        <m:rPr>
                          <m:nor/>
                        </m:rPr>
                        <a:rPr lang="en-US" altLang="zh-CN" i="1"/>
                        <m:t>=</m:t>
                      </m:r>
                      <m:r>
                        <m:rPr>
                          <m:nor/>
                        </m:rPr>
                        <a:rPr lang="en-US" altLang="zh-CN"/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i="1"/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altLang="zh-CN"/>
                                <m:t>(</m:t>
                              </m:r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altLang="zh-CN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i="1"/>
                                <m:t>  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i="1"/>
                                <m:t>B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altLang="zh-CN" i="1"/>
                                <m:t>c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,</m:t>
                      </m:r>
                      <m:r>
                        <m:rPr>
                          <m:nor/>
                        </m:rPr>
                        <a:rPr lang="en-US" altLang="zh-CN" i="1"/>
                        <m:t>   </m:t>
                      </m:r>
                      <m:r>
                        <m:rPr>
                          <m:nor/>
                        </m:rPr>
                        <a:rPr lang="en-US" altLang="zh-CN" i="1"/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）估算背景光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 </a:t>
                </a:r>
                <a:r>
                  <a:rPr lang="zh-CN" altLang="zh-CN" dirty="0" smtClean="0"/>
                  <a:t>背景</a:t>
                </a:r>
                <a:r>
                  <a:rPr lang="zh-CN" altLang="zh-CN" dirty="0"/>
                  <a:t>光的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通道值已经衰减殆尽，所以取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通道的最小值与</a:t>
                </a:r>
                <a:r>
                  <a:rPr lang="en-US" altLang="zh-CN" dirty="0"/>
                  <a:t>GB</a:t>
                </a:r>
                <a:r>
                  <a:rPr lang="zh-CN" altLang="zh-CN" dirty="0"/>
                  <a:t>暗通道中最大值的交集部分，如取同时处于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通道中后</a:t>
                </a:r>
                <a:r>
                  <a:rPr lang="en-US" altLang="zh-CN" dirty="0"/>
                  <a:t>10%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GB</a:t>
                </a:r>
                <a:r>
                  <a:rPr lang="zh-CN" altLang="zh-CN" dirty="0"/>
                  <a:t>暗通道中前</a:t>
                </a:r>
                <a:r>
                  <a:rPr lang="en-US" altLang="zh-CN" dirty="0"/>
                  <a:t>1%</a:t>
                </a:r>
                <a:r>
                  <a:rPr lang="zh-CN" altLang="zh-CN" dirty="0"/>
                  <a:t>的像素值的</a:t>
                </a:r>
                <a:r>
                  <a:rPr lang="zh-CN" altLang="zh-CN" dirty="0" smtClean="0"/>
                  <a:t>平均值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570" y="1880909"/>
                <a:ext cx="5960124" cy="4339971"/>
              </a:xfrm>
              <a:prstGeom prst="rect">
                <a:avLst/>
              </a:prstGeom>
              <a:blipFill rotWithShape="0">
                <a:blip r:embed="rId7"/>
                <a:stretch>
                  <a:fillRect l="-818" t="-1266" b="-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8156"/>
            <a:ext cx="4582099" cy="2584806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680292" y="6232247"/>
            <a:ext cx="1075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Galdran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Pardo, D.,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Picón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Alvarez-Gila, “Automatic Red-Channel underwater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restoration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 Journal of Visual Communication and Image Representation, 2015.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6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>
                <p:custDataLst>
                  <p:tags r:id="rId4"/>
                </p:custDataLst>
              </p:nvPr>
            </p:nvSpPr>
            <p:spPr>
              <a:xfrm>
                <a:off x="838200" y="1825625"/>
                <a:ext cx="10718494" cy="435133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normAutofit lnSpcReduction="10000"/>
              </a:bodyPr>
              <a:lstStyle/>
              <a:p>
                <a:pPr marL="457200" indent="-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latin typeface="Times New Roman" panose="02020603050405020304" pitchFamily="18" charset="0"/>
                    <a:sym typeface="+mn-ea"/>
                  </a:rPr>
                  <a:t>求得清晰图像</a:t>
                </a:r>
                <a:endParaRPr lang="en-US" altLang="zh-CN" sz="2800" dirty="0" smtClean="0">
                  <a:latin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latin typeface="Times New Roman" panose="02020603050405020304" pitchFamily="18" charset="0"/>
                    <a:sym typeface="+mn-ea"/>
                  </a:rPr>
                  <a:t>  </a:t>
                </a:r>
                <a:endParaRPr lang="en-US" altLang="zh-CN" sz="2800" dirty="0" smtClean="0">
                  <a:latin typeface="Times New Roman" panose="02020603050405020304" pitchFamily="18" charset="0"/>
                  <a:sym typeface="+mn-ea"/>
                </a:endParaRPr>
              </a:p>
              <a:p>
                <a:pPr marL="457200" lvl="0" indent="-457200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Times New Roman" panose="02020603050405020304" pitchFamily="18" charset="0"/>
                  </a:rPr>
                  <a:t>    </a:t>
                </a:r>
                <a:r>
                  <a:rPr lang="zh-CN" altLang="zh-CN" sz="2800" dirty="0">
                    <a:latin typeface="Times New Roman" panose="02020603050405020304" pitchFamily="18" charset="0"/>
                  </a:rPr>
                  <a:t>校正图像颜色</a:t>
                </a:r>
                <a:endParaRPr lang="en-US" altLang="zh-CN" sz="2800" dirty="0">
                  <a:latin typeface="Times New Roman" panose="02020603050405020304" pitchFamily="18" charset="0"/>
                  <a:sym typeface="+mn-ea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/>
                  <a:t>    </a:t>
                </a:r>
                <a:endParaRPr lang="zh-CN" altLang="zh-CN" sz="2800" dirty="0"/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sym typeface="+mn-ea"/>
                  </a:rPr>
                  <a:t>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ym typeface="+mn-ea"/>
                  </a:rPr>
                  <a:t> 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sym typeface="+mn-ea"/>
                  </a:rPr>
                  <a:t>                                </a:t>
                </a:r>
                <a:endParaRPr lang="en-US" altLang="zh-CN" sz="2800" dirty="0">
                  <a:sym typeface="+mn-ea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sym typeface="+mn-ea"/>
                  </a:rPr>
                  <a:t> </a:t>
                </a:r>
                <a:r>
                  <a:rPr lang="en-US" altLang="zh-CN" sz="2800" dirty="0" smtClean="0">
                    <a:sym typeface="+mn-ea"/>
                  </a:rPr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mean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mean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zh-CN" altLang="zh-CN" sz="2800" dirty="0"/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600" dirty="0">
                  <a:sym typeface="+mn-ea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838200" y="1825625"/>
                <a:ext cx="10718494" cy="4351338"/>
              </a:xfrm>
              <a:prstGeom prst="rect">
                <a:avLst/>
              </a:prstGeom>
              <a:blipFill rotWithShape="0">
                <a:blip r:embed="rId7"/>
                <a:stretch>
                  <a:fillRect l="-1024" t="-3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835390" y="4652010"/>
                <a:ext cx="2721304" cy="9233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zh-CN" dirty="0"/>
                  <a:t>是一个系数用于颜色的校正，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zh-CN" dirty="0"/>
                  <a:t>的估算采用的是灰度世界白平衡算法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390" y="4652010"/>
                <a:ext cx="2721304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1559" t="-3896" r="-891" b="-64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707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集的构建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构建数据集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1355627" y="2848156"/>
            <a:ext cx="8868026" cy="2153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192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集的构建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构建数据集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1895308" y="2353541"/>
            <a:ext cx="8141918" cy="35955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65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评价指标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2800" dirty="0" smtClean="0">
                <a:sym typeface="+mn-ea"/>
              </a:rPr>
              <a:t>  </a:t>
            </a:r>
            <a:endParaRPr lang="zh-CN" altLang="en-US" sz="2800" dirty="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zh-CN" sz="2800" dirty="0" smtClean="0"/>
              <a:t>对比度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zh-CN" sz="2800" dirty="0" smtClean="0"/>
              <a:t>信息熵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457200" lvl="0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zh-CN" sz="2800" dirty="0"/>
              <a:t>平均梯度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3886415" y="1837816"/>
            <a:ext cx="3726242" cy="10040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3886415" y="3590801"/>
            <a:ext cx="3180153" cy="86001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3655061" y="5199735"/>
            <a:ext cx="4277085" cy="9894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372817" y="1813434"/>
            <a:ext cx="298098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即：图像均方差，反映图片整体的灰度分布和强弱差。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72817" y="3527485"/>
            <a:ext cx="2980981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反映图像中像素灰度信息和其邻近区域内的灰度分布特征。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72817" y="5199735"/>
            <a:ext cx="2980981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代表图像对比度、细节的反差情况以及纹理变化情况。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benchmark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718494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对比方法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/>
              <a:t>      </a:t>
            </a:r>
            <a:r>
              <a:rPr lang="zh-CN" altLang="zh-CN" sz="2400" dirty="0" smtClean="0"/>
              <a:t>导向</a:t>
            </a:r>
            <a:r>
              <a:rPr lang="zh-CN" altLang="zh-CN" sz="2400" dirty="0"/>
              <a:t>滤波暗通道先验（</a:t>
            </a:r>
            <a:r>
              <a:rPr lang="en-US" altLang="zh-CN" sz="2400" dirty="0"/>
              <a:t>DCP</a:t>
            </a:r>
            <a:r>
              <a:rPr lang="zh-CN" altLang="zh-CN" sz="2400" dirty="0"/>
              <a:t>）和限制对比度自适应直方图均衡（</a:t>
            </a:r>
            <a:r>
              <a:rPr lang="en-US" altLang="zh-CN" sz="2400" dirty="0"/>
              <a:t>CLAHE</a:t>
            </a:r>
            <a:r>
              <a:rPr lang="zh-CN" altLang="zh-CN" sz="2400" dirty="0"/>
              <a:t>）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>
              <a:spcBef>
                <a:spcPts val="1000"/>
              </a:spcBef>
            </a:pP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578734" y="3390612"/>
            <a:ext cx="3895090" cy="235204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4498469" y="3457287"/>
            <a:ext cx="3628390" cy="228536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9"/>
          <a:stretch>
            <a:fillRect/>
          </a:stretch>
        </p:blipFill>
        <p:spPr>
          <a:xfrm>
            <a:off x="8130620" y="3423949"/>
            <a:ext cx="3685540" cy="2285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21628" y="5884575"/>
            <a:ext cx="280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 smtClean="0"/>
              <a:t>表</a:t>
            </a:r>
            <a:r>
              <a:rPr lang="en-US" altLang="zh-CN" sz="1600" dirty="0"/>
              <a:t>1</a:t>
            </a:r>
            <a:r>
              <a:rPr lang="zh-CN" altLang="zh-CN" sz="1600" dirty="0" smtClean="0"/>
              <a:t>、</a:t>
            </a:r>
            <a:r>
              <a:rPr lang="zh-CN" altLang="zh-CN" sz="1600" dirty="0"/>
              <a:t>自然光照下处理后图像的对比度对比表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847422" y="5884576"/>
            <a:ext cx="293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 smtClean="0"/>
              <a:t>表</a:t>
            </a:r>
            <a:r>
              <a:rPr lang="en-US" altLang="zh-CN" sz="1600" dirty="0"/>
              <a:t>2</a:t>
            </a:r>
            <a:r>
              <a:rPr lang="zh-CN" altLang="zh-CN" sz="1600" dirty="0" smtClean="0"/>
              <a:t>、</a:t>
            </a:r>
            <a:r>
              <a:rPr lang="zh-CN" altLang="zh-CN" sz="1600" dirty="0"/>
              <a:t>自然光照下处理后图像的信息熵对比表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8482988" y="5884576"/>
            <a:ext cx="3073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1209675" algn="l"/>
              </a:tabLst>
            </a:pPr>
            <a:r>
              <a:rPr lang="zh-CN" altLang="zh-CN" sz="1600" dirty="0" smtClean="0"/>
              <a:t>表</a:t>
            </a:r>
            <a:r>
              <a:rPr lang="en-US" altLang="zh-CN" sz="1600" dirty="0"/>
              <a:t>3</a:t>
            </a:r>
            <a:r>
              <a:rPr lang="zh-CN" altLang="zh-CN" sz="1600" dirty="0" smtClean="0"/>
              <a:t>、</a:t>
            </a:r>
            <a:r>
              <a:rPr lang="zh-CN" altLang="zh-CN" sz="1600" dirty="0"/>
              <a:t>自然光照下处理后图像的平均梯度对比表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7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Thanks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《Estimation-based approach for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underwater image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restoration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》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总结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4"/>
            <a:ext cx="10515600" cy="470715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5861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85000" lnSpcReduction="20000"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3300" dirty="0" smtClean="0">
                <a:latin typeface="Times New Roman" panose="02020603050405020304" pitchFamily="18" charset="0"/>
                <a:sym typeface="+mn-ea"/>
              </a:rPr>
              <a:t>基于原位测量估计后向散射噪声，得到复原的参数模型。</a:t>
            </a:r>
            <a:endParaRPr lang="en-US" altLang="zh-CN" sz="3300" dirty="0" smtClean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zh-CN" sz="28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应用分层散射传输模型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 </a:t>
            </a:r>
            <a:r>
              <a:rPr lang="zh-CN" altLang="en-US" sz="2600" dirty="0" smtClean="0">
                <a:latin typeface="Times New Roman" panose="02020603050405020304" pitchFamily="18" charset="0"/>
                <a:sym typeface="+mn-ea"/>
              </a:rPr>
              <a:t>对于基本层     的前向散射模型可用高斯</a:t>
            </a:r>
            <a:r>
              <a:rPr lang="en-US" altLang="zh-CN" sz="2600" dirty="0" smtClean="0">
                <a:latin typeface="Times New Roman" panose="02020603050405020304" pitchFamily="18" charset="0"/>
                <a:sym typeface="+mn-ea"/>
              </a:rPr>
              <a:t>PSF</a:t>
            </a:r>
            <a:r>
              <a:rPr lang="zh-CN" altLang="en-US" sz="2600" dirty="0" smtClean="0">
                <a:latin typeface="Times New Roman" panose="02020603050405020304" pitchFamily="18" charset="0"/>
                <a:sym typeface="+mn-ea"/>
              </a:rPr>
              <a:t>：</a:t>
            </a:r>
            <a:endParaRPr lang="en-US" altLang="zh-CN" sz="26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）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                                            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）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</a:t>
            </a:r>
            <a:r>
              <a:rPr lang="zh-CN" altLang="en-US" sz="2600" dirty="0" smtClean="0">
                <a:sym typeface="+mn-ea"/>
              </a:rPr>
              <a:t>长度为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lang="zh-CN" altLang="en-US" sz="2600" dirty="0" smtClean="0">
                <a:sym typeface="+mn-ea"/>
              </a:rPr>
              <a:t>的散射体的传递函数：</a:t>
            </a:r>
            <a:endParaRPr lang="en-US" altLang="zh-CN" sz="26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3</a:t>
            </a:r>
            <a:r>
              <a:rPr lang="zh-CN" altLang="en-US" sz="2800" dirty="0" smtClean="0">
                <a:sym typeface="+mn-ea"/>
              </a:rPr>
              <a:t>）</a:t>
            </a:r>
            <a:r>
              <a:rPr lang="en-US" altLang="zh-CN" sz="2800" dirty="0" smtClean="0">
                <a:sym typeface="+mn-ea"/>
              </a:rPr>
              <a:t>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                                                          </a:t>
            </a: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2646231" y="2980777"/>
            <a:ext cx="394424" cy="324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2731770" y="3435234"/>
            <a:ext cx="3011446" cy="683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9"/>
          <a:stretch>
            <a:fillRect/>
          </a:stretch>
        </p:blipFill>
        <p:spPr>
          <a:xfrm>
            <a:off x="2731770" y="4353551"/>
            <a:ext cx="3364230" cy="38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2731770" y="5356855"/>
            <a:ext cx="4292972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/>
          <p:nvPr/>
        </p:nvPicPr>
        <p:blipFill>
          <a:blip r:embed="rId11"/>
          <a:stretch>
            <a:fillRect/>
          </a:stretch>
        </p:blipFill>
        <p:spPr>
          <a:xfrm>
            <a:off x="8521087" y="5087351"/>
            <a:ext cx="1482228" cy="6940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/>
          <p:nvPr/>
        </p:nvPicPr>
        <p:blipFill>
          <a:blip r:embed="rId12"/>
          <a:stretch>
            <a:fillRect/>
          </a:stretch>
        </p:blipFill>
        <p:spPr>
          <a:xfrm>
            <a:off x="2731770" y="6030817"/>
            <a:ext cx="2746375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12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《Estimation-based approach for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underwater image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restoration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》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总结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 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sym typeface="+mn-ea"/>
              </a:rPr>
              <a:t>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收到         的后向散射光强度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）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dirty="0" smtClean="0">
                <a:sym typeface="+mn-ea"/>
              </a:rPr>
              <a:t>         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                            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</a:t>
            </a:r>
            <a:r>
              <a:rPr lang="zh-CN" altLang="en-US" sz="2400" dirty="0" smtClean="0">
                <a:sym typeface="+mn-ea"/>
              </a:rPr>
              <a:t>积分所有的层，得到总的后向散射强度：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2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   </a:t>
            </a:r>
            <a:r>
              <a:rPr lang="zh-CN" altLang="en-US" sz="2400" dirty="0" smtClean="0">
                <a:sym typeface="+mn-ea"/>
              </a:rPr>
              <a:t>与 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   </a:t>
            </a:r>
            <a:r>
              <a:rPr lang="zh-CN" altLang="en-US" sz="2400" dirty="0" smtClean="0">
                <a:sym typeface="+mn-ea"/>
              </a:rPr>
              <a:t>相关的后向散射噪声的功率谱：</a:t>
            </a:r>
            <a:r>
              <a:rPr lang="en-US" altLang="zh-CN" sz="2400" dirty="0" smtClean="0">
                <a:sym typeface="+mn-ea"/>
              </a:rPr>
              <a:t>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1925032" y="2269007"/>
            <a:ext cx="620948" cy="2766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1649450" y="2783243"/>
            <a:ext cx="3561528" cy="37645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9"/>
          <a:stretch>
            <a:fillRect/>
          </a:stretch>
        </p:blipFill>
        <p:spPr>
          <a:xfrm>
            <a:off x="8984572" y="2769500"/>
            <a:ext cx="1789608" cy="4039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/>
          <p:nvPr/>
        </p:nvPicPr>
        <p:blipFill>
          <a:blip r:embed="rId10"/>
          <a:stretch>
            <a:fillRect/>
          </a:stretch>
        </p:blipFill>
        <p:spPr>
          <a:xfrm>
            <a:off x="1516080" y="4150968"/>
            <a:ext cx="5534716" cy="640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/>
          <p:nvPr/>
        </p:nvPicPr>
        <p:blipFill>
          <a:blip r:embed="rId11"/>
          <a:stretch>
            <a:fillRect/>
          </a:stretch>
        </p:blipFill>
        <p:spPr>
          <a:xfrm>
            <a:off x="1516080" y="5551488"/>
            <a:ext cx="5534716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12"/>
          <a:stretch>
            <a:fillRect/>
          </a:stretch>
        </p:blipFill>
        <p:spPr>
          <a:xfrm>
            <a:off x="1516080" y="4983082"/>
            <a:ext cx="408952" cy="3525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621617" y="2339685"/>
            <a:ext cx="276523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单位长度后向散射系数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60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《Estimation-based approach for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underwater image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restoration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》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总结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2500" lnSpcReduction="10000"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 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   </a:t>
            </a:r>
            <a:r>
              <a:rPr lang="zh-CN" altLang="en-US" sz="2600" dirty="0" smtClean="0">
                <a:latin typeface="Times New Roman" panose="02020603050405020304" pitchFamily="18" charset="0"/>
                <a:sym typeface="+mn-ea"/>
              </a:rPr>
              <a:t>辅助变量赋值</a:t>
            </a:r>
            <a:endParaRPr lang="en-US" altLang="zh-CN" sz="26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      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zh-CN" altLang="en-US" sz="2600" dirty="0" smtClean="0">
                <a:sym typeface="+mn-ea"/>
              </a:rPr>
              <a:t>则：</a:t>
            </a:r>
            <a:r>
              <a:rPr lang="en-US" altLang="zh-CN" sz="2600" dirty="0" smtClean="0">
                <a:sym typeface="+mn-ea"/>
              </a:rPr>
              <a:t>                                                                                     </a:t>
            </a:r>
            <a:r>
              <a:rPr lang="zh-CN" altLang="en-US" sz="2600" dirty="0" smtClean="0">
                <a:sym typeface="+mn-ea"/>
              </a:rPr>
              <a:t>（</a:t>
            </a:r>
            <a:r>
              <a:rPr lang="en-US" altLang="zh-CN" sz="2600" dirty="0" smtClean="0">
                <a:sym typeface="+mn-ea"/>
              </a:rPr>
              <a:t>1</a:t>
            </a:r>
            <a:r>
              <a:rPr lang="zh-CN" altLang="en-US" sz="2600" dirty="0" smtClean="0">
                <a:sym typeface="+mn-ea"/>
              </a:rPr>
              <a:t>）</a:t>
            </a:r>
            <a:r>
              <a:rPr lang="en-US" altLang="zh-CN" sz="2600" dirty="0" smtClean="0">
                <a:sym typeface="+mn-ea"/>
              </a:rPr>
              <a:t>                                                        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</a:t>
            </a:r>
            <a:r>
              <a:rPr lang="zh-CN" altLang="en-US" sz="2600" dirty="0" smtClean="0">
                <a:sym typeface="+mn-ea"/>
              </a:rPr>
              <a:t>（</a:t>
            </a:r>
            <a:r>
              <a:rPr lang="en-US" altLang="zh-CN" sz="2600" dirty="0" smtClean="0">
                <a:sym typeface="+mn-ea"/>
              </a:rPr>
              <a:t>2</a:t>
            </a:r>
            <a:r>
              <a:rPr lang="zh-CN" altLang="en-US" sz="2600" dirty="0" smtClean="0">
                <a:sym typeface="+mn-ea"/>
              </a:rPr>
              <a:t>）</a:t>
            </a:r>
            <a:endParaRPr lang="en-US" altLang="zh-CN" sz="26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                                           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</a:t>
            </a:r>
            <a:r>
              <a:rPr lang="zh-CN" altLang="en-US" sz="2600" dirty="0" smtClean="0">
                <a:sym typeface="+mn-ea"/>
              </a:rPr>
              <a:t>应用维纳滤波进行图像复原：</a:t>
            </a:r>
            <a:r>
              <a:rPr lang="en-US" altLang="zh-CN" sz="2600" dirty="0" smtClean="0">
                <a:sym typeface="+mn-ea"/>
              </a:rPr>
              <a:t>   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         </a:t>
            </a:r>
            <a:r>
              <a:rPr lang="zh-CN" altLang="en-US" sz="2600" dirty="0" smtClean="0">
                <a:sym typeface="+mn-ea"/>
              </a:rPr>
              <a:t>（</a:t>
            </a:r>
            <a:r>
              <a:rPr lang="en-US" altLang="zh-CN" sz="2600" dirty="0">
                <a:sym typeface="+mn-ea"/>
              </a:rPr>
              <a:t>3</a:t>
            </a:r>
            <a:r>
              <a:rPr lang="zh-CN" altLang="en-US" sz="2600" dirty="0" smtClean="0">
                <a:sym typeface="+mn-ea"/>
              </a:rPr>
              <a:t>）</a:t>
            </a:r>
            <a:endParaRPr lang="en-US" altLang="zh-CN" sz="26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2812801" y="2496683"/>
            <a:ext cx="771525" cy="702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4596267" y="2519543"/>
            <a:ext cx="962660" cy="680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9"/>
          <a:stretch>
            <a:fillRect/>
          </a:stretch>
        </p:blipFill>
        <p:spPr>
          <a:xfrm>
            <a:off x="6532942" y="2716710"/>
            <a:ext cx="856615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10"/>
          <a:stretch>
            <a:fillRect/>
          </a:stretch>
        </p:blipFill>
        <p:spPr>
          <a:xfrm>
            <a:off x="2026347" y="3325653"/>
            <a:ext cx="5608342" cy="76505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11"/>
          <a:stretch>
            <a:fillRect/>
          </a:stretch>
        </p:blipFill>
        <p:spPr>
          <a:xfrm>
            <a:off x="2026347" y="4397789"/>
            <a:ext cx="4304092" cy="427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/>
          <p:nvPr/>
        </p:nvPicPr>
        <p:blipFill>
          <a:blip r:embed="rId12"/>
          <a:stretch>
            <a:fillRect/>
          </a:stretch>
        </p:blipFill>
        <p:spPr>
          <a:xfrm>
            <a:off x="2026347" y="5725514"/>
            <a:ext cx="3790559" cy="90289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1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暗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通道先验</a:t>
            </a:r>
            <a:r>
              <a:rPr lang="en-US" altLang="zh-CN" sz="2800" baseline="30000" dirty="0" smtClean="0">
                <a:latin typeface="Times New Roman" panose="02020603050405020304" pitchFamily="18" charset="0"/>
                <a:sym typeface="+mn-ea"/>
              </a:rPr>
              <a:t>[1]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Dark Channel Prior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雾中成像模型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                                           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）</a:t>
            </a:r>
            <a:endParaRPr lang="en-US" altLang="zh-CN" sz="24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DCP</a:t>
            </a:r>
            <a:r>
              <a:rPr lang="zh-CN" altLang="en-US" sz="2400" dirty="0" smtClean="0">
                <a:sym typeface="+mn-ea"/>
              </a:rPr>
              <a:t>的思想：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2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617346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J. Sun, and X. Tang. “Single image haze removal using dark channel prior.” IEEE Conference on Computer Vision and Pattern Recognition, 2009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2665040" y="3428110"/>
            <a:ext cx="4308637" cy="460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2665040" y="4797162"/>
            <a:ext cx="3613739" cy="83749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20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176051" y="2060131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+mn-ea"/>
              </a:rPr>
              <a:t>数据集来源：雅虎图片网站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flickr.com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5000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张白天户外图片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1039762" y="2901733"/>
            <a:ext cx="4413587" cy="2756714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6433851" y="3121819"/>
            <a:ext cx="4461831" cy="24792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4226" y="6013920"/>
            <a:ext cx="3492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5000</a:t>
            </a:r>
            <a:r>
              <a:rPr lang="zh-CN" altLang="en-US" sz="1400" dirty="0" smtClean="0"/>
              <a:t>张图片暗通道像素灰度的直方图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238081" y="5956536"/>
            <a:ext cx="3172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暗</a:t>
            </a:r>
            <a:r>
              <a:rPr lang="zh-CN" altLang="en-US" sz="1400" dirty="0" smtClean="0"/>
              <a:t>通道累计概率分布图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1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估算透射率</a:t>
            </a:r>
            <a:endParaRPr lang="en-US" altLang="zh-CN" sz="28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假设背景光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已知，结合（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）、（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）式两边做最小值计算：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3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  </a:t>
            </a: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</a:t>
            </a:r>
            <a:endParaRPr lang="en-US" altLang="zh-CN" sz="24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4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3255227" y="1825625"/>
            <a:ext cx="677795" cy="4218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1971770" y="3760799"/>
            <a:ext cx="4781570" cy="524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1974850" y="5075654"/>
            <a:ext cx="4121150" cy="7232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4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78734" y="176016"/>
            <a:ext cx="10775066" cy="152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暗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通道先验的原理及应用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估算透射率</a:t>
            </a:r>
            <a:endParaRPr lang="en-US" altLang="zh-CN" sz="2800" dirty="0" smtClean="0"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  在（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）式的基础上，再进行最小操作：</a:t>
            </a:r>
            <a:endParaRPr lang="en-US" altLang="zh-CN" sz="2400" dirty="0" smtClean="0">
              <a:latin typeface="Times New Roman" panose="02020603050405020304" pitchFamily="18" charset="0"/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      </a:t>
            </a:r>
            <a:r>
              <a:rPr lang="en-US" altLang="zh-CN" sz="2800" dirty="0" smtClean="0">
                <a:sym typeface="+mn-ea"/>
              </a:rPr>
              <a:t>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 smtClean="0">
                <a:sym typeface="+mn-ea"/>
              </a:rPr>
              <a:t>）</a:t>
            </a:r>
            <a:endParaRPr lang="en-US" altLang="zh-CN" sz="24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由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此前分析可知，真实无雾的图像暗原色值趋于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，即</a:t>
            </a:r>
            <a:r>
              <a:rPr lang="zh-CN" altLang="en-US" sz="2800" dirty="0" smtClean="0">
                <a:sym typeface="+mn-ea"/>
              </a:rPr>
              <a:t>：</a:t>
            </a:r>
            <a:endParaRPr lang="en-US" altLang="zh-CN" sz="2800" dirty="0" smtClean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8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    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6</a:t>
            </a:r>
            <a:r>
              <a:rPr lang="zh-CN" altLang="en-US" sz="2400" dirty="0" smtClean="0">
                <a:sym typeface="+mn-ea"/>
              </a:rPr>
              <a:t>）</a:t>
            </a:r>
            <a:r>
              <a:rPr lang="en-US" altLang="zh-CN" sz="2400" dirty="0" smtClean="0">
                <a:sym typeface="+mn-ea"/>
              </a:rPr>
              <a:t> </a:t>
            </a:r>
            <a:endParaRPr lang="en-US" altLang="zh-CN" sz="2400" dirty="0">
              <a:sym typeface="+mn-ea"/>
            </a:endParaRPr>
          </a:p>
          <a:p>
            <a:pPr lvl="0" indent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                                                                         </a:t>
            </a:r>
            <a:endParaRPr lang="en-US" altLang="zh-CN" sz="28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9514"/>
            <a:ext cx="12192000" cy="18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2042760" y="3334543"/>
            <a:ext cx="5041086" cy="70864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2042760" y="4830274"/>
            <a:ext cx="4269905" cy="7993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3255227" y="1825625"/>
            <a:ext cx="677795" cy="421816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10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"/>
    </mc:Choice>
    <mc:Fallback xmlns="">
      <p:transition spd="slow" advTm="166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1327</Words>
  <Application>Microsoft Office PowerPoint</Application>
  <PresentationFormat>宽屏</PresentationFormat>
  <Paragraphs>315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Underwater image restoration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image restoration</dc:title>
  <dc:creator>qiqi</dc:creator>
  <cp:lastModifiedBy>qiqi</cp:lastModifiedBy>
  <cp:revision>46</cp:revision>
  <dcterms:created xsi:type="dcterms:W3CDTF">2016-12-16T00:43:40Z</dcterms:created>
  <dcterms:modified xsi:type="dcterms:W3CDTF">2016-12-20T03:01:10Z</dcterms:modified>
</cp:coreProperties>
</file>