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62" r:id="rId4"/>
    <p:sldId id="263" r:id="rId5"/>
    <p:sldId id="264" r:id="rId6"/>
    <p:sldId id="265" r:id="rId7"/>
    <p:sldId id="268" r:id="rId8"/>
    <p:sldId id="269" r:id="rId9"/>
    <p:sldId id="280" r:id="rId10"/>
    <p:sldId id="266" r:id="rId11"/>
    <p:sldId id="282" r:id="rId12"/>
    <p:sldId id="267" r:id="rId13"/>
    <p:sldId id="260" r:id="rId14"/>
    <p:sldId id="261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5" autoAdjust="0"/>
    <p:restoredTop sz="86418" autoAdjust="0"/>
  </p:normalViewPr>
  <p:slideViewPr>
    <p:cSldViewPr snapToGrid="0">
      <p:cViewPr varScale="1">
        <p:scale>
          <a:sx n="55" d="100"/>
          <a:sy n="55" d="100"/>
        </p:scale>
        <p:origin x="10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F8BAA-36D0-4C8A-BD00-4437066A1CA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B890D-2B77-413B-8784-86710A71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B890D-2B77-413B-8784-86710A710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7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Android is “open” in a variety of ways. For one thing, the Android operating system is based on code from the “Android Open Source Project,” or AOSP. It’s open-source, so people can take that source code and create custom operating systems from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B890D-2B77-413B-8784-86710A710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B890D-2B77-413B-8784-86710A710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B890D-2B77-413B-8784-86710A710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B890D-2B77-413B-8784-86710A710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web browser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by Safari, Mail, App Store, and many other apps on macOS, iOS, and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B890D-2B77-413B-8784-86710A710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8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8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2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9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9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9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EE34-AEF4-4251-AF39-D56FD6F25D40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387570-FD36-48AF-8F0D-30852F37662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274A-2399-4006-A78E-98AF02ABC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606FD-C77A-48DA-ADDD-54A3E109D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333D5-8700-419E-B380-D73852AB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15" y="762000"/>
            <a:ext cx="31146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6EE4-4DCC-4668-A033-90FFD637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01B4-774D-452F-9D33-F98AF82437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Linux kernel</a:t>
            </a:r>
          </a:p>
          <a:p>
            <a:r>
              <a:rPr lang="en-US" dirty="0"/>
              <a:t>HAL (standard interface for hardware) 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Since Android 5.0 Lollipop system, the </a:t>
            </a:r>
            <a:r>
              <a:rPr lang="en-US" dirty="0" err="1"/>
              <a:t>Dalvik</a:t>
            </a:r>
            <a:r>
              <a:rPr lang="en-US" dirty="0"/>
              <a:t> VM has been officially replaced by a new runtime called ART (Android </a:t>
            </a:r>
            <a:r>
              <a:rPr lang="en-US" dirty="0" err="1"/>
              <a:t>RunTime</a:t>
            </a:r>
            <a:r>
              <a:rPr lang="en-US" dirty="0"/>
              <a:t>).</a:t>
            </a:r>
          </a:p>
          <a:p>
            <a:r>
              <a:rPr lang="en-US" dirty="0"/>
              <a:t>Application layer</a:t>
            </a:r>
          </a:p>
          <a:p>
            <a:r>
              <a:rPr lang="en-US" dirty="0"/>
              <a:t>Application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D752C-6ABE-433E-9BE6-C2F2C5AB860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26333"/>
            <a:ext cx="4645025" cy="32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0FE654F-AAEF-4CF8-8E45-A14C08639E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93" y="-185195"/>
            <a:ext cx="9646414" cy="64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3166-F048-43E8-84E7-A7EDED94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B6B2-9EB3-4C7D-A02A-0A0C61DB4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Networking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D90F80-D2E7-4C3C-85E5-F373B2AA3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7" y="2138363"/>
            <a:ext cx="4514850" cy="3200400"/>
          </a:xfrm>
        </p:spPr>
      </p:pic>
    </p:spTree>
    <p:extLst>
      <p:ext uri="{BB962C8B-B14F-4D97-AF65-F5344CB8AC3E}">
        <p14:creationId xmlns:p14="http://schemas.microsoft.com/office/powerpoint/2010/main" val="279541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B882-7AF9-49B4-B63C-542EAB31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EE63-76F7-4C43-9A91-8962F02070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C/C++ libraries</a:t>
            </a:r>
          </a:p>
          <a:p>
            <a:r>
              <a:rPr lang="en-US" dirty="0"/>
              <a:t>Interface through Java</a:t>
            </a:r>
          </a:p>
          <a:p>
            <a:r>
              <a:rPr lang="en-US" dirty="0"/>
              <a:t>Surface manager- Handling UI Windows</a:t>
            </a:r>
          </a:p>
          <a:p>
            <a:r>
              <a:rPr lang="en-US" dirty="0"/>
              <a:t>2D and 3D graphic</a:t>
            </a:r>
          </a:p>
          <a:p>
            <a:r>
              <a:rPr lang="en-US" dirty="0"/>
              <a:t>Media codes, SQLite, Browser engine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5D020B-22D3-4725-8207-3484F0102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53176"/>
            <a:ext cx="4645025" cy="3170773"/>
          </a:xfrm>
        </p:spPr>
      </p:pic>
    </p:spTree>
    <p:extLst>
      <p:ext uri="{BB962C8B-B14F-4D97-AF65-F5344CB8AC3E}">
        <p14:creationId xmlns:p14="http://schemas.microsoft.com/office/powerpoint/2010/main" val="177679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F69-6BAE-4918-AC1E-FEB00DAB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RUNTIME (ART)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5EE1-C7FF-40BE-AF4C-E1A171947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Dalvik</a:t>
            </a:r>
            <a:r>
              <a:rPr lang="en-US" b="1" dirty="0"/>
              <a:t> used Just-In-Time (JIT) approach</a:t>
            </a:r>
            <a:r>
              <a:rPr lang="en-US" dirty="0"/>
              <a:t> in which the compilation was done on demand. All the </a:t>
            </a:r>
            <a:r>
              <a:rPr lang="en-US" dirty="0" err="1"/>
              <a:t>dex</a:t>
            </a:r>
            <a:r>
              <a:rPr lang="en-US" dirty="0"/>
              <a:t> files were converted into their respective native representations only when it was needed.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FD650-9ECA-4827-A540-E65A11055A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ART uses the Ahead-Of-Time (AOT) approach</a:t>
            </a:r>
            <a:r>
              <a:rPr lang="en-US" dirty="0"/>
              <a:t>, in which the </a:t>
            </a:r>
            <a:r>
              <a:rPr lang="en-US" dirty="0" err="1"/>
              <a:t>dex</a:t>
            </a:r>
            <a:r>
              <a:rPr lang="en-US" dirty="0"/>
              <a:t> files were compiled before they were demanded. </a:t>
            </a:r>
          </a:p>
          <a:p>
            <a:r>
              <a:rPr lang="en-US" dirty="0"/>
              <a:t>This itself massively improves the performance and battery life of any Android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3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E39BD-856F-48EE-B455-A4EA0FA70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37" y="0"/>
            <a:ext cx="7493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7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2114-2E29-4205-964E-FC554226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49"/>
            <a:ext cx="10515600" cy="1325563"/>
          </a:xfrm>
        </p:spPr>
        <p:txBody>
          <a:bodyPr/>
          <a:lstStyle/>
          <a:p>
            <a:r>
              <a:rPr lang="en-US" dirty="0"/>
              <a:t>Application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C787-3288-4839-A111-B0674E675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Activity manager- manages application life cycle</a:t>
            </a:r>
          </a:p>
          <a:p>
            <a:r>
              <a:rPr lang="en-US" dirty="0"/>
              <a:t>Android provides a set of core applications:</a:t>
            </a:r>
          </a:p>
          <a:p>
            <a:pPr lvl="1"/>
            <a:r>
              <a:rPr lang="en-US" dirty="0"/>
              <a:t>Email Client</a:t>
            </a:r>
          </a:p>
          <a:p>
            <a:pPr lvl="1"/>
            <a:r>
              <a:rPr lang="en-US" dirty="0"/>
              <a:t>SMS Program</a:t>
            </a:r>
          </a:p>
          <a:p>
            <a:pPr lvl="1"/>
            <a:r>
              <a:rPr lang="en-US" dirty="0"/>
              <a:t>Calendar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Browser</a:t>
            </a:r>
          </a:p>
          <a:p>
            <a:pPr lvl="1"/>
            <a:r>
              <a:rPr lang="en-US" dirty="0"/>
              <a:t>Contacts. Etc.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ECE665-2E9D-443D-8122-64D94B679B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17" y="2017713"/>
            <a:ext cx="4270591" cy="3441700"/>
          </a:xfrm>
        </p:spPr>
      </p:pic>
    </p:spTree>
    <p:extLst>
      <p:ext uri="{BB962C8B-B14F-4D97-AF65-F5344CB8AC3E}">
        <p14:creationId xmlns:p14="http://schemas.microsoft.com/office/powerpoint/2010/main" val="287607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E47E38-F43F-4AD5-84A4-778CFA78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Framework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F8BC8-1759-40E0-8B10-BA351472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applications are written using the Java language</a:t>
            </a:r>
          </a:p>
          <a:p>
            <a:r>
              <a:rPr lang="en-US" dirty="0"/>
              <a:t>APIs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/>
              <a:t>File Access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DF7D-EC20-4B57-A8D3-CC1F4D4E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FCF8-7000-4474-A5DC-DE13B91D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browser based on the open source Web Kit engine</a:t>
            </a:r>
          </a:p>
          <a:p>
            <a:r>
              <a:rPr lang="en-US" dirty="0"/>
              <a:t>SQLite for relational data storage</a:t>
            </a:r>
          </a:p>
          <a:p>
            <a:r>
              <a:rPr lang="en-US" dirty="0"/>
              <a:t>Media support for common audio, video, and still image formats</a:t>
            </a:r>
          </a:p>
          <a:p>
            <a:r>
              <a:rPr lang="en-US" dirty="0" err="1"/>
              <a:t>Dalvik</a:t>
            </a:r>
            <a:r>
              <a:rPr lang="en-US" dirty="0"/>
              <a:t> Virtual Machine /ART optimized for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382597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3CAD-615B-49AB-A2A8-F413FFB3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7391-EEDE-49D7-93D4-BD1AC757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networking: GSM, EDGE, #G</a:t>
            </a:r>
          </a:p>
          <a:p>
            <a:r>
              <a:rPr lang="en-US" dirty="0"/>
              <a:t>LAN: Bluetooth, and Wi-Fi</a:t>
            </a:r>
          </a:p>
          <a:p>
            <a:r>
              <a:rPr lang="en-US" dirty="0"/>
              <a:t>Graphics Hardware Acceleration</a:t>
            </a:r>
          </a:p>
          <a:p>
            <a:r>
              <a:rPr lang="en-US" dirty="0"/>
              <a:t>Camera, GPS and COMPASS</a:t>
            </a:r>
          </a:p>
          <a:p>
            <a:r>
              <a:rPr lang="en-US" dirty="0"/>
              <a:t>Touch screen and accelerometer for motion sensing</a:t>
            </a:r>
          </a:p>
        </p:txBody>
      </p:sp>
    </p:spTree>
    <p:extLst>
      <p:ext uri="{BB962C8B-B14F-4D97-AF65-F5344CB8AC3E}">
        <p14:creationId xmlns:p14="http://schemas.microsoft.com/office/powerpoint/2010/main" val="326856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B256-2271-4B73-896A-C36176223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ORIGIN OF ANDROID</a:t>
            </a:r>
          </a:p>
          <a:p>
            <a:r>
              <a:rPr lang="en-US" b="1" dirty="0"/>
              <a:t>FEATURES OF ANDROID</a:t>
            </a:r>
          </a:p>
          <a:p>
            <a:r>
              <a:rPr lang="en-US" b="1" dirty="0"/>
              <a:t>VERSIONS OF ANDROID</a:t>
            </a:r>
          </a:p>
          <a:p>
            <a:r>
              <a:rPr lang="en-US" b="1" dirty="0"/>
              <a:t>SOFTWARE FEATURES</a:t>
            </a:r>
          </a:p>
          <a:p>
            <a:r>
              <a:rPr lang="en-US" b="1" dirty="0"/>
              <a:t>HARDWARE FEATURES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3AEFE2-D1D0-4C3B-A2D0-D512BBE41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41" y="2017713"/>
            <a:ext cx="4584143" cy="3441700"/>
          </a:xfrm>
        </p:spPr>
      </p:pic>
    </p:spTree>
    <p:extLst>
      <p:ext uri="{BB962C8B-B14F-4D97-AF65-F5344CB8AC3E}">
        <p14:creationId xmlns:p14="http://schemas.microsoft.com/office/powerpoint/2010/main" val="185313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BB54-F69A-49C0-BB82-C76A46D4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SAVING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B66A-1FAA-4ABE-A391-2C000A7FE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SQLite Databases</a:t>
            </a:r>
            <a:r>
              <a:rPr lang="en-US" dirty="0"/>
              <a:t>: relational database library for sorting and managing complex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Files</a:t>
            </a:r>
            <a:r>
              <a:rPr lang="en-US" dirty="0"/>
              <a:t>: you can create, write, and read files from the local storage or external media (SD Cards)</a:t>
            </a:r>
          </a:p>
        </p:txBody>
      </p:sp>
    </p:spTree>
    <p:extLst>
      <p:ext uri="{BB962C8B-B14F-4D97-AF65-F5344CB8AC3E}">
        <p14:creationId xmlns:p14="http://schemas.microsoft.com/office/powerpoint/2010/main" val="374018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AC47-2F98-4E9A-809D-6D0CE782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UI Screens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7C345-FD91-40BD-A0A8-103255A6F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19" name="Content Placeholder 14" descr="http://www.cs.dartmouth.edu/~campbell/cs65/lecture02/images/homescreen.png">
            <a:extLst>
              <a:ext uri="{FF2B5EF4-FFF2-40B4-BE49-F238E27FC236}">
                <a16:creationId xmlns:a16="http://schemas.microsoft.com/office/drawing/2014/main" id="{EF07CE69-DE8A-4849-B37D-4172814A44E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6054" y="2824163"/>
            <a:ext cx="1488516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667E4F5-A8C6-40F3-B739-70F3A6640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All app screens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E2B962D-C39E-4B0C-B77F-F29482DA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A89F59-7918-4591-97F2-E371CA95BDB8}"/>
              </a:ext>
            </a:extLst>
          </p:cNvPr>
          <p:cNvCxnSpPr>
            <a:cxnSpLocks/>
          </p:cNvCxnSpPr>
          <p:nvPr/>
        </p:nvCxnSpPr>
        <p:spPr>
          <a:xfrm flipV="1">
            <a:off x="3769767" y="3011607"/>
            <a:ext cx="4141334" cy="211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4" descr="http://www.cs.dartmouth.edu/~campbell/cs65/lecture02/images/allappsscreen.png">
            <a:extLst>
              <a:ext uri="{FF2B5EF4-FFF2-40B4-BE49-F238E27FC236}">
                <a16:creationId xmlns:a16="http://schemas.microsoft.com/office/drawing/2014/main" id="{0B81E1DA-39BE-4C73-8C1A-17E9FBE9B79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54" y="2820988"/>
            <a:ext cx="1484942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64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AC47-2F98-4E9A-809D-6D0CE782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UI Screens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7C345-FD91-40BD-A0A8-103255A6F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19" name="Content Placeholder 14" descr="http://www.cs.dartmouth.edu/~campbell/cs65/lecture02/images/homescreen.png">
            <a:extLst>
              <a:ext uri="{FF2B5EF4-FFF2-40B4-BE49-F238E27FC236}">
                <a16:creationId xmlns:a16="http://schemas.microsoft.com/office/drawing/2014/main" id="{EF07CE69-DE8A-4849-B37D-4172814A44E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6054" y="2824163"/>
            <a:ext cx="1488516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667E4F5-A8C6-40F3-B739-70F3A6640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Recent apps screen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E2B962D-C39E-4B0C-B77F-F29482DA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A89F59-7918-4591-97F2-E371CA95BDB8}"/>
              </a:ext>
            </a:extLst>
          </p:cNvPr>
          <p:cNvCxnSpPr>
            <a:cxnSpLocks/>
          </p:cNvCxnSpPr>
          <p:nvPr/>
        </p:nvCxnSpPr>
        <p:spPr>
          <a:xfrm flipV="1">
            <a:off x="4200047" y="3011608"/>
            <a:ext cx="3711054" cy="234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CAA0A1-FAA7-4332-86E5-B3584F9D38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68" y="2820988"/>
            <a:ext cx="1484114" cy="2638425"/>
          </a:xfrm>
        </p:spPr>
      </p:pic>
    </p:spTree>
    <p:extLst>
      <p:ext uri="{BB962C8B-B14F-4D97-AF65-F5344CB8AC3E}">
        <p14:creationId xmlns:p14="http://schemas.microsoft.com/office/powerpoint/2010/main" val="48418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AC47-2F98-4E9A-809D-6D0CE782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UI Screens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7C345-FD91-40BD-A0A8-103255A6F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 bar and notification screen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667E4F5-A8C6-40F3-B739-70F3A6640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Recent apps screen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E2B962D-C39E-4B0C-B77F-F29482DA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Content Placeholder 10" descr="http://www.cs.dartmouth.edu/~campbell/cs65/lecture02/images/notificationsscreen.png">
            <a:extLst>
              <a:ext uri="{FF2B5EF4-FFF2-40B4-BE49-F238E27FC236}">
                <a16:creationId xmlns:a16="http://schemas.microsoft.com/office/drawing/2014/main" id="{DC15C108-9B5C-4DA9-AC32-9E69A56F77C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54" y="2824163"/>
            <a:ext cx="1488516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2117B0-B85E-43A4-827C-31C69AFE2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79504" y="2821491"/>
            <a:ext cx="6078010" cy="2637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drag the notification shade further </a:t>
            </a:r>
          </a:p>
          <a:p>
            <a:pPr marL="0" indent="0">
              <a:buNone/>
            </a:pPr>
            <a:r>
              <a:rPr lang="en-US" dirty="0"/>
              <a:t>down, you will see a menu with many</a:t>
            </a:r>
          </a:p>
          <a:p>
            <a:pPr marL="0" indent="0">
              <a:buNone/>
            </a:pPr>
            <a:r>
              <a:rPr lang="en-US" dirty="0"/>
              <a:t> quick toggle buttons to change settings. </a:t>
            </a:r>
          </a:p>
          <a:p>
            <a:pPr marL="0" indent="0">
              <a:buNone/>
            </a:pPr>
            <a:r>
              <a:rPr lang="en-US" dirty="0"/>
              <a:t>You can also adjust the screen light here.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 descr="http://www.cs.dartmouth.edu/~campbell/cs65/lecture02/images/notificationsscreen2.png">
            <a:extLst>
              <a:ext uri="{FF2B5EF4-FFF2-40B4-BE49-F238E27FC236}">
                <a16:creationId xmlns:a16="http://schemas.microsoft.com/office/drawing/2014/main" id="{B86A64A1-8E7B-4358-BC6E-AF039EF1A4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164" y="2821490"/>
            <a:ext cx="1488516" cy="2724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64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AC47-2F98-4E9A-809D-6D0CE782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UI Screens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791F3-0EE4-4359-831E-303CF44D7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Gmail UI</a:t>
            </a:r>
          </a:p>
          <a:p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E2B962D-C39E-4B0C-B77F-F29482DA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 descr="http://www.cs.dartmouth.edu/~campbell/cs65/lecture02/images/email2.png">
            <a:extLst>
              <a:ext uri="{FF2B5EF4-FFF2-40B4-BE49-F238E27FC236}">
                <a16:creationId xmlns:a16="http://schemas.microsoft.com/office/drawing/2014/main" id="{710811E6-6FFC-42F8-B646-C9D44913E2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7655"/>
            <a:ext cx="2377841" cy="3776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949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AC47-2F98-4E9A-809D-6D0CE782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UI Screens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791F3-0EE4-4359-831E-303CF44D7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Action Bar</a:t>
            </a:r>
          </a:p>
          <a:p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E2B962D-C39E-4B0C-B77F-F29482DA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E9A0A-FB43-45BD-AF6A-E29011186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52" y="681451"/>
            <a:ext cx="6858000" cy="3228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726017-ACA1-4F2E-8E61-35BB12ACF3A2}"/>
              </a:ext>
            </a:extLst>
          </p:cNvPr>
          <p:cNvSpPr/>
          <p:nvPr/>
        </p:nvSpPr>
        <p:spPr>
          <a:xfrm>
            <a:off x="3763617" y="4175886"/>
            <a:ext cx="6096000" cy="968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action bar is configurable from app to app and provides a semi-standard way to build out a simple and clean app UI to handle user action and app navigation.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6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1D25-8F83-4939-94A0-E43A7852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325C-F7EA-413F-B7AA-41B659C4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is Linux based operating system for mobile devices.</a:t>
            </a:r>
          </a:p>
          <a:p>
            <a:r>
              <a:rPr lang="en-US" dirty="0"/>
              <a:t>Android is developed specifically for applications</a:t>
            </a:r>
          </a:p>
          <a:p>
            <a:r>
              <a:rPr lang="en-US" dirty="0"/>
              <a:t>There are more than 3,500,000 apps in Android market</a:t>
            </a:r>
          </a:p>
          <a:p>
            <a:r>
              <a:rPr lang="en-US" dirty="0"/>
              <a:t>Android is an open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9F6D-D845-4504-84EE-B4B1067D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-1711"/>
            <a:ext cx="10515600" cy="1325563"/>
          </a:xfrm>
        </p:spPr>
        <p:txBody>
          <a:bodyPr/>
          <a:lstStyle/>
          <a:p>
            <a:r>
              <a:rPr lang="en-US" dirty="0"/>
              <a:t>SMART PHONES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C2E6593-EE5F-471B-A794-614A2B5A2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294243"/>
              </p:ext>
            </p:extLst>
          </p:nvPr>
        </p:nvGraphicFramePr>
        <p:xfrm>
          <a:off x="806450" y="1066964"/>
          <a:ext cx="10367433" cy="568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033">
                  <a:extLst>
                    <a:ext uri="{9D8B030D-6E8A-4147-A177-3AD203B41FA5}">
                      <a16:colId xmlns:a16="http://schemas.microsoft.com/office/drawing/2014/main" val="3696835178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38922701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16637663"/>
                    </a:ext>
                  </a:extLst>
                </a:gridCol>
              </a:tblGrid>
              <a:tr h="9216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24645"/>
                  </a:ext>
                </a:extLst>
              </a:tr>
              <a:tr h="6537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LG Nexus 5X H791 32GB Memory Unlocked GSM Smart Phone, 5.2" Quartz White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Samsung Galaxy J2 SM-J200H/DS DUOS Dual SIM Unlocked GSM Android Smartphone 4.7"...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HTC Desire 610 8GB Unlocked GSM 4G LTE Quad-Core Android 4.4 Smartphone - Black ...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017943"/>
                  </a:ext>
                </a:extLst>
              </a:tr>
              <a:tr h="10325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44571"/>
                  </a:ext>
                </a:extLst>
              </a:tr>
              <a:tr h="465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Wireless LG Rebel 4G LTE Prepaid Smartphone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TracFone ZTE MAX DUO 4G LTE CDMA Prepaid Smartphone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 G4 Stylus H540 Dual Sim Gold (FACTORY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512625"/>
                  </a:ext>
                </a:extLst>
              </a:tr>
              <a:tr h="1142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0273"/>
                  </a:ext>
                </a:extLst>
              </a:tr>
              <a:tr h="410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TracFone ZTE Paragon 4G LTE Android Prepaid Smartphone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BLU Advance 4.0 L3 -Unlocked Dual Sim Smartphone -Gold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666666"/>
                          </a:solidFill>
                          <a:effectLst/>
                          <a:latin typeface="ubuntu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TracFone Samsung Galaxy S7 4G LTE Prepaid Smartphone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676668"/>
                  </a:ext>
                </a:extLst>
              </a:tr>
            </a:tbl>
          </a:graphicData>
        </a:graphic>
      </p:graphicFrame>
      <p:pic>
        <p:nvPicPr>
          <p:cNvPr id="34" name="Picture 33" descr="http://d3-pub.bizrate.com/image/obj/6675887437;sq=400?mid=184056">
            <a:extLst>
              <a:ext uri="{FF2B5EF4-FFF2-40B4-BE49-F238E27FC236}">
                <a16:creationId xmlns:a16="http://schemas.microsoft.com/office/drawing/2014/main" id="{A994DCAD-553B-4B8D-8029-CC0609665F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072621"/>
            <a:ext cx="831850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http://d2-pub.bizrate.com/image/obj/6714454321;sq=400?mid=184056">
            <a:extLst>
              <a:ext uri="{FF2B5EF4-FFF2-40B4-BE49-F238E27FC236}">
                <a16:creationId xmlns:a16="http://schemas.microsoft.com/office/drawing/2014/main" id="{169ED1C4-8D0D-4107-84EC-C87C4A5398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77" y="1054100"/>
            <a:ext cx="831850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http://d2-pub.bizrate.com/image/obj/6782777901;sq=400?mid=184056">
            <a:extLst>
              <a:ext uri="{FF2B5EF4-FFF2-40B4-BE49-F238E27FC236}">
                <a16:creationId xmlns:a16="http://schemas.microsoft.com/office/drawing/2014/main" id="{4A5124CD-F0C4-4892-B6AA-2499253CCAC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92" y="1105430"/>
            <a:ext cx="692150" cy="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 descr="http://d4-pub.bizrate.com/image/obj/7176441893;sq=400?mid=184056">
            <a:extLst>
              <a:ext uri="{FF2B5EF4-FFF2-40B4-BE49-F238E27FC236}">
                <a16:creationId xmlns:a16="http://schemas.microsoft.com/office/drawing/2014/main" id="{9EEC0432-F10E-49C4-97AA-0172E736A23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96" y="3121161"/>
            <a:ext cx="679450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 descr="http://d4-pub.bizrate.com/image/obj/7194417863;sq=400?mid=184056">
            <a:extLst>
              <a:ext uri="{FF2B5EF4-FFF2-40B4-BE49-F238E27FC236}">
                <a16:creationId xmlns:a16="http://schemas.microsoft.com/office/drawing/2014/main" id="{78875F5D-9633-4B3E-8AE5-1C91793E7C6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7" y="3057443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 descr="http://d1-pub.bizrate.com/image/obj/6896573755;sq=400?mid=184056">
            <a:extLst>
              <a:ext uri="{FF2B5EF4-FFF2-40B4-BE49-F238E27FC236}">
                <a16:creationId xmlns:a16="http://schemas.microsoft.com/office/drawing/2014/main" id="{C907FD16-3B23-49F6-99D6-8A39A835508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080" y="3035300"/>
            <a:ext cx="7874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 descr="http://d3-pub.bizrate.com/image/obj/7228532792;sq=400?mid=184056">
            <a:extLst>
              <a:ext uri="{FF2B5EF4-FFF2-40B4-BE49-F238E27FC236}">
                <a16:creationId xmlns:a16="http://schemas.microsoft.com/office/drawing/2014/main" id="{D654016A-580E-4FAC-AFAC-0E0945ABA91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1" y="5040416"/>
            <a:ext cx="6350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 descr="http://d1-pub.bizrate.com/image/obj/7271254995;sq=400?mid=184056">
            <a:extLst>
              <a:ext uri="{FF2B5EF4-FFF2-40B4-BE49-F238E27FC236}">
                <a16:creationId xmlns:a16="http://schemas.microsoft.com/office/drawing/2014/main" id="{0AAF1FD2-22CF-4E94-877E-99004010133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55" y="4940136"/>
            <a:ext cx="8509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 descr="http://d4-pub.bizrate.com/image/obj/8081329218;sq=400?mid=184056">
            <a:extLst>
              <a:ext uri="{FF2B5EF4-FFF2-40B4-BE49-F238E27FC236}">
                <a16:creationId xmlns:a16="http://schemas.microsoft.com/office/drawing/2014/main" id="{9821957F-CFE2-4406-B0FF-CBFDDEFC4E92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080" y="4868966"/>
            <a:ext cx="80645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Picture 7" descr="http://d2-pub.bizrate.com/image/obj/6782777901;sq=400?mid=184056">
            <a:extLst>
              <a:ext uri="{FF2B5EF4-FFF2-40B4-BE49-F238E27FC236}">
                <a16:creationId xmlns:a16="http://schemas.microsoft.com/office/drawing/2014/main" id="{8F88A473-9381-4EEB-92D8-CDE132EE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500"/>
            <a:ext cx="692150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8" descr="http://d2-pub.bizrate.com/image/obj/6714454321;sq=400?mid=184056">
            <a:extLst>
              <a:ext uri="{FF2B5EF4-FFF2-40B4-BE49-F238E27FC236}">
                <a16:creationId xmlns:a16="http://schemas.microsoft.com/office/drawing/2014/main" id="{99089C9D-6BA3-4CC1-B223-675F2E01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1850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5" descr="http://d4-pub.bizrate.com/image/obj/7176441893;sq=400?mid=184056">
            <a:extLst>
              <a:ext uri="{FF2B5EF4-FFF2-40B4-BE49-F238E27FC236}">
                <a16:creationId xmlns:a16="http://schemas.microsoft.com/office/drawing/2014/main" id="{BB95A8E2-C5A3-41B3-9E7A-EE6A8763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945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http://d4-pub.bizrate.com/image/obj/7194417863;sq=400?mid=184056">
            <a:extLst>
              <a:ext uri="{FF2B5EF4-FFF2-40B4-BE49-F238E27FC236}">
                <a16:creationId xmlns:a16="http://schemas.microsoft.com/office/drawing/2014/main" id="{3ABB0E92-AF7B-425B-AE3A-9F1B8991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 descr="http://d1-pub.bizrate.com/image/obj/6896573755;sq=400?mid=184056">
            <a:extLst>
              <a:ext uri="{FF2B5EF4-FFF2-40B4-BE49-F238E27FC236}">
                <a16:creationId xmlns:a16="http://schemas.microsoft.com/office/drawing/2014/main" id="{34C4ADB8-6E40-4901-91BC-A905F535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3" descr="http://d1-pub.bizrate.com/image/obj/7271254995;sq=400?mid=184056">
            <a:extLst>
              <a:ext uri="{FF2B5EF4-FFF2-40B4-BE49-F238E27FC236}">
                <a16:creationId xmlns:a16="http://schemas.microsoft.com/office/drawing/2014/main" id="{970187E8-394B-4639-BBF8-D99F04B5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4" descr="http://d4-pub.bizrate.com/image/obj/8081329218;sq=400?mid=184056">
            <a:extLst>
              <a:ext uri="{FF2B5EF4-FFF2-40B4-BE49-F238E27FC236}">
                <a16:creationId xmlns:a16="http://schemas.microsoft.com/office/drawing/2014/main" id="{525FF6C7-5931-452A-809E-AC50306ED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9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7B55-D342-4924-A285-FFCCDB62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A7FA-04D7-4A84-9082-F6603A05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was founded in Palo Alto, California in October 2003 by Andy Rubin, Rich Miner, Nick Sears and Chris White who work at “Google”  to develop.</a:t>
            </a:r>
          </a:p>
          <a:p>
            <a:r>
              <a:rPr lang="en-US" dirty="0"/>
              <a:t>Android was purchased by the GOOGLE in AUGUST, 2005 for 50 million $.</a:t>
            </a:r>
          </a:p>
          <a:p>
            <a:r>
              <a:rPr lang="en-US" dirty="0"/>
              <a:t>The Open handset alliance, a consortium of 84 technology and mobile companies comprising Google, HTC, Sony, Dell, Intel, Motorola, Qualcomm, Texas Instruments, Samsung Electronics, LG Electronics, T-Mobile, and many others was formed – 5 November 2007.</a:t>
            </a:r>
          </a:p>
          <a:p>
            <a:r>
              <a:rPr lang="en-US" dirty="0"/>
              <a:t>Android Beta was released -12 November 2007 by this consortium</a:t>
            </a:r>
          </a:p>
        </p:txBody>
      </p:sp>
    </p:spTree>
    <p:extLst>
      <p:ext uri="{BB962C8B-B14F-4D97-AF65-F5344CB8AC3E}">
        <p14:creationId xmlns:p14="http://schemas.microsoft.com/office/powerpoint/2010/main" val="3309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A455-7534-43CB-BFE2-33AAFE91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280459"/>
            <a:ext cx="10515600" cy="1325563"/>
          </a:xfrm>
        </p:spPr>
        <p:txBody>
          <a:bodyPr/>
          <a:lstStyle/>
          <a:p>
            <a:r>
              <a:rPr lang="en-US" cap="all" dirty="0"/>
              <a:t>Features of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5820-E655-454B-9F2C-0B411F29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can run multiple apps at the same time</a:t>
            </a:r>
          </a:p>
          <a:p>
            <a:r>
              <a:rPr lang="en-US" dirty="0"/>
              <a:t>Also support optimized graphics VGA, 2D graphics and 3D graphics</a:t>
            </a:r>
          </a:p>
          <a:p>
            <a:r>
              <a:rPr lang="en-US" dirty="0"/>
              <a:t>Android has better app market</a:t>
            </a:r>
          </a:p>
          <a:p>
            <a:r>
              <a:rPr lang="en-US" dirty="0"/>
              <a:t>Android lets you change your setting faster</a:t>
            </a:r>
          </a:p>
          <a:p>
            <a:r>
              <a:rPr lang="en-US" dirty="0"/>
              <a:t>It gives you more options to fit your budget</a:t>
            </a:r>
          </a:p>
          <a:p>
            <a:r>
              <a:rPr lang="en-US" dirty="0"/>
              <a:t>Android keeps information visible on your home screen</a:t>
            </a:r>
          </a:p>
          <a:p>
            <a:r>
              <a:rPr lang="en-US" dirty="0"/>
              <a:t>Android also supports java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7694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F83B-A01E-426A-B50D-36802D67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083F-A602-45A6-8E58-D9D4EF525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Cupcake (1.5)</a:t>
            </a:r>
            <a:r>
              <a:rPr lang="en-US" dirty="0"/>
              <a:t>, </a:t>
            </a:r>
          </a:p>
          <a:p>
            <a:r>
              <a:rPr lang="en-US" b="1" i="1" dirty="0"/>
              <a:t>Donut (1.6)</a:t>
            </a:r>
            <a:r>
              <a:rPr lang="en-US" dirty="0"/>
              <a:t>, </a:t>
            </a:r>
          </a:p>
          <a:p>
            <a:r>
              <a:rPr lang="en-US" b="1" i="1" dirty="0"/>
              <a:t>Éclair (2.0, 2.1)</a:t>
            </a:r>
            <a:r>
              <a:rPr lang="en-US" dirty="0"/>
              <a:t>, </a:t>
            </a:r>
          </a:p>
          <a:p>
            <a:r>
              <a:rPr lang="en-US" b="1" i="1" dirty="0"/>
              <a:t>Froyo (2.2)</a:t>
            </a:r>
            <a:r>
              <a:rPr lang="en-US" dirty="0"/>
              <a:t>, </a:t>
            </a:r>
          </a:p>
          <a:p>
            <a:r>
              <a:rPr lang="en-US" b="1" i="1" dirty="0"/>
              <a:t>Gingerbread (2.3)</a:t>
            </a:r>
            <a:r>
              <a:rPr lang="en-US" dirty="0"/>
              <a:t>, </a:t>
            </a:r>
          </a:p>
          <a:p>
            <a:r>
              <a:rPr lang="en-US" b="1" i="1" dirty="0"/>
              <a:t>Honeycomb (3.0, 3.1, 3.2)</a:t>
            </a:r>
            <a:r>
              <a:rPr lang="en-US" dirty="0"/>
              <a:t>, </a:t>
            </a:r>
          </a:p>
          <a:p>
            <a:r>
              <a:rPr lang="en-US" b="1" i="1" dirty="0"/>
              <a:t>Ice Cream</a:t>
            </a:r>
            <a:r>
              <a:rPr lang="en-US" dirty="0"/>
              <a:t> </a:t>
            </a:r>
            <a:r>
              <a:rPr lang="en-US" b="1" i="1" dirty="0"/>
              <a:t>Sandwich (4.0)</a:t>
            </a:r>
            <a:r>
              <a:rPr lang="en-US" dirty="0"/>
              <a:t>, 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E561-473A-4F7F-9AB1-EAE452C21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Jelly Bean (4.1, 4.2, 4.3), </a:t>
            </a:r>
          </a:p>
          <a:p>
            <a:r>
              <a:rPr lang="en-US" b="1" i="1" dirty="0"/>
              <a:t>Kit Kat (4.4), </a:t>
            </a:r>
          </a:p>
          <a:p>
            <a:r>
              <a:rPr lang="en-US" b="1" i="1" dirty="0"/>
              <a:t>Lollipop (5.0, 5.1), </a:t>
            </a:r>
          </a:p>
          <a:p>
            <a:r>
              <a:rPr lang="en-US" b="1" i="1" dirty="0"/>
              <a:t>Marshmallow (6.0), </a:t>
            </a:r>
          </a:p>
          <a:p>
            <a:r>
              <a:rPr lang="en-US" b="1" i="1" dirty="0"/>
              <a:t>Nougat (7.0, 7.1),</a:t>
            </a:r>
          </a:p>
          <a:p>
            <a:r>
              <a:rPr lang="en-US" b="1" i="1" dirty="0"/>
              <a:t> Oreo (8.0)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6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FF1AE-607A-48A0-9DDC-A5236978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9" y="-10274"/>
            <a:ext cx="10699722" cy="58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8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58309-6F00-4C8D-8C3F-9A0206EC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93" y="668357"/>
            <a:ext cx="8092415" cy="48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8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565</TotalTime>
  <Words>879</Words>
  <Application>Microsoft Office PowerPoint</Application>
  <PresentationFormat>Widescreen</PresentationFormat>
  <Paragraphs>135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Times New Roman</vt:lpstr>
      <vt:lpstr>ubuntu</vt:lpstr>
      <vt:lpstr>Gallery</vt:lpstr>
      <vt:lpstr>Android</vt:lpstr>
      <vt:lpstr>PowerPoint Presentation</vt:lpstr>
      <vt:lpstr>INTRODUCTION </vt:lpstr>
      <vt:lpstr>SMART PHONES</vt:lpstr>
      <vt:lpstr>ORIGIN OF ANDROID</vt:lpstr>
      <vt:lpstr>Features of Android</vt:lpstr>
      <vt:lpstr>VERSIONS OF ANDROID</vt:lpstr>
      <vt:lpstr>PowerPoint Presentation</vt:lpstr>
      <vt:lpstr>PowerPoint Presentation</vt:lpstr>
      <vt:lpstr>The Android Software Architecture</vt:lpstr>
      <vt:lpstr>PowerPoint Presentation</vt:lpstr>
      <vt:lpstr>LINUX KERNEL</vt:lpstr>
      <vt:lpstr>LIBRARIES</vt:lpstr>
      <vt:lpstr>ANDROID RUNTIME (ART)</vt:lpstr>
      <vt:lpstr>PowerPoint Presentation</vt:lpstr>
      <vt:lpstr>Application Framework</vt:lpstr>
      <vt:lpstr>Application Framework (cont.)</vt:lpstr>
      <vt:lpstr>SOFTWARE FEATURES</vt:lpstr>
      <vt:lpstr>HARDWARE FEATURES</vt:lpstr>
      <vt:lpstr>TECHNIQUES FOR SAVING DATA</vt:lpstr>
      <vt:lpstr>Standard UI Screens </vt:lpstr>
      <vt:lpstr>Standard UI Screens </vt:lpstr>
      <vt:lpstr>Standard UI Screens </vt:lpstr>
      <vt:lpstr>Standard UI Screens </vt:lpstr>
      <vt:lpstr>Standard UI Screens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Tamara Luarasi</dc:creator>
  <cp:lastModifiedBy>Tamara Luarasi</cp:lastModifiedBy>
  <cp:revision>24</cp:revision>
  <dcterms:created xsi:type="dcterms:W3CDTF">2018-01-16T21:14:30Z</dcterms:created>
  <dcterms:modified xsi:type="dcterms:W3CDTF">2018-01-18T22:59:54Z</dcterms:modified>
</cp:coreProperties>
</file>