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9" r:id="rId3"/>
    <p:sldId id="428" r:id="rId4"/>
    <p:sldId id="429" r:id="rId5"/>
    <p:sldId id="471" r:id="rId6"/>
    <p:sldId id="432" r:id="rId7"/>
    <p:sldId id="435" r:id="rId8"/>
    <p:sldId id="438" r:id="rId9"/>
    <p:sldId id="476" r:id="rId10"/>
    <p:sldId id="472" r:id="rId11"/>
    <p:sldId id="473" r:id="rId12"/>
    <p:sldId id="494" r:id="rId13"/>
    <p:sldId id="474" r:id="rId14"/>
    <p:sldId id="475" r:id="rId15"/>
    <p:sldId id="496" r:id="rId16"/>
    <p:sldId id="433" r:id="rId17"/>
    <p:sldId id="436" r:id="rId18"/>
    <p:sldId id="479" r:id="rId19"/>
    <p:sldId id="487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489" r:id="rId29"/>
    <p:sldId id="490" r:id="rId30"/>
    <p:sldId id="434" r:id="rId31"/>
    <p:sldId id="437" r:id="rId32"/>
    <p:sldId id="450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E53"/>
    <a:srgbClr val="C51A16"/>
    <a:srgbClr val="4A849A"/>
    <a:srgbClr val="5D9261"/>
    <a:srgbClr val="CDD8AA"/>
    <a:srgbClr val="B1C38C"/>
    <a:srgbClr val="A2B37E"/>
    <a:srgbClr val="A2B06C"/>
    <a:srgbClr val="758D55"/>
    <a:srgbClr val="556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063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2.xml"/><Relationship Id="rId11" Type="http://schemas.openxmlformats.org/officeDocument/2006/relationships/image" Target="../media/image8.emf"/><Relationship Id="rId10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image" Target="../media/image9.emf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2.xml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7.xml"/><Relationship Id="rId10" Type="http://schemas.openxmlformats.org/officeDocument/2006/relationships/image" Target="../media/image11.emf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2.xml"/><Relationship Id="rId10" Type="http://schemas.openxmlformats.org/officeDocument/2006/relationships/image" Target="../media/image12.emf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7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90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5.xml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0.xml"/><Relationship Id="rId15" Type="http://schemas.openxmlformats.org/officeDocument/2006/relationships/image" Target="../media/image3.png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0.xml"/><Relationship Id="rId10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05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0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5.xml"/><Relationship Id="rId10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0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5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30.xml"/><Relationship Id="rId10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35.xml"/><Relationship Id="rId10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3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40.xml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4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6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2.xml"/><Relationship Id="rId11" Type="http://schemas.openxmlformats.org/officeDocument/2006/relationships/image" Target="../media/image6.emf"/><Relationship Id="rId10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7.xml"/><Relationship Id="rId11" Type="http://schemas.openxmlformats.org/officeDocument/2006/relationships/image" Target="../media/image7.emf"/><Relationship Id="rId10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200000">
            <a:off x="2665070" y="-2667165"/>
            <a:ext cx="6858423" cy="12192751"/>
          </a:xfrm>
          <a:prstGeom prst="rect">
            <a:avLst/>
          </a:prstGeom>
        </p:spPr>
      </p:pic>
      <p:pic>
        <p:nvPicPr>
          <p:cNvPr id="2097153" name="图片 2"/>
          <p:cNvPicPr>
            <a:picLocks noChangeAspect="1"/>
          </p:cNvPicPr>
          <p:nvPr/>
        </p:nvPicPr>
        <p:blipFill rotWithShape="1">
          <a:blip r:embed="rId2" cstate="print"/>
          <a:srcRect t="63995"/>
          <a:stretch>
            <a:fillRect/>
          </a:stretch>
        </p:blipFill>
        <p:spPr>
          <a:xfrm>
            <a:off x="7343779" y="3730666"/>
            <a:ext cx="4846717" cy="3102338"/>
          </a:xfrm>
          <a:prstGeom prst="rect">
            <a:avLst/>
          </a:prstGeom>
        </p:spPr>
      </p:pic>
      <p:pic>
        <p:nvPicPr>
          <p:cNvPr id="2097154" name="图片 3"/>
          <p:cNvPicPr>
            <a:picLocks noChangeAspect="1"/>
          </p:cNvPicPr>
          <p:nvPr/>
        </p:nvPicPr>
        <p:blipFill rotWithShape="1">
          <a:blip r:embed="rId2" cstate="print"/>
          <a:srcRect t="15013" b="36004"/>
          <a:stretch>
            <a:fillRect/>
          </a:stretch>
        </p:blipFill>
        <p:spPr>
          <a:xfrm>
            <a:off x="3024545" y="349292"/>
            <a:ext cx="5172743" cy="4504393"/>
          </a:xfrm>
          <a:prstGeom prst="rect">
            <a:avLst/>
          </a:prstGeom>
        </p:spPr>
      </p:pic>
      <p:pic>
        <p:nvPicPr>
          <p:cNvPr id="2097155" name="图片 5"/>
          <p:cNvPicPr>
            <a:picLocks noChangeAspect="1"/>
          </p:cNvPicPr>
          <p:nvPr/>
        </p:nvPicPr>
        <p:blipFill rotWithShape="1">
          <a:blip r:embed="rId2" cstate="print"/>
          <a:srcRect t="63995" b="8411"/>
          <a:stretch>
            <a:fillRect/>
          </a:stretch>
        </p:blipFill>
        <p:spPr>
          <a:xfrm>
            <a:off x="2736596" y="4480274"/>
            <a:ext cx="4846717" cy="2377605"/>
          </a:xfrm>
          <a:prstGeom prst="rect">
            <a:avLst/>
          </a:prstGeom>
        </p:spPr>
      </p:pic>
      <p:sp>
        <p:nvSpPr>
          <p:cNvPr id="1048587" name="PA_MH_Others_4"/>
          <p:cNvSpPr txBox="1"/>
          <p:nvPr>
            <p:custDataLst>
              <p:tags r:id="rId3"/>
            </p:custDataLst>
          </p:nvPr>
        </p:nvSpPr>
        <p:spPr>
          <a:xfrm>
            <a:off x="5340985" y="3048635"/>
            <a:ext cx="4789805" cy="102743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肖平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个人开发报告 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048589" name="PA_MH_Others_3"/>
          <p:cNvSpPr txBox="1"/>
          <p:nvPr>
            <p:custDataLst>
              <p:tags r:id="rId4"/>
            </p:custDataLst>
          </p:nvPr>
        </p:nvSpPr>
        <p:spPr>
          <a:xfrm>
            <a:off x="2291080" y="1531620"/>
            <a:ext cx="5292725" cy="13265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p>
            <a:pPr lvl="1" algn="dist"/>
            <a:r>
              <a:rPr lang="zh-CN" altLang="en-US" sz="4000" spc="15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旅游社交系统</a:t>
            </a:r>
            <a:endParaRPr lang="zh-CN" altLang="en-US" sz="4000" spc="15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/>
      <p:bldP spid="10485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 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 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结构图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37540" y="490855"/>
          <a:ext cx="10662285" cy="615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9601200" imgH="5625465" progId="Visio.Drawing.15">
                  <p:embed/>
                </p:oleObj>
              </mc:Choice>
              <mc:Fallback>
                <p:oleObj name="" r:id="rId10" imgW="9601200" imgH="56254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540" y="490855"/>
                        <a:ext cx="10662285" cy="615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1351280" y="577850"/>
          <a:ext cx="10033635" cy="606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9114790" imgH="5822315" progId="Visio.Drawing.15">
                  <p:embed/>
                </p:oleObj>
              </mc:Choice>
              <mc:Fallback>
                <p:oleObj name="" r:id="rId9" imgW="9114790" imgH="582231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1280" y="577850"/>
                        <a:ext cx="10033635" cy="606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 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 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结构图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活动图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29"/>
          <p:cNvPicPr>
            <a:picLocks noChangeAspect="1"/>
          </p:cNvPicPr>
          <p:nvPr/>
        </p:nvPicPr>
        <p:blipFill>
          <a:blip r:embed="rId10"/>
          <a:srcRect r="33454" b="32723"/>
          <a:stretch>
            <a:fillRect/>
          </a:stretch>
        </p:blipFill>
        <p:spPr>
          <a:xfrm>
            <a:off x="5930900" y="475933"/>
            <a:ext cx="5468620" cy="592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97865" y="951230"/>
            <a:ext cx="4767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活动图描述的是对象活动的顺序关系所遵循的规则，它着重表现的是系统的行为，而非系统的处理过程。活动图能够表示并发活动的情形，活动图是面向对象的。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865" y="3182620"/>
            <a:ext cx="47453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1绘制、保存路线图活动图执行顺序：登录用户点击新建路线图→生成空白路线图→填写路线图信息→点击保存-&gt;系统更新路线图数据库信息-&gt;系统更新路线图显示。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431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 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 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活动图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27"/>
          <p:cNvPicPr>
            <a:picLocks noChangeAspect="1"/>
          </p:cNvPicPr>
          <p:nvPr/>
        </p:nvPicPr>
        <p:blipFill>
          <a:blip r:embed="rId10"/>
          <a:srcRect r="32916" b="33185"/>
          <a:stretch>
            <a:fillRect/>
          </a:stretch>
        </p:blipFill>
        <p:spPr>
          <a:xfrm>
            <a:off x="6204268" y="362268"/>
            <a:ext cx="5568315" cy="615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66470" y="1506220"/>
            <a:ext cx="4092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2发布路线图活动图执行顺序：点击发布路线图→系统给管理员发送提示信息→管理员审核→更新路线图状态-&gt;系统读取免费路线图内容-&gt;用户可在浏览区查看路线图-&gt;发送给发布用户审核通过信息。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 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 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活动图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1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0403" y="485458"/>
            <a:ext cx="4577715" cy="58858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18870" y="2038985"/>
            <a:ext cx="4625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3编辑旅行日志活动图执行顺序：选择旅行日志→点击编辑按钮→生成旅行日志编辑页面→修改编辑页面信息-&gt;点击“保存”按钮-&gt;更新当前旅行日志信息。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系统实现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03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29210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0"/>
            </p:custDataLst>
          </p:nvPr>
        </p:nvGraphicFramePr>
        <p:xfrm>
          <a:off x="1696085" y="2783840"/>
          <a:ext cx="853313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登录注册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Android</a:t>
                      </a:r>
                      <a:r>
                        <a:rPr lang="zh-CN" altLang="en-US" sz="1800">
                          <a:sym typeface="+mn-ea"/>
                        </a:rPr>
                        <a:t>客户端与</a:t>
                      </a:r>
                      <a:r>
                        <a:rPr lang="en-US" altLang="zh-CN" sz="1800">
                          <a:sym typeface="+mn-ea"/>
                        </a:rPr>
                        <a:t>PHP</a:t>
                      </a:r>
                      <a:r>
                        <a:rPr lang="zh-CN" altLang="en-US" sz="1800">
                          <a:sym typeface="+mn-ea"/>
                        </a:rPr>
                        <a:t>服务器通信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旅行日志保存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接收客户端</a:t>
                      </a:r>
                      <a:r>
                        <a:rPr lang="en-US" altLang="zh-CN"/>
                        <a:t>base64</a:t>
                      </a:r>
                      <a:r>
                        <a:rPr lang="zh-CN" altLang="en-US"/>
                        <a:t>格式图片，存储到服务器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旅行日志读取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大量的数据库读取操作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19580" y="1814830"/>
            <a:ext cx="299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实现功能与技术难点</a:t>
            </a:r>
            <a:endParaRPr lang="zh-CN" altLang="en-US" sz="2400"/>
          </a:p>
        </p:txBody>
      </p:sp>
      <p:sp>
        <p:nvSpPr>
          <p:cNvPr id="13" name="同心圆 12"/>
          <p:cNvSpPr/>
          <p:nvPr/>
        </p:nvSpPr>
        <p:spPr>
          <a:xfrm>
            <a:off x="1183640" y="162242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0"/>
            </p:custDataLst>
          </p:nvPr>
        </p:nvGraphicFramePr>
        <p:xfrm>
          <a:off x="1696085" y="2783840"/>
          <a:ext cx="853313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后台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管理员操作用户信息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</a:t>
                      </a:r>
                      <a:r>
                        <a:rPr lang="zh-CN" altLang="en-US"/>
                        <a:t>布局渲染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用户个人旅行日志展示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Ajax</a:t>
                      </a:r>
                      <a:r>
                        <a:rPr lang="zh-CN" altLang="en-US"/>
                        <a:t>传输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查看旅行日志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多维</a:t>
                      </a:r>
                      <a:r>
                        <a:rPr lang="zh-CN" altLang="en-US"/>
                        <a:t>数据遍历、</a:t>
                      </a:r>
                      <a:r>
                        <a:rPr lang="zh-CN" altLang="en-US"/>
                        <a:t>分页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旅行日志展示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页面布局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旅行日志操作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重定向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19580" y="1814830"/>
            <a:ext cx="299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实现功能与技术难点</a:t>
            </a:r>
            <a:endParaRPr lang="zh-CN" altLang="en-US" sz="2400"/>
          </a:p>
        </p:txBody>
      </p:sp>
      <p:sp>
        <p:nvSpPr>
          <p:cNvPr id="13" name="同心圆 12"/>
          <p:cNvSpPr/>
          <p:nvPr/>
        </p:nvSpPr>
        <p:spPr>
          <a:xfrm>
            <a:off x="1183640" y="162242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2004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客户端与服务器的连接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1515" y="2289175"/>
            <a:ext cx="3528060" cy="4168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00" y="1096645"/>
            <a:ext cx="4304030" cy="1604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" y="3838575"/>
            <a:ext cx="3900170" cy="194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1880" y="233680"/>
            <a:ext cx="5153025" cy="205549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431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登录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0}RNH%)R{[DS)A1X]@}X3`U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1179830"/>
            <a:ext cx="6612255" cy="5161915"/>
          </a:xfrm>
          <a:prstGeom prst="rect">
            <a:avLst/>
          </a:prstGeom>
        </p:spPr>
      </p:pic>
      <p:pic>
        <p:nvPicPr>
          <p:cNvPr id="7" name="图片 6" descr="2IEGTHW540)O45FUU)DRQZ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9480" y="1179830"/>
            <a:ext cx="4537075" cy="297624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3350" y="-2679700"/>
            <a:ext cx="6877050" cy="12236450"/>
          </a:xfrm>
          <a:prstGeom prst="rect">
            <a:avLst/>
          </a:prstGeom>
        </p:spPr>
      </p:pic>
      <p:sp>
        <p:nvSpPr>
          <p:cNvPr id="17" name="PA_MH_Others_1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04225" y="1092200"/>
            <a:ext cx="1088390" cy="109156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3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336165" y="1809309"/>
            <a:ext cx="5753100" cy="3398627"/>
            <a:chOff x="7340" y="2923"/>
            <a:chExt cx="9060" cy="5352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923"/>
              <a:ext cx="9060" cy="1077"/>
              <a:chOff x="3494405" y="1392118"/>
              <a:chExt cx="5753100" cy="684261"/>
            </a:xfrm>
          </p:grpSpPr>
          <p:sp>
            <p:nvSpPr>
              <p:cNvPr id="38" name="文本框 3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2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01</a:t>
                </a:r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306513" y="1525289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个人任务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347"/>
              <a:ext cx="9060" cy="1077"/>
              <a:chOff x="3494405" y="2296694"/>
              <a:chExt cx="5753100" cy="684261"/>
            </a:xfrm>
          </p:grpSpPr>
          <p:sp>
            <p:nvSpPr>
              <p:cNvPr id="42" name="文本框 4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  <a:endPara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2430428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需求分析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773"/>
              <a:ext cx="9060" cy="1077"/>
              <a:chOff x="3494405" y="3201269"/>
              <a:chExt cx="5753100" cy="684261"/>
            </a:xfrm>
          </p:grpSpPr>
          <p:sp>
            <p:nvSpPr>
              <p:cNvPr id="46" name="文本框 4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  <a:endPara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06513" y="3334932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系统实现</a:t>
                </a:r>
                <a:endParaRPr lang="zh-CN" altLang="en-US" sz="2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7197"/>
              <a:ext cx="9060" cy="1078"/>
              <a:chOff x="3494405" y="4105845"/>
              <a:chExt cx="5753100" cy="684261"/>
            </a:xfrm>
          </p:grpSpPr>
          <p:sp>
            <p:nvSpPr>
              <p:cNvPr id="50" name="文本框 4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494405" y="4105845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  <a:endParaRPr lang="en-US" altLang="zh-CN" sz="3600" dirty="0">
                  <a:solidFill>
                    <a:schemeClr val="tx1"/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306513" y="423911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个人心得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  <a:endParaRPr lang="zh-CN" altLang="en-US" sz="88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bg1"/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  <a:endParaRPr lang="zh-CN" altLang="en-US" sz="5400" b="0" dirty="0">
              <a:solidFill>
                <a:schemeClr val="bg1"/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712325" y="2931795"/>
            <a:ext cx="1847850" cy="227584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查看用户信息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985" y="1236345"/>
            <a:ext cx="9458325" cy="47066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冻结用户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765" y="1165225"/>
            <a:ext cx="923544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3500" y="391795"/>
            <a:ext cx="2200910" cy="21736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解冻用户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1376680"/>
            <a:ext cx="9006840" cy="502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4450" y="671195"/>
            <a:ext cx="2537460" cy="233934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查看用户旅行日志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910" y="1320800"/>
            <a:ext cx="10584180" cy="49606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2004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查看用户旅行日志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2260" y="750570"/>
            <a:ext cx="7218045" cy="5623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420" y="3014345"/>
            <a:ext cx="4187190" cy="22301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707515" y="1518920"/>
            <a:ext cx="1001395" cy="2028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58570" y="131381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该用户没有旅行日志的情况下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58570" y="1313815"/>
            <a:ext cx="3154680" cy="2233295"/>
            <a:chOff x="1982" y="2069"/>
            <a:chExt cx="4968" cy="3517"/>
          </a:xfrm>
        </p:grpSpPr>
        <p:cxnSp>
          <p:nvCxnSpPr>
            <p:cNvPr id="12" name="直接箭头连接符 11"/>
            <p:cNvCxnSpPr/>
            <p:nvPr/>
          </p:nvCxnSpPr>
          <p:spPr>
            <a:xfrm flipH="1" flipV="1">
              <a:off x="2689" y="2392"/>
              <a:ext cx="1577" cy="3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982" y="2069"/>
              <a:ext cx="49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该用户没有旅行日志的情况下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05785" y="4879340"/>
            <a:ext cx="4260850" cy="1494790"/>
            <a:chOff x="-2444" y="5586"/>
            <a:chExt cx="6710" cy="2354"/>
          </a:xfrm>
        </p:grpSpPr>
        <p:cxnSp>
          <p:nvCxnSpPr>
            <p:cNvPr id="15" name="直接箭头连接符 14"/>
            <p:cNvCxnSpPr/>
            <p:nvPr/>
          </p:nvCxnSpPr>
          <p:spPr>
            <a:xfrm flipH="1">
              <a:off x="1094" y="5586"/>
              <a:ext cx="3172" cy="1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-2444" y="7360"/>
              <a:ext cx="46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该用户有旅行日志的情况下</a:t>
              </a:r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修改旅行日志状态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485" y="1049655"/>
            <a:ext cx="8054340" cy="4091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5410" y="3889375"/>
            <a:ext cx="3970020" cy="264922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查看旅行日志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002030"/>
            <a:ext cx="9013190" cy="54698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查看旅行日志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178560"/>
            <a:ext cx="9774555" cy="49466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2004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查看旅行日志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7245" y="861060"/>
            <a:ext cx="8669655" cy="55391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个人心得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04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  <a:sym typeface="+mn-ea"/>
              </a:rPr>
              <a:t>个人任务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01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yu'dao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个人心得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9810" y="2240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8085" y="1583055"/>
            <a:ext cx="551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在面对不熟悉的开发方法下，应该多找人请教；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458085" y="3020060"/>
            <a:ext cx="551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在遇到代码上的</a:t>
            </a:r>
            <a:r>
              <a:rPr lang="zh-CN" altLang="en-US" sz="2000"/>
              <a:t>难题时，要思考与借鉴相结合；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458085" y="445706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有团队精神的队伍，才是成功的合作；</a:t>
            </a:r>
            <a:endParaRPr lang="zh-CN" altLang="en-US" sz="2000"/>
          </a:p>
        </p:txBody>
      </p:sp>
      <p:sp>
        <p:nvSpPr>
          <p:cNvPr id="13" name="同心圆 12"/>
          <p:cNvSpPr/>
          <p:nvPr/>
        </p:nvSpPr>
        <p:spPr>
          <a:xfrm>
            <a:off x="1854835" y="14027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854835" y="28251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1854835" y="42475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8905" y="2972435"/>
            <a:ext cx="3893820" cy="1180465"/>
          </a:xfrm>
          <a:solidFill>
            <a:schemeClr val="accent5">
              <a:lumMod val="75000"/>
              <a:alpha val="80000"/>
            </a:schemeClr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  <a:endParaRPr lang="en-US" altLang="zh-CN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个人任务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6350" y="2235835"/>
            <a:ext cx="2421255" cy="2406015"/>
            <a:chOff x="1793" y="3614"/>
            <a:chExt cx="3813" cy="378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260" y="1317"/>
                <a:ext cx="2908" cy="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800">
                    <a:solidFill>
                      <a:schemeClr val="bg1"/>
                    </a:solidFill>
                  </a:rPr>
                  <a:t>与文档编写</a:t>
                </a: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227" y="4616"/>
              <a:ext cx="294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>
                  <a:solidFill>
                    <a:schemeClr val="bg1"/>
                  </a:solidFill>
                  <a:sym typeface="+mn-ea"/>
                </a:rPr>
                <a:t>需求分析</a:t>
              </a:r>
              <a:endParaRPr lang="zh-CN" altLang="en-US" sz="32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5055" y="2225358"/>
            <a:ext cx="2421255" cy="2406015"/>
            <a:chOff x="1793" y="3614"/>
            <a:chExt cx="3813" cy="378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60" y="1421"/>
                <a:ext cx="2908" cy="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2800">
                    <a:sym typeface="+mn-ea"/>
                  </a:rPr>
                  <a:t>设计与实现</a:t>
                </a:r>
                <a:endParaRPr lang="zh-CN" altLang="en-US" sz="2800">
                  <a:sym typeface="+mn-ea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2460" y="4801"/>
              <a:ext cx="2479" cy="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3200" b="1">
                  <a:sym typeface="+mn-ea"/>
                </a:rPr>
                <a:t>客户端</a:t>
              </a:r>
              <a:endParaRPr lang="zh-CN" altLang="en-US" sz="3200" b="1"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493125" y="2235200"/>
            <a:ext cx="2421255" cy="2406015"/>
            <a:chOff x="1793" y="3614"/>
            <a:chExt cx="3813" cy="3789"/>
          </a:xfrm>
        </p:grpSpPr>
        <p:grpSp>
          <p:nvGrpSpPr>
            <p:cNvPr id="41" name="组合 40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260" y="1421"/>
                <a:ext cx="2908" cy="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2800">
                    <a:sym typeface="+mn-ea"/>
                  </a:rPr>
                  <a:t>设计与实现</a:t>
                </a:r>
                <a:endParaRPr lang="zh-CN" altLang="en-US" sz="2800">
                  <a:sym typeface="+mn-ea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460" y="4786"/>
              <a:ext cx="2479" cy="5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3200" b="1">
                  <a:sym typeface="+mn-ea"/>
                </a:rPr>
                <a:t>服务器</a:t>
              </a:r>
              <a:endParaRPr lang="zh-CN" altLang="en-US" sz="3200" b="1">
                <a:sym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需求分析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02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2004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可行性分析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1170" y="44208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学习可行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496185" y="3691255"/>
            <a:ext cx="60375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PHP</a:t>
            </a:r>
            <a:r>
              <a:rPr lang="zh-CN" altLang="en-US" sz="2400">
                <a:sym typeface="+mn-ea"/>
              </a:rPr>
              <a:t>服务器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与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Android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客户端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能够相互配合</a:t>
            </a:r>
            <a:r>
              <a:rPr lang="zh-CN" altLang="en-US" sz="2400">
                <a:sym typeface="+mn-ea"/>
              </a:rPr>
              <a:t>  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6185" y="2228215"/>
            <a:ext cx="719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PHP</a:t>
            </a:r>
            <a:r>
              <a:rPr lang="zh-CN" altLang="en-US" sz="2400">
                <a:sym typeface="+mn-ea"/>
              </a:rPr>
              <a:t>服务器能够较好的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进行网络传输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处理数据库</a:t>
            </a:r>
            <a:endParaRPr lang="zh-CN" altLang="en-US" sz="2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6185" y="5151120"/>
            <a:ext cx="8550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使用 </a:t>
            </a:r>
            <a:r>
              <a:rPr lang="en-US" altLang="zh-CN" sz="2000"/>
              <a:t>xampp+ThinkPhp5 </a:t>
            </a:r>
            <a:r>
              <a:rPr lang="zh-CN" altLang="en-US" sz="2000"/>
              <a:t>开发，有</a:t>
            </a:r>
            <a:r>
              <a:rPr lang="en-US" altLang="zh-CN" sz="2000"/>
              <a:t>tp5</a:t>
            </a:r>
            <a:r>
              <a:rPr lang="zh-CN" altLang="en-US" sz="2000"/>
              <a:t>开发手册，也学习过</a:t>
            </a:r>
            <a:r>
              <a:rPr lang="en-US" altLang="zh-CN" sz="2000"/>
              <a:t>1</a:t>
            </a:r>
            <a:r>
              <a:rPr lang="zh-CN" altLang="en-US" sz="2000"/>
              <a:t>年的</a:t>
            </a:r>
            <a:r>
              <a:rPr lang="en-US" altLang="zh-CN" sz="2000"/>
              <a:t>PHP</a:t>
            </a:r>
            <a:r>
              <a:rPr lang="zh-CN" altLang="en-US" sz="2000"/>
              <a:t>，半年的</a:t>
            </a:r>
            <a:r>
              <a:rPr lang="en-US" altLang="zh-CN" sz="2000"/>
              <a:t>tp3,</a:t>
            </a:r>
            <a:r>
              <a:rPr lang="zh-CN" altLang="en-US" sz="2000"/>
              <a:t>并且</a:t>
            </a:r>
            <a:r>
              <a:rPr lang="en-US" altLang="zh-CN" sz="2000"/>
              <a:t>xampp</a:t>
            </a:r>
            <a:r>
              <a:rPr lang="zh-CN" altLang="en-US" sz="2000"/>
              <a:t>集成好开发环境了</a:t>
            </a:r>
            <a:r>
              <a:rPr lang="en-US" altLang="zh-CN" sz="2000"/>
              <a:t>,</a:t>
            </a:r>
            <a:r>
              <a:rPr lang="zh-CN" altLang="en-US" sz="2000"/>
              <a:t>使开发更容易</a:t>
            </a:r>
            <a:r>
              <a:rPr lang="en-US" altLang="zh-CN" sz="2000"/>
              <a:t>;</a:t>
            </a:r>
            <a:endParaRPr lang="en-US" altLang="zh-CN" sz="2000"/>
          </a:p>
        </p:txBody>
      </p:sp>
      <p:sp>
        <p:nvSpPr>
          <p:cNvPr id="13" name="同心圆 12"/>
          <p:cNvSpPr/>
          <p:nvPr/>
        </p:nvSpPr>
        <p:spPr>
          <a:xfrm>
            <a:off x="1221740" y="131508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1170" y="1634490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技术可行</a:t>
            </a:r>
            <a:endParaRPr lang="zh-CN" altLang="en-US" sz="2400"/>
          </a:p>
        </p:txBody>
      </p:sp>
      <p:sp>
        <p:nvSpPr>
          <p:cNvPr id="14" name="同心圆 13"/>
          <p:cNvSpPr/>
          <p:nvPr/>
        </p:nvSpPr>
        <p:spPr>
          <a:xfrm>
            <a:off x="1174750" y="4166870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6185" y="2959735"/>
            <a:ext cx="719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PHP</a:t>
            </a:r>
            <a:r>
              <a:rPr lang="zh-CN" altLang="en-US" sz="2400">
                <a:sym typeface="+mn-ea"/>
              </a:rPr>
              <a:t>服务器有很多的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轻量型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框架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集成的开发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环境</a:t>
            </a:r>
            <a:endParaRPr lang="zh-CN" altLang="en-US" sz="25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9405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需求分析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06500" y="2406015"/>
            <a:ext cx="2065020" cy="2065020"/>
            <a:chOff x="1758" y="2410"/>
            <a:chExt cx="3252" cy="3252"/>
          </a:xfrm>
        </p:grpSpPr>
        <p:sp>
          <p:nvSpPr>
            <p:cNvPr id="20" name="椭圆 19"/>
            <p:cNvSpPr/>
            <p:nvPr/>
          </p:nvSpPr>
          <p:spPr>
            <a:xfrm>
              <a:off x="1758" y="2410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20" y="3092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城市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信息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24930" y="2405698"/>
            <a:ext cx="2065655" cy="2065655"/>
            <a:chOff x="10281" y="5291"/>
            <a:chExt cx="3253" cy="3253"/>
          </a:xfrm>
        </p:grpSpPr>
        <p:sp>
          <p:nvSpPr>
            <p:cNvPr id="25" name="椭圆 24"/>
            <p:cNvSpPr/>
            <p:nvPr/>
          </p:nvSpPr>
          <p:spPr>
            <a:xfrm>
              <a:off x="10281" y="5291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84" y="5990"/>
              <a:ext cx="2386" cy="1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</a:rPr>
                <a:t>  </a:t>
              </a:r>
              <a:r>
                <a:rPr lang="zh-CN" altLang="en-US" sz="3600" b="1">
                  <a:solidFill>
                    <a:schemeClr val="bg1"/>
                  </a:solidFill>
                </a:rPr>
                <a:t>旅行</a:t>
              </a:r>
              <a:endParaRPr lang="zh-CN" altLang="en-US" sz="3600">
                <a:solidFill>
                  <a:schemeClr val="bg1"/>
                </a:solidFill>
              </a:endParaRPr>
            </a:p>
            <a:p>
              <a:r>
                <a:rPr lang="zh-CN" altLang="en-US" sz="3200">
                  <a:solidFill>
                    <a:schemeClr val="bg1"/>
                  </a:solidFill>
                </a:rPr>
                <a:t> 路线图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34780" y="2406015"/>
            <a:ext cx="2065020" cy="2065020"/>
            <a:chOff x="14083" y="3503"/>
            <a:chExt cx="3252" cy="3252"/>
          </a:xfrm>
        </p:grpSpPr>
        <p:sp>
          <p:nvSpPr>
            <p:cNvPr id="30" name="椭圆 29"/>
            <p:cNvSpPr/>
            <p:nvPr/>
          </p:nvSpPr>
          <p:spPr>
            <a:xfrm>
              <a:off x="14083" y="3503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845" y="4185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旅伴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活动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815715" y="2406015"/>
            <a:ext cx="2065020" cy="2065020"/>
            <a:chOff x="6058" y="6074"/>
            <a:chExt cx="3252" cy="3252"/>
          </a:xfrm>
        </p:grpSpPr>
        <p:sp>
          <p:nvSpPr>
            <p:cNvPr id="34" name="椭圆 33"/>
            <p:cNvSpPr/>
            <p:nvPr/>
          </p:nvSpPr>
          <p:spPr>
            <a:xfrm>
              <a:off x="6058" y="6074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20" y="6756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旅行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日志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804670" y="1594168"/>
            <a:ext cx="894080" cy="521970"/>
            <a:chOff x="1983" y="2502"/>
            <a:chExt cx="1408" cy="822"/>
          </a:xfrm>
        </p:grpSpPr>
        <p:sp>
          <p:nvSpPr>
            <p:cNvPr id="40" name="椭圆 39"/>
            <p:cNvSpPr/>
            <p:nvPr/>
          </p:nvSpPr>
          <p:spPr>
            <a:xfrm>
              <a:off x="2426" y="2653"/>
              <a:ext cx="521" cy="5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83" y="2502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定位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3879215" y="786765"/>
            <a:ext cx="353695" cy="717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270750" y="1594168"/>
            <a:ext cx="843280" cy="491490"/>
            <a:chOff x="1983" y="2502"/>
            <a:chExt cx="1328" cy="774"/>
          </a:xfrm>
        </p:grpSpPr>
        <p:sp>
          <p:nvSpPr>
            <p:cNvPr id="49" name="椭圆 48"/>
            <p:cNvSpPr/>
            <p:nvPr/>
          </p:nvSpPr>
          <p:spPr>
            <a:xfrm>
              <a:off x="2426" y="2653"/>
              <a:ext cx="521" cy="5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" y="2502"/>
              <a:ext cx="1328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购买</a:t>
              </a:r>
              <a:endPara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63365" y="4835795"/>
            <a:ext cx="1537970" cy="460375"/>
            <a:chOff x="2011" y="3405"/>
            <a:chExt cx="2422" cy="725"/>
          </a:xfrm>
        </p:grpSpPr>
        <p:sp>
          <p:nvSpPr>
            <p:cNvPr id="61" name="椭圆 60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11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评论点赞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15765" y="1624965"/>
            <a:ext cx="1537970" cy="460375"/>
            <a:chOff x="2010" y="3405"/>
            <a:chExt cx="2422" cy="725"/>
          </a:xfrm>
        </p:grpSpPr>
        <p:sp>
          <p:nvSpPr>
            <p:cNvPr id="64" name="椭圆 63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010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编辑发布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55155" y="4835795"/>
            <a:ext cx="1537970" cy="460375"/>
            <a:chOff x="2010" y="3405"/>
            <a:chExt cx="2422" cy="725"/>
          </a:xfrm>
        </p:grpSpPr>
        <p:sp>
          <p:nvSpPr>
            <p:cNvPr id="67" name="椭圆 66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010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提问回答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846945" y="4866660"/>
            <a:ext cx="1254125" cy="398644"/>
            <a:chOff x="1878" y="3420"/>
            <a:chExt cx="2422" cy="738"/>
          </a:xfrm>
        </p:grpSpPr>
        <p:sp>
          <p:nvSpPr>
            <p:cNvPr id="70" name="椭圆 69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78" y="3420"/>
              <a:ext cx="2422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用户私聊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- 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结构图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4815205" y="673735"/>
          <a:ext cx="7111365" cy="584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5417185" imgH="4450715" progId="Visio.Drawing.15">
                  <p:embed/>
                </p:oleObj>
              </mc:Choice>
              <mc:Fallback>
                <p:oleObj name="" r:id="rId10" imgW="5417185" imgH="4450715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5205" y="673735"/>
                        <a:ext cx="7111365" cy="584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72845" y="1964055"/>
            <a:ext cx="3162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>
                <a:solidFill>
                  <a:srgbClr val="5D9261"/>
                </a:solidFill>
                <a:latin typeface="华文中宋" panose="02010600040101010101" charset="-122"/>
                <a:ea typeface="华文中宋" panose="02010600040101010101" charset="-122"/>
              </a:rPr>
              <a:t>软件结构图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是描绘软件结构的图形工具，反映软件系统中组件之间相互关系和约束的体系结构设计图，也是作为检查设计正确性和评价模块独立性的好方法。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系统概要设计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 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sym typeface="+mn-ea"/>
              </a:rPr>
              <a:t>- </a:t>
            </a:r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结构图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51130" y="294005"/>
          <a:ext cx="11944350" cy="634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9705340" imgH="5399405" progId="Visio.Drawing.15">
                  <p:embed/>
                </p:oleObj>
              </mc:Choice>
              <mc:Fallback>
                <p:oleObj name="" r:id="rId10" imgW="9705340" imgH="539940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130" y="294005"/>
                        <a:ext cx="11944350" cy="634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0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0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0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0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1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1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1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1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2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2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2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2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3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3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3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3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4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4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4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5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p="http://schemas.openxmlformats.org/presentationml/2006/main">
  <p:tag name="REFSHAPE" val="78001617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2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3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3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3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4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4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4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4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5.xml><?xml version="1.0" encoding="utf-8"?>
<p:tagLst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5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5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5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5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6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6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6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7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7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7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TABLE_BEAUTIFY" val="smartTable{07128af4-9f83-4bc5-8f85-8c6a15a09e59}"/>
</p:tagLst>
</file>

<file path=ppt/tags/tag7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8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8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8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TABLE_BEAUTIFY" val="smartTable{07128af4-9f83-4bc5-8f85-8c6a15a09e59}"/>
</p:tagLst>
</file>

<file path=ppt/tags/tag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8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8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9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9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9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9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宽屏</PresentationFormat>
  <Paragraphs>208</Paragraphs>
  <Slides>31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逐浪温莎雅楷体</vt:lpstr>
      <vt:lpstr>幼圆</vt:lpstr>
      <vt:lpstr>Arial Unicode MS</vt:lpstr>
      <vt:lpstr>等线</vt:lpstr>
      <vt:lpstr>华文中宋</vt:lpstr>
      <vt:lpstr>Office 主题​​</vt:lpstr>
      <vt:lpstr>Visio.Drawing.15</vt:lpstr>
      <vt:lpstr>Visio.Drawing.15</vt:lpstr>
      <vt:lpstr>Visio.Drawing.15</vt:lpstr>
      <vt:lpstr>Visio.Drawing.15</vt:lpstr>
      <vt:lpstr>PowerPoint 演示文稿</vt:lpstr>
      <vt:lpstr>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很甜，，，</cp:lastModifiedBy>
  <cp:revision>563</cp:revision>
  <dcterms:created xsi:type="dcterms:W3CDTF">2017-08-03T09:01:00Z</dcterms:created>
  <dcterms:modified xsi:type="dcterms:W3CDTF">2020-07-02T15:53:50Z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