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38"/>
  </p:handoutMasterIdLst>
  <p:sldIdLst>
    <p:sldId id="309" r:id="rId3"/>
    <p:sldId id="428" r:id="rId4"/>
    <p:sldId id="429" r:id="rId5"/>
    <p:sldId id="407" r:id="rId6"/>
    <p:sldId id="432" r:id="rId7"/>
    <p:sldId id="435" r:id="rId8"/>
    <p:sldId id="438" r:id="rId9"/>
    <p:sldId id="440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33" r:id="rId19"/>
    <p:sldId id="436" r:id="rId20"/>
    <p:sldId id="449" r:id="rId21"/>
    <p:sldId id="471" r:id="rId22"/>
    <p:sldId id="480" r:id="rId23"/>
    <p:sldId id="472" r:id="rId24"/>
    <p:sldId id="475" r:id="rId25"/>
    <p:sldId id="473" r:id="rId26"/>
    <p:sldId id="476" r:id="rId27"/>
    <p:sldId id="474" r:id="rId28"/>
    <p:sldId id="478" r:id="rId29"/>
    <p:sldId id="482" r:id="rId30"/>
    <p:sldId id="477" r:id="rId31"/>
    <p:sldId id="479" r:id="rId32"/>
    <p:sldId id="483" r:id="rId33"/>
    <p:sldId id="485" r:id="rId34"/>
    <p:sldId id="434" r:id="rId35"/>
    <p:sldId id="437" r:id="rId36"/>
    <p:sldId id="450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E53"/>
    <a:srgbClr val="C51A16"/>
    <a:srgbClr val="4A849A"/>
    <a:srgbClr val="5D9261"/>
    <a:srgbClr val="CDD8AA"/>
    <a:srgbClr val="B1C38C"/>
    <a:srgbClr val="A2B37E"/>
    <a:srgbClr val="A2B06C"/>
    <a:srgbClr val="758D55"/>
    <a:srgbClr val="556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05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5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52.xml"/><Relationship Id="rId10" Type="http://schemas.openxmlformats.org/officeDocument/2006/relationships/image" Target="../media/image8.emf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57.xml"/><Relationship Id="rId10" Type="http://schemas.openxmlformats.org/officeDocument/2006/relationships/image" Target="../media/image9.emf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6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6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6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67.xml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7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2.xml"/><Relationship Id="rId10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7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77.xml"/><Relationship Id="rId12" Type="http://schemas.openxmlformats.org/officeDocument/2006/relationships/image" Target="../media/image21.jpe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8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89.xml"/><Relationship Id="rId10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9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94.xml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20.xml"/><Relationship Id="rId15" Type="http://schemas.openxmlformats.org/officeDocument/2006/relationships/image" Target="../media/image3.png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99.xml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04.xml"/><Relationship Id="rId10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0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09.xml"/><Relationship Id="rId10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1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14.xml"/><Relationship Id="rId10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1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19.xml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2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24.xml"/><Relationship Id="rId10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2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29.xml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3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34.xml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3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39.xml"/><Relationship Id="rId10" Type="http://schemas.openxmlformats.org/officeDocument/2006/relationships/image" Target="../media/image36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4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44.xml"/><Relationship Id="rId10" Type="http://schemas.openxmlformats.org/officeDocument/2006/relationships/image" Target="../media/image37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4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49.xml"/><Relationship Id="rId11" Type="http://schemas.openxmlformats.org/officeDocument/2006/relationships/image" Target="../media/image39.jpeg"/><Relationship Id="rId10" Type="http://schemas.openxmlformats.org/officeDocument/2006/relationships/image" Target="../media/image38.jpeg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5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54.xml"/><Relationship Id="rId11" Type="http://schemas.openxmlformats.org/officeDocument/2006/relationships/image" Target="../media/image41.jpeg"/><Relationship Id="rId10" Type="http://schemas.openxmlformats.org/officeDocument/2006/relationships/image" Target="../media/image40.jpeg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5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5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60.xml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2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3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3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4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2.xml"/><Relationship Id="rId10" Type="http://schemas.openxmlformats.org/officeDocument/2006/relationships/image" Target="../media/image6.emf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4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7.xml"/><Relationship Id="rId10" Type="http://schemas.openxmlformats.org/officeDocument/2006/relationships/image" Target="../media/image7.emf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6200000">
            <a:off x="2665070" y="-2667165"/>
            <a:ext cx="6858423" cy="12192751"/>
          </a:xfrm>
          <a:prstGeom prst="rect">
            <a:avLst/>
          </a:prstGeom>
        </p:spPr>
      </p:pic>
      <p:pic>
        <p:nvPicPr>
          <p:cNvPr id="2097153" name="图片 2"/>
          <p:cNvPicPr>
            <a:picLocks noChangeAspect="1"/>
          </p:cNvPicPr>
          <p:nvPr/>
        </p:nvPicPr>
        <p:blipFill rotWithShape="1">
          <a:blip r:embed="rId2" cstate="print"/>
          <a:srcRect t="63995"/>
          <a:stretch>
            <a:fillRect/>
          </a:stretch>
        </p:blipFill>
        <p:spPr>
          <a:xfrm>
            <a:off x="7343779" y="3730666"/>
            <a:ext cx="4846717" cy="3102338"/>
          </a:xfrm>
          <a:prstGeom prst="rect">
            <a:avLst/>
          </a:prstGeom>
        </p:spPr>
      </p:pic>
      <p:pic>
        <p:nvPicPr>
          <p:cNvPr id="2097154" name="图片 3"/>
          <p:cNvPicPr>
            <a:picLocks noChangeAspect="1"/>
          </p:cNvPicPr>
          <p:nvPr/>
        </p:nvPicPr>
        <p:blipFill rotWithShape="1">
          <a:blip r:embed="rId2" cstate="print"/>
          <a:srcRect t="15013" b="36004"/>
          <a:stretch>
            <a:fillRect/>
          </a:stretch>
        </p:blipFill>
        <p:spPr>
          <a:xfrm>
            <a:off x="3024545" y="349292"/>
            <a:ext cx="5172743" cy="4504393"/>
          </a:xfrm>
          <a:prstGeom prst="rect">
            <a:avLst/>
          </a:prstGeom>
        </p:spPr>
      </p:pic>
      <p:pic>
        <p:nvPicPr>
          <p:cNvPr id="2097155" name="图片 5"/>
          <p:cNvPicPr>
            <a:picLocks noChangeAspect="1"/>
          </p:cNvPicPr>
          <p:nvPr/>
        </p:nvPicPr>
        <p:blipFill rotWithShape="1">
          <a:blip r:embed="rId2" cstate="print"/>
          <a:srcRect t="63995" b="8411"/>
          <a:stretch>
            <a:fillRect/>
          </a:stretch>
        </p:blipFill>
        <p:spPr>
          <a:xfrm>
            <a:off x="2736596" y="4480274"/>
            <a:ext cx="4846717" cy="2377605"/>
          </a:xfrm>
          <a:prstGeom prst="rect">
            <a:avLst/>
          </a:prstGeom>
        </p:spPr>
      </p:pic>
      <p:sp>
        <p:nvSpPr>
          <p:cNvPr id="1048587" name="PA_MH_Others_4"/>
          <p:cNvSpPr txBox="1"/>
          <p:nvPr>
            <p:custDataLst>
              <p:tags r:id="rId3"/>
            </p:custDataLst>
          </p:nvPr>
        </p:nvSpPr>
        <p:spPr>
          <a:xfrm>
            <a:off x="5340985" y="3048635"/>
            <a:ext cx="4789805" cy="102743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p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范涵之 </a:t>
            </a:r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个人开发报告 </a:t>
            </a:r>
            <a:endParaRPr lang="zh-CN" altLang="en-US" sz="20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1048589" name="PA_MH_Others_3"/>
          <p:cNvSpPr txBox="1"/>
          <p:nvPr>
            <p:custDataLst>
              <p:tags r:id="rId4"/>
            </p:custDataLst>
          </p:nvPr>
        </p:nvSpPr>
        <p:spPr>
          <a:xfrm>
            <a:off x="2291080" y="1531620"/>
            <a:ext cx="5292725" cy="13265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p>
            <a:pPr lvl="1" algn="dist"/>
            <a:r>
              <a:rPr lang="zh-CN" altLang="en-US" sz="4000" spc="15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旅游社交系统</a:t>
            </a:r>
            <a:endParaRPr lang="zh-CN" altLang="en-US" sz="4000" spc="15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7" grpId="0"/>
      <p:bldP spid="104858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主要功能类图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rcRect t="143" r="32982" b="33232"/>
          <a:stretch>
            <a:fillRect/>
          </a:stretch>
        </p:blipFill>
        <p:spPr>
          <a:xfrm>
            <a:off x="4498975" y="312420"/>
            <a:ext cx="6775450" cy="6330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7540" y="2683510"/>
            <a:ext cx="33832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200000"/>
              </a:lnSpc>
              <a:buClrTx/>
              <a:buSzTx/>
              <a:buNone/>
            </a:pPr>
            <a:r>
              <a:rPr lang="zh-CN" altLang="en-US" b="1"/>
              <a:t>旅伴活动</a:t>
            </a:r>
            <a:endParaRPr lang="zh-CN" altLang="en-US" b="1"/>
          </a:p>
          <a:p>
            <a:pPr algn="l" fontAlgn="auto">
              <a:lnSpc>
                <a:spcPct val="200000"/>
              </a:lnSpc>
              <a:buClrTx/>
              <a:buSzTx/>
              <a:buNone/>
            </a:pPr>
            <a:r>
              <a:rPr lang="zh-CN" altLang="en-US"/>
              <a:t>用户总览已发布的所有旅伴活动</a:t>
            </a:r>
            <a:endParaRPr lang="zh-CN" altLang="en-US"/>
          </a:p>
          <a:p>
            <a:pPr algn="l" fontAlgn="auto">
              <a:lnSpc>
                <a:spcPct val="200000"/>
              </a:lnSpc>
              <a:buClrTx/>
              <a:buSzTx/>
              <a:buNone/>
            </a:pPr>
            <a:r>
              <a:rPr lang="zh-CN" altLang="en-US"/>
              <a:t>用户创建编辑发布新的旅伴活动</a:t>
            </a:r>
            <a:endParaRPr lang="zh-CN" altLang="en-US"/>
          </a:p>
          <a:p>
            <a:pPr algn="l" fontAlgn="auto">
              <a:lnSpc>
                <a:spcPct val="200000"/>
              </a:lnSpc>
              <a:buClrTx/>
              <a:buSzTx/>
              <a:buNone/>
            </a:pPr>
            <a:r>
              <a:rPr lang="zh-CN" altLang="en-US"/>
              <a:t>系统展示已发布的旅伴活动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主要功能类图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rcRect r="33428" b="33871"/>
          <a:stretch>
            <a:fillRect/>
          </a:stretch>
        </p:blipFill>
        <p:spPr>
          <a:xfrm>
            <a:off x="393700" y="768350"/>
            <a:ext cx="7534275" cy="5753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42605" y="2691765"/>
            <a:ext cx="3154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200000"/>
              </a:lnSpc>
              <a:buClrTx/>
              <a:buSzTx/>
              <a:buNone/>
            </a:pPr>
            <a:r>
              <a:rPr lang="zh-CN" altLang="en-US" b="1"/>
              <a:t>路线图</a:t>
            </a:r>
            <a:endParaRPr lang="zh-CN" altLang="en-US" b="1"/>
          </a:p>
          <a:p>
            <a:pPr algn="l" fontAlgn="auto">
              <a:lnSpc>
                <a:spcPct val="200000"/>
              </a:lnSpc>
              <a:buClrTx/>
              <a:buSzTx/>
              <a:buNone/>
            </a:pPr>
            <a:r>
              <a:rPr lang="zh-CN" altLang="en-US"/>
              <a:t>用户总览已发布的所有路线图</a:t>
            </a:r>
            <a:endParaRPr lang="zh-CN" altLang="en-US"/>
          </a:p>
          <a:p>
            <a:pPr algn="l" fontAlgn="auto">
              <a:lnSpc>
                <a:spcPct val="200000"/>
              </a:lnSpc>
              <a:buClrTx/>
              <a:buSzTx/>
              <a:buNone/>
            </a:pPr>
            <a:r>
              <a:rPr lang="zh-CN" altLang="en-US"/>
              <a:t>用户创建编辑发布新的路线图</a:t>
            </a:r>
            <a:endParaRPr lang="zh-CN" altLang="en-US"/>
          </a:p>
          <a:p>
            <a:pPr algn="l" fontAlgn="auto">
              <a:lnSpc>
                <a:spcPct val="200000"/>
              </a:lnSpc>
              <a:buClrTx/>
              <a:buSzTx/>
              <a:buNone/>
            </a:pPr>
            <a:r>
              <a:rPr lang="zh-CN" altLang="en-US"/>
              <a:t>系统展示已发布的路线图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界面设计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 descr="1发现（首页）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4890" y="861060"/>
            <a:ext cx="1835785" cy="5445760"/>
          </a:xfrm>
          <a:prstGeom prst="rect">
            <a:avLst/>
          </a:prstGeom>
        </p:spPr>
      </p:pic>
      <p:pic>
        <p:nvPicPr>
          <p:cNvPr id="3" name="图片 2" descr="2定位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4460" y="864870"/>
            <a:ext cx="1594485" cy="5441950"/>
          </a:xfrm>
          <a:prstGeom prst="rect">
            <a:avLst/>
          </a:prstGeom>
        </p:spPr>
      </p:pic>
      <p:pic>
        <p:nvPicPr>
          <p:cNvPr id="4" name="图片 3" descr="3路线图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1625" y="759460"/>
            <a:ext cx="1390650" cy="5547360"/>
          </a:xfrm>
          <a:prstGeom prst="rect">
            <a:avLst/>
          </a:prstGeom>
        </p:spPr>
      </p:pic>
      <p:pic>
        <p:nvPicPr>
          <p:cNvPr id="5" name="图片 4" descr="1我的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4955" y="1619250"/>
            <a:ext cx="2045970" cy="3638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39300" y="58674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主页四连</a:t>
            </a:r>
            <a:endParaRPr lang="zh-CN" altLang="en-US" b="1"/>
          </a:p>
        </p:txBody>
      </p:sp>
    </p:spTree>
    <p:custDataLst>
      <p:tags r:id="rId1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24155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界面设计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 descr="登录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3605" y="1381125"/>
            <a:ext cx="2207260" cy="3925570"/>
          </a:xfrm>
          <a:prstGeom prst="rect">
            <a:avLst/>
          </a:prstGeom>
        </p:spPr>
      </p:pic>
      <p:pic>
        <p:nvPicPr>
          <p:cNvPr id="4" name="图片 3" descr="我来回答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02090" y="1452880"/>
            <a:ext cx="2221230" cy="3951605"/>
          </a:xfrm>
          <a:prstGeom prst="rect">
            <a:avLst/>
          </a:prstGeom>
        </p:spPr>
      </p:pic>
      <p:pic>
        <p:nvPicPr>
          <p:cNvPr id="5" name="图片 4" descr="日志详情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7300" y="1381125"/>
            <a:ext cx="2226310" cy="3957955"/>
          </a:xfrm>
          <a:prstGeom prst="rect">
            <a:avLst/>
          </a:prstGeom>
        </p:spPr>
      </p:pic>
      <p:pic>
        <p:nvPicPr>
          <p:cNvPr id="7" name="图片 6" descr="预览路线图（路线图详细界面）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40550" y="1154430"/>
            <a:ext cx="1603375" cy="4378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10385" y="58216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登录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9857105" y="58216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回答问题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4111625" y="58216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日志详情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6870065" y="582168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路线图预览</a:t>
            </a:r>
            <a:endParaRPr lang="zh-CN" altLang="en-US" b="1"/>
          </a:p>
        </p:txBody>
      </p:sp>
    </p:spTree>
    <p:custDataLst>
      <p:tags r:id="rId1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界面设计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 descr="2020-06-12_010110"/>
          <p:cNvPicPr>
            <a:picLocks noChangeAspect="1"/>
          </p:cNvPicPr>
          <p:nvPr/>
        </p:nvPicPr>
        <p:blipFill>
          <a:blip r:embed="rId10">
            <a:clrChange>
              <a:clrFrom>
                <a:srgbClr val="282828">
                  <a:alpha val="100000"/>
                </a:srgbClr>
              </a:clrFrom>
              <a:clrTo>
                <a:srgbClr val="282828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310" y="434975"/>
            <a:ext cx="10332720" cy="631126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网络通信格式设计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3" name="图片 2" descr="2020-06-12_0120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540" y="996950"/>
            <a:ext cx="4197985" cy="5135245"/>
          </a:xfrm>
          <a:prstGeom prst="rect">
            <a:avLst/>
          </a:prstGeom>
        </p:spPr>
      </p:pic>
      <p:pic>
        <p:nvPicPr>
          <p:cNvPr id="5" name="图片 4" descr="2020-06-12_0121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51755" y="996950"/>
            <a:ext cx="3524885" cy="51041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09075" y="1998345"/>
            <a:ext cx="24307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b="1"/>
              <a:t>使用</a:t>
            </a:r>
            <a:r>
              <a:rPr lang="en-US" altLang="zh-CN" b="1"/>
              <a:t>Json</a:t>
            </a:r>
            <a:r>
              <a:rPr lang="zh-CN" altLang="en-US" b="1"/>
              <a:t>传递数据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客户端基本格式为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code+result</a:t>
            </a:r>
            <a:endParaRPr lang="en-US" altLang="zh-CN"/>
          </a:p>
          <a:p>
            <a:pPr fontAlgn="auto">
              <a:lnSpc>
                <a:spcPct val="200000"/>
              </a:lnSpc>
            </a:pPr>
            <a:r>
              <a:rPr lang="zh-CN" altLang="en-US"/>
              <a:t>服务器基本格式为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code+message+result</a:t>
            </a:r>
            <a:endParaRPr lang="en-US" altLang="zh-CN"/>
          </a:p>
        </p:txBody>
      </p:sp>
      <p:pic>
        <p:nvPicPr>
          <p:cNvPr id="8" name="图片 7" descr="QQ图片202006120218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78705" y="3319145"/>
            <a:ext cx="4070350" cy="300164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79700" y="-2689225"/>
            <a:ext cx="6877050" cy="122364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168390" y="2866390"/>
            <a:ext cx="249491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20000"/>
              </a:lnSpc>
            </a:pPr>
            <a:r>
              <a:rPr lang="zh-CN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  <a:cs typeface="+mj-cs"/>
              </a:rPr>
              <a:t>系统实现</a:t>
            </a:r>
            <a:endParaRPr lang="zh-CN" altLang="en-US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逐浪温莎雅楷体" panose="03000509000000000000" charset="-122"/>
              <a:ea typeface="逐浪温莎雅楷体" panose="03000509000000000000" charset="-122"/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03</a:t>
            </a:r>
            <a:endParaRPr lang="en-US" altLang="zh-CN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系统实现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0"/>
            </p:custDataLst>
          </p:nvPr>
        </p:nvGraphicFramePr>
        <p:xfrm>
          <a:off x="1696085" y="2783840"/>
          <a:ext cx="8533130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1690"/>
                <a:gridCol w="51714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技术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登录注册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Android</a:t>
                      </a:r>
                      <a:r>
                        <a:rPr lang="zh-CN" altLang="en-US" sz="1800">
                          <a:sym typeface="+mn-ea"/>
                        </a:rPr>
                        <a:t>客户端与</a:t>
                      </a:r>
                      <a:r>
                        <a:rPr lang="en-US" altLang="zh-CN" sz="1800">
                          <a:sym typeface="+mn-ea"/>
                        </a:rPr>
                        <a:t>PHP</a:t>
                      </a:r>
                      <a:r>
                        <a:rPr lang="zh-CN" altLang="en-US" sz="1800">
                          <a:sym typeface="+mn-ea"/>
                        </a:rPr>
                        <a:t>服务器通信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旅行日志编辑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图文混排编辑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旅行日志发布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日志保存与向服务器传输图片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旅行日志展示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瀑布流显示，异步加载图片，避免缓存不足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解析地址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183640" y="1622425"/>
            <a:ext cx="3533775" cy="652780"/>
            <a:chOff x="1864" y="2555"/>
            <a:chExt cx="5565" cy="1028"/>
          </a:xfrm>
        </p:grpSpPr>
        <p:sp>
          <p:nvSpPr>
            <p:cNvPr id="2" name="文本框 1"/>
            <p:cNvSpPr txBox="1"/>
            <p:nvPr/>
          </p:nvSpPr>
          <p:spPr>
            <a:xfrm>
              <a:off x="2708" y="2858"/>
              <a:ext cx="472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实现功能与关键技术</a:t>
              </a:r>
              <a:endParaRPr lang="zh-CN" altLang="en-US" sz="2400"/>
            </a:p>
          </p:txBody>
        </p:sp>
        <p:sp>
          <p:nvSpPr>
            <p:cNvPr id="13" name="同心圆 12"/>
            <p:cNvSpPr/>
            <p:nvPr/>
          </p:nvSpPr>
          <p:spPr>
            <a:xfrm>
              <a:off x="1864" y="2555"/>
              <a:ext cx="909" cy="909"/>
            </a:xfrm>
            <a:prstGeom prst="donu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buNone/>
            </a:pPr>
            <a:r>
              <a:rPr lang="en-US" altLang="zh-CN">
                <a:sym typeface="+mn-ea"/>
              </a:rPr>
              <a:t>Android</a:t>
            </a:r>
            <a:r>
              <a:rPr lang="zh-CN" altLang="en-US">
                <a:sym typeface="+mn-ea"/>
              </a:rPr>
              <a:t>客户端与</a:t>
            </a:r>
            <a:r>
              <a:rPr lang="en-US" altLang="zh-CN">
                <a:sym typeface="+mn-ea"/>
              </a:rPr>
              <a:t>PHP</a:t>
            </a:r>
            <a:r>
              <a:rPr lang="zh-CN" altLang="en-US">
                <a:sym typeface="+mn-ea"/>
              </a:rPr>
              <a:t>服务器通信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程序展示与部分代码实现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36010" y="3342005"/>
            <a:ext cx="3865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ym typeface="+mn-ea"/>
              </a:rPr>
              <a:t>Android</a:t>
            </a:r>
            <a:r>
              <a:rPr lang="zh-CN" altLang="en-US" sz="2000">
                <a:sym typeface="+mn-ea"/>
              </a:rPr>
              <a:t>客户端与</a:t>
            </a:r>
            <a:r>
              <a:rPr lang="en-US" altLang="zh-CN" sz="2000">
                <a:sym typeface="+mn-ea"/>
              </a:rPr>
              <a:t>PHP</a:t>
            </a:r>
            <a:r>
              <a:rPr lang="zh-CN" altLang="en-US" sz="2000">
                <a:sym typeface="+mn-ea"/>
              </a:rPr>
              <a:t>服务器通信</a:t>
            </a:r>
            <a:endParaRPr lang="zh-CN" altLang="en-US" sz="2000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57400" y="2177415"/>
            <a:ext cx="3533775" cy="652780"/>
            <a:chOff x="1864" y="2555"/>
            <a:chExt cx="5565" cy="1028"/>
          </a:xfrm>
        </p:grpSpPr>
        <p:sp>
          <p:nvSpPr>
            <p:cNvPr id="4" name="文本框 3"/>
            <p:cNvSpPr txBox="1"/>
            <p:nvPr/>
          </p:nvSpPr>
          <p:spPr>
            <a:xfrm>
              <a:off x="2708" y="2858"/>
              <a:ext cx="472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登录注册</a:t>
              </a:r>
              <a:endParaRPr lang="zh-CN" altLang="en-US" sz="2400"/>
            </a:p>
          </p:txBody>
        </p:sp>
        <p:sp>
          <p:nvSpPr>
            <p:cNvPr id="13" name="同心圆 12"/>
            <p:cNvSpPr/>
            <p:nvPr/>
          </p:nvSpPr>
          <p:spPr>
            <a:xfrm>
              <a:off x="1864" y="2555"/>
              <a:ext cx="909" cy="909"/>
            </a:xfrm>
            <a:prstGeom prst="donu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图片 6" descr="登录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8590" y="986790"/>
            <a:ext cx="2758440" cy="490410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首页4页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697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程序展示与部分代码实现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940" y="5617845"/>
            <a:ext cx="335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使用</a:t>
            </a:r>
            <a:r>
              <a:rPr lang="en-US" altLang="zh-CN"/>
              <a:t>post</a:t>
            </a:r>
            <a:r>
              <a:rPr lang="zh-CN" altLang="en-US"/>
              <a:t>请求传递数据给服务器</a:t>
            </a:r>
            <a:endParaRPr lang="zh-CN" altLang="en-US"/>
          </a:p>
        </p:txBody>
      </p:sp>
      <p:pic>
        <p:nvPicPr>
          <p:cNvPr id="7" name="图片 6" descr="post请求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540" y="1095375"/>
            <a:ext cx="5060950" cy="3917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58660" y="14243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服务器地址记录</a:t>
            </a:r>
            <a:endParaRPr lang="zh-CN" altLang="en-US"/>
          </a:p>
        </p:txBody>
      </p:sp>
      <p:pic>
        <p:nvPicPr>
          <p:cNvPr id="9" name="图片 8" descr="2020-07-02_1348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445" y="1922145"/>
            <a:ext cx="6038850" cy="40640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73350" y="-2679700"/>
            <a:ext cx="6877050" cy="12236450"/>
          </a:xfrm>
          <a:prstGeom prst="rect">
            <a:avLst/>
          </a:prstGeom>
        </p:spPr>
      </p:pic>
      <p:sp>
        <p:nvSpPr>
          <p:cNvPr id="17" name="PA_MH_Others_11" descr="#wm#_48_07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404225" y="1092200"/>
            <a:ext cx="1088390" cy="1091565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zh-CN" sz="3300" kern="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  <a:cs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316720" y="1299845"/>
            <a:ext cx="2088515" cy="200723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PA_MH_Others_12"/>
          <p:cNvSpPr txBox="1"/>
          <p:nvPr>
            <p:custDataLst>
              <p:tags r:id="rId3"/>
            </p:custDataLst>
          </p:nvPr>
        </p:nvSpPr>
        <p:spPr>
          <a:xfrm>
            <a:off x="9169400" y="2480310"/>
            <a:ext cx="720090" cy="323088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en-US" altLang="zh-CN" sz="2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CONTENTS</a:t>
            </a:r>
            <a:endParaRPr lang="zh-CN" altLang="en-US" sz="2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336165" y="1809309"/>
            <a:ext cx="5753100" cy="3398627"/>
            <a:chOff x="7340" y="2923"/>
            <a:chExt cx="9060" cy="5352"/>
          </a:xfrm>
        </p:grpSpPr>
        <p:grpSp>
          <p:nvGrpSpPr>
            <p:cNvPr id="37" name="组合 36"/>
            <p:cNvGrpSpPr/>
            <p:nvPr/>
          </p:nvGrpSpPr>
          <p:grpSpPr>
            <a:xfrm>
              <a:off x="7340" y="2923"/>
              <a:ext cx="9060" cy="1077"/>
              <a:chOff x="3494405" y="1392118"/>
              <a:chExt cx="5753100" cy="684261"/>
            </a:xfrm>
          </p:grpSpPr>
          <p:sp>
            <p:nvSpPr>
              <p:cNvPr id="38" name="文本框 3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494405" y="1392118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2500" lnSpcReduction="10000"/>
              </a:bodyPr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01</a:t>
                </a:r>
                <a:endPara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  <p:sp>
            <p:nvSpPr>
              <p:cNvPr id="39" name="文本框 3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306513" y="1525289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Autofit/>
              </a:bodyPr>
              <a:p>
                <a:pPr fontAlgn="auto">
                  <a:lnSpc>
                    <a:spcPct val="120000"/>
                  </a:lnSpc>
                </a:pPr>
                <a:r>
                  <a:rPr lang="zh-CN" altLang="en-US" sz="2400" b="1" spc="300" dirty="0">
                    <a:solidFill>
                      <a:schemeClr val="tx1"/>
                    </a:solidFill>
                    <a:effectLst>
                      <a:reflection blurRad="6350" stA="55000" endA="300" endPos="45500" dir="5400000" sy="-100000" algn="bl" rotWithShape="0"/>
                    </a:effectLst>
                    <a:latin typeface="微软雅黑" panose="020B0503020204020204" charset="-122"/>
                    <a:ea typeface="微软雅黑" panose="020B0503020204020204" charset="-122"/>
                    <a:cs typeface="+mj-cs"/>
                  </a:rPr>
                  <a:t>个人任务</a:t>
                </a:r>
                <a:endParaRPr lang="zh-CN" altLang="en-US" sz="2400" b="1" spc="300" dirty="0">
                  <a:solidFill>
                    <a:schemeClr val="tx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340" y="4347"/>
              <a:ext cx="9060" cy="1077"/>
              <a:chOff x="3494405" y="2296694"/>
              <a:chExt cx="5753100" cy="684261"/>
            </a:xfrm>
          </p:grpSpPr>
          <p:sp>
            <p:nvSpPr>
              <p:cNvPr id="42" name="文本框 4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494405" y="2296694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7500" lnSpcReduction="10000"/>
              </a:bodyPr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02</a:t>
                </a:r>
                <a:endPara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  <p:sp>
            <p:nvSpPr>
              <p:cNvPr id="43" name="文本框 4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306513" y="2430428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Autofit/>
              </a:bodyPr>
              <a:p>
                <a:pPr fontAlgn="auto">
                  <a:lnSpc>
                    <a:spcPct val="120000"/>
                  </a:lnSpc>
                </a:pPr>
                <a:r>
                  <a:rPr lang="zh-CN" altLang="en-US" sz="2400" b="1" spc="300" dirty="0">
                    <a:solidFill>
                      <a:schemeClr val="tx1"/>
                    </a:solidFill>
                    <a:effectLst>
                      <a:reflection blurRad="6350" stA="55000" endA="300" endPos="45500" dir="5400000" sy="-100000" algn="bl" rotWithShape="0"/>
                    </a:effectLst>
                    <a:latin typeface="微软雅黑" panose="020B0503020204020204" charset="-122"/>
                    <a:ea typeface="微软雅黑" panose="020B0503020204020204" charset="-122"/>
                    <a:cs typeface="+mj-cs"/>
                  </a:rPr>
                  <a:t>需求分析</a:t>
                </a:r>
                <a:endParaRPr lang="zh-CN" altLang="en-US" sz="2400" b="1" spc="300" dirty="0">
                  <a:solidFill>
                    <a:schemeClr val="tx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7340" y="5773"/>
              <a:ext cx="9060" cy="1077"/>
              <a:chOff x="3494405" y="3201269"/>
              <a:chExt cx="5753100" cy="684261"/>
            </a:xfrm>
          </p:grpSpPr>
          <p:sp>
            <p:nvSpPr>
              <p:cNvPr id="46" name="文本框 4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494405" y="3201269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7500" lnSpcReduction="10000"/>
              </a:bodyPr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03</a:t>
                </a:r>
                <a:endPara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  <p:sp>
            <p:nvSpPr>
              <p:cNvPr id="47" name="文本框 46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306513" y="3334932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Autofit/>
              </a:bodyPr>
              <a:p>
                <a:pPr fontAlgn="auto">
                  <a:lnSpc>
                    <a:spcPct val="120000"/>
                  </a:lnSpc>
                </a:pPr>
                <a:r>
                  <a:rPr lang="zh-CN" altLang="en-US" sz="24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reflection blurRad="6350" stA="55000" endA="300" endPos="45500" dir="5400000" sy="-100000" algn="bl" rotWithShape="0"/>
                    </a:effectLst>
                    <a:latin typeface="微软雅黑" panose="020B0503020204020204" charset="-122"/>
                    <a:ea typeface="微软雅黑" panose="020B0503020204020204" charset="-122"/>
                    <a:cs typeface="+mj-cs"/>
                  </a:rPr>
                  <a:t>系统实现</a:t>
                </a:r>
                <a:endParaRPr lang="zh-CN" altLang="en-US" sz="24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7340" y="7197"/>
              <a:ext cx="9060" cy="1078"/>
              <a:chOff x="3494405" y="4105845"/>
              <a:chExt cx="5753100" cy="684261"/>
            </a:xfrm>
          </p:grpSpPr>
          <p:sp>
            <p:nvSpPr>
              <p:cNvPr id="50" name="文本框 4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494405" y="4105845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 fontScale="97500" lnSpcReduction="10000"/>
              </a:bodyPr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/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04</a:t>
                </a:r>
                <a:endParaRPr lang="en-US" altLang="zh-CN" sz="3600" dirty="0">
                  <a:solidFill>
                    <a:schemeClr val="tx1"/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  <p:sp>
            <p:nvSpPr>
              <p:cNvPr id="57" name="文本框 56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4306513" y="4239114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Autofit/>
              </a:bodyPr>
              <a:p>
                <a:pPr fontAlgn="auto">
                  <a:lnSpc>
                    <a:spcPct val="120000"/>
                  </a:lnSpc>
                </a:pPr>
                <a:r>
                  <a:rPr lang="zh-CN" altLang="en-US" sz="2400" b="1" spc="300" dirty="0">
                    <a:solidFill>
                      <a:schemeClr val="tx1"/>
                    </a:solidFill>
                    <a:effectLst>
                      <a:reflection blurRad="6350" stA="55000" endA="300" endPos="45500" dir="5400000" sy="-100000" algn="bl" rotWithShape="0"/>
                    </a:effectLst>
                    <a:latin typeface="微软雅黑" panose="020B0503020204020204" charset="-122"/>
                    <a:ea typeface="微软雅黑" panose="020B0503020204020204" charset="-122"/>
                    <a:cs typeface="+mj-cs"/>
                  </a:rPr>
                  <a:t>个人心得</a:t>
                </a:r>
                <a:endParaRPr lang="zh-CN" altLang="en-US" sz="2400" b="1" spc="300" dirty="0">
                  <a:solidFill>
                    <a:schemeClr val="tx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endParaRPr>
              </a:p>
            </p:txBody>
          </p:sp>
        </p:grpSp>
      </p:grpSp>
      <p:sp>
        <p:nvSpPr>
          <p:cNvPr id="61" name="标题 60"/>
          <p:cNvSpPr>
            <a:spLocks noGrp="1"/>
          </p:cNvSpPr>
          <p:nvPr>
            <p:ph type="ctrTitle"/>
            <p:custDataLst>
              <p:tags r:id="rId12"/>
            </p:custDataLst>
          </p:nvPr>
        </p:nvSpPr>
        <p:spPr>
          <a:xfrm>
            <a:off x="10001885" y="1761490"/>
            <a:ext cx="1403350" cy="1701165"/>
          </a:xfrm>
        </p:spPr>
        <p:txBody>
          <a:bodyPr vert="eaVert">
            <a:noAutofit/>
          </a:bodyPr>
          <a:p>
            <a:pPr algn="dist">
              <a:lnSpc>
                <a:spcPct val="200000"/>
              </a:lnSpc>
            </a:pPr>
            <a:r>
              <a:rPr lang="zh-CN" altLang="en-US" sz="8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</a:rPr>
              <a:t>录</a:t>
            </a:r>
            <a:endParaRPr lang="zh-CN" altLang="en-US" sz="8800" b="0" dirty="0">
              <a:solidFill>
                <a:schemeClr val="tx1">
                  <a:lumMod val="85000"/>
                  <a:lumOff val="15000"/>
                </a:schemeClr>
              </a:solidFill>
              <a:latin typeface="逐浪温莎雅楷体" panose="03000509000000000000" charset="-122"/>
              <a:ea typeface="逐浪温莎雅楷体" panose="03000509000000000000" charset="-122"/>
            </a:endParaRPr>
          </a:p>
        </p:txBody>
      </p:sp>
      <p:sp>
        <p:nvSpPr>
          <p:cNvPr id="62" name="标题 60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8089265" y="1172845"/>
            <a:ext cx="1403350" cy="1104265"/>
          </a:xfrm>
          <a:prstGeom prst="rect">
            <a:avLst/>
          </a:prstGeom>
        </p:spPr>
        <p:txBody>
          <a:bodyPr vert="ea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zh-CN" altLang="en-US" sz="5400" b="0" dirty="0">
                <a:solidFill>
                  <a:schemeClr val="bg1"/>
                </a:solidFill>
                <a:latin typeface="逐浪温莎雅楷体" panose="03000509000000000000" charset="-122"/>
                <a:ea typeface="逐浪温莎雅楷体" panose="03000509000000000000" charset="-122"/>
              </a:rPr>
              <a:t>目</a:t>
            </a:r>
            <a:endParaRPr lang="zh-CN" altLang="en-US" sz="5400" b="0" dirty="0">
              <a:solidFill>
                <a:schemeClr val="bg1"/>
              </a:solidFill>
              <a:latin typeface="逐浪温莎雅楷体" panose="03000509000000000000" charset="-122"/>
              <a:ea typeface="逐浪温莎雅楷体" panose="03000509000000000000" charset="-122"/>
            </a:endParaRPr>
          </a:p>
        </p:txBody>
      </p:sp>
      <p:pic>
        <p:nvPicPr>
          <p:cNvPr id="3" name="图片 2" descr="0172d0dc26b25d2e622eceade12082b0b4877cadcac02-NCB2wE_fw65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712325" y="2931795"/>
            <a:ext cx="1847850" cy="227584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24155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程序展示与部分代码实现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4070" y="60852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登录 </a:t>
            </a:r>
            <a:endParaRPr lang="zh-CN" altLang="en-US"/>
          </a:p>
        </p:txBody>
      </p:sp>
      <p:pic>
        <p:nvPicPr>
          <p:cNvPr id="3" name="图片 2" descr="登录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4940" y="1181100"/>
            <a:ext cx="2758440" cy="4904105"/>
          </a:xfrm>
          <a:prstGeom prst="rect">
            <a:avLst/>
          </a:prstGeom>
        </p:spPr>
      </p:pic>
      <p:pic>
        <p:nvPicPr>
          <p:cNvPr id="4" name="图片 3" descr="注册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7765" y="1181100"/>
            <a:ext cx="2743835" cy="4878705"/>
          </a:xfrm>
          <a:prstGeom prst="rect">
            <a:avLst/>
          </a:prstGeom>
        </p:spPr>
      </p:pic>
      <p:pic>
        <p:nvPicPr>
          <p:cNvPr id="5" name="图片 4" descr="退出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2960" y="1181100"/>
            <a:ext cx="2748915" cy="48882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29325" y="60852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注册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97695" y="61893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退出 </a:t>
            </a:r>
            <a:endParaRPr lang="zh-CN" altLang="en-US"/>
          </a:p>
        </p:txBody>
      </p:sp>
    </p:spTree>
    <p:custDataLst>
      <p:tags r:id="rId1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buNone/>
            </a:pPr>
            <a:r>
              <a:rPr lang="en-US" altLang="zh-CN">
                <a:sym typeface="+mn-ea"/>
              </a:rPr>
              <a:t>Android</a:t>
            </a:r>
            <a:r>
              <a:rPr lang="zh-CN" altLang="en-US">
                <a:sym typeface="+mn-ea"/>
              </a:rPr>
              <a:t>客户端与</a:t>
            </a:r>
            <a:r>
              <a:rPr lang="en-US" altLang="zh-CN">
                <a:sym typeface="+mn-ea"/>
              </a:rPr>
              <a:t>PHP</a:t>
            </a:r>
            <a:r>
              <a:rPr lang="zh-CN" altLang="en-US">
                <a:sym typeface="+mn-ea"/>
              </a:rPr>
              <a:t>服务器通信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程序展示与部分代码实现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6010" y="334200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ym typeface="+mn-ea"/>
              </a:rPr>
              <a:t>图文混排编辑</a:t>
            </a:r>
            <a:endParaRPr lang="zh-CN" altLang="en-US" sz="2000"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57400" y="2177415"/>
            <a:ext cx="3533775" cy="652780"/>
            <a:chOff x="1864" y="2555"/>
            <a:chExt cx="5565" cy="1028"/>
          </a:xfrm>
        </p:grpSpPr>
        <p:sp>
          <p:nvSpPr>
            <p:cNvPr id="5" name="文本框 4"/>
            <p:cNvSpPr txBox="1"/>
            <p:nvPr/>
          </p:nvSpPr>
          <p:spPr>
            <a:xfrm>
              <a:off x="2708" y="2858"/>
              <a:ext cx="472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ym typeface="+mn-ea"/>
                </a:rPr>
                <a:t>旅行日志编辑</a:t>
              </a:r>
              <a:endParaRPr lang="zh-CN" altLang="en-US" sz="2400"/>
            </a:p>
          </p:txBody>
        </p:sp>
        <p:sp>
          <p:nvSpPr>
            <p:cNvPr id="13" name="同心圆 12"/>
            <p:cNvSpPr/>
            <p:nvPr/>
          </p:nvSpPr>
          <p:spPr>
            <a:xfrm>
              <a:off x="1864" y="2555"/>
              <a:ext cx="909" cy="909"/>
            </a:xfrm>
            <a:prstGeom prst="donu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图片 6" descr="编辑旅游日志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1770" y="909955"/>
            <a:ext cx="2942590" cy="523176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首页4页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程序展示与部分代码实现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52865" y="31737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图文混排</a:t>
            </a:r>
            <a:endParaRPr lang="zh-CN" altLang="en-US"/>
          </a:p>
        </p:txBody>
      </p:sp>
      <p:pic>
        <p:nvPicPr>
          <p:cNvPr id="3" name="图片 2" descr="插入图片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4575" y="1566545"/>
            <a:ext cx="7505700" cy="403225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buNone/>
            </a:pPr>
            <a:r>
              <a:rPr lang="en-US" altLang="zh-CN">
                <a:sym typeface="+mn-ea"/>
              </a:rPr>
              <a:t>Android</a:t>
            </a:r>
            <a:r>
              <a:rPr lang="zh-CN" altLang="en-US">
                <a:sym typeface="+mn-ea"/>
              </a:rPr>
              <a:t>客户端与</a:t>
            </a:r>
            <a:r>
              <a:rPr lang="en-US" altLang="zh-CN">
                <a:sym typeface="+mn-ea"/>
              </a:rPr>
              <a:t>PHP</a:t>
            </a:r>
            <a:r>
              <a:rPr lang="zh-CN" altLang="en-US">
                <a:sym typeface="+mn-ea"/>
              </a:rPr>
              <a:t>服务器通信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程序展示与部分代码实现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36010" y="3342005"/>
            <a:ext cx="348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ym typeface="+mn-ea"/>
              </a:rPr>
              <a:t>日志保存与向服务器传输图片</a:t>
            </a:r>
            <a:endParaRPr lang="zh-CN" altLang="en-US" sz="2000"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57400" y="2177415"/>
            <a:ext cx="3533775" cy="652780"/>
            <a:chOff x="1864" y="2555"/>
            <a:chExt cx="5565" cy="1028"/>
          </a:xfrm>
        </p:grpSpPr>
        <p:sp>
          <p:nvSpPr>
            <p:cNvPr id="7" name="文本框 6"/>
            <p:cNvSpPr txBox="1"/>
            <p:nvPr/>
          </p:nvSpPr>
          <p:spPr>
            <a:xfrm>
              <a:off x="2708" y="2858"/>
              <a:ext cx="472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ym typeface="+mn-ea"/>
                </a:rPr>
                <a:t>旅行日志发布</a:t>
              </a:r>
              <a:endParaRPr lang="zh-CN" altLang="en-US" sz="2400"/>
            </a:p>
          </p:txBody>
        </p:sp>
        <p:sp>
          <p:nvSpPr>
            <p:cNvPr id="13" name="同心圆 12"/>
            <p:cNvSpPr/>
            <p:nvPr/>
          </p:nvSpPr>
          <p:spPr>
            <a:xfrm>
              <a:off x="1864" y="2555"/>
              <a:ext cx="909" cy="909"/>
            </a:xfrm>
            <a:prstGeom prst="donu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" name="图片 7" descr="编辑旅游日志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6875" y="910590"/>
            <a:ext cx="2942590" cy="523176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首页4页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程序展示与部分代码实现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02680" y="20212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日志保存</a:t>
            </a:r>
            <a:endParaRPr lang="zh-CN" altLang="en-US"/>
          </a:p>
        </p:txBody>
      </p:sp>
      <p:pic>
        <p:nvPicPr>
          <p:cNvPr id="5" name="图片 4" descr="图片转字符串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090" y="4250055"/>
            <a:ext cx="8026400" cy="1771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49105" y="512889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图片转字符串</a:t>
            </a:r>
            <a:endParaRPr lang="en-US" altLang="zh-CN"/>
          </a:p>
        </p:txBody>
      </p:sp>
      <p:pic>
        <p:nvPicPr>
          <p:cNvPr id="3" name="图片 2" descr="2020-07-02_1349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090" y="1089660"/>
            <a:ext cx="4775200" cy="283845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buNone/>
            </a:pPr>
            <a:r>
              <a:rPr lang="en-US" altLang="zh-CN">
                <a:sym typeface="+mn-ea"/>
              </a:rPr>
              <a:t>Android</a:t>
            </a:r>
            <a:r>
              <a:rPr lang="zh-CN" altLang="en-US">
                <a:sym typeface="+mn-ea"/>
              </a:rPr>
              <a:t>客户端与</a:t>
            </a:r>
            <a:r>
              <a:rPr lang="en-US" altLang="zh-CN">
                <a:sym typeface="+mn-ea"/>
              </a:rPr>
              <a:t>PHP</a:t>
            </a:r>
            <a:r>
              <a:rPr lang="zh-CN" altLang="en-US">
                <a:sym typeface="+mn-ea"/>
              </a:rPr>
              <a:t>服务器通信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程序展示与部分代码实现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36010" y="3342005"/>
            <a:ext cx="500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ym typeface="+mn-ea"/>
              </a:rPr>
              <a:t>瀑布流显示，异步加载图片，避免缓存不足</a:t>
            </a:r>
            <a:endParaRPr lang="zh-CN" altLang="en-US" sz="2000"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57400" y="2177415"/>
            <a:ext cx="3533775" cy="652780"/>
            <a:chOff x="1864" y="2555"/>
            <a:chExt cx="5565" cy="1028"/>
          </a:xfrm>
        </p:grpSpPr>
        <p:sp>
          <p:nvSpPr>
            <p:cNvPr id="7" name="文本框 6"/>
            <p:cNvSpPr txBox="1"/>
            <p:nvPr/>
          </p:nvSpPr>
          <p:spPr>
            <a:xfrm>
              <a:off x="2708" y="2858"/>
              <a:ext cx="472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ym typeface="+mn-ea"/>
                </a:rPr>
                <a:t>旅行日志展示</a:t>
              </a:r>
              <a:endParaRPr lang="zh-CN" altLang="en-US" sz="2400"/>
            </a:p>
          </p:txBody>
        </p:sp>
        <p:sp>
          <p:nvSpPr>
            <p:cNvPr id="13" name="同心圆 12"/>
            <p:cNvSpPr/>
            <p:nvPr/>
          </p:nvSpPr>
          <p:spPr>
            <a:xfrm>
              <a:off x="1864" y="2555"/>
              <a:ext cx="909" cy="909"/>
            </a:xfrm>
            <a:prstGeom prst="donu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" name="图片 1" descr="2020-07-02_1734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49995" y="969645"/>
            <a:ext cx="2964180" cy="51435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buNone/>
            </a:pPr>
            <a:r>
              <a:rPr lang="en-US" altLang="zh-CN">
                <a:sym typeface="+mn-ea"/>
              </a:rPr>
              <a:t>Android</a:t>
            </a:r>
            <a:r>
              <a:rPr lang="zh-CN" altLang="en-US">
                <a:sym typeface="+mn-ea"/>
              </a:rPr>
              <a:t>客户端与</a:t>
            </a:r>
            <a:r>
              <a:rPr lang="en-US" altLang="zh-CN">
                <a:sym typeface="+mn-ea"/>
              </a:rPr>
              <a:t>PHP</a:t>
            </a:r>
            <a:r>
              <a:rPr lang="zh-CN" altLang="en-US">
                <a:sym typeface="+mn-ea"/>
              </a:rPr>
              <a:t>服务器通信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程序展示与部分代码实现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9075" y="104394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瀑布流显示，触底加载更多</a:t>
            </a:r>
            <a:endParaRPr lang="zh-CN" altLang="en-US"/>
          </a:p>
        </p:txBody>
      </p:sp>
      <p:pic>
        <p:nvPicPr>
          <p:cNvPr id="4" name="图片 3" descr="2020-07-02_135910"/>
          <p:cNvPicPr>
            <a:picLocks noChangeAspect="1"/>
          </p:cNvPicPr>
          <p:nvPr/>
        </p:nvPicPr>
        <p:blipFill>
          <a:blip r:embed="rId10"/>
          <a:srcRect l="41042" t="7946" r="1395" b="49836"/>
          <a:stretch>
            <a:fillRect/>
          </a:stretch>
        </p:blipFill>
        <p:spPr>
          <a:xfrm>
            <a:off x="1088390" y="1693545"/>
            <a:ext cx="5789930" cy="4237355"/>
          </a:xfrm>
          <a:prstGeom prst="rect">
            <a:avLst/>
          </a:prstGeom>
        </p:spPr>
      </p:pic>
      <p:pic>
        <p:nvPicPr>
          <p:cNvPr id="5" name="图片 4" descr="2020-07-02_1403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2560" y="1565275"/>
            <a:ext cx="3689350" cy="2603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49895" y="104394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瀑布流显示，修复滚动条冲突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buNone/>
            </a:pPr>
            <a:r>
              <a:rPr lang="en-US" altLang="zh-CN">
                <a:sym typeface="+mn-ea"/>
              </a:rPr>
              <a:t>Android</a:t>
            </a:r>
            <a:r>
              <a:rPr lang="zh-CN" altLang="en-US">
                <a:sym typeface="+mn-ea"/>
              </a:rPr>
              <a:t>客户端与</a:t>
            </a:r>
            <a:r>
              <a:rPr lang="en-US" altLang="zh-CN">
                <a:sym typeface="+mn-ea"/>
              </a:rPr>
              <a:t>PHP</a:t>
            </a:r>
            <a:r>
              <a:rPr lang="zh-CN" altLang="en-US">
                <a:sym typeface="+mn-ea"/>
              </a:rPr>
              <a:t>服务器通信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程序展示与部分代码实现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3640" y="203835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异步加载图片缓存，避免缓存不足</a:t>
            </a:r>
            <a:endParaRPr lang="zh-CN" altLang="en-US"/>
          </a:p>
        </p:txBody>
      </p:sp>
      <p:pic>
        <p:nvPicPr>
          <p:cNvPr id="2" name="图片 1" descr="2020-07-02_14100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2495" y="4692650"/>
            <a:ext cx="7308850" cy="2184400"/>
          </a:xfrm>
          <a:prstGeom prst="rect">
            <a:avLst/>
          </a:prstGeom>
        </p:spPr>
      </p:pic>
      <p:pic>
        <p:nvPicPr>
          <p:cNvPr id="8" name="图片 7" descr="2020-07-02_141124"/>
          <p:cNvPicPr>
            <a:picLocks noChangeAspect="1"/>
          </p:cNvPicPr>
          <p:nvPr/>
        </p:nvPicPr>
        <p:blipFill>
          <a:blip r:embed="rId11"/>
          <a:srcRect l="39653" t="10218" b="35699"/>
          <a:stretch>
            <a:fillRect/>
          </a:stretch>
        </p:blipFill>
        <p:spPr>
          <a:xfrm>
            <a:off x="537210" y="861060"/>
            <a:ext cx="6069965" cy="40500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33640" y="15424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异步下载图片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buNone/>
            </a:pPr>
            <a:r>
              <a:rPr lang="en-US" altLang="zh-CN">
                <a:sym typeface="+mn-ea"/>
              </a:rPr>
              <a:t>Android</a:t>
            </a:r>
            <a:r>
              <a:rPr lang="zh-CN" altLang="en-US">
                <a:sym typeface="+mn-ea"/>
              </a:rPr>
              <a:t>客户端与</a:t>
            </a:r>
            <a:r>
              <a:rPr lang="en-US" altLang="zh-CN">
                <a:sym typeface="+mn-ea"/>
              </a:rPr>
              <a:t>PHP</a:t>
            </a:r>
            <a:r>
              <a:rPr lang="zh-CN" altLang="en-US">
                <a:sym typeface="+mn-ea"/>
              </a:rPr>
              <a:t>服务器通信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程序展示与部分代码实现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36010" y="33420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解析地址</a:t>
            </a:r>
            <a:endParaRPr lang="zh-CN" altLang="en-US" sz="2000"/>
          </a:p>
        </p:txBody>
      </p:sp>
      <p:grpSp>
        <p:nvGrpSpPr>
          <p:cNvPr id="5" name="组合 4"/>
          <p:cNvGrpSpPr/>
          <p:nvPr/>
        </p:nvGrpSpPr>
        <p:grpSpPr>
          <a:xfrm>
            <a:off x="2057400" y="2177415"/>
            <a:ext cx="3533775" cy="652780"/>
            <a:chOff x="1864" y="2555"/>
            <a:chExt cx="5565" cy="1028"/>
          </a:xfrm>
        </p:grpSpPr>
        <p:sp>
          <p:nvSpPr>
            <p:cNvPr id="7" name="文本框 6"/>
            <p:cNvSpPr txBox="1"/>
            <p:nvPr/>
          </p:nvSpPr>
          <p:spPr>
            <a:xfrm>
              <a:off x="2708" y="2858"/>
              <a:ext cx="472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定位</a:t>
              </a:r>
              <a:endParaRPr lang="zh-CN" altLang="en-US" sz="2400"/>
            </a:p>
          </p:txBody>
        </p:sp>
        <p:sp>
          <p:nvSpPr>
            <p:cNvPr id="13" name="同心圆 12"/>
            <p:cNvSpPr/>
            <p:nvPr/>
          </p:nvSpPr>
          <p:spPr>
            <a:xfrm>
              <a:off x="1864" y="2555"/>
              <a:ext cx="909" cy="909"/>
            </a:xfrm>
            <a:prstGeom prst="donu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图片 2" descr="城市信息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325" y="1222375"/>
            <a:ext cx="2493010" cy="443293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8282940" y="5156200"/>
            <a:ext cx="633095" cy="633095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程序展示与部分代码实现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12860" y="315404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定位地址解析</a:t>
            </a:r>
            <a:endParaRPr lang="zh-CN" altLang="en-US"/>
          </a:p>
        </p:txBody>
      </p:sp>
      <p:pic>
        <p:nvPicPr>
          <p:cNvPr id="3" name="图片 2" descr="定位地址解析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1725" y="951230"/>
            <a:ext cx="6454140" cy="520890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79700" y="-2689225"/>
            <a:ext cx="6877050" cy="122364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168390" y="2866390"/>
            <a:ext cx="249491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20000"/>
              </a:lnSpc>
            </a:pPr>
            <a:r>
              <a:rPr lang="zh-CN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  <a:cs typeface="+mj-cs"/>
                <a:sym typeface="+mn-ea"/>
              </a:rPr>
              <a:t>个人任务</a:t>
            </a:r>
            <a:endParaRPr lang="zh-CN" altLang="en-US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逐浪温莎雅楷体" panose="03000509000000000000" charset="-122"/>
              <a:ea typeface="逐浪温莎雅楷体" panose="03000509000000000000" charset="-122"/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01</a:t>
            </a:r>
            <a:endParaRPr lang="en-US" altLang="zh-CN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程序展示与部分代码实现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300" y="20485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未完成内容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37540" y="1163955"/>
            <a:ext cx="3533775" cy="652780"/>
            <a:chOff x="1864" y="2555"/>
            <a:chExt cx="5565" cy="1028"/>
          </a:xfrm>
        </p:grpSpPr>
        <p:sp>
          <p:nvSpPr>
            <p:cNvPr id="7" name="文本框 6"/>
            <p:cNvSpPr txBox="1"/>
            <p:nvPr/>
          </p:nvSpPr>
          <p:spPr>
            <a:xfrm>
              <a:off x="2708" y="2858"/>
              <a:ext cx="472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其他</a:t>
              </a:r>
              <a:endParaRPr lang="zh-CN" altLang="en-US" sz="2400"/>
            </a:p>
          </p:txBody>
        </p:sp>
        <p:sp>
          <p:nvSpPr>
            <p:cNvPr id="13" name="同心圆 12"/>
            <p:cNvSpPr/>
            <p:nvPr/>
          </p:nvSpPr>
          <p:spPr>
            <a:xfrm>
              <a:off x="1864" y="2555"/>
              <a:ext cx="909" cy="909"/>
            </a:xfrm>
            <a:prstGeom prst="donu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" name="图片 7" descr="QQ图片202007021724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8930" y="1128395"/>
            <a:ext cx="2689860" cy="4783455"/>
          </a:xfrm>
          <a:prstGeom prst="rect">
            <a:avLst/>
          </a:prstGeom>
        </p:spPr>
      </p:pic>
      <p:pic>
        <p:nvPicPr>
          <p:cNvPr id="9" name="图片 8" descr="QQ图片202007021724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0795" y="1193800"/>
            <a:ext cx="2616200" cy="46526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79670" y="626808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首页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979670" y="627443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首页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052560" y="627443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首页</a:t>
            </a:r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程序展示与部分代码实现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3" name="图片 2" descr="QQ图片202007021724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2120" y="1010285"/>
            <a:ext cx="2830195" cy="5032375"/>
          </a:xfrm>
          <a:prstGeom prst="rect">
            <a:avLst/>
          </a:prstGeom>
        </p:spPr>
      </p:pic>
      <p:pic>
        <p:nvPicPr>
          <p:cNvPr id="2" name="图片 1" descr="QQ图片202007021724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2705" y="1024255"/>
            <a:ext cx="2807335" cy="4991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34410" y="62744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其他用户个人页面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98255" y="62744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聊天界面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79700" y="-2689225"/>
            <a:ext cx="6877050" cy="122364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168390" y="2866390"/>
            <a:ext cx="249491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20000"/>
              </a:lnSpc>
            </a:pPr>
            <a:r>
              <a:rPr lang="zh-CN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  <a:cs typeface="+mj-cs"/>
              </a:rPr>
              <a:t>个人心得</a:t>
            </a:r>
            <a:endParaRPr lang="zh-CN" altLang="en-US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逐浪温莎雅楷体" panose="03000509000000000000" charset="-122"/>
              <a:ea typeface="逐浪温莎雅楷体" panose="03000509000000000000" charset="-122"/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04</a:t>
            </a:r>
            <a:endParaRPr lang="en-US" altLang="zh-CN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个人心得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9810" y="22409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58085" y="1583055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时间投入需要计划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458085" y="3020060"/>
            <a:ext cx="475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遇到问题，只要持续思考，总会找到答案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2458085" y="4457065"/>
            <a:ext cx="373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开头最难，中</a:t>
            </a:r>
            <a:r>
              <a:rPr lang="zh-CN" altLang="en-US" sz="2000"/>
              <a:t>间坚持，结尾总结</a:t>
            </a:r>
            <a:endParaRPr lang="zh-CN" altLang="en-US" sz="2000"/>
          </a:p>
        </p:txBody>
      </p:sp>
      <p:sp>
        <p:nvSpPr>
          <p:cNvPr id="13" name="同心圆 12"/>
          <p:cNvSpPr/>
          <p:nvPr/>
        </p:nvSpPr>
        <p:spPr>
          <a:xfrm>
            <a:off x="1854835" y="1402715"/>
            <a:ext cx="577215" cy="577215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1854835" y="2825115"/>
            <a:ext cx="577215" cy="577215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1854835" y="4247515"/>
            <a:ext cx="577215" cy="577215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903980" y="1557020"/>
            <a:ext cx="3964305" cy="3808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938905" y="2972435"/>
            <a:ext cx="3893820" cy="1180465"/>
          </a:xfrm>
          <a:solidFill>
            <a:schemeClr val="accent5">
              <a:lumMod val="75000"/>
              <a:alpha val="80000"/>
            </a:schemeClr>
          </a:solidFill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+mj-ea"/>
                <a:cs typeface="+mj-ea"/>
              </a:rPr>
              <a:t>THANKS</a:t>
            </a:r>
            <a:endParaRPr lang="en-US" altLang="zh-CN" sz="6600" dirty="0">
              <a:solidFill>
                <a:schemeClr val="bg1"/>
              </a:solidFill>
              <a:latin typeface="+mj-ea"/>
              <a:cs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24155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个人任务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76350" y="2235835"/>
            <a:ext cx="2421255" cy="2406015"/>
            <a:chOff x="1793" y="3614"/>
            <a:chExt cx="3813" cy="3789"/>
          </a:xfrm>
        </p:grpSpPr>
        <p:grpSp>
          <p:nvGrpSpPr>
            <p:cNvPr id="30" name="组合 29"/>
            <p:cNvGrpSpPr/>
            <p:nvPr/>
          </p:nvGrpSpPr>
          <p:grpSpPr>
            <a:xfrm>
              <a:off x="1793" y="3614"/>
              <a:ext cx="3813" cy="3789"/>
              <a:chOff x="4088" y="-332"/>
              <a:chExt cx="3253" cy="3253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4088" y="-332"/>
                <a:ext cx="3253" cy="3253"/>
              </a:xfrm>
              <a:prstGeom prst="ellipse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260" y="1317"/>
                <a:ext cx="2908" cy="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800">
                    <a:solidFill>
                      <a:schemeClr val="bg1"/>
                    </a:solidFill>
                  </a:rPr>
                  <a:t>与文档编写</a:t>
                </a: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227" y="4616"/>
              <a:ext cx="294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 b="1">
                  <a:solidFill>
                    <a:schemeClr val="bg1"/>
                  </a:solidFill>
                  <a:sym typeface="+mn-ea"/>
                </a:rPr>
                <a:t>需求分析</a:t>
              </a:r>
              <a:endParaRPr lang="zh-CN" altLang="en-US" sz="32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85055" y="2225358"/>
            <a:ext cx="2420620" cy="2405380"/>
            <a:chOff x="1793" y="3614"/>
            <a:chExt cx="3812" cy="3788"/>
          </a:xfrm>
        </p:grpSpPr>
        <p:grpSp>
          <p:nvGrpSpPr>
            <p:cNvPr id="35" name="组合 34"/>
            <p:cNvGrpSpPr/>
            <p:nvPr/>
          </p:nvGrpSpPr>
          <p:grpSpPr>
            <a:xfrm>
              <a:off x="1793" y="3614"/>
              <a:ext cx="3813" cy="3789"/>
              <a:chOff x="4088" y="-332"/>
              <a:chExt cx="3253" cy="3253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088" y="-332"/>
                <a:ext cx="3253" cy="325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260" y="1317"/>
                <a:ext cx="2908" cy="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800">
                    <a:solidFill>
                      <a:schemeClr val="bg1"/>
                    </a:solidFill>
                  </a:rPr>
                  <a:t>设计与实现</a:t>
                </a: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2460" y="4616"/>
              <a:ext cx="247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 b="1">
                  <a:solidFill>
                    <a:schemeClr val="bg1"/>
                  </a:solidFill>
                  <a:sym typeface="+mn-ea"/>
                </a:rPr>
                <a:t>客户端</a:t>
              </a:r>
              <a:endParaRPr lang="zh-CN" altLang="en-US" sz="32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493125" y="2235200"/>
            <a:ext cx="2421255" cy="2406015"/>
            <a:chOff x="1793" y="3614"/>
            <a:chExt cx="3813" cy="3789"/>
          </a:xfrm>
        </p:grpSpPr>
        <p:grpSp>
          <p:nvGrpSpPr>
            <p:cNvPr id="41" name="组合 40"/>
            <p:cNvGrpSpPr/>
            <p:nvPr/>
          </p:nvGrpSpPr>
          <p:grpSpPr>
            <a:xfrm>
              <a:off x="1793" y="3614"/>
              <a:ext cx="3813" cy="3789"/>
              <a:chOff x="4088" y="-332"/>
              <a:chExt cx="3253" cy="3253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4088" y="-332"/>
                <a:ext cx="3253" cy="3253"/>
              </a:xfrm>
              <a:prstGeom prst="ellipse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4260" y="1317"/>
                <a:ext cx="2908" cy="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800">
                    <a:solidFill>
                      <a:schemeClr val="bg1"/>
                    </a:solidFill>
                  </a:rPr>
                  <a:t>设计与实现</a:t>
                </a: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60" y="4616"/>
              <a:ext cx="247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 b="1">
                  <a:solidFill>
                    <a:schemeClr val="bg1"/>
                  </a:solidFill>
                  <a:sym typeface="+mn-ea"/>
                </a:rPr>
                <a:t>服务器</a:t>
              </a:r>
              <a:endParaRPr lang="zh-CN" altLang="en-US" sz="3200" b="1">
                <a:solidFill>
                  <a:schemeClr val="bg1"/>
                </a:solidFill>
                <a:sym typeface="+mn-ea"/>
              </a:endParaRPr>
            </a:p>
          </p:txBody>
        </p:sp>
      </p:grp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79700" y="-2689225"/>
            <a:ext cx="6877050" cy="122364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168390" y="2866390"/>
            <a:ext cx="249491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20000"/>
              </a:lnSpc>
            </a:pPr>
            <a:r>
              <a:rPr lang="zh-CN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  <a:cs typeface="+mj-cs"/>
              </a:rPr>
              <a:t>需求分析</a:t>
            </a:r>
            <a:endParaRPr lang="zh-CN" altLang="en-US" sz="3600" b="1" spc="300" dirty="0">
              <a:solidFill>
                <a:schemeClr val="tx1">
                  <a:lumMod val="65000"/>
                  <a:lumOff val="35000"/>
                </a:schemeClr>
              </a:solidFill>
              <a:latin typeface="逐浪温莎雅楷体" panose="03000509000000000000" charset="-122"/>
              <a:ea typeface="逐浪温莎雅楷体" panose="03000509000000000000" charset="-122"/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+mj-ea"/>
                <a:ea typeface="+mj-ea"/>
              </a:rPr>
              <a:t>02</a:t>
            </a:r>
            <a:endParaRPr lang="en-US" altLang="zh-CN" sz="4800"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9405" y="224155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可行性分析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1170" y="44208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学习可行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496185" y="3037840"/>
            <a:ext cx="603758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Android</a:t>
            </a:r>
            <a:r>
              <a:rPr lang="zh-CN" altLang="en-US" sz="2000">
                <a:sym typeface="+mn-ea"/>
              </a:rPr>
              <a:t>客户端</a:t>
            </a:r>
            <a:r>
              <a:rPr lang="zh-CN" altLang="en-US" sz="2500">
                <a:solidFill>
                  <a:schemeClr val="accent5">
                    <a:lumMod val="75000"/>
                  </a:schemeClr>
                </a:solidFill>
                <a:sym typeface="+mn-ea"/>
              </a:rPr>
              <a:t>与</a:t>
            </a:r>
            <a:r>
              <a:rPr lang="en-US" altLang="zh-CN" sz="2500">
                <a:solidFill>
                  <a:schemeClr val="accent5">
                    <a:lumMod val="75000"/>
                  </a:schemeClr>
                </a:solidFill>
                <a:sym typeface="+mn-ea"/>
              </a:rPr>
              <a:t>PHP</a:t>
            </a:r>
            <a:r>
              <a:rPr lang="zh-CN" altLang="en-US" sz="2500">
                <a:solidFill>
                  <a:schemeClr val="accent5">
                    <a:lumMod val="75000"/>
                  </a:schemeClr>
                </a:solidFill>
                <a:sym typeface="+mn-ea"/>
              </a:rPr>
              <a:t>服务器能够相互配合</a:t>
            </a:r>
            <a:r>
              <a:rPr lang="zh-CN" altLang="en-US" sz="2400">
                <a:sym typeface="+mn-ea"/>
              </a:rPr>
              <a:t>  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6185" y="2228215"/>
            <a:ext cx="71996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Android</a:t>
            </a:r>
            <a:r>
              <a:rPr lang="zh-CN" altLang="en-US" sz="2000">
                <a:sym typeface="+mn-ea"/>
              </a:rPr>
              <a:t>客户端能够实现</a:t>
            </a:r>
            <a:r>
              <a:rPr lang="zh-CN" altLang="en-US" sz="2500">
                <a:solidFill>
                  <a:schemeClr val="accent5">
                    <a:lumMod val="75000"/>
                  </a:schemeClr>
                </a:solidFill>
                <a:sym typeface="+mn-ea"/>
              </a:rPr>
              <a:t>较复杂的人机交互 </a:t>
            </a:r>
            <a:r>
              <a:rPr lang="zh-CN" altLang="en-US">
                <a:sym typeface="+mn-ea"/>
              </a:rPr>
              <a:t> 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96185" y="5151120"/>
            <a:ext cx="8550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使用 </a:t>
            </a:r>
            <a:r>
              <a:rPr lang="en-US" altLang="zh-CN" sz="2000"/>
              <a:t>Android Studio </a:t>
            </a:r>
            <a:r>
              <a:rPr lang="zh-CN" altLang="en-US" sz="2000"/>
              <a:t>开发，</a:t>
            </a:r>
            <a:r>
              <a:rPr lang="zh-CN" altLang="en-US" sz="2000">
                <a:sym typeface="+mn-ea"/>
              </a:rPr>
              <a:t>网上有较多的参考资料，学校也开设相关课程</a:t>
            </a:r>
            <a:endParaRPr lang="zh-CN" altLang="en-US" sz="2000">
              <a:sym typeface="+mn-ea"/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1221740" y="1315085"/>
            <a:ext cx="577215" cy="577215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41170" y="1634490"/>
            <a:ext cx="1518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技术可行</a:t>
            </a:r>
            <a:endParaRPr lang="zh-CN" altLang="en-US" sz="2400"/>
          </a:p>
        </p:txBody>
      </p:sp>
      <p:sp>
        <p:nvSpPr>
          <p:cNvPr id="14" name="同心圆 13"/>
          <p:cNvSpPr/>
          <p:nvPr/>
        </p:nvSpPr>
        <p:spPr>
          <a:xfrm>
            <a:off x="1174750" y="4166870"/>
            <a:ext cx="577215" cy="577215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9405" y="224155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8245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需求分析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206500" y="2406015"/>
            <a:ext cx="2065020" cy="2065020"/>
            <a:chOff x="1758" y="2410"/>
            <a:chExt cx="3252" cy="3252"/>
          </a:xfrm>
        </p:grpSpPr>
        <p:sp>
          <p:nvSpPr>
            <p:cNvPr id="20" name="椭圆 19"/>
            <p:cNvSpPr/>
            <p:nvPr/>
          </p:nvSpPr>
          <p:spPr>
            <a:xfrm>
              <a:off x="1758" y="2410"/>
              <a:ext cx="3253" cy="32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20" y="3092"/>
              <a:ext cx="1728" cy="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600" b="1">
                  <a:solidFill>
                    <a:schemeClr val="bg1"/>
                  </a:solidFill>
                </a:rPr>
                <a:t>城市</a:t>
              </a:r>
              <a:endParaRPr lang="zh-CN" altLang="en-US" sz="3600" b="1">
                <a:solidFill>
                  <a:schemeClr val="bg1"/>
                </a:solidFill>
              </a:endParaRPr>
            </a:p>
            <a:p>
              <a:r>
                <a:rPr lang="zh-CN" altLang="en-US" sz="3600">
                  <a:solidFill>
                    <a:schemeClr val="bg1"/>
                  </a:solidFill>
                </a:rPr>
                <a:t>信息</a:t>
              </a:r>
              <a:endParaRPr lang="zh-CN" altLang="en-US" sz="360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24930" y="2405698"/>
            <a:ext cx="2065655" cy="2065655"/>
            <a:chOff x="10281" y="5291"/>
            <a:chExt cx="3253" cy="3253"/>
          </a:xfrm>
        </p:grpSpPr>
        <p:sp>
          <p:nvSpPr>
            <p:cNvPr id="25" name="椭圆 24"/>
            <p:cNvSpPr/>
            <p:nvPr/>
          </p:nvSpPr>
          <p:spPr>
            <a:xfrm>
              <a:off x="10281" y="5291"/>
              <a:ext cx="3253" cy="32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684" y="5990"/>
              <a:ext cx="2386" cy="1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>
                  <a:solidFill>
                    <a:schemeClr val="bg1"/>
                  </a:solidFill>
                </a:rPr>
                <a:t>  </a:t>
              </a:r>
              <a:r>
                <a:rPr lang="zh-CN" altLang="en-US" sz="3600" b="1">
                  <a:solidFill>
                    <a:schemeClr val="bg1"/>
                  </a:solidFill>
                </a:rPr>
                <a:t>旅行</a:t>
              </a:r>
              <a:endParaRPr lang="zh-CN" altLang="en-US" sz="3600">
                <a:solidFill>
                  <a:schemeClr val="bg1"/>
                </a:solidFill>
              </a:endParaRPr>
            </a:p>
            <a:p>
              <a:r>
                <a:rPr lang="zh-CN" altLang="en-US" sz="3200">
                  <a:solidFill>
                    <a:schemeClr val="bg1"/>
                  </a:solidFill>
                </a:rPr>
                <a:t> 路线图</a:t>
              </a:r>
              <a:endParaRPr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034780" y="2406015"/>
            <a:ext cx="2065020" cy="2065020"/>
            <a:chOff x="14083" y="3503"/>
            <a:chExt cx="3252" cy="3252"/>
          </a:xfrm>
        </p:grpSpPr>
        <p:sp>
          <p:nvSpPr>
            <p:cNvPr id="30" name="椭圆 29"/>
            <p:cNvSpPr/>
            <p:nvPr/>
          </p:nvSpPr>
          <p:spPr>
            <a:xfrm>
              <a:off x="14083" y="3503"/>
              <a:ext cx="3253" cy="32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845" y="4185"/>
              <a:ext cx="1728" cy="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600" b="1">
                  <a:solidFill>
                    <a:schemeClr val="bg1"/>
                  </a:solidFill>
                </a:rPr>
                <a:t>旅伴</a:t>
              </a:r>
              <a:endParaRPr lang="zh-CN" altLang="en-US" sz="3600" b="1">
                <a:solidFill>
                  <a:schemeClr val="bg1"/>
                </a:solidFill>
              </a:endParaRPr>
            </a:p>
            <a:p>
              <a:r>
                <a:rPr lang="zh-CN" altLang="en-US" sz="3600">
                  <a:solidFill>
                    <a:schemeClr val="bg1"/>
                  </a:solidFill>
                </a:rPr>
                <a:t>活动</a:t>
              </a:r>
              <a:endParaRPr lang="zh-CN" altLang="en-US" sz="36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815715" y="2406015"/>
            <a:ext cx="2065020" cy="2065020"/>
            <a:chOff x="6058" y="6074"/>
            <a:chExt cx="3252" cy="3252"/>
          </a:xfrm>
        </p:grpSpPr>
        <p:sp>
          <p:nvSpPr>
            <p:cNvPr id="34" name="椭圆 33"/>
            <p:cNvSpPr/>
            <p:nvPr/>
          </p:nvSpPr>
          <p:spPr>
            <a:xfrm>
              <a:off x="6058" y="6074"/>
              <a:ext cx="3253" cy="32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820" y="6756"/>
              <a:ext cx="1728" cy="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600" b="1">
                  <a:solidFill>
                    <a:schemeClr val="bg1"/>
                  </a:solidFill>
                </a:rPr>
                <a:t>旅行</a:t>
              </a:r>
              <a:endParaRPr lang="zh-CN" altLang="en-US" sz="3600" b="1">
                <a:solidFill>
                  <a:schemeClr val="bg1"/>
                </a:solidFill>
              </a:endParaRPr>
            </a:p>
            <a:p>
              <a:r>
                <a:rPr lang="zh-CN" altLang="en-US" sz="3600">
                  <a:solidFill>
                    <a:schemeClr val="bg1"/>
                  </a:solidFill>
                </a:rPr>
                <a:t>日志</a:t>
              </a:r>
              <a:endParaRPr lang="zh-CN" altLang="en-US" sz="360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804670" y="1594168"/>
            <a:ext cx="894080" cy="521970"/>
            <a:chOff x="1983" y="2502"/>
            <a:chExt cx="1408" cy="822"/>
          </a:xfrm>
        </p:grpSpPr>
        <p:sp>
          <p:nvSpPr>
            <p:cNvPr id="40" name="椭圆 39"/>
            <p:cNvSpPr/>
            <p:nvPr/>
          </p:nvSpPr>
          <p:spPr>
            <a:xfrm>
              <a:off x="2426" y="2653"/>
              <a:ext cx="521" cy="5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83" y="2502"/>
              <a:ext cx="140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定位</a:t>
              </a:r>
              <a:endPara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3879215" y="786765"/>
            <a:ext cx="353695" cy="71755"/>
          </a:xfrm>
          <a:prstGeom prst="ellipse">
            <a:avLst/>
          </a:prstGeom>
          <a:solidFill>
            <a:schemeClr val="accent5">
              <a:lumMod val="60000"/>
              <a:lumOff val="4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7270750" y="1594168"/>
            <a:ext cx="843280" cy="491490"/>
            <a:chOff x="1983" y="2502"/>
            <a:chExt cx="1328" cy="774"/>
          </a:xfrm>
        </p:grpSpPr>
        <p:sp>
          <p:nvSpPr>
            <p:cNvPr id="49" name="椭圆 48"/>
            <p:cNvSpPr/>
            <p:nvPr/>
          </p:nvSpPr>
          <p:spPr>
            <a:xfrm>
              <a:off x="2426" y="2653"/>
              <a:ext cx="521" cy="5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983" y="2502"/>
              <a:ext cx="1328" cy="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购买</a:t>
              </a:r>
              <a:endPara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63365" y="4835795"/>
            <a:ext cx="1537970" cy="460375"/>
            <a:chOff x="2011" y="3405"/>
            <a:chExt cx="2422" cy="725"/>
          </a:xfrm>
        </p:grpSpPr>
        <p:sp>
          <p:nvSpPr>
            <p:cNvPr id="61" name="椭圆 60"/>
            <p:cNvSpPr/>
            <p:nvPr/>
          </p:nvSpPr>
          <p:spPr>
            <a:xfrm>
              <a:off x="2747" y="3447"/>
              <a:ext cx="683" cy="6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011" y="3405"/>
              <a:ext cx="242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评论点赞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215765" y="1624965"/>
            <a:ext cx="1537970" cy="460375"/>
            <a:chOff x="2010" y="3405"/>
            <a:chExt cx="2422" cy="725"/>
          </a:xfrm>
        </p:grpSpPr>
        <p:sp>
          <p:nvSpPr>
            <p:cNvPr id="64" name="椭圆 63"/>
            <p:cNvSpPr/>
            <p:nvPr/>
          </p:nvSpPr>
          <p:spPr>
            <a:xfrm>
              <a:off x="2747" y="3447"/>
              <a:ext cx="683" cy="6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010" y="3405"/>
              <a:ext cx="242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编辑发布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955155" y="4835795"/>
            <a:ext cx="1537970" cy="460375"/>
            <a:chOff x="2010" y="3405"/>
            <a:chExt cx="2422" cy="725"/>
          </a:xfrm>
        </p:grpSpPr>
        <p:sp>
          <p:nvSpPr>
            <p:cNvPr id="67" name="椭圆 66"/>
            <p:cNvSpPr/>
            <p:nvPr/>
          </p:nvSpPr>
          <p:spPr>
            <a:xfrm>
              <a:off x="2747" y="3447"/>
              <a:ext cx="683" cy="6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010" y="3405"/>
              <a:ext cx="242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提问回答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846945" y="4866660"/>
            <a:ext cx="1254125" cy="398644"/>
            <a:chOff x="1878" y="3420"/>
            <a:chExt cx="2422" cy="738"/>
          </a:xfrm>
        </p:grpSpPr>
        <p:sp>
          <p:nvSpPr>
            <p:cNvPr id="70" name="椭圆 69"/>
            <p:cNvSpPr/>
            <p:nvPr/>
          </p:nvSpPr>
          <p:spPr>
            <a:xfrm>
              <a:off x="2747" y="3447"/>
              <a:ext cx="683" cy="6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78" y="3420"/>
              <a:ext cx="2422" cy="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用户私聊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33680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主要功能类图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rcRect r="33343" b="33826"/>
          <a:stretch>
            <a:fillRect/>
          </a:stretch>
        </p:blipFill>
        <p:spPr>
          <a:xfrm>
            <a:off x="529590" y="925195"/>
            <a:ext cx="8340725" cy="54838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08720" y="2683510"/>
            <a:ext cx="33832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200000"/>
              </a:lnSpc>
            </a:pPr>
            <a:r>
              <a:rPr lang="zh-CN" altLang="en-US" b="1"/>
              <a:t>旅游日志</a:t>
            </a:r>
            <a:endParaRPr lang="zh-CN" altLang="en-US" b="1"/>
          </a:p>
          <a:p>
            <a:pPr algn="l" fontAlgn="auto">
              <a:lnSpc>
                <a:spcPct val="200000"/>
              </a:lnSpc>
            </a:pPr>
            <a:r>
              <a:rPr lang="zh-CN" altLang="en-US"/>
              <a:t>用户总览已发布的所有旅游日志</a:t>
            </a:r>
            <a:endParaRPr lang="zh-CN" altLang="en-US"/>
          </a:p>
          <a:p>
            <a:pPr algn="l" fontAlgn="auto">
              <a:lnSpc>
                <a:spcPct val="200000"/>
              </a:lnSpc>
            </a:pPr>
            <a:r>
              <a:rPr lang="zh-CN" altLang="en-US"/>
              <a:t>用户创建编辑发布新的旅游日志</a:t>
            </a:r>
            <a:endParaRPr lang="zh-CN" altLang="en-US"/>
          </a:p>
          <a:p>
            <a:pPr algn="l" fontAlgn="auto">
              <a:lnSpc>
                <a:spcPct val="200000"/>
              </a:lnSpc>
            </a:pPr>
            <a:r>
              <a:rPr lang="zh-CN" altLang="en-US"/>
              <a:t>系统展示已发布的旅游日志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6"/>
          <p:cNvPicPr>
            <a:picLocks noChangeAspect="1"/>
          </p:cNvPicPr>
          <p:nvPr/>
        </p:nvPicPr>
        <p:blipFill rotWithShape="1">
          <a:blip r:embed="rId1" cstate="print"/>
          <a:srcRect t="13989"/>
          <a:stretch>
            <a:fillRect/>
          </a:stretch>
        </p:blipFill>
        <p:spPr>
          <a:xfrm rot="16200000">
            <a:off x="2684780" y="-2679700"/>
            <a:ext cx="6877050" cy="1223645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18770" y="224155"/>
            <a:ext cx="11607800" cy="640905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8" name="图片 27"/>
          <p:cNvPicPr/>
          <p:nvPr>
            <p:custDataLst>
              <p:tags r:id="rId3"/>
            </p:custDataLst>
          </p:nvPr>
        </p:nvPicPr>
        <p:blipFill>
          <a:blip r:embed="rId4" r:link="rId5" cstate="email">
            <a:grayscl/>
          </a:blip>
          <a:stretch>
            <a:fillRect/>
          </a:stretch>
        </p:blipFill>
        <p:spPr>
          <a:xfrm>
            <a:off x="0" y="0"/>
            <a:ext cx="720090" cy="673963"/>
          </a:xfrm>
          <a:prstGeom prst="rect">
            <a:avLst/>
          </a:prstGeom>
        </p:spPr>
      </p:pic>
      <p:pic>
        <p:nvPicPr>
          <p:cNvPr id="29" name="图片 28"/>
          <p:cNvPicPr/>
          <p:nvPr>
            <p:custDataLst>
              <p:tags r:id="rId6"/>
            </p:custDataLst>
          </p:nvPr>
        </p:nvPicPr>
        <p:blipFill>
          <a:blip r:embed="rId7" r:link="rId8" cstate="email">
            <a:grayscl/>
          </a:blip>
          <a:stretch>
            <a:fillRect/>
          </a:stretch>
        </p:blipFill>
        <p:spPr>
          <a:xfrm>
            <a:off x="11471910" y="0"/>
            <a:ext cx="720090" cy="6714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7610" y="154375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>
                <a:latin typeface="幼圆" panose="02010509060101010101" charset="-122"/>
                <a:ea typeface="幼圆" panose="02010509060101010101" charset="-122"/>
                <a:sym typeface="+mn-ea"/>
              </a:rPr>
              <a:t>主要功能类图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rcRect r="33219" b="33738"/>
          <a:stretch>
            <a:fillRect/>
          </a:stretch>
        </p:blipFill>
        <p:spPr>
          <a:xfrm>
            <a:off x="637540" y="861060"/>
            <a:ext cx="7973060" cy="5494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71890" y="2864485"/>
            <a:ext cx="3154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200000"/>
              </a:lnSpc>
              <a:buClrTx/>
              <a:buSzTx/>
              <a:buNone/>
            </a:pPr>
            <a:r>
              <a:rPr lang="zh-CN" altLang="en-US" b="1"/>
              <a:t>城市信息</a:t>
            </a:r>
            <a:r>
              <a:rPr lang="zh-CN" altLang="en-US"/>
              <a:t>包括</a:t>
            </a:r>
            <a:endParaRPr lang="zh-CN" altLang="en-US"/>
          </a:p>
          <a:p>
            <a:pPr algn="l" fontAlgn="auto">
              <a:lnSpc>
                <a:spcPct val="200000"/>
              </a:lnSpc>
              <a:buClrTx/>
              <a:buSzTx/>
              <a:buNone/>
            </a:pPr>
            <a:r>
              <a:rPr lang="zh-CN" altLang="en-US"/>
              <a:t>人气榜单</a:t>
            </a:r>
            <a:endParaRPr lang="zh-CN" altLang="en-US"/>
          </a:p>
          <a:p>
            <a:pPr algn="l" fontAlgn="auto">
              <a:lnSpc>
                <a:spcPct val="200000"/>
              </a:lnSpc>
              <a:buClrTx/>
              <a:buSzTx/>
              <a:buNone/>
            </a:pPr>
            <a:r>
              <a:rPr lang="zh-CN" altLang="en-US"/>
              <a:t>城市介绍</a:t>
            </a:r>
            <a:endParaRPr lang="zh-CN" altLang="en-US"/>
          </a:p>
          <a:p>
            <a:pPr algn="l" fontAlgn="auto">
              <a:lnSpc>
                <a:spcPct val="200000"/>
              </a:lnSpc>
              <a:buClrTx/>
              <a:buSzTx/>
              <a:buNone/>
            </a:pPr>
            <a:r>
              <a:rPr lang="zh-CN" altLang="en-US"/>
              <a:t>城市特色：景点，美食，特产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1_1"/>
  <p:tag name="KSO_WM_UNIT_PRESET_TEXT" val="单击此处添加标题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100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02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05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07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1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2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2_1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110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12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15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17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2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2_1"/>
  <p:tag name="KSO_WM_UNIT_PRESET_TEXT" val="单击此处添加标题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120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22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25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27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3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3_1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130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32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35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37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4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3_1"/>
  <p:tag name="KSO_WM_UNIT_PRESET_TEXT" val="单击此处添加标题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140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42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45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47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5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4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4_1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150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52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6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158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4_1"/>
  <p:tag name="KSO_WM_UNIT_PRESET_TEXT" val="单击此处添加标题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16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161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6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7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9.xml><?xml version="1.0" encoding="utf-8"?>
<p:tagLst xmlns:p="http://schemas.openxmlformats.org/presentationml/2006/main">
  <p:tag name="REFSHAPE" val="78001617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24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33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35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38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4.xml><?xml version="1.0" encoding="utf-8"?>
<p:tagLst xmlns:p="http://schemas.openxmlformats.org/presentationml/2006/main">
  <p:tag name="MH" val="20170722101740"/>
  <p:tag name="MH_LIBRARY" val="CONTENTS"/>
  <p:tag name="MH_TYPE" val="OTHERS"/>
  <p:tag name="ID" val="626773"/>
  <p:tag name="PA" val="v3.2.0"/>
</p:tagLst>
</file>

<file path=ppt/tags/tag40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43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45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48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5.xml><?xml version="1.0" encoding="utf-8"?>
<p:tagLst xmlns:p="http://schemas.openxmlformats.org/presentationml/2006/main">
  <p:tag name="MH" val="20170722101740"/>
  <p:tag name="MH_LIBRARY" val="CONTENTS"/>
  <p:tag name="MH_TYPE" val="OTHERS"/>
  <p:tag name="ID" val="626773"/>
  <p:tag name="PA" val="v3.2.0"/>
</p:tagLst>
</file>

<file path=ppt/tags/tag50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53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55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58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6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0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63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65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68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7.xml><?xml version="1.0" encoding="utf-8"?>
<p:tagLst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70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73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75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80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81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TABLE_BEAUTIFY" val="smartTable{07128af4-9f83-4bc5-8f85-8c6a15a09e59}"/>
</p:tagLst>
</file>

<file path=ppt/tags/tag8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85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87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9.xml><?xml version="1.0" encoding="utf-8"?>
<p:tagLst xmlns:p="http://schemas.openxmlformats.org/presentationml/2006/main">
  <p:tag name="KSO_WM_TEMPLATE_CATEGORY" val="diagram"/>
  <p:tag name="KSO_WM_TEMPLATE_INDEX" val="20187691"/>
  <p:tag name="KSO_WM_UNIT_ID" val="diagram20187691_4*m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1_1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90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92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ags/tag95.xml><?xml version="1.0" encoding="utf-8"?>
<p:tagLst xmlns:p="http://schemas.openxmlformats.org/presentationml/2006/main">
  <p:tag name="KSO_WM_SLIDE_BACKGROUND_TYPE" val="frame"/>
  <p:tag name="KSO_WM_UNIT_SUBTYPE" val="h"/>
  <p:tag name="KSO_WM_TEMPLATE_CATEGORY" val="custom"/>
  <p:tag name="KSO_WM_TEMPLATE_INDEX" val="20204402"/>
  <p:tag name="KSO_WM_UNIT_ID" val="custom20204402_37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1"/>
  <p:tag name="KSO_WM_UNIT_LAYERLEVEL" val="1"/>
  <p:tag name="KSO_WM_TAG_VERSION" val="1.0"/>
  <p:tag name="KSO_WM_BEAUTIFY_FLAG" val="#wm#"/>
  <p:tag name="KSO_WM_UNIT_USESOURCEFORMAT_APPLY" val="1"/>
</p:tagLst>
</file>

<file path=ppt/tags/tag97.xml><?xml version="1.0" encoding="utf-8"?>
<p:tagLst xmlns:p="http://schemas.openxmlformats.org/presentationml/2006/main">
  <p:tag name="KSO_WM_SLIDE_BACKGROUND_TYPE" val="frame"/>
  <p:tag name="KSO_WM_TEMPLATE_CATEGORY" val="custom"/>
  <p:tag name="KSO_WM_TEMPLATE_INDEX" val="2020440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402_37*i*2"/>
  <p:tag name="KSO_WM_UNIT_LAYERLEVEL" val="1"/>
  <p:tag name="KSO_WM_TAG_VERSION" val="1.0"/>
  <p:tag name="KSO_WM_BEAUTIFY_FLAG" val="#wm#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402"/>
  <p:tag name="KSO_WM_UNIT_ID" val="custom20204402_37*a*1"/>
  <p:tag name="KSO_WM_DIAGRAM_GROUP_CODE" val="n1-1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AG_VERSION" val="1.0"/>
  <p:tag name="KSO_WM_SLIDE_INDEX" val="37"/>
  <p:tag name="KSO_WM_SLIDE_ITEM_CNT" val="6"/>
  <p:tag name="KSO_WM_SLIDE_TYPE" val="text"/>
  <p:tag name="KSO_WM_SLIDE_SUBTYPE" val="diag"/>
  <p:tag name="KSO_WM_BEAUTIFY_FLAG" val="#wm#"/>
  <p:tag name="KSO_WM_SLIDE_POSITION" val="66.4239*107.074"/>
  <p:tag name="KSO_WM_SLIDE_SIZE" val="827.152*345.6"/>
  <p:tag name="KSO_WM_DIAGRAM_GROUP_CODE" val="n1-1"/>
  <p:tag name="KSO_WM_TEMPLATE_SUBCATEGORY" val="0"/>
  <p:tag name="KSO_WM_SLIDE_DIAGTYPE" val="n"/>
  <p:tag name="KSO_WM_SLIDE_LAYOUT" val="a_i_n"/>
  <p:tag name="KSO_WM_SLIDE_LAYOUT_CNT" val="1_1_1"/>
  <p:tag name="KSO_WM_TEMPLATE_MASTER_TYPE" val="1"/>
  <p:tag name="KSO_WM_TEMPLATE_COLOR_TYPE" val="1"/>
  <p:tag name="KSO_WM_TEMPLATE_CATEGORY" val="custom"/>
  <p:tag name="KSO_WM_TEMPLATE_INDEX" val="20204402"/>
  <p:tag name="KSO_WM_SLIDE_ID" val="custom20204402_37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WPS 演示</Application>
  <PresentationFormat>宽屏</PresentationFormat>
  <Paragraphs>292</Paragraphs>
  <Slides>34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黑体</vt:lpstr>
      <vt:lpstr>微软雅黑</vt:lpstr>
      <vt:lpstr>逐浪温莎雅楷体</vt:lpstr>
      <vt:lpstr>楷体_GB2312</vt:lpstr>
      <vt:lpstr>幼圆</vt:lpstr>
      <vt:lpstr>Arial Unicode MS</vt:lpstr>
      <vt:lpstr>等线</vt:lpstr>
      <vt:lpstr>Calibri</vt:lpstr>
      <vt:lpstr>Office 主题​​</vt:lpstr>
      <vt:lpstr>PowerPoint 演示文稿</vt:lpstr>
      <vt:lpstr>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范涵之Fancy</cp:lastModifiedBy>
  <cp:revision>591</cp:revision>
  <dcterms:created xsi:type="dcterms:W3CDTF">2017-08-03T09:01:00Z</dcterms:created>
  <dcterms:modified xsi:type="dcterms:W3CDTF">2020-07-02T17:08:05Z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