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309" r:id="rId3"/>
    <p:sldId id="428" r:id="rId4"/>
    <p:sldId id="429" r:id="rId5"/>
    <p:sldId id="430" r:id="rId6"/>
    <p:sldId id="433" r:id="rId7"/>
    <p:sldId id="457" r:id="rId8"/>
    <p:sldId id="458" r:id="rId9"/>
    <p:sldId id="431" r:id="rId10"/>
    <p:sldId id="436" r:id="rId11"/>
    <p:sldId id="437" r:id="rId12"/>
    <p:sldId id="460" r:id="rId13"/>
    <p:sldId id="459" r:id="rId14"/>
    <p:sldId id="439" r:id="rId15"/>
    <p:sldId id="441" r:id="rId16"/>
    <p:sldId id="442" r:id="rId17"/>
    <p:sldId id="461" r:id="rId18"/>
    <p:sldId id="444" r:id="rId19"/>
    <p:sldId id="445" r:id="rId20"/>
    <p:sldId id="446" r:id="rId21"/>
    <p:sldId id="447" r:id="rId22"/>
    <p:sldId id="448" r:id="rId23"/>
    <p:sldId id="449" r:id="rId24"/>
    <p:sldId id="434" r:id="rId25"/>
    <p:sldId id="451" r:id="rId26"/>
    <p:sldId id="452" r:id="rId27"/>
    <p:sldId id="435" r:id="rId28"/>
    <p:sldId id="421" r:id="rId29"/>
    <p:sldId id="456" r:id="rId30"/>
    <p:sldId id="450"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1D0"/>
    <a:srgbClr val="8FCB93"/>
    <a:srgbClr val="548E53"/>
    <a:srgbClr val="C51A16"/>
    <a:srgbClr val="4A849A"/>
    <a:srgbClr val="5D9261"/>
    <a:srgbClr val="CDD8AA"/>
    <a:srgbClr val="B1C38C"/>
    <a:srgbClr val="A2B37E"/>
    <a:srgbClr val="A2B0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060"/>
        <p:guide pos="385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55" name=""/>
        <p:cNvGrpSpPr/>
        <p:nvPr/>
      </p:nvGrpSpPr>
      <p:grpSpPr>
        <a:xfrm>
          <a:off x="0" y="0"/>
          <a:ext cx="0" cy="0"/>
          <a:chOff x="0" y="0"/>
          <a:chExt cx="0" cy="0"/>
        </a:xfrm>
      </p:grpSpPr>
    </p:spTree>
  </p:cSld>
  <p:clrMapOvr>
    <a:masterClrMapping/>
  </p:clrMapOvr>
  <p:transition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0">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5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slideLayout" Target="../slideLayouts/slideLayout7.xml"/><Relationship Id="rId11" Type="http://schemas.openxmlformats.org/officeDocument/2006/relationships/tags" Target="../tags/tag53.xml"/><Relationship Id="rId10" Type="http://schemas.openxmlformats.org/officeDocument/2006/relationships/image" Target="../media/image8.emf"/><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5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55.xml"/><Relationship Id="rId2" Type="http://schemas.openxmlformats.org/officeDocument/2006/relationships/tags" Target="../tags/tag54.xml"/><Relationship Id="rId12" Type="http://schemas.openxmlformats.org/officeDocument/2006/relationships/slideLayout" Target="../slideLayouts/slideLayout7.xml"/><Relationship Id="rId11" Type="http://schemas.openxmlformats.org/officeDocument/2006/relationships/tags" Target="../tags/tag58.xml"/><Relationship Id="rId10" Type="http://schemas.openxmlformats.org/officeDocument/2006/relationships/image" Target="../media/image9.emf"/><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6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60.xml"/><Relationship Id="rId2" Type="http://schemas.openxmlformats.org/officeDocument/2006/relationships/tags" Target="../tags/tag59.xml"/><Relationship Id="rId12" Type="http://schemas.openxmlformats.org/officeDocument/2006/relationships/slideLayout" Target="../slideLayouts/slideLayout7.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6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66.xml"/><Relationship Id="rId2" Type="http://schemas.openxmlformats.org/officeDocument/2006/relationships/tags" Target="../tags/tag65.xml"/><Relationship Id="rId13" Type="http://schemas.openxmlformats.org/officeDocument/2006/relationships/slideLayout" Target="../slideLayouts/slideLayout7.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7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73.xml"/><Relationship Id="rId2" Type="http://schemas.openxmlformats.org/officeDocument/2006/relationships/tags" Target="../tags/tag72.xml"/><Relationship Id="rId14" Type="http://schemas.openxmlformats.org/officeDocument/2006/relationships/vmlDrawing" Target="../drawings/vmlDrawing1.vml"/><Relationship Id="rId13" Type="http://schemas.openxmlformats.org/officeDocument/2006/relationships/slideLayout" Target="../slideLayouts/slideLayout7.xml"/><Relationship Id="rId12" Type="http://schemas.openxmlformats.org/officeDocument/2006/relationships/tags" Target="../tags/tag76.xml"/><Relationship Id="rId11" Type="http://schemas.openxmlformats.org/officeDocument/2006/relationships/image" Target="../media/image10.emf"/><Relationship Id="rId10" Type="http://schemas.openxmlformats.org/officeDocument/2006/relationships/oleObject" Target="../embeddings/oleObject1.bin"/><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7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78.xml"/><Relationship Id="rId2" Type="http://schemas.openxmlformats.org/officeDocument/2006/relationships/tags" Target="../tags/tag77.xml"/><Relationship Id="rId14" Type="http://schemas.openxmlformats.org/officeDocument/2006/relationships/vmlDrawing" Target="../drawings/vmlDrawing2.vml"/><Relationship Id="rId13" Type="http://schemas.openxmlformats.org/officeDocument/2006/relationships/slideLayout" Target="../slideLayouts/slideLayout7.xml"/><Relationship Id="rId12" Type="http://schemas.openxmlformats.org/officeDocument/2006/relationships/tags" Target="../tags/tag81.xml"/><Relationship Id="rId11" Type="http://schemas.openxmlformats.org/officeDocument/2006/relationships/image" Target="../media/image11.emf"/><Relationship Id="rId10" Type="http://schemas.openxmlformats.org/officeDocument/2006/relationships/oleObject" Target="../embeddings/oleObject2.bin"/><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8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83.xml"/><Relationship Id="rId2" Type="http://schemas.openxmlformats.org/officeDocument/2006/relationships/tags" Target="../tags/tag82.xml"/><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tags" Target="../tags/tag86.xml"/><Relationship Id="rId11" Type="http://schemas.openxmlformats.org/officeDocument/2006/relationships/image" Target="../media/image12.emf"/><Relationship Id="rId10" Type="http://schemas.openxmlformats.org/officeDocument/2006/relationships/oleObject" Target="../embeddings/oleObject3.bin"/><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8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88.xml"/><Relationship Id="rId2" Type="http://schemas.openxmlformats.org/officeDocument/2006/relationships/tags" Target="../tags/tag87.xml"/><Relationship Id="rId14" Type="http://schemas.openxmlformats.org/officeDocument/2006/relationships/vmlDrawing" Target="../drawings/vmlDrawing4.vml"/><Relationship Id="rId13" Type="http://schemas.openxmlformats.org/officeDocument/2006/relationships/slideLayout" Target="../slideLayouts/slideLayout7.xml"/><Relationship Id="rId12" Type="http://schemas.openxmlformats.org/officeDocument/2006/relationships/tags" Target="../tags/tag91.xml"/><Relationship Id="rId11" Type="http://schemas.openxmlformats.org/officeDocument/2006/relationships/image" Target="../media/image13.emf"/><Relationship Id="rId10" Type="http://schemas.openxmlformats.org/officeDocument/2006/relationships/oleObject" Target="../embeddings/oleObject4.bin"/><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9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tags" Target="../tags/tag96.xml"/><Relationship Id="rId11" Type="http://schemas.openxmlformats.org/officeDocument/2006/relationships/image" Target="../media/image14.emf"/><Relationship Id="rId10" Type="http://schemas.openxmlformats.org/officeDocument/2006/relationships/oleObject" Target="../embeddings/oleObject5.bin"/><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98.xml"/><Relationship Id="rId2" Type="http://schemas.openxmlformats.org/officeDocument/2006/relationships/tags" Target="../tags/tag97.xml"/><Relationship Id="rId18" Type="http://schemas.openxmlformats.org/officeDocument/2006/relationships/vmlDrawing" Target="../drawings/vmlDrawing6.vml"/><Relationship Id="rId17" Type="http://schemas.openxmlformats.org/officeDocument/2006/relationships/slideLayout" Target="../slideLayouts/slideLayout7.xml"/><Relationship Id="rId16" Type="http://schemas.openxmlformats.org/officeDocument/2006/relationships/tags" Target="../tags/tag101.xml"/><Relationship Id="rId15" Type="http://schemas.openxmlformats.org/officeDocument/2006/relationships/image" Target="../media/image17.emf"/><Relationship Id="rId14" Type="http://schemas.openxmlformats.org/officeDocument/2006/relationships/oleObject" Target="../embeddings/oleObject8.bin"/><Relationship Id="rId13" Type="http://schemas.openxmlformats.org/officeDocument/2006/relationships/image" Target="../media/image16.emf"/><Relationship Id="rId12" Type="http://schemas.openxmlformats.org/officeDocument/2006/relationships/oleObject" Target="../embeddings/oleObject7.bin"/><Relationship Id="rId11" Type="http://schemas.openxmlformats.org/officeDocument/2006/relationships/image" Target="../media/image15.emf"/><Relationship Id="rId10" Type="http://schemas.openxmlformats.org/officeDocument/2006/relationships/oleObject" Target="../embeddings/oleObject6.bin"/><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7" Type="http://schemas.openxmlformats.org/officeDocument/2006/relationships/slideLayout" Target="../slideLayouts/slideLayout2.xml"/><Relationship Id="rId16" Type="http://schemas.openxmlformats.org/officeDocument/2006/relationships/tags" Target="../tags/tag20.xml"/><Relationship Id="rId15" Type="http://schemas.openxmlformats.org/officeDocument/2006/relationships/image" Target="../media/image3.png"/><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0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03.xml"/><Relationship Id="rId2" Type="http://schemas.openxmlformats.org/officeDocument/2006/relationships/tags" Target="../tags/tag102.xml"/><Relationship Id="rId18" Type="http://schemas.openxmlformats.org/officeDocument/2006/relationships/vmlDrawing" Target="../drawings/vmlDrawing7.vml"/><Relationship Id="rId17" Type="http://schemas.openxmlformats.org/officeDocument/2006/relationships/slideLayout" Target="../slideLayouts/slideLayout7.xml"/><Relationship Id="rId16" Type="http://schemas.openxmlformats.org/officeDocument/2006/relationships/tags" Target="../tags/tag106.xml"/><Relationship Id="rId15" Type="http://schemas.openxmlformats.org/officeDocument/2006/relationships/image" Target="../media/image20.emf"/><Relationship Id="rId14" Type="http://schemas.openxmlformats.org/officeDocument/2006/relationships/oleObject" Target="../embeddings/oleObject11.bin"/><Relationship Id="rId13" Type="http://schemas.openxmlformats.org/officeDocument/2006/relationships/image" Target="../media/image19.emf"/><Relationship Id="rId12" Type="http://schemas.openxmlformats.org/officeDocument/2006/relationships/oleObject" Target="../embeddings/oleObject10.bin"/><Relationship Id="rId11" Type="http://schemas.openxmlformats.org/officeDocument/2006/relationships/image" Target="../media/image18.emf"/><Relationship Id="rId10" Type="http://schemas.openxmlformats.org/officeDocument/2006/relationships/oleObject" Target="../embeddings/oleObject9.bin"/><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0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08.xml"/><Relationship Id="rId2" Type="http://schemas.openxmlformats.org/officeDocument/2006/relationships/tags" Target="../tags/tag107.xml"/><Relationship Id="rId14" Type="http://schemas.openxmlformats.org/officeDocument/2006/relationships/vmlDrawing" Target="../drawings/vmlDrawing8.vml"/><Relationship Id="rId13" Type="http://schemas.openxmlformats.org/officeDocument/2006/relationships/slideLayout" Target="../slideLayouts/slideLayout7.xml"/><Relationship Id="rId12" Type="http://schemas.openxmlformats.org/officeDocument/2006/relationships/tags" Target="../tags/tag111.xml"/><Relationship Id="rId11" Type="http://schemas.openxmlformats.org/officeDocument/2006/relationships/image" Target="../media/image21.emf"/><Relationship Id="rId10" Type="http://schemas.openxmlformats.org/officeDocument/2006/relationships/oleObject" Target="../embeddings/oleObject12.bin"/><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1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13.xml"/><Relationship Id="rId2" Type="http://schemas.openxmlformats.org/officeDocument/2006/relationships/tags" Target="../tags/tag112.xml"/><Relationship Id="rId11" Type="http://schemas.openxmlformats.org/officeDocument/2006/relationships/slideLayout" Target="../slideLayouts/slideLayout7.xml"/><Relationship Id="rId10" Type="http://schemas.openxmlformats.org/officeDocument/2006/relationships/tags" Target="../tags/tag116.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image" Target="../media/image3.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2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19.xml"/><Relationship Id="rId2" Type="http://schemas.openxmlformats.org/officeDocument/2006/relationships/tags" Target="../tags/tag118.xml"/><Relationship Id="rId13" Type="http://schemas.openxmlformats.org/officeDocument/2006/relationships/slideLayout" Target="../slideLayouts/slideLayout7.xml"/><Relationship Id="rId12" Type="http://schemas.openxmlformats.org/officeDocument/2006/relationships/tags" Target="../tags/tag123.xml"/><Relationship Id="rId11" Type="http://schemas.openxmlformats.org/officeDocument/2006/relationships/image" Target="../media/image22.png"/><Relationship Id="rId10" Type="http://schemas.openxmlformats.org/officeDocument/2006/relationships/tags" Target="../tags/tag12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2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25.xml"/><Relationship Id="rId2" Type="http://schemas.openxmlformats.org/officeDocument/2006/relationships/tags" Target="../tags/tag124.xml"/><Relationship Id="rId12" Type="http://schemas.openxmlformats.org/officeDocument/2006/relationships/slideLayout" Target="../slideLayouts/slideLayout7.xml"/><Relationship Id="rId11" Type="http://schemas.openxmlformats.org/officeDocument/2006/relationships/tags" Target="../tags/tag128.xml"/><Relationship Id="rId10" Type="http://schemas.openxmlformats.org/officeDocument/2006/relationships/image" Target="../media/image23.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9.xml"/><Relationship Id="rId2" Type="http://schemas.openxmlformats.org/officeDocument/2006/relationships/image" Target="../media/image3.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3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31.xml"/><Relationship Id="rId2" Type="http://schemas.openxmlformats.org/officeDocument/2006/relationships/tags" Target="../tags/tag130.xml"/><Relationship Id="rId11" Type="http://schemas.openxmlformats.org/officeDocument/2006/relationships/slideLayout" Target="../slideLayouts/slideLayout7.xml"/><Relationship Id="rId10" Type="http://schemas.openxmlformats.org/officeDocument/2006/relationships/tags" Target="../tags/tag134.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3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36.xml"/><Relationship Id="rId2" Type="http://schemas.openxmlformats.org/officeDocument/2006/relationships/tags" Target="../tags/tag135.xml"/><Relationship Id="rId11" Type="http://schemas.openxmlformats.org/officeDocument/2006/relationships/slideLayout" Target="../slideLayouts/slideLayout7.xml"/><Relationship Id="rId10" Type="http://schemas.openxmlformats.org/officeDocument/2006/relationships/tags" Target="../tags/tag139.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slideLayout" Target="../slideLayouts/slideLayout7.xml"/><Relationship Id="rId10" Type="http://schemas.openxmlformats.org/officeDocument/2006/relationships/tags" Target="../tags/tag26.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3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9.xml"/><Relationship Id="rId2" Type="http://schemas.openxmlformats.org/officeDocument/2006/relationships/tags" Target="../tags/tag28.xml"/><Relationship Id="rId12" Type="http://schemas.openxmlformats.org/officeDocument/2006/relationships/slideLayout" Target="../slideLayouts/slideLayout7.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3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35.xml"/><Relationship Id="rId2" Type="http://schemas.openxmlformats.org/officeDocument/2006/relationships/tags" Target="../tags/tag34.xml"/><Relationship Id="rId11" Type="http://schemas.openxmlformats.org/officeDocument/2006/relationships/slideLayout" Target="../slideLayouts/slideLayout7.xml"/><Relationship Id="rId10" Type="http://schemas.openxmlformats.org/officeDocument/2006/relationships/tags" Target="../tags/tag38.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4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40.xml"/><Relationship Id="rId2" Type="http://schemas.openxmlformats.org/officeDocument/2006/relationships/tags" Target="../tags/tag39.xml"/><Relationship Id="rId12" Type="http://schemas.openxmlformats.org/officeDocument/2006/relationships/slideLayout" Target="../slideLayouts/slideLayout7.xml"/><Relationship Id="rId11" Type="http://schemas.openxmlformats.org/officeDocument/2006/relationships/tags" Target="../tags/tag43.xml"/><Relationship Id="rId10" Type="http://schemas.openxmlformats.org/officeDocument/2006/relationships/image" Target="../media/image6.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4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45.xml"/><Relationship Id="rId2" Type="http://schemas.openxmlformats.org/officeDocument/2006/relationships/tags" Target="../tags/tag44.xml"/><Relationship Id="rId12" Type="http://schemas.openxmlformats.org/officeDocument/2006/relationships/slideLayout" Target="../slideLayouts/slideLayout7.xml"/><Relationship Id="rId11" Type="http://schemas.openxmlformats.org/officeDocument/2006/relationships/tags" Target="../tags/tag48.xml"/><Relationship Id="rId10" Type="http://schemas.openxmlformats.org/officeDocument/2006/relationships/image" Target="../media/image7.emf"/><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2" name="图片 4"/>
          <p:cNvPicPr>
            <a:picLocks noChangeAspect="1"/>
          </p:cNvPicPr>
          <p:nvPr/>
        </p:nvPicPr>
        <p:blipFill>
          <a:blip r:embed="rId1" cstate="print"/>
          <a:stretch>
            <a:fillRect/>
          </a:stretch>
        </p:blipFill>
        <p:spPr>
          <a:xfrm rot="16200000">
            <a:off x="2665070" y="-2667165"/>
            <a:ext cx="6858423" cy="12192751"/>
          </a:xfrm>
          <a:prstGeom prst="rect">
            <a:avLst/>
          </a:prstGeom>
        </p:spPr>
      </p:pic>
      <p:pic>
        <p:nvPicPr>
          <p:cNvPr id="2097153" name="图片 2"/>
          <p:cNvPicPr>
            <a:picLocks noChangeAspect="1"/>
          </p:cNvPicPr>
          <p:nvPr/>
        </p:nvPicPr>
        <p:blipFill rotWithShape="1">
          <a:blip r:embed="rId2" cstate="print"/>
          <a:srcRect t="63995"/>
          <a:stretch>
            <a:fillRect/>
          </a:stretch>
        </p:blipFill>
        <p:spPr>
          <a:xfrm>
            <a:off x="7343779" y="3730666"/>
            <a:ext cx="4846717" cy="3102338"/>
          </a:xfrm>
          <a:prstGeom prst="rect">
            <a:avLst/>
          </a:prstGeom>
        </p:spPr>
      </p:pic>
      <p:pic>
        <p:nvPicPr>
          <p:cNvPr id="2097154" name="图片 3"/>
          <p:cNvPicPr>
            <a:picLocks noChangeAspect="1"/>
          </p:cNvPicPr>
          <p:nvPr/>
        </p:nvPicPr>
        <p:blipFill rotWithShape="1">
          <a:blip r:embed="rId2" cstate="print"/>
          <a:srcRect t="15013" b="36004"/>
          <a:stretch>
            <a:fillRect/>
          </a:stretch>
        </p:blipFill>
        <p:spPr>
          <a:xfrm>
            <a:off x="3024545" y="349292"/>
            <a:ext cx="5172743" cy="4504393"/>
          </a:xfrm>
          <a:prstGeom prst="rect">
            <a:avLst/>
          </a:prstGeom>
        </p:spPr>
      </p:pic>
      <p:pic>
        <p:nvPicPr>
          <p:cNvPr id="2097155" name="图片 5"/>
          <p:cNvPicPr>
            <a:picLocks noChangeAspect="1"/>
          </p:cNvPicPr>
          <p:nvPr/>
        </p:nvPicPr>
        <p:blipFill rotWithShape="1">
          <a:blip r:embed="rId2" cstate="print"/>
          <a:srcRect t="63995" b="8411"/>
          <a:stretch>
            <a:fillRect/>
          </a:stretch>
        </p:blipFill>
        <p:spPr>
          <a:xfrm>
            <a:off x="2736596" y="4480274"/>
            <a:ext cx="4846717" cy="2377605"/>
          </a:xfrm>
          <a:prstGeom prst="rect">
            <a:avLst/>
          </a:prstGeom>
        </p:spPr>
      </p:pic>
      <p:sp>
        <p:nvSpPr>
          <p:cNvPr id="1048587" name="PA_MH_Others_4"/>
          <p:cNvSpPr txBox="1"/>
          <p:nvPr>
            <p:custDataLst>
              <p:tags r:id="rId3"/>
            </p:custDataLst>
          </p:nvPr>
        </p:nvSpPr>
        <p:spPr>
          <a:xfrm>
            <a:off x="4681220" y="2997835"/>
            <a:ext cx="4789805" cy="1027430"/>
          </a:xfrm>
          <a:prstGeom prst="rect">
            <a:avLst/>
          </a:prstGeom>
          <a:noFill/>
        </p:spPr>
        <p:txBody>
          <a:bodyPr vert="horz" wrap="square" rtlCol="0" anchor="ctr" anchorCtr="0">
            <a:noAutofit/>
          </a:bodyPr>
          <a:p>
            <a:r>
              <a:rPr lang="zh-CN" altLang="en-US" sz="200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lt"/>
              </a:rPr>
              <a:t>向祯（</a:t>
            </a:r>
            <a:r>
              <a:rPr lang="en-US" altLang="zh-CN" sz="200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lt"/>
              </a:rPr>
              <a:t>2017051604003</a:t>
            </a:r>
            <a:r>
              <a:rPr lang="zh-CN" altLang="en-US" sz="200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lt"/>
              </a:rPr>
              <a:t>）  个人开发报告</a:t>
            </a:r>
            <a:endParaRPr lang="zh-CN" altLang="en-US" sz="200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1048589" name="PA_MH_Others_3"/>
          <p:cNvSpPr txBox="1"/>
          <p:nvPr>
            <p:custDataLst>
              <p:tags r:id="rId4"/>
            </p:custDataLst>
          </p:nvPr>
        </p:nvSpPr>
        <p:spPr>
          <a:xfrm>
            <a:off x="2291080" y="1531620"/>
            <a:ext cx="5292725" cy="1326515"/>
          </a:xfrm>
          <a:prstGeom prst="rect">
            <a:avLst/>
          </a:prstGeom>
          <a:noFill/>
        </p:spPr>
        <p:txBody>
          <a:bodyPr vert="horz" wrap="square" lIns="0" tIns="0" rIns="0" bIns="0" rtlCol="0" anchor="ctr" anchorCtr="0">
            <a:noAutofit/>
          </a:bodyPr>
          <a:p>
            <a:pPr lvl="1" algn="dist"/>
            <a:r>
              <a:rPr lang="zh-CN" altLang="en-US" sz="4000" spc="150" dirty="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cs typeface="+mn-ea"/>
                <a:sym typeface="+mn-lt"/>
              </a:rPr>
              <a:t>旅游社交系统</a:t>
            </a:r>
            <a:endParaRPr lang="zh-CN" altLang="en-US" sz="4000" spc="150" dirty="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cs typeface="+mn-ea"/>
              <a:sym typeface="+mn-lt"/>
            </a:endParaRPr>
          </a:p>
        </p:txBody>
      </p:sp>
    </p:spTree>
    <p:custDataLst>
      <p:tags r:id="rId5"/>
    </p:custData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097154"/>
                                        </p:tgtEl>
                                        <p:attrNameLst>
                                          <p:attrName>style.visibility</p:attrName>
                                        </p:attrNameLst>
                                      </p:cBhvr>
                                      <p:to>
                                        <p:strVal val="visible"/>
                                      </p:to>
                                    </p:set>
                                    <p:anim calcmode="lin" valueType="num">
                                      <p:cBhvr>
                                        <p:cTn id="7" dur="500" fill="hold"/>
                                        <p:tgtEl>
                                          <p:spTgt spid="2097154"/>
                                        </p:tgtEl>
                                        <p:attrNameLst>
                                          <p:attrName>ppt_w</p:attrName>
                                        </p:attrNameLst>
                                      </p:cBhvr>
                                      <p:tavLst>
                                        <p:tav tm="0">
                                          <p:val>
                                            <p:fltVal val="0"/>
                                          </p:val>
                                        </p:tav>
                                        <p:tav tm="100000">
                                          <p:val>
                                            <p:strVal val="#ppt_w"/>
                                          </p:val>
                                        </p:tav>
                                      </p:tavLst>
                                    </p:anim>
                                    <p:anim calcmode="lin" valueType="num">
                                      <p:cBhvr>
                                        <p:cTn id="8" dur="500" fill="hold"/>
                                        <p:tgtEl>
                                          <p:spTgt spid="209715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48589"/>
                                        </p:tgtEl>
                                        <p:attrNameLst>
                                          <p:attrName>style.visibility</p:attrName>
                                        </p:attrNameLst>
                                      </p:cBhvr>
                                      <p:to>
                                        <p:strVal val="visible"/>
                                      </p:to>
                                    </p:set>
                                    <p:anim calcmode="lin" valueType="num">
                                      <p:cBhvr>
                                        <p:cTn id="12" dur="500" fill="hold"/>
                                        <p:tgtEl>
                                          <p:spTgt spid="104858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48589"/>
                                        </p:tgtEl>
                                        <p:attrNameLst>
                                          <p:attrName>ppt_y</p:attrName>
                                        </p:attrNameLst>
                                      </p:cBhvr>
                                      <p:tavLst>
                                        <p:tav tm="0">
                                          <p:val>
                                            <p:strVal val="#ppt_y"/>
                                          </p:val>
                                        </p:tav>
                                        <p:tav tm="100000">
                                          <p:val>
                                            <p:strVal val="#ppt_y"/>
                                          </p:val>
                                        </p:tav>
                                      </p:tavLst>
                                    </p:anim>
                                    <p:anim calcmode="lin" valueType="num">
                                      <p:cBhvr>
                                        <p:cTn id="14" dur="500" fill="hold"/>
                                        <p:tgtEl>
                                          <p:spTgt spid="104858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4858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48589"/>
                                        </p:tgtEl>
                                      </p:cBhvr>
                                    </p:animEffect>
                                  </p:childTnLst>
                                </p:cTn>
                              </p:par>
                            </p:childTnLst>
                          </p:cTn>
                        </p:par>
                        <p:par>
                          <p:cTn id="17" fill="hold">
                            <p:stCondLst>
                              <p:cond delay="75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048587"/>
                                        </p:tgtEl>
                                        <p:attrNameLst>
                                          <p:attrName>style.visibility</p:attrName>
                                        </p:attrNameLst>
                                      </p:cBhvr>
                                      <p:to>
                                        <p:strVal val="visible"/>
                                      </p:to>
                                    </p:set>
                                    <p:anim calcmode="lin" valueType="num">
                                      <p:cBhvr>
                                        <p:cTn id="20" dur="500" fill="hold"/>
                                        <p:tgtEl>
                                          <p:spTgt spid="104858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048587"/>
                                        </p:tgtEl>
                                        <p:attrNameLst>
                                          <p:attrName>ppt_y</p:attrName>
                                        </p:attrNameLst>
                                      </p:cBhvr>
                                      <p:tavLst>
                                        <p:tav tm="0">
                                          <p:val>
                                            <p:strVal val="#ppt_y"/>
                                          </p:val>
                                        </p:tav>
                                        <p:tav tm="100000">
                                          <p:val>
                                            <p:strVal val="#ppt_y"/>
                                          </p:val>
                                        </p:tav>
                                      </p:tavLst>
                                    </p:anim>
                                    <p:anim calcmode="lin" valueType="num">
                                      <p:cBhvr>
                                        <p:cTn id="22" dur="500" fill="hold"/>
                                        <p:tgtEl>
                                          <p:spTgt spid="104858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04858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048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7" grpId="0"/>
      <p:bldP spid="104858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用例图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p:cNvPicPr>
            <a:picLocks noChangeAspect="1"/>
          </p:cNvPicPr>
          <p:nvPr/>
        </p:nvPicPr>
        <p:blipFill>
          <a:blip r:embed="rId10"/>
          <a:stretch>
            <a:fillRect/>
          </a:stretch>
        </p:blipFill>
        <p:spPr>
          <a:xfrm>
            <a:off x="318770" y="1293495"/>
            <a:ext cx="8428355" cy="4290695"/>
          </a:xfrm>
          <a:prstGeom prst="rect">
            <a:avLst/>
          </a:prstGeom>
        </p:spPr>
      </p:pic>
      <p:sp>
        <p:nvSpPr>
          <p:cNvPr id="3" name="TextBox 24"/>
          <p:cNvSpPr txBox="1"/>
          <p:nvPr/>
        </p:nvSpPr>
        <p:spPr>
          <a:xfrm>
            <a:off x="8971280" y="1118870"/>
            <a:ext cx="3024505" cy="4523740"/>
          </a:xfrm>
          <a:prstGeom prst="rect">
            <a:avLst/>
          </a:prstGeom>
          <a:noFill/>
        </p:spPr>
        <p:txBody>
          <a:bodyPr wrap="square" rtlCol="0">
            <a:spAutoFit/>
          </a:bodyPr>
          <a:p>
            <a:r>
              <a:rPr lang="zh-CN" altLang="en-US" sz="1860" b="1" dirty="0">
                <a:solidFill>
                  <a:schemeClr val="accent5">
                    <a:lumMod val="75000"/>
                  </a:schemeClr>
                </a:solidFill>
                <a:latin typeface="华文中宋" panose="02010600040101010101" charset="-122"/>
                <a:ea typeface="华文中宋" panose="02010600040101010101" charset="-122"/>
              </a:rPr>
              <a:t>旅行日志管理用例图</a:t>
            </a:r>
            <a:endParaRPr lang="zh-CN" altLang="en-US" sz="1860" b="1" dirty="0">
              <a:solidFill>
                <a:schemeClr val="accent5">
                  <a:lumMod val="75000"/>
                </a:schemeClr>
              </a:solidFill>
              <a:latin typeface="华文中宋" panose="02010600040101010101" charset="-122"/>
              <a:ea typeface="华文中宋" panose="02010600040101010101" charset="-122"/>
            </a:endParaRPr>
          </a:p>
          <a:p>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用户可以对旅行日记进行增删查改、点赞、评论、收藏等基本操作</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同时我们提供发布后再修改的功能，满足用户编辑需要</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管理员可以对用户发表的旅行日志进行一些基本操作，并负责审核旅行日志举报</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p:txBody>
      </p:sp>
    </p:spTree>
    <p:custDataLst>
      <p:tags r:id="rId1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用例图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p:cNvPicPr>
            <a:picLocks noChangeAspect="1"/>
          </p:cNvPicPr>
          <p:nvPr/>
        </p:nvPicPr>
        <p:blipFill>
          <a:blip r:embed="rId10"/>
          <a:stretch>
            <a:fillRect/>
          </a:stretch>
        </p:blipFill>
        <p:spPr>
          <a:xfrm>
            <a:off x="318770" y="1119505"/>
            <a:ext cx="7336155" cy="4638040"/>
          </a:xfrm>
          <a:prstGeom prst="rect">
            <a:avLst/>
          </a:prstGeom>
        </p:spPr>
      </p:pic>
      <p:sp>
        <p:nvSpPr>
          <p:cNvPr id="3" name="TextBox 24"/>
          <p:cNvSpPr txBox="1"/>
          <p:nvPr/>
        </p:nvSpPr>
        <p:spPr>
          <a:xfrm>
            <a:off x="7835265" y="1118870"/>
            <a:ext cx="4160520" cy="4953000"/>
          </a:xfrm>
          <a:prstGeom prst="rect">
            <a:avLst/>
          </a:prstGeom>
          <a:noFill/>
        </p:spPr>
        <p:txBody>
          <a:bodyPr wrap="square" rtlCol="0">
            <a:spAutoFit/>
          </a:bodyPr>
          <a:p>
            <a:r>
              <a:rPr lang="zh-CN" altLang="en-US" sz="1860" b="1" dirty="0">
                <a:solidFill>
                  <a:schemeClr val="accent5">
                    <a:lumMod val="75000"/>
                  </a:schemeClr>
                </a:solidFill>
                <a:latin typeface="华文中宋" panose="02010600040101010101" charset="-122"/>
                <a:ea typeface="华文中宋" panose="02010600040101010101" charset="-122"/>
              </a:rPr>
              <a:t>路线图管理用例图</a:t>
            </a:r>
            <a:endParaRPr lang="zh-CN" altLang="en-US" sz="1860" b="1" dirty="0">
              <a:solidFill>
                <a:schemeClr val="accent5">
                  <a:lumMod val="75000"/>
                </a:schemeClr>
              </a:solidFill>
              <a:latin typeface="华文中宋" panose="02010600040101010101" charset="-122"/>
              <a:ea typeface="华文中宋" panose="02010600040101010101" charset="-122"/>
            </a:endParaRPr>
          </a:p>
          <a:p>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用户可以对旅行日记进行增删查改、评价（赞同</a:t>
            </a:r>
            <a:r>
              <a:rPr lang="en-US" altLang="zh-CN" sz="1860" dirty="0">
                <a:solidFill>
                  <a:schemeClr val="tx1">
                    <a:lumMod val="75000"/>
                    <a:lumOff val="25000"/>
                  </a:schemeClr>
                </a:solidFill>
                <a:latin typeface="华文中宋" panose="02010600040101010101" charset="-122"/>
                <a:ea typeface="华文中宋" panose="02010600040101010101" charset="-122"/>
                <a:sym typeface="+mn-ea"/>
              </a:rPr>
              <a:t>/</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反对</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）、评论、收藏、</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发布后再编辑、举报等基本</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操作</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同时路线图设有</a:t>
            </a:r>
            <a:r>
              <a:rPr lang="zh-CN" altLang="en-US" sz="1860" dirty="0">
                <a:solidFill>
                  <a:schemeClr val="accent5">
                    <a:lumMod val="75000"/>
                  </a:schemeClr>
                </a:solidFill>
                <a:latin typeface="华文中宋" panose="02010600040101010101" charset="-122"/>
                <a:ea typeface="华文中宋" panose="02010600040101010101" charset="-122"/>
              </a:rPr>
              <a:t>收费</a:t>
            </a:r>
            <a:r>
              <a:rPr lang="zh-CN" altLang="en-US" sz="1860" dirty="0">
                <a:solidFill>
                  <a:schemeClr val="tx1">
                    <a:lumMod val="75000"/>
                    <a:lumOff val="25000"/>
                  </a:schemeClr>
                </a:solidFill>
                <a:latin typeface="华文中宋" panose="02010600040101010101" charset="-122"/>
                <a:ea typeface="华文中宋" panose="02010600040101010101" charset="-122"/>
              </a:rPr>
              <a:t>的隐藏板块，该部分需要用户付费解锁</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其中</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评价（赞同</a:t>
            </a:r>
            <a:r>
              <a:rPr lang="en-US" altLang="zh-CN" sz="1860" dirty="0">
                <a:solidFill>
                  <a:schemeClr val="tx1">
                    <a:lumMod val="75000"/>
                    <a:lumOff val="25000"/>
                  </a:schemeClr>
                </a:solidFill>
                <a:latin typeface="华文中宋" panose="02010600040101010101" charset="-122"/>
                <a:ea typeface="华文中宋" panose="02010600040101010101" charset="-122"/>
                <a:sym typeface="+mn-ea"/>
              </a:rPr>
              <a:t>/</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反对）主要针对付费板块，</a:t>
            </a:r>
            <a:r>
              <a:rPr lang="zh-CN" altLang="en-US" sz="1860" dirty="0">
                <a:solidFill>
                  <a:schemeClr val="tx1">
                    <a:lumMod val="75000"/>
                    <a:lumOff val="25000"/>
                  </a:schemeClr>
                </a:solidFill>
                <a:latin typeface="华文中宋" panose="02010600040101010101" charset="-122"/>
                <a:ea typeface="华文中宋" panose="02010600040101010101" charset="-122"/>
              </a:rPr>
              <a:t>只有付费购买的用户可以进行评价</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bg1">
                    <a:lumMod val="65000"/>
                  </a:schemeClr>
                </a:solidFill>
                <a:latin typeface="华文中宋" panose="02010600040101010101" charset="-122"/>
                <a:ea typeface="华文中宋" panose="02010600040101010101" charset="-122"/>
              </a:rPr>
              <a:t>注：评价与评论不同</a:t>
            </a:r>
            <a:endParaRPr lang="zh-CN" altLang="en-US" sz="1860" dirty="0">
              <a:solidFill>
                <a:schemeClr val="bg1">
                  <a:lumMod val="65000"/>
                </a:schemeClr>
              </a:solidFill>
              <a:latin typeface="华文中宋" panose="02010600040101010101" charset="-122"/>
              <a:ea typeface="华文中宋" panose="02010600040101010101" charset="-122"/>
            </a:endParaRPr>
          </a:p>
        </p:txBody>
      </p:sp>
    </p:spTree>
    <p:custDataLst>
      <p:tags r:id="rId1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266065"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用况描述</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3" name="表格 2"/>
          <p:cNvGraphicFramePr/>
          <p:nvPr>
            <p:custDataLst>
              <p:tags r:id="rId10"/>
            </p:custDataLst>
          </p:nvPr>
        </p:nvGraphicFramePr>
        <p:xfrm>
          <a:off x="828040" y="747395"/>
          <a:ext cx="10483215" cy="5590540"/>
        </p:xfrm>
        <a:graphic>
          <a:graphicData uri="http://schemas.openxmlformats.org/drawingml/2006/table">
            <a:tbl>
              <a:tblPr firstRow="1" bandRow="1">
                <a:tableStyleId>{5940675A-B579-460E-94D1-54222C63F5DA}</a:tableStyleId>
              </a:tblPr>
              <a:tblGrid>
                <a:gridCol w="2066290"/>
                <a:gridCol w="8416925"/>
              </a:tblGrid>
              <a:tr h="278130">
                <a:tc>
                  <a:txBody>
                    <a:bodyPr/>
                    <a:p>
                      <a:pPr indent="0" algn="ctr">
                        <a:buNone/>
                      </a:pPr>
                      <a:r>
                        <a:rPr lang="en-US" sz="1400" b="1">
                          <a:latin typeface="华文中宋" panose="02010600040101010101" charset="-122"/>
                          <a:ea typeface="华文中宋" panose="02010600040101010101" charset="-122"/>
                          <a:cs typeface="方正仿宋_GBK" panose="03000509000000000000" charset="-122"/>
                        </a:rPr>
                        <a:t>用况名称</a:t>
                      </a:r>
                      <a:endParaRPr lang="en-US" altLang="en-US" sz="1400" b="1">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1400" b="1">
                          <a:latin typeface="华文中宋" panose="02010600040101010101" charset="-122"/>
                          <a:ea typeface="华文中宋" panose="02010600040101010101" charset="-122"/>
                          <a:cs typeface="方正仿宋_GBK" panose="03000509000000000000" charset="-122"/>
                        </a:rPr>
                        <a:t>发布旅行日志</a:t>
                      </a:r>
                      <a:endParaRPr lang="en-US" altLang="en-US" sz="1400" b="1">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1F1F1"/>
                    </a:solidFill>
                  </a:tcPr>
                </a:tc>
              </a:tr>
              <a:tr h="299720">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用况编号</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UC003</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78130">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参与者</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用户</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78130">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用况描述</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该用况描述用户发布旅行日志的行为</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79400">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触发器</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华文中宋" panose="02010600040101010101" charset="-122"/>
                          <a:ea typeface="华文中宋" panose="02010600040101010101" charset="-122"/>
                          <a:cs typeface="华文中宋" panose="02010600040101010101" charset="-122"/>
                        </a:rPr>
                        <a:t>当参与者点击“写日志”按钮时，用况触发</a:t>
                      </a:r>
                      <a:endParaRPr lang="en-US" altLang="en-US" sz="1400" b="0">
                        <a:latin typeface="华文中宋" panose="02010600040101010101" charset="-122"/>
                        <a:ea typeface="华文中宋" panose="02010600040101010101" charset="-122"/>
                        <a:cs typeface="华文中宋" panose="02010600040101010101"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78130">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前置条件</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华文中宋" panose="02010600040101010101" charset="-122"/>
                          <a:ea typeface="华文中宋" panose="02010600040101010101" charset="-122"/>
                          <a:cs typeface="华文中宋" panose="02010600040101010101" charset="-122"/>
                        </a:rPr>
                        <a:t>参与者已经打开“我的旅行日志”界面</a:t>
                      </a:r>
                      <a:endParaRPr lang="en-US" altLang="en-US" sz="1400" b="0">
                        <a:latin typeface="华文中宋" panose="02010600040101010101" charset="-122"/>
                        <a:ea typeface="华文中宋" panose="02010600040101010101" charset="-122"/>
                        <a:cs typeface="华文中宋" panose="02010600040101010101"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78130">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后置条件</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系统存储旅行日志的图文信息到数据库中；</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785110">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基本事件流</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华文中宋" panose="02010600040101010101" charset="-122"/>
                          <a:ea typeface="华文中宋" panose="02010600040101010101" charset="-122"/>
                          <a:cs typeface="华文中宋" panose="02010600040101010101" charset="-122"/>
                        </a:rPr>
                        <a:t>1. 参与者在标题栏输入旅行日志标题；</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2. 参与者点击“更换背景”按钮；</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3. 参与者从本地相册中选取一张图片；</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4. 参与者选取图片的剪裁范围；</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5. 参与者点击“确认”按钮确认剪裁图片；</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6. 系统跳转页面至旅行日志编辑页面，日志背景图栏更换为用户剪裁后的图片；</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7. 参与者点击日志背景图栏的“隐藏”按钮；</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8. 系统收起日志背景图栏，并在原日志背景图栏的位置显示“显示”按钮；</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9. 参与者在图文编辑区输入文字信息；</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10. 参与者点击下方的“打开相册”按钮；</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11. 参与者从本地相册中选取一张图片；</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12. 参与者点击“确认”按钮；</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13. 系统插入参与者选中的图片到旅行日志编辑页面的图文编辑区；</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14. 参与者点击“发布”按钮发布旅行日志；</a:t>
                      </a:r>
                      <a:endParaRPr lang="en-US" altLang="en-US" sz="1400" b="0">
                        <a:latin typeface="华文中宋" panose="02010600040101010101" charset="-122"/>
                        <a:ea typeface="华文中宋" panose="02010600040101010101" charset="-122"/>
                        <a:cs typeface="华文中宋" panose="02010600040101010101"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835660">
                <a:tc>
                  <a:txBody>
                    <a:bodyPr/>
                    <a:p>
                      <a:pPr indent="0">
                        <a:buNone/>
                      </a:pPr>
                      <a:r>
                        <a:rPr lang="en-US" sz="1400" b="0">
                          <a:latin typeface="华文中宋" panose="02010600040101010101" charset="-122"/>
                          <a:ea typeface="华文中宋" panose="02010600040101010101" charset="-122"/>
                          <a:cs typeface="方正仿宋_GBK" panose="03000509000000000000" charset="-122"/>
                        </a:rPr>
                        <a:t>扩展事件流</a:t>
                      </a:r>
                      <a:endParaRPr lang="en-US" altLang="en-US" sz="14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0">
                          <a:latin typeface="华文中宋" panose="02010600040101010101" charset="-122"/>
                          <a:ea typeface="华文中宋" panose="02010600040101010101" charset="-122"/>
                          <a:cs typeface="华文中宋" panose="02010600040101010101" charset="-122"/>
                        </a:rPr>
                        <a:t>A-3 若参与者未选择图片直接返回至旅行日志编辑页面，则系统通过弹窗提示参与者“未选择图片”；</a:t>
                      </a:r>
                      <a:endParaRPr lang="en-US" sz="1400" b="0">
                        <a:latin typeface="华文中宋" panose="02010600040101010101" charset="-122"/>
                        <a:ea typeface="华文中宋" panose="02010600040101010101" charset="-122"/>
                        <a:cs typeface="华文中宋" panose="02010600040101010101" charset="-122"/>
                      </a:endParaRPr>
                    </a:p>
                    <a:p>
                      <a:pPr indent="0">
                        <a:buNone/>
                      </a:pPr>
                      <a:r>
                        <a:rPr lang="en-US" sz="1400" b="0">
                          <a:latin typeface="华文中宋" panose="02010600040101010101" charset="-122"/>
                          <a:ea typeface="华文中宋" panose="02010600040101010101" charset="-122"/>
                          <a:cs typeface="华文中宋" panose="02010600040101010101" charset="-122"/>
                        </a:rPr>
                        <a:t>A-8 若参与者点击“显示”按钮，则日志背景图栏会重新显示；</a:t>
                      </a:r>
                      <a:endParaRPr lang="en-US" altLang="en-US" sz="1400" b="0">
                        <a:latin typeface="华文中宋" panose="02010600040101010101" charset="-122"/>
                        <a:ea typeface="华文中宋" panose="02010600040101010101" charset="-122"/>
                        <a:cs typeface="华文中宋" panose="02010600040101010101"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ustDataLst>
      <p:tags r:id="rId1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266065"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IPO</a:t>
            </a:r>
            <a:r>
              <a:rPr sz="2400" dirty="0">
                <a:solidFill>
                  <a:schemeClr val="tx1">
                    <a:lumMod val="85000"/>
                    <a:lumOff val="15000"/>
                  </a:schemeClr>
                </a:solidFill>
                <a:uFillTx/>
                <a:latin typeface="幼圆" panose="02010509060101010101" charset="-122"/>
                <a:ea typeface="幼圆" panose="02010509060101010101" charset="-122"/>
              </a:rPr>
              <a:t>图</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表格 1"/>
          <p:cNvGraphicFramePr/>
          <p:nvPr>
            <p:custDataLst>
              <p:tags r:id="rId10"/>
            </p:custDataLst>
          </p:nvPr>
        </p:nvGraphicFramePr>
        <p:xfrm>
          <a:off x="238760" y="980377"/>
          <a:ext cx="11714480" cy="2703950"/>
        </p:xfrm>
        <a:graphic>
          <a:graphicData uri="http://schemas.openxmlformats.org/drawingml/2006/table">
            <a:tbl>
              <a:tblPr firstRow="1" bandRow="1">
                <a:tableStyleId>{5940675A-B579-460E-94D1-54222C63F5DA}</a:tableStyleId>
              </a:tblPr>
              <a:tblGrid>
                <a:gridCol w="1744345"/>
                <a:gridCol w="4101465"/>
                <a:gridCol w="1790065"/>
                <a:gridCol w="4078605"/>
              </a:tblGrid>
              <a:tr h="383540">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模块：</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zh-CN" altLang="en-US" sz="1600" b="1" spc="130">
                          <a:solidFill>
                            <a:srgbClr val="646464"/>
                          </a:solidFill>
                          <a:latin typeface="微软雅黑" panose="020B0503020204020204" charset="-122"/>
                          <a:ea typeface="微软雅黑" panose="020B0503020204020204" charset="-122"/>
                        </a:rPr>
                        <a:t>用户信息管理</a:t>
                      </a:r>
                      <a:r>
                        <a:rPr lang="en-US" sz="1600" b="1" spc="130">
                          <a:solidFill>
                            <a:srgbClr val="646464"/>
                          </a:solidFill>
                          <a:latin typeface="微软雅黑" panose="020B0503020204020204" charset="-122"/>
                          <a:ea typeface="微软雅黑" panose="020B0503020204020204" charset="-122"/>
                        </a:rPr>
                        <a:t>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编号：</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01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260350">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调用：</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用户账号信息数据库表</a:t>
                      </a:r>
                      <a:r>
                        <a:rPr lang="en-US" sz="1400" b="0" spc="130">
                          <a:solidFill>
                            <a:srgbClr val="404040"/>
                          </a:solidFill>
                          <a:latin typeface="微软雅黑" panose="020B0503020204020204" charset="-122"/>
                          <a:ea typeface="微软雅黑" panose="020B0503020204020204" charset="-122"/>
                        </a:rPr>
                        <a:t> </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687600">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输入：</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用户个人信息</a:t>
                      </a:r>
                      <a:r>
                        <a:rPr lang="en-US" sz="1400" b="0" spc="130">
                          <a:solidFill>
                            <a:srgbClr val="404040"/>
                          </a:solidFill>
                          <a:latin typeface="微软雅黑" panose="020B0503020204020204" charset="-122"/>
                          <a:ea typeface="微软雅黑" panose="020B0503020204020204" charset="-122"/>
                        </a:rPr>
                        <a:t> </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输出：</a:t>
                      </a:r>
                      <a:endParaRPr 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保存成功提示、个人信息展示页面</a:t>
                      </a:r>
                      <a:endParaRPr lang="zh-CN" alt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处理：</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读取输入信息，保存至数据库</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r>
            </a:tbl>
          </a:graphicData>
        </a:graphic>
      </p:graphicFrame>
      <p:graphicFrame>
        <p:nvGraphicFramePr>
          <p:cNvPr id="5" name="表格 4"/>
          <p:cNvGraphicFramePr/>
          <p:nvPr>
            <p:custDataLst>
              <p:tags r:id="rId11"/>
            </p:custDataLst>
          </p:nvPr>
        </p:nvGraphicFramePr>
        <p:xfrm>
          <a:off x="212725" y="3734247"/>
          <a:ext cx="11714480" cy="2703950"/>
        </p:xfrm>
        <a:graphic>
          <a:graphicData uri="http://schemas.openxmlformats.org/drawingml/2006/table">
            <a:tbl>
              <a:tblPr firstRow="1" bandRow="1">
                <a:tableStyleId>{5940675A-B579-460E-94D1-54222C63F5DA}</a:tableStyleId>
              </a:tblPr>
              <a:tblGrid>
                <a:gridCol w="1744345"/>
                <a:gridCol w="4101465"/>
                <a:gridCol w="1790065"/>
                <a:gridCol w="4078605"/>
              </a:tblGrid>
              <a:tr h="383540">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模块：</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zh-CN" altLang="en-US" sz="1600" b="1" spc="130">
                          <a:solidFill>
                            <a:srgbClr val="646464"/>
                          </a:solidFill>
                          <a:latin typeface="微软雅黑" panose="020B0503020204020204" charset="-122"/>
                          <a:ea typeface="微软雅黑" panose="020B0503020204020204" charset="-122"/>
                        </a:rPr>
                        <a:t>旅游日志管理</a:t>
                      </a:r>
                      <a:r>
                        <a:rPr lang="en-US" sz="1600" b="1" spc="130">
                          <a:solidFill>
                            <a:srgbClr val="646464"/>
                          </a:solidFill>
                          <a:latin typeface="微软雅黑" panose="020B0503020204020204" charset="-122"/>
                          <a:ea typeface="微软雅黑" panose="020B0503020204020204" charset="-122"/>
                        </a:rPr>
                        <a:t>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编号：</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01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调用：</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旅游日志信息数据库表</a:t>
                      </a:r>
                      <a:r>
                        <a:rPr lang="en-US" sz="1400" b="0" spc="130">
                          <a:solidFill>
                            <a:srgbClr val="404040"/>
                          </a:solidFill>
                          <a:latin typeface="微软雅黑" panose="020B0503020204020204" charset="-122"/>
                          <a:ea typeface="微软雅黑" panose="020B0503020204020204" charset="-122"/>
                        </a:rPr>
                        <a:t> </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输入：</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旅游日志图文信息</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输出：</a:t>
                      </a:r>
                      <a:endParaRPr 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发布</a:t>
                      </a:r>
                      <a:r>
                        <a:rPr lang="en-US" altLang="zh-CN" sz="1400" b="0" spc="130">
                          <a:solidFill>
                            <a:srgbClr val="404040"/>
                          </a:solidFill>
                          <a:latin typeface="微软雅黑" panose="020B0503020204020204" charset="-122"/>
                          <a:ea typeface="微软雅黑" panose="020B0503020204020204" charset="-122"/>
                        </a:rPr>
                        <a:t>/</a:t>
                      </a:r>
                      <a:r>
                        <a:rPr lang="zh-CN" altLang="en-US" sz="1400" b="0" spc="130">
                          <a:solidFill>
                            <a:srgbClr val="404040"/>
                          </a:solidFill>
                          <a:latin typeface="微软雅黑" panose="020B0503020204020204" charset="-122"/>
                          <a:ea typeface="微软雅黑" panose="020B0503020204020204" charset="-122"/>
                        </a:rPr>
                        <a:t>保存草稿</a:t>
                      </a:r>
                      <a:r>
                        <a:rPr lang="zh-CN" altLang="en-US" sz="1400" b="0" spc="130">
                          <a:solidFill>
                            <a:srgbClr val="404040"/>
                          </a:solidFill>
                          <a:latin typeface="微软雅黑" panose="020B0503020204020204" charset="-122"/>
                          <a:ea typeface="微软雅黑" panose="020B0503020204020204" charset="-122"/>
                        </a:rPr>
                        <a:t>成功提示、旅游日志展示页面</a:t>
                      </a:r>
                      <a:endParaRPr lang="zh-CN" alt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处理：</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读取输入信息，保存至数据库</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r>
            </a:tbl>
          </a:graphicData>
        </a:graphic>
      </p:graphicFrame>
    </p:spTree>
    <p:custDataLst>
      <p:tags r:id="rId1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数据流图</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对象 1"/>
          <p:cNvGraphicFramePr/>
          <p:nvPr/>
        </p:nvGraphicFramePr>
        <p:xfrm>
          <a:off x="1619250" y="1257300"/>
          <a:ext cx="9008745" cy="3209290"/>
        </p:xfrm>
        <a:graphic>
          <a:graphicData uri="http://schemas.openxmlformats.org/presentationml/2006/ole">
            <mc:AlternateContent xmlns:mc="http://schemas.openxmlformats.org/markup-compatibility/2006">
              <mc:Choice xmlns:v="urn:schemas-microsoft-com:vml" Requires="v">
                <p:oleObj spid="_x0000_s3" name="" r:id="rId10" imgW="6452870" imgH="2338070" progId="Visio.Drawing.15">
                  <p:embed/>
                </p:oleObj>
              </mc:Choice>
              <mc:Fallback>
                <p:oleObj name="" r:id="rId10" imgW="6452870" imgH="2338070" progId="Visio.Drawing.15">
                  <p:embed/>
                  <p:pic>
                    <p:nvPicPr>
                      <p:cNvPr id="0" name="图片 2"/>
                      <p:cNvPicPr/>
                      <p:nvPr/>
                    </p:nvPicPr>
                    <p:blipFill>
                      <a:blip r:embed="rId11"/>
                      <a:stretch>
                        <a:fillRect/>
                      </a:stretch>
                    </p:blipFill>
                    <p:spPr>
                      <a:xfrm>
                        <a:off x="1619250" y="1257300"/>
                        <a:ext cx="9008745" cy="3209290"/>
                      </a:xfrm>
                      <a:prstGeom prst="rect">
                        <a:avLst/>
                      </a:prstGeom>
                    </p:spPr>
                  </p:pic>
                </p:oleObj>
              </mc:Fallback>
            </mc:AlternateContent>
          </a:graphicData>
        </a:graphic>
      </p:graphicFrame>
      <p:sp>
        <p:nvSpPr>
          <p:cNvPr id="7" name="TextBox 24"/>
          <p:cNvSpPr txBox="1"/>
          <p:nvPr/>
        </p:nvSpPr>
        <p:spPr>
          <a:xfrm>
            <a:off x="788670" y="4862830"/>
            <a:ext cx="10668000" cy="1520825"/>
          </a:xfrm>
          <a:prstGeom prst="rect">
            <a:avLst/>
          </a:prstGeom>
          <a:noFill/>
        </p:spPr>
        <p:txBody>
          <a:bodyPr wrap="square" rtlCol="0">
            <a:spAutoFit/>
          </a:bodyPr>
          <a:p>
            <a:pPr algn="ctr"/>
            <a:r>
              <a:rPr lang="zh-CN" altLang="en-US" sz="1860" b="1" dirty="0">
                <a:solidFill>
                  <a:schemeClr val="accent5">
                    <a:lumMod val="75000"/>
                  </a:schemeClr>
                </a:solidFill>
                <a:latin typeface="华文中宋" panose="02010600040101010101" charset="-122"/>
                <a:ea typeface="华文中宋" panose="02010600040101010101" charset="-122"/>
              </a:rPr>
              <a:t>冻结用户账号 </a:t>
            </a:r>
            <a:r>
              <a:rPr lang="en-US" altLang="zh-CN" sz="1860" b="1" dirty="0">
                <a:solidFill>
                  <a:schemeClr val="accent5">
                    <a:lumMod val="75000"/>
                  </a:schemeClr>
                </a:solidFill>
                <a:latin typeface="华文中宋" panose="02010600040101010101" charset="-122"/>
                <a:ea typeface="华文中宋" panose="02010600040101010101" charset="-122"/>
              </a:rPr>
              <a:t>- </a:t>
            </a:r>
            <a:r>
              <a:rPr lang="zh-CN" altLang="en-US" sz="1860" b="1" dirty="0">
                <a:solidFill>
                  <a:schemeClr val="accent5">
                    <a:lumMod val="75000"/>
                  </a:schemeClr>
                </a:solidFill>
                <a:latin typeface="华文中宋" panose="02010600040101010101" charset="-122"/>
                <a:ea typeface="华文中宋" panose="02010600040101010101" charset="-122"/>
              </a:rPr>
              <a:t>数据流图</a:t>
            </a:r>
            <a:endParaRPr lang="zh-CN" altLang="en-US" sz="1860" b="1" dirty="0">
              <a:solidFill>
                <a:schemeClr val="accent5">
                  <a:lumMod val="75000"/>
                </a:schemeClr>
              </a:solidFill>
              <a:latin typeface="华文中宋" panose="02010600040101010101" charset="-122"/>
              <a:ea typeface="华文中宋" panose="02010600040101010101" charset="-122"/>
            </a:endParaRPr>
          </a:p>
          <a:p>
            <a:pPr algn="ct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algn="l"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若用户被举报且经管理员判定有违规操作，或者由系统自行判定存在违规操作，则管理员将冻结用户账号。冻结操作需要管理员手动进行，且冻结前需要经过系统的</a:t>
            </a:r>
            <a:r>
              <a:rPr lang="en-US" altLang="zh-CN" sz="1860" dirty="0">
                <a:solidFill>
                  <a:schemeClr val="tx1">
                    <a:lumMod val="75000"/>
                    <a:lumOff val="25000"/>
                  </a:schemeClr>
                </a:solidFill>
                <a:latin typeface="华文中宋" panose="02010600040101010101" charset="-122"/>
                <a:ea typeface="华文中宋" panose="02010600040101010101" charset="-122"/>
              </a:rPr>
              <a:t>“</a:t>
            </a:r>
            <a:r>
              <a:rPr lang="zh-CN" altLang="en-US" sz="1860" dirty="0">
                <a:solidFill>
                  <a:schemeClr val="tx1">
                    <a:lumMod val="75000"/>
                    <a:lumOff val="25000"/>
                  </a:schemeClr>
                </a:solidFill>
                <a:latin typeface="华文中宋" panose="02010600040101010101" charset="-122"/>
                <a:ea typeface="华文中宋" panose="02010600040101010101" charset="-122"/>
              </a:rPr>
              <a:t>确认操作</a:t>
            </a:r>
            <a:r>
              <a:rPr lang="en-US" altLang="zh-CN" sz="1860" dirty="0">
                <a:solidFill>
                  <a:schemeClr val="tx1">
                    <a:lumMod val="75000"/>
                    <a:lumOff val="25000"/>
                  </a:schemeClr>
                </a:solidFill>
                <a:latin typeface="华文中宋" panose="02010600040101010101" charset="-122"/>
                <a:ea typeface="华文中宋" panose="02010600040101010101" charset="-122"/>
              </a:rPr>
              <a:t>”</a:t>
            </a:r>
            <a:r>
              <a:rPr lang="zh-CN" altLang="en-US" sz="1860" dirty="0">
                <a:solidFill>
                  <a:schemeClr val="tx1">
                    <a:lumMod val="75000"/>
                    <a:lumOff val="25000"/>
                  </a:schemeClr>
                </a:solidFill>
                <a:latin typeface="华文中宋" panose="02010600040101010101" charset="-122"/>
                <a:ea typeface="华文中宋" panose="02010600040101010101" charset="-122"/>
              </a:rPr>
              <a:t>询问。</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p:txBody>
      </p:sp>
    </p:spTree>
    <p:custDataLst>
      <p:tags r:id="rId1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数据流图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7" name="对象 6"/>
          <p:cNvGraphicFramePr/>
          <p:nvPr/>
        </p:nvGraphicFramePr>
        <p:xfrm>
          <a:off x="841375" y="1506855"/>
          <a:ext cx="8464550" cy="3843655"/>
        </p:xfrm>
        <a:graphic>
          <a:graphicData uri="http://schemas.openxmlformats.org/presentationml/2006/ole">
            <mc:AlternateContent xmlns:mc="http://schemas.openxmlformats.org/markup-compatibility/2006">
              <mc:Choice xmlns:v="urn:schemas-microsoft-com:vml" Requires="v">
                <p:oleObj spid="_x0000_s8" name="" r:id="rId10" imgW="5567680" imgH="2360930" progId="Visio.Drawing.15">
                  <p:embed/>
                </p:oleObj>
              </mc:Choice>
              <mc:Fallback>
                <p:oleObj name="" r:id="rId10" imgW="5567680" imgH="2360930" progId="Visio.Drawing.15">
                  <p:embed/>
                  <p:pic>
                    <p:nvPicPr>
                      <p:cNvPr id="0" name="图片 3"/>
                      <p:cNvPicPr/>
                      <p:nvPr/>
                    </p:nvPicPr>
                    <p:blipFill>
                      <a:blip r:embed="rId11"/>
                      <a:stretch>
                        <a:fillRect/>
                      </a:stretch>
                    </p:blipFill>
                    <p:spPr>
                      <a:xfrm>
                        <a:off x="841375" y="1506855"/>
                        <a:ext cx="8464550" cy="3843655"/>
                      </a:xfrm>
                      <a:prstGeom prst="rect">
                        <a:avLst/>
                      </a:prstGeom>
                    </p:spPr>
                  </p:pic>
                </p:oleObj>
              </mc:Fallback>
            </mc:AlternateContent>
          </a:graphicData>
        </a:graphic>
      </p:graphicFrame>
      <p:sp>
        <p:nvSpPr>
          <p:cNvPr id="9" name="TextBox 24"/>
          <p:cNvSpPr txBox="1"/>
          <p:nvPr/>
        </p:nvSpPr>
        <p:spPr>
          <a:xfrm>
            <a:off x="6847205" y="1506855"/>
            <a:ext cx="4624705" cy="2378710"/>
          </a:xfrm>
          <a:prstGeom prst="rect">
            <a:avLst/>
          </a:prstGeom>
          <a:noFill/>
        </p:spPr>
        <p:txBody>
          <a:bodyPr wrap="square" rtlCol="0">
            <a:spAutoFit/>
          </a:bodyPr>
          <a:p>
            <a:r>
              <a:rPr lang="zh-CN" altLang="en-US" sz="1860" b="1" dirty="0">
                <a:solidFill>
                  <a:schemeClr val="accent5">
                    <a:lumMod val="75000"/>
                  </a:schemeClr>
                </a:solidFill>
                <a:latin typeface="华文中宋" panose="02010600040101010101" charset="-122"/>
                <a:ea typeface="华文中宋" panose="02010600040101010101" charset="-122"/>
                <a:sym typeface="+mn-ea"/>
              </a:rPr>
              <a:t>（再）编辑旅游日志 </a:t>
            </a:r>
            <a:r>
              <a:rPr lang="en-US" altLang="zh-CN" sz="1860" b="1" dirty="0">
                <a:solidFill>
                  <a:schemeClr val="accent5">
                    <a:lumMod val="75000"/>
                  </a:schemeClr>
                </a:solidFill>
                <a:latin typeface="华文中宋" panose="02010600040101010101" charset="-122"/>
                <a:ea typeface="华文中宋" panose="02010600040101010101" charset="-122"/>
                <a:sym typeface="+mn-ea"/>
              </a:rPr>
              <a:t>- </a:t>
            </a:r>
            <a:r>
              <a:rPr lang="zh-CN" altLang="en-US" sz="1860" b="1" dirty="0">
                <a:solidFill>
                  <a:schemeClr val="accent5">
                    <a:lumMod val="75000"/>
                  </a:schemeClr>
                </a:solidFill>
                <a:latin typeface="华文中宋" panose="02010600040101010101" charset="-122"/>
                <a:ea typeface="华文中宋" panose="02010600040101010101" charset="-122"/>
                <a:sym typeface="+mn-ea"/>
              </a:rPr>
              <a:t>数据流图</a:t>
            </a:r>
            <a:endParaRPr lang="zh-CN" altLang="en-US" sz="1860" b="1" dirty="0">
              <a:solidFill>
                <a:schemeClr val="accent5">
                  <a:lumMod val="75000"/>
                </a:schemeClr>
              </a:solidFill>
              <a:latin typeface="华文中宋" panose="02010600040101010101" charset="-122"/>
              <a:ea typeface="华文中宋" panose="02010600040101010101" charset="-122"/>
              <a:sym typeface="+mn-ea"/>
            </a:endParaRPr>
          </a:p>
          <a:p>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用户在旅行日记发布之后，仍可以修改已发布的日志，用户保存编辑修改后，系统将重新存储</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旅行</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日志信息并刷新</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旅行</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日志页面。</a:t>
            </a:r>
            <a:endParaRPr lang="zh-CN" altLang="en-US" sz="1860" dirty="0">
              <a:solidFill>
                <a:schemeClr val="bg1">
                  <a:lumMod val="65000"/>
                </a:schemeClr>
              </a:solidFill>
              <a:latin typeface="华文中宋" panose="02010600040101010101" charset="-122"/>
              <a:ea typeface="华文中宋" panose="02010600040101010101" charset="-122"/>
            </a:endParaRPr>
          </a:p>
        </p:txBody>
      </p:sp>
    </p:spTree>
    <p:custDataLst>
      <p:tags r:id="rId1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数据流图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9" name="对象 8"/>
          <p:cNvGraphicFramePr/>
          <p:nvPr/>
        </p:nvGraphicFramePr>
        <p:xfrm>
          <a:off x="1499870" y="1425575"/>
          <a:ext cx="9230360" cy="2719070"/>
        </p:xfrm>
        <a:graphic>
          <a:graphicData uri="http://schemas.openxmlformats.org/presentationml/2006/ole">
            <mc:AlternateContent xmlns:mc="http://schemas.openxmlformats.org/markup-compatibility/2006">
              <mc:Choice xmlns:v="urn:schemas-microsoft-com:vml" Requires="v">
                <p:oleObj spid="_x0000_s10" name="" r:id="rId10" imgW="17868900" imgH="4838700" progId="Visio.Drawing.15">
                  <p:embed/>
                </p:oleObj>
              </mc:Choice>
              <mc:Fallback>
                <p:oleObj name="" r:id="rId10" imgW="17868900" imgH="4838700" progId="Visio.Drawing.15">
                  <p:embed/>
                  <p:pic>
                    <p:nvPicPr>
                      <p:cNvPr id="0" name="图片 9"/>
                      <p:cNvPicPr/>
                      <p:nvPr/>
                    </p:nvPicPr>
                    <p:blipFill>
                      <a:blip r:embed="rId11"/>
                      <a:stretch>
                        <a:fillRect/>
                      </a:stretch>
                    </p:blipFill>
                    <p:spPr>
                      <a:xfrm>
                        <a:off x="1499870" y="1425575"/>
                        <a:ext cx="9230360" cy="2719070"/>
                      </a:xfrm>
                      <a:prstGeom prst="rect">
                        <a:avLst/>
                      </a:prstGeom>
                    </p:spPr>
                  </p:pic>
                </p:oleObj>
              </mc:Fallback>
            </mc:AlternateContent>
          </a:graphicData>
        </a:graphic>
      </p:graphicFrame>
      <p:sp>
        <p:nvSpPr>
          <p:cNvPr id="7" name="TextBox 24"/>
          <p:cNvSpPr txBox="1"/>
          <p:nvPr/>
        </p:nvSpPr>
        <p:spPr>
          <a:xfrm>
            <a:off x="803910" y="4690110"/>
            <a:ext cx="10668000" cy="1520825"/>
          </a:xfrm>
          <a:prstGeom prst="rect">
            <a:avLst/>
          </a:prstGeom>
          <a:noFill/>
        </p:spPr>
        <p:txBody>
          <a:bodyPr wrap="square" rtlCol="0">
            <a:spAutoFit/>
          </a:bodyPr>
          <a:p>
            <a:pPr algn="ctr"/>
            <a:r>
              <a:rPr lang="zh-CN" altLang="en-US" sz="1860" b="1" dirty="0">
                <a:solidFill>
                  <a:schemeClr val="accent5">
                    <a:lumMod val="75000"/>
                  </a:schemeClr>
                </a:solidFill>
                <a:latin typeface="华文中宋" panose="02010600040101010101" charset="-122"/>
                <a:ea typeface="华文中宋" panose="02010600040101010101" charset="-122"/>
                <a:sym typeface="+mn-ea"/>
              </a:rPr>
              <a:t>购买路线图 </a:t>
            </a:r>
            <a:r>
              <a:rPr lang="en-US" altLang="zh-CN" sz="1860" b="1" dirty="0">
                <a:solidFill>
                  <a:schemeClr val="accent5">
                    <a:lumMod val="75000"/>
                  </a:schemeClr>
                </a:solidFill>
                <a:latin typeface="华文中宋" panose="02010600040101010101" charset="-122"/>
                <a:ea typeface="华文中宋" panose="02010600040101010101" charset="-122"/>
                <a:sym typeface="+mn-ea"/>
              </a:rPr>
              <a:t>- </a:t>
            </a:r>
            <a:r>
              <a:rPr lang="zh-CN" altLang="en-US" sz="1860" b="1" dirty="0">
                <a:solidFill>
                  <a:schemeClr val="accent5">
                    <a:lumMod val="75000"/>
                  </a:schemeClr>
                </a:solidFill>
                <a:latin typeface="华文中宋" panose="02010600040101010101" charset="-122"/>
                <a:ea typeface="华文中宋" panose="02010600040101010101" charset="-122"/>
                <a:sym typeface="+mn-ea"/>
              </a:rPr>
              <a:t>数据流图</a:t>
            </a:r>
            <a:endParaRPr lang="zh-CN" altLang="en-US" sz="1860" b="1" dirty="0">
              <a:solidFill>
                <a:schemeClr val="accent5">
                  <a:lumMod val="75000"/>
                </a:schemeClr>
              </a:solidFill>
              <a:latin typeface="华文中宋" panose="02010600040101010101" charset="-122"/>
              <a:ea typeface="华文中宋" panose="02010600040101010101" charset="-122"/>
              <a:sym typeface="+mn-ea"/>
            </a:endParaRPr>
          </a:p>
          <a:p>
            <a:pPr algn="ct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algn="l"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系统会从用户购买路线图支付的金额中扣除一小部分作为平台的服务费用，服务费是平台盈利的主要途径之一。</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p:txBody>
      </p:sp>
    </p:spTree>
    <p:custDataLst>
      <p:tags r:id="rId1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6975"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E-R</a:t>
            </a:r>
            <a:r>
              <a:rPr sz="2400" dirty="0">
                <a:solidFill>
                  <a:schemeClr val="tx1">
                    <a:lumMod val="85000"/>
                    <a:lumOff val="15000"/>
                  </a:schemeClr>
                </a:solidFill>
                <a:uFillTx/>
                <a:latin typeface="幼圆" panose="02010509060101010101" charset="-122"/>
                <a:ea typeface="幼圆" panose="02010509060101010101" charset="-122"/>
              </a:rPr>
              <a:t>图</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对象 1"/>
          <p:cNvGraphicFramePr/>
          <p:nvPr/>
        </p:nvGraphicFramePr>
        <p:xfrm>
          <a:off x="809625" y="861060"/>
          <a:ext cx="10572750" cy="5916930"/>
        </p:xfrm>
        <a:graphic>
          <a:graphicData uri="http://schemas.openxmlformats.org/presentationml/2006/ole">
            <mc:AlternateContent xmlns:mc="http://schemas.openxmlformats.org/markup-compatibility/2006">
              <mc:Choice xmlns:v="urn:schemas-microsoft-com:vml" Requires="v">
                <p:oleObj spid="_x0000_s3" name="" r:id="rId10" imgW="12720320" imgH="7164705" progId="Visio.Drawing.15">
                  <p:embed/>
                </p:oleObj>
              </mc:Choice>
              <mc:Fallback>
                <p:oleObj name="" r:id="rId10" imgW="12720320" imgH="7164705" progId="Visio.Drawing.15">
                  <p:embed/>
                  <p:pic>
                    <p:nvPicPr>
                      <p:cNvPr id="0" name="图片 2"/>
                      <p:cNvPicPr/>
                      <p:nvPr/>
                    </p:nvPicPr>
                    <p:blipFill>
                      <a:blip r:embed="rId11"/>
                      <a:stretch>
                        <a:fillRect/>
                      </a:stretch>
                    </p:blipFill>
                    <p:spPr>
                      <a:xfrm>
                        <a:off x="809625" y="861060"/>
                        <a:ext cx="10572750" cy="5916930"/>
                      </a:xfrm>
                      <a:prstGeom prst="rect">
                        <a:avLst/>
                      </a:prstGeom>
                    </p:spPr>
                  </p:pic>
                </p:oleObj>
              </mc:Fallback>
            </mc:AlternateContent>
          </a:graphicData>
        </a:graphic>
      </p:graphicFrame>
    </p:spTree>
    <p:custDataLst>
      <p:tags r:id="rId1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E-R</a:t>
            </a:r>
            <a:r>
              <a:rPr sz="2400">
                <a:latin typeface="幼圆" panose="02010509060101010101" charset="-122"/>
                <a:ea typeface="幼圆" panose="02010509060101010101" charset="-122"/>
                <a:sym typeface="+mn-ea"/>
              </a:rPr>
              <a:t>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对象 1"/>
          <p:cNvGraphicFramePr/>
          <p:nvPr/>
        </p:nvGraphicFramePr>
        <p:xfrm>
          <a:off x="318770" y="824865"/>
          <a:ext cx="8797925" cy="5664200"/>
        </p:xfrm>
        <a:graphic>
          <a:graphicData uri="http://schemas.openxmlformats.org/presentationml/2006/ole">
            <mc:AlternateContent xmlns:mc="http://schemas.openxmlformats.org/markup-compatibility/2006">
              <mc:Choice xmlns:v="urn:schemas-microsoft-com:vml" Requires="v">
                <p:oleObj spid="_x0000_s3" name="" r:id="rId10" imgW="7592695" imgH="4641215" progId="Visio.Drawing.15">
                  <p:embed/>
                </p:oleObj>
              </mc:Choice>
              <mc:Fallback>
                <p:oleObj name="" r:id="rId10" imgW="7592695" imgH="4641215" progId="Visio.Drawing.15">
                  <p:embed/>
                  <p:pic>
                    <p:nvPicPr>
                      <p:cNvPr id="0" name="图片 2"/>
                      <p:cNvPicPr/>
                      <p:nvPr/>
                    </p:nvPicPr>
                    <p:blipFill>
                      <a:blip r:embed="rId11"/>
                      <a:stretch>
                        <a:fillRect/>
                      </a:stretch>
                    </p:blipFill>
                    <p:spPr>
                      <a:xfrm>
                        <a:off x="318770" y="824865"/>
                        <a:ext cx="8797925" cy="5664200"/>
                      </a:xfrm>
                      <a:prstGeom prst="rect">
                        <a:avLst/>
                      </a:prstGeom>
                    </p:spPr>
                  </p:pic>
                </p:oleObj>
              </mc:Fallback>
            </mc:AlternateContent>
          </a:graphicData>
        </a:graphic>
      </p:graphicFrame>
      <p:sp>
        <p:nvSpPr>
          <p:cNvPr id="4" name="TextBox 24"/>
          <p:cNvSpPr txBox="1"/>
          <p:nvPr/>
        </p:nvSpPr>
        <p:spPr>
          <a:xfrm>
            <a:off x="9414510" y="890905"/>
            <a:ext cx="2512060" cy="5095875"/>
          </a:xfrm>
          <a:prstGeom prst="rect">
            <a:avLst/>
          </a:prstGeom>
          <a:noFill/>
        </p:spPr>
        <p:txBody>
          <a:bodyPr wrap="square" rtlCol="0">
            <a:spAutoFit/>
          </a:bodyPr>
          <a:p>
            <a:r>
              <a:rPr sz="1860" dirty="0">
                <a:solidFill>
                  <a:srgbClr val="5D9261"/>
                </a:solidFill>
                <a:latin typeface="华文中宋" panose="02010600040101010101" charset="-122"/>
                <a:ea typeface="华文中宋" panose="02010600040101010101" charset="-122"/>
                <a:sym typeface="+mn-ea"/>
              </a:rPr>
              <a:t>用户</a:t>
            </a:r>
            <a:r>
              <a:rPr sz="1860" dirty="0">
                <a:solidFill>
                  <a:schemeClr val="tx1">
                    <a:lumMod val="75000"/>
                    <a:lumOff val="25000"/>
                  </a:schemeClr>
                </a:solidFill>
                <a:latin typeface="华文中宋" panose="02010600040101010101" charset="-122"/>
                <a:ea typeface="华文中宋" panose="02010600040101010101" charset="-122"/>
                <a:sym typeface="+mn-ea"/>
              </a:rPr>
              <a:t>周围的一圈是</a:t>
            </a:r>
            <a:r>
              <a:rPr lang="zh-CN" sz="1860" dirty="0">
                <a:solidFill>
                  <a:schemeClr val="tx1">
                    <a:lumMod val="75000"/>
                    <a:lumOff val="25000"/>
                  </a:schemeClr>
                </a:solidFill>
                <a:latin typeface="华文中宋" panose="02010600040101010101" charset="-122"/>
                <a:ea typeface="华文中宋" panose="02010600040101010101" charset="-122"/>
                <a:sym typeface="+mn-ea"/>
              </a:rPr>
              <a:t>与用户相关联的实体</a:t>
            </a:r>
            <a:r>
              <a:rPr sz="1860" dirty="0">
                <a:solidFill>
                  <a:schemeClr val="tx1">
                    <a:lumMod val="75000"/>
                    <a:lumOff val="25000"/>
                  </a:schemeClr>
                </a:solidFill>
                <a:latin typeface="华文中宋" panose="02010600040101010101" charset="-122"/>
                <a:ea typeface="华文中宋" panose="02010600040101010101" charset="-122"/>
                <a:sym typeface="+mn-ea"/>
              </a:rPr>
              <a:t>，包括</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endParaRPr lang="zh-CN" sz="1860" dirty="0">
              <a:solidFill>
                <a:schemeClr val="tx1">
                  <a:lumMod val="75000"/>
                  <a:lumOff val="25000"/>
                </a:schemeClr>
              </a:solidFill>
              <a:latin typeface="华文中宋" panose="02010600040101010101" charset="-122"/>
              <a:ea typeface="华文中宋" panose="02010600040101010101" charset="-122"/>
              <a:sym typeface="+mn-ea"/>
            </a:endParaRPr>
          </a:p>
          <a:p>
            <a:endParaRPr sz="1860" dirty="0">
              <a:solidFill>
                <a:schemeClr val="tx1">
                  <a:lumMod val="75000"/>
                  <a:lumOff val="25000"/>
                </a:schemeClr>
              </a:solidFill>
              <a:latin typeface="华文中宋" panose="02010600040101010101" charset="-122"/>
              <a:ea typeface="华文中宋" panose="02010600040101010101" charset="-122"/>
              <a:sym typeface="+mn-ea"/>
            </a:endParaRPr>
          </a:p>
          <a:p>
            <a:pPr fontAlgn="auto">
              <a:lnSpc>
                <a:spcPct val="150000"/>
              </a:lnSpc>
            </a:pPr>
            <a:r>
              <a:rPr lang="zh-CN" sz="1860" dirty="0">
                <a:solidFill>
                  <a:schemeClr val="tx1">
                    <a:lumMod val="75000"/>
                    <a:lumOff val="25000"/>
                  </a:schemeClr>
                </a:solidFill>
                <a:latin typeface="华文中宋" panose="02010600040101010101" charset="-122"/>
                <a:ea typeface="华文中宋" panose="02010600040101010101" charset="-122"/>
                <a:sym typeface="+mn-ea"/>
              </a:rPr>
              <a:t>城市信息、</a:t>
            </a:r>
            <a:r>
              <a:rPr sz="1860" dirty="0">
                <a:solidFill>
                  <a:schemeClr val="tx1">
                    <a:lumMod val="75000"/>
                    <a:lumOff val="25000"/>
                  </a:schemeClr>
                </a:solidFill>
                <a:latin typeface="华文中宋" panose="02010600040101010101" charset="-122"/>
                <a:ea typeface="华文中宋" panose="02010600040101010101" charset="-122"/>
                <a:sym typeface="+mn-ea"/>
              </a:rPr>
              <a:t>路线图</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旅行日志</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旅行活动</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提问</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回答</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私聊</a:t>
            </a:r>
            <a:r>
              <a:rPr lang="zh-CN" sz="1860" dirty="0">
                <a:solidFill>
                  <a:schemeClr val="tx1">
                    <a:lumMod val="75000"/>
                    <a:lumOff val="25000"/>
                  </a:schemeClr>
                </a:solidFill>
                <a:latin typeface="华文中宋" panose="02010600040101010101" charset="-122"/>
                <a:ea typeface="华文中宋" panose="02010600040101010101" charset="-122"/>
                <a:sym typeface="+mn-ea"/>
              </a:rPr>
              <a:t>等</a:t>
            </a:r>
            <a:endParaRPr sz="1860" dirty="0">
              <a:solidFill>
                <a:schemeClr val="tx1">
                  <a:lumMod val="75000"/>
                  <a:lumOff val="25000"/>
                </a:schemeClr>
              </a:solidFill>
              <a:latin typeface="华文中宋" panose="02010600040101010101" charset="-122"/>
              <a:ea typeface="华文中宋" panose="02010600040101010101" charset="-122"/>
              <a:sym typeface="+mn-ea"/>
            </a:endParaRPr>
          </a:p>
          <a:p>
            <a:pPr fontAlgn="auto">
              <a:lnSpc>
                <a:spcPct val="150000"/>
              </a:lnSpc>
            </a:pPr>
            <a:endParaRPr sz="1860" dirty="0">
              <a:solidFill>
                <a:schemeClr val="tx1">
                  <a:lumMod val="75000"/>
                  <a:lumOff val="25000"/>
                </a:schemeClr>
              </a:solidFill>
              <a:latin typeface="华文中宋" panose="02010600040101010101" charset="-122"/>
              <a:ea typeface="华文中宋" panose="02010600040101010101" charset="-122"/>
              <a:sym typeface="+mn-ea"/>
            </a:endParaRPr>
          </a:p>
          <a:p>
            <a:pPr fontAlgn="auto">
              <a:lnSpc>
                <a:spcPct val="150000"/>
              </a:lnSpc>
            </a:pPr>
            <a:r>
              <a:rPr sz="1860" dirty="0">
                <a:solidFill>
                  <a:schemeClr val="tx1">
                    <a:lumMod val="75000"/>
                    <a:lumOff val="25000"/>
                  </a:schemeClr>
                </a:solidFill>
                <a:latin typeface="华文中宋" panose="02010600040101010101" charset="-122"/>
                <a:ea typeface="华文中宋" panose="02010600040101010101" charset="-122"/>
                <a:sym typeface="+mn-ea"/>
              </a:rPr>
              <a:t>管理员主要负责审核</a:t>
            </a:r>
            <a:r>
              <a:rPr lang="zh-CN" sz="1860" dirty="0">
                <a:solidFill>
                  <a:schemeClr val="tx1">
                    <a:lumMod val="75000"/>
                    <a:lumOff val="25000"/>
                  </a:schemeClr>
                </a:solidFill>
                <a:latin typeface="华文中宋" panose="02010600040101010101" charset="-122"/>
                <a:ea typeface="华文中宋" panose="02010600040101010101" charset="-122"/>
                <a:sym typeface="+mn-ea"/>
              </a:rPr>
              <a:t>用户的城市特色词条（包括景点、美食、特产等）申请</a:t>
            </a:r>
            <a:r>
              <a:rPr sz="1860" dirty="0">
                <a:solidFill>
                  <a:schemeClr val="tx1">
                    <a:lumMod val="75000"/>
                    <a:lumOff val="25000"/>
                  </a:schemeClr>
                </a:solidFill>
                <a:latin typeface="华文中宋" panose="02010600040101010101" charset="-122"/>
                <a:ea typeface="华文中宋" panose="02010600040101010101" charset="-122"/>
                <a:sym typeface="+mn-ea"/>
              </a:rPr>
              <a:t>和</a:t>
            </a:r>
            <a:r>
              <a:rPr lang="zh-CN" sz="1860" dirty="0">
                <a:solidFill>
                  <a:schemeClr val="tx1">
                    <a:lumMod val="75000"/>
                    <a:lumOff val="25000"/>
                  </a:schemeClr>
                </a:solidFill>
                <a:latin typeface="华文中宋" panose="02010600040101010101" charset="-122"/>
                <a:ea typeface="华文中宋" panose="02010600040101010101" charset="-122"/>
                <a:sym typeface="+mn-ea"/>
              </a:rPr>
              <a:t>各种</a:t>
            </a:r>
            <a:r>
              <a:rPr sz="1860" dirty="0">
                <a:solidFill>
                  <a:schemeClr val="tx1">
                    <a:lumMod val="75000"/>
                    <a:lumOff val="25000"/>
                  </a:schemeClr>
                </a:solidFill>
                <a:latin typeface="华文中宋" panose="02010600040101010101" charset="-122"/>
                <a:ea typeface="华文中宋" panose="02010600040101010101" charset="-122"/>
                <a:sym typeface="+mn-ea"/>
              </a:rPr>
              <a:t>举报</a:t>
            </a:r>
            <a:endParaRPr sz="1860" dirty="0">
              <a:solidFill>
                <a:schemeClr val="tx1">
                  <a:lumMod val="75000"/>
                  <a:lumOff val="25000"/>
                </a:schemeClr>
              </a:solidFill>
              <a:latin typeface="华文中宋" panose="02010600040101010101" charset="-122"/>
              <a:ea typeface="华文中宋" panose="02010600040101010101" charset="-122"/>
              <a:sym typeface="+mn-ea"/>
            </a:endParaRPr>
          </a:p>
        </p:txBody>
      </p:sp>
    </p:spTree>
    <p:custDataLst>
      <p:tags r:id="rId1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E-R</a:t>
            </a:r>
            <a:r>
              <a:rPr sz="2400">
                <a:latin typeface="幼圆" panose="02010509060101010101" charset="-122"/>
                <a:ea typeface="幼圆" panose="02010509060101010101" charset="-122"/>
                <a:sym typeface="+mn-ea"/>
              </a:rPr>
              <a:t>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4" name="对象 3"/>
          <p:cNvGraphicFramePr/>
          <p:nvPr/>
        </p:nvGraphicFramePr>
        <p:xfrm>
          <a:off x="1460500" y="3837940"/>
          <a:ext cx="3258820" cy="2226310"/>
        </p:xfrm>
        <a:graphic>
          <a:graphicData uri="http://schemas.openxmlformats.org/presentationml/2006/ole">
            <mc:AlternateContent xmlns:mc="http://schemas.openxmlformats.org/markup-compatibility/2006">
              <mc:Choice xmlns:v="urn:schemas-microsoft-com:vml" Requires="v">
                <p:oleObj spid="_x0000_s5" name="" r:id="rId10" imgW="2494280" imgH="1707515" progId="Visio.Drawing.15">
                  <p:embed/>
                </p:oleObj>
              </mc:Choice>
              <mc:Fallback>
                <p:oleObj name="" r:id="rId10" imgW="2494280" imgH="1707515" progId="Visio.Drawing.15">
                  <p:embed/>
                  <p:pic>
                    <p:nvPicPr>
                      <p:cNvPr id="0" name="图片 4"/>
                      <p:cNvPicPr/>
                      <p:nvPr/>
                    </p:nvPicPr>
                    <p:blipFill>
                      <a:blip r:embed="rId11"/>
                      <a:stretch>
                        <a:fillRect/>
                      </a:stretch>
                    </p:blipFill>
                    <p:spPr>
                      <a:xfrm>
                        <a:off x="1460500" y="3837940"/>
                        <a:ext cx="3258820" cy="2226310"/>
                      </a:xfrm>
                      <a:prstGeom prst="rect">
                        <a:avLst/>
                      </a:prstGeom>
                    </p:spPr>
                  </p:pic>
                </p:oleObj>
              </mc:Fallback>
            </mc:AlternateContent>
          </a:graphicData>
        </a:graphic>
      </p:graphicFrame>
      <p:graphicFrame>
        <p:nvGraphicFramePr>
          <p:cNvPr id="7" name="对象 6"/>
          <p:cNvGraphicFramePr/>
          <p:nvPr/>
        </p:nvGraphicFramePr>
        <p:xfrm>
          <a:off x="6099810" y="2066290"/>
          <a:ext cx="2112010" cy="3997960"/>
        </p:xfrm>
        <a:graphic>
          <a:graphicData uri="http://schemas.openxmlformats.org/presentationml/2006/ole">
            <mc:AlternateContent xmlns:mc="http://schemas.openxmlformats.org/markup-compatibility/2006">
              <mc:Choice xmlns:v="urn:schemas-microsoft-com:vml" Requires="v">
                <p:oleObj spid="_x0000_s8" name="" r:id="rId12" imgW="1620520" imgH="3055620" progId="Visio.Drawing.15">
                  <p:embed/>
                </p:oleObj>
              </mc:Choice>
              <mc:Fallback>
                <p:oleObj name="" r:id="rId12" imgW="1620520" imgH="3055620" progId="Visio.Drawing.15">
                  <p:embed/>
                  <p:pic>
                    <p:nvPicPr>
                      <p:cNvPr id="0" name="图片 7"/>
                      <p:cNvPicPr/>
                      <p:nvPr/>
                    </p:nvPicPr>
                    <p:blipFill>
                      <a:blip r:embed="rId13"/>
                      <a:stretch>
                        <a:fillRect/>
                      </a:stretch>
                    </p:blipFill>
                    <p:spPr>
                      <a:xfrm>
                        <a:off x="6099810" y="2066290"/>
                        <a:ext cx="2112010" cy="3997960"/>
                      </a:xfrm>
                      <a:prstGeom prst="rect">
                        <a:avLst/>
                      </a:prstGeom>
                    </p:spPr>
                  </p:pic>
                </p:oleObj>
              </mc:Fallback>
            </mc:AlternateContent>
          </a:graphicData>
        </a:graphic>
      </p:graphicFrame>
      <p:graphicFrame>
        <p:nvGraphicFramePr>
          <p:cNvPr id="9" name="对象 8"/>
          <p:cNvGraphicFramePr/>
          <p:nvPr/>
        </p:nvGraphicFramePr>
        <p:xfrm>
          <a:off x="563245" y="986155"/>
          <a:ext cx="5053330" cy="2178685"/>
        </p:xfrm>
        <a:graphic>
          <a:graphicData uri="http://schemas.openxmlformats.org/presentationml/2006/ole">
            <mc:AlternateContent xmlns:mc="http://schemas.openxmlformats.org/markup-compatibility/2006">
              <mc:Choice xmlns:v="urn:schemas-microsoft-com:vml" Requires="v">
                <p:oleObj spid="_x0000_s10" name="" r:id="rId14" imgW="3854450" imgH="1672590" progId="Visio.Drawing.15">
                  <p:embed/>
                </p:oleObj>
              </mc:Choice>
              <mc:Fallback>
                <p:oleObj name="" r:id="rId14" imgW="3854450" imgH="1672590" progId="Visio.Drawing.15">
                  <p:embed/>
                  <p:pic>
                    <p:nvPicPr>
                      <p:cNvPr id="0" name="图片 9"/>
                      <p:cNvPicPr/>
                      <p:nvPr/>
                    </p:nvPicPr>
                    <p:blipFill>
                      <a:blip r:embed="rId15"/>
                      <a:stretch>
                        <a:fillRect/>
                      </a:stretch>
                    </p:blipFill>
                    <p:spPr>
                      <a:xfrm>
                        <a:off x="563245" y="986155"/>
                        <a:ext cx="5053330" cy="2178685"/>
                      </a:xfrm>
                      <a:prstGeom prst="rect">
                        <a:avLst/>
                      </a:prstGeom>
                    </p:spPr>
                  </p:pic>
                </p:oleObj>
              </mc:Fallback>
            </mc:AlternateContent>
          </a:graphicData>
        </a:graphic>
      </p:graphicFrame>
      <p:sp>
        <p:nvSpPr>
          <p:cNvPr id="11" name="TextBox 24"/>
          <p:cNvSpPr txBox="1"/>
          <p:nvPr/>
        </p:nvSpPr>
        <p:spPr>
          <a:xfrm>
            <a:off x="8523605" y="887095"/>
            <a:ext cx="3025775" cy="3808730"/>
          </a:xfrm>
          <a:prstGeom prst="rect">
            <a:avLst/>
          </a:prstGeom>
          <a:noFill/>
        </p:spPr>
        <p:txBody>
          <a:bodyPr wrap="square" rtlCol="0">
            <a:spAutoFit/>
          </a:bodyPr>
          <a:p>
            <a:endParaRPr sz="1860" dirty="0">
              <a:solidFill>
                <a:schemeClr val="tx1">
                  <a:lumMod val="75000"/>
                  <a:lumOff val="25000"/>
                </a:schemeClr>
              </a:solidFill>
              <a:latin typeface="华文中宋" panose="02010600040101010101" charset="-122"/>
              <a:ea typeface="华文中宋" panose="02010600040101010101" charset="-122"/>
              <a:sym typeface="+mn-ea"/>
            </a:endParaRPr>
          </a:p>
          <a:p>
            <a:r>
              <a:rPr sz="1860" dirty="0">
                <a:solidFill>
                  <a:srgbClr val="5D9261"/>
                </a:solidFill>
                <a:latin typeface="华文中宋" panose="02010600040101010101" charset="-122"/>
                <a:ea typeface="华文中宋" panose="02010600040101010101" charset="-122"/>
                <a:sym typeface="+mn-ea"/>
              </a:rPr>
              <a:t>路线图</a:t>
            </a:r>
            <a:r>
              <a:rPr sz="1860" dirty="0">
                <a:solidFill>
                  <a:schemeClr val="tx1">
                    <a:lumMod val="75000"/>
                    <a:lumOff val="25000"/>
                  </a:schemeClr>
                </a:solidFill>
                <a:latin typeface="华文中宋" panose="02010600040101010101" charset="-122"/>
                <a:ea typeface="华文中宋" panose="02010600040101010101" charset="-122"/>
                <a:sym typeface="+mn-ea"/>
              </a:rPr>
              <a:t>由行程节点和自定义条目组成，可以被赞成</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反对</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评论</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购买</a:t>
            </a:r>
            <a:endParaRPr sz="1860" dirty="0">
              <a:solidFill>
                <a:schemeClr val="tx1">
                  <a:lumMod val="75000"/>
                  <a:lumOff val="25000"/>
                </a:schemeClr>
              </a:solidFill>
              <a:latin typeface="华文中宋" panose="02010600040101010101" charset="-122"/>
              <a:ea typeface="华文中宋" panose="02010600040101010101" charset="-122"/>
              <a:sym typeface="+mn-ea"/>
            </a:endParaRPr>
          </a:p>
          <a:p>
            <a:endParaRPr sz="1860" dirty="0">
              <a:solidFill>
                <a:schemeClr val="tx1">
                  <a:lumMod val="75000"/>
                  <a:lumOff val="25000"/>
                </a:schemeClr>
              </a:solidFill>
              <a:latin typeface="华文中宋" panose="02010600040101010101" charset="-122"/>
              <a:ea typeface="华文中宋" panose="02010600040101010101" charset="-122"/>
              <a:sym typeface="+mn-ea"/>
            </a:endParaRPr>
          </a:p>
          <a:p>
            <a:r>
              <a:rPr sz="1860" dirty="0">
                <a:solidFill>
                  <a:srgbClr val="5D9261"/>
                </a:solidFill>
                <a:latin typeface="华文中宋" panose="02010600040101010101" charset="-122"/>
                <a:ea typeface="华文中宋" panose="02010600040101010101" charset="-122"/>
                <a:sym typeface="+mn-ea"/>
              </a:rPr>
              <a:t>旅行日志</a:t>
            </a:r>
            <a:r>
              <a:rPr sz="1860" dirty="0">
                <a:solidFill>
                  <a:schemeClr val="tx1">
                    <a:lumMod val="75000"/>
                    <a:lumOff val="25000"/>
                  </a:schemeClr>
                </a:solidFill>
                <a:latin typeface="华文中宋" panose="02010600040101010101" charset="-122"/>
                <a:ea typeface="华文中宋" panose="02010600040101010101" charset="-122"/>
                <a:sym typeface="+mn-ea"/>
              </a:rPr>
              <a:t>可以被点赞</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评论</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收藏</a:t>
            </a:r>
            <a:endParaRPr sz="1860" dirty="0">
              <a:solidFill>
                <a:schemeClr val="tx1">
                  <a:lumMod val="75000"/>
                  <a:lumOff val="25000"/>
                </a:schemeClr>
              </a:solidFill>
              <a:latin typeface="华文中宋" panose="02010600040101010101" charset="-122"/>
              <a:ea typeface="华文中宋" panose="02010600040101010101" charset="-122"/>
              <a:sym typeface="+mn-ea"/>
            </a:endParaRPr>
          </a:p>
          <a:p>
            <a:endParaRPr sz="1860" dirty="0">
              <a:solidFill>
                <a:schemeClr val="tx1">
                  <a:lumMod val="75000"/>
                  <a:lumOff val="25000"/>
                </a:schemeClr>
              </a:solidFill>
              <a:latin typeface="华文中宋" panose="02010600040101010101" charset="-122"/>
              <a:ea typeface="华文中宋" panose="02010600040101010101" charset="-122"/>
              <a:sym typeface="+mn-ea"/>
            </a:endParaRPr>
          </a:p>
          <a:p>
            <a:r>
              <a:rPr lang="zh-CN" sz="1860" dirty="0">
                <a:solidFill>
                  <a:schemeClr val="tx1">
                    <a:lumMod val="75000"/>
                    <a:lumOff val="25000"/>
                  </a:schemeClr>
                </a:solidFill>
                <a:latin typeface="华文中宋" panose="02010600040101010101" charset="-122"/>
                <a:ea typeface="华文中宋" panose="02010600040101010101" charset="-122"/>
                <a:sym typeface="+mn-ea"/>
              </a:rPr>
              <a:t>一个</a:t>
            </a:r>
            <a:r>
              <a:rPr lang="zh-CN" sz="1860" dirty="0">
                <a:solidFill>
                  <a:srgbClr val="5D9261"/>
                </a:solidFill>
                <a:latin typeface="华文中宋" panose="02010600040101010101" charset="-122"/>
                <a:ea typeface="华文中宋" panose="02010600040101010101" charset="-122"/>
                <a:sym typeface="+mn-ea"/>
              </a:rPr>
              <a:t>提问</a:t>
            </a:r>
            <a:r>
              <a:rPr lang="zh-CN" sz="1860" dirty="0">
                <a:solidFill>
                  <a:schemeClr val="tx1">
                    <a:lumMod val="75000"/>
                    <a:lumOff val="25000"/>
                  </a:schemeClr>
                </a:solidFill>
                <a:latin typeface="华文中宋" panose="02010600040101010101" charset="-122"/>
                <a:ea typeface="华文中宋" panose="02010600040101010101" charset="-122"/>
                <a:sym typeface="+mn-ea"/>
              </a:rPr>
              <a:t>与多个回答相关联，且每个回答都</a:t>
            </a:r>
            <a:r>
              <a:rPr sz="1860" dirty="0">
                <a:solidFill>
                  <a:schemeClr val="tx1">
                    <a:lumMod val="75000"/>
                    <a:lumOff val="25000"/>
                  </a:schemeClr>
                </a:solidFill>
                <a:latin typeface="华文中宋" panose="02010600040101010101" charset="-122"/>
                <a:ea typeface="华文中宋" panose="02010600040101010101" charset="-122"/>
                <a:sym typeface="+mn-ea"/>
              </a:rPr>
              <a:t>可以被评论，</a:t>
            </a:r>
            <a:r>
              <a:rPr lang="zh-CN" sz="1860" dirty="0">
                <a:solidFill>
                  <a:schemeClr val="tx1">
                    <a:lumMod val="75000"/>
                    <a:lumOff val="25000"/>
                  </a:schemeClr>
                </a:solidFill>
                <a:latin typeface="华文中宋" panose="02010600040101010101" charset="-122"/>
                <a:ea typeface="华文中宋" panose="02010600040101010101" charset="-122"/>
                <a:sym typeface="+mn-ea"/>
              </a:rPr>
              <a:t>回答以路线图的形式呈现，即回答嵌入</a:t>
            </a:r>
            <a:r>
              <a:rPr sz="1860" dirty="0">
                <a:solidFill>
                  <a:schemeClr val="tx1">
                    <a:lumMod val="75000"/>
                    <a:lumOff val="25000"/>
                  </a:schemeClr>
                </a:solidFill>
                <a:latin typeface="华文中宋" panose="02010600040101010101" charset="-122"/>
                <a:ea typeface="华文中宋" panose="02010600040101010101" charset="-122"/>
                <a:sym typeface="+mn-ea"/>
              </a:rPr>
              <a:t>路线图</a:t>
            </a:r>
            <a:r>
              <a:rPr lang="zh-CN" sz="1860" dirty="0">
                <a:solidFill>
                  <a:schemeClr val="tx1">
                    <a:lumMod val="75000"/>
                    <a:lumOff val="25000"/>
                  </a:schemeClr>
                </a:solidFill>
                <a:latin typeface="华文中宋" panose="02010600040101010101" charset="-122"/>
                <a:ea typeface="华文中宋" panose="02010600040101010101" charset="-122"/>
                <a:sym typeface="+mn-ea"/>
              </a:rPr>
              <a:t>链接</a:t>
            </a:r>
            <a:endParaRPr sz="1860" dirty="0">
              <a:solidFill>
                <a:schemeClr val="tx1">
                  <a:lumMod val="75000"/>
                  <a:lumOff val="25000"/>
                </a:schemeClr>
              </a:solidFill>
              <a:latin typeface="华文中宋" panose="02010600040101010101" charset="-122"/>
              <a:ea typeface="华文中宋" panose="02010600040101010101" charset="-122"/>
              <a:sym typeface="+mn-ea"/>
            </a:endParaRPr>
          </a:p>
          <a:p>
            <a:endParaRPr sz="1860" dirty="0">
              <a:solidFill>
                <a:schemeClr val="tx1">
                  <a:lumMod val="75000"/>
                  <a:lumOff val="25000"/>
                </a:schemeClr>
              </a:solidFill>
              <a:latin typeface="华文中宋" panose="02010600040101010101" charset="-122"/>
              <a:ea typeface="华文中宋" panose="02010600040101010101" charset="-122"/>
              <a:sym typeface="+mn-ea"/>
            </a:endParaRPr>
          </a:p>
        </p:txBody>
      </p:sp>
    </p:spTree>
    <p:custDataLst>
      <p:tags r:id="rId16"/>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3350" y="-2679700"/>
            <a:ext cx="6877050" cy="12236450"/>
          </a:xfrm>
          <a:prstGeom prst="rect">
            <a:avLst/>
          </a:prstGeom>
        </p:spPr>
      </p:pic>
      <p:sp>
        <p:nvSpPr>
          <p:cNvPr id="17" name="PA_MH_Others_11" descr="#wm#_48_07_*Z"/>
          <p:cNvSpPr>
            <a:spLocks noChangeArrowheads="1"/>
          </p:cNvSpPr>
          <p:nvPr>
            <p:custDataLst>
              <p:tags r:id="rId2"/>
            </p:custDataLst>
          </p:nvPr>
        </p:nvSpPr>
        <p:spPr bwMode="auto">
          <a:xfrm>
            <a:off x="8404225" y="1092200"/>
            <a:ext cx="1088390" cy="1091565"/>
          </a:xfrm>
          <a:prstGeom prst="ellipse">
            <a:avLst/>
          </a:prstGeom>
          <a:solidFill>
            <a:schemeClr val="accent5">
              <a:lumMod val="75000"/>
              <a:alpha val="80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endParaRPr lang="zh-CN" altLang="zh-CN" sz="3300" kern="0" dirty="0">
              <a:solidFill>
                <a:schemeClr val="bg1">
                  <a:lumMod val="50000"/>
                </a:schemeClr>
              </a:solidFill>
              <a:ea typeface="微软雅黑" panose="020B0503020204020204" charset="-122"/>
              <a:cs typeface="+mn-ea"/>
            </a:endParaRPr>
          </a:p>
        </p:txBody>
      </p:sp>
      <p:sp>
        <p:nvSpPr>
          <p:cNvPr id="58" name="椭圆 57"/>
          <p:cNvSpPr/>
          <p:nvPr/>
        </p:nvSpPr>
        <p:spPr>
          <a:xfrm>
            <a:off x="9316720" y="1299845"/>
            <a:ext cx="2088515" cy="200723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MH_Others_12"/>
          <p:cNvSpPr txBox="1"/>
          <p:nvPr>
            <p:custDataLst>
              <p:tags r:id="rId3"/>
            </p:custDataLst>
          </p:nvPr>
        </p:nvSpPr>
        <p:spPr>
          <a:xfrm>
            <a:off x="9169400" y="2480310"/>
            <a:ext cx="720090" cy="3230880"/>
          </a:xfrm>
          <a:prstGeom prst="rect">
            <a:avLst/>
          </a:prstGeom>
          <a:noFill/>
        </p:spPr>
        <p:txBody>
          <a:bodyPr vert="eaVert" wrap="square" lIns="0" tIns="0" rIns="0" bIns="0" rtlCol="0" anchor="ctr" anchorCtr="0">
            <a:normAutofit/>
          </a:bodyPr>
          <a:lstStyle/>
          <a:p>
            <a:r>
              <a:rPr lang="en-US" altLang="zh-CN"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CONTENTS</a:t>
            </a:r>
            <a:endParaRPr lang="zh-CN" altLang="en-US"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54" name="组合 53"/>
          <p:cNvGrpSpPr/>
          <p:nvPr/>
        </p:nvGrpSpPr>
        <p:grpSpPr>
          <a:xfrm>
            <a:off x="2336165" y="1809309"/>
            <a:ext cx="5753100" cy="3398627"/>
            <a:chOff x="7340" y="2923"/>
            <a:chExt cx="9060" cy="5352"/>
          </a:xfrm>
        </p:grpSpPr>
        <p:grpSp>
          <p:nvGrpSpPr>
            <p:cNvPr id="37" name="组合 36"/>
            <p:cNvGrpSpPr/>
            <p:nvPr/>
          </p:nvGrpSpPr>
          <p:grpSpPr>
            <a:xfrm>
              <a:off x="7340" y="2923"/>
              <a:ext cx="9060" cy="1077"/>
              <a:chOff x="3494405" y="1392118"/>
              <a:chExt cx="5753100" cy="684261"/>
            </a:xfrm>
          </p:grpSpPr>
          <p:sp>
            <p:nvSpPr>
              <p:cNvPr id="38" name="文本框 37"/>
              <p:cNvSpPr txBox="1"/>
              <p:nvPr>
                <p:custDataLst>
                  <p:tags r:id="rId4"/>
                </p:custDataLst>
              </p:nvPr>
            </p:nvSpPr>
            <p:spPr>
              <a:xfrm>
                <a:off x="3494405" y="1392118"/>
                <a:ext cx="739742" cy="684261"/>
              </a:xfrm>
              <a:prstGeom prst="rect">
                <a:avLst/>
              </a:prstGeom>
              <a:noFill/>
            </p:spPr>
            <p:txBody>
              <a:bodyPr wrap="square" tIns="46800" bIns="46800" anchor="ctr">
                <a:normAutofit fontScale="92500" lnSpcReduction="10000"/>
              </a:bodyPr>
              <a:p>
                <a:pPr algn="ctr" fontAlgn="auto">
                  <a:lnSpc>
                    <a:spcPct val="120000"/>
                  </a:lnSpc>
                </a:pPr>
                <a:r>
                  <a:rPr lang="en-US" altLang="zh-CN" sz="3600" dirty="0">
                    <a:solidFill>
                      <a:schemeClr val="tx1">
                        <a:lumMod val="65000"/>
                        <a:lumOff val="35000"/>
                      </a:schemeClr>
                    </a:solidFill>
                    <a:latin typeface="逐浪温莎雅楷体" panose="03000509000000000000" charset="-122"/>
                    <a:ea typeface="逐浪温莎雅楷体" panose="03000509000000000000" charset="-122"/>
                  </a:rPr>
                  <a:t>01</a:t>
                </a:r>
                <a:endParaRPr lang="en-US" altLang="zh-CN" sz="3600" dirty="0">
                  <a:solidFill>
                    <a:schemeClr val="tx1">
                      <a:lumMod val="65000"/>
                      <a:lumOff val="35000"/>
                    </a:schemeClr>
                  </a:solidFill>
                  <a:latin typeface="逐浪温莎雅楷体" panose="03000509000000000000" charset="-122"/>
                  <a:ea typeface="逐浪温莎雅楷体" panose="03000509000000000000" charset="-122"/>
                </a:endParaRPr>
              </a:p>
            </p:txBody>
          </p:sp>
          <p:sp>
            <p:nvSpPr>
              <p:cNvPr id="39" name="文本框 38"/>
              <p:cNvSpPr txBox="1"/>
              <p:nvPr>
                <p:custDataLst>
                  <p:tags r:id="rId5"/>
                </p:custDataLst>
              </p:nvPr>
            </p:nvSpPr>
            <p:spPr>
              <a:xfrm>
                <a:off x="4306513" y="1525289"/>
                <a:ext cx="4940992" cy="417311"/>
              </a:xfrm>
              <a:prstGeom prst="rect">
                <a:avLst/>
              </a:prstGeom>
              <a:noFill/>
            </p:spPr>
            <p:txBody>
              <a:bodyPr wrap="square" lIns="90000" tIns="46800" rIns="90000" bIns="0" anchor="b" anchorCtr="0">
                <a:noAutofit/>
              </a:bodyPr>
              <a:p>
                <a:pPr fontAlgn="auto">
                  <a:lnSpc>
                    <a:spcPct val="120000"/>
                  </a:lnSpc>
                </a:pPr>
                <a:r>
                  <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rPr>
                  <a:t>个人任务</a:t>
                </a:r>
                <a:endPar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endParaRPr>
              </a:p>
            </p:txBody>
          </p:sp>
        </p:grpSp>
        <p:grpSp>
          <p:nvGrpSpPr>
            <p:cNvPr id="41" name="组合 40"/>
            <p:cNvGrpSpPr/>
            <p:nvPr/>
          </p:nvGrpSpPr>
          <p:grpSpPr>
            <a:xfrm>
              <a:off x="7340" y="4347"/>
              <a:ext cx="9060" cy="1077"/>
              <a:chOff x="3494405" y="2296694"/>
              <a:chExt cx="5753100" cy="684261"/>
            </a:xfrm>
          </p:grpSpPr>
          <p:sp>
            <p:nvSpPr>
              <p:cNvPr id="42" name="文本框 41"/>
              <p:cNvSpPr txBox="1"/>
              <p:nvPr>
                <p:custDataLst>
                  <p:tags r:id="rId6"/>
                </p:custDataLst>
              </p:nvPr>
            </p:nvSpPr>
            <p:spPr>
              <a:xfrm>
                <a:off x="3494405" y="2296694"/>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75000"/>
                        <a:lumOff val="25000"/>
                      </a:schemeClr>
                    </a:solidFill>
                    <a:latin typeface="逐浪温莎雅楷体" panose="03000509000000000000" charset="-122"/>
                    <a:ea typeface="逐浪温莎雅楷体" panose="03000509000000000000" charset="-122"/>
                  </a:rPr>
                  <a:t>02</a:t>
                </a:r>
                <a:endParaRPr lang="en-US" altLang="zh-CN" sz="3600" dirty="0">
                  <a:solidFill>
                    <a:schemeClr val="tx1">
                      <a:lumMod val="75000"/>
                      <a:lumOff val="25000"/>
                    </a:schemeClr>
                  </a:solidFill>
                  <a:latin typeface="逐浪温莎雅楷体" panose="03000509000000000000" charset="-122"/>
                  <a:ea typeface="逐浪温莎雅楷体" panose="03000509000000000000" charset="-122"/>
                </a:endParaRPr>
              </a:p>
            </p:txBody>
          </p:sp>
          <p:sp>
            <p:nvSpPr>
              <p:cNvPr id="43" name="文本框 42"/>
              <p:cNvSpPr txBox="1"/>
              <p:nvPr>
                <p:custDataLst>
                  <p:tags r:id="rId7"/>
                </p:custDataLst>
              </p:nvPr>
            </p:nvSpPr>
            <p:spPr>
              <a:xfrm>
                <a:off x="4306513" y="2430428"/>
                <a:ext cx="4940992" cy="417311"/>
              </a:xfrm>
              <a:prstGeom prst="rect">
                <a:avLst/>
              </a:prstGeom>
              <a:noFill/>
            </p:spPr>
            <p:txBody>
              <a:bodyPr wrap="square" lIns="90000" tIns="46800" rIns="90000" bIns="0" anchor="b" anchorCtr="0">
                <a:noAutofit/>
              </a:bodyPr>
              <a:p>
                <a:pPr fontAlgn="auto">
                  <a:lnSpc>
                    <a:spcPct val="120000"/>
                  </a:lnSpc>
                </a:pPr>
                <a:r>
                  <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rPr>
                  <a:t>需求分析</a:t>
                </a:r>
                <a:endPar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endParaRPr>
              </a:p>
            </p:txBody>
          </p:sp>
        </p:grpSp>
        <p:grpSp>
          <p:nvGrpSpPr>
            <p:cNvPr id="45" name="组合 44"/>
            <p:cNvGrpSpPr/>
            <p:nvPr/>
          </p:nvGrpSpPr>
          <p:grpSpPr>
            <a:xfrm>
              <a:off x="7340" y="5773"/>
              <a:ext cx="9060" cy="1077"/>
              <a:chOff x="3494405" y="3201269"/>
              <a:chExt cx="5753100" cy="684261"/>
            </a:xfrm>
          </p:grpSpPr>
          <p:sp>
            <p:nvSpPr>
              <p:cNvPr id="46" name="文本框 45"/>
              <p:cNvSpPr txBox="1"/>
              <p:nvPr>
                <p:custDataLst>
                  <p:tags r:id="rId8"/>
                </p:custDataLst>
              </p:nvPr>
            </p:nvSpPr>
            <p:spPr>
              <a:xfrm>
                <a:off x="3494405" y="3201269"/>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85000"/>
                        <a:lumOff val="15000"/>
                      </a:schemeClr>
                    </a:solidFill>
                    <a:latin typeface="逐浪温莎雅楷体" panose="03000509000000000000" charset="-122"/>
                    <a:ea typeface="逐浪温莎雅楷体" panose="03000509000000000000" charset="-122"/>
                  </a:rPr>
                  <a:t>03</a:t>
                </a:r>
                <a:endParaRPr lang="en-US" altLang="zh-CN" sz="360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47" name="文本框 46"/>
              <p:cNvSpPr txBox="1"/>
              <p:nvPr>
                <p:custDataLst>
                  <p:tags r:id="rId9"/>
                </p:custDataLst>
              </p:nvPr>
            </p:nvSpPr>
            <p:spPr>
              <a:xfrm>
                <a:off x="4306513" y="3334932"/>
                <a:ext cx="4940992" cy="417311"/>
              </a:xfrm>
              <a:prstGeom prst="rect">
                <a:avLst/>
              </a:prstGeom>
              <a:noFill/>
            </p:spPr>
            <p:txBody>
              <a:bodyPr wrap="square" lIns="90000" tIns="46800" rIns="90000" bIns="0" anchor="b" anchorCtr="0">
                <a:noAutofit/>
              </a:bodyPr>
              <a:p>
                <a:pPr fontAlgn="auto">
                  <a:lnSpc>
                    <a:spcPct val="120000"/>
                  </a:lnSpc>
                </a:pPr>
                <a:r>
                  <a:rPr lang="zh-CN" altLang="en-US" sz="2400" b="1" spc="300" dirty="0">
                    <a:solidFill>
                      <a:schemeClr val="tx1">
                        <a:lumMod val="85000"/>
                        <a:lumOff val="15000"/>
                      </a:schemeClr>
                    </a:solidFill>
                    <a:effectLst>
                      <a:reflection blurRad="6350" stA="55000" endA="300" endPos="45500" dir="5400000" sy="-100000" algn="bl" rotWithShape="0"/>
                    </a:effectLst>
                    <a:latin typeface="微软雅黑" panose="020B0503020204020204" charset="-122"/>
                    <a:ea typeface="微软雅黑" panose="020B0503020204020204" charset="-122"/>
                    <a:cs typeface="+mj-cs"/>
                  </a:rPr>
                  <a:t>工作统计</a:t>
                </a:r>
                <a:endParaRPr lang="zh-CN" altLang="en-US" sz="2400" b="1" spc="300" dirty="0">
                  <a:solidFill>
                    <a:schemeClr val="tx1">
                      <a:lumMod val="85000"/>
                      <a:lumOff val="15000"/>
                    </a:schemeClr>
                  </a:solidFill>
                  <a:effectLst>
                    <a:reflection blurRad="6350" stA="55000" endA="300" endPos="45500" dir="5400000" sy="-100000" algn="bl" rotWithShape="0"/>
                  </a:effectLst>
                  <a:latin typeface="微软雅黑" panose="020B0503020204020204" charset="-122"/>
                  <a:ea typeface="微软雅黑" panose="020B0503020204020204" charset="-122"/>
                  <a:cs typeface="+mj-cs"/>
                </a:endParaRPr>
              </a:p>
            </p:txBody>
          </p:sp>
        </p:grpSp>
        <p:grpSp>
          <p:nvGrpSpPr>
            <p:cNvPr id="49" name="组合 48"/>
            <p:cNvGrpSpPr/>
            <p:nvPr/>
          </p:nvGrpSpPr>
          <p:grpSpPr>
            <a:xfrm>
              <a:off x="7340" y="7197"/>
              <a:ext cx="9060" cy="1078"/>
              <a:chOff x="3494405" y="4105845"/>
              <a:chExt cx="5753100" cy="684261"/>
            </a:xfrm>
          </p:grpSpPr>
          <p:sp>
            <p:nvSpPr>
              <p:cNvPr id="50" name="文本框 49"/>
              <p:cNvSpPr txBox="1"/>
              <p:nvPr>
                <p:custDataLst>
                  <p:tags r:id="rId10"/>
                </p:custDataLst>
              </p:nvPr>
            </p:nvSpPr>
            <p:spPr>
              <a:xfrm>
                <a:off x="3494405" y="4105845"/>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solidFill>
                    <a:latin typeface="逐浪温莎雅楷体" panose="03000509000000000000" charset="-122"/>
                    <a:ea typeface="逐浪温莎雅楷体" panose="03000509000000000000" charset="-122"/>
                  </a:rPr>
                  <a:t>04</a:t>
                </a:r>
                <a:endParaRPr lang="en-US" altLang="zh-CN" sz="3600" dirty="0">
                  <a:solidFill>
                    <a:schemeClr val="tx1"/>
                  </a:solidFill>
                  <a:latin typeface="逐浪温莎雅楷体" panose="03000509000000000000" charset="-122"/>
                  <a:ea typeface="逐浪温莎雅楷体" panose="03000509000000000000" charset="-122"/>
                </a:endParaRPr>
              </a:p>
            </p:txBody>
          </p:sp>
          <p:sp>
            <p:nvSpPr>
              <p:cNvPr id="57" name="文本框 56"/>
              <p:cNvSpPr txBox="1"/>
              <p:nvPr>
                <p:custDataLst>
                  <p:tags r:id="rId11"/>
                </p:custDataLst>
              </p:nvPr>
            </p:nvSpPr>
            <p:spPr>
              <a:xfrm>
                <a:off x="4306513" y="4239114"/>
                <a:ext cx="4940992" cy="417311"/>
              </a:xfrm>
              <a:prstGeom prst="rect">
                <a:avLst/>
              </a:prstGeom>
              <a:noFill/>
            </p:spPr>
            <p:txBody>
              <a:bodyPr wrap="square" lIns="90000" tIns="46800" rIns="90000" bIns="0" anchor="b" anchorCtr="0">
                <a:noAutofit/>
              </a:bodyPr>
              <a:p>
                <a:pPr fontAlgn="auto">
                  <a:lnSpc>
                    <a:spcPct val="120000"/>
                  </a:lnSpc>
                </a:pPr>
                <a:r>
                  <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rPr>
                  <a:t>个人心得</a:t>
                </a:r>
                <a:endPar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endParaRPr>
              </a:p>
            </p:txBody>
          </p:sp>
        </p:grpSp>
      </p:grpSp>
      <p:sp>
        <p:nvSpPr>
          <p:cNvPr id="61" name="标题 60"/>
          <p:cNvSpPr>
            <a:spLocks noGrp="1"/>
          </p:cNvSpPr>
          <p:nvPr>
            <p:ph type="ctrTitle"/>
            <p:custDataLst>
              <p:tags r:id="rId12"/>
            </p:custDataLst>
          </p:nvPr>
        </p:nvSpPr>
        <p:spPr>
          <a:xfrm>
            <a:off x="10001885" y="1761490"/>
            <a:ext cx="1403350" cy="1701165"/>
          </a:xfrm>
        </p:spPr>
        <p:txBody>
          <a:bodyPr vert="eaVert">
            <a:noAutofit/>
          </a:bodyPr>
          <a:p>
            <a:pPr algn="dist">
              <a:lnSpc>
                <a:spcPct val="200000"/>
              </a:lnSpc>
            </a:pPr>
            <a:r>
              <a:rPr lang="zh-CN" altLang="en-US" sz="8800" b="0" dirty="0">
                <a:solidFill>
                  <a:schemeClr val="tx1">
                    <a:lumMod val="85000"/>
                    <a:lumOff val="15000"/>
                  </a:schemeClr>
                </a:solidFill>
                <a:latin typeface="逐浪温莎雅楷体" panose="03000509000000000000" charset="-122"/>
                <a:ea typeface="逐浪温莎雅楷体" panose="03000509000000000000" charset="-122"/>
              </a:rPr>
              <a:t>录</a:t>
            </a:r>
            <a:endParaRPr lang="zh-CN" altLang="en-US" sz="8800" b="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62" name="标题 60"/>
          <p:cNvSpPr>
            <a:spLocks noGrp="1"/>
          </p:cNvSpPr>
          <p:nvPr>
            <p:custDataLst>
              <p:tags r:id="rId13"/>
            </p:custDataLst>
          </p:nvPr>
        </p:nvSpPr>
        <p:spPr>
          <a:xfrm>
            <a:off x="8089265" y="1172845"/>
            <a:ext cx="1403350" cy="1104265"/>
          </a:xfrm>
          <a:prstGeom prst="rect">
            <a:avLst/>
          </a:prstGeom>
        </p:spPr>
        <p:txBody>
          <a:bodyPr vert="eaVert" lIns="91440" tIns="45720" rIns="91440" bIns="45720" rtlCol="0"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pPr algn="dist">
              <a:lnSpc>
                <a:spcPct val="100000"/>
              </a:lnSpc>
            </a:pPr>
            <a:r>
              <a:rPr lang="zh-CN" altLang="en-US" sz="5400" b="0" dirty="0">
                <a:solidFill>
                  <a:schemeClr val="bg1"/>
                </a:solidFill>
                <a:latin typeface="逐浪温莎雅楷体" panose="03000509000000000000" charset="-122"/>
                <a:ea typeface="逐浪温莎雅楷体" panose="03000509000000000000" charset="-122"/>
              </a:rPr>
              <a:t>目</a:t>
            </a:r>
            <a:endParaRPr lang="zh-CN" altLang="en-US" sz="5400" b="0" dirty="0">
              <a:solidFill>
                <a:schemeClr val="bg1"/>
              </a:solidFill>
              <a:latin typeface="逐浪温莎雅楷体" panose="03000509000000000000" charset="-122"/>
              <a:ea typeface="逐浪温莎雅楷体" panose="03000509000000000000" charset="-122"/>
            </a:endParaRPr>
          </a:p>
        </p:txBody>
      </p:sp>
      <p:pic>
        <p:nvPicPr>
          <p:cNvPr id="3" name="图片 2" descr="0172d0dc26b25d2e622eceade12082b0b4877cadcac02-NCB2wE_fw658"/>
          <p:cNvPicPr>
            <a:picLocks noChangeAspect="1"/>
          </p:cNvPicPr>
          <p:nvPr>
            <p:custDataLst>
              <p:tags r:id="rId14"/>
            </p:custDataLst>
          </p:nvPr>
        </p:nvPicPr>
        <p:blipFill>
          <a:blip r:embed="rId15"/>
          <a:stretch>
            <a:fillRect/>
          </a:stretch>
        </p:blipFill>
        <p:spPr>
          <a:xfrm>
            <a:off x="9712325" y="2931795"/>
            <a:ext cx="1847850" cy="2275840"/>
          </a:xfrm>
          <a:prstGeom prst="rect">
            <a:avLst/>
          </a:prstGeom>
        </p:spPr>
      </p:pic>
    </p:spTree>
    <p:custDataLst>
      <p:tags r:id="rId16"/>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E-R</a:t>
            </a:r>
            <a:r>
              <a:rPr sz="2400">
                <a:latin typeface="幼圆" panose="02010509060101010101" charset="-122"/>
                <a:ea typeface="幼圆" panose="02010509060101010101" charset="-122"/>
                <a:sym typeface="+mn-ea"/>
              </a:rPr>
              <a:t>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4" name="对象 3"/>
          <p:cNvGraphicFramePr/>
          <p:nvPr/>
        </p:nvGraphicFramePr>
        <p:xfrm>
          <a:off x="720090" y="1930400"/>
          <a:ext cx="3287395" cy="2494280"/>
        </p:xfrm>
        <a:graphic>
          <a:graphicData uri="http://schemas.openxmlformats.org/presentationml/2006/ole">
            <mc:AlternateContent xmlns:mc="http://schemas.openxmlformats.org/markup-compatibility/2006">
              <mc:Choice xmlns:v="urn:schemas-microsoft-com:vml" Requires="v">
                <p:oleObj spid="_x0000_s5" name="" r:id="rId10" imgW="2511425" imgH="1910080" progId="Visio.Drawing.15">
                  <p:embed/>
                </p:oleObj>
              </mc:Choice>
              <mc:Fallback>
                <p:oleObj name="" r:id="rId10" imgW="2511425" imgH="1910080" progId="Visio.Drawing.15">
                  <p:embed/>
                  <p:pic>
                    <p:nvPicPr>
                      <p:cNvPr id="0" name="图片 4"/>
                      <p:cNvPicPr/>
                      <p:nvPr/>
                    </p:nvPicPr>
                    <p:blipFill>
                      <a:blip r:embed="rId11"/>
                      <a:stretch>
                        <a:fillRect/>
                      </a:stretch>
                    </p:blipFill>
                    <p:spPr>
                      <a:xfrm>
                        <a:off x="720090" y="1930400"/>
                        <a:ext cx="3287395" cy="2494280"/>
                      </a:xfrm>
                      <a:prstGeom prst="rect">
                        <a:avLst/>
                      </a:prstGeom>
                    </p:spPr>
                  </p:pic>
                </p:oleObj>
              </mc:Fallback>
            </mc:AlternateContent>
          </a:graphicData>
        </a:graphic>
      </p:graphicFrame>
      <p:graphicFrame>
        <p:nvGraphicFramePr>
          <p:cNvPr id="7" name="对象 6"/>
          <p:cNvGraphicFramePr/>
          <p:nvPr/>
        </p:nvGraphicFramePr>
        <p:xfrm>
          <a:off x="9013825" y="1764665"/>
          <a:ext cx="2279650" cy="2825750"/>
        </p:xfrm>
        <a:graphic>
          <a:graphicData uri="http://schemas.openxmlformats.org/presentationml/2006/ole">
            <mc:AlternateContent xmlns:mc="http://schemas.openxmlformats.org/markup-compatibility/2006">
              <mc:Choice xmlns:v="urn:schemas-microsoft-com:vml" Requires="v">
                <p:oleObj spid="_x0000_s8" name="" r:id="rId12" imgW="1747520" imgH="2164715" progId="Visio.Drawing.15">
                  <p:embed/>
                </p:oleObj>
              </mc:Choice>
              <mc:Fallback>
                <p:oleObj name="" r:id="rId12" imgW="1747520" imgH="2164715" progId="Visio.Drawing.15">
                  <p:embed/>
                  <p:pic>
                    <p:nvPicPr>
                      <p:cNvPr id="0" name="图片 7"/>
                      <p:cNvPicPr/>
                      <p:nvPr/>
                    </p:nvPicPr>
                    <p:blipFill>
                      <a:blip r:embed="rId13"/>
                      <a:stretch>
                        <a:fillRect/>
                      </a:stretch>
                    </p:blipFill>
                    <p:spPr>
                      <a:xfrm>
                        <a:off x="9013825" y="1764665"/>
                        <a:ext cx="2279650" cy="2825750"/>
                      </a:xfrm>
                      <a:prstGeom prst="rect">
                        <a:avLst/>
                      </a:prstGeom>
                    </p:spPr>
                  </p:pic>
                </p:oleObj>
              </mc:Fallback>
            </mc:AlternateContent>
          </a:graphicData>
        </a:graphic>
      </p:graphicFrame>
      <p:graphicFrame>
        <p:nvGraphicFramePr>
          <p:cNvPr id="9" name="对象 8"/>
          <p:cNvGraphicFramePr/>
          <p:nvPr/>
        </p:nvGraphicFramePr>
        <p:xfrm>
          <a:off x="4680585" y="1811020"/>
          <a:ext cx="3785870" cy="2733040"/>
        </p:xfrm>
        <a:graphic>
          <a:graphicData uri="http://schemas.openxmlformats.org/presentationml/2006/ole">
            <mc:AlternateContent xmlns:mc="http://schemas.openxmlformats.org/markup-compatibility/2006">
              <mc:Choice xmlns:v="urn:schemas-microsoft-com:vml" Requires="v">
                <p:oleObj spid="_x0000_s10" name="" r:id="rId14" imgW="2893695" imgH="2094865" progId="Visio.Drawing.15">
                  <p:embed/>
                </p:oleObj>
              </mc:Choice>
              <mc:Fallback>
                <p:oleObj name="" r:id="rId14" imgW="2893695" imgH="2094865" progId="Visio.Drawing.15">
                  <p:embed/>
                  <p:pic>
                    <p:nvPicPr>
                      <p:cNvPr id="0" name="图片 9"/>
                      <p:cNvPicPr/>
                      <p:nvPr/>
                    </p:nvPicPr>
                    <p:blipFill>
                      <a:blip r:embed="rId15"/>
                      <a:stretch>
                        <a:fillRect/>
                      </a:stretch>
                    </p:blipFill>
                    <p:spPr>
                      <a:xfrm>
                        <a:off x="4680585" y="1811020"/>
                        <a:ext cx="3785870" cy="2733040"/>
                      </a:xfrm>
                      <a:prstGeom prst="rect">
                        <a:avLst/>
                      </a:prstGeom>
                    </p:spPr>
                  </p:pic>
                </p:oleObj>
              </mc:Fallback>
            </mc:AlternateContent>
          </a:graphicData>
        </a:graphic>
      </p:graphicFrame>
      <p:sp>
        <p:nvSpPr>
          <p:cNvPr id="11" name="TextBox 24"/>
          <p:cNvSpPr txBox="1"/>
          <p:nvPr/>
        </p:nvSpPr>
        <p:spPr>
          <a:xfrm>
            <a:off x="250825" y="5203825"/>
            <a:ext cx="11745595" cy="377190"/>
          </a:xfrm>
          <a:prstGeom prst="rect">
            <a:avLst/>
          </a:prstGeom>
          <a:noFill/>
        </p:spPr>
        <p:txBody>
          <a:bodyPr wrap="square" rtlCol="0">
            <a:spAutoFit/>
          </a:bodyPr>
          <a:p>
            <a:pPr algn="l"/>
            <a:r>
              <a:rPr sz="1860" dirty="0">
                <a:solidFill>
                  <a:srgbClr val="5D9261"/>
                </a:solidFill>
                <a:latin typeface="华文中宋" panose="02010600040101010101" charset="-122"/>
                <a:ea typeface="华文中宋" panose="02010600040101010101" charset="-122"/>
                <a:sym typeface="+mn-ea"/>
              </a:rPr>
              <a:t>评论</a:t>
            </a:r>
            <a:r>
              <a:rPr sz="1860" dirty="0">
                <a:solidFill>
                  <a:schemeClr val="tx1">
                    <a:lumMod val="75000"/>
                    <a:lumOff val="25000"/>
                  </a:schemeClr>
                </a:solidFill>
                <a:latin typeface="华文中宋" panose="02010600040101010101" charset="-122"/>
                <a:ea typeface="华文中宋" panose="02010600040101010101" charset="-122"/>
                <a:sym typeface="+mn-ea"/>
              </a:rPr>
              <a:t>适用于旅行日志</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回答</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路线图        </a:t>
            </a:r>
            <a:r>
              <a:rPr sz="1860" dirty="0">
                <a:solidFill>
                  <a:srgbClr val="5D9261"/>
                </a:solidFill>
                <a:latin typeface="华文中宋" panose="02010600040101010101" charset="-122"/>
                <a:ea typeface="华文中宋" panose="02010600040101010101" charset="-122"/>
                <a:sym typeface="+mn-ea"/>
              </a:rPr>
              <a:t>关注</a:t>
            </a:r>
            <a:r>
              <a:rPr sz="1860" dirty="0">
                <a:solidFill>
                  <a:schemeClr val="tx1">
                    <a:lumMod val="75000"/>
                    <a:lumOff val="25000"/>
                  </a:schemeClr>
                </a:solidFill>
                <a:latin typeface="华文中宋" panose="02010600040101010101" charset="-122"/>
                <a:ea typeface="华文中宋" panose="02010600040101010101" charset="-122"/>
                <a:sym typeface="+mn-ea"/>
              </a:rPr>
              <a:t>适用于旅行活动</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提问</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用户       </a:t>
            </a:r>
            <a:r>
              <a:rPr sz="1860" dirty="0">
                <a:solidFill>
                  <a:srgbClr val="5D9261"/>
                </a:solidFill>
                <a:latin typeface="华文中宋" panose="02010600040101010101" charset="-122"/>
                <a:ea typeface="华文中宋" panose="02010600040101010101" charset="-122"/>
                <a:sym typeface="+mn-ea"/>
              </a:rPr>
              <a:t>收藏</a:t>
            </a:r>
            <a:r>
              <a:rPr sz="1860" dirty="0">
                <a:solidFill>
                  <a:schemeClr val="tx1">
                    <a:lumMod val="75000"/>
                    <a:lumOff val="25000"/>
                  </a:schemeClr>
                </a:solidFill>
                <a:latin typeface="华文中宋" panose="02010600040101010101" charset="-122"/>
                <a:ea typeface="华文中宋" panose="02010600040101010101" charset="-122"/>
                <a:sym typeface="+mn-ea"/>
              </a:rPr>
              <a:t>适用于旅行日志</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路线图</a:t>
            </a:r>
            <a:endParaRPr sz="1860" dirty="0">
              <a:solidFill>
                <a:schemeClr val="tx1">
                  <a:lumMod val="75000"/>
                  <a:lumOff val="25000"/>
                </a:schemeClr>
              </a:solidFill>
              <a:latin typeface="华文中宋" panose="02010600040101010101" charset="-122"/>
              <a:ea typeface="华文中宋" panose="02010600040101010101" charset="-122"/>
              <a:sym typeface="+mn-ea"/>
            </a:endParaRPr>
          </a:p>
        </p:txBody>
      </p:sp>
    </p:spTree>
    <p:custDataLst>
      <p:tags r:id="rId16"/>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E-R</a:t>
            </a:r>
            <a:r>
              <a:rPr sz="2400">
                <a:latin typeface="幼圆" panose="02010509060101010101" charset="-122"/>
                <a:ea typeface="幼圆" panose="02010509060101010101" charset="-122"/>
                <a:sym typeface="+mn-ea"/>
              </a:rPr>
              <a:t>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对象 1"/>
          <p:cNvGraphicFramePr/>
          <p:nvPr/>
        </p:nvGraphicFramePr>
        <p:xfrm>
          <a:off x="3289300" y="1617980"/>
          <a:ext cx="5612765" cy="2829560"/>
        </p:xfrm>
        <a:graphic>
          <a:graphicData uri="http://schemas.openxmlformats.org/presentationml/2006/ole">
            <mc:AlternateContent xmlns:mc="http://schemas.openxmlformats.org/markup-compatibility/2006">
              <mc:Choice xmlns:v="urn:schemas-microsoft-com:vml" Requires="v">
                <p:oleObj spid="_x0000_s3" name="" r:id="rId10" imgW="4276725" imgH="2164715" progId="Visio.Drawing.15">
                  <p:embed/>
                </p:oleObj>
              </mc:Choice>
              <mc:Fallback>
                <p:oleObj name="" r:id="rId10" imgW="4276725" imgH="2164715" progId="Visio.Drawing.15">
                  <p:embed/>
                  <p:pic>
                    <p:nvPicPr>
                      <p:cNvPr id="0" name="图片 2"/>
                      <p:cNvPicPr/>
                      <p:nvPr/>
                    </p:nvPicPr>
                    <p:blipFill>
                      <a:blip r:embed="rId11"/>
                      <a:stretch>
                        <a:fillRect/>
                      </a:stretch>
                    </p:blipFill>
                    <p:spPr>
                      <a:xfrm>
                        <a:off x="3289300" y="1617980"/>
                        <a:ext cx="5612765" cy="2829560"/>
                      </a:xfrm>
                      <a:prstGeom prst="rect">
                        <a:avLst/>
                      </a:prstGeom>
                    </p:spPr>
                  </p:pic>
                </p:oleObj>
              </mc:Fallback>
            </mc:AlternateContent>
          </a:graphicData>
        </a:graphic>
      </p:graphicFrame>
      <p:sp>
        <p:nvSpPr>
          <p:cNvPr id="11" name="TextBox 24"/>
          <p:cNvSpPr txBox="1"/>
          <p:nvPr/>
        </p:nvSpPr>
        <p:spPr>
          <a:xfrm>
            <a:off x="2932430" y="5203825"/>
            <a:ext cx="6381750" cy="377190"/>
          </a:xfrm>
          <a:prstGeom prst="rect">
            <a:avLst/>
          </a:prstGeom>
          <a:noFill/>
        </p:spPr>
        <p:txBody>
          <a:bodyPr wrap="square" rtlCol="0">
            <a:spAutoFit/>
          </a:bodyPr>
          <a:p>
            <a:pPr algn="ctr"/>
            <a:r>
              <a:rPr sz="1860" dirty="0">
                <a:latin typeface="华文中宋" panose="02010600040101010101" charset="-122"/>
                <a:ea typeface="华文中宋" panose="02010600040101010101" charset="-122"/>
                <a:sym typeface="+mn-ea"/>
              </a:rPr>
              <a:t>路线图</a:t>
            </a:r>
            <a:r>
              <a:rPr lang="zh-CN" sz="1860" dirty="0">
                <a:latin typeface="华文中宋" panose="02010600040101010101" charset="-122"/>
                <a:ea typeface="华文中宋" panose="02010600040101010101" charset="-122"/>
                <a:sym typeface="+mn-ea"/>
              </a:rPr>
              <a:t>、</a:t>
            </a:r>
            <a:r>
              <a:rPr sz="1860" dirty="0">
                <a:latin typeface="华文中宋" panose="02010600040101010101" charset="-122"/>
                <a:ea typeface="华文中宋" panose="02010600040101010101" charset="-122"/>
                <a:sym typeface="+mn-ea"/>
              </a:rPr>
              <a:t>旅行日志</a:t>
            </a:r>
            <a:r>
              <a:rPr lang="zh-CN" sz="1860" dirty="0">
                <a:latin typeface="华文中宋" panose="02010600040101010101" charset="-122"/>
                <a:ea typeface="华文中宋" panose="02010600040101010101" charset="-122"/>
                <a:sym typeface="+mn-ea"/>
              </a:rPr>
              <a:t>、</a:t>
            </a:r>
            <a:r>
              <a:rPr sz="1860" dirty="0">
                <a:latin typeface="华文中宋" panose="02010600040101010101" charset="-122"/>
                <a:ea typeface="华文中宋" panose="02010600040101010101" charset="-122"/>
                <a:sym typeface="+mn-ea"/>
              </a:rPr>
              <a:t>提问</a:t>
            </a:r>
            <a:r>
              <a:rPr lang="zh-CN" sz="1860" dirty="0">
                <a:latin typeface="华文中宋" panose="02010600040101010101" charset="-122"/>
                <a:ea typeface="华文中宋" panose="02010600040101010101" charset="-122"/>
                <a:sym typeface="+mn-ea"/>
              </a:rPr>
              <a:t>、</a:t>
            </a:r>
            <a:r>
              <a:rPr sz="1860" dirty="0">
                <a:latin typeface="华文中宋" panose="02010600040101010101" charset="-122"/>
                <a:ea typeface="华文中宋" panose="02010600040101010101" charset="-122"/>
                <a:sym typeface="+mn-ea"/>
              </a:rPr>
              <a:t>评论</a:t>
            </a:r>
            <a:r>
              <a:rPr lang="zh-CN" sz="1860" dirty="0">
                <a:latin typeface="华文中宋" panose="02010600040101010101" charset="-122"/>
                <a:ea typeface="华文中宋" panose="02010600040101010101" charset="-122"/>
                <a:sym typeface="+mn-ea"/>
              </a:rPr>
              <a:t>、</a:t>
            </a:r>
            <a:r>
              <a:rPr sz="1860" dirty="0">
                <a:latin typeface="华文中宋" panose="02010600040101010101" charset="-122"/>
                <a:ea typeface="华文中宋" panose="02010600040101010101" charset="-122"/>
                <a:sym typeface="+mn-ea"/>
              </a:rPr>
              <a:t>用户均可被</a:t>
            </a:r>
            <a:r>
              <a:rPr sz="1860" dirty="0">
                <a:solidFill>
                  <a:srgbClr val="5D9261"/>
                </a:solidFill>
                <a:latin typeface="华文中宋" panose="02010600040101010101" charset="-122"/>
                <a:ea typeface="华文中宋" panose="02010600040101010101" charset="-122"/>
                <a:sym typeface="+mn-ea"/>
              </a:rPr>
              <a:t>举报</a:t>
            </a:r>
            <a:endParaRPr sz="1860" dirty="0">
              <a:solidFill>
                <a:srgbClr val="5D9261"/>
              </a:solidFill>
              <a:latin typeface="华文中宋" panose="02010600040101010101" charset="-122"/>
              <a:ea typeface="华文中宋" panose="02010600040101010101" charset="-122"/>
              <a:sym typeface="+mn-ea"/>
            </a:endParaRPr>
          </a:p>
        </p:txBody>
      </p:sp>
    </p:spTree>
    <p:custDataLst>
      <p:tags r:id="rId1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411480"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1945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性能规定</a:t>
            </a:r>
            <a:endParaRPr sz="2400" dirty="0">
              <a:solidFill>
                <a:schemeClr val="tx1">
                  <a:lumMod val="85000"/>
                  <a:lumOff val="15000"/>
                </a:schemeClr>
              </a:solidFill>
              <a:uFillTx/>
              <a:latin typeface="幼圆" panose="02010509060101010101" charset="-122"/>
              <a:ea typeface="幼圆" panose="02010509060101010101" charset="-122"/>
            </a:endParaRPr>
          </a:p>
        </p:txBody>
      </p:sp>
      <p:grpSp>
        <p:nvGrpSpPr>
          <p:cNvPr id="22" name="组合 21"/>
          <p:cNvGrpSpPr/>
          <p:nvPr/>
        </p:nvGrpSpPr>
        <p:grpSpPr>
          <a:xfrm>
            <a:off x="1459230" y="1772285"/>
            <a:ext cx="10149205" cy="4675505"/>
            <a:chOff x="1465" y="2847"/>
            <a:chExt cx="12802" cy="7363"/>
          </a:xfrm>
        </p:grpSpPr>
        <p:sp>
          <p:nvSpPr>
            <p:cNvPr id="8" name="文本框 7"/>
            <p:cNvSpPr txBox="1"/>
            <p:nvPr/>
          </p:nvSpPr>
          <p:spPr>
            <a:xfrm>
              <a:off x="1465" y="2847"/>
              <a:ext cx="12801" cy="1044"/>
            </a:xfrm>
            <a:prstGeom prst="rect">
              <a:avLst/>
            </a:prstGeom>
            <a:noFill/>
          </p:spPr>
          <p:txBody>
            <a:bodyPr wrap="square" rtlCol="0">
              <a:spAutoFit/>
            </a:bodyPr>
            <a:p>
              <a:r>
                <a:rPr lang="en-US" altLang="zh-CN" sz="1860">
                  <a:latin typeface="华文中宋" panose="02010600040101010101" charset="-122"/>
                  <a:ea typeface="华文中宋" panose="02010600040101010101" charset="-122"/>
                  <a:cs typeface="华文中宋" panose="02010600040101010101" charset="-122"/>
                  <a:sym typeface="+mn-ea"/>
                </a:rPr>
                <a:t>1. </a:t>
              </a:r>
              <a:r>
                <a:rPr lang="zh-CN" sz="1860">
                  <a:latin typeface="华文中宋" panose="02010600040101010101" charset="-122"/>
                  <a:ea typeface="华文中宋" panose="02010600040101010101" charset="-122"/>
                  <a:cs typeface="华文中宋" panose="02010600040101010101" charset="-122"/>
                  <a:sym typeface="+mn-ea"/>
                </a:rPr>
                <a:t>路线图交易金额的精度要精确到小数点后两位</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2. </a:t>
              </a:r>
              <a:r>
                <a:rPr lang="zh-CN" sz="1860">
                  <a:latin typeface="华文中宋" panose="02010600040101010101" charset="-122"/>
                  <a:ea typeface="华文中宋" panose="02010600040101010101" charset="-122"/>
                  <a:cs typeface="华文中宋" panose="02010600040101010101" charset="-122"/>
                  <a:sym typeface="+mn-ea"/>
                </a:rPr>
                <a:t>软件的输入、传输、输出精度要精确到小数点后两位，且输入上要限制输入特殊字符</a:t>
              </a:r>
              <a:endParaRPr lang="zh-CN" altLang="en-US" sz="1860">
                <a:latin typeface="华文中宋" panose="02010600040101010101" charset="-122"/>
                <a:ea typeface="华文中宋" panose="02010600040101010101" charset="-122"/>
                <a:cs typeface="华文中宋" panose="02010600040101010101" charset="-122"/>
              </a:endParaRPr>
            </a:p>
          </p:txBody>
        </p:sp>
        <p:sp>
          <p:nvSpPr>
            <p:cNvPr id="15" name="文本框 14"/>
            <p:cNvSpPr txBox="1"/>
            <p:nvPr/>
          </p:nvSpPr>
          <p:spPr>
            <a:xfrm>
              <a:off x="1465" y="5159"/>
              <a:ext cx="12802" cy="1945"/>
            </a:xfrm>
            <a:prstGeom prst="rect">
              <a:avLst/>
            </a:prstGeom>
            <a:noFill/>
          </p:spPr>
          <p:txBody>
            <a:bodyPr wrap="square" rtlCol="0">
              <a:spAutoFit/>
            </a:bodyPr>
            <a:p>
              <a:r>
                <a:rPr lang="en-US" altLang="zh-CN" sz="1860">
                  <a:latin typeface="华文中宋" panose="02010600040101010101" charset="-122"/>
                  <a:ea typeface="华文中宋" panose="02010600040101010101" charset="-122"/>
                  <a:cs typeface="华文中宋" panose="02010600040101010101" charset="-122"/>
                  <a:sym typeface="+mn-ea"/>
                </a:rPr>
                <a:t>1. </a:t>
              </a:r>
              <a:r>
                <a:rPr lang="zh-CN" sz="1860">
                  <a:latin typeface="华文中宋" panose="02010600040101010101" charset="-122"/>
                  <a:ea typeface="华文中宋" panose="02010600040101010101" charset="-122"/>
                  <a:cs typeface="华文中宋" panose="02010600040101010101" charset="-122"/>
                  <a:sym typeface="+mn-ea"/>
                </a:rPr>
                <a:t>能够根据用户的需求随时软件做出更新和升级。</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2. </a:t>
              </a:r>
              <a:r>
                <a:rPr lang="zh-CN" sz="1860">
                  <a:latin typeface="华文中宋" panose="02010600040101010101" charset="-122"/>
                  <a:ea typeface="华文中宋" panose="02010600040101010101" charset="-122"/>
                  <a:cs typeface="华文中宋" panose="02010600040101010101" charset="-122"/>
                  <a:sym typeface="+mn-ea"/>
                </a:rPr>
                <a:t>模块之间的设计要考虑到可移植性</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3. </a:t>
              </a:r>
              <a:r>
                <a:rPr lang="zh-CN" sz="1860">
                  <a:latin typeface="华文中宋" panose="02010600040101010101" charset="-122"/>
                  <a:ea typeface="华文中宋" panose="02010600040101010101" charset="-122"/>
                  <a:cs typeface="华文中宋" panose="02010600040101010101" charset="-122"/>
                  <a:sym typeface="+mn-ea"/>
                </a:rPr>
                <a:t>软件运行过程中出现错误时，要给予相应的提示</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4. </a:t>
              </a:r>
              <a:r>
                <a:rPr lang="zh-CN" sz="1860">
                  <a:latin typeface="华文中宋" panose="02010600040101010101" charset="-122"/>
                  <a:ea typeface="华文中宋" panose="02010600040101010101" charset="-122"/>
                  <a:cs typeface="华文中宋" panose="02010600040101010101" charset="-122"/>
                  <a:sym typeface="+mn-ea"/>
                </a:rPr>
                <a:t>保证软件能在</a:t>
              </a:r>
              <a:r>
                <a:rPr lang="en-US" sz="1860">
                  <a:latin typeface="华文中宋" panose="02010600040101010101" charset="-122"/>
                  <a:ea typeface="华文中宋" panose="02010600040101010101" charset="-122"/>
                  <a:cs typeface="华文中宋" panose="02010600040101010101" charset="-122"/>
                  <a:sym typeface="+mn-ea"/>
                </a:rPr>
                <a:t>Android</a:t>
              </a:r>
              <a:r>
                <a:rPr lang="zh-CN" sz="1860">
                  <a:latin typeface="华文中宋" panose="02010600040101010101" charset="-122"/>
                  <a:ea typeface="华文中宋" panose="02010600040101010101" charset="-122"/>
                  <a:cs typeface="华文中宋" panose="02010600040101010101" charset="-122"/>
                  <a:sym typeface="+mn-ea"/>
                </a:rPr>
                <a:t>智能手机上运行，适用于现有的流行的</a:t>
              </a:r>
              <a:r>
                <a:rPr lang="en-US" sz="1860">
                  <a:latin typeface="华文中宋" panose="02010600040101010101" charset="-122"/>
                  <a:ea typeface="华文中宋" panose="02010600040101010101" charset="-122"/>
                  <a:cs typeface="华文中宋" panose="02010600040101010101" charset="-122"/>
                  <a:sym typeface="+mn-ea"/>
                </a:rPr>
                <a:t>Android</a:t>
              </a:r>
              <a:r>
                <a:rPr lang="zh-CN" sz="1860">
                  <a:latin typeface="华文中宋" panose="02010600040101010101" charset="-122"/>
                  <a:ea typeface="华文中宋" panose="02010600040101010101" charset="-122"/>
                  <a:cs typeface="华文中宋" panose="02010600040101010101" charset="-122"/>
                  <a:sym typeface="+mn-ea"/>
                </a:rPr>
                <a:t>系统</a:t>
              </a:r>
              <a:endParaRPr lang="zh-CN" altLang="en-US" sz="1860">
                <a:latin typeface="华文中宋" panose="02010600040101010101" charset="-122"/>
                <a:ea typeface="华文中宋" panose="02010600040101010101" charset="-122"/>
                <a:cs typeface="华文中宋" panose="02010600040101010101" charset="-122"/>
              </a:endParaRPr>
            </a:p>
          </p:txBody>
        </p:sp>
        <p:sp>
          <p:nvSpPr>
            <p:cNvPr id="20" name="文本框 19"/>
            <p:cNvSpPr txBox="1"/>
            <p:nvPr/>
          </p:nvSpPr>
          <p:spPr>
            <a:xfrm>
              <a:off x="1465" y="8265"/>
              <a:ext cx="12800" cy="1945"/>
            </a:xfrm>
            <a:prstGeom prst="rect">
              <a:avLst/>
            </a:prstGeom>
            <a:noFill/>
          </p:spPr>
          <p:txBody>
            <a:bodyPr wrap="square" rtlCol="0">
              <a:spAutoFit/>
            </a:bodyPr>
            <a:p>
              <a:r>
                <a:rPr lang="en-US" altLang="zh-CN" sz="1860">
                  <a:latin typeface="华文中宋" panose="02010600040101010101" charset="-122"/>
                  <a:ea typeface="华文中宋" panose="02010600040101010101" charset="-122"/>
                  <a:cs typeface="华文中宋" panose="02010600040101010101" charset="-122"/>
                  <a:sym typeface="+mn-ea"/>
                </a:rPr>
                <a:t>1. </a:t>
              </a:r>
              <a:r>
                <a:rPr lang="zh-CN" sz="1860">
                  <a:latin typeface="华文中宋" panose="02010600040101010101" charset="-122"/>
                  <a:ea typeface="华文中宋" panose="02010600040101010101" charset="-122"/>
                  <a:cs typeface="华文中宋" panose="02010600040101010101" charset="-122"/>
                  <a:sym typeface="+mn-ea"/>
                </a:rPr>
                <a:t>登录行为的耗时应控制在</a:t>
              </a:r>
              <a:r>
                <a:rPr lang="en-US" sz="1860">
                  <a:latin typeface="华文中宋" panose="02010600040101010101" charset="-122"/>
                  <a:ea typeface="华文中宋" panose="02010600040101010101" charset="-122"/>
                  <a:cs typeface="华文中宋" panose="02010600040101010101" charset="-122"/>
                  <a:sym typeface="+mn-ea"/>
                </a:rPr>
                <a:t>1s</a:t>
              </a:r>
              <a:r>
                <a:rPr lang="zh-CN" sz="1860">
                  <a:latin typeface="华文中宋" panose="02010600040101010101" charset="-122"/>
                  <a:ea typeface="华文中宋" panose="02010600040101010101" charset="-122"/>
                  <a:cs typeface="华文中宋" panose="02010600040101010101" charset="-122"/>
                  <a:sym typeface="+mn-ea"/>
                </a:rPr>
                <a:t>内</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2. </a:t>
              </a:r>
              <a:r>
                <a:rPr lang="zh-CN" sz="1860">
                  <a:latin typeface="华文中宋" panose="02010600040101010101" charset="-122"/>
                  <a:ea typeface="华文中宋" panose="02010600040101010101" charset="-122"/>
                  <a:cs typeface="华文中宋" panose="02010600040101010101" charset="-122"/>
                  <a:sym typeface="+mn-ea"/>
                </a:rPr>
                <a:t>操作响应时间要控制在</a:t>
              </a:r>
              <a:r>
                <a:rPr lang="en-US" altLang="zh-CN" sz="1860">
                  <a:latin typeface="华文中宋" panose="02010600040101010101" charset="-122"/>
                  <a:ea typeface="华文中宋" panose="02010600040101010101" charset="-122"/>
                  <a:cs typeface="华文中宋" panose="02010600040101010101" charset="-122"/>
                  <a:sym typeface="+mn-ea"/>
                </a:rPr>
                <a:t>1</a:t>
              </a:r>
              <a:r>
                <a:rPr lang="en-US" sz="1860">
                  <a:latin typeface="华文中宋" panose="02010600040101010101" charset="-122"/>
                  <a:ea typeface="华文中宋" panose="02010600040101010101" charset="-122"/>
                  <a:cs typeface="华文中宋" panose="02010600040101010101" charset="-122"/>
                  <a:sym typeface="+mn-ea"/>
                </a:rPr>
                <a:t>s</a:t>
              </a:r>
              <a:r>
                <a:rPr lang="zh-CN" sz="1860">
                  <a:latin typeface="华文中宋" panose="02010600040101010101" charset="-122"/>
                  <a:ea typeface="华文中宋" panose="02010600040101010101" charset="-122"/>
                  <a:cs typeface="华文中宋" panose="02010600040101010101" charset="-122"/>
                  <a:sym typeface="+mn-ea"/>
                </a:rPr>
                <a:t>内，若操作</a:t>
              </a:r>
              <a:r>
                <a:rPr lang="en-US" altLang="zh-CN" sz="1860">
                  <a:latin typeface="华文中宋" panose="02010600040101010101" charset="-122"/>
                  <a:ea typeface="华文中宋" panose="02010600040101010101" charset="-122"/>
                  <a:cs typeface="华文中宋" panose="02010600040101010101" charset="-122"/>
                  <a:sym typeface="+mn-ea"/>
                </a:rPr>
                <a:t>15</a:t>
              </a:r>
              <a:r>
                <a:rPr lang="en-US" sz="1860">
                  <a:latin typeface="华文中宋" panose="02010600040101010101" charset="-122"/>
                  <a:ea typeface="华文中宋" panose="02010600040101010101" charset="-122"/>
                  <a:cs typeface="华文中宋" panose="02010600040101010101" charset="-122"/>
                  <a:sym typeface="+mn-ea"/>
                </a:rPr>
                <a:t>s</a:t>
              </a:r>
              <a:r>
                <a:rPr lang="zh-CN" sz="1860">
                  <a:latin typeface="华文中宋" panose="02010600040101010101" charset="-122"/>
                  <a:ea typeface="华文中宋" panose="02010600040101010101" charset="-122"/>
                  <a:cs typeface="华文中宋" panose="02010600040101010101" charset="-122"/>
                  <a:sym typeface="+mn-ea"/>
                </a:rPr>
                <a:t>后仍无响应，应提示关闭程序重新启动</a:t>
              </a:r>
              <a:endParaRPr lang="zh-CN"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3. </a:t>
              </a:r>
              <a:r>
                <a:rPr lang="zh-CN" sz="1860">
                  <a:latin typeface="华文中宋" panose="02010600040101010101" charset="-122"/>
                  <a:ea typeface="华文中宋" panose="02010600040101010101" charset="-122"/>
                  <a:cs typeface="华文中宋" panose="02010600040101010101" charset="-122"/>
                  <a:sym typeface="+mn-ea"/>
                </a:rPr>
                <a:t>数据的处理时间应控制在</a:t>
              </a:r>
              <a:r>
                <a:rPr lang="en-US" altLang="zh-CN" sz="1860">
                  <a:latin typeface="华文中宋" panose="02010600040101010101" charset="-122"/>
                  <a:ea typeface="华文中宋" panose="02010600040101010101" charset="-122"/>
                  <a:cs typeface="华文中宋" panose="02010600040101010101" charset="-122"/>
                  <a:sym typeface="+mn-ea"/>
                </a:rPr>
                <a:t>1</a:t>
              </a:r>
              <a:r>
                <a:rPr lang="en-US" sz="1860">
                  <a:latin typeface="华文中宋" panose="02010600040101010101" charset="-122"/>
                  <a:ea typeface="华文中宋" panose="02010600040101010101" charset="-122"/>
                  <a:cs typeface="华文中宋" panose="02010600040101010101" charset="-122"/>
                  <a:sym typeface="+mn-ea"/>
                </a:rPr>
                <a:t>s</a:t>
              </a:r>
              <a:r>
                <a:rPr lang="zh-CN" sz="1860">
                  <a:latin typeface="华文中宋" panose="02010600040101010101" charset="-122"/>
                  <a:ea typeface="华文中宋" panose="02010600040101010101" charset="-122"/>
                  <a:cs typeface="华文中宋" panose="02010600040101010101" charset="-122"/>
                  <a:sym typeface="+mn-ea"/>
                </a:rPr>
                <a:t>内</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4. </a:t>
              </a:r>
              <a:r>
                <a:rPr lang="zh-CN" sz="1860">
                  <a:latin typeface="华文中宋" panose="02010600040101010101" charset="-122"/>
                  <a:ea typeface="华文中宋" panose="02010600040101010101" charset="-122"/>
                  <a:cs typeface="华文中宋" panose="02010600040101010101" charset="-122"/>
                  <a:sym typeface="+mn-ea"/>
                </a:rPr>
                <a:t>数据的转换和传送时间应控制在</a:t>
              </a:r>
              <a:r>
                <a:rPr lang="en-US" sz="1860">
                  <a:latin typeface="华文中宋" panose="02010600040101010101" charset="-122"/>
                  <a:ea typeface="华文中宋" panose="02010600040101010101" charset="-122"/>
                  <a:cs typeface="华文中宋" panose="02010600040101010101" charset="-122"/>
                  <a:sym typeface="+mn-ea"/>
                </a:rPr>
                <a:t>1s</a:t>
              </a:r>
              <a:endParaRPr lang="zh-CN" altLang="en-US" sz="1860">
                <a:latin typeface="华文中宋" panose="02010600040101010101" charset="-122"/>
                <a:ea typeface="华文中宋" panose="02010600040101010101" charset="-122"/>
                <a:cs typeface="华文中宋" panose="02010600040101010101" charset="-122"/>
              </a:endParaRPr>
            </a:p>
          </p:txBody>
        </p:sp>
      </p:grpSp>
      <p:grpSp>
        <p:nvGrpSpPr>
          <p:cNvPr id="31" name="组合 30"/>
          <p:cNvGrpSpPr/>
          <p:nvPr/>
        </p:nvGrpSpPr>
        <p:grpSpPr>
          <a:xfrm>
            <a:off x="1485265" y="1079500"/>
            <a:ext cx="2051685" cy="474345"/>
            <a:chOff x="10499" y="4699"/>
            <a:chExt cx="3654" cy="747"/>
          </a:xfrm>
        </p:grpSpPr>
        <p:sp>
          <p:nvSpPr>
            <p:cNvPr id="23" name="Freeform 10"/>
            <p:cNvSpPr/>
            <p:nvPr/>
          </p:nvSpPr>
          <p:spPr bwMode="auto">
            <a:xfrm>
              <a:off x="10499" y="4699"/>
              <a:ext cx="3654" cy="747"/>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5">
                <a:lumMod val="75000"/>
                <a:alpha val="80000"/>
              </a:schemeClr>
            </a:solidFill>
            <a:ln w="9525">
              <a:noFill/>
              <a:round/>
            </a:ln>
          </p:spPr>
          <p:txBody>
            <a:bodyPr lIns="91393" tIns="45696" rIns="91393" bIns="45696"/>
            <a:p>
              <a:endParaRPr lang="zh-CN" altLang="en-US" sz="2400">
                <a:cs typeface="+mn-ea"/>
                <a:sym typeface="+mn-lt"/>
              </a:endParaRPr>
            </a:p>
          </p:txBody>
        </p:sp>
        <p:sp>
          <p:nvSpPr>
            <p:cNvPr id="24" name="TextBox 17"/>
            <p:cNvSpPr txBox="1">
              <a:spLocks noChangeArrowheads="1"/>
            </p:cNvSpPr>
            <p:nvPr/>
          </p:nvSpPr>
          <p:spPr bwMode="auto">
            <a:xfrm>
              <a:off x="10928" y="4832"/>
              <a:ext cx="3098" cy="481"/>
            </a:xfrm>
            <a:prstGeom prst="rect">
              <a:avLst/>
            </a:prstGeom>
            <a:noFill/>
            <a:ln w="9525">
              <a:noFill/>
              <a:miter lim="800000"/>
            </a:ln>
          </p:spPr>
          <p:txBody>
            <a:bodyPr wrap="square" lIns="91393" tIns="45696" rIns="91393" bIns="45696">
              <a:spAutoFit/>
            </a:bodyPr>
            <a:p>
              <a:pPr algn="ctr" fontAlgn="base">
                <a:lnSpc>
                  <a:spcPct val="70000"/>
                </a:lnSpc>
                <a:spcBef>
                  <a:spcPct val="0"/>
                </a:spcBef>
                <a:spcAft>
                  <a:spcPct val="0"/>
                </a:spcAft>
              </a:pPr>
              <a:r>
                <a:rPr lang="zh-CN" altLang="en-US" sz="2000" dirty="0">
                  <a:solidFill>
                    <a:schemeClr val="bg1"/>
                  </a:solidFill>
                  <a:cs typeface="+mn-ea"/>
                  <a:sym typeface="+mn-lt"/>
                </a:rPr>
                <a:t>精度</a:t>
              </a:r>
              <a:endParaRPr lang="zh-CN" altLang="en-US" sz="2000" dirty="0">
                <a:solidFill>
                  <a:schemeClr val="bg1"/>
                </a:solidFill>
                <a:cs typeface="+mn-ea"/>
                <a:sym typeface="+mn-lt"/>
              </a:endParaRPr>
            </a:p>
          </p:txBody>
        </p:sp>
      </p:grpSp>
      <p:grpSp>
        <p:nvGrpSpPr>
          <p:cNvPr id="35" name="组合 34"/>
          <p:cNvGrpSpPr/>
          <p:nvPr/>
        </p:nvGrpSpPr>
        <p:grpSpPr>
          <a:xfrm>
            <a:off x="1413510" y="2613660"/>
            <a:ext cx="2051685" cy="474345"/>
            <a:chOff x="10499" y="4699"/>
            <a:chExt cx="3654" cy="747"/>
          </a:xfrm>
        </p:grpSpPr>
        <p:sp>
          <p:nvSpPr>
            <p:cNvPr id="36" name="Freeform 10"/>
            <p:cNvSpPr/>
            <p:nvPr/>
          </p:nvSpPr>
          <p:spPr bwMode="auto">
            <a:xfrm>
              <a:off x="10499" y="4699"/>
              <a:ext cx="3654" cy="747"/>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5">
                <a:lumMod val="75000"/>
                <a:alpha val="80000"/>
              </a:schemeClr>
            </a:solidFill>
            <a:ln w="9525">
              <a:noFill/>
              <a:round/>
            </a:ln>
          </p:spPr>
          <p:txBody>
            <a:bodyPr lIns="91393" tIns="45696" rIns="91393" bIns="45696"/>
            <a:p>
              <a:endParaRPr lang="zh-CN" altLang="en-US" sz="2400">
                <a:cs typeface="+mn-ea"/>
                <a:sym typeface="+mn-lt"/>
              </a:endParaRPr>
            </a:p>
          </p:txBody>
        </p:sp>
        <p:sp>
          <p:nvSpPr>
            <p:cNvPr id="37" name="TextBox 17"/>
            <p:cNvSpPr txBox="1">
              <a:spLocks noChangeArrowheads="1"/>
            </p:cNvSpPr>
            <p:nvPr/>
          </p:nvSpPr>
          <p:spPr bwMode="auto">
            <a:xfrm>
              <a:off x="10928" y="4832"/>
              <a:ext cx="3098" cy="481"/>
            </a:xfrm>
            <a:prstGeom prst="rect">
              <a:avLst/>
            </a:prstGeom>
            <a:noFill/>
            <a:ln w="9525">
              <a:noFill/>
              <a:miter lim="800000"/>
            </a:ln>
          </p:spPr>
          <p:txBody>
            <a:bodyPr wrap="square" lIns="91393" tIns="45696" rIns="91393" bIns="45696">
              <a:spAutoFit/>
            </a:bodyPr>
            <a:p>
              <a:pPr algn="ctr" fontAlgn="base">
                <a:lnSpc>
                  <a:spcPct val="70000"/>
                </a:lnSpc>
                <a:spcBef>
                  <a:spcPct val="0"/>
                </a:spcBef>
                <a:spcAft>
                  <a:spcPct val="0"/>
                </a:spcAft>
              </a:pPr>
              <a:r>
                <a:rPr lang="zh-CN" altLang="en-US" sz="2000" dirty="0">
                  <a:solidFill>
                    <a:schemeClr val="bg1"/>
                  </a:solidFill>
                  <a:cs typeface="+mn-ea"/>
                  <a:sym typeface="+mn-lt"/>
                </a:rPr>
                <a:t>灵活性</a:t>
              </a:r>
              <a:endParaRPr lang="zh-CN" altLang="en-US" sz="2000" dirty="0">
                <a:solidFill>
                  <a:schemeClr val="bg1"/>
                </a:solidFill>
                <a:cs typeface="+mn-ea"/>
                <a:sym typeface="+mn-lt"/>
              </a:endParaRPr>
            </a:p>
          </p:txBody>
        </p:sp>
      </p:grpSp>
      <p:grpSp>
        <p:nvGrpSpPr>
          <p:cNvPr id="38" name="组合 37"/>
          <p:cNvGrpSpPr/>
          <p:nvPr/>
        </p:nvGrpSpPr>
        <p:grpSpPr>
          <a:xfrm>
            <a:off x="1485265" y="4562475"/>
            <a:ext cx="2051685" cy="474345"/>
            <a:chOff x="10499" y="4699"/>
            <a:chExt cx="3654" cy="747"/>
          </a:xfrm>
        </p:grpSpPr>
        <p:sp>
          <p:nvSpPr>
            <p:cNvPr id="39" name="Freeform 10"/>
            <p:cNvSpPr/>
            <p:nvPr/>
          </p:nvSpPr>
          <p:spPr bwMode="auto">
            <a:xfrm>
              <a:off x="10499" y="4699"/>
              <a:ext cx="3654" cy="747"/>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5">
                <a:lumMod val="75000"/>
                <a:alpha val="80000"/>
              </a:schemeClr>
            </a:solidFill>
            <a:ln w="9525">
              <a:noFill/>
              <a:round/>
            </a:ln>
          </p:spPr>
          <p:txBody>
            <a:bodyPr lIns="91393" tIns="45696" rIns="91393" bIns="45696"/>
            <a:p>
              <a:endParaRPr lang="zh-CN" altLang="en-US" sz="2400">
                <a:cs typeface="+mn-ea"/>
                <a:sym typeface="+mn-lt"/>
              </a:endParaRPr>
            </a:p>
          </p:txBody>
        </p:sp>
        <p:sp>
          <p:nvSpPr>
            <p:cNvPr id="40" name="TextBox 17"/>
            <p:cNvSpPr txBox="1">
              <a:spLocks noChangeArrowheads="1"/>
            </p:cNvSpPr>
            <p:nvPr/>
          </p:nvSpPr>
          <p:spPr bwMode="auto">
            <a:xfrm>
              <a:off x="10928" y="4832"/>
              <a:ext cx="3098" cy="481"/>
            </a:xfrm>
            <a:prstGeom prst="rect">
              <a:avLst/>
            </a:prstGeom>
            <a:noFill/>
            <a:ln w="9525">
              <a:noFill/>
              <a:miter lim="800000"/>
            </a:ln>
          </p:spPr>
          <p:txBody>
            <a:bodyPr wrap="square" lIns="91393" tIns="45696" rIns="91393" bIns="45696">
              <a:spAutoFit/>
            </a:bodyPr>
            <a:p>
              <a:pPr algn="ctr" fontAlgn="base">
                <a:lnSpc>
                  <a:spcPct val="70000"/>
                </a:lnSpc>
                <a:spcBef>
                  <a:spcPct val="0"/>
                </a:spcBef>
                <a:spcAft>
                  <a:spcPct val="0"/>
                </a:spcAft>
              </a:pPr>
              <a:r>
                <a:rPr lang="zh-CN" altLang="en-US" sz="2000" dirty="0">
                  <a:solidFill>
                    <a:schemeClr val="bg1"/>
                  </a:solidFill>
                  <a:cs typeface="+mn-ea"/>
                  <a:sym typeface="+mn-lt"/>
                </a:rPr>
                <a:t>时间特性</a:t>
              </a:r>
              <a:endParaRPr lang="zh-CN" altLang="en-US" sz="2000" dirty="0">
                <a:solidFill>
                  <a:schemeClr val="bg1"/>
                </a:solidFill>
                <a:cs typeface="+mn-ea"/>
                <a:sym typeface="+mn-lt"/>
              </a:endParaRPr>
            </a:p>
          </p:txBody>
        </p:sp>
      </p:grpSp>
    </p:spTree>
    <p:custDataLst>
      <p:tags r:id="rId10"/>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9700" y="-2689225"/>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6168390" y="2866390"/>
            <a:ext cx="2494915" cy="755650"/>
          </a:xfrm>
          <a:prstGeom prst="rect">
            <a:avLst/>
          </a:prstGeom>
          <a:noFill/>
        </p:spPr>
        <p:txBody>
          <a:bodyPr wrap="square" rtlCol="0">
            <a:spAutoFit/>
          </a:bodyPr>
          <a:p>
            <a:pPr algn="ctr" fontAlgn="auto">
              <a:lnSpc>
                <a:spcPct val="120000"/>
              </a:lnSpc>
            </a:pPr>
            <a:r>
              <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rPr>
              <a:t>工作统计</a:t>
            </a:r>
            <a:endPar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03</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a:latin typeface="Arial" panose="020B0604020202020204" pitchFamily="34" charset="0"/>
                <a:ea typeface="微软雅黑" panose="020B0503020204020204" charset="-122"/>
              </a:rPr>
              <a:t>首页4页</a:t>
            </a: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dirty="0">
                <a:solidFill>
                  <a:schemeClr val="tx1">
                    <a:lumMod val="85000"/>
                    <a:lumOff val="15000"/>
                  </a:schemeClr>
                </a:solidFill>
                <a:uFillTx/>
                <a:latin typeface="幼圆" panose="02010509060101010101" charset="-122"/>
                <a:ea typeface="幼圆" panose="02010509060101010101" charset="-122"/>
              </a:rPr>
              <a:t>工作统计</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10" name="表格 9"/>
          <p:cNvGraphicFramePr/>
          <p:nvPr>
            <p:custDataLst>
              <p:tags r:id="rId10"/>
            </p:custDataLst>
          </p:nvPr>
        </p:nvGraphicFramePr>
        <p:xfrm>
          <a:off x="999490" y="1061085"/>
          <a:ext cx="10191115" cy="5067300"/>
        </p:xfrm>
        <a:graphic>
          <a:graphicData uri="http://schemas.openxmlformats.org/drawingml/2006/table">
            <a:tbl>
              <a:tblPr firstRow="1" bandRow="1">
                <a:tableStyleId>{7DF18680-E054-41AD-8BC1-D1AEF772440D}</a:tableStyleId>
              </a:tblPr>
              <a:tblGrid>
                <a:gridCol w="4439285"/>
                <a:gridCol w="5751830"/>
              </a:tblGrid>
              <a:tr h="723600">
                <a:tc>
                  <a:txBody>
                    <a:bodyPr/>
                    <a:p>
                      <a:pPr indent="0" algn="ctr">
                        <a:lnSpc>
                          <a:spcPct val="120000"/>
                        </a:lnSpc>
                        <a:spcBef>
                          <a:spcPts val="0"/>
                        </a:spcBef>
                        <a:spcAft>
                          <a:spcPts val="0"/>
                        </a:spcAft>
                        <a:buNone/>
                      </a:pPr>
                      <a:r>
                        <a:rPr lang="zh-CN" altLang="en-US" sz="1600" b="1" spc="130">
                          <a:solidFill>
                            <a:srgbClr val="848587"/>
                          </a:solidFill>
                          <a:latin typeface="华文中宋" panose="02010600040101010101" charset="-122"/>
                          <a:ea typeface="华文中宋" panose="02010600040101010101" charset="-122"/>
                        </a:rPr>
                        <a:t>文档名称</a:t>
                      </a:r>
                      <a:endParaRPr lang="zh-CN" altLang="en-US" sz="1600" b="1" spc="130">
                        <a:solidFill>
                          <a:srgbClr val="848587"/>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p>
                      <a:pPr indent="0" algn="ctr">
                        <a:lnSpc>
                          <a:spcPct val="120000"/>
                        </a:lnSpc>
                        <a:spcBef>
                          <a:spcPts val="0"/>
                        </a:spcBef>
                        <a:spcAft>
                          <a:spcPts val="0"/>
                        </a:spcAft>
                        <a:buNone/>
                      </a:pPr>
                      <a:r>
                        <a:rPr lang="zh-CN" altLang="en-US" sz="1600" b="1" spc="130">
                          <a:solidFill>
                            <a:srgbClr val="848587"/>
                          </a:solidFill>
                          <a:latin typeface="华文中宋" panose="02010600040101010101" charset="-122"/>
                          <a:ea typeface="华文中宋" panose="02010600040101010101" charset="-122"/>
                        </a:rPr>
                        <a:t>完成时间</a:t>
                      </a:r>
                      <a:endParaRPr lang="zh-CN" altLang="en-US" sz="1600" b="1" spc="130">
                        <a:solidFill>
                          <a:srgbClr val="848587"/>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r>
              <a:tr h="723600">
                <a:tc>
                  <a:txBody>
                    <a:bodyPr/>
                    <a:p>
                      <a:pPr indent="0" algn="ctr">
                        <a:lnSpc>
                          <a:spcPct val="120000"/>
                        </a:lnSpc>
                        <a:spcBef>
                          <a:spcPts val="0"/>
                        </a:spcBef>
                        <a:spcAft>
                          <a:spcPts val="0"/>
                        </a:spcAft>
                        <a:buNone/>
                      </a:pPr>
                      <a:r>
                        <a:rPr lang="zh-CN" altLang="en-US" sz="1600" b="0" spc="130">
                          <a:solidFill>
                            <a:srgbClr val="404040"/>
                          </a:solidFill>
                          <a:latin typeface="华文中宋" panose="02010600040101010101" charset="-122"/>
                          <a:ea typeface="华文中宋" panose="02010600040101010101" charset="-122"/>
                        </a:rPr>
                        <a:t>项目开发计划</a:t>
                      </a:r>
                      <a:endParaRPr lang="zh-CN" altLang="en-US" sz="1600" b="0" spc="130">
                        <a:solidFill>
                          <a:srgbClr val="404040"/>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p>
                      <a:pPr indent="0" algn="ctr">
                        <a:lnSpc>
                          <a:spcPct val="120000"/>
                        </a:lnSpc>
                        <a:spcBef>
                          <a:spcPts val="0"/>
                        </a:spcBef>
                        <a:spcAft>
                          <a:spcPts val="0"/>
                        </a:spcAft>
                        <a:buNone/>
                      </a:pPr>
                      <a:r>
                        <a:rPr lang="en-US" altLang="zh-CN" sz="1600" b="0" spc="130">
                          <a:solidFill>
                            <a:srgbClr val="404040"/>
                          </a:solidFill>
                          <a:latin typeface="华文中宋" panose="02010600040101010101" charset="-122"/>
                          <a:ea typeface="华文中宋" panose="02010600040101010101" charset="-122"/>
                        </a:rPr>
                        <a:t>2020-03-08</a:t>
                      </a:r>
                      <a:endParaRPr lang="en-US" altLang="zh-CN" sz="1600" b="0" spc="130">
                        <a:solidFill>
                          <a:srgbClr val="404040"/>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r>
              <a:tr h="723600">
                <a:tc>
                  <a:txBody>
                    <a:bodyPr/>
                    <a:p>
                      <a:pPr indent="0" algn="ctr">
                        <a:lnSpc>
                          <a:spcPct val="120000"/>
                        </a:lnSpc>
                        <a:spcBef>
                          <a:spcPts val="0"/>
                        </a:spcBef>
                        <a:spcAft>
                          <a:spcPts val="0"/>
                        </a:spcAft>
                        <a:buNone/>
                      </a:pPr>
                      <a:r>
                        <a:rPr lang="zh-CN" altLang="en-US" sz="1600" b="0" spc="130">
                          <a:solidFill>
                            <a:srgbClr val="404040"/>
                          </a:solidFill>
                          <a:latin typeface="华文中宋" panose="02010600040101010101" charset="-122"/>
                          <a:ea typeface="华文中宋" panose="02010600040101010101" charset="-122"/>
                        </a:rPr>
                        <a:t>需求说明书</a:t>
                      </a:r>
                      <a:endParaRPr lang="zh-CN" altLang="en-US" sz="1600" b="0" spc="130">
                        <a:solidFill>
                          <a:srgbClr val="404040"/>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2F2F2"/>
                    </a:solidFill>
                  </a:tcPr>
                </a:tc>
                <a:tc>
                  <a:txBody>
                    <a:bodyPr/>
                    <a:p>
                      <a:pPr indent="0" algn="ctr">
                        <a:lnSpc>
                          <a:spcPct val="120000"/>
                        </a:lnSpc>
                        <a:spcBef>
                          <a:spcPts val="0"/>
                        </a:spcBef>
                        <a:spcAft>
                          <a:spcPts val="0"/>
                        </a:spcAft>
                        <a:buNone/>
                      </a:pPr>
                      <a:r>
                        <a:rPr lang="en-US" altLang="zh-CN" sz="1600" b="0" spc="130">
                          <a:solidFill>
                            <a:srgbClr val="404040"/>
                          </a:solidFill>
                          <a:latin typeface="华文中宋" panose="02010600040101010101" charset="-122"/>
                          <a:ea typeface="华文中宋" panose="02010600040101010101" charset="-122"/>
                          <a:cs typeface="华文中宋" panose="02010600040101010101" charset="-122"/>
                        </a:rPr>
                        <a:t>2020-03-14</a:t>
                      </a:r>
                      <a:endParaRPr lang="en-US" altLang="zh-CN" sz="1600" b="0" spc="130">
                        <a:solidFill>
                          <a:srgbClr val="404040"/>
                        </a:solidFill>
                        <a:latin typeface="华文中宋" panose="02010600040101010101" charset="-122"/>
                        <a:ea typeface="华文中宋" panose="02010600040101010101" charset="-122"/>
                        <a:cs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2F2F2"/>
                    </a:solidFill>
                  </a:tcPr>
                </a:tc>
              </a:tr>
              <a:tr h="723600">
                <a:tc>
                  <a:txBody>
                    <a:bodyPr/>
                    <a:p>
                      <a:pPr indent="0" algn="ctr">
                        <a:lnSpc>
                          <a:spcPct val="120000"/>
                        </a:lnSpc>
                        <a:spcBef>
                          <a:spcPts val="0"/>
                        </a:spcBef>
                        <a:spcAft>
                          <a:spcPts val="0"/>
                        </a:spcAft>
                        <a:buNone/>
                      </a:pPr>
                      <a:r>
                        <a:rPr lang="zh-CN" altLang="en-US" sz="1600" b="0" spc="130">
                          <a:solidFill>
                            <a:srgbClr val="404040"/>
                          </a:solidFill>
                          <a:latin typeface="华文中宋" panose="02010600040101010101" charset="-122"/>
                          <a:ea typeface="华文中宋" panose="02010600040101010101" charset="-122"/>
                        </a:rPr>
                        <a:t>详细设计说明书</a:t>
                      </a:r>
                      <a:endParaRPr lang="zh-CN" altLang="en-US" sz="1600" b="0" spc="130">
                        <a:solidFill>
                          <a:srgbClr val="404040"/>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indent="0" algn="ctr">
                        <a:lnSpc>
                          <a:spcPct val="120000"/>
                        </a:lnSpc>
                        <a:spcBef>
                          <a:spcPts val="0"/>
                        </a:spcBef>
                        <a:spcAft>
                          <a:spcPts val="0"/>
                        </a:spcAft>
                        <a:buNone/>
                      </a:pPr>
                      <a:r>
                        <a:rPr lang="en-US" altLang="zh-CN" sz="1600" b="0" spc="130">
                          <a:solidFill>
                            <a:srgbClr val="404040"/>
                          </a:solidFill>
                          <a:latin typeface="华文中宋" panose="02010600040101010101" charset="-122"/>
                          <a:ea typeface="华文中宋" panose="02010600040101010101" charset="-122"/>
                        </a:rPr>
                        <a:t>2020-04-12</a:t>
                      </a:r>
                      <a:endParaRPr lang="en-US" altLang="zh-CN" sz="1600" b="0" spc="130">
                        <a:solidFill>
                          <a:srgbClr val="404040"/>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723600">
                <a:tc>
                  <a:txBody>
                    <a:bodyPr/>
                    <a:p>
                      <a:pPr indent="0" algn="ctr">
                        <a:lnSpc>
                          <a:spcPct val="120000"/>
                        </a:lnSpc>
                        <a:spcBef>
                          <a:spcPts val="0"/>
                        </a:spcBef>
                        <a:spcAft>
                          <a:spcPts val="0"/>
                        </a:spcAft>
                        <a:buNone/>
                      </a:pPr>
                      <a:r>
                        <a:rPr lang="zh-CN" altLang="en-US" sz="1600" b="0" spc="130">
                          <a:solidFill>
                            <a:srgbClr val="404040"/>
                          </a:solidFill>
                          <a:latin typeface="华文中宋" panose="02010600040101010101" charset="-122"/>
                          <a:ea typeface="华文中宋" panose="02010600040101010101" charset="-122"/>
                        </a:rPr>
                        <a:t>数据字典设计</a:t>
                      </a:r>
                      <a:endParaRPr lang="zh-CN" altLang="en-US" sz="1600" b="0" spc="130">
                        <a:solidFill>
                          <a:srgbClr val="404040"/>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2F2F2"/>
                    </a:solidFill>
                  </a:tcPr>
                </a:tc>
                <a:tc>
                  <a:txBody>
                    <a:bodyPr/>
                    <a:p>
                      <a:pPr indent="0" algn="ctr">
                        <a:lnSpc>
                          <a:spcPct val="120000"/>
                        </a:lnSpc>
                        <a:spcBef>
                          <a:spcPts val="0"/>
                        </a:spcBef>
                        <a:spcAft>
                          <a:spcPts val="0"/>
                        </a:spcAft>
                        <a:buNone/>
                      </a:pPr>
                      <a:r>
                        <a:rPr lang="en-US" altLang="zh-CN" sz="1600" b="0" spc="130">
                          <a:solidFill>
                            <a:srgbClr val="404040"/>
                          </a:solidFill>
                          <a:latin typeface="华文中宋" panose="02010600040101010101" charset="-122"/>
                          <a:ea typeface="华文中宋" panose="02010600040101010101" charset="-122"/>
                        </a:rPr>
                        <a:t>2020-05-10</a:t>
                      </a:r>
                      <a:endParaRPr lang="en-US" altLang="zh-CN" sz="1600" b="0" spc="130">
                        <a:solidFill>
                          <a:srgbClr val="404040"/>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2F2F2"/>
                    </a:solidFill>
                  </a:tcPr>
                </a:tc>
              </a:tr>
              <a:tr h="723600">
                <a:tc>
                  <a:txBody>
                    <a:bodyPr/>
                    <a:p>
                      <a:pPr indent="0" algn="ctr">
                        <a:lnSpc>
                          <a:spcPct val="120000"/>
                        </a:lnSpc>
                        <a:spcBef>
                          <a:spcPts val="0"/>
                        </a:spcBef>
                        <a:spcAft>
                          <a:spcPts val="0"/>
                        </a:spcAft>
                        <a:buNone/>
                      </a:pPr>
                      <a:r>
                        <a:rPr lang="zh-CN" altLang="en-US" sz="1600" b="0" spc="130">
                          <a:solidFill>
                            <a:srgbClr val="404040"/>
                          </a:solidFill>
                          <a:latin typeface="华文中宋" panose="02010600040101010101" charset="-122"/>
                          <a:ea typeface="华文中宋" panose="02010600040101010101" charset="-122"/>
                        </a:rPr>
                        <a:t>项目总结报告（小组内部）</a:t>
                      </a:r>
                      <a:endParaRPr lang="zh-CN" altLang="en-US" sz="1600" b="0" spc="130">
                        <a:solidFill>
                          <a:srgbClr val="404040"/>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p>
                      <a:pPr indent="0" algn="ctr">
                        <a:lnSpc>
                          <a:spcPct val="120000"/>
                        </a:lnSpc>
                        <a:spcBef>
                          <a:spcPts val="0"/>
                        </a:spcBef>
                        <a:spcAft>
                          <a:spcPts val="0"/>
                        </a:spcAft>
                        <a:buNone/>
                      </a:pPr>
                      <a:r>
                        <a:rPr lang="en-US" altLang="zh-CN" sz="1600" spc="130">
                          <a:solidFill>
                            <a:srgbClr val="404040"/>
                          </a:solidFill>
                          <a:latin typeface="华文中宋" panose="02010600040101010101" charset="-122"/>
                          <a:ea typeface="华文中宋" panose="02010600040101010101" charset="-122"/>
                          <a:sym typeface="+mn-ea"/>
                        </a:rPr>
                        <a:t>2020-07-02</a:t>
                      </a:r>
                      <a:endParaRPr lang="en-US" altLang="zh-CN" sz="1600" b="0" spc="130">
                        <a:solidFill>
                          <a:srgbClr val="404040"/>
                        </a:solidFill>
                        <a:latin typeface="华文中宋" panose="02010600040101010101" charset="-122"/>
                        <a:ea typeface="华文中宋" panose="02010600040101010101" charset="-122"/>
                        <a:sym typeface="+mn-ea"/>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723600">
                <a:tc>
                  <a:txBody>
                    <a:bodyPr/>
                    <a:p>
                      <a:pPr indent="0" algn="ctr">
                        <a:lnSpc>
                          <a:spcPct val="120000"/>
                        </a:lnSpc>
                        <a:spcBef>
                          <a:spcPts val="0"/>
                        </a:spcBef>
                        <a:spcAft>
                          <a:spcPts val="0"/>
                        </a:spcAft>
                        <a:buNone/>
                      </a:pPr>
                      <a:r>
                        <a:rPr lang="zh-CN" altLang="en-US" sz="1600" b="0" spc="130">
                          <a:solidFill>
                            <a:srgbClr val="404040"/>
                          </a:solidFill>
                          <a:latin typeface="华文中宋" panose="02010600040101010101" charset="-122"/>
                          <a:ea typeface="华文中宋" panose="02010600040101010101" charset="-122"/>
                        </a:rPr>
                        <a:t>项目报告书（课程规定）</a:t>
                      </a:r>
                      <a:endParaRPr lang="zh-CN" altLang="en-US" sz="1600" b="0" spc="130">
                        <a:solidFill>
                          <a:srgbClr val="404040"/>
                        </a:solidFill>
                        <a:latin typeface="华文中宋" panose="02010600040101010101" charset="-122"/>
                        <a:ea typeface="华文中宋" panose="02010600040101010101" charset="-122"/>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2F2F2"/>
                    </a:solidFill>
                  </a:tcPr>
                </a:tc>
                <a:tc>
                  <a:txBody>
                    <a:bodyPr/>
                    <a:p>
                      <a:pPr indent="0" algn="ctr">
                        <a:lnSpc>
                          <a:spcPct val="120000"/>
                        </a:lnSpc>
                        <a:spcBef>
                          <a:spcPts val="0"/>
                        </a:spcBef>
                        <a:spcAft>
                          <a:spcPts val="0"/>
                        </a:spcAft>
                        <a:buNone/>
                      </a:pPr>
                      <a:r>
                        <a:rPr lang="en-US" altLang="zh-CN" sz="1600" spc="130">
                          <a:solidFill>
                            <a:srgbClr val="404040"/>
                          </a:solidFill>
                          <a:latin typeface="华文中宋" panose="02010600040101010101" charset="-122"/>
                          <a:ea typeface="华文中宋" panose="02010600040101010101" charset="-122"/>
                          <a:sym typeface="+mn-ea"/>
                        </a:rPr>
                        <a:t>2020-07-02</a:t>
                      </a:r>
                      <a:endParaRPr lang="en-US" altLang="zh-CN" sz="1600" b="0" spc="130">
                        <a:solidFill>
                          <a:srgbClr val="404040"/>
                        </a:solidFill>
                        <a:latin typeface="华文中宋" panose="02010600040101010101" charset="-122"/>
                        <a:ea typeface="华文中宋" panose="02010600040101010101" charset="-122"/>
                        <a:sym typeface="+mn-ea"/>
                      </a:endParaRPr>
                    </a:p>
                  </a:txBody>
                  <a:tcPr marL="317500" marR="317500" marT="215900" marB="215900" anchor="ctr">
                    <a:lnL w="9525">
                      <a:solidFill>
                        <a:srgbClr val="848587"/>
                      </a:solidFill>
                      <a:prstDash val="sysDash"/>
                    </a:lnL>
                    <a:lnR w="9525">
                      <a:solidFill>
                        <a:srgbClr val="848587"/>
                      </a:solidFill>
                      <a:prstDash val="sysDash"/>
                    </a:lnR>
                    <a:lnT w="9525">
                      <a:solidFill>
                        <a:srgbClr val="848587"/>
                      </a:solidFill>
                      <a:prstDash val="sysDash"/>
                    </a:lnT>
                    <a:lnB w="28575">
                      <a:solidFill>
                        <a:srgbClr val="848587"/>
                      </a:solidFill>
                      <a:prstDash val="solid"/>
                    </a:lnB>
                    <a:solidFill>
                      <a:srgbClr val="F2F2F2"/>
                    </a:solidFill>
                  </a:tcPr>
                </a:tc>
              </a:tr>
            </a:tbl>
          </a:graphicData>
        </a:graphic>
      </p:graphicFrame>
      <p:pic>
        <p:nvPicPr>
          <p:cNvPr id="3" name="图片 2"/>
          <p:cNvPicPr>
            <a:picLocks noChangeAspect="1"/>
          </p:cNvPicPr>
          <p:nvPr/>
        </p:nvPicPr>
        <p:blipFill>
          <a:blip r:embed="rId11"/>
          <a:stretch>
            <a:fillRect/>
          </a:stretch>
        </p:blipFill>
        <p:spPr>
          <a:xfrm>
            <a:off x="1810385" y="2373630"/>
            <a:ext cx="8569325" cy="2442210"/>
          </a:xfrm>
          <a:prstGeom prst="rect">
            <a:avLst/>
          </a:prstGeom>
        </p:spPr>
      </p:pic>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a:latin typeface="Arial" panose="020B0604020202020204" pitchFamily="34" charset="0"/>
                <a:ea typeface="微软雅黑" panose="020B0503020204020204" charset="-122"/>
              </a:rPr>
              <a:t>首页4页</a:t>
            </a: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dirty="0">
                <a:solidFill>
                  <a:schemeClr val="tx1">
                    <a:lumMod val="85000"/>
                    <a:lumOff val="15000"/>
                  </a:schemeClr>
                </a:solidFill>
                <a:uFillTx/>
                <a:latin typeface="幼圆" panose="02010509060101010101" charset="-122"/>
                <a:ea typeface="幼圆" panose="02010509060101010101" charset="-122"/>
              </a:rPr>
              <a:t>工作统计</a:t>
            </a:r>
            <a:endParaRPr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p:cNvPicPr>
            <a:picLocks noChangeAspect="1"/>
          </p:cNvPicPr>
          <p:nvPr/>
        </p:nvPicPr>
        <p:blipFill>
          <a:blip r:embed="rId10"/>
          <a:stretch>
            <a:fillRect/>
          </a:stretch>
        </p:blipFill>
        <p:spPr>
          <a:xfrm>
            <a:off x="2396490" y="1309370"/>
            <a:ext cx="7399020" cy="2773680"/>
          </a:xfrm>
          <a:prstGeom prst="rect">
            <a:avLst/>
          </a:prstGeom>
        </p:spPr>
      </p:pic>
      <p:sp>
        <p:nvSpPr>
          <p:cNvPr id="8" name="文本框 7"/>
          <p:cNvSpPr txBox="1"/>
          <p:nvPr/>
        </p:nvSpPr>
        <p:spPr>
          <a:xfrm>
            <a:off x="2975610" y="4843145"/>
            <a:ext cx="6240780" cy="377190"/>
          </a:xfrm>
          <a:prstGeom prst="rect">
            <a:avLst/>
          </a:prstGeom>
          <a:noFill/>
        </p:spPr>
        <p:txBody>
          <a:bodyPr wrap="square" rtlCol="0">
            <a:spAutoFit/>
          </a:bodyPr>
          <a:p>
            <a:pPr algn="ctr"/>
            <a:r>
              <a:rPr lang="zh-CN" altLang="en-US" sz="1860">
                <a:latin typeface="华文中宋" panose="02010600040101010101" charset="-122"/>
                <a:ea typeface="华文中宋" panose="02010600040101010101" charset="-122"/>
                <a:cs typeface="华文中宋" panose="02010600040101010101" charset="-122"/>
              </a:rPr>
              <a:t>软件相关图标、板块图片设计</a:t>
            </a:r>
            <a:endParaRPr lang="zh-CN" altLang="en-US" sz="1860">
              <a:latin typeface="华文中宋" panose="02010600040101010101" charset="-122"/>
              <a:ea typeface="华文中宋" panose="02010600040101010101" charset="-122"/>
              <a:cs typeface="华文中宋" panose="02010600040101010101" charset="-122"/>
            </a:endParaRPr>
          </a:p>
        </p:txBody>
      </p:sp>
    </p:spTree>
    <p:custDataLst>
      <p:tags r:id="rId1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9700" y="-2689225"/>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6168390" y="2866390"/>
            <a:ext cx="2494915" cy="755650"/>
          </a:xfrm>
          <a:prstGeom prst="rect">
            <a:avLst/>
          </a:prstGeom>
          <a:noFill/>
        </p:spPr>
        <p:txBody>
          <a:bodyPr wrap="square" rtlCol="0">
            <a:spAutoFit/>
          </a:bodyPr>
          <a:p>
            <a:pPr algn="ctr" fontAlgn="auto">
              <a:lnSpc>
                <a:spcPct val="120000"/>
              </a:lnSpc>
            </a:pPr>
            <a:r>
              <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rPr>
              <a:t>个人心得</a:t>
            </a:r>
            <a:endPar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04</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a:latin typeface="Arial" panose="020B0604020202020204" pitchFamily="34" charset="0"/>
                <a:ea typeface="微软雅黑" panose="020B0503020204020204" charset="-122"/>
              </a:rPr>
              <a:t>首页4页</a:t>
            </a: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dirty="0">
                <a:solidFill>
                  <a:schemeClr val="tx1">
                    <a:lumMod val="85000"/>
                    <a:lumOff val="15000"/>
                  </a:schemeClr>
                </a:solidFill>
                <a:uFillTx/>
                <a:latin typeface="幼圆" panose="02010509060101010101" charset="-122"/>
                <a:ea typeface="幼圆" panose="02010509060101010101" charset="-122"/>
              </a:rPr>
              <a:t>个人心得</a:t>
            </a:r>
            <a:endParaRPr sz="2400" dirty="0">
              <a:solidFill>
                <a:schemeClr val="tx1">
                  <a:lumMod val="85000"/>
                  <a:lumOff val="15000"/>
                </a:schemeClr>
              </a:solidFill>
              <a:uFillTx/>
              <a:latin typeface="幼圆" panose="02010509060101010101" charset="-122"/>
              <a:ea typeface="幼圆" panose="02010509060101010101" charset="-122"/>
            </a:endParaRPr>
          </a:p>
        </p:txBody>
      </p:sp>
      <p:sp>
        <p:nvSpPr>
          <p:cNvPr id="2" name="文本框 1"/>
          <p:cNvSpPr txBox="1"/>
          <p:nvPr/>
        </p:nvSpPr>
        <p:spPr>
          <a:xfrm>
            <a:off x="1759585" y="490855"/>
            <a:ext cx="8672830" cy="6047105"/>
          </a:xfrm>
          <a:prstGeom prst="rect">
            <a:avLst/>
          </a:prstGeom>
          <a:noFill/>
        </p:spPr>
        <p:txBody>
          <a:bodyPr wrap="square" rtlCol="0">
            <a:spAutoFit/>
          </a:bodyPr>
          <a:p>
            <a:endParaRPr lang="zh-CN" altLang="en-US"/>
          </a:p>
          <a:p>
            <a:pPr fontAlgn="auto">
              <a:lnSpc>
                <a:spcPct val="150000"/>
              </a:lnSpc>
            </a:pPr>
            <a:r>
              <a:rPr lang="zh-CN" altLang="en-US">
                <a:latin typeface="华文中宋" panose="02010600040101010101" charset="-122"/>
                <a:ea typeface="华文中宋" panose="02010600040101010101" charset="-122"/>
                <a:cs typeface="华文中宋" panose="02010600040101010101" charset="-122"/>
              </a:rPr>
              <a:t>          成员沟通方面</a:t>
            </a:r>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r>
              <a:rPr lang="zh-CN" altLang="en-US">
                <a:latin typeface="华文中宋" panose="02010600040101010101" charset="-122"/>
                <a:ea typeface="华文中宋" panose="02010600040101010101" charset="-122"/>
                <a:cs typeface="华文中宋" panose="02010600040101010101" charset="-122"/>
              </a:rPr>
              <a:t>在项目开发中，人与人的之间的沟通是很重要的，好的沟通能够加快项目开发的进度。这就要求每一个开发人员都要学会与其他成员积极沟通。项目开发进行到一定的阶段后，沟通交流的过程也就成为了发现问题、解决问题的过程了。只有及时解决沟通发现的问题，才能按时甚至提前完成项目的开发。</a:t>
            </a:r>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r>
              <a:rPr lang="zh-CN" altLang="en-US">
                <a:latin typeface="华文中宋" panose="02010600040101010101" charset="-122"/>
                <a:ea typeface="华文中宋" panose="02010600040101010101" charset="-122"/>
                <a:cs typeface="华文中宋" panose="02010600040101010101" charset="-122"/>
              </a:rPr>
              <a:t>          文档书写方面</a:t>
            </a:r>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r>
              <a:rPr lang="zh-CN" altLang="en-US">
                <a:latin typeface="华文中宋" panose="02010600040101010101" charset="-122"/>
                <a:ea typeface="华文中宋" panose="02010600040101010101" charset="-122"/>
                <a:cs typeface="华文中宋" panose="02010600040101010101" charset="-122"/>
              </a:rPr>
              <a:t>在一个项目的开发中，文档的书写是极为重要的一项工作。因为人的记忆力总是有限的，我们不可能凭借我们的大脑来记录所有的开发需求，所以就要求开发团队成员要尽量详细、有条理的书写一些开发文档，并做好文档的及时整理和更新，这些文档往往是开发团队在项目开发后期要用到的可寻资料。</a:t>
            </a:r>
            <a:endParaRPr lang="zh-CN" altLang="en-US">
              <a:latin typeface="华文中宋" panose="02010600040101010101" charset="-122"/>
              <a:ea typeface="华文中宋" panose="02010600040101010101" charset="-122"/>
              <a:cs typeface="华文中宋" panose="02010600040101010101" charset="-122"/>
            </a:endParaRPr>
          </a:p>
          <a:p>
            <a:endParaRPr lang="zh-CN" altLang="en-US">
              <a:latin typeface="华文中宋" panose="02010600040101010101" charset="-122"/>
              <a:ea typeface="华文中宋" panose="02010600040101010101" charset="-122"/>
              <a:cs typeface="华文中宋" panose="02010600040101010101" charset="-122"/>
            </a:endParaRPr>
          </a:p>
        </p:txBody>
      </p:sp>
      <p:sp>
        <p:nvSpPr>
          <p:cNvPr id="13" name="同心圆 12"/>
          <p:cNvSpPr/>
          <p:nvPr/>
        </p:nvSpPr>
        <p:spPr>
          <a:xfrm>
            <a:off x="1932305" y="861060"/>
            <a:ext cx="415925" cy="415925"/>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 name="同心圆 2"/>
          <p:cNvSpPr/>
          <p:nvPr/>
        </p:nvSpPr>
        <p:spPr>
          <a:xfrm>
            <a:off x="1932305" y="3755390"/>
            <a:ext cx="415925" cy="415925"/>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ustDataLst>
      <p:tags r:id="rId10"/>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a:latin typeface="Arial" panose="020B0604020202020204" pitchFamily="34" charset="0"/>
                <a:ea typeface="微软雅黑" panose="020B0503020204020204" charset="-122"/>
              </a:rPr>
              <a:t>首页4页</a:t>
            </a: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dirty="0">
                <a:solidFill>
                  <a:schemeClr val="tx1">
                    <a:lumMod val="85000"/>
                    <a:lumOff val="15000"/>
                  </a:schemeClr>
                </a:solidFill>
                <a:uFillTx/>
                <a:latin typeface="幼圆" panose="02010509060101010101" charset="-122"/>
                <a:ea typeface="幼圆" panose="02010509060101010101" charset="-122"/>
              </a:rPr>
              <a:t>个人心得</a:t>
            </a:r>
            <a:endParaRPr sz="2400" dirty="0">
              <a:solidFill>
                <a:schemeClr val="tx1">
                  <a:lumMod val="85000"/>
                  <a:lumOff val="15000"/>
                </a:schemeClr>
              </a:solidFill>
              <a:uFillTx/>
              <a:latin typeface="幼圆" panose="02010509060101010101" charset="-122"/>
              <a:ea typeface="幼圆" panose="02010509060101010101" charset="-122"/>
            </a:endParaRPr>
          </a:p>
        </p:txBody>
      </p:sp>
      <p:sp>
        <p:nvSpPr>
          <p:cNvPr id="2" name="文本框 1"/>
          <p:cNvSpPr txBox="1"/>
          <p:nvPr/>
        </p:nvSpPr>
        <p:spPr>
          <a:xfrm>
            <a:off x="1786890" y="1598295"/>
            <a:ext cx="8672830" cy="2584450"/>
          </a:xfrm>
          <a:prstGeom prst="rect">
            <a:avLst/>
          </a:prstGeom>
          <a:noFill/>
        </p:spPr>
        <p:txBody>
          <a:bodyPr wrap="square" rtlCol="0">
            <a:spAutoFit/>
          </a:bodyPr>
          <a:p>
            <a:endParaRPr lang="zh-CN" altLang="en-US"/>
          </a:p>
          <a:p>
            <a:r>
              <a:rPr lang="zh-CN" altLang="en-US">
                <a:latin typeface="华文中宋" panose="02010600040101010101" charset="-122"/>
                <a:ea typeface="华文中宋" panose="02010600040101010101" charset="-122"/>
                <a:cs typeface="华文中宋" panose="02010600040101010101" charset="-122"/>
              </a:rPr>
              <a:t>         工作总结方面</a:t>
            </a:r>
            <a:endParaRPr lang="zh-CN" altLang="en-US">
              <a:latin typeface="华文中宋" panose="02010600040101010101" charset="-122"/>
              <a:ea typeface="华文中宋" panose="02010600040101010101" charset="-122"/>
              <a:cs typeface="华文中宋" panose="02010600040101010101" charset="-122"/>
            </a:endParaRPr>
          </a:p>
          <a:p>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r>
              <a:rPr lang="zh-CN" altLang="en-US">
                <a:latin typeface="华文中宋" panose="02010600040101010101" charset="-122"/>
                <a:ea typeface="华文中宋" panose="02010600040101010101" charset="-122"/>
                <a:cs typeface="华文中宋" panose="02010600040101010101" charset="-122"/>
              </a:rPr>
              <a:t>在项目进行的过程中，成员需要不断去汇总自己目前的工作情况并做好总结，总结的过程也是查漏补缺的过程，这样以来，成员无论是在技术方面还是其它方面，都会获得很大的提升。长期的积累后，无论是成员的个人能力，还是整个团队的综合水平都会有很大的提高。</a:t>
            </a:r>
            <a:endParaRPr lang="zh-CN" altLang="en-US">
              <a:latin typeface="华文中宋" panose="02010600040101010101" charset="-122"/>
              <a:ea typeface="华文中宋" panose="02010600040101010101" charset="-122"/>
              <a:cs typeface="华文中宋" panose="02010600040101010101" charset="-122"/>
            </a:endParaRPr>
          </a:p>
        </p:txBody>
      </p:sp>
      <p:sp>
        <p:nvSpPr>
          <p:cNvPr id="13" name="同心圆 12"/>
          <p:cNvSpPr/>
          <p:nvPr/>
        </p:nvSpPr>
        <p:spPr>
          <a:xfrm>
            <a:off x="1911985" y="1842135"/>
            <a:ext cx="415925" cy="415925"/>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ustDataLst>
      <p:tags r:id="rId10"/>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79700" y="-2657475"/>
            <a:ext cx="6877050" cy="12236450"/>
          </a:xfrm>
          <a:prstGeom prst="rect">
            <a:avLst/>
          </a:prstGeom>
        </p:spPr>
      </p:pic>
      <p:sp>
        <p:nvSpPr>
          <p:cNvPr id="6" name="椭圆 5"/>
          <p:cNvSpPr/>
          <p:nvPr/>
        </p:nvSpPr>
        <p:spPr>
          <a:xfrm>
            <a:off x="3903980" y="1557020"/>
            <a:ext cx="3964305" cy="380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2"/>
            </p:custDataLst>
          </p:nvPr>
        </p:nvSpPr>
        <p:spPr>
          <a:xfrm>
            <a:off x="3938905" y="2972435"/>
            <a:ext cx="3893820" cy="1180465"/>
          </a:xfrm>
          <a:solidFill>
            <a:schemeClr val="accent5">
              <a:lumMod val="75000"/>
              <a:alpha val="80000"/>
            </a:schemeClr>
          </a:solidFill>
        </p:spPr>
        <p:txBody>
          <a:bodyPr vert="horz">
            <a:noAutofit/>
          </a:bodyPr>
          <a:lstStyle/>
          <a:p>
            <a:pPr>
              <a:lnSpc>
                <a:spcPct val="100000"/>
              </a:lnSpc>
            </a:pPr>
            <a:r>
              <a:rPr lang="en-US" altLang="zh-CN" sz="6600" dirty="0">
                <a:solidFill>
                  <a:schemeClr val="bg1"/>
                </a:solidFill>
                <a:latin typeface="+mj-ea"/>
                <a:cs typeface="+mj-ea"/>
              </a:rPr>
              <a:t>THANKS</a:t>
            </a:r>
            <a:endParaRPr lang="en-US" altLang="zh-CN" sz="6600" dirty="0">
              <a:solidFill>
                <a:schemeClr val="bg1"/>
              </a:solidFill>
              <a:latin typeface="+mj-ea"/>
              <a:cs typeface="+mj-ea"/>
            </a:endParaRPr>
          </a:p>
        </p:txBody>
      </p:sp>
      <p:sp>
        <p:nvSpPr>
          <p:cNvPr id="3" name="文本框 2"/>
          <p:cNvSpPr txBox="1"/>
          <p:nvPr/>
        </p:nvSpPr>
        <p:spPr>
          <a:xfrm>
            <a:off x="4019550" y="1829435"/>
            <a:ext cx="3733800" cy="922020"/>
          </a:xfrm>
          <a:prstGeom prst="rect">
            <a:avLst/>
          </a:prstGeom>
          <a:noFill/>
        </p:spPr>
        <p:txBody>
          <a:bodyPr wrap="square" rtlCol="0">
            <a:spAutoFit/>
          </a:bodyPr>
          <a:p>
            <a:pPr algn="ctr" fontAlgn="auto">
              <a:lnSpc>
                <a:spcPct val="150000"/>
              </a:lnSpc>
            </a:pPr>
            <a:r>
              <a:rPr lang="zh-CN" altLang="en-US" b="1" dirty="0">
                <a:solidFill>
                  <a:schemeClr val="tx1">
                    <a:lumMod val="50000"/>
                    <a:lumOff val="50000"/>
                  </a:schemeClr>
                </a:solidFill>
                <a:latin typeface="华文中宋" panose="02010600040101010101" charset="-122"/>
                <a:ea typeface="华文中宋" panose="02010600040101010101" charset="-122"/>
                <a:cs typeface="华文中宋" panose="02010600040101010101" charset="-122"/>
                <a:sym typeface="+mn-lt"/>
              </a:rPr>
              <a:t>汇报人：向祯</a:t>
            </a:r>
            <a:endParaRPr lang="zh-CN" altLang="en-US" b="1" dirty="0">
              <a:solidFill>
                <a:schemeClr val="tx1">
                  <a:lumMod val="50000"/>
                  <a:lumOff val="50000"/>
                </a:schemeClr>
              </a:solidFill>
              <a:latin typeface="华文中宋" panose="02010600040101010101" charset="-122"/>
              <a:ea typeface="华文中宋" panose="02010600040101010101" charset="-122"/>
              <a:cs typeface="华文中宋" panose="02010600040101010101" charset="-122"/>
              <a:sym typeface="+mn-lt"/>
            </a:endParaRPr>
          </a:p>
          <a:p>
            <a:pPr algn="ctr" fontAlgn="auto">
              <a:lnSpc>
                <a:spcPct val="150000"/>
              </a:lnSpc>
            </a:pPr>
            <a:r>
              <a:rPr lang="zh-CN" altLang="en-US" dirty="0">
                <a:solidFill>
                  <a:schemeClr val="accent2"/>
                </a:solidFill>
                <a:latin typeface="华文中宋" panose="02010600040101010101" charset="-122"/>
                <a:ea typeface="华文中宋" panose="02010600040101010101" charset="-122"/>
                <a:cs typeface="华文中宋" panose="02010600040101010101" charset="-122"/>
                <a:sym typeface="+mn-lt"/>
              </a:rPr>
              <a:t>（</a:t>
            </a:r>
            <a:r>
              <a:rPr lang="en-US" altLang="zh-CN" dirty="0">
                <a:solidFill>
                  <a:schemeClr val="accent2"/>
                </a:solidFill>
                <a:latin typeface="华文中宋" panose="02010600040101010101" charset="-122"/>
                <a:ea typeface="华文中宋" panose="02010600040101010101" charset="-122"/>
                <a:cs typeface="华文中宋" panose="02010600040101010101" charset="-122"/>
                <a:sym typeface="+mn-lt"/>
              </a:rPr>
              <a:t>2017051604003</a:t>
            </a:r>
            <a:r>
              <a:rPr lang="zh-CN" altLang="en-US" dirty="0">
                <a:solidFill>
                  <a:schemeClr val="accent2"/>
                </a:solidFill>
                <a:latin typeface="华文中宋" panose="02010600040101010101" charset="-122"/>
                <a:ea typeface="华文中宋" panose="02010600040101010101" charset="-122"/>
                <a:cs typeface="华文中宋" panose="02010600040101010101" charset="-122"/>
                <a:sym typeface="+mn-lt"/>
              </a:rPr>
              <a:t>）</a:t>
            </a:r>
            <a:endParaRPr lang="zh-CN" altLang="en-US">
              <a:latin typeface="华文中宋" panose="02010600040101010101" charset="-122"/>
              <a:ea typeface="华文中宋" panose="02010600040101010101" charset="-122"/>
              <a:cs typeface="华文中宋" panose="02010600040101010101"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9700" y="-2689225"/>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6168390" y="2866390"/>
            <a:ext cx="2494915" cy="755650"/>
          </a:xfrm>
          <a:prstGeom prst="rect">
            <a:avLst/>
          </a:prstGeom>
          <a:noFill/>
        </p:spPr>
        <p:txBody>
          <a:bodyPr wrap="square" rtlCol="0">
            <a:spAutoFit/>
          </a:bodyPr>
          <a:p>
            <a:pPr algn="ctr" fontAlgn="auto">
              <a:lnSpc>
                <a:spcPct val="120000"/>
              </a:lnSpc>
            </a:pPr>
            <a:r>
              <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sym typeface="+mn-ea"/>
              </a:rPr>
              <a:t>个人任务</a:t>
            </a:r>
            <a:endPar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01</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个人任务</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pSp>
        <p:nvGrpSpPr>
          <p:cNvPr id="26" name="组合 25"/>
          <p:cNvGrpSpPr/>
          <p:nvPr/>
        </p:nvGrpSpPr>
        <p:grpSpPr>
          <a:xfrm>
            <a:off x="1276350" y="2235835"/>
            <a:ext cx="2421255" cy="2406015"/>
            <a:chOff x="1793" y="3614"/>
            <a:chExt cx="3813" cy="3789"/>
          </a:xfrm>
          <a:solidFill>
            <a:srgbClr val="8FCB93"/>
          </a:solidFill>
        </p:grpSpPr>
        <p:grpSp>
          <p:nvGrpSpPr>
            <p:cNvPr id="30" name="组合 29"/>
            <p:cNvGrpSpPr/>
            <p:nvPr/>
          </p:nvGrpSpPr>
          <p:grpSpPr>
            <a:xfrm>
              <a:off x="1793" y="3614"/>
              <a:ext cx="3813" cy="3789"/>
              <a:chOff x="4088" y="-332"/>
              <a:chExt cx="3253" cy="3253"/>
            </a:xfrm>
            <a:grpFill/>
          </p:grpSpPr>
          <p:sp>
            <p:nvSpPr>
              <p:cNvPr id="31" name="椭圆 30"/>
              <p:cNvSpPr/>
              <p:nvPr/>
            </p:nvSpPr>
            <p:spPr>
              <a:xfrm>
                <a:off x="4088" y="-332"/>
                <a:ext cx="3253" cy="3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4260" y="1317"/>
                <a:ext cx="2908" cy="706"/>
              </a:xfrm>
              <a:prstGeom prst="rect">
                <a:avLst/>
              </a:prstGeom>
              <a:grpFill/>
            </p:spPr>
            <p:txBody>
              <a:bodyPr wrap="square" rtlCol="0">
                <a:spAutoFit/>
              </a:bodyPr>
              <a:p>
                <a:pPr algn="ctr"/>
                <a:r>
                  <a:rPr lang="zh-CN" altLang="en-US" sz="2800">
                    <a:solidFill>
                      <a:schemeClr val="bg1"/>
                    </a:solidFill>
                  </a:rPr>
                  <a:t>与文档编写</a:t>
                </a:r>
                <a:endParaRPr lang="zh-CN" altLang="en-US" sz="2800">
                  <a:solidFill>
                    <a:schemeClr val="bg1"/>
                  </a:solidFill>
                </a:endParaRPr>
              </a:p>
            </p:txBody>
          </p:sp>
        </p:grpSp>
        <p:sp>
          <p:nvSpPr>
            <p:cNvPr id="33" name="文本框 32"/>
            <p:cNvSpPr txBox="1"/>
            <p:nvPr/>
          </p:nvSpPr>
          <p:spPr>
            <a:xfrm>
              <a:off x="2227" y="4616"/>
              <a:ext cx="2945" cy="919"/>
            </a:xfrm>
            <a:prstGeom prst="rect">
              <a:avLst/>
            </a:prstGeom>
            <a:grpFill/>
          </p:spPr>
          <p:txBody>
            <a:bodyPr wrap="square" rtlCol="0">
              <a:spAutoFit/>
            </a:bodyPr>
            <a:p>
              <a:pPr algn="ctr"/>
              <a:r>
                <a:rPr lang="zh-CN" altLang="en-US" sz="3200" b="1">
                  <a:solidFill>
                    <a:schemeClr val="bg1"/>
                  </a:solidFill>
                  <a:sym typeface="+mn-ea"/>
                </a:rPr>
                <a:t>需求分析</a:t>
              </a:r>
              <a:endParaRPr lang="zh-CN" altLang="en-US" sz="3200" b="1">
                <a:solidFill>
                  <a:schemeClr val="bg1"/>
                </a:solidFill>
                <a:sym typeface="+mn-ea"/>
              </a:endParaRPr>
            </a:p>
          </p:txBody>
        </p:sp>
      </p:grpSp>
      <p:grpSp>
        <p:nvGrpSpPr>
          <p:cNvPr id="34" name="组合 33"/>
          <p:cNvGrpSpPr/>
          <p:nvPr/>
        </p:nvGrpSpPr>
        <p:grpSpPr>
          <a:xfrm>
            <a:off x="4885055" y="2225358"/>
            <a:ext cx="2420620" cy="2405380"/>
            <a:chOff x="1793" y="3614"/>
            <a:chExt cx="3812" cy="3788"/>
          </a:xfrm>
          <a:solidFill>
            <a:srgbClr val="D0D1D0"/>
          </a:solidFill>
        </p:grpSpPr>
        <p:grpSp>
          <p:nvGrpSpPr>
            <p:cNvPr id="35" name="组合 34"/>
            <p:cNvGrpSpPr/>
            <p:nvPr/>
          </p:nvGrpSpPr>
          <p:grpSpPr>
            <a:xfrm>
              <a:off x="1793" y="3614"/>
              <a:ext cx="3813" cy="3789"/>
              <a:chOff x="4088" y="-332"/>
              <a:chExt cx="3253" cy="3253"/>
            </a:xfrm>
            <a:grpFill/>
          </p:grpSpPr>
          <p:sp>
            <p:nvSpPr>
              <p:cNvPr id="36" name="椭圆 35"/>
              <p:cNvSpPr/>
              <p:nvPr/>
            </p:nvSpPr>
            <p:spPr>
              <a:xfrm>
                <a:off x="4088" y="-332"/>
                <a:ext cx="3253" cy="3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4260" y="1317"/>
                <a:ext cx="2908" cy="706"/>
              </a:xfrm>
              <a:prstGeom prst="rect">
                <a:avLst/>
              </a:prstGeom>
              <a:grpFill/>
            </p:spPr>
            <p:txBody>
              <a:bodyPr wrap="square" rtlCol="0">
                <a:spAutoFit/>
              </a:bodyPr>
              <a:p>
                <a:pPr algn="ctr"/>
                <a:r>
                  <a:rPr lang="zh-CN" altLang="en-US" sz="2800">
                    <a:solidFill>
                      <a:schemeClr val="bg1"/>
                    </a:solidFill>
                  </a:rPr>
                  <a:t>设计与实现</a:t>
                </a:r>
                <a:endParaRPr lang="zh-CN" altLang="en-US" sz="2800">
                  <a:solidFill>
                    <a:schemeClr val="bg1"/>
                  </a:solidFill>
                </a:endParaRPr>
              </a:p>
            </p:txBody>
          </p:sp>
        </p:grpSp>
        <p:sp>
          <p:nvSpPr>
            <p:cNvPr id="39" name="文本框 38"/>
            <p:cNvSpPr txBox="1"/>
            <p:nvPr/>
          </p:nvSpPr>
          <p:spPr>
            <a:xfrm>
              <a:off x="2460" y="4616"/>
              <a:ext cx="2479" cy="919"/>
            </a:xfrm>
            <a:prstGeom prst="rect">
              <a:avLst/>
            </a:prstGeom>
            <a:grpFill/>
          </p:spPr>
          <p:txBody>
            <a:bodyPr wrap="square" rtlCol="0">
              <a:spAutoFit/>
            </a:bodyPr>
            <a:p>
              <a:pPr algn="ctr"/>
              <a:r>
                <a:rPr lang="zh-CN" altLang="en-US" sz="3200" b="1">
                  <a:solidFill>
                    <a:schemeClr val="bg1"/>
                  </a:solidFill>
                  <a:sym typeface="+mn-ea"/>
                </a:rPr>
                <a:t>客户端</a:t>
              </a:r>
              <a:endParaRPr lang="zh-CN" altLang="en-US" sz="3200" b="1">
                <a:solidFill>
                  <a:schemeClr val="bg1"/>
                </a:solidFill>
                <a:sym typeface="+mn-ea"/>
              </a:endParaRPr>
            </a:p>
          </p:txBody>
        </p:sp>
      </p:grpSp>
      <p:grpSp>
        <p:nvGrpSpPr>
          <p:cNvPr id="40" name="组合 39"/>
          <p:cNvGrpSpPr/>
          <p:nvPr/>
        </p:nvGrpSpPr>
        <p:grpSpPr>
          <a:xfrm>
            <a:off x="8493125" y="2235200"/>
            <a:ext cx="2421255" cy="2406015"/>
            <a:chOff x="1793" y="3614"/>
            <a:chExt cx="3813" cy="3789"/>
          </a:xfrm>
        </p:grpSpPr>
        <p:grpSp>
          <p:nvGrpSpPr>
            <p:cNvPr id="41" name="组合 40"/>
            <p:cNvGrpSpPr/>
            <p:nvPr/>
          </p:nvGrpSpPr>
          <p:grpSpPr>
            <a:xfrm>
              <a:off x="1793" y="3614"/>
              <a:ext cx="3813" cy="3789"/>
              <a:chOff x="4088" y="-332"/>
              <a:chExt cx="3253" cy="3253"/>
            </a:xfrm>
          </p:grpSpPr>
          <p:sp>
            <p:nvSpPr>
              <p:cNvPr id="42" name="椭圆 41"/>
              <p:cNvSpPr/>
              <p:nvPr/>
            </p:nvSpPr>
            <p:spPr>
              <a:xfrm>
                <a:off x="4088" y="-332"/>
                <a:ext cx="3253" cy="3253"/>
              </a:xfrm>
              <a:prstGeom prst="ellipse">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4260" y="1317"/>
                <a:ext cx="2908" cy="706"/>
              </a:xfrm>
              <a:prstGeom prst="rect">
                <a:avLst/>
              </a:prstGeom>
              <a:noFill/>
            </p:spPr>
            <p:txBody>
              <a:bodyPr wrap="square" rtlCol="0">
                <a:spAutoFit/>
              </a:bodyPr>
              <a:p>
                <a:pPr algn="ctr"/>
                <a:r>
                  <a:rPr lang="zh-CN" altLang="en-US" sz="2800">
                    <a:solidFill>
                      <a:schemeClr val="bg1"/>
                    </a:solidFill>
                  </a:rPr>
                  <a:t>设计与实现</a:t>
                </a:r>
                <a:endParaRPr lang="zh-CN" altLang="en-US" sz="2800">
                  <a:solidFill>
                    <a:schemeClr val="bg1"/>
                  </a:solidFill>
                </a:endParaRPr>
              </a:p>
            </p:txBody>
          </p:sp>
        </p:grpSp>
        <p:sp>
          <p:nvSpPr>
            <p:cNvPr id="44" name="文本框 43"/>
            <p:cNvSpPr txBox="1"/>
            <p:nvPr/>
          </p:nvSpPr>
          <p:spPr>
            <a:xfrm>
              <a:off x="2460" y="4616"/>
              <a:ext cx="2479" cy="919"/>
            </a:xfrm>
            <a:prstGeom prst="rect">
              <a:avLst/>
            </a:prstGeom>
            <a:noFill/>
          </p:spPr>
          <p:txBody>
            <a:bodyPr wrap="square" rtlCol="0">
              <a:spAutoFit/>
            </a:bodyPr>
            <a:p>
              <a:pPr algn="ctr"/>
              <a:r>
                <a:rPr lang="zh-CN" altLang="en-US" sz="3200" b="1">
                  <a:solidFill>
                    <a:schemeClr val="bg1"/>
                  </a:solidFill>
                  <a:sym typeface="+mn-ea"/>
                </a:rPr>
                <a:t>服务器</a:t>
              </a:r>
              <a:endParaRPr lang="zh-CN" altLang="en-US" sz="3200" b="1">
                <a:solidFill>
                  <a:schemeClr val="bg1"/>
                </a:solidFill>
                <a:sym typeface="+mn-ea"/>
              </a:endParaRPr>
            </a:p>
          </p:txBody>
        </p:sp>
      </p:gr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9700" y="-2689225"/>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6168390" y="2866390"/>
            <a:ext cx="2494915" cy="755650"/>
          </a:xfrm>
          <a:prstGeom prst="rect">
            <a:avLst/>
          </a:prstGeom>
          <a:noFill/>
        </p:spPr>
        <p:txBody>
          <a:bodyPr wrap="square" rtlCol="0">
            <a:spAutoFit/>
          </a:bodyPr>
          <a:p>
            <a:pPr algn="ctr" fontAlgn="auto">
              <a:lnSpc>
                <a:spcPct val="120000"/>
              </a:lnSpc>
            </a:pPr>
            <a:r>
              <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rPr>
              <a:t>需求分析</a:t>
            </a:r>
            <a:endPar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sp>
        <p:nvSpPr>
          <p:cNvPr id="16" name="文本框 15"/>
          <p:cNvSpPr txBox="1"/>
          <p:nvPr/>
        </p:nvSpPr>
        <p:spPr>
          <a:xfrm>
            <a:off x="3548380" y="2763520"/>
            <a:ext cx="1094740" cy="829945"/>
          </a:xfrm>
          <a:prstGeom prst="rect">
            <a:avLst/>
          </a:prstGeom>
          <a:noFill/>
        </p:spPr>
        <p:txBody>
          <a:bodyPr wrap="square" rtlCol="0">
            <a:spAutoFit/>
          </a:bodyPr>
          <a:p>
            <a:r>
              <a:rPr lang="en-US" altLang="zh-CN" sz="4800">
                <a:latin typeface="+mj-ea"/>
                <a:ea typeface="+mj-ea"/>
              </a:rPr>
              <a:t>02</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涉众</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3" name="表格 2"/>
          <p:cNvGraphicFramePr/>
          <p:nvPr>
            <p:custDataLst>
              <p:tags r:id="rId10"/>
            </p:custDataLst>
          </p:nvPr>
        </p:nvGraphicFramePr>
        <p:xfrm>
          <a:off x="2477135" y="1358265"/>
          <a:ext cx="7292340" cy="3148330"/>
        </p:xfrm>
        <a:graphic>
          <a:graphicData uri="http://schemas.openxmlformats.org/drawingml/2006/table">
            <a:tbl>
              <a:tblPr firstRow="1" bandRow="1">
                <a:tableStyleId>{5940675A-B579-460E-94D1-54222C63F5DA}</a:tableStyleId>
              </a:tblPr>
              <a:tblGrid>
                <a:gridCol w="1651000"/>
                <a:gridCol w="1891665"/>
                <a:gridCol w="3749675"/>
              </a:tblGrid>
              <a:tr h="476885">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涉众</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涉众类型</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1F1F1"/>
                    </a:solidFill>
                  </a:tcPr>
                </a:tc>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简要描述</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1F1F1"/>
                    </a:solidFill>
                  </a:tcPr>
                </a:tc>
              </a:tr>
              <a:tr h="953770">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旅游信息需求者</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系统业务使用者</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有旅游意愿但正在为旅游行程规划而烦恼的人员</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1030605">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旅游分享爱好者</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系统业务使用者</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热爱旅游、社交，热爱分享旅游经历，年轻人较多，对智能手机操作熟练</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687070">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系统业务管理人</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系统业务管理者</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600" b="0">
                          <a:latin typeface="华文中宋" panose="02010600040101010101" charset="-122"/>
                          <a:ea typeface="华文中宋" panose="02010600040101010101" charset="-122"/>
                          <a:cs typeface="方正仿宋_GBK" panose="03000509000000000000" charset="-122"/>
                        </a:rPr>
                        <a:t>管理系统访问者业务操作的人员</a:t>
                      </a:r>
                      <a:endParaRPr lang="en-US" altLang="en-US" sz="1600" b="0">
                        <a:latin typeface="华文中宋" panose="02010600040101010101" charset="-122"/>
                        <a:ea typeface="华文中宋" panose="02010600040101010101" charset="-122"/>
                        <a:cs typeface="方正仿宋_GBK" panose="03000509000000000000" charset="-122"/>
                      </a:endParaRPr>
                    </a:p>
                  </a:txBody>
                  <a:tcPr marL="34925" marR="34925"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11" name="TextBox 24"/>
          <p:cNvSpPr txBox="1"/>
          <p:nvPr/>
        </p:nvSpPr>
        <p:spPr>
          <a:xfrm>
            <a:off x="2392045" y="5254625"/>
            <a:ext cx="7407275" cy="377190"/>
          </a:xfrm>
          <a:prstGeom prst="rect">
            <a:avLst/>
          </a:prstGeom>
          <a:noFill/>
        </p:spPr>
        <p:txBody>
          <a:bodyPr wrap="square" rtlCol="0">
            <a:spAutoFit/>
          </a:bodyPr>
          <a:p>
            <a:pPr algn="ctr"/>
            <a:r>
              <a:rPr lang="zh-CN" sz="1860" dirty="0">
                <a:latin typeface="华文中宋" panose="02010600040101010101" charset="-122"/>
                <a:ea typeface="华文中宋" panose="02010600040101010101" charset="-122"/>
                <a:sym typeface="+mn-ea"/>
              </a:rPr>
              <a:t>分析系统参与角色： </a:t>
            </a:r>
            <a:r>
              <a:rPr lang="zh-CN" sz="1860" dirty="0">
                <a:solidFill>
                  <a:schemeClr val="bg1">
                    <a:lumMod val="65000"/>
                  </a:schemeClr>
                </a:solidFill>
                <a:latin typeface="华文中宋" panose="02010600040101010101" charset="-122"/>
                <a:ea typeface="华文中宋" panose="02010600040101010101" charset="-122"/>
                <a:sym typeface="+mn-ea"/>
              </a:rPr>
              <a:t>游客、 </a:t>
            </a:r>
            <a:r>
              <a:rPr lang="zh-CN" sz="1860" dirty="0">
                <a:solidFill>
                  <a:schemeClr val="accent5"/>
                </a:solidFill>
                <a:latin typeface="华文中宋" panose="02010600040101010101" charset="-122"/>
                <a:ea typeface="华文中宋" panose="02010600040101010101" charset="-122"/>
                <a:sym typeface="+mn-ea"/>
              </a:rPr>
              <a:t>注册用户、 业务管理员</a:t>
            </a:r>
            <a:endParaRPr lang="zh-CN" sz="1860" dirty="0">
              <a:solidFill>
                <a:schemeClr val="accent5"/>
              </a:solidFill>
              <a:latin typeface="华文中宋" panose="02010600040101010101" charset="-122"/>
              <a:ea typeface="华文中宋" panose="02010600040101010101" charset="-122"/>
              <a:sym typeface="+mn-ea"/>
            </a:endParaRPr>
          </a:p>
        </p:txBody>
      </p:sp>
    </p:spTree>
    <p:custDataLst>
      <p:tags r:id="rId1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135"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角色需求</a:t>
            </a:r>
            <a:endParaRPr sz="2400" dirty="0">
              <a:solidFill>
                <a:schemeClr val="tx1">
                  <a:lumMod val="85000"/>
                  <a:lumOff val="15000"/>
                </a:schemeClr>
              </a:solidFill>
              <a:uFillTx/>
              <a:latin typeface="幼圆" panose="02010509060101010101" charset="-122"/>
              <a:ea typeface="幼圆" panose="02010509060101010101" charset="-122"/>
            </a:endParaRPr>
          </a:p>
        </p:txBody>
      </p:sp>
      <p:sp>
        <p:nvSpPr>
          <p:cNvPr id="3" name="文本框 2"/>
          <p:cNvSpPr txBox="1"/>
          <p:nvPr/>
        </p:nvSpPr>
        <p:spPr>
          <a:xfrm>
            <a:off x="1696085" y="1522730"/>
            <a:ext cx="8852535" cy="3830955"/>
          </a:xfrm>
          <a:prstGeom prst="rect">
            <a:avLst/>
          </a:prstGeom>
          <a:noFill/>
        </p:spPr>
        <p:txBody>
          <a:bodyPr wrap="square" rtlCol="0">
            <a:spAutoFit/>
          </a:bodyPr>
          <a:p>
            <a:pPr fontAlgn="auto">
              <a:lnSpc>
                <a:spcPct val="150000"/>
              </a:lnSpc>
            </a:pPr>
            <a:r>
              <a:rPr lang="zh-CN" altLang="en-US">
                <a:latin typeface="华文中宋" panose="02010600040101010101" charset="-122"/>
                <a:ea typeface="华文中宋" panose="02010600040101010101" charset="-122"/>
                <a:cs typeface="华文中宋" panose="02010600040101010101" charset="-122"/>
              </a:rPr>
              <a:t>① 用户：用户可以进行基本的登录注册操作、对自己的个人信息进行查看和修改；查看城市、景区、特产等信息，申请新建景区、特产词条；发布、点赞、评论、收藏旅行日志、旅行活动，发布、购买、评价、评论路线图；发布、回答提问；关注、取关、私聊用户等。同时用户还可以对违反系统社区规定的旅行日志、旅行活动、路线图、回答、用户等进行举报处理。</a:t>
            </a:r>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r>
              <a:rPr lang="zh-CN" altLang="en-US">
                <a:latin typeface="华文中宋" panose="02010600040101010101" charset="-122"/>
                <a:ea typeface="华文中宋" panose="02010600040101010101" charset="-122"/>
                <a:cs typeface="华文中宋" panose="02010600040101010101" charset="-122"/>
              </a:rPr>
              <a:t>② 业务管理员：业务管理员主要负责对系统用户的管理，如对系统用户、旅行日志、旅行活动、路线图、回答进行增删查改等操作，同时审核用户提交的词条申请、举报申请等，保证系统社区氛围健康良好。</a:t>
            </a:r>
            <a:endParaRPr lang="zh-CN" altLang="en-US">
              <a:latin typeface="华文中宋" panose="02010600040101010101" charset="-122"/>
              <a:ea typeface="华文中宋" panose="02010600040101010101" charset="-122"/>
              <a:cs typeface="华文中宋" panose="02010600040101010101" charset="-122"/>
            </a:endParaRPr>
          </a:p>
        </p:txBody>
      </p:sp>
    </p:spTree>
    <p:custDataLst>
      <p:tags r:id="rId10"/>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WBS</a:t>
            </a:r>
            <a:r>
              <a:rPr sz="2400" dirty="0">
                <a:solidFill>
                  <a:schemeClr val="tx1">
                    <a:lumMod val="85000"/>
                    <a:lumOff val="15000"/>
                  </a:schemeClr>
                </a:solidFill>
                <a:uFillTx/>
                <a:latin typeface="幼圆" panose="02010509060101010101" charset="-122"/>
                <a:ea typeface="幼圆" panose="02010509060101010101" charset="-122"/>
              </a:rPr>
              <a:t>图</a:t>
            </a:r>
            <a:endParaRPr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descr="旅游路线交流系统"/>
          <p:cNvPicPr>
            <a:picLocks noChangeAspect="1"/>
          </p:cNvPicPr>
          <p:nvPr/>
        </p:nvPicPr>
        <p:blipFill>
          <a:blip r:embed="rId10"/>
          <a:stretch>
            <a:fillRect/>
          </a:stretch>
        </p:blipFill>
        <p:spPr>
          <a:xfrm>
            <a:off x="788035" y="1052195"/>
            <a:ext cx="10668635" cy="5024120"/>
          </a:xfrm>
          <a:prstGeom prst="rect">
            <a:avLst/>
          </a:prstGeom>
        </p:spPr>
      </p:pic>
    </p:spTree>
    <p:custDataLst>
      <p:tags r:id="rId1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用例图</a:t>
            </a:r>
            <a:endParaRPr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p:cNvPicPr>
            <a:picLocks noChangeAspect="1"/>
          </p:cNvPicPr>
          <p:nvPr/>
        </p:nvPicPr>
        <p:blipFill>
          <a:blip r:embed="rId10"/>
          <a:stretch>
            <a:fillRect/>
          </a:stretch>
        </p:blipFill>
        <p:spPr>
          <a:xfrm>
            <a:off x="318770" y="1118870"/>
            <a:ext cx="8874760" cy="4639945"/>
          </a:xfrm>
          <a:prstGeom prst="rect">
            <a:avLst/>
          </a:prstGeom>
        </p:spPr>
      </p:pic>
      <p:sp>
        <p:nvSpPr>
          <p:cNvPr id="3" name="TextBox 24"/>
          <p:cNvSpPr txBox="1"/>
          <p:nvPr/>
        </p:nvSpPr>
        <p:spPr>
          <a:xfrm>
            <a:off x="9435465" y="1118870"/>
            <a:ext cx="2560320" cy="4953000"/>
          </a:xfrm>
          <a:prstGeom prst="rect">
            <a:avLst/>
          </a:prstGeom>
          <a:noFill/>
        </p:spPr>
        <p:txBody>
          <a:bodyPr wrap="square" rtlCol="0">
            <a:spAutoFit/>
          </a:bodyPr>
          <a:p>
            <a:r>
              <a:rPr lang="zh-CN" altLang="en-US" sz="1860" b="1" dirty="0">
                <a:solidFill>
                  <a:schemeClr val="accent5">
                    <a:lumMod val="75000"/>
                  </a:schemeClr>
                </a:solidFill>
                <a:latin typeface="华文中宋" panose="02010600040101010101" charset="-122"/>
                <a:ea typeface="华文中宋" panose="02010600040101010101" charset="-122"/>
              </a:rPr>
              <a:t>用户信息管理用例图</a:t>
            </a:r>
            <a:endParaRPr lang="zh-CN" altLang="en-US" sz="1860" b="1" dirty="0">
              <a:solidFill>
                <a:schemeClr val="accent5">
                  <a:lumMod val="75000"/>
                </a:schemeClr>
              </a:solidFill>
              <a:latin typeface="华文中宋" panose="02010600040101010101" charset="-122"/>
              <a:ea typeface="华文中宋" panose="02010600040101010101" charset="-122"/>
            </a:endParaRPr>
          </a:p>
          <a:p>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用户可以修改个人资料</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可以在个人信息页面对自己的收藏信息、浏览历史、历史评论、购买记录等作出查看和删除操作</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同时可以查看自己的关注对象和粉丝对象</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p:txBody>
      </p:sp>
    </p:spTree>
    <p:custDataLst>
      <p:tags r:id="rId1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EMPLATE_CATEGORY" val="diagram"/>
  <p:tag name="KSO_WM_TEMPLATE_INDEX" val="20187691"/>
  <p:tag name="KSO_WM_UNIT_ID" val="diagram20187691_4*m_h_a*1_1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1_1"/>
  <p:tag name="KSO_WM_UNIT_PRESET_TEXT" val="单击此处添加标题"/>
  <p:tag name="KSO_WM_UNIT_DIAGRAM_ISNUMVISUAL" val="0"/>
  <p:tag name="KSO_WM_UNIT_DIAGRAM_ISREFERUNIT" val="0"/>
  <p:tag name="KSO_WM_UNIT_TEXT_FILL_FORE_SCHEMECOLOR_INDEX" val="5"/>
  <p:tag name="KSO_WM_UNIT_TEXT_FILL_TYPE" val="1"/>
  <p:tag name="KSO_WM_UNIT_USESOURCEFORMAT_APPLY" val="0"/>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0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02.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0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04.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0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07.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0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09.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1.xml><?xml version="1.0" encoding="utf-8"?>
<p:tagLst xmlns:p="http://schemas.openxmlformats.org/presentationml/2006/main">
  <p:tag name="KSO_WM_TEMPLATE_CATEGORY" val="diagram"/>
  <p:tag name="KSO_WM_TEMPLATE_INDEX" val="20187691"/>
  <p:tag name="KSO_WM_UNIT_ID" val="diagram20187691_4*m_h_i*1_2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2_1"/>
  <p:tag name="KSO_WM_UNIT_DIAGRAM_ISNUMVISUAL" val="0"/>
  <p:tag name="KSO_WM_UNIT_DIAGRAM_ISREFERUNIT" val="0"/>
  <p:tag name="KSO_WM_UNIT_TEXT_FILL_FORE_SCHEMECOLOR_INDEX" val="6"/>
  <p:tag name="KSO_WM_UNIT_TEXT_FILL_TYPE" val="1"/>
  <p:tag name="KSO_WM_UNIT_USESOURCEFORMAT_APPLY" val="0"/>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1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12.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14.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17.xml><?xml version="1.0" encoding="utf-8"?>
<p:tagLst xmlns:p="http://schemas.openxmlformats.org/presentationml/2006/main">
  <p:tag name="KSO_WM_BEAUTIFY_FLAG" val="#wm#"/>
  <p:tag name="KSO_WM_TEMPLATE_CATEGORY" val="custom"/>
  <p:tag name="KSO_WM_TEMPLATE_INDEX" val="20187308"/>
</p:tagLst>
</file>

<file path=ppt/tags/tag118.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9.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2.xml><?xml version="1.0" encoding="utf-8"?>
<p:tagLst xmlns:p="http://schemas.openxmlformats.org/presentationml/2006/main">
  <p:tag name="KSO_WM_TEMPLATE_CATEGORY" val="diagram"/>
  <p:tag name="KSO_WM_TEMPLATE_INDEX" val="20187691"/>
  <p:tag name="KSO_WM_UNIT_ID" val="diagram20187691_4*m_h_a*1_2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2_1"/>
  <p:tag name="KSO_WM_UNIT_PRESET_TEXT" val="单击此处添加标题"/>
  <p:tag name="KSO_WM_UNIT_DIAGRAM_ISNUMVISUAL" val="0"/>
  <p:tag name="KSO_WM_UNIT_DIAGRAM_ISREFERUNIT" val="0"/>
  <p:tag name="KSO_WM_UNIT_TEXT_FILL_FORE_SCHEMECOLOR_INDEX" val="6"/>
  <p:tag name="KSO_WM_UNIT_TEXT_FILL_TYPE" val="1"/>
  <p:tag name="KSO_WM_UNIT_USESOURCEFORMAT_APPLY" val="0"/>
</p:tagLst>
</file>

<file path=ppt/tags/tag120.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UNIT_TABLE_BEAUTIFY" val="smartTable{07128af4-9f83-4bc5-8f85-8c6a15a09e59}"/>
  <p:tag name="TABLE_RECT" val="102.075*63.3451*755.85*434.5"/>
  <p:tag name="TABLE_EMPHASIZE_COLOR" val="8684935"/>
  <p:tag name="TABLE_ONEKEY_SKIN_IDX" val="0"/>
  <p:tag name="TABLE_SKINIDX" val="-1"/>
  <p:tag name="TABLE_COLORIDX" val="l"/>
  <p:tag name="TABLE_COLOR_RGB" val="0x000000*0xFFFFFF*0x44546A*0xE6E5E5*0x848587*0x738499*0x817CA0*0x9B819F*0xA7878C*0xAB968B"/>
</p:tagLst>
</file>

<file path=ppt/tags/tag12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24.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25.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2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29.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TEMPLATE_CATEGORY" val="diagram"/>
  <p:tag name="KSO_WM_TEMPLATE_INDEX" val="20187691"/>
  <p:tag name="KSO_WM_UNIT_ID" val="diagram20187691_4*m_h_i*1_3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3_1"/>
  <p:tag name="KSO_WM_UNIT_DIAGRAM_ISNUMVISUAL" val="0"/>
  <p:tag name="KSO_WM_UNIT_DIAGRAM_ISREFERUNIT" val="0"/>
  <p:tag name="KSO_WM_UNIT_TEXT_FILL_FORE_SCHEMECOLOR_INDEX" val="7"/>
  <p:tag name="KSO_WM_UNIT_TEXT_FILL_TYPE" val="1"/>
  <p:tag name="KSO_WM_UNIT_USESOURCEFORMAT_APPLY" val="0"/>
</p:tagLst>
</file>

<file path=ppt/tags/tag130.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31.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3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35.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3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3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4.xml><?xml version="1.0" encoding="utf-8"?>
<p:tagLst xmlns:p="http://schemas.openxmlformats.org/presentationml/2006/main">
  <p:tag name="KSO_WM_TEMPLATE_CATEGORY" val="diagram"/>
  <p:tag name="KSO_WM_TEMPLATE_INDEX" val="20187691"/>
  <p:tag name="KSO_WM_UNIT_ID" val="diagram20187691_4*m_h_a*1_3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3_1"/>
  <p:tag name="KSO_WM_UNIT_PRESET_TEXT" val="单击此处添加标题"/>
  <p:tag name="KSO_WM_UNIT_DIAGRAM_ISNUMVISUAL" val="0"/>
  <p:tag name="KSO_WM_UNIT_DIAGRAM_ISREFERUNIT" val="0"/>
  <p:tag name="KSO_WM_UNIT_TEXT_FILL_FORE_SCHEMECOLOR_INDEX" val="7"/>
  <p:tag name="KSO_WM_UNIT_TEXT_FILL_TYPE" val="1"/>
  <p:tag name="KSO_WM_UNIT_USESOURCEFORMAT_APPLY" val="0"/>
</p:tagLst>
</file>

<file path=ppt/tags/tag140.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41.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5.xml><?xml version="1.0" encoding="utf-8"?>
<p:tagLst xmlns:p="http://schemas.openxmlformats.org/presentationml/2006/main">
  <p:tag name="KSO_WM_TEMPLATE_CATEGORY" val="diagram"/>
  <p:tag name="KSO_WM_TEMPLATE_INDEX" val="20187691"/>
  <p:tag name="KSO_WM_UNIT_ID" val="diagram20187691_4*m_h_i*1_4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4_1"/>
  <p:tag name="KSO_WM_UNIT_DIAGRAM_ISNUMVISUAL" val="0"/>
  <p:tag name="KSO_WM_UNIT_DIAGRAM_ISREFERUNIT" val="0"/>
  <p:tag name="KSO_WM_UNIT_TEXT_FILL_FORE_SCHEMECOLOR_INDEX" val="8"/>
  <p:tag name="KSO_WM_UNIT_TEXT_FILL_TYPE" val="1"/>
  <p:tag name="KSO_WM_UNIT_USESOURCEFORMAT_APPLY" val="0"/>
</p:tagLst>
</file>

<file path=ppt/tags/tag16.xml><?xml version="1.0" encoding="utf-8"?>
<p:tagLst xmlns:p="http://schemas.openxmlformats.org/presentationml/2006/main">
  <p:tag name="KSO_WM_TEMPLATE_CATEGORY" val="diagram"/>
  <p:tag name="KSO_WM_TEMPLATE_INDEX" val="20187691"/>
  <p:tag name="KSO_WM_UNIT_ID" val="diagram20187691_4*m_h_a*1_4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4_1"/>
  <p:tag name="KSO_WM_UNIT_PRESET_TEXT" val="单击此处添加标题"/>
  <p:tag name="KSO_WM_UNIT_DIAGRAM_ISNUMVISUAL" val="0"/>
  <p:tag name="KSO_WM_UNIT_DIAGRAM_ISREFERUNIT" val="0"/>
  <p:tag name="KSO_WM_UNIT_TEXT_FILL_FORE_SCHEMECOLOR_INDEX" val="8"/>
  <p:tag name="KSO_WM_UNIT_TEXT_FILL_TYPE" val="1"/>
  <p:tag name="KSO_WM_UNIT_USESOURCEFORMAT_APPLY" val="0"/>
</p:tagLst>
</file>

<file path=ppt/tags/tag17.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8.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9.xml><?xml version="1.0" encoding="utf-8"?>
<p:tagLst xmlns:p="http://schemas.openxmlformats.org/presentationml/2006/main">
  <p:tag name="REFSHAPE" val="780016172"/>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BEAUTIFY_FLAG" val="#wm#"/>
  <p:tag name="KSO_WM_TEMPLATE_CATEGORY" val="custom"/>
  <p:tag name="KSO_WM_TEMPLATE_INDEX" val="20187308"/>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24.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27.xml><?xml version="1.0" encoding="utf-8"?>
<p:tagLst xmlns:p="http://schemas.openxmlformats.org/presentationml/2006/main">
  <p:tag name="KSO_WM_BEAUTIFY_FLAG" val="#wm#"/>
  <p:tag name="KSO_WM_TEMPLATE_CATEGORY" val="custom"/>
  <p:tag name="KSO_WM_TEMPLATE_INDEX" val="20187308"/>
</p:tagLst>
</file>

<file path=ppt/tags/tag28.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UNIT_TABLE_BEAUTIFY" val="smartTable{ebc9e2fa-47c9-4b48-b5af-501ac1715c3e}"/>
</p:tagLst>
</file>

<file path=ppt/tags/tag3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34.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3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39.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4.xml><?xml version="1.0" encoding="utf-8"?>
<p:tagLst xmlns:p="http://schemas.openxmlformats.org/presentationml/2006/main">
  <p:tag name="MH" val="20170722101740"/>
  <p:tag name="MH_LIBRARY" val="CONTENTS"/>
  <p:tag name="MH_TYPE" val="OTHERS"/>
  <p:tag name="ID" val="626773"/>
  <p:tag name="PA" val="v3.2.0"/>
</p:tagLst>
</file>

<file path=ppt/tags/tag40.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41.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44.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45.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4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49.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5.xml><?xml version="1.0" encoding="utf-8"?>
<p:tagLst xmlns:p="http://schemas.openxmlformats.org/presentationml/2006/main">
  <p:tag name="MH" val="20170722101740"/>
  <p:tag name="MH_LIBRARY" val="CONTENTS"/>
  <p:tag name="MH_TYPE" val="OTHERS"/>
  <p:tag name="ID" val="626773"/>
  <p:tag name="PA" val="v3.2.0"/>
</p:tagLst>
</file>

<file path=ppt/tags/tag50.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51.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5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54.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55.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5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59.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6.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60.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61.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63.xml><?xml version="1.0" encoding="utf-8"?>
<p:tagLst xmlns:p="http://schemas.openxmlformats.org/presentationml/2006/main">
  <p:tag name="KSO_WM_UNIT_TABLE_BEAUTIFY" val="smartTable{45d99d59-30e3-4809-a93f-26de7fe8fdac}"/>
</p:tagLst>
</file>

<file path=ppt/tags/tag6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65.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6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6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UNIT_TABLE_BEAUTIFY" val="smartTable{75354792-25e8-4d30-a1e4-430accc70ad4}"/>
  <p:tag name="TABLE_RECT" val="251.6*159.345*456.8*242.5"/>
  <p:tag name="TABLE_EMPHASIZE_COLOR" val="6579300"/>
  <p:tag name="TABLE_ONEKEY_SKIN_IDX" val="0"/>
  <p:tag name="TABLE_SKINIDX" val="-1"/>
  <p:tag name="TABLE_COLORIDX" val="l"/>
</p:tagLst>
</file>

<file path=ppt/tags/tag7.xml><?xml version="1.0" encoding="utf-8"?>
<p:tagLst xmlns:p="http://schemas.openxmlformats.org/presentationml/2006/main">
  <p:tag name="MH" val="20170626084737"/>
  <p:tag name="MH_LIBRARY" val="CONTENTS"/>
  <p:tag name="MH_TYPE" val="OTHERS"/>
  <p:tag name="ID" val="626765"/>
  <p:tag name="PA" val="v3.2.0"/>
</p:tagLst>
</file>

<file path=ppt/tags/tag70.xml><?xml version="1.0" encoding="utf-8"?>
<p:tagLst xmlns:p="http://schemas.openxmlformats.org/presentationml/2006/main">
  <p:tag name="KSO_WM_UNIT_TABLE_BEAUTIFY" val="smartTable{75354792-25e8-4d30-a1e4-430accc70ad4}"/>
  <p:tag name="TABLE_RECT" val="251.6*159.345*456.8*242.5"/>
  <p:tag name="TABLE_EMPHASIZE_COLOR" val="6579300"/>
  <p:tag name="TABLE_ONEKEY_SKIN_IDX" val="0"/>
  <p:tag name="TABLE_SKINIDX" val="-1"/>
  <p:tag name="TABLE_COLORIDX" val="l"/>
</p:tagLst>
</file>

<file path=ppt/tags/tag7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72.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7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74.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77.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7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79.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8.xml><?xml version="1.0" encoding="utf-8"?>
<p:tagLst xmlns:p="http://schemas.openxmlformats.org/presentationml/2006/main">
  <p:tag name="MH" val="20170626084737"/>
  <p:tag name="MH_LIBRARY" val="CONTENTS"/>
  <p:tag name="MH_TYPE" val="OTHERS"/>
  <p:tag name="ID" val="626765"/>
  <p:tag name="PA" val="v3.2.0"/>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82.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8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84.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87.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8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89.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9.xml><?xml version="1.0" encoding="utf-8"?>
<p:tagLst xmlns:p="http://schemas.openxmlformats.org/presentationml/2006/main">
  <p:tag name="KSO_WM_TEMPLATE_CATEGORY" val="diagram"/>
  <p:tag name="KSO_WM_TEMPLATE_INDEX" val="20187691"/>
  <p:tag name="KSO_WM_UNIT_ID" val="diagram20187691_4*m_h_i*1_1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1_1"/>
  <p:tag name="KSO_WM_UNIT_DIAGRAM_ISNUMVISUAL" val="0"/>
  <p:tag name="KSO_WM_UNIT_DIAGRAM_ISREFERUNIT" val="0"/>
  <p:tag name="KSO_WM_UNIT_TEXT_FILL_FORE_SCHEMECOLOR_INDEX" val="5"/>
  <p:tag name="KSO_WM_UNIT_TEXT_FILL_TYPE" val="1"/>
  <p:tag name="KSO_WM_UNIT_USESOURCEFORMAT_APPLY" val="0"/>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92.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9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94.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97.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9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99.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3146</Words>
  <Application>WPS 演示</Application>
  <PresentationFormat>宽屏</PresentationFormat>
  <Paragraphs>369</Paragraphs>
  <Slides>29</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12</vt:i4>
      </vt:variant>
      <vt:variant>
        <vt:lpstr>幻灯片标题</vt:lpstr>
      </vt:variant>
      <vt:variant>
        <vt:i4>29</vt:i4>
      </vt:variant>
    </vt:vector>
  </HeadingPairs>
  <TitlesOfParts>
    <vt:vector size="57" baseType="lpstr">
      <vt:lpstr>Arial</vt:lpstr>
      <vt:lpstr>宋体</vt:lpstr>
      <vt:lpstr>Wingdings</vt:lpstr>
      <vt:lpstr>黑体</vt:lpstr>
      <vt:lpstr>微软雅黑</vt:lpstr>
      <vt:lpstr>幼圆</vt:lpstr>
      <vt:lpstr>Arial Unicode MS</vt:lpstr>
      <vt:lpstr>等线</vt:lpstr>
      <vt:lpstr>逐浪温莎雅楷体</vt:lpstr>
      <vt:lpstr>华文中宋</vt:lpstr>
      <vt:lpstr>Calibri</vt:lpstr>
      <vt:lpstr>华文楷体</vt:lpstr>
      <vt:lpstr>华文宋体</vt:lpstr>
      <vt:lpstr>华文仿宋</vt:lpstr>
      <vt:lpstr>方正仿宋_GBK</vt:lpstr>
      <vt:lpstr>Office 主题​​</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PowerPoint 演示文稿</vt:lpstr>
      <vt:lpstr>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红雪</cp:lastModifiedBy>
  <cp:revision>527</cp:revision>
  <dcterms:created xsi:type="dcterms:W3CDTF">2017-08-03T09:01:00Z</dcterms:created>
  <dcterms:modified xsi:type="dcterms:W3CDTF">2020-07-02T15:48:50Z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