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53"/>
  </p:handoutMasterIdLst>
  <p:sldIdLst>
    <p:sldId id="309" r:id="rId3"/>
    <p:sldId id="257" r:id="rId4"/>
    <p:sldId id="258" r:id="rId5"/>
    <p:sldId id="327" r:id="rId6"/>
    <p:sldId id="480" r:id="rId7"/>
    <p:sldId id="406" r:id="rId8"/>
    <p:sldId id="392" r:id="rId9"/>
    <p:sldId id="395" r:id="rId10"/>
    <p:sldId id="396" r:id="rId11"/>
    <p:sldId id="397" r:id="rId12"/>
    <p:sldId id="420" r:id="rId13"/>
    <p:sldId id="421" r:id="rId14"/>
    <p:sldId id="401" r:id="rId15"/>
    <p:sldId id="422" r:id="rId16"/>
    <p:sldId id="423" r:id="rId17"/>
    <p:sldId id="402" r:id="rId18"/>
    <p:sldId id="403" r:id="rId19"/>
    <p:sldId id="404" r:id="rId20"/>
    <p:sldId id="405" r:id="rId21"/>
    <p:sldId id="407" r:id="rId22"/>
    <p:sldId id="385" r:id="rId23"/>
    <p:sldId id="282" r:id="rId24"/>
    <p:sldId id="410" r:id="rId25"/>
    <p:sldId id="429" r:id="rId26"/>
    <p:sldId id="434" r:id="rId27"/>
    <p:sldId id="435" r:id="rId28"/>
    <p:sldId id="439" r:id="rId29"/>
    <p:sldId id="440" r:id="rId30"/>
    <p:sldId id="441" r:id="rId31"/>
    <p:sldId id="442" r:id="rId32"/>
    <p:sldId id="436" r:id="rId33"/>
    <p:sldId id="283" r:id="rId34"/>
    <p:sldId id="451" r:id="rId35"/>
    <p:sldId id="452" r:id="rId36"/>
    <p:sldId id="453" r:id="rId37"/>
    <p:sldId id="454" r:id="rId38"/>
    <p:sldId id="455" r:id="rId39"/>
    <p:sldId id="456" r:id="rId40"/>
    <p:sldId id="457" r:id="rId41"/>
    <p:sldId id="458" r:id="rId42"/>
    <p:sldId id="427" r:id="rId44"/>
    <p:sldId id="481" r:id="rId45"/>
    <p:sldId id="482" r:id="rId46"/>
    <p:sldId id="484" r:id="rId47"/>
    <p:sldId id="428" r:id="rId48"/>
    <p:sldId id="485" r:id="rId49"/>
    <p:sldId id="487" r:id="rId50"/>
    <p:sldId id="488" r:id="rId51"/>
    <p:sldId id="273" r:id="rId5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9261"/>
    <a:srgbClr val="4A849A"/>
    <a:srgbClr val="CDD8AA"/>
    <a:srgbClr val="B1C38C"/>
    <a:srgbClr val="A2B37E"/>
    <a:srgbClr val="A2B06C"/>
    <a:srgbClr val="758D55"/>
    <a:srgbClr val="556740"/>
    <a:srgbClr val="AFBB7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040"/>
        <p:guide pos="388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55" name=""/>
        <p:cNvGrpSpPr/>
        <p:nvPr/>
      </p:nvGrpSpPr>
      <p:grpSpPr>
        <a:xfrm>
          <a:off x="0" y="0"/>
          <a:ext cx="0" cy="0"/>
          <a:chOff x="0" y="0"/>
          <a:chExt cx="0" cy="0"/>
        </a:xfrm>
      </p:grpSpPr>
    </p:spTree>
  </p:cSld>
  <p:clrMapOvr>
    <a:masterClrMapping/>
  </p:clrMapOvr>
  <p:transition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4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slideLayout" Target="../slideLayouts/slideLayout7.xml"/><Relationship Id="rId11" Type="http://schemas.openxmlformats.org/officeDocument/2006/relationships/tags" Target="../tags/tag50.xml"/><Relationship Id="rId10" Type="http://schemas.openxmlformats.org/officeDocument/2006/relationships/image" Target="../media/image9.emf"/><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5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52.xml"/><Relationship Id="rId2" Type="http://schemas.openxmlformats.org/officeDocument/2006/relationships/tags" Target="../tags/tag51.xml"/><Relationship Id="rId13" Type="http://schemas.openxmlformats.org/officeDocument/2006/relationships/slideLayout" Target="../slideLayouts/slideLayout7.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59.xml"/><Relationship Id="rId2" Type="http://schemas.openxmlformats.org/officeDocument/2006/relationships/tags" Target="../tags/tag58.xml"/><Relationship Id="rId13" Type="http://schemas.openxmlformats.org/officeDocument/2006/relationships/slideLayout" Target="../slideLayouts/slideLayout7.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6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66.xml"/><Relationship Id="rId2" Type="http://schemas.openxmlformats.org/officeDocument/2006/relationships/tags" Target="../tags/tag65.xml"/><Relationship Id="rId14" Type="http://schemas.openxmlformats.org/officeDocument/2006/relationships/vmlDrawing" Target="../drawings/vmlDrawing1.vml"/><Relationship Id="rId13" Type="http://schemas.openxmlformats.org/officeDocument/2006/relationships/slideLayout" Target="../slideLayouts/slideLayout7.xml"/><Relationship Id="rId12" Type="http://schemas.openxmlformats.org/officeDocument/2006/relationships/tags" Target="../tags/tag69.xml"/><Relationship Id="rId11" Type="http://schemas.openxmlformats.org/officeDocument/2006/relationships/image" Target="../media/image10.emf"/><Relationship Id="rId10" Type="http://schemas.openxmlformats.org/officeDocument/2006/relationships/oleObject" Target="../embeddings/oleObject1.bin"/><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image" Target="../media/image11.emf"/><Relationship Id="rId10" Type="http://schemas.openxmlformats.org/officeDocument/2006/relationships/oleObject" Target="../embeddings/oleObject2.bin"/><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7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76.xml"/><Relationship Id="rId2" Type="http://schemas.openxmlformats.org/officeDocument/2006/relationships/tags" Target="../tags/tag75.xml"/><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tags" Target="../tags/tag79.xml"/><Relationship Id="rId11" Type="http://schemas.openxmlformats.org/officeDocument/2006/relationships/image" Target="../media/image12.emf"/><Relationship Id="rId10" Type="http://schemas.openxmlformats.org/officeDocument/2006/relationships/oleObject" Target="../embeddings/oleObject3.bin"/><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81.xml"/><Relationship Id="rId2" Type="http://schemas.openxmlformats.org/officeDocument/2006/relationships/tags" Target="../tags/tag80.xml"/><Relationship Id="rId14" Type="http://schemas.openxmlformats.org/officeDocument/2006/relationships/vmlDrawing" Target="../drawings/vmlDrawing4.vml"/><Relationship Id="rId13" Type="http://schemas.openxmlformats.org/officeDocument/2006/relationships/slideLayout" Target="../slideLayouts/slideLayout7.xml"/><Relationship Id="rId12" Type="http://schemas.openxmlformats.org/officeDocument/2006/relationships/tags" Target="../tags/tag84.xml"/><Relationship Id="rId11" Type="http://schemas.openxmlformats.org/officeDocument/2006/relationships/image" Target="../media/image13.emf"/><Relationship Id="rId10" Type="http://schemas.openxmlformats.org/officeDocument/2006/relationships/oleObject" Target="../embeddings/oleObject4.bin"/><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8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86.xml"/><Relationship Id="rId2" Type="http://schemas.openxmlformats.org/officeDocument/2006/relationships/tags" Target="../tags/tag85.xml"/><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tags" Target="../tags/tag89.xml"/><Relationship Id="rId11" Type="http://schemas.openxmlformats.org/officeDocument/2006/relationships/image" Target="../media/image14.emf"/><Relationship Id="rId10" Type="http://schemas.openxmlformats.org/officeDocument/2006/relationships/oleObject" Target="../embeddings/oleObject5.bin"/><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9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91.xml"/><Relationship Id="rId2" Type="http://schemas.openxmlformats.org/officeDocument/2006/relationships/tags" Target="../tags/tag90.xml"/><Relationship Id="rId18" Type="http://schemas.openxmlformats.org/officeDocument/2006/relationships/vmlDrawing" Target="../drawings/vmlDrawing6.vml"/><Relationship Id="rId17" Type="http://schemas.openxmlformats.org/officeDocument/2006/relationships/slideLayout" Target="../slideLayouts/slideLayout7.xml"/><Relationship Id="rId16" Type="http://schemas.openxmlformats.org/officeDocument/2006/relationships/tags" Target="../tags/tag94.xml"/><Relationship Id="rId15" Type="http://schemas.openxmlformats.org/officeDocument/2006/relationships/image" Target="../media/image17.emf"/><Relationship Id="rId14" Type="http://schemas.openxmlformats.org/officeDocument/2006/relationships/oleObject" Target="../embeddings/oleObject8.bin"/><Relationship Id="rId13" Type="http://schemas.openxmlformats.org/officeDocument/2006/relationships/image" Target="../media/image16.emf"/><Relationship Id="rId12" Type="http://schemas.openxmlformats.org/officeDocument/2006/relationships/oleObject" Target="../embeddings/oleObject7.bin"/><Relationship Id="rId11" Type="http://schemas.openxmlformats.org/officeDocument/2006/relationships/image" Target="../media/image15.emf"/><Relationship Id="rId10" Type="http://schemas.openxmlformats.org/officeDocument/2006/relationships/oleObject" Target="../embeddings/oleObject6.bin"/><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9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96.xml"/><Relationship Id="rId2" Type="http://schemas.openxmlformats.org/officeDocument/2006/relationships/tags" Target="../tags/tag95.xml"/><Relationship Id="rId18" Type="http://schemas.openxmlformats.org/officeDocument/2006/relationships/vmlDrawing" Target="../drawings/vmlDrawing7.vml"/><Relationship Id="rId17" Type="http://schemas.openxmlformats.org/officeDocument/2006/relationships/slideLayout" Target="../slideLayouts/slideLayout7.xml"/><Relationship Id="rId16" Type="http://schemas.openxmlformats.org/officeDocument/2006/relationships/tags" Target="../tags/tag99.xml"/><Relationship Id="rId15" Type="http://schemas.openxmlformats.org/officeDocument/2006/relationships/image" Target="../media/image20.emf"/><Relationship Id="rId14" Type="http://schemas.openxmlformats.org/officeDocument/2006/relationships/oleObject" Target="../embeddings/oleObject11.bin"/><Relationship Id="rId13" Type="http://schemas.openxmlformats.org/officeDocument/2006/relationships/image" Target="../media/image19.emf"/><Relationship Id="rId12" Type="http://schemas.openxmlformats.org/officeDocument/2006/relationships/oleObject" Target="../embeddings/oleObject10.bin"/><Relationship Id="rId11" Type="http://schemas.openxmlformats.org/officeDocument/2006/relationships/image" Target="../media/image18.emf"/><Relationship Id="rId10" Type="http://schemas.openxmlformats.org/officeDocument/2006/relationships/oleObject" Target="../embeddings/oleObject9.bin"/><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5" Type="http://schemas.openxmlformats.org/officeDocument/2006/relationships/slideLayout" Target="../slideLayouts/slideLayout2.xml"/><Relationship Id="rId14" Type="http://schemas.openxmlformats.org/officeDocument/2006/relationships/tags" Target="../tags/tag18.xml"/><Relationship Id="rId13" Type="http://schemas.openxmlformats.org/officeDocument/2006/relationships/image" Target="../media/image3.png"/><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tags" Target="../tags/tag104.xml"/><Relationship Id="rId11" Type="http://schemas.openxmlformats.org/officeDocument/2006/relationships/image" Target="../media/image21.emf"/><Relationship Id="rId10" Type="http://schemas.openxmlformats.org/officeDocument/2006/relationships/oleObject" Target="../embeddings/oleObject12.bin"/><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slideLayout" Target="../slideLayouts/slideLayout7.xml"/><Relationship Id="rId10" Type="http://schemas.openxmlformats.org/officeDocument/2006/relationships/tags" Target="../tags/tag109.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image" Target="../media/image3.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1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tags" Target="../tags/tag115.xml"/><Relationship Id="rId11" Type="http://schemas.openxmlformats.org/officeDocument/2006/relationships/image" Target="../media/image22.emf"/><Relationship Id="rId10" Type="http://schemas.openxmlformats.org/officeDocument/2006/relationships/oleObject" Target="../embeddings/oleObject13.bin"/><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17.xml"/><Relationship Id="rId2" Type="http://schemas.openxmlformats.org/officeDocument/2006/relationships/tags" Target="../tags/tag116.xml"/><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tags" Target="../tags/tag120.xml"/><Relationship Id="rId11" Type="http://schemas.openxmlformats.org/officeDocument/2006/relationships/image" Target="../media/image23.emf"/><Relationship Id="rId10" Type="http://schemas.openxmlformats.org/officeDocument/2006/relationships/oleObject" Target="../embeddings/oleObject14.bin"/><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22.xml"/><Relationship Id="rId2" Type="http://schemas.openxmlformats.org/officeDocument/2006/relationships/tags" Target="../tags/tag121.xml"/><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tags" Target="../tags/tag125.xml"/><Relationship Id="rId11" Type="http://schemas.openxmlformats.org/officeDocument/2006/relationships/image" Target="../media/image24.emf"/><Relationship Id="rId10" Type="http://schemas.openxmlformats.org/officeDocument/2006/relationships/oleObject" Target="../embeddings/oleObject15.bin"/><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27.xml"/><Relationship Id="rId2" Type="http://schemas.openxmlformats.org/officeDocument/2006/relationships/tags" Target="../tags/tag126.xml"/><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image" Target="../media/image25.emf"/><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3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32.xml"/><Relationship Id="rId2" Type="http://schemas.openxmlformats.org/officeDocument/2006/relationships/tags" Target="../tags/tag131.xml"/><Relationship Id="rId12" Type="http://schemas.openxmlformats.org/officeDocument/2006/relationships/slideLayout" Target="../slideLayouts/slideLayout7.xml"/><Relationship Id="rId11" Type="http://schemas.openxmlformats.org/officeDocument/2006/relationships/tags" Target="../tags/tag135.xml"/><Relationship Id="rId10" Type="http://schemas.openxmlformats.org/officeDocument/2006/relationships/image" Target="../media/image26.emf"/><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3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37.xml"/><Relationship Id="rId2" Type="http://schemas.openxmlformats.org/officeDocument/2006/relationships/tags" Target="../tags/tag136.xml"/><Relationship Id="rId12" Type="http://schemas.openxmlformats.org/officeDocument/2006/relationships/slideLayout" Target="../slideLayouts/slideLayout7.xml"/><Relationship Id="rId11" Type="http://schemas.openxmlformats.org/officeDocument/2006/relationships/tags" Target="../tags/tag140.xml"/><Relationship Id="rId10" Type="http://schemas.openxmlformats.org/officeDocument/2006/relationships/image" Target="../media/image27.emf"/><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4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42.xml"/><Relationship Id="rId2" Type="http://schemas.openxmlformats.org/officeDocument/2006/relationships/tags" Target="../tags/tag141.xml"/><Relationship Id="rId12" Type="http://schemas.openxmlformats.org/officeDocument/2006/relationships/slideLayout" Target="../slideLayouts/slideLayout7.xml"/><Relationship Id="rId11" Type="http://schemas.openxmlformats.org/officeDocument/2006/relationships/tags" Target="../tags/tag145.xml"/><Relationship Id="rId10" Type="http://schemas.openxmlformats.org/officeDocument/2006/relationships/image" Target="../media/image28.emf"/><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4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47.xml"/><Relationship Id="rId2" Type="http://schemas.openxmlformats.org/officeDocument/2006/relationships/tags" Target="../tags/tag146.xml"/><Relationship Id="rId14" Type="http://schemas.openxmlformats.org/officeDocument/2006/relationships/slideLayout" Target="../slideLayouts/slideLayout7.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5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slideLayout" Target="../slideLayouts/slideLayout7.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image" Target="../media/image3.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62.xml"/><Relationship Id="rId2" Type="http://schemas.openxmlformats.org/officeDocument/2006/relationships/tags" Target="../tags/tag161.xml"/><Relationship Id="rId12" Type="http://schemas.openxmlformats.org/officeDocument/2006/relationships/slideLayout" Target="../slideLayouts/slideLayout7.xml"/><Relationship Id="rId11" Type="http://schemas.openxmlformats.org/officeDocument/2006/relationships/tags" Target="../tags/tag165.xml"/><Relationship Id="rId10" Type="http://schemas.openxmlformats.org/officeDocument/2006/relationships/image" Target="../media/image29.emf"/><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6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67.xml"/><Relationship Id="rId2" Type="http://schemas.openxmlformats.org/officeDocument/2006/relationships/tags" Target="../tags/tag166.xml"/><Relationship Id="rId12" Type="http://schemas.openxmlformats.org/officeDocument/2006/relationships/slideLayout" Target="../slideLayouts/slideLayout7.xml"/><Relationship Id="rId11" Type="http://schemas.openxmlformats.org/officeDocument/2006/relationships/tags" Target="../tags/tag170.xml"/><Relationship Id="rId10" Type="http://schemas.openxmlformats.org/officeDocument/2006/relationships/image" Target="../media/image30.emf"/><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9" Type="http://schemas.openxmlformats.org/officeDocument/2006/relationships/image" Target="../media/image31.emf"/><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7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72.xml"/><Relationship Id="rId2" Type="http://schemas.openxmlformats.org/officeDocument/2006/relationships/tags" Target="../tags/tag171.xml"/><Relationship Id="rId12" Type="http://schemas.openxmlformats.org/officeDocument/2006/relationships/slideLayout" Target="../slideLayouts/slideLayout7.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77.xml"/><Relationship Id="rId2" Type="http://schemas.openxmlformats.org/officeDocument/2006/relationships/tags" Target="../tags/tag176.xml"/><Relationship Id="rId12" Type="http://schemas.openxmlformats.org/officeDocument/2006/relationships/slideLayout" Target="../slideLayouts/slideLayout7.xml"/><Relationship Id="rId11" Type="http://schemas.openxmlformats.org/officeDocument/2006/relationships/tags" Target="../tags/tag180.xml"/><Relationship Id="rId10" Type="http://schemas.openxmlformats.org/officeDocument/2006/relationships/image" Target="../media/image32.emf"/><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8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82.xml"/><Relationship Id="rId2" Type="http://schemas.openxmlformats.org/officeDocument/2006/relationships/tags" Target="../tags/tag181.xml"/><Relationship Id="rId15" Type="http://schemas.openxmlformats.org/officeDocument/2006/relationships/slideLayout" Target="../slideLayouts/slideLayout7.xml"/><Relationship Id="rId14" Type="http://schemas.openxmlformats.org/officeDocument/2006/relationships/tags" Target="../tags/tag185.xml"/><Relationship Id="rId13" Type="http://schemas.openxmlformats.org/officeDocument/2006/relationships/image" Target="../media/image36.png"/><Relationship Id="rId12" Type="http://schemas.openxmlformats.org/officeDocument/2006/relationships/image" Target="../media/image35.png"/><Relationship Id="rId11" Type="http://schemas.openxmlformats.org/officeDocument/2006/relationships/image" Target="../media/image34.png"/><Relationship Id="rId10" Type="http://schemas.openxmlformats.org/officeDocument/2006/relationships/image" Target="../media/image33.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8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87.xml"/><Relationship Id="rId2" Type="http://schemas.openxmlformats.org/officeDocument/2006/relationships/tags" Target="../tags/tag186.xml"/><Relationship Id="rId15" Type="http://schemas.openxmlformats.org/officeDocument/2006/relationships/slideLayout" Target="../slideLayouts/slideLayout7.xml"/><Relationship Id="rId14" Type="http://schemas.openxmlformats.org/officeDocument/2006/relationships/tags" Target="../tags/tag190.xml"/><Relationship Id="rId13" Type="http://schemas.openxmlformats.org/officeDocument/2006/relationships/image" Target="../media/image40.png"/><Relationship Id="rId12" Type="http://schemas.openxmlformats.org/officeDocument/2006/relationships/image" Target="../media/image39.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92.xml"/><Relationship Id="rId2" Type="http://schemas.openxmlformats.org/officeDocument/2006/relationships/tags" Target="../tags/tag191.xml"/><Relationship Id="rId12" Type="http://schemas.openxmlformats.org/officeDocument/2006/relationships/slideLayout" Target="../slideLayouts/slideLayout7.xml"/><Relationship Id="rId11" Type="http://schemas.openxmlformats.org/officeDocument/2006/relationships/tags" Target="../tags/tag195.xml"/><Relationship Id="rId10" Type="http://schemas.openxmlformats.org/officeDocument/2006/relationships/image" Target="../media/image41.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7.xml"/><Relationship Id="rId10" Type="http://schemas.openxmlformats.org/officeDocument/2006/relationships/tags" Target="../tags/tag24.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1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197.xml"/><Relationship Id="rId2" Type="http://schemas.openxmlformats.org/officeDocument/2006/relationships/tags" Target="../tags/tag196.xml"/><Relationship Id="rId15" Type="http://schemas.openxmlformats.org/officeDocument/2006/relationships/notesSlide" Target="../notesSlides/notesSlide1.xml"/><Relationship Id="rId14" Type="http://schemas.openxmlformats.org/officeDocument/2006/relationships/slideLayout" Target="../slideLayouts/slideLayout7.xml"/><Relationship Id="rId13" Type="http://schemas.openxmlformats.org/officeDocument/2006/relationships/tags" Target="../tags/tag200.xml"/><Relationship Id="rId12" Type="http://schemas.openxmlformats.org/officeDocument/2006/relationships/image" Target="../media/image44.jpe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1.xml"/><Relationship Id="rId2" Type="http://schemas.openxmlformats.org/officeDocument/2006/relationships/image" Target="../media/image3.pn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0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03.xml"/><Relationship Id="rId2" Type="http://schemas.openxmlformats.org/officeDocument/2006/relationships/tags" Target="../tags/tag202.xml"/><Relationship Id="rId11" Type="http://schemas.openxmlformats.org/officeDocument/2006/relationships/slideLayout" Target="../slideLayouts/slideLayout7.xml"/><Relationship Id="rId10" Type="http://schemas.openxmlformats.org/officeDocument/2006/relationships/tags" Target="../tags/tag206.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08.xml"/><Relationship Id="rId2" Type="http://schemas.openxmlformats.org/officeDocument/2006/relationships/tags" Target="../tags/tag207.xml"/><Relationship Id="rId14" Type="http://schemas.openxmlformats.org/officeDocument/2006/relationships/slideLayout" Target="../slideLayouts/slideLayout7.xml"/><Relationship Id="rId13" Type="http://schemas.openxmlformats.org/officeDocument/2006/relationships/tags" Target="../tags/tag214.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1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slideLayout" Target="../slideLayouts/slideLayout7.xml"/><Relationship Id="rId10" Type="http://schemas.openxmlformats.org/officeDocument/2006/relationships/tags" Target="../tags/tag219.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0.xml"/><Relationship Id="rId2" Type="http://schemas.openxmlformats.org/officeDocument/2006/relationships/image" Target="../media/image3.pn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2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22.xml"/><Relationship Id="rId2" Type="http://schemas.openxmlformats.org/officeDocument/2006/relationships/tags" Target="../tags/tag221.xml"/><Relationship Id="rId11" Type="http://schemas.openxmlformats.org/officeDocument/2006/relationships/slideLayout" Target="../slideLayouts/slideLayout7.xml"/><Relationship Id="rId10" Type="http://schemas.openxmlformats.org/officeDocument/2006/relationships/tags" Target="../tags/tag225.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2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27.xml"/><Relationship Id="rId2" Type="http://schemas.openxmlformats.org/officeDocument/2006/relationships/tags" Target="../tags/tag226.xml"/><Relationship Id="rId11" Type="http://schemas.openxmlformats.org/officeDocument/2006/relationships/slideLayout" Target="../slideLayouts/slideLayout7.xml"/><Relationship Id="rId10" Type="http://schemas.openxmlformats.org/officeDocument/2006/relationships/tags" Target="../tags/tag230.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3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32.xml"/><Relationship Id="rId2" Type="http://schemas.openxmlformats.org/officeDocument/2006/relationships/tags" Target="../tags/tag231.xml"/><Relationship Id="rId11" Type="http://schemas.openxmlformats.org/officeDocument/2006/relationships/slideLayout" Target="../slideLayouts/slideLayout7.xml"/><Relationship Id="rId10" Type="http://schemas.openxmlformats.org/officeDocument/2006/relationships/tags" Target="../tags/tag235.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slideLayout" Target="../slideLayouts/slideLayout7.xml"/><Relationship Id="rId10" Type="http://schemas.openxmlformats.org/officeDocument/2006/relationships/tags" Target="../tags/tag29.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slideLayout" Target="../slideLayouts/slideLayout7.xml"/><Relationship Id="rId11" Type="http://schemas.openxmlformats.org/officeDocument/2006/relationships/tags" Target="../tags/tag35.xml"/><Relationship Id="rId10"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3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37.xml"/><Relationship Id="rId2" Type="http://schemas.openxmlformats.org/officeDocument/2006/relationships/tags" Target="../tags/tag36.xml"/><Relationship Id="rId12" Type="http://schemas.openxmlformats.org/officeDocument/2006/relationships/slideLayout" Target="../slideLayouts/slideLayout7.xml"/><Relationship Id="rId11" Type="http://schemas.openxmlformats.org/officeDocument/2006/relationships/tags" Target="../tags/tag40.xml"/><Relationship Id="rId10" Type="http://schemas.openxmlformats.org/officeDocument/2006/relationships/image" Target="../media/image7.emf"/><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5.png"/><Relationship Id="rId6" Type="http://schemas.openxmlformats.org/officeDocument/2006/relationships/tags" Target="../tags/tag4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4.png"/><Relationship Id="rId3" Type="http://schemas.openxmlformats.org/officeDocument/2006/relationships/tags" Target="../tags/tag42.xml"/><Relationship Id="rId2" Type="http://schemas.openxmlformats.org/officeDocument/2006/relationships/tags" Target="../tags/tag41.xml"/><Relationship Id="rId12" Type="http://schemas.openxmlformats.org/officeDocument/2006/relationships/slideLayout" Target="../slideLayouts/slideLayout7.xml"/><Relationship Id="rId11" Type="http://schemas.openxmlformats.org/officeDocument/2006/relationships/tags" Target="../tags/tag45.xml"/><Relationship Id="rId10" Type="http://schemas.openxmlformats.org/officeDocument/2006/relationships/image" Target="../media/image8.emf"/><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2" name="图片 4"/>
          <p:cNvPicPr>
            <a:picLocks noChangeAspect="1"/>
          </p:cNvPicPr>
          <p:nvPr/>
        </p:nvPicPr>
        <p:blipFill>
          <a:blip r:embed="rId1" cstate="print"/>
          <a:stretch>
            <a:fillRect/>
          </a:stretch>
        </p:blipFill>
        <p:spPr>
          <a:xfrm rot="16200000">
            <a:off x="2666975" y="-2667800"/>
            <a:ext cx="6858423" cy="12192751"/>
          </a:xfrm>
          <a:prstGeom prst="rect">
            <a:avLst/>
          </a:prstGeom>
        </p:spPr>
      </p:pic>
      <p:pic>
        <p:nvPicPr>
          <p:cNvPr id="2097153" name="图片 2"/>
          <p:cNvPicPr>
            <a:picLocks noChangeAspect="1"/>
          </p:cNvPicPr>
          <p:nvPr/>
        </p:nvPicPr>
        <p:blipFill rotWithShape="1">
          <a:blip r:embed="rId2" cstate="print"/>
          <a:srcRect t="63995"/>
          <a:stretch>
            <a:fillRect/>
          </a:stretch>
        </p:blipFill>
        <p:spPr>
          <a:xfrm>
            <a:off x="7343779" y="3730666"/>
            <a:ext cx="4846717" cy="3102338"/>
          </a:xfrm>
          <a:prstGeom prst="rect">
            <a:avLst/>
          </a:prstGeom>
        </p:spPr>
      </p:pic>
      <p:pic>
        <p:nvPicPr>
          <p:cNvPr id="2097154" name="图片 3"/>
          <p:cNvPicPr>
            <a:picLocks noChangeAspect="1"/>
          </p:cNvPicPr>
          <p:nvPr/>
        </p:nvPicPr>
        <p:blipFill rotWithShape="1">
          <a:blip r:embed="rId2" cstate="print"/>
          <a:srcRect t="15013" b="36004"/>
          <a:stretch>
            <a:fillRect/>
          </a:stretch>
        </p:blipFill>
        <p:spPr>
          <a:xfrm>
            <a:off x="3024545" y="349292"/>
            <a:ext cx="5172743" cy="4504393"/>
          </a:xfrm>
          <a:prstGeom prst="rect">
            <a:avLst/>
          </a:prstGeom>
        </p:spPr>
      </p:pic>
      <p:pic>
        <p:nvPicPr>
          <p:cNvPr id="2097155" name="图片 5"/>
          <p:cNvPicPr>
            <a:picLocks noChangeAspect="1"/>
          </p:cNvPicPr>
          <p:nvPr/>
        </p:nvPicPr>
        <p:blipFill rotWithShape="1">
          <a:blip r:embed="rId2" cstate="print"/>
          <a:srcRect t="63995" b="8411"/>
          <a:stretch>
            <a:fillRect/>
          </a:stretch>
        </p:blipFill>
        <p:spPr>
          <a:xfrm>
            <a:off x="2736596" y="4480274"/>
            <a:ext cx="4846717" cy="2377605"/>
          </a:xfrm>
          <a:prstGeom prst="rect">
            <a:avLst/>
          </a:prstGeom>
        </p:spPr>
      </p:pic>
      <p:sp>
        <p:nvSpPr>
          <p:cNvPr id="1048587" name="PA_MH_Others_4"/>
          <p:cNvSpPr txBox="1"/>
          <p:nvPr>
            <p:custDataLst>
              <p:tags r:id="rId3"/>
            </p:custDataLst>
          </p:nvPr>
        </p:nvSpPr>
        <p:spPr>
          <a:xfrm>
            <a:off x="5898515" y="3061335"/>
            <a:ext cx="4789805" cy="1027430"/>
          </a:xfrm>
          <a:prstGeom prst="rect">
            <a:avLst/>
          </a:prstGeom>
          <a:noFill/>
        </p:spPr>
        <p:txBody>
          <a:bodyPr vert="horz" wrap="square" rtlCol="0" anchor="ctr" anchorCtr="0">
            <a:noAutofit/>
          </a:bodyPr>
          <a:p>
            <a:r>
              <a:rPr lang="zh-CN" altLang="en-US" sz="2000"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mn-lt"/>
              </a:rPr>
              <a:t>汇报人：肖平  向祯  范涵之</a:t>
            </a:r>
            <a:endParaRPr lang="zh-CN" altLang="en-US" sz="2000"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048589" name="PA_MH_Others_3"/>
          <p:cNvSpPr txBox="1"/>
          <p:nvPr>
            <p:custDataLst>
              <p:tags r:id="rId4"/>
            </p:custDataLst>
          </p:nvPr>
        </p:nvSpPr>
        <p:spPr>
          <a:xfrm>
            <a:off x="1419860" y="1037590"/>
            <a:ext cx="8427085" cy="1956435"/>
          </a:xfrm>
          <a:prstGeom prst="rect">
            <a:avLst/>
          </a:prstGeom>
          <a:noFill/>
        </p:spPr>
        <p:txBody>
          <a:bodyPr vert="horz" wrap="square" lIns="0" tIns="0" rIns="0" bIns="0" rtlCol="0" anchor="ctr" anchorCtr="0">
            <a:noAutofit/>
          </a:bodyPr>
          <a:p>
            <a:pPr lvl="1" algn="ctr"/>
            <a:r>
              <a:rPr lang="zh-CN" altLang="en-US"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rPr>
              <a:t>课 程 答 辩 </a:t>
            </a:r>
            <a:endParaRPr lang="zh-CN" altLang="en-US"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endParaRPr>
          </a:p>
          <a:p>
            <a:pPr lvl="1" algn="dist"/>
            <a:r>
              <a:rPr lang="en-US" altLang="zh-CN"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rPr>
              <a:t>-</a:t>
            </a:r>
            <a:endParaRPr lang="en-US" altLang="zh-CN"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endParaRPr>
          </a:p>
          <a:p>
            <a:pPr lvl="1" algn="dist"/>
            <a:r>
              <a:rPr lang="zh-CN" altLang="en-US"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rPr>
              <a:t>旅游社交系统 </a:t>
            </a:r>
            <a:endParaRPr lang="zh-CN" altLang="en-US" sz="4400" spc="150" dirty="0">
              <a:gradFill>
                <a:gsLst>
                  <a:gs pos="21000">
                    <a:srgbClr val="53575C"/>
                  </a:gs>
                  <a:gs pos="88000">
                    <a:srgbClr val="C5C7CA"/>
                  </a:gs>
                </a:gsLst>
                <a:lin ang="5400000"/>
              </a:gradFill>
              <a:effectLst/>
              <a:latin typeface="黑体" panose="02010609060101010101" pitchFamily="49" charset="-122"/>
              <a:ea typeface="黑体" panose="02010609060101010101" pitchFamily="49" charset="-122"/>
              <a:cs typeface="+mn-ea"/>
              <a:sym typeface="+mn-lt"/>
            </a:endParaRPr>
          </a:p>
        </p:txBody>
      </p:sp>
    </p:spTree>
    <p:custDataLst>
      <p:tags r:id="rId5"/>
    </p:custData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用例图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119505"/>
            <a:ext cx="7336155" cy="4638040"/>
          </a:xfrm>
          <a:prstGeom prst="rect">
            <a:avLst/>
          </a:prstGeom>
        </p:spPr>
      </p:pic>
      <p:sp>
        <p:nvSpPr>
          <p:cNvPr id="3" name="TextBox 24"/>
          <p:cNvSpPr txBox="1"/>
          <p:nvPr/>
        </p:nvSpPr>
        <p:spPr>
          <a:xfrm>
            <a:off x="7835265" y="1118870"/>
            <a:ext cx="4160520" cy="495300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路线图管理用例图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用户可以对旅行日记进行增删查改、评价（赞同</a:t>
            </a:r>
            <a:r>
              <a:rPr lang="en-US" altLang="zh-CN" sz="1860" dirty="0">
                <a:solidFill>
                  <a:schemeClr val="tx1">
                    <a:lumMod val="75000"/>
                    <a:lumOff val="25000"/>
                  </a:schemeClr>
                </a:solidFill>
                <a:latin typeface="华文中宋" panose="02010600040101010101" charset="-122"/>
                <a:ea typeface="华文中宋" panose="02010600040101010101" charset="-122"/>
                <a:sym typeface="+mn-ea"/>
              </a:rPr>
              <a:t>/</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反对</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）、评论、收藏、</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发布后再编辑、举报等基本</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同时路线图设有</a:t>
            </a:r>
            <a:r>
              <a:rPr lang="zh-CN" altLang="en-US" sz="1860" dirty="0">
                <a:solidFill>
                  <a:schemeClr val="accent5">
                    <a:lumMod val="75000"/>
                  </a:schemeClr>
                </a:solidFill>
                <a:latin typeface="华文中宋" panose="02010600040101010101" charset="-122"/>
                <a:ea typeface="华文中宋" panose="02010600040101010101" charset="-122"/>
              </a:rPr>
              <a:t>收费</a:t>
            </a:r>
            <a:r>
              <a:rPr lang="zh-CN" altLang="en-US" sz="1860" dirty="0">
                <a:solidFill>
                  <a:schemeClr val="tx1">
                    <a:lumMod val="75000"/>
                    <a:lumOff val="25000"/>
                  </a:schemeClr>
                </a:solidFill>
                <a:latin typeface="华文中宋" panose="02010600040101010101" charset="-122"/>
                <a:ea typeface="华文中宋" panose="02010600040101010101" charset="-122"/>
              </a:rPr>
              <a:t>的隐藏板块，该部分需要用户付费解锁</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其中</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评价（赞同</a:t>
            </a:r>
            <a:r>
              <a:rPr lang="en-US" altLang="zh-CN" sz="1860" dirty="0">
                <a:solidFill>
                  <a:schemeClr val="tx1">
                    <a:lumMod val="75000"/>
                    <a:lumOff val="25000"/>
                  </a:schemeClr>
                </a:solidFill>
                <a:latin typeface="华文中宋" panose="02010600040101010101" charset="-122"/>
                <a:ea typeface="华文中宋" panose="02010600040101010101" charset="-122"/>
                <a:sym typeface="+mn-ea"/>
              </a:rPr>
              <a:t>/</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反对）主要针对付费板块，</a:t>
            </a:r>
            <a:r>
              <a:rPr lang="zh-CN" altLang="en-US" sz="1860" dirty="0">
                <a:solidFill>
                  <a:schemeClr val="tx1">
                    <a:lumMod val="75000"/>
                    <a:lumOff val="25000"/>
                  </a:schemeClr>
                </a:solidFill>
                <a:latin typeface="华文中宋" panose="02010600040101010101" charset="-122"/>
                <a:ea typeface="华文中宋" panose="02010600040101010101" charset="-122"/>
              </a:rPr>
              <a:t>只有付费购买的用户可以进行评价</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bg1">
                    <a:lumMod val="65000"/>
                  </a:schemeClr>
                </a:solidFill>
                <a:latin typeface="华文中宋" panose="02010600040101010101" charset="-122"/>
                <a:ea typeface="华文中宋" panose="02010600040101010101" charset="-122"/>
              </a:rPr>
              <a:t>注：评价与评论不同</a:t>
            </a:r>
            <a:endParaRPr lang="zh-CN" altLang="en-US" sz="1860" dirty="0">
              <a:solidFill>
                <a:schemeClr val="bg1">
                  <a:lumMod val="6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266065"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IPO</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表格 1"/>
          <p:cNvGraphicFramePr/>
          <p:nvPr>
            <p:custDataLst>
              <p:tags r:id="rId10"/>
            </p:custDataLst>
          </p:nvPr>
        </p:nvGraphicFramePr>
        <p:xfrm>
          <a:off x="238760" y="98037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用户信息管理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01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6035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用户账号信息数据库表</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60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用户个人信息</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保存成功提示、个人信息展示页面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读取输入信息，保存至数据库</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graphicFrame>
        <p:nvGraphicFramePr>
          <p:cNvPr id="5" name="表格 4"/>
          <p:cNvGraphicFramePr/>
          <p:nvPr>
            <p:custDataLst>
              <p:tags r:id="rId11"/>
            </p:custDataLst>
          </p:nvPr>
        </p:nvGraphicFramePr>
        <p:xfrm>
          <a:off x="212725" y="373424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旅游日志管理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01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旅游日志信息数据库表</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旅游日志图文信息</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发布</a:t>
                      </a:r>
                      <a:r>
                        <a:rPr lang="en-US" altLang="zh-CN" sz="1400" b="0" spc="130">
                          <a:solidFill>
                            <a:srgbClr val="404040"/>
                          </a:solidFill>
                          <a:latin typeface="微软雅黑" panose="020B0503020204020204" charset="-122"/>
                          <a:ea typeface="微软雅黑" panose="020B0503020204020204" charset="-122"/>
                        </a:rPr>
                        <a:t>/</a:t>
                      </a:r>
                      <a:r>
                        <a:rPr lang="zh-CN" altLang="en-US" sz="1400" b="0" spc="130">
                          <a:solidFill>
                            <a:srgbClr val="404040"/>
                          </a:solidFill>
                          <a:latin typeface="微软雅黑" panose="020B0503020204020204" charset="-122"/>
                          <a:ea typeface="微软雅黑" panose="020B0503020204020204" charset="-122"/>
                        </a:rPr>
                        <a:t>保存草稿</a:t>
                      </a:r>
                      <a:r>
                        <a:rPr lang="zh-CN" altLang="en-US" sz="1400" b="0" spc="130">
                          <a:solidFill>
                            <a:srgbClr val="404040"/>
                          </a:solidFill>
                          <a:latin typeface="微软雅黑" panose="020B0503020204020204" charset="-122"/>
                          <a:ea typeface="微软雅黑" panose="020B0503020204020204" charset="-122"/>
                        </a:rPr>
                        <a:t>成功提示、旅游日志展示页面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读取输入信息，保存至数据库</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ustDataLst>
      <p:tags r:id="rId1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266065"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IPO</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表格 1"/>
          <p:cNvGraphicFramePr/>
          <p:nvPr>
            <p:custDataLst>
              <p:tags r:id="rId10"/>
            </p:custDataLst>
          </p:nvPr>
        </p:nvGraphicFramePr>
        <p:xfrm>
          <a:off x="238760" y="98037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路线图管理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01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6035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spc="130">
                          <a:solidFill>
                            <a:srgbClr val="404040"/>
                          </a:solidFill>
                          <a:latin typeface="微软雅黑" panose="020B0503020204020204" charset="-122"/>
                          <a:ea typeface="微软雅黑" panose="020B0503020204020204" charset="-122"/>
                          <a:sym typeface="+mn-ea"/>
                        </a:rPr>
                        <a:t>路线图信息数据库表</a:t>
                      </a:r>
                      <a:r>
                        <a:rPr lang="en-US" sz="1400" spc="130">
                          <a:solidFill>
                            <a:srgbClr val="404040"/>
                          </a:solidFill>
                          <a:latin typeface="微软雅黑" panose="020B0503020204020204" charset="-122"/>
                          <a:ea typeface="微软雅黑" panose="020B0503020204020204" charset="-122"/>
                          <a:sym typeface="+mn-ea"/>
                        </a:rPr>
                        <a:t> </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600">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spc="130">
                          <a:solidFill>
                            <a:srgbClr val="404040"/>
                          </a:solidFill>
                          <a:latin typeface="微软雅黑" panose="020B0503020204020204" charset="-122"/>
                          <a:ea typeface="微软雅黑" panose="020B0503020204020204" charset="-122"/>
                          <a:sym typeface="+mn-ea"/>
                        </a:rPr>
                        <a:t>路线图图文信息</a:t>
                      </a:r>
                      <a:r>
                        <a:rPr lang="en-US" sz="1400" b="0" spc="130">
                          <a:solidFill>
                            <a:srgbClr val="404040"/>
                          </a:solidFill>
                          <a:latin typeface="微软雅黑" panose="020B0503020204020204" charset="-122"/>
                          <a:ea typeface="微软雅黑" panose="020B0503020204020204" charset="-122"/>
                        </a:rPr>
                        <a:t> </a:t>
                      </a:r>
                      <a:endParaRPr 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spc="130">
                          <a:solidFill>
                            <a:srgbClr val="404040"/>
                          </a:solidFill>
                          <a:latin typeface="微软雅黑" panose="020B0503020204020204" charset="-122"/>
                          <a:ea typeface="微软雅黑" panose="020B0503020204020204" charset="-122"/>
                          <a:sym typeface="+mn-ea"/>
                        </a:rPr>
                        <a:t>发布</a:t>
                      </a:r>
                      <a:r>
                        <a:rPr lang="en-US" altLang="zh-CN" sz="1400" spc="130">
                          <a:solidFill>
                            <a:srgbClr val="404040"/>
                          </a:solidFill>
                          <a:latin typeface="微软雅黑" panose="020B0503020204020204" charset="-122"/>
                          <a:ea typeface="微软雅黑" panose="020B0503020204020204" charset="-122"/>
                          <a:sym typeface="+mn-ea"/>
                        </a:rPr>
                        <a:t>/</a:t>
                      </a:r>
                      <a:r>
                        <a:rPr lang="zh-CN" altLang="en-US" sz="1400" spc="130">
                          <a:solidFill>
                            <a:srgbClr val="404040"/>
                          </a:solidFill>
                          <a:latin typeface="微软雅黑" panose="020B0503020204020204" charset="-122"/>
                          <a:ea typeface="微软雅黑" panose="020B0503020204020204" charset="-122"/>
                          <a:sym typeface="+mn-ea"/>
                        </a:rPr>
                        <a:t>保存草稿成功提示、路线图展示页面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读取输入信息，保存至数据库</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graphicFrame>
        <p:nvGraphicFramePr>
          <p:cNvPr id="5" name="表格 4"/>
          <p:cNvGraphicFramePr/>
          <p:nvPr>
            <p:custDataLst>
              <p:tags r:id="rId11"/>
            </p:custDataLst>
          </p:nvPr>
        </p:nvGraphicFramePr>
        <p:xfrm>
          <a:off x="212725" y="3734247"/>
          <a:ext cx="11714480" cy="2703950"/>
        </p:xfrm>
        <a:graphic>
          <a:graphicData uri="http://schemas.openxmlformats.org/drawingml/2006/table">
            <a:tbl>
              <a:tblPr firstRow="1" bandRow="1">
                <a:tableStyleId>{5940675A-B579-460E-94D1-54222C63F5DA}</a:tableStyleId>
              </a:tblPr>
              <a:tblGrid>
                <a:gridCol w="1744345"/>
                <a:gridCol w="4101465"/>
                <a:gridCol w="1790065"/>
                <a:gridCol w="4078605"/>
              </a:tblGrid>
              <a:tr h="383540">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模块：</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altLang="en-US" sz="1600" b="1" spc="130">
                          <a:solidFill>
                            <a:srgbClr val="646464"/>
                          </a:solidFill>
                          <a:latin typeface="微软雅黑" panose="020B0503020204020204" charset="-122"/>
                          <a:ea typeface="微软雅黑" panose="020B0503020204020204" charset="-122"/>
                        </a:rPr>
                        <a:t>路线图管理</a:t>
                      </a:r>
                      <a:r>
                        <a:rPr lang="en-US" sz="1600" b="1" spc="130">
                          <a:solidFill>
                            <a:srgbClr val="646464"/>
                          </a:solidFill>
                          <a:latin typeface="微软雅黑" panose="020B0503020204020204" charset="-122"/>
                          <a:ea typeface="微软雅黑" panose="020B0503020204020204" charset="-122"/>
                        </a:rPr>
                        <a:t> </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编号：</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600" b="1" spc="130">
                          <a:solidFill>
                            <a:srgbClr val="646464"/>
                          </a:solidFill>
                          <a:latin typeface="微软雅黑" panose="020B0503020204020204" charset="-122"/>
                          <a:ea typeface="微软雅黑" panose="020B0503020204020204" charset="-122"/>
                        </a:rPr>
                        <a:t>02</a:t>
                      </a:r>
                      <a:endParaRPr lang="en-US" sz="1600" b="1" spc="130">
                        <a:solidFill>
                          <a:srgbClr val="646464"/>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调用：</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路线图信息数据库表</a:t>
                      </a:r>
                      <a:r>
                        <a:rPr lang="en-US" sz="1400" b="0" spc="130">
                          <a:solidFill>
                            <a:srgbClr val="404040"/>
                          </a:solidFill>
                          <a:latin typeface="微软雅黑" panose="020B0503020204020204" charset="-122"/>
                          <a:ea typeface="微软雅黑" panose="020B0503020204020204" charset="-122"/>
                        </a:rPr>
                        <a:t> </a:t>
                      </a:r>
                      <a:r>
                        <a:rPr lang="zh-CN" altLang="en-US" sz="1400" b="0" spc="130">
                          <a:solidFill>
                            <a:srgbClr val="404040"/>
                          </a:solidFill>
                          <a:latin typeface="微软雅黑" panose="020B0503020204020204" charset="-122"/>
                          <a:ea typeface="微软雅黑" panose="020B0503020204020204" charset="-122"/>
                        </a:rPr>
                        <a:t>、用户点赞信息表</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hMerge="1">
                  <a:tcPr>
                    <a:lnT w="28575">
                      <a:solidFill>
                        <a:srgbClr val="646464"/>
                      </a:solidFill>
                      <a:prstDash val="solid"/>
                    </a:lnT>
                    <a:lnB w="9525">
                      <a:solidFill>
                        <a:srgbClr val="646464"/>
                      </a:solidFill>
                      <a:prstDash val="sysDash"/>
                    </a:lnB>
                  </a:tcPr>
                </a:tc>
                <a:tc hMerge="1">
                  <a:tcPr>
                    <a:lnR w="9525">
                      <a:solidFill>
                        <a:srgbClr val="646464"/>
                      </a:solidFill>
                      <a:prstDash val="sysDash"/>
                    </a:lnR>
                    <a:lnT w="28575">
                      <a:solidFill>
                        <a:srgbClr val="646464"/>
                      </a:solidFill>
                      <a:prstDash val="solid"/>
                    </a:lnT>
                    <a:lnB w="9525">
                      <a:solidFill>
                        <a:srgbClr val="646464"/>
                      </a:solidFill>
                      <a:prstDash val="sysDash"/>
                    </a:lnB>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输入：</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路线图点赞操作信息</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30">
                          <a:solidFill>
                            <a:srgbClr val="404040"/>
                          </a:solidFill>
                          <a:latin typeface="微软雅黑" panose="020B0503020204020204" charset="-122"/>
                          <a:ea typeface="微软雅黑" panose="020B0503020204020204" charset="-122"/>
                        </a:rPr>
                        <a:t>输出：</a:t>
                      </a:r>
                      <a:endParaRPr 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路线图点赞数量、路线图展示页面</a:t>
                      </a:r>
                      <a:endParaRPr lang="zh-CN" altLang="en-US" sz="1400" b="0" spc="130">
                        <a:solidFill>
                          <a:srgbClr val="404040"/>
                        </a:solidFill>
                        <a:latin typeface="微软雅黑" panose="020B0503020204020204" charset="-122"/>
                        <a:ea typeface="微软雅黑" panose="020B0503020204020204" charset="-122"/>
                      </a:endParaRPr>
                    </a:p>
                  </a:txBody>
                  <a:tcPr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87705">
                <a:tc>
                  <a:txBody>
                    <a:bodyPr/>
                    <a:p>
                      <a:pPr indent="0" algn="ctr">
                        <a:lnSpc>
                          <a:spcPct val="120000"/>
                        </a:lnSpc>
                        <a:spcBef>
                          <a:spcPts val="0"/>
                        </a:spcBef>
                        <a:spcAft>
                          <a:spcPts val="0"/>
                        </a:spcAft>
                        <a:buNone/>
                      </a:pPr>
                      <a:r>
                        <a:rPr lang="en-US" sz="1400" b="0" spc="130">
                          <a:solidFill>
                            <a:srgbClr val="646464"/>
                          </a:solidFill>
                          <a:latin typeface="微软雅黑" panose="020B0503020204020204" charset="-122"/>
                          <a:ea typeface="微软雅黑" panose="020B0503020204020204" charset="-122"/>
                        </a:rPr>
                        <a:t>处理：</a:t>
                      </a:r>
                      <a:endParaRPr lang="en-US" sz="1400" b="0" spc="130">
                        <a:solidFill>
                          <a:srgbClr val="646464"/>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gridSpan="3">
                  <a:txBody>
                    <a:bodyPr/>
                    <a:p>
                      <a:pPr indent="0" algn="ctr">
                        <a:lnSpc>
                          <a:spcPct val="120000"/>
                        </a:lnSpc>
                        <a:spcBef>
                          <a:spcPts val="0"/>
                        </a:spcBef>
                        <a:spcAft>
                          <a:spcPts val="0"/>
                        </a:spcAft>
                        <a:buNone/>
                      </a:pPr>
                      <a:r>
                        <a:rPr lang="zh-CN" altLang="en-US" sz="1400" b="0" spc="130">
                          <a:solidFill>
                            <a:srgbClr val="404040"/>
                          </a:solidFill>
                          <a:latin typeface="微软雅黑" panose="020B0503020204020204" charset="-122"/>
                          <a:ea typeface="微软雅黑" panose="020B0503020204020204" charset="-122"/>
                        </a:rPr>
                        <a:t>读取点赞信息关联的用户</a:t>
                      </a:r>
                      <a:r>
                        <a:rPr lang="en-US" altLang="zh-CN" sz="1400" b="0" spc="130">
                          <a:solidFill>
                            <a:srgbClr val="404040"/>
                          </a:solidFill>
                          <a:latin typeface="微软雅黑" panose="020B0503020204020204" charset="-122"/>
                          <a:ea typeface="微软雅黑" panose="020B0503020204020204" charset="-122"/>
                        </a:rPr>
                        <a:t>id</a:t>
                      </a:r>
                      <a:r>
                        <a:rPr lang="zh-CN" altLang="en-US" sz="1400" b="0" spc="130">
                          <a:solidFill>
                            <a:srgbClr val="404040"/>
                          </a:solidFill>
                          <a:latin typeface="微软雅黑" panose="020B0503020204020204" charset="-122"/>
                          <a:ea typeface="微软雅黑" panose="020B0503020204020204" charset="-122"/>
                        </a:rPr>
                        <a:t>和路线图</a:t>
                      </a:r>
                      <a:r>
                        <a:rPr lang="en-US" altLang="zh-CN" sz="1400" b="0" spc="130">
                          <a:solidFill>
                            <a:srgbClr val="404040"/>
                          </a:solidFill>
                          <a:latin typeface="微软雅黑" panose="020B0503020204020204" charset="-122"/>
                          <a:ea typeface="微软雅黑" panose="020B0503020204020204" charset="-122"/>
                        </a:rPr>
                        <a:t>id</a:t>
                      </a:r>
                      <a:r>
                        <a:rPr lang="zh-CN" altLang="en-US" sz="1400" b="0" spc="130">
                          <a:solidFill>
                            <a:srgbClr val="404040"/>
                          </a:solidFill>
                          <a:latin typeface="微软雅黑" panose="020B0503020204020204" charset="-122"/>
                          <a:ea typeface="微软雅黑" panose="020B0503020204020204" charset="-122"/>
                        </a:rPr>
                        <a:t>，保存点赞记录至数据库，同时更改点赞路线图的点赞数量</a:t>
                      </a:r>
                      <a:endParaRPr lang="zh-CN" altLang="en-US" sz="1400" b="0" spc="130">
                        <a:solidFill>
                          <a:srgbClr val="404040"/>
                        </a:solidFill>
                        <a:latin typeface="微软雅黑" panose="020B0503020204020204" charset="-122"/>
                        <a:ea typeface="微软雅黑" panose="020B0503020204020204" charset="-122"/>
                      </a:endParaRPr>
                    </a:p>
                  </a:txBody>
                  <a:tcPr marL="317500" marR="317500" marT="215900" marB="2159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hMerge="1">
                  <a:tcPr>
                    <a:lnT w="9525">
                      <a:solidFill>
                        <a:srgbClr val="646464"/>
                      </a:solidFill>
                      <a:prstDash val="sysDash"/>
                    </a:lnT>
                    <a:lnB w="28575">
                      <a:solidFill>
                        <a:srgbClr val="646464"/>
                      </a:solidFill>
                      <a:prstDash val="solid"/>
                    </a:lnB>
                  </a:tcPr>
                </a:tc>
                <a:tc hMerge="1">
                  <a:tcPr>
                    <a:lnR w="9525">
                      <a:solidFill>
                        <a:srgbClr val="646464"/>
                      </a:solidFill>
                      <a:prstDash val="sysDash"/>
                    </a:lnR>
                    <a:lnT w="9525">
                      <a:solidFill>
                        <a:srgbClr val="646464"/>
                      </a:solidFill>
                      <a:prstDash val="sysDash"/>
                    </a:lnT>
                    <a:lnB w="28575">
                      <a:solidFill>
                        <a:srgbClr val="646464"/>
                      </a:solidFill>
                      <a:prstDash val="solid"/>
                    </a:lnB>
                  </a:tcPr>
                </a:tc>
              </a:tr>
            </a:tbl>
          </a:graphicData>
        </a:graphic>
      </p:graphicFrame>
    </p:spTree>
    <p:custDataLst>
      <p:tags r:id="rId1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数据流图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1619250" y="1257300"/>
          <a:ext cx="9008745" cy="3209290"/>
        </p:xfrm>
        <a:graphic>
          <a:graphicData uri="http://schemas.openxmlformats.org/presentationml/2006/ole">
            <mc:AlternateContent xmlns:mc="http://schemas.openxmlformats.org/markup-compatibility/2006">
              <mc:Choice xmlns:v="urn:schemas-microsoft-com:vml" Requires="v">
                <p:oleObj spid="_x0000_s3" name="" r:id="rId10" imgW="6452870" imgH="2338070" progId="Visio.Drawing.15">
                  <p:embed/>
                </p:oleObj>
              </mc:Choice>
              <mc:Fallback>
                <p:oleObj name="" r:id="rId10" imgW="6452870" imgH="2338070" progId="Visio.Drawing.15">
                  <p:embed/>
                  <p:pic>
                    <p:nvPicPr>
                      <p:cNvPr id="0" name="图片 2"/>
                      <p:cNvPicPr/>
                      <p:nvPr/>
                    </p:nvPicPr>
                    <p:blipFill>
                      <a:blip r:embed="rId11"/>
                      <a:stretch>
                        <a:fillRect/>
                      </a:stretch>
                    </p:blipFill>
                    <p:spPr>
                      <a:xfrm>
                        <a:off x="1619250" y="1257300"/>
                        <a:ext cx="9008745" cy="3209290"/>
                      </a:xfrm>
                      <a:prstGeom prst="rect">
                        <a:avLst/>
                      </a:prstGeom>
                    </p:spPr>
                  </p:pic>
                </p:oleObj>
              </mc:Fallback>
            </mc:AlternateContent>
          </a:graphicData>
        </a:graphic>
      </p:graphicFrame>
      <p:sp>
        <p:nvSpPr>
          <p:cNvPr id="7" name="TextBox 24"/>
          <p:cNvSpPr txBox="1"/>
          <p:nvPr/>
        </p:nvSpPr>
        <p:spPr>
          <a:xfrm>
            <a:off x="788670" y="4862830"/>
            <a:ext cx="10668000" cy="1520825"/>
          </a:xfrm>
          <a:prstGeom prst="rect">
            <a:avLst/>
          </a:prstGeom>
          <a:noFill/>
        </p:spPr>
        <p:txBody>
          <a:bodyPr wrap="square" rtlCol="0">
            <a:spAutoFit/>
          </a:bodyPr>
          <a:p>
            <a:pPr algn="ctr"/>
            <a:r>
              <a:rPr lang="zh-CN" altLang="en-US" sz="1860" b="1" dirty="0">
                <a:solidFill>
                  <a:schemeClr val="accent5">
                    <a:lumMod val="75000"/>
                  </a:schemeClr>
                </a:solidFill>
                <a:latin typeface="华文中宋" panose="02010600040101010101" charset="-122"/>
                <a:ea typeface="华文中宋" panose="02010600040101010101" charset="-122"/>
              </a:rPr>
              <a:t>冻结用户账号 </a:t>
            </a:r>
            <a:r>
              <a:rPr lang="en-US" altLang="zh-CN" sz="1860" b="1" dirty="0">
                <a:solidFill>
                  <a:schemeClr val="accent5">
                    <a:lumMod val="75000"/>
                  </a:schemeClr>
                </a:solidFill>
                <a:latin typeface="华文中宋" panose="02010600040101010101" charset="-122"/>
                <a:ea typeface="华文中宋" panose="02010600040101010101" charset="-122"/>
              </a:rPr>
              <a:t>- </a:t>
            </a:r>
            <a:r>
              <a:rPr lang="zh-CN" altLang="en-US" sz="1860" b="1" dirty="0">
                <a:solidFill>
                  <a:schemeClr val="accent5">
                    <a:lumMod val="75000"/>
                  </a:schemeClr>
                </a:solidFill>
                <a:latin typeface="华文中宋" panose="02010600040101010101" charset="-122"/>
                <a:ea typeface="华文中宋" panose="02010600040101010101" charset="-122"/>
              </a:rPr>
              <a:t>数据流图</a:t>
            </a:r>
            <a:endParaRPr lang="zh-CN" altLang="en-US" sz="1860" b="1" dirty="0">
              <a:solidFill>
                <a:schemeClr val="accent5">
                  <a:lumMod val="75000"/>
                </a:schemeClr>
              </a:solidFill>
              <a:latin typeface="华文中宋" panose="02010600040101010101" charset="-122"/>
              <a:ea typeface="华文中宋" panose="02010600040101010101" charset="-122"/>
            </a:endParaRPr>
          </a:p>
          <a:p>
            <a:pPr algn="ct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algn="l"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若用户被举报且经管理员判定有违规操作，或者由系统自行判定存在违规操作，则管理员将冻结用户账号。冻结操作需要管理员手动进行，且冻结前需要经过系统的</a:t>
            </a:r>
            <a:r>
              <a:rPr lang="en-US" altLang="zh-CN" sz="1860" dirty="0">
                <a:solidFill>
                  <a:schemeClr val="tx1">
                    <a:lumMod val="75000"/>
                    <a:lumOff val="25000"/>
                  </a:schemeClr>
                </a:solidFill>
                <a:latin typeface="华文中宋" panose="02010600040101010101" charset="-122"/>
                <a:ea typeface="华文中宋" panose="02010600040101010101" charset="-122"/>
              </a:rPr>
              <a:t>“</a:t>
            </a:r>
            <a:r>
              <a:rPr lang="zh-CN" altLang="en-US" sz="1860" dirty="0">
                <a:solidFill>
                  <a:schemeClr val="tx1">
                    <a:lumMod val="75000"/>
                    <a:lumOff val="25000"/>
                  </a:schemeClr>
                </a:solidFill>
                <a:latin typeface="华文中宋" panose="02010600040101010101" charset="-122"/>
                <a:ea typeface="华文中宋" panose="02010600040101010101" charset="-122"/>
              </a:rPr>
              <a:t>确认操作</a:t>
            </a:r>
            <a:r>
              <a:rPr lang="en-US" altLang="zh-CN" sz="1860" dirty="0">
                <a:solidFill>
                  <a:schemeClr val="tx1">
                    <a:lumMod val="75000"/>
                    <a:lumOff val="25000"/>
                  </a:schemeClr>
                </a:solidFill>
                <a:latin typeface="华文中宋" panose="02010600040101010101" charset="-122"/>
                <a:ea typeface="华文中宋" panose="02010600040101010101" charset="-122"/>
              </a:rPr>
              <a:t>”</a:t>
            </a:r>
            <a:r>
              <a:rPr lang="zh-CN" altLang="en-US" sz="1860" dirty="0">
                <a:solidFill>
                  <a:schemeClr val="tx1">
                    <a:lumMod val="75000"/>
                    <a:lumOff val="25000"/>
                  </a:schemeClr>
                </a:solidFill>
                <a:latin typeface="华文中宋" panose="02010600040101010101" charset="-122"/>
                <a:ea typeface="华文中宋" panose="02010600040101010101" charset="-122"/>
              </a:rPr>
              <a:t>询问。</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数据流图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7" name="对象 6"/>
          <p:cNvGraphicFramePr/>
          <p:nvPr/>
        </p:nvGraphicFramePr>
        <p:xfrm>
          <a:off x="841375" y="1506855"/>
          <a:ext cx="8464550" cy="3843655"/>
        </p:xfrm>
        <a:graphic>
          <a:graphicData uri="http://schemas.openxmlformats.org/presentationml/2006/ole">
            <mc:AlternateContent xmlns:mc="http://schemas.openxmlformats.org/markup-compatibility/2006">
              <mc:Choice xmlns:v="urn:schemas-microsoft-com:vml" Requires="v">
                <p:oleObj spid="_x0000_s8" name="" r:id="rId10" imgW="5567680" imgH="2360930" progId="Visio.Drawing.15">
                  <p:embed/>
                </p:oleObj>
              </mc:Choice>
              <mc:Fallback>
                <p:oleObj name="" r:id="rId10" imgW="5567680" imgH="2360930" progId="Visio.Drawing.15">
                  <p:embed/>
                  <p:pic>
                    <p:nvPicPr>
                      <p:cNvPr id="0" name="图片 3"/>
                      <p:cNvPicPr/>
                      <p:nvPr/>
                    </p:nvPicPr>
                    <p:blipFill>
                      <a:blip r:embed="rId11"/>
                      <a:stretch>
                        <a:fillRect/>
                      </a:stretch>
                    </p:blipFill>
                    <p:spPr>
                      <a:xfrm>
                        <a:off x="841375" y="1506855"/>
                        <a:ext cx="8464550" cy="3843655"/>
                      </a:xfrm>
                      <a:prstGeom prst="rect">
                        <a:avLst/>
                      </a:prstGeom>
                    </p:spPr>
                  </p:pic>
                </p:oleObj>
              </mc:Fallback>
            </mc:AlternateContent>
          </a:graphicData>
        </a:graphic>
      </p:graphicFrame>
      <p:sp>
        <p:nvSpPr>
          <p:cNvPr id="9" name="TextBox 24"/>
          <p:cNvSpPr txBox="1"/>
          <p:nvPr/>
        </p:nvSpPr>
        <p:spPr>
          <a:xfrm>
            <a:off x="6847205" y="1506855"/>
            <a:ext cx="4624705" cy="237871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sym typeface="+mn-ea"/>
              </a:rPr>
              <a:t>（再）编辑旅游日志 </a:t>
            </a:r>
            <a:r>
              <a:rPr lang="en-US" altLang="zh-CN" sz="1860" b="1" dirty="0">
                <a:solidFill>
                  <a:schemeClr val="accent5">
                    <a:lumMod val="75000"/>
                  </a:schemeClr>
                </a:solidFill>
                <a:latin typeface="华文中宋" panose="02010600040101010101" charset="-122"/>
                <a:ea typeface="华文中宋" panose="02010600040101010101" charset="-122"/>
                <a:sym typeface="+mn-ea"/>
              </a:rPr>
              <a:t>- </a:t>
            </a:r>
            <a:r>
              <a:rPr lang="zh-CN" altLang="en-US" sz="1860" b="1" dirty="0">
                <a:solidFill>
                  <a:schemeClr val="accent5">
                    <a:lumMod val="75000"/>
                  </a:schemeClr>
                </a:solidFill>
                <a:latin typeface="华文中宋" panose="02010600040101010101" charset="-122"/>
                <a:ea typeface="华文中宋" panose="02010600040101010101" charset="-122"/>
                <a:sym typeface="+mn-ea"/>
              </a:rPr>
              <a:t>数据流图</a:t>
            </a:r>
            <a:endParaRPr lang="zh-CN" altLang="en-US" sz="1860" b="1" dirty="0">
              <a:solidFill>
                <a:schemeClr val="accent5">
                  <a:lumMod val="75000"/>
                </a:schemeClr>
              </a:solidFill>
              <a:latin typeface="华文中宋" panose="02010600040101010101" charset="-122"/>
              <a:ea typeface="华文中宋" panose="02010600040101010101" charset="-122"/>
              <a:sym typeface="+mn-ea"/>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用户在旅行日记发布之后，仍可以修改已发布的日志，用户保存编辑修改后，系统将重新存储</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旅行</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日志信息并刷新</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旅行</a:t>
            </a:r>
            <a:r>
              <a:rPr lang="zh-CN" altLang="en-US" sz="1860" dirty="0">
                <a:solidFill>
                  <a:schemeClr val="tx1">
                    <a:lumMod val="75000"/>
                    <a:lumOff val="25000"/>
                  </a:schemeClr>
                </a:solidFill>
                <a:latin typeface="华文中宋" panose="02010600040101010101" charset="-122"/>
                <a:ea typeface="华文中宋" panose="02010600040101010101" charset="-122"/>
                <a:sym typeface="+mn-ea"/>
              </a:rPr>
              <a:t>日志页面。</a:t>
            </a:r>
            <a:endParaRPr lang="zh-CN" altLang="en-US" sz="1860" dirty="0">
              <a:solidFill>
                <a:schemeClr val="bg1">
                  <a:lumMod val="6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数据流图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9" name="对象 8"/>
          <p:cNvGraphicFramePr/>
          <p:nvPr/>
        </p:nvGraphicFramePr>
        <p:xfrm>
          <a:off x="1499870" y="1425575"/>
          <a:ext cx="9230360" cy="2719070"/>
        </p:xfrm>
        <a:graphic>
          <a:graphicData uri="http://schemas.openxmlformats.org/presentationml/2006/ole">
            <mc:AlternateContent xmlns:mc="http://schemas.openxmlformats.org/markup-compatibility/2006">
              <mc:Choice xmlns:v="urn:schemas-microsoft-com:vml" Requires="v">
                <p:oleObj spid="_x0000_s10" name="" r:id="rId10" imgW="17868900" imgH="4838700" progId="Visio.Drawing.15">
                  <p:embed/>
                </p:oleObj>
              </mc:Choice>
              <mc:Fallback>
                <p:oleObj name="" r:id="rId10" imgW="17868900" imgH="4838700" progId="Visio.Drawing.15">
                  <p:embed/>
                  <p:pic>
                    <p:nvPicPr>
                      <p:cNvPr id="0" name="图片 9"/>
                      <p:cNvPicPr/>
                      <p:nvPr/>
                    </p:nvPicPr>
                    <p:blipFill>
                      <a:blip r:embed="rId11"/>
                      <a:stretch>
                        <a:fillRect/>
                      </a:stretch>
                    </p:blipFill>
                    <p:spPr>
                      <a:xfrm>
                        <a:off x="1499870" y="1425575"/>
                        <a:ext cx="9230360" cy="2719070"/>
                      </a:xfrm>
                      <a:prstGeom prst="rect">
                        <a:avLst/>
                      </a:prstGeom>
                    </p:spPr>
                  </p:pic>
                </p:oleObj>
              </mc:Fallback>
            </mc:AlternateContent>
          </a:graphicData>
        </a:graphic>
      </p:graphicFrame>
      <p:sp>
        <p:nvSpPr>
          <p:cNvPr id="7" name="TextBox 24"/>
          <p:cNvSpPr txBox="1"/>
          <p:nvPr/>
        </p:nvSpPr>
        <p:spPr>
          <a:xfrm>
            <a:off x="803910" y="4690110"/>
            <a:ext cx="10668000" cy="1520825"/>
          </a:xfrm>
          <a:prstGeom prst="rect">
            <a:avLst/>
          </a:prstGeom>
          <a:noFill/>
        </p:spPr>
        <p:txBody>
          <a:bodyPr wrap="square" rtlCol="0">
            <a:spAutoFit/>
          </a:bodyPr>
          <a:p>
            <a:pPr algn="ctr"/>
            <a:r>
              <a:rPr lang="zh-CN" altLang="en-US" sz="1860" b="1" dirty="0">
                <a:solidFill>
                  <a:schemeClr val="accent5">
                    <a:lumMod val="75000"/>
                  </a:schemeClr>
                </a:solidFill>
                <a:latin typeface="华文中宋" panose="02010600040101010101" charset="-122"/>
                <a:ea typeface="华文中宋" panose="02010600040101010101" charset="-122"/>
                <a:sym typeface="+mn-ea"/>
              </a:rPr>
              <a:t>购买路线图 </a:t>
            </a:r>
            <a:r>
              <a:rPr lang="en-US" altLang="zh-CN" sz="1860" b="1" dirty="0">
                <a:solidFill>
                  <a:schemeClr val="accent5">
                    <a:lumMod val="75000"/>
                  </a:schemeClr>
                </a:solidFill>
                <a:latin typeface="华文中宋" panose="02010600040101010101" charset="-122"/>
                <a:ea typeface="华文中宋" panose="02010600040101010101" charset="-122"/>
                <a:sym typeface="+mn-ea"/>
              </a:rPr>
              <a:t>- </a:t>
            </a:r>
            <a:r>
              <a:rPr lang="zh-CN" altLang="en-US" sz="1860" b="1" dirty="0">
                <a:solidFill>
                  <a:schemeClr val="accent5">
                    <a:lumMod val="75000"/>
                  </a:schemeClr>
                </a:solidFill>
                <a:latin typeface="华文中宋" panose="02010600040101010101" charset="-122"/>
                <a:ea typeface="华文中宋" panose="02010600040101010101" charset="-122"/>
                <a:sym typeface="+mn-ea"/>
              </a:rPr>
              <a:t>数据流图</a:t>
            </a:r>
            <a:endParaRPr lang="zh-CN" altLang="en-US" sz="1860" b="1" dirty="0">
              <a:solidFill>
                <a:schemeClr val="accent5">
                  <a:lumMod val="75000"/>
                </a:schemeClr>
              </a:solidFill>
              <a:latin typeface="华文中宋" panose="02010600040101010101" charset="-122"/>
              <a:ea typeface="华文中宋" panose="02010600040101010101" charset="-122"/>
              <a:sym typeface="+mn-ea"/>
            </a:endParaRPr>
          </a:p>
          <a:p>
            <a:pPr algn="ct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algn="l"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系统会从用户购买路线图支付的金额中扣除一小部分作为平台的服务费用，服务费是平台盈利的主要途径之一。</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697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E-R</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809625" y="861060"/>
          <a:ext cx="10572750" cy="5916930"/>
        </p:xfrm>
        <a:graphic>
          <a:graphicData uri="http://schemas.openxmlformats.org/presentationml/2006/ole">
            <mc:AlternateContent xmlns:mc="http://schemas.openxmlformats.org/markup-compatibility/2006">
              <mc:Choice xmlns:v="urn:schemas-microsoft-com:vml" Requires="v">
                <p:oleObj spid="_x0000_s3" name="" r:id="rId10" imgW="12720320" imgH="7164705" progId="Visio.Drawing.15">
                  <p:embed/>
                </p:oleObj>
              </mc:Choice>
              <mc:Fallback>
                <p:oleObj name="" r:id="rId10" imgW="12720320" imgH="7164705" progId="Visio.Drawing.15">
                  <p:embed/>
                  <p:pic>
                    <p:nvPicPr>
                      <p:cNvPr id="0" name="图片 2"/>
                      <p:cNvPicPr/>
                      <p:nvPr/>
                    </p:nvPicPr>
                    <p:blipFill>
                      <a:blip r:embed="rId11"/>
                      <a:stretch>
                        <a:fillRect/>
                      </a:stretch>
                    </p:blipFill>
                    <p:spPr>
                      <a:xfrm>
                        <a:off x="809625" y="861060"/>
                        <a:ext cx="10572750" cy="5916930"/>
                      </a:xfrm>
                      <a:prstGeom prst="rect">
                        <a:avLst/>
                      </a:prstGeom>
                    </p:spPr>
                  </p:pic>
                </p:oleObj>
              </mc:Fallback>
            </mc:AlternateContent>
          </a:graphicData>
        </a:graphic>
      </p:graphicFrame>
    </p:spTree>
    <p:custDataLst>
      <p:tags r:id="rId1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318770" y="824865"/>
          <a:ext cx="8797925" cy="5664200"/>
        </p:xfrm>
        <a:graphic>
          <a:graphicData uri="http://schemas.openxmlformats.org/presentationml/2006/ole">
            <mc:AlternateContent xmlns:mc="http://schemas.openxmlformats.org/markup-compatibility/2006">
              <mc:Choice xmlns:v="urn:schemas-microsoft-com:vml" Requires="v">
                <p:oleObj spid="_x0000_s3" name="" r:id="rId10" imgW="7592695" imgH="4641215" progId="Visio.Drawing.15">
                  <p:embed/>
                </p:oleObj>
              </mc:Choice>
              <mc:Fallback>
                <p:oleObj name="" r:id="rId10" imgW="7592695" imgH="4641215" progId="Visio.Drawing.15">
                  <p:embed/>
                  <p:pic>
                    <p:nvPicPr>
                      <p:cNvPr id="0" name="图片 2"/>
                      <p:cNvPicPr/>
                      <p:nvPr/>
                    </p:nvPicPr>
                    <p:blipFill>
                      <a:blip r:embed="rId11"/>
                      <a:stretch>
                        <a:fillRect/>
                      </a:stretch>
                    </p:blipFill>
                    <p:spPr>
                      <a:xfrm>
                        <a:off x="318770" y="824865"/>
                        <a:ext cx="8797925" cy="5664200"/>
                      </a:xfrm>
                      <a:prstGeom prst="rect">
                        <a:avLst/>
                      </a:prstGeom>
                    </p:spPr>
                  </p:pic>
                </p:oleObj>
              </mc:Fallback>
            </mc:AlternateContent>
          </a:graphicData>
        </a:graphic>
      </p:graphicFrame>
      <p:sp>
        <p:nvSpPr>
          <p:cNvPr id="4" name="TextBox 24"/>
          <p:cNvSpPr txBox="1"/>
          <p:nvPr/>
        </p:nvSpPr>
        <p:spPr>
          <a:xfrm>
            <a:off x="9414510" y="890905"/>
            <a:ext cx="2512060" cy="5095875"/>
          </a:xfrm>
          <a:prstGeom prst="rect">
            <a:avLst/>
          </a:prstGeom>
          <a:noFill/>
        </p:spPr>
        <p:txBody>
          <a:bodyPr wrap="square" rtlCol="0">
            <a:spAutoFit/>
          </a:bodyPr>
          <a:p>
            <a:r>
              <a:rPr sz="1860" dirty="0">
                <a:solidFill>
                  <a:srgbClr val="5D9261"/>
                </a:solidFill>
                <a:latin typeface="华文中宋" panose="02010600040101010101" charset="-122"/>
                <a:ea typeface="华文中宋" panose="02010600040101010101" charset="-122"/>
                <a:sym typeface="+mn-ea"/>
              </a:rPr>
              <a:t>用户</a:t>
            </a:r>
            <a:r>
              <a:rPr sz="1860" dirty="0">
                <a:solidFill>
                  <a:schemeClr val="tx1">
                    <a:lumMod val="75000"/>
                    <a:lumOff val="25000"/>
                  </a:schemeClr>
                </a:solidFill>
                <a:latin typeface="华文中宋" panose="02010600040101010101" charset="-122"/>
                <a:ea typeface="华文中宋" panose="02010600040101010101" charset="-122"/>
                <a:sym typeface="+mn-ea"/>
              </a:rPr>
              <a:t>周围的一圈是</a:t>
            </a:r>
            <a:r>
              <a:rPr lang="zh-CN" sz="1860" dirty="0">
                <a:solidFill>
                  <a:schemeClr val="tx1">
                    <a:lumMod val="75000"/>
                    <a:lumOff val="25000"/>
                  </a:schemeClr>
                </a:solidFill>
                <a:latin typeface="华文中宋" panose="02010600040101010101" charset="-122"/>
                <a:ea typeface="华文中宋" panose="02010600040101010101" charset="-122"/>
                <a:sym typeface="+mn-ea"/>
              </a:rPr>
              <a:t>与用户相关联的实体</a:t>
            </a:r>
            <a:r>
              <a:rPr sz="1860" dirty="0">
                <a:solidFill>
                  <a:schemeClr val="tx1">
                    <a:lumMod val="75000"/>
                    <a:lumOff val="25000"/>
                  </a:schemeClr>
                </a:solidFill>
                <a:latin typeface="华文中宋" panose="02010600040101010101" charset="-122"/>
                <a:ea typeface="华文中宋" panose="02010600040101010101" charset="-122"/>
                <a:sym typeface="+mn-ea"/>
              </a:rPr>
              <a:t>，包括</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endParaRPr lang="zh-CN"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r>
              <a:rPr lang="zh-CN" sz="1860" dirty="0">
                <a:solidFill>
                  <a:schemeClr val="tx1">
                    <a:lumMod val="75000"/>
                    <a:lumOff val="25000"/>
                  </a:schemeClr>
                </a:solidFill>
                <a:latin typeface="华文中宋" panose="02010600040101010101" charset="-122"/>
                <a:ea typeface="华文中宋" panose="02010600040101010101" charset="-122"/>
                <a:sym typeface="+mn-ea"/>
              </a:rPr>
              <a:t>城市信息、</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旅行活动</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回答</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私聊</a:t>
            </a:r>
            <a:r>
              <a:rPr lang="zh-CN" sz="1860" dirty="0">
                <a:solidFill>
                  <a:schemeClr val="tx1">
                    <a:lumMod val="75000"/>
                    <a:lumOff val="25000"/>
                  </a:schemeClr>
                </a:solidFill>
                <a:latin typeface="华文中宋" panose="02010600040101010101" charset="-122"/>
                <a:ea typeface="华文中宋" panose="02010600040101010101" charset="-122"/>
                <a:sym typeface="+mn-ea"/>
              </a:rPr>
              <a:t>等</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endParaRPr sz="1860" dirty="0">
              <a:solidFill>
                <a:schemeClr val="tx1">
                  <a:lumMod val="75000"/>
                  <a:lumOff val="25000"/>
                </a:schemeClr>
              </a:solidFill>
              <a:latin typeface="华文中宋" panose="02010600040101010101" charset="-122"/>
              <a:ea typeface="华文中宋" panose="02010600040101010101" charset="-122"/>
              <a:sym typeface="+mn-ea"/>
            </a:endParaRPr>
          </a:p>
          <a:p>
            <a:pPr fontAlgn="auto">
              <a:lnSpc>
                <a:spcPct val="150000"/>
              </a:lnSpc>
            </a:pPr>
            <a:r>
              <a:rPr sz="1860" dirty="0">
                <a:solidFill>
                  <a:schemeClr val="tx1">
                    <a:lumMod val="75000"/>
                    <a:lumOff val="25000"/>
                  </a:schemeClr>
                </a:solidFill>
                <a:latin typeface="华文中宋" panose="02010600040101010101" charset="-122"/>
                <a:ea typeface="华文中宋" panose="02010600040101010101" charset="-122"/>
                <a:sym typeface="+mn-ea"/>
              </a:rPr>
              <a:t>管理员主要负责审核</a:t>
            </a:r>
            <a:r>
              <a:rPr lang="zh-CN" sz="1860" dirty="0">
                <a:solidFill>
                  <a:schemeClr val="tx1">
                    <a:lumMod val="75000"/>
                    <a:lumOff val="25000"/>
                  </a:schemeClr>
                </a:solidFill>
                <a:latin typeface="华文中宋" panose="02010600040101010101" charset="-122"/>
                <a:ea typeface="华文中宋" panose="02010600040101010101" charset="-122"/>
                <a:sym typeface="+mn-ea"/>
              </a:rPr>
              <a:t>用户的城市特色词条（包括景点、美食、特产等）申请</a:t>
            </a:r>
            <a:r>
              <a:rPr sz="1860" dirty="0">
                <a:solidFill>
                  <a:schemeClr val="tx1">
                    <a:lumMod val="75000"/>
                    <a:lumOff val="25000"/>
                  </a:schemeClr>
                </a:solidFill>
                <a:latin typeface="华文中宋" panose="02010600040101010101" charset="-122"/>
                <a:ea typeface="华文中宋" panose="02010600040101010101" charset="-122"/>
                <a:sym typeface="+mn-ea"/>
              </a:rPr>
              <a:t>和</a:t>
            </a:r>
            <a:r>
              <a:rPr lang="zh-CN" sz="1860" dirty="0">
                <a:solidFill>
                  <a:schemeClr val="tx1">
                    <a:lumMod val="75000"/>
                    <a:lumOff val="25000"/>
                  </a:schemeClr>
                </a:solidFill>
                <a:latin typeface="华文中宋" panose="02010600040101010101" charset="-122"/>
                <a:ea typeface="华文中宋" panose="02010600040101010101" charset="-122"/>
                <a:sym typeface="+mn-ea"/>
              </a:rPr>
              <a:t>各种</a:t>
            </a:r>
            <a:r>
              <a:rPr sz="1860" dirty="0">
                <a:solidFill>
                  <a:schemeClr val="tx1">
                    <a:lumMod val="75000"/>
                    <a:lumOff val="25000"/>
                  </a:schemeClr>
                </a:solidFill>
                <a:latin typeface="华文中宋" panose="02010600040101010101" charset="-122"/>
                <a:ea typeface="华文中宋" panose="02010600040101010101" charset="-122"/>
                <a:sym typeface="+mn-ea"/>
              </a:rPr>
              <a:t>举报</a:t>
            </a:r>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1460500" y="3837940"/>
          <a:ext cx="3258820" cy="2226310"/>
        </p:xfrm>
        <a:graphic>
          <a:graphicData uri="http://schemas.openxmlformats.org/presentationml/2006/ole">
            <mc:AlternateContent xmlns:mc="http://schemas.openxmlformats.org/markup-compatibility/2006">
              <mc:Choice xmlns:v="urn:schemas-microsoft-com:vml" Requires="v">
                <p:oleObj spid="_x0000_s5" name="" r:id="rId10" imgW="2494280" imgH="1707515" progId="Visio.Drawing.15">
                  <p:embed/>
                </p:oleObj>
              </mc:Choice>
              <mc:Fallback>
                <p:oleObj name="" r:id="rId10" imgW="2494280" imgH="1707515" progId="Visio.Drawing.15">
                  <p:embed/>
                  <p:pic>
                    <p:nvPicPr>
                      <p:cNvPr id="0" name="图片 4"/>
                      <p:cNvPicPr/>
                      <p:nvPr/>
                    </p:nvPicPr>
                    <p:blipFill>
                      <a:blip r:embed="rId11"/>
                      <a:stretch>
                        <a:fillRect/>
                      </a:stretch>
                    </p:blipFill>
                    <p:spPr>
                      <a:xfrm>
                        <a:off x="1460500" y="3837940"/>
                        <a:ext cx="3258820" cy="2226310"/>
                      </a:xfrm>
                      <a:prstGeom prst="rect">
                        <a:avLst/>
                      </a:prstGeom>
                    </p:spPr>
                  </p:pic>
                </p:oleObj>
              </mc:Fallback>
            </mc:AlternateContent>
          </a:graphicData>
        </a:graphic>
      </p:graphicFrame>
      <p:graphicFrame>
        <p:nvGraphicFramePr>
          <p:cNvPr id="7" name="对象 6"/>
          <p:cNvGraphicFramePr/>
          <p:nvPr/>
        </p:nvGraphicFramePr>
        <p:xfrm>
          <a:off x="6099810" y="2066290"/>
          <a:ext cx="2112010" cy="3997960"/>
        </p:xfrm>
        <a:graphic>
          <a:graphicData uri="http://schemas.openxmlformats.org/presentationml/2006/ole">
            <mc:AlternateContent xmlns:mc="http://schemas.openxmlformats.org/markup-compatibility/2006">
              <mc:Choice xmlns:v="urn:schemas-microsoft-com:vml" Requires="v">
                <p:oleObj spid="_x0000_s8" name="" r:id="rId12" imgW="1620520" imgH="3055620" progId="Visio.Drawing.15">
                  <p:embed/>
                </p:oleObj>
              </mc:Choice>
              <mc:Fallback>
                <p:oleObj name="" r:id="rId12" imgW="1620520" imgH="3055620" progId="Visio.Drawing.15">
                  <p:embed/>
                  <p:pic>
                    <p:nvPicPr>
                      <p:cNvPr id="0" name="图片 7"/>
                      <p:cNvPicPr/>
                      <p:nvPr/>
                    </p:nvPicPr>
                    <p:blipFill>
                      <a:blip r:embed="rId13"/>
                      <a:stretch>
                        <a:fillRect/>
                      </a:stretch>
                    </p:blipFill>
                    <p:spPr>
                      <a:xfrm>
                        <a:off x="6099810" y="2066290"/>
                        <a:ext cx="2112010" cy="3997960"/>
                      </a:xfrm>
                      <a:prstGeom prst="rect">
                        <a:avLst/>
                      </a:prstGeom>
                    </p:spPr>
                  </p:pic>
                </p:oleObj>
              </mc:Fallback>
            </mc:AlternateContent>
          </a:graphicData>
        </a:graphic>
      </p:graphicFrame>
      <p:graphicFrame>
        <p:nvGraphicFramePr>
          <p:cNvPr id="9" name="对象 8"/>
          <p:cNvGraphicFramePr/>
          <p:nvPr/>
        </p:nvGraphicFramePr>
        <p:xfrm>
          <a:off x="563245" y="986155"/>
          <a:ext cx="5053330" cy="2178685"/>
        </p:xfrm>
        <a:graphic>
          <a:graphicData uri="http://schemas.openxmlformats.org/presentationml/2006/ole">
            <mc:AlternateContent xmlns:mc="http://schemas.openxmlformats.org/markup-compatibility/2006">
              <mc:Choice xmlns:v="urn:schemas-microsoft-com:vml" Requires="v">
                <p:oleObj spid="_x0000_s10" name="" r:id="rId14" imgW="3854450" imgH="1672590" progId="Visio.Drawing.15">
                  <p:embed/>
                </p:oleObj>
              </mc:Choice>
              <mc:Fallback>
                <p:oleObj name="" r:id="rId14" imgW="3854450" imgH="1672590" progId="Visio.Drawing.15">
                  <p:embed/>
                  <p:pic>
                    <p:nvPicPr>
                      <p:cNvPr id="0" name="图片 9"/>
                      <p:cNvPicPr/>
                      <p:nvPr/>
                    </p:nvPicPr>
                    <p:blipFill>
                      <a:blip r:embed="rId15"/>
                      <a:stretch>
                        <a:fillRect/>
                      </a:stretch>
                    </p:blipFill>
                    <p:spPr>
                      <a:xfrm>
                        <a:off x="563245" y="986155"/>
                        <a:ext cx="5053330" cy="2178685"/>
                      </a:xfrm>
                      <a:prstGeom prst="rect">
                        <a:avLst/>
                      </a:prstGeom>
                    </p:spPr>
                  </p:pic>
                </p:oleObj>
              </mc:Fallback>
            </mc:AlternateContent>
          </a:graphicData>
        </a:graphic>
      </p:graphicFrame>
      <p:sp>
        <p:nvSpPr>
          <p:cNvPr id="11" name="TextBox 24"/>
          <p:cNvSpPr txBox="1"/>
          <p:nvPr/>
        </p:nvSpPr>
        <p:spPr>
          <a:xfrm>
            <a:off x="8523605" y="887095"/>
            <a:ext cx="3025775" cy="3808730"/>
          </a:xfrm>
          <a:prstGeom prst="rect">
            <a:avLst/>
          </a:prstGeom>
          <a:noFill/>
        </p:spPr>
        <p:txBody>
          <a:bodyPr wrap="square" rtlCol="0">
            <a:spAutoFit/>
          </a:bodyPr>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sz="1860" dirty="0">
                <a:solidFill>
                  <a:srgbClr val="5D9261"/>
                </a:solidFill>
                <a:latin typeface="华文中宋" panose="02010600040101010101" charset="-122"/>
                <a:ea typeface="华文中宋" panose="02010600040101010101" charset="-122"/>
                <a:sym typeface="+mn-ea"/>
              </a:rPr>
              <a:t>路线图</a:t>
            </a:r>
            <a:r>
              <a:rPr sz="1860" dirty="0">
                <a:solidFill>
                  <a:schemeClr val="tx1">
                    <a:lumMod val="75000"/>
                    <a:lumOff val="25000"/>
                  </a:schemeClr>
                </a:solidFill>
                <a:latin typeface="华文中宋" panose="02010600040101010101" charset="-122"/>
                <a:ea typeface="华文中宋" panose="02010600040101010101" charset="-122"/>
                <a:sym typeface="+mn-ea"/>
              </a:rPr>
              <a:t>由行程节点和自定义条目组成，可以被赞成</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反对</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购买</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sz="1860" dirty="0">
                <a:solidFill>
                  <a:srgbClr val="5D9261"/>
                </a:solidFill>
                <a:latin typeface="华文中宋" panose="02010600040101010101" charset="-122"/>
                <a:ea typeface="华文中宋" panose="02010600040101010101" charset="-122"/>
                <a:sym typeface="+mn-ea"/>
              </a:rPr>
              <a:t>旅行日志</a:t>
            </a:r>
            <a:r>
              <a:rPr sz="1860" dirty="0">
                <a:solidFill>
                  <a:schemeClr val="tx1">
                    <a:lumMod val="75000"/>
                    <a:lumOff val="25000"/>
                  </a:schemeClr>
                </a:solidFill>
                <a:latin typeface="华文中宋" panose="02010600040101010101" charset="-122"/>
                <a:ea typeface="华文中宋" panose="02010600040101010101" charset="-122"/>
                <a:sym typeface="+mn-ea"/>
              </a:rPr>
              <a:t>可以被点赞</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收藏</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a:p>
            <a:r>
              <a:rPr lang="zh-CN" sz="1860" dirty="0">
                <a:solidFill>
                  <a:schemeClr val="tx1">
                    <a:lumMod val="75000"/>
                    <a:lumOff val="25000"/>
                  </a:schemeClr>
                </a:solidFill>
                <a:latin typeface="华文中宋" panose="02010600040101010101" charset="-122"/>
                <a:ea typeface="华文中宋" panose="02010600040101010101" charset="-122"/>
                <a:sym typeface="+mn-ea"/>
              </a:rPr>
              <a:t>一个</a:t>
            </a:r>
            <a:r>
              <a:rPr lang="zh-CN" sz="1860" dirty="0">
                <a:solidFill>
                  <a:srgbClr val="5D9261"/>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与多个回答相关联，且每个回答都</a:t>
            </a:r>
            <a:r>
              <a:rPr sz="1860" dirty="0">
                <a:solidFill>
                  <a:schemeClr val="tx1">
                    <a:lumMod val="75000"/>
                    <a:lumOff val="25000"/>
                  </a:schemeClr>
                </a:solidFill>
                <a:latin typeface="华文中宋" panose="02010600040101010101" charset="-122"/>
                <a:ea typeface="华文中宋" panose="02010600040101010101" charset="-122"/>
                <a:sym typeface="+mn-ea"/>
              </a:rPr>
              <a:t>可以被评论，</a:t>
            </a:r>
            <a:r>
              <a:rPr lang="zh-CN" sz="1860" dirty="0">
                <a:solidFill>
                  <a:schemeClr val="tx1">
                    <a:lumMod val="75000"/>
                    <a:lumOff val="25000"/>
                  </a:schemeClr>
                </a:solidFill>
                <a:latin typeface="华文中宋" panose="02010600040101010101" charset="-122"/>
                <a:ea typeface="华文中宋" panose="02010600040101010101" charset="-122"/>
                <a:sym typeface="+mn-ea"/>
              </a:rPr>
              <a:t>回答以路线图的形式呈现，即回答嵌入</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r>
              <a:rPr lang="zh-CN" sz="1860" dirty="0">
                <a:solidFill>
                  <a:schemeClr val="tx1">
                    <a:lumMod val="75000"/>
                    <a:lumOff val="25000"/>
                  </a:schemeClr>
                </a:solidFill>
                <a:latin typeface="华文中宋" panose="02010600040101010101" charset="-122"/>
                <a:ea typeface="华文中宋" panose="02010600040101010101" charset="-122"/>
                <a:sym typeface="+mn-ea"/>
              </a:rPr>
              <a:t>链接</a:t>
            </a:r>
            <a:endParaRPr sz="1860" dirty="0">
              <a:solidFill>
                <a:schemeClr val="tx1">
                  <a:lumMod val="75000"/>
                  <a:lumOff val="25000"/>
                </a:schemeClr>
              </a:solidFill>
              <a:latin typeface="华文中宋" panose="02010600040101010101" charset="-122"/>
              <a:ea typeface="华文中宋" panose="02010600040101010101" charset="-122"/>
              <a:sym typeface="+mn-ea"/>
            </a:endParaRPr>
          </a:p>
          <a:p>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6"/>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720090" y="1930400"/>
          <a:ext cx="3287395" cy="2494280"/>
        </p:xfrm>
        <a:graphic>
          <a:graphicData uri="http://schemas.openxmlformats.org/presentationml/2006/ole">
            <mc:AlternateContent xmlns:mc="http://schemas.openxmlformats.org/markup-compatibility/2006">
              <mc:Choice xmlns:v="urn:schemas-microsoft-com:vml" Requires="v">
                <p:oleObj spid="_x0000_s5" name="" r:id="rId10" imgW="2511425" imgH="1910080" progId="Visio.Drawing.15">
                  <p:embed/>
                </p:oleObj>
              </mc:Choice>
              <mc:Fallback>
                <p:oleObj name="" r:id="rId10" imgW="2511425" imgH="1910080" progId="Visio.Drawing.15">
                  <p:embed/>
                  <p:pic>
                    <p:nvPicPr>
                      <p:cNvPr id="0" name="图片 4"/>
                      <p:cNvPicPr/>
                      <p:nvPr/>
                    </p:nvPicPr>
                    <p:blipFill>
                      <a:blip r:embed="rId11"/>
                      <a:stretch>
                        <a:fillRect/>
                      </a:stretch>
                    </p:blipFill>
                    <p:spPr>
                      <a:xfrm>
                        <a:off x="720090" y="1930400"/>
                        <a:ext cx="3287395" cy="2494280"/>
                      </a:xfrm>
                      <a:prstGeom prst="rect">
                        <a:avLst/>
                      </a:prstGeom>
                    </p:spPr>
                  </p:pic>
                </p:oleObj>
              </mc:Fallback>
            </mc:AlternateContent>
          </a:graphicData>
        </a:graphic>
      </p:graphicFrame>
      <p:graphicFrame>
        <p:nvGraphicFramePr>
          <p:cNvPr id="7" name="对象 6"/>
          <p:cNvGraphicFramePr/>
          <p:nvPr/>
        </p:nvGraphicFramePr>
        <p:xfrm>
          <a:off x="9013825" y="1764665"/>
          <a:ext cx="2279650" cy="2825750"/>
        </p:xfrm>
        <a:graphic>
          <a:graphicData uri="http://schemas.openxmlformats.org/presentationml/2006/ole">
            <mc:AlternateContent xmlns:mc="http://schemas.openxmlformats.org/markup-compatibility/2006">
              <mc:Choice xmlns:v="urn:schemas-microsoft-com:vml" Requires="v">
                <p:oleObj spid="_x0000_s8" name="" r:id="rId12" imgW="1747520" imgH="2164715" progId="Visio.Drawing.15">
                  <p:embed/>
                </p:oleObj>
              </mc:Choice>
              <mc:Fallback>
                <p:oleObj name="" r:id="rId12" imgW="1747520" imgH="2164715" progId="Visio.Drawing.15">
                  <p:embed/>
                  <p:pic>
                    <p:nvPicPr>
                      <p:cNvPr id="0" name="图片 7"/>
                      <p:cNvPicPr/>
                      <p:nvPr/>
                    </p:nvPicPr>
                    <p:blipFill>
                      <a:blip r:embed="rId13"/>
                      <a:stretch>
                        <a:fillRect/>
                      </a:stretch>
                    </p:blipFill>
                    <p:spPr>
                      <a:xfrm>
                        <a:off x="9013825" y="1764665"/>
                        <a:ext cx="2279650" cy="2825750"/>
                      </a:xfrm>
                      <a:prstGeom prst="rect">
                        <a:avLst/>
                      </a:prstGeom>
                    </p:spPr>
                  </p:pic>
                </p:oleObj>
              </mc:Fallback>
            </mc:AlternateContent>
          </a:graphicData>
        </a:graphic>
      </p:graphicFrame>
      <p:graphicFrame>
        <p:nvGraphicFramePr>
          <p:cNvPr id="9" name="对象 8"/>
          <p:cNvGraphicFramePr/>
          <p:nvPr/>
        </p:nvGraphicFramePr>
        <p:xfrm>
          <a:off x="4680585" y="1811020"/>
          <a:ext cx="3785870" cy="2733040"/>
        </p:xfrm>
        <a:graphic>
          <a:graphicData uri="http://schemas.openxmlformats.org/presentationml/2006/ole">
            <mc:AlternateContent xmlns:mc="http://schemas.openxmlformats.org/markup-compatibility/2006">
              <mc:Choice xmlns:v="urn:schemas-microsoft-com:vml" Requires="v">
                <p:oleObj spid="_x0000_s10" name="" r:id="rId14" imgW="2893695" imgH="2094865" progId="Visio.Drawing.15">
                  <p:embed/>
                </p:oleObj>
              </mc:Choice>
              <mc:Fallback>
                <p:oleObj name="" r:id="rId14" imgW="2893695" imgH="2094865" progId="Visio.Drawing.15">
                  <p:embed/>
                  <p:pic>
                    <p:nvPicPr>
                      <p:cNvPr id="0" name="图片 9"/>
                      <p:cNvPicPr/>
                      <p:nvPr/>
                    </p:nvPicPr>
                    <p:blipFill>
                      <a:blip r:embed="rId15"/>
                      <a:stretch>
                        <a:fillRect/>
                      </a:stretch>
                    </p:blipFill>
                    <p:spPr>
                      <a:xfrm>
                        <a:off x="4680585" y="1811020"/>
                        <a:ext cx="3785870" cy="2733040"/>
                      </a:xfrm>
                      <a:prstGeom prst="rect">
                        <a:avLst/>
                      </a:prstGeom>
                    </p:spPr>
                  </p:pic>
                </p:oleObj>
              </mc:Fallback>
            </mc:AlternateContent>
          </a:graphicData>
        </a:graphic>
      </p:graphicFrame>
      <p:sp>
        <p:nvSpPr>
          <p:cNvPr id="11" name="TextBox 24"/>
          <p:cNvSpPr txBox="1"/>
          <p:nvPr/>
        </p:nvSpPr>
        <p:spPr>
          <a:xfrm>
            <a:off x="250825" y="5203825"/>
            <a:ext cx="11745595" cy="377190"/>
          </a:xfrm>
          <a:prstGeom prst="rect">
            <a:avLst/>
          </a:prstGeom>
          <a:noFill/>
        </p:spPr>
        <p:txBody>
          <a:bodyPr wrap="square" rtlCol="0">
            <a:spAutoFit/>
          </a:bodyPr>
          <a:p>
            <a:pPr algn="l"/>
            <a:r>
              <a:rPr sz="1860" dirty="0">
                <a:solidFill>
                  <a:srgbClr val="5D9261"/>
                </a:solidFill>
                <a:latin typeface="华文中宋" panose="02010600040101010101" charset="-122"/>
                <a:ea typeface="华文中宋" panose="02010600040101010101" charset="-122"/>
                <a:sym typeface="+mn-ea"/>
              </a:rPr>
              <a:t>评论</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回答</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路线图        </a:t>
            </a:r>
            <a:r>
              <a:rPr sz="1860" dirty="0">
                <a:solidFill>
                  <a:srgbClr val="5D9261"/>
                </a:solidFill>
                <a:latin typeface="华文中宋" panose="02010600040101010101" charset="-122"/>
                <a:ea typeface="华文中宋" panose="02010600040101010101" charset="-122"/>
                <a:sym typeface="+mn-ea"/>
              </a:rPr>
              <a:t>关注</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适用于旅行活动</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提问</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用户       </a:t>
            </a:r>
            <a:r>
              <a:rPr sz="1860" dirty="0">
                <a:solidFill>
                  <a:srgbClr val="5D9261"/>
                </a:solidFill>
                <a:latin typeface="华文中宋" panose="02010600040101010101" charset="-122"/>
                <a:ea typeface="华文中宋" panose="02010600040101010101" charset="-122"/>
                <a:sym typeface="+mn-ea"/>
              </a:rPr>
              <a:t>收藏</a:t>
            </a:r>
            <a:r>
              <a:rPr sz="1860" dirty="0">
                <a:solidFill>
                  <a:schemeClr val="tx1">
                    <a:lumMod val="75000"/>
                    <a:lumOff val="25000"/>
                  </a:schemeClr>
                </a:solidFill>
                <a:latin typeface="华文中宋" panose="02010600040101010101" charset="-122"/>
                <a:ea typeface="华文中宋" panose="02010600040101010101" charset="-122"/>
                <a:sym typeface="+mn-ea"/>
              </a:rPr>
              <a:t>适用于旅行日志</a:t>
            </a:r>
            <a:r>
              <a:rPr lang="zh-CN" sz="1860" dirty="0">
                <a:solidFill>
                  <a:schemeClr val="tx1">
                    <a:lumMod val="75000"/>
                    <a:lumOff val="25000"/>
                  </a:schemeClr>
                </a:solidFill>
                <a:latin typeface="华文中宋" panose="02010600040101010101" charset="-122"/>
                <a:ea typeface="华文中宋" panose="02010600040101010101" charset="-122"/>
                <a:sym typeface="+mn-ea"/>
              </a:rPr>
              <a:t>、</a:t>
            </a:r>
            <a:r>
              <a:rPr sz="1860" dirty="0">
                <a:solidFill>
                  <a:schemeClr val="tx1">
                    <a:lumMod val="75000"/>
                    <a:lumOff val="25000"/>
                  </a:schemeClr>
                </a:solidFill>
                <a:latin typeface="华文中宋" panose="02010600040101010101" charset="-122"/>
                <a:ea typeface="华文中宋" panose="02010600040101010101" charset="-122"/>
                <a:sym typeface="+mn-ea"/>
              </a:rPr>
              <a:t>路线图</a:t>
            </a:r>
            <a:endParaRPr sz="1860" dirty="0">
              <a:solidFill>
                <a:schemeClr val="tx1">
                  <a:lumMod val="75000"/>
                  <a:lumOff val="25000"/>
                </a:schemeClr>
              </a:solidFill>
              <a:latin typeface="华文中宋" panose="02010600040101010101" charset="-122"/>
              <a:ea typeface="华文中宋" panose="02010600040101010101" charset="-122"/>
              <a:sym typeface="+mn-ea"/>
            </a:endParaRPr>
          </a:p>
        </p:txBody>
      </p:sp>
    </p:spTree>
    <p:custDataLst>
      <p:tags r:id="rId1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57475" y="-2689225"/>
            <a:ext cx="6877050" cy="12236450"/>
          </a:xfrm>
          <a:prstGeom prst="rect">
            <a:avLst/>
          </a:prstGeom>
        </p:spPr>
      </p:pic>
      <p:sp>
        <p:nvSpPr>
          <p:cNvPr id="17" name="PA_MH_Others_11" descr="#wm#_48_07_*Z"/>
          <p:cNvSpPr>
            <a:spLocks noChangeArrowheads="1"/>
          </p:cNvSpPr>
          <p:nvPr>
            <p:custDataLst>
              <p:tags r:id="rId2"/>
            </p:custDataLst>
          </p:nvPr>
        </p:nvSpPr>
        <p:spPr bwMode="auto">
          <a:xfrm>
            <a:off x="8404225" y="1092200"/>
            <a:ext cx="1088390" cy="1091565"/>
          </a:xfrm>
          <a:prstGeom prst="ellipse">
            <a:avLst/>
          </a:prstGeom>
          <a:solidFill>
            <a:schemeClr val="accent5">
              <a:lumMod val="75000"/>
              <a:alpha val="80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3"/>
            </p:custDataLst>
          </p:nvPr>
        </p:nvSpPr>
        <p:spPr>
          <a:xfrm>
            <a:off x="9180830" y="24549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2176780" y="2178965"/>
            <a:ext cx="5753066" cy="2493638"/>
            <a:chOff x="7340" y="2923"/>
            <a:chExt cx="9060" cy="3927"/>
          </a:xfrm>
        </p:grpSpPr>
        <p:grpSp>
          <p:nvGrpSpPr>
            <p:cNvPr id="37" name="组合 36"/>
            <p:cNvGrpSpPr/>
            <p:nvPr/>
          </p:nvGrpSpPr>
          <p:grpSpPr>
            <a:xfrm>
              <a:off x="7340" y="2923"/>
              <a:ext cx="9060" cy="1077"/>
              <a:chOff x="3494405" y="1392118"/>
              <a:chExt cx="5753100" cy="684261"/>
            </a:xfrm>
          </p:grpSpPr>
          <p:sp>
            <p:nvSpPr>
              <p:cNvPr id="38" name="文本框 37"/>
              <p:cNvSpPr txBox="1"/>
              <p:nvPr>
                <p:custDataLst>
                  <p:tags r:id="rId4"/>
                </p:custDataLst>
              </p:nvPr>
            </p:nvSpPr>
            <p:spPr>
              <a:xfrm>
                <a:off x="3494405" y="1392118"/>
                <a:ext cx="739742" cy="684261"/>
              </a:xfrm>
              <a:prstGeom prst="rect">
                <a:avLst/>
              </a:prstGeom>
              <a:noFill/>
            </p:spPr>
            <p:txBody>
              <a:bodyPr wrap="square" tIns="46800" bIns="46800" anchor="ctr">
                <a:normAutofit fontScale="92500" lnSpcReduction="10000"/>
              </a:bodyPr>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5"/>
                </p:custDataLst>
              </p:nvPr>
            </p:nvSpPr>
            <p:spPr>
              <a:xfrm>
                <a:off x="4306513" y="1525289"/>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项目介绍</a:t>
                </a:r>
                <a:endPar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nvGrpSpPr>
            <p:cNvPr id="41" name="组合 40"/>
            <p:cNvGrpSpPr/>
            <p:nvPr/>
          </p:nvGrpSpPr>
          <p:grpSpPr>
            <a:xfrm>
              <a:off x="7340" y="4347"/>
              <a:ext cx="9060" cy="1077"/>
              <a:chOff x="3494405" y="2296694"/>
              <a:chExt cx="5753100" cy="684261"/>
            </a:xfrm>
          </p:grpSpPr>
          <p:sp>
            <p:nvSpPr>
              <p:cNvPr id="42" name="文本框 41"/>
              <p:cNvSpPr txBox="1"/>
              <p:nvPr>
                <p:custDataLst>
                  <p:tags r:id="rId6"/>
                </p:custDataLst>
              </p:nvPr>
            </p:nvSpPr>
            <p:spPr>
              <a:xfrm>
                <a:off x="3494405" y="2296694"/>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7"/>
                </p:custDataLst>
              </p:nvPr>
            </p:nvSpPr>
            <p:spPr>
              <a:xfrm>
                <a:off x="4306513" y="2430428"/>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系统完成情况</a:t>
                </a:r>
                <a:endParaRPr lang="zh-CN" altLang="en-US" sz="2400" b="1" spc="300" dirty="0">
                  <a:solidFill>
                    <a:schemeClr val="tx1"/>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nvGrpSpPr>
            <p:cNvPr id="45" name="组合 44"/>
            <p:cNvGrpSpPr/>
            <p:nvPr/>
          </p:nvGrpSpPr>
          <p:grpSpPr>
            <a:xfrm>
              <a:off x="7340" y="5773"/>
              <a:ext cx="9060" cy="1077"/>
              <a:chOff x="3494405" y="3201269"/>
              <a:chExt cx="5753100" cy="684261"/>
            </a:xfrm>
          </p:grpSpPr>
          <p:sp>
            <p:nvSpPr>
              <p:cNvPr id="46" name="文本框 45"/>
              <p:cNvSpPr txBox="1"/>
              <p:nvPr>
                <p:custDataLst>
                  <p:tags r:id="rId8"/>
                </p:custDataLst>
              </p:nvPr>
            </p:nvSpPr>
            <p:spPr>
              <a:xfrm>
                <a:off x="3494405" y="3201269"/>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9"/>
                </p:custDataLst>
              </p:nvPr>
            </p:nvSpPr>
            <p:spPr>
              <a:xfrm>
                <a:off x="4306513" y="3334932"/>
                <a:ext cx="4940992" cy="417311"/>
              </a:xfrm>
              <a:prstGeom prst="rect">
                <a:avLst/>
              </a:prstGeom>
              <a:noFill/>
            </p:spPr>
            <p:txBody>
              <a:bodyPr wrap="square" lIns="90000" tIns="46800" rIns="90000" bIns="0" anchor="b" anchorCtr="0">
                <a:noAutofit/>
              </a:bodyPr>
              <a:p>
                <a:pPr fontAlgn="auto">
                  <a:lnSpc>
                    <a:spcPct val="120000"/>
                  </a:lnSpc>
                </a:pPr>
                <a:r>
                  <a:rPr lang="zh-CN" altLang="en-US" sz="2400" b="1" spc="300" dirty="0">
                    <a:solidFill>
                      <a:schemeClr val="tx1">
                        <a:lumMod val="85000"/>
                        <a:lumOff val="15000"/>
                      </a:schemeClr>
                    </a:solidFill>
                    <a:effectLst>
                      <a:reflection blurRad="6350" stA="55000" endA="300" endPos="45500" dir="5400000" sy="-100000" algn="bl" rotWithShape="0"/>
                    </a:effectLst>
                    <a:latin typeface="微软雅黑" panose="020B0503020204020204" charset="-122"/>
                    <a:ea typeface="微软雅黑" panose="020B0503020204020204" charset="-122"/>
                    <a:cs typeface="+mj-cs"/>
                  </a:rPr>
                  <a:t>系统技术难点的解决</a:t>
                </a:r>
                <a:endParaRPr lang="zh-CN" altLang="en-US" sz="2400" b="1" spc="300" dirty="0">
                  <a:solidFill>
                    <a:schemeClr val="tx1">
                      <a:lumMod val="85000"/>
                      <a:lumOff val="15000"/>
                    </a:schemeClr>
                  </a:solidFill>
                  <a:effectLst>
                    <a:reflection blurRad="6350" stA="55000" endA="300" endPos="45500" dir="5400000" sy="-100000" algn="bl" rotWithShape="0"/>
                  </a:effectLst>
                  <a:latin typeface="微软雅黑" panose="020B0503020204020204" charset="-122"/>
                  <a:ea typeface="微软雅黑" panose="020B0503020204020204" charset="-122"/>
                  <a:cs typeface="+mj-cs"/>
                </a:endParaRPr>
              </a:p>
            </p:txBody>
          </p:sp>
        </p:grpSp>
      </p:grpSp>
      <p:sp>
        <p:nvSpPr>
          <p:cNvPr id="61" name="标题 60"/>
          <p:cNvSpPr>
            <a:spLocks noGrp="1"/>
          </p:cNvSpPr>
          <p:nvPr>
            <p:ph type="ctrTitle"/>
            <p:custDataLst>
              <p:tags r:id="rId10"/>
            </p:custDataLst>
          </p:nvPr>
        </p:nvSpPr>
        <p:spPr>
          <a:xfrm>
            <a:off x="10001885" y="1761490"/>
            <a:ext cx="1403350" cy="1701165"/>
          </a:xfrm>
        </p:spPr>
        <p:txBody>
          <a:bodyPr vert="eaVert">
            <a:noAutofit/>
          </a:bodyPr>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1"/>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bg1"/>
                </a:solidFill>
                <a:latin typeface="逐浪温莎雅楷体" panose="03000509000000000000" charset="-122"/>
                <a:ea typeface="逐浪温莎雅楷体" panose="03000509000000000000" charset="-122"/>
              </a:rPr>
              <a:t>目</a:t>
            </a:r>
            <a:endParaRPr lang="zh-CN" altLang="en-US" sz="5400" b="0" dirty="0">
              <a:solidFill>
                <a:schemeClr val="bg1"/>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custDataLst>
              <p:tags r:id="rId12"/>
            </p:custDataLst>
          </p:nvPr>
        </p:nvPicPr>
        <p:blipFill>
          <a:blip r:embed="rId13"/>
          <a:stretch>
            <a:fillRect/>
          </a:stretch>
        </p:blipFill>
        <p:spPr>
          <a:xfrm>
            <a:off x="9712325" y="2931795"/>
            <a:ext cx="1847850" cy="2275840"/>
          </a:xfrm>
          <a:prstGeom prst="rect">
            <a:avLst/>
          </a:prstGeom>
        </p:spPr>
      </p:pic>
    </p:spTree>
    <p:custDataLst>
      <p:tags r:id="rId1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E-R</a:t>
            </a:r>
            <a:r>
              <a:rPr sz="2400">
                <a:latin typeface="幼圆" panose="02010509060101010101" charset="-122"/>
                <a:ea typeface="幼圆" panose="02010509060101010101" charset="-122"/>
                <a:sym typeface="+mn-ea"/>
              </a:rPr>
              <a:t>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2" name="对象 1"/>
          <p:cNvGraphicFramePr/>
          <p:nvPr/>
        </p:nvGraphicFramePr>
        <p:xfrm>
          <a:off x="3289300" y="1617980"/>
          <a:ext cx="5612765" cy="2829560"/>
        </p:xfrm>
        <a:graphic>
          <a:graphicData uri="http://schemas.openxmlformats.org/presentationml/2006/ole">
            <mc:AlternateContent xmlns:mc="http://schemas.openxmlformats.org/markup-compatibility/2006">
              <mc:Choice xmlns:v="urn:schemas-microsoft-com:vml" Requires="v">
                <p:oleObj spid="_x0000_s3" name="" r:id="rId10" imgW="4276725" imgH="2164715" progId="Visio.Drawing.15">
                  <p:embed/>
                </p:oleObj>
              </mc:Choice>
              <mc:Fallback>
                <p:oleObj name="" r:id="rId10" imgW="4276725" imgH="2164715" progId="Visio.Drawing.15">
                  <p:embed/>
                  <p:pic>
                    <p:nvPicPr>
                      <p:cNvPr id="0" name="图片 2"/>
                      <p:cNvPicPr/>
                      <p:nvPr/>
                    </p:nvPicPr>
                    <p:blipFill>
                      <a:blip r:embed="rId11"/>
                      <a:stretch>
                        <a:fillRect/>
                      </a:stretch>
                    </p:blipFill>
                    <p:spPr>
                      <a:xfrm>
                        <a:off x="3289300" y="1617980"/>
                        <a:ext cx="5612765" cy="2829560"/>
                      </a:xfrm>
                      <a:prstGeom prst="rect">
                        <a:avLst/>
                      </a:prstGeom>
                    </p:spPr>
                  </p:pic>
                </p:oleObj>
              </mc:Fallback>
            </mc:AlternateContent>
          </a:graphicData>
        </a:graphic>
      </p:graphicFrame>
      <p:sp>
        <p:nvSpPr>
          <p:cNvPr id="11" name="TextBox 24"/>
          <p:cNvSpPr txBox="1"/>
          <p:nvPr/>
        </p:nvSpPr>
        <p:spPr>
          <a:xfrm>
            <a:off x="2932430" y="5203825"/>
            <a:ext cx="6381750" cy="377190"/>
          </a:xfrm>
          <a:prstGeom prst="rect">
            <a:avLst/>
          </a:prstGeom>
          <a:noFill/>
        </p:spPr>
        <p:txBody>
          <a:bodyPr wrap="square" rtlCol="0">
            <a:spAutoFit/>
          </a:bodyPr>
          <a:p>
            <a:pPr algn="ctr"/>
            <a:r>
              <a:rPr sz="1860" dirty="0">
                <a:latin typeface="华文中宋" panose="02010600040101010101" charset="-122"/>
                <a:ea typeface="华文中宋" panose="02010600040101010101" charset="-122"/>
                <a:sym typeface="+mn-ea"/>
              </a:rPr>
              <a:t>路线图</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旅行日志</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提问</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评论</a:t>
            </a:r>
            <a:r>
              <a:rPr lang="zh-CN" sz="1860" dirty="0">
                <a:latin typeface="华文中宋" panose="02010600040101010101" charset="-122"/>
                <a:ea typeface="华文中宋" panose="02010600040101010101" charset="-122"/>
                <a:sym typeface="+mn-ea"/>
              </a:rPr>
              <a:t>、</a:t>
            </a:r>
            <a:r>
              <a:rPr sz="1860" dirty="0">
                <a:latin typeface="华文中宋" panose="02010600040101010101" charset="-122"/>
                <a:ea typeface="华文中宋" panose="02010600040101010101" charset="-122"/>
                <a:sym typeface="+mn-ea"/>
              </a:rPr>
              <a:t>用户均可被</a:t>
            </a:r>
            <a:r>
              <a:rPr sz="1860" dirty="0">
                <a:solidFill>
                  <a:srgbClr val="5D9261"/>
                </a:solidFill>
                <a:latin typeface="华文中宋" panose="02010600040101010101" charset="-122"/>
                <a:ea typeface="华文中宋" panose="02010600040101010101" charset="-122"/>
                <a:sym typeface="+mn-ea"/>
              </a:rPr>
              <a:t>举报</a:t>
            </a:r>
            <a:endParaRPr sz="1860" dirty="0">
              <a:solidFill>
                <a:srgbClr val="5D9261"/>
              </a:solidFill>
              <a:latin typeface="华文中宋" panose="02010600040101010101" charset="-122"/>
              <a:ea typeface="华文中宋" panose="02010600040101010101" charset="-122"/>
              <a:sym typeface="+mn-ea"/>
            </a:endParaRPr>
          </a:p>
        </p:txBody>
      </p:sp>
    </p:spTree>
    <p:custDataLst>
      <p:tags r:id="rId1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41148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1945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性能规定</a:t>
            </a:r>
            <a:endParaRPr sz="2400" dirty="0">
              <a:solidFill>
                <a:schemeClr val="tx1">
                  <a:lumMod val="85000"/>
                  <a:lumOff val="15000"/>
                </a:schemeClr>
              </a:solidFill>
              <a:uFillTx/>
              <a:latin typeface="幼圆" panose="02010509060101010101" charset="-122"/>
              <a:ea typeface="幼圆" panose="02010509060101010101" charset="-122"/>
            </a:endParaRPr>
          </a:p>
        </p:txBody>
      </p:sp>
      <p:grpSp>
        <p:nvGrpSpPr>
          <p:cNvPr id="22" name="组合 21"/>
          <p:cNvGrpSpPr/>
          <p:nvPr/>
        </p:nvGrpSpPr>
        <p:grpSpPr>
          <a:xfrm>
            <a:off x="1459230" y="1772285"/>
            <a:ext cx="10149205" cy="4675505"/>
            <a:chOff x="1465" y="2847"/>
            <a:chExt cx="12802" cy="7363"/>
          </a:xfrm>
        </p:grpSpPr>
        <p:sp>
          <p:nvSpPr>
            <p:cNvPr id="8" name="文本框 7"/>
            <p:cNvSpPr txBox="1"/>
            <p:nvPr/>
          </p:nvSpPr>
          <p:spPr>
            <a:xfrm>
              <a:off x="1465" y="2847"/>
              <a:ext cx="12801" cy="1044"/>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路线图交易金额的精度要精确到小数点后两位</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软件的输入、传输、输出精度要精确到小数点后两位，且输入上要限制输入特殊字符</a:t>
              </a:r>
              <a:endParaRPr lang="zh-CN" altLang="en-US" sz="1860">
                <a:latin typeface="华文中宋" panose="02010600040101010101" charset="-122"/>
                <a:ea typeface="华文中宋" panose="02010600040101010101" charset="-122"/>
                <a:cs typeface="华文中宋" panose="02010600040101010101" charset="-122"/>
              </a:endParaRPr>
            </a:p>
          </p:txBody>
        </p:sp>
        <p:sp>
          <p:nvSpPr>
            <p:cNvPr id="15" name="文本框 14"/>
            <p:cNvSpPr txBox="1"/>
            <p:nvPr/>
          </p:nvSpPr>
          <p:spPr>
            <a:xfrm>
              <a:off x="1465" y="5159"/>
              <a:ext cx="12802" cy="1945"/>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能够根据用户的需求随时软件做出更新和升级。</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模块之间的设计要考虑到可移植性</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3. </a:t>
              </a:r>
              <a:r>
                <a:rPr lang="zh-CN" sz="1860">
                  <a:latin typeface="华文中宋" panose="02010600040101010101" charset="-122"/>
                  <a:ea typeface="华文中宋" panose="02010600040101010101" charset="-122"/>
                  <a:cs typeface="华文中宋" panose="02010600040101010101" charset="-122"/>
                  <a:sym typeface="+mn-ea"/>
                </a:rPr>
                <a:t>软件运行过程中出现错误时，要给予相应的提示</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4. </a:t>
              </a:r>
              <a:r>
                <a:rPr lang="zh-CN" sz="1860">
                  <a:latin typeface="华文中宋" panose="02010600040101010101" charset="-122"/>
                  <a:ea typeface="华文中宋" panose="02010600040101010101" charset="-122"/>
                  <a:cs typeface="华文中宋" panose="02010600040101010101" charset="-122"/>
                  <a:sym typeface="+mn-ea"/>
                </a:rPr>
                <a:t>保证软件能在</a:t>
              </a:r>
              <a:r>
                <a:rPr lang="en-US" sz="1860">
                  <a:latin typeface="华文中宋" panose="02010600040101010101" charset="-122"/>
                  <a:ea typeface="华文中宋" panose="02010600040101010101" charset="-122"/>
                  <a:cs typeface="华文中宋" panose="02010600040101010101" charset="-122"/>
                  <a:sym typeface="+mn-ea"/>
                </a:rPr>
                <a:t>Android</a:t>
              </a:r>
              <a:r>
                <a:rPr lang="zh-CN" sz="1860">
                  <a:latin typeface="华文中宋" panose="02010600040101010101" charset="-122"/>
                  <a:ea typeface="华文中宋" panose="02010600040101010101" charset="-122"/>
                  <a:cs typeface="华文中宋" panose="02010600040101010101" charset="-122"/>
                  <a:sym typeface="+mn-ea"/>
                </a:rPr>
                <a:t>智能手机上运行，适用于现有的流行的</a:t>
              </a:r>
              <a:r>
                <a:rPr lang="en-US" sz="1860">
                  <a:latin typeface="华文中宋" panose="02010600040101010101" charset="-122"/>
                  <a:ea typeface="华文中宋" panose="02010600040101010101" charset="-122"/>
                  <a:cs typeface="华文中宋" panose="02010600040101010101" charset="-122"/>
                  <a:sym typeface="+mn-ea"/>
                </a:rPr>
                <a:t>Android</a:t>
              </a:r>
              <a:r>
                <a:rPr lang="zh-CN" sz="1860">
                  <a:latin typeface="华文中宋" panose="02010600040101010101" charset="-122"/>
                  <a:ea typeface="华文中宋" panose="02010600040101010101" charset="-122"/>
                  <a:cs typeface="华文中宋" panose="02010600040101010101" charset="-122"/>
                  <a:sym typeface="+mn-ea"/>
                </a:rPr>
                <a:t>系统</a:t>
              </a:r>
              <a:endParaRPr lang="zh-CN" altLang="en-US" sz="1860">
                <a:latin typeface="华文中宋" panose="02010600040101010101" charset="-122"/>
                <a:ea typeface="华文中宋" panose="02010600040101010101" charset="-122"/>
                <a:cs typeface="华文中宋" panose="02010600040101010101" charset="-122"/>
              </a:endParaRPr>
            </a:p>
          </p:txBody>
        </p:sp>
        <p:sp>
          <p:nvSpPr>
            <p:cNvPr id="20" name="文本框 19"/>
            <p:cNvSpPr txBox="1"/>
            <p:nvPr/>
          </p:nvSpPr>
          <p:spPr>
            <a:xfrm>
              <a:off x="1465" y="8265"/>
              <a:ext cx="12800" cy="1945"/>
            </a:xfrm>
            <a:prstGeom prst="rect">
              <a:avLst/>
            </a:prstGeom>
            <a:noFill/>
          </p:spPr>
          <p:txBody>
            <a:bodyPr wrap="square" rtlCol="0">
              <a:spAutoFit/>
            </a:bodyPr>
            <a:p>
              <a:r>
                <a:rPr lang="en-US" altLang="zh-CN" sz="1860">
                  <a:latin typeface="华文中宋" panose="02010600040101010101" charset="-122"/>
                  <a:ea typeface="华文中宋" panose="02010600040101010101" charset="-122"/>
                  <a:cs typeface="华文中宋" panose="02010600040101010101" charset="-122"/>
                  <a:sym typeface="+mn-ea"/>
                </a:rPr>
                <a:t>1. </a:t>
              </a:r>
              <a:r>
                <a:rPr lang="zh-CN" sz="1860">
                  <a:latin typeface="华文中宋" panose="02010600040101010101" charset="-122"/>
                  <a:ea typeface="华文中宋" panose="02010600040101010101" charset="-122"/>
                  <a:cs typeface="华文中宋" panose="02010600040101010101" charset="-122"/>
                  <a:sym typeface="+mn-ea"/>
                </a:rPr>
                <a:t>登录行为的耗时应控制在</a:t>
              </a:r>
              <a:r>
                <a:rPr lang="en-US" sz="1860">
                  <a:latin typeface="华文中宋" panose="02010600040101010101" charset="-122"/>
                  <a:ea typeface="华文中宋" panose="02010600040101010101" charset="-122"/>
                  <a:cs typeface="华文中宋" panose="02010600040101010101" charset="-122"/>
                  <a:sym typeface="+mn-ea"/>
                </a:rPr>
                <a:t>1s</a:t>
              </a:r>
              <a:r>
                <a:rPr lang="zh-CN" sz="1860">
                  <a:latin typeface="华文中宋" panose="02010600040101010101" charset="-122"/>
                  <a:ea typeface="华文中宋" panose="02010600040101010101" charset="-122"/>
                  <a:cs typeface="华文中宋" panose="02010600040101010101" charset="-122"/>
                  <a:sym typeface="+mn-ea"/>
                </a:rPr>
                <a:t>内</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2. </a:t>
              </a:r>
              <a:r>
                <a:rPr lang="zh-CN" sz="1860">
                  <a:latin typeface="华文中宋" panose="02010600040101010101" charset="-122"/>
                  <a:ea typeface="华文中宋" panose="02010600040101010101" charset="-122"/>
                  <a:cs typeface="华文中宋" panose="02010600040101010101" charset="-122"/>
                  <a:sym typeface="+mn-ea"/>
                </a:rPr>
                <a:t>操作响应时间要控制在</a:t>
              </a:r>
              <a:r>
                <a:rPr lang="en-US" sz="1860">
                  <a:latin typeface="华文中宋" panose="02010600040101010101" charset="-122"/>
                  <a:ea typeface="华文中宋" panose="02010600040101010101" charset="-122"/>
                  <a:cs typeface="华文中宋" panose="02010600040101010101" charset="-122"/>
                  <a:sym typeface="+mn-ea"/>
                </a:rPr>
                <a:t>0.5s</a:t>
              </a:r>
              <a:r>
                <a:rPr lang="zh-CN" sz="1860">
                  <a:latin typeface="华文中宋" panose="02010600040101010101" charset="-122"/>
                  <a:ea typeface="华文中宋" panose="02010600040101010101" charset="-122"/>
                  <a:cs typeface="华文中宋" panose="02010600040101010101" charset="-122"/>
                  <a:sym typeface="+mn-ea"/>
                </a:rPr>
                <a:t>内，若操作</a:t>
              </a:r>
              <a:r>
                <a:rPr lang="en-US" altLang="zh-CN" sz="1860">
                  <a:latin typeface="华文中宋" panose="02010600040101010101" charset="-122"/>
                  <a:ea typeface="华文中宋" panose="02010600040101010101" charset="-122"/>
                  <a:cs typeface="华文中宋" panose="02010600040101010101" charset="-122"/>
                  <a:sym typeface="+mn-ea"/>
                </a:rPr>
                <a:t>10</a:t>
              </a:r>
              <a:r>
                <a:rPr lang="en-US" sz="1860">
                  <a:latin typeface="华文中宋" panose="02010600040101010101" charset="-122"/>
                  <a:ea typeface="华文中宋" panose="02010600040101010101" charset="-122"/>
                  <a:cs typeface="华文中宋" panose="02010600040101010101" charset="-122"/>
                  <a:sym typeface="+mn-ea"/>
                </a:rPr>
                <a:t>s</a:t>
              </a:r>
              <a:r>
                <a:rPr lang="zh-CN" sz="1860">
                  <a:latin typeface="华文中宋" panose="02010600040101010101" charset="-122"/>
                  <a:ea typeface="华文中宋" panose="02010600040101010101" charset="-122"/>
                  <a:cs typeface="华文中宋" panose="02010600040101010101" charset="-122"/>
                  <a:sym typeface="+mn-ea"/>
                </a:rPr>
                <a:t>后仍无响应，应提示关闭程序重新启动</a:t>
              </a:r>
              <a:endParaRPr lang="zh-CN"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3. </a:t>
              </a:r>
              <a:r>
                <a:rPr lang="zh-CN" sz="1860">
                  <a:latin typeface="华文中宋" panose="02010600040101010101" charset="-122"/>
                  <a:ea typeface="华文中宋" panose="02010600040101010101" charset="-122"/>
                  <a:cs typeface="华文中宋" panose="02010600040101010101" charset="-122"/>
                  <a:sym typeface="+mn-ea"/>
                </a:rPr>
                <a:t>数据的处理时间应控制在</a:t>
              </a:r>
              <a:r>
                <a:rPr lang="en-US" sz="1860">
                  <a:latin typeface="华文中宋" panose="02010600040101010101" charset="-122"/>
                  <a:ea typeface="华文中宋" panose="02010600040101010101" charset="-122"/>
                  <a:cs typeface="华文中宋" panose="02010600040101010101" charset="-122"/>
                  <a:sym typeface="+mn-ea"/>
                </a:rPr>
                <a:t>0.5s</a:t>
              </a:r>
              <a:r>
                <a:rPr lang="zh-CN" sz="1860">
                  <a:latin typeface="华文中宋" panose="02010600040101010101" charset="-122"/>
                  <a:ea typeface="华文中宋" panose="02010600040101010101" charset="-122"/>
                  <a:cs typeface="华文中宋" panose="02010600040101010101" charset="-122"/>
                  <a:sym typeface="+mn-ea"/>
                </a:rPr>
                <a:t>内</a:t>
              </a:r>
              <a:endParaRPr lang="en-US" sz="1860">
                <a:latin typeface="华文中宋" panose="02010600040101010101" charset="-122"/>
                <a:ea typeface="华文中宋" panose="02010600040101010101" charset="-122"/>
                <a:cs typeface="华文中宋" panose="02010600040101010101" charset="-122"/>
                <a:sym typeface="+mn-ea"/>
              </a:endParaRPr>
            </a:p>
            <a:p>
              <a:r>
                <a:rPr lang="en-US" altLang="zh-CN" sz="1860">
                  <a:latin typeface="华文中宋" panose="02010600040101010101" charset="-122"/>
                  <a:ea typeface="华文中宋" panose="02010600040101010101" charset="-122"/>
                  <a:cs typeface="华文中宋" panose="02010600040101010101" charset="-122"/>
                  <a:sym typeface="+mn-ea"/>
                </a:rPr>
                <a:t>4. </a:t>
              </a:r>
              <a:r>
                <a:rPr lang="zh-CN" sz="1860">
                  <a:latin typeface="华文中宋" panose="02010600040101010101" charset="-122"/>
                  <a:ea typeface="华文中宋" panose="02010600040101010101" charset="-122"/>
                  <a:cs typeface="华文中宋" panose="02010600040101010101" charset="-122"/>
                  <a:sym typeface="+mn-ea"/>
                </a:rPr>
                <a:t>数据的转换和传送时间应控制在</a:t>
              </a:r>
              <a:r>
                <a:rPr lang="en-US" sz="1860">
                  <a:latin typeface="华文中宋" panose="02010600040101010101" charset="-122"/>
                  <a:ea typeface="华文中宋" panose="02010600040101010101" charset="-122"/>
                  <a:cs typeface="华文中宋" panose="02010600040101010101" charset="-122"/>
                  <a:sym typeface="+mn-ea"/>
                </a:rPr>
                <a:t>1s</a:t>
              </a:r>
              <a:endParaRPr lang="zh-CN" altLang="en-US" sz="1860">
                <a:latin typeface="华文中宋" panose="02010600040101010101" charset="-122"/>
                <a:ea typeface="华文中宋" panose="02010600040101010101" charset="-122"/>
                <a:cs typeface="华文中宋" panose="02010600040101010101" charset="-122"/>
              </a:endParaRPr>
            </a:p>
          </p:txBody>
        </p:sp>
      </p:grpSp>
      <p:grpSp>
        <p:nvGrpSpPr>
          <p:cNvPr id="31" name="组合 30"/>
          <p:cNvGrpSpPr/>
          <p:nvPr/>
        </p:nvGrpSpPr>
        <p:grpSpPr>
          <a:xfrm>
            <a:off x="1485265" y="1079500"/>
            <a:ext cx="2051685" cy="474345"/>
            <a:chOff x="10499" y="4699"/>
            <a:chExt cx="3654" cy="747"/>
          </a:xfrm>
        </p:grpSpPr>
        <p:sp>
          <p:nvSpPr>
            <p:cNvPr id="23"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24"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精度</a:t>
              </a:r>
              <a:endParaRPr lang="zh-CN" altLang="en-US" sz="2000" dirty="0">
                <a:solidFill>
                  <a:schemeClr val="bg1"/>
                </a:solidFill>
                <a:cs typeface="+mn-ea"/>
                <a:sym typeface="+mn-lt"/>
              </a:endParaRPr>
            </a:p>
          </p:txBody>
        </p:sp>
      </p:grpSp>
      <p:grpSp>
        <p:nvGrpSpPr>
          <p:cNvPr id="35" name="组合 34"/>
          <p:cNvGrpSpPr/>
          <p:nvPr/>
        </p:nvGrpSpPr>
        <p:grpSpPr>
          <a:xfrm>
            <a:off x="1413510" y="2613660"/>
            <a:ext cx="2051685" cy="474345"/>
            <a:chOff x="10499" y="4699"/>
            <a:chExt cx="3654" cy="747"/>
          </a:xfrm>
        </p:grpSpPr>
        <p:sp>
          <p:nvSpPr>
            <p:cNvPr id="36"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37"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灵活性</a:t>
              </a:r>
              <a:endParaRPr lang="zh-CN" altLang="en-US" sz="2000" dirty="0">
                <a:solidFill>
                  <a:schemeClr val="bg1"/>
                </a:solidFill>
                <a:cs typeface="+mn-ea"/>
                <a:sym typeface="+mn-lt"/>
              </a:endParaRPr>
            </a:p>
          </p:txBody>
        </p:sp>
      </p:grpSp>
      <p:grpSp>
        <p:nvGrpSpPr>
          <p:cNvPr id="38" name="组合 37"/>
          <p:cNvGrpSpPr/>
          <p:nvPr/>
        </p:nvGrpSpPr>
        <p:grpSpPr>
          <a:xfrm>
            <a:off x="1485265" y="4562475"/>
            <a:ext cx="2051685" cy="474345"/>
            <a:chOff x="10499" y="4699"/>
            <a:chExt cx="3654" cy="747"/>
          </a:xfrm>
        </p:grpSpPr>
        <p:sp>
          <p:nvSpPr>
            <p:cNvPr id="39" name="Freeform 10"/>
            <p:cNvSpPr/>
            <p:nvPr/>
          </p:nvSpPr>
          <p:spPr bwMode="auto">
            <a:xfrm>
              <a:off x="10499" y="4699"/>
              <a:ext cx="3654" cy="747"/>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5">
                <a:lumMod val="75000"/>
                <a:alpha val="80000"/>
              </a:schemeClr>
            </a:solidFill>
            <a:ln w="9525">
              <a:noFill/>
              <a:round/>
            </a:ln>
          </p:spPr>
          <p:txBody>
            <a:bodyPr lIns="91393" tIns="45696" rIns="91393" bIns="45696"/>
            <a:p>
              <a:endParaRPr lang="zh-CN" altLang="en-US" sz="2400">
                <a:cs typeface="+mn-ea"/>
                <a:sym typeface="+mn-lt"/>
              </a:endParaRPr>
            </a:p>
          </p:txBody>
        </p:sp>
        <p:sp>
          <p:nvSpPr>
            <p:cNvPr id="40" name="TextBox 17"/>
            <p:cNvSpPr txBox="1">
              <a:spLocks noChangeArrowheads="1"/>
            </p:cNvSpPr>
            <p:nvPr/>
          </p:nvSpPr>
          <p:spPr bwMode="auto">
            <a:xfrm>
              <a:off x="10928" y="4832"/>
              <a:ext cx="3098" cy="481"/>
            </a:xfrm>
            <a:prstGeom prst="rect">
              <a:avLst/>
            </a:prstGeom>
            <a:noFill/>
            <a:ln w="9525">
              <a:noFill/>
              <a:miter lim="800000"/>
            </a:ln>
          </p:spPr>
          <p:txBody>
            <a:bodyPr wrap="square" lIns="91393" tIns="45696" rIns="91393" bIns="45696">
              <a:spAutoFit/>
            </a:bodyPr>
            <a:p>
              <a:pPr algn="ctr" fontAlgn="base">
                <a:lnSpc>
                  <a:spcPct val="70000"/>
                </a:lnSpc>
                <a:spcBef>
                  <a:spcPct val="0"/>
                </a:spcBef>
                <a:spcAft>
                  <a:spcPct val="0"/>
                </a:spcAft>
              </a:pPr>
              <a:r>
                <a:rPr lang="zh-CN" altLang="en-US" sz="2000" dirty="0">
                  <a:solidFill>
                    <a:schemeClr val="bg1"/>
                  </a:solidFill>
                  <a:cs typeface="+mn-ea"/>
                  <a:sym typeface="+mn-lt"/>
                </a:rPr>
                <a:t>时间特性</a:t>
              </a:r>
              <a:endParaRPr lang="zh-CN" altLang="en-US" sz="2000" dirty="0">
                <a:solidFill>
                  <a:schemeClr val="bg1"/>
                </a:solidFill>
                <a:cs typeface="+mn-ea"/>
                <a:sym typeface="+mn-lt"/>
              </a:endParaRPr>
            </a:p>
          </p:txBody>
        </p:sp>
      </p:grpSp>
    </p:spTree>
    <p:custDataLst>
      <p:tags r:id="rId10"/>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838450"/>
            <a:ext cx="3469005" cy="755650"/>
          </a:xfrm>
          <a:prstGeom prst="rect">
            <a:avLst/>
          </a:prstGeom>
          <a:noFill/>
        </p:spPr>
        <p:txBody>
          <a:bodyPr wrap="square" rtlCol="0">
            <a:spAutoFit/>
          </a:bodyPr>
          <a:p>
            <a:pPr fontAlgn="auto">
              <a:lnSpc>
                <a:spcPct val="120000"/>
              </a:lnSpc>
            </a:pPr>
            <a:r>
              <a:rPr lang="zh-CN" altLang="en-US" sz="3600" b="1" spc="300" dirty="0">
                <a:solidFill>
                  <a:schemeClr val="tx1">
                    <a:lumMod val="85000"/>
                    <a:lumOff val="15000"/>
                  </a:schemeClr>
                </a:solidFill>
                <a:latin typeface="逐浪温莎雅楷体" panose="03000509000000000000" charset="-122"/>
                <a:ea typeface="逐浪温莎雅楷体" panose="03000509000000000000" charset="-122"/>
                <a:cs typeface="+mj-cs"/>
                <a:sym typeface="+mn-ea"/>
              </a:rPr>
              <a:t>系统概要设计</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227070" y="2794635"/>
            <a:ext cx="1738630" cy="768350"/>
          </a:xfrm>
          <a:prstGeom prst="rect">
            <a:avLst/>
          </a:prstGeom>
          <a:noFill/>
        </p:spPr>
        <p:txBody>
          <a:bodyPr wrap="square" rtlCol="0">
            <a:spAutoFit/>
          </a:bodyPr>
          <a:p>
            <a:r>
              <a:rPr lang="en-US" altLang="zh-CN" sz="4400">
                <a:latin typeface="+mj-ea"/>
                <a:ea typeface="+mj-ea"/>
              </a:rPr>
              <a:t>PASS</a:t>
            </a:r>
            <a:endParaRPr lang="en-US" altLang="zh-CN" sz="4400">
              <a:latin typeface="+mj-ea"/>
              <a:ea typeface="+mj-ea"/>
            </a:endParaRPr>
          </a:p>
        </p:txBody>
      </p:sp>
      <p:cxnSp>
        <p:nvCxnSpPr>
          <p:cNvPr id="18" name="直接连接符 17"/>
          <p:cNvCxnSpPr/>
          <p:nvPr/>
        </p:nvCxnSpPr>
        <p:spPr>
          <a:xfrm>
            <a:off x="9279890" y="3256915"/>
            <a:ext cx="290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结构图</a:t>
            </a:r>
            <a:endParaRPr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8" name="对象 7"/>
          <p:cNvGraphicFramePr/>
          <p:nvPr/>
        </p:nvGraphicFramePr>
        <p:xfrm>
          <a:off x="4815205" y="673735"/>
          <a:ext cx="7111365" cy="5842635"/>
        </p:xfrm>
        <a:graphic>
          <a:graphicData uri="http://schemas.openxmlformats.org/presentationml/2006/ole">
            <mc:AlternateContent xmlns:mc="http://schemas.openxmlformats.org/markup-compatibility/2006">
              <mc:Choice xmlns:v="urn:schemas-microsoft-com:vml" Requires="v">
                <p:oleObj spid="_x0000_s13" name="" r:id="rId10" imgW="5417185" imgH="4450715" progId="Visio.Drawing.15">
                  <p:embed/>
                </p:oleObj>
              </mc:Choice>
              <mc:Fallback>
                <p:oleObj name="" r:id="rId10" imgW="5417185" imgH="4450715" progId="Visio.Drawing.15">
                  <p:embed/>
                  <p:pic>
                    <p:nvPicPr>
                      <p:cNvPr id="0" name="图片 12"/>
                      <p:cNvPicPr/>
                      <p:nvPr/>
                    </p:nvPicPr>
                    <p:blipFill>
                      <a:blip r:embed="rId11"/>
                      <a:stretch>
                        <a:fillRect/>
                      </a:stretch>
                    </p:blipFill>
                    <p:spPr>
                      <a:xfrm>
                        <a:off x="4815205" y="673735"/>
                        <a:ext cx="7111365" cy="5842635"/>
                      </a:xfrm>
                      <a:prstGeom prst="rect">
                        <a:avLst/>
                      </a:prstGeom>
                    </p:spPr>
                  </p:pic>
                </p:oleObj>
              </mc:Fallback>
            </mc:AlternateContent>
          </a:graphicData>
        </a:graphic>
      </p:graphicFrame>
      <p:sp>
        <p:nvSpPr>
          <p:cNvPr id="2" name="文本框 1"/>
          <p:cNvSpPr txBox="1"/>
          <p:nvPr/>
        </p:nvSpPr>
        <p:spPr>
          <a:xfrm>
            <a:off x="1172845" y="1964055"/>
            <a:ext cx="3162935" cy="3415030"/>
          </a:xfrm>
          <a:prstGeom prst="rect">
            <a:avLst/>
          </a:prstGeom>
          <a:noFill/>
        </p:spPr>
        <p:txBody>
          <a:bodyPr wrap="square" rtlCol="0">
            <a:spAutoFit/>
          </a:bodyPr>
          <a:p>
            <a:pPr fontAlgn="auto">
              <a:lnSpc>
                <a:spcPct val="200000"/>
              </a:lnSpc>
            </a:pPr>
            <a:r>
              <a:rPr lang="zh-CN" altLang="en-US">
                <a:solidFill>
                  <a:srgbClr val="5D9261"/>
                </a:solidFill>
                <a:latin typeface="华文中宋" panose="02010600040101010101" charset="-122"/>
                <a:ea typeface="华文中宋" panose="02010600040101010101" charset="-122"/>
              </a:rPr>
              <a:t>软件结构图</a:t>
            </a:r>
            <a:r>
              <a:rPr lang="zh-CN" altLang="en-US">
                <a:latin typeface="华文中宋" panose="02010600040101010101" charset="-122"/>
                <a:ea typeface="华文中宋" panose="02010600040101010101" charset="-122"/>
              </a:rPr>
              <a:t>是描绘软件结构的图形工具，反映软件系统中组件之间相互关系和约束的体系结构设计图，也是作为检查设计正确性和评价模块独立性的好方法。</a:t>
            </a:r>
            <a:endParaRPr lang="zh-CN" altLang="en-US">
              <a:latin typeface="华文中宋" panose="02010600040101010101" charset="-122"/>
              <a:ea typeface="华文中宋" panose="02010600040101010101" charset="-122"/>
            </a:endParaRPr>
          </a:p>
        </p:txBody>
      </p:sp>
    </p:spTree>
    <p:custDataLst>
      <p:tags r:id="rId1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结构图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151130" y="294005"/>
          <a:ext cx="11944350" cy="6348730"/>
        </p:xfrm>
        <a:graphic>
          <a:graphicData uri="http://schemas.openxmlformats.org/presentationml/2006/ole">
            <mc:AlternateContent xmlns:mc="http://schemas.openxmlformats.org/markup-compatibility/2006">
              <mc:Choice xmlns:v="urn:schemas-microsoft-com:vml" Requires="v">
                <p:oleObj spid="_x0000_s5" name="" r:id="rId10" imgW="9705340" imgH="5399405" progId="Visio.Drawing.15">
                  <p:embed/>
                </p:oleObj>
              </mc:Choice>
              <mc:Fallback>
                <p:oleObj name="" r:id="rId10" imgW="9705340" imgH="5399405" progId="Visio.Drawing.15">
                  <p:embed/>
                  <p:pic>
                    <p:nvPicPr>
                      <p:cNvPr id="0" name="图片 4"/>
                      <p:cNvPicPr/>
                      <p:nvPr/>
                    </p:nvPicPr>
                    <p:blipFill>
                      <a:blip r:embed="rId11"/>
                      <a:stretch>
                        <a:fillRect/>
                      </a:stretch>
                    </p:blipFill>
                    <p:spPr>
                      <a:xfrm>
                        <a:off x="151130" y="294005"/>
                        <a:ext cx="11944350" cy="6348730"/>
                      </a:xfrm>
                      <a:prstGeom prst="rect">
                        <a:avLst/>
                      </a:prstGeom>
                    </p:spPr>
                  </p:pic>
                </p:oleObj>
              </mc:Fallback>
            </mc:AlternateContent>
          </a:graphicData>
        </a:graphic>
      </p:graphicFrame>
    </p:spTree>
    <p:custDataLst>
      <p:tags r:id="rId1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结构图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aphicFrame>
        <p:nvGraphicFramePr>
          <p:cNvPr id="4" name="对象 3"/>
          <p:cNvGraphicFramePr/>
          <p:nvPr/>
        </p:nvGraphicFramePr>
        <p:xfrm>
          <a:off x="637540" y="490855"/>
          <a:ext cx="10662285" cy="6151880"/>
        </p:xfrm>
        <a:graphic>
          <a:graphicData uri="http://schemas.openxmlformats.org/presentationml/2006/ole">
            <mc:AlternateContent xmlns:mc="http://schemas.openxmlformats.org/markup-compatibility/2006">
              <mc:Choice xmlns:v="urn:schemas-microsoft-com:vml" Requires="v">
                <p:oleObj spid="_x0000_s5" name="" r:id="rId10" imgW="9601200" imgH="5625465" progId="Visio.Drawing.15">
                  <p:embed/>
                </p:oleObj>
              </mc:Choice>
              <mc:Fallback>
                <p:oleObj name="" r:id="rId10" imgW="9601200" imgH="5625465" progId="Visio.Drawing.15">
                  <p:embed/>
                  <p:pic>
                    <p:nvPicPr>
                      <p:cNvPr id="0" name="图片 4"/>
                      <p:cNvPicPr/>
                      <p:nvPr/>
                    </p:nvPicPr>
                    <p:blipFill>
                      <a:blip r:embed="rId11"/>
                      <a:stretch>
                        <a:fillRect/>
                      </a:stretch>
                    </p:blipFill>
                    <p:spPr>
                      <a:xfrm>
                        <a:off x="637540" y="490855"/>
                        <a:ext cx="10662285" cy="6151880"/>
                      </a:xfrm>
                      <a:prstGeom prst="rect">
                        <a:avLst/>
                      </a:prstGeom>
                    </p:spPr>
                  </p:pic>
                </p:oleObj>
              </mc:Fallback>
            </mc:AlternateContent>
          </a:graphicData>
        </a:graphic>
      </p:graphicFrame>
    </p:spTree>
    <p:custDataLst>
      <p:tags r:id="rId1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graphicFrame>
        <p:nvGraphicFramePr>
          <p:cNvPr id="2" name="对象 1"/>
          <p:cNvGraphicFramePr/>
          <p:nvPr/>
        </p:nvGraphicFramePr>
        <p:xfrm>
          <a:off x="1351280" y="577850"/>
          <a:ext cx="10033635" cy="6064885"/>
        </p:xfrm>
        <a:graphic>
          <a:graphicData uri="http://schemas.openxmlformats.org/presentationml/2006/ole">
            <mc:AlternateContent xmlns:mc="http://schemas.openxmlformats.org/markup-compatibility/2006">
              <mc:Choice xmlns:v="urn:schemas-microsoft-com:vml" Requires="v">
                <p:oleObj spid="_x0000_s3" name="" r:id="rId9" imgW="9114790" imgH="5822315" progId="Visio.Drawing.15">
                  <p:embed/>
                </p:oleObj>
              </mc:Choice>
              <mc:Fallback>
                <p:oleObj name="" r:id="rId9" imgW="9114790" imgH="5822315" progId="Visio.Drawing.15">
                  <p:embed/>
                  <p:pic>
                    <p:nvPicPr>
                      <p:cNvPr id="0" name="图片 2"/>
                      <p:cNvPicPr/>
                      <p:nvPr/>
                    </p:nvPicPr>
                    <p:blipFill>
                      <a:blip r:embed="rId10"/>
                      <a:stretch>
                        <a:fillRect/>
                      </a:stretch>
                    </p:blipFill>
                    <p:spPr>
                      <a:xfrm>
                        <a:off x="1351280" y="577850"/>
                        <a:ext cx="10033635" cy="6064885"/>
                      </a:xfrm>
                      <a:prstGeom prst="rect">
                        <a:avLst/>
                      </a:prstGeom>
                    </p:spPr>
                  </p:pic>
                </p:oleObj>
              </mc:Fallback>
            </mc:AlternateContent>
          </a:graphicData>
        </a:graphic>
      </p:graphicFrame>
      <p:sp>
        <p:nvSpPr>
          <p:cNvPr id="6" name="文本框 5"/>
          <p:cNvSpPr txBox="1"/>
          <p:nvPr>
            <p:custDataLst>
              <p:tags r:id="rId11"/>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结构图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Tree>
    <p:custDataLst>
      <p:tags r:id="rId1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活动图</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29"/>
          <p:cNvPicPr>
            <a:picLocks noChangeAspect="1"/>
          </p:cNvPicPr>
          <p:nvPr/>
        </p:nvPicPr>
        <p:blipFill>
          <a:blip r:embed="rId10"/>
          <a:srcRect r="33454" b="32723"/>
          <a:stretch>
            <a:fillRect/>
          </a:stretch>
        </p:blipFill>
        <p:spPr>
          <a:xfrm>
            <a:off x="5930900" y="475933"/>
            <a:ext cx="5468620" cy="5925185"/>
          </a:xfrm>
          <a:prstGeom prst="rect">
            <a:avLst/>
          </a:prstGeom>
          <a:noFill/>
          <a:ln>
            <a:noFill/>
          </a:ln>
        </p:spPr>
      </p:pic>
      <p:sp>
        <p:nvSpPr>
          <p:cNvPr id="3" name="文本框 2"/>
          <p:cNvSpPr txBox="1"/>
          <p:nvPr/>
        </p:nvSpPr>
        <p:spPr>
          <a:xfrm>
            <a:off x="697865" y="951230"/>
            <a:ext cx="4767580" cy="1753235"/>
          </a:xfrm>
          <a:prstGeom prst="rect">
            <a:avLst/>
          </a:prstGeom>
          <a:noFill/>
        </p:spPr>
        <p:txBody>
          <a:bodyPr wrap="square" rtlCol="0">
            <a:spAutoFit/>
          </a:bodyPr>
          <a:p>
            <a:pPr fontAlgn="auto">
              <a:lnSpc>
                <a:spcPct val="150000"/>
              </a:lnSpc>
            </a:pPr>
            <a:r>
              <a:rPr lang="zh-CN" altLang="en-US">
                <a:latin typeface="华文中宋" panose="02010600040101010101" charset="-122"/>
                <a:ea typeface="华文中宋" panose="02010600040101010101" charset="-122"/>
              </a:rPr>
              <a:t>活动图描述的是对象活动的顺序关系所遵循的规则，它着重表现的是系统的行为，而非系统的处理过程。活动图能够表示并发活动的情形，活动图是面向对象的。</a:t>
            </a:r>
            <a:endParaRPr lang="zh-CN" altLang="en-US">
              <a:latin typeface="华文中宋" panose="02010600040101010101" charset="-122"/>
              <a:ea typeface="华文中宋" panose="02010600040101010101" charset="-122"/>
            </a:endParaRPr>
          </a:p>
        </p:txBody>
      </p:sp>
      <p:sp>
        <p:nvSpPr>
          <p:cNvPr id="4" name="文本框 3"/>
          <p:cNvSpPr txBox="1"/>
          <p:nvPr/>
        </p:nvSpPr>
        <p:spPr>
          <a:xfrm>
            <a:off x="697865" y="3182620"/>
            <a:ext cx="4745355" cy="2168525"/>
          </a:xfrm>
          <a:prstGeom prst="rect">
            <a:avLst/>
          </a:prstGeom>
          <a:noFill/>
        </p:spPr>
        <p:txBody>
          <a:bodyPr wrap="square" rtlCol="0">
            <a:spAutoFit/>
          </a:bodyPr>
          <a:p>
            <a:pPr fontAlgn="auto">
              <a:lnSpc>
                <a:spcPct val="150000"/>
              </a:lnSpc>
            </a:pPr>
            <a:endParaRPr lang="zh-CN" altLang="en-US">
              <a:latin typeface="华文中宋" panose="02010600040101010101" charset="-122"/>
              <a:ea typeface="华文中宋" panose="02010600040101010101" charset="-122"/>
              <a:cs typeface="华文中宋" panose="02010600040101010101" charset="-122"/>
            </a:endParaRPr>
          </a:p>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1绘制、保存路线图活动图执行顺序：登录用户点击新建路线图→生成空白路线图→填写路线图信息→点击保存-&gt;系统更新路线图数据库信息-&gt;系统更新路线图显示。</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431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活动图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27"/>
          <p:cNvPicPr>
            <a:picLocks noChangeAspect="1"/>
          </p:cNvPicPr>
          <p:nvPr/>
        </p:nvPicPr>
        <p:blipFill>
          <a:blip r:embed="rId10"/>
          <a:srcRect r="32916" b="33185"/>
          <a:stretch>
            <a:fillRect/>
          </a:stretch>
        </p:blipFill>
        <p:spPr>
          <a:xfrm>
            <a:off x="6204268" y="362268"/>
            <a:ext cx="5568315" cy="6151245"/>
          </a:xfrm>
          <a:prstGeom prst="rect">
            <a:avLst/>
          </a:prstGeom>
          <a:noFill/>
          <a:ln>
            <a:noFill/>
          </a:ln>
        </p:spPr>
      </p:pic>
      <p:sp>
        <p:nvSpPr>
          <p:cNvPr id="3" name="文本框 2"/>
          <p:cNvSpPr txBox="1"/>
          <p:nvPr/>
        </p:nvSpPr>
        <p:spPr>
          <a:xfrm>
            <a:off x="966470" y="1506220"/>
            <a:ext cx="4092575" cy="3415030"/>
          </a:xfrm>
          <a:prstGeom prst="rect">
            <a:avLst/>
          </a:prstGeom>
          <a:noFill/>
        </p:spPr>
        <p:txBody>
          <a:bodyPr wrap="square" rtlCol="0">
            <a:spAutoFit/>
          </a:bodyPr>
          <a:p>
            <a:pPr fontAlgn="auto">
              <a:lnSpc>
                <a:spcPct val="200000"/>
              </a:lnSpc>
            </a:pPr>
            <a:r>
              <a:rPr lang="zh-CN" altLang="en-US">
                <a:latin typeface="华文中宋" panose="02010600040101010101" charset="-122"/>
                <a:ea typeface="华文中宋" panose="02010600040101010101" charset="-122"/>
                <a:cs typeface="华文中宋" panose="02010600040101010101" charset="-122"/>
              </a:rPr>
              <a:t>2发布路线图活动图执行顺序：点击发布路线图→系统给管理员发送提示信息→管理员审核→更新路线图状态-&gt;系统读取免费路线图内容-&gt;用户可在浏览区查看路线图-&gt;发送给发布用户审核通过信息。</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活动图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41" name="图片 32"/>
          <p:cNvPicPr>
            <a:picLocks noChangeAspect="1"/>
          </p:cNvPicPr>
          <p:nvPr/>
        </p:nvPicPr>
        <p:blipFill>
          <a:blip r:embed="rId10"/>
          <a:stretch>
            <a:fillRect/>
          </a:stretch>
        </p:blipFill>
        <p:spPr>
          <a:xfrm>
            <a:off x="7030403" y="485458"/>
            <a:ext cx="4577715" cy="5885815"/>
          </a:xfrm>
          <a:prstGeom prst="rect">
            <a:avLst/>
          </a:prstGeom>
          <a:noFill/>
          <a:ln>
            <a:noFill/>
          </a:ln>
        </p:spPr>
      </p:pic>
      <p:sp>
        <p:nvSpPr>
          <p:cNvPr id="2" name="文本框 1"/>
          <p:cNvSpPr txBox="1"/>
          <p:nvPr/>
        </p:nvSpPr>
        <p:spPr>
          <a:xfrm>
            <a:off x="1118870" y="2038985"/>
            <a:ext cx="4625975" cy="2306955"/>
          </a:xfrm>
          <a:prstGeom prst="rect">
            <a:avLst/>
          </a:prstGeom>
          <a:noFill/>
        </p:spPr>
        <p:txBody>
          <a:bodyPr wrap="square" rtlCol="0">
            <a:spAutoFit/>
          </a:bodyPr>
          <a:p>
            <a:pPr fontAlgn="auto">
              <a:lnSpc>
                <a:spcPct val="200000"/>
              </a:lnSpc>
            </a:pPr>
            <a:r>
              <a:rPr lang="zh-CN" altLang="en-US">
                <a:latin typeface="华文中宋" panose="02010600040101010101" charset="-122"/>
                <a:ea typeface="华文中宋" panose="02010600040101010101" charset="-122"/>
                <a:cs typeface="华文中宋" panose="02010600040101010101" charset="-122"/>
              </a:rPr>
              <a:t>3编辑旅行日志活动图执行顺序：选择旅行日志→点击编辑按钮→生成旅行日志编辑页面→修改编辑页面信息-&gt;点击“保存”按钮-&gt;更新当前旅行日志信息。</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6168390" y="2866390"/>
            <a:ext cx="2495550" cy="755650"/>
          </a:xfrm>
          <a:prstGeom prst="rect">
            <a:avLst/>
          </a:prstGeom>
          <a:noFill/>
        </p:spPr>
        <p:txBody>
          <a:bodyPr wrap="square" rtlCol="0">
            <a:spAutoFit/>
          </a:bodyPr>
          <a:p>
            <a:pPr algn="ctr" fontAlgn="auto">
              <a:lnSpc>
                <a:spcPct val="120000"/>
              </a:lnSpc>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项目介绍</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数据库表</a:t>
            </a:r>
            <a:endParaRPr sz="2400" dirty="0">
              <a:solidFill>
                <a:schemeClr val="tx1">
                  <a:lumMod val="85000"/>
                  <a:lumOff val="15000"/>
                </a:schemeClr>
              </a:solidFill>
              <a:uFillTx/>
              <a:latin typeface="幼圆" panose="02010509060101010101" charset="-122"/>
              <a:ea typeface="幼圆" panose="02010509060101010101" charset="-122"/>
            </a:endParaRPr>
          </a:p>
        </p:txBody>
      </p:sp>
      <p:sp>
        <p:nvSpPr>
          <p:cNvPr id="100" name="文本框 99"/>
          <p:cNvSpPr txBox="1"/>
          <p:nvPr/>
        </p:nvSpPr>
        <p:spPr>
          <a:xfrm>
            <a:off x="318770" y="791210"/>
            <a:ext cx="5080000" cy="252730"/>
          </a:xfrm>
          <a:prstGeom prst="rect">
            <a:avLst/>
          </a:prstGeom>
          <a:noFill/>
          <a:ln w="9525">
            <a:noFill/>
          </a:ln>
        </p:spPr>
        <p:txBody>
          <a:bodyPr>
            <a:spAutoFit/>
          </a:bodyPr>
          <a:p>
            <a:pPr indent="228600"/>
            <a:r>
              <a:rPr lang="en-US" sz="1050" b="0">
                <a:latin typeface="Calibri" panose="020F0502020204030204" charset="0"/>
                <a:ea typeface="宋体" panose="02010600030101010101" pitchFamily="2" charset="-122"/>
              </a:rPr>
              <a:t>1. </a:t>
            </a:r>
            <a:r>
              <a:rPr lang="zh-CN" sz="1050" b="0">
                <a:latin typeface="Calibri" panose="020F0502020204030204" charset="0"/>
                <a:ea typeface="宋体" panose="02010600030101010101" pitchFamily="2" charset="-122"/>
              </a:rPr>
              <a:t>旅行日志表</a:t>
            </a:r>
            <a:r>
              <a:rPr lang="en-US" sz="1050" b="0">
                <a:latin typeface="Calibri" panose="020F0502020204030204" charset="0"/>
                <a:ea typeface="宋体" panose="02010600030101010101" pitchFamily="2" charset="-122"/>
                <a:cs typeface="Times New Roman" panose="02020603050405020304" charset="0"/>
              </a:rPr>
              <a:t> tb_log</a:t>
            </a:r>
            <a:endParaRPr lang="zh-CN" altLang="en-US"/>
          </a:p>
        </p:txBody>
      </p:sp>
      <p:graphicFrame>
        <p:nvGraphicFramePr>
          <p:cNvPr id="2" name="表格 1"/>
          <p:cNvGraphicFramePr/>
          <p:nvPr>
            <p:custDataLst>
              <p:tags r:id="rId10"/>
            </p:custDataLst>
          </p:nvPr>
        </p:nvGraphicFramePr>
        <p:xfrm>
          <a:off x="493395" y="1163320"/>
          <a:ext cx="5464810" cy="3732530"/>
        </p:xfrm>
        <a:graphic>
          <a:graphicData uri="http://schemas.openxmlformats.org/drawingml/2006/table">
            <a:tbl>
              <a:tblPr firstRow="1" bandRow="1">
                <a:tableStyleId>{5940675A-B579-460E-94D1-54222C63F5DA}</a:tableStyleId>
              </a:tblPr>
              <a:tblGrid>
                <a:gridCol w="433070"/>
                <a:gridCol w="810895"/>
                <a:gridCol w="943610"/>
                <a:gridCol w="684530"/>
                <a:gridCol w="435610"/>
                <a:gridCol w="353060"/>
                <a:gridCol w="471805"/>
                <a:gridCol w="1332230"/>
              </a:tblGrid>
              <a:tr h="461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序号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 名字</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排序规则</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属性</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默认</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注释</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lid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int(50)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日志id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uid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int(15)</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发布用户id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cid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int(50)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城市id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tid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int(30)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是</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NULL</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话题id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1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title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varchar(20)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utf8_unicode_ci</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日志标题</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datetime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datetime</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发布时间</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202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f_sign</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int(2)</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发布标记（已发布1/未发布0）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164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m_sign</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int(2)</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私密标记（仅自己可见1/公开0）</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9</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d_state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int(2)</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删除状态</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6037580" y="791210"/>
            <a:ext cx="5080000" cy="252730"/>
          </a:xfrm>
          <a:prstGeom prst="rect">
            <a:avLst/>
          </a:prstGeom>
          <a:noFill/>
          <a:ln w="9525">
            <a:noFill/>
          </a:ln>
        </p:spPr>
        <p:txBody>
          <a:bodyPr>
            <a:spAutoFit/>
          </a:bodyPr>
          <a:p>
            <a:pPr indent="228600"/>
            <a:r>
              <a:rPr lang="en-US" sz="1050" b="0">
                <a:latin typeface="Calibri" panose="020F0502020204030204" charset="0"/>
                <a:ea typeface="宋体" panose="02010600030101010101" pitchFamily="2" charset="-122"/>
              </a:rPr>
              <a:t>2. </a:t>
            </a:r>
            <a:r>
              <a:rPr lang="zh-CN" sz="1050" b="0">
                <a:latin typeface="Calibri" panose="020F0502020204030204" charset="0"/>
                <a:ea typeface="宋体" panose="02010600030101010101" pitchFamily="2" charset="-122"/>
              </a:rPr>
              <a:t>旅行日志发布图片存储表表</a:t>
            </a:r>
            <a:r>
              <a:rPr lang="en-US" sz="1050" b="0">
                <a:latin typeface="Calibri" panose="020F0502020204030204" charset="0"/>
                <a:ea typeface="宋体" panose="02010600030101010101" pitchFamily="2" charset="-122"/>
                <a:cs typeface="Times New Roman" panose="02020603050405020304" charset="0"/>
              </a:rPr>
              <a:t> tb_images</a:t>
            </a:r>
            <a:endParaRPr lang="zh-CN" altLang="en-US"/>
          </a:p>
        </p:txBody>
      </p:sp>
      <p:graphicFrame>
        <p:nvGraphicFramePr>
          <p:cNvPr id="5" name="表格 4"/>
          <p:cNvGraphicFramePr/>
          <p:nvPr>
            <p:custDataLst>
              <p:tags r:id="rId11"/>
            </p:custDataLst>
          </p:nvPr>
        </p:nvGraphicFramePr>
        <p:xfrm>
          <a:off x="6376035" y="1144270"/>
          <a:ext cx="5449570" cy="1416685"/>
        </p:xfrm>
        <a:graphic>
          <a:graphicData uri="http://schemas.openxmlformats.org/drawingml/2006/table">
            <a:tbl>
              <a:tblPr firstRow="1" bandRow="1">
                <a:tableStyleId>{5940675A-B579-460E-94D1-54222C63F5DA}</a:tableStyleId>
              </a:tblPr>
              <a:tblGrid>
                <a:gridCol w="447675"/>
                <a:gridCol w="836613"/>
                <a:gridCol w="974725"/>
                <a:gridCol w="476250"/>
                <a:gridCol w="476885"/>
                <a:gridCol w="446405"/>
                <a:gridCol w="471170"/>
                <a:gridCol w="1319530"/>
              </a:tblGrid>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序号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名字</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排序规则</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属性</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默认</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注释</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llid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int(15)</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日志照片存储id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lid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int(15)</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旅行日志id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ipath</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varchar(50)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utf8_unicode_ci</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图片存储路径</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back_img</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是</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判断是否是背景图片</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748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ti_order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旅行日志图文顺序</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6037580" y="2909570"/>
            <a:ext cx="5080000" cy="252730"/>
          </a:xfrm>
          <a:prstGeom prst="rect">
            <a:avLst/>
          </a:prstGeom>
          <a:noFill/>
          <a:ln w="9525">
            <a:noFill/>
          </a:ln>
        </p:spPr>
        <p:txBody>
          <a:bodyPr>
            <a:spAutoFit/>
          </a:bodyPr>
          <a:p>
            <a:pPr indent="228600"/>
            <a:r>
              <a:rPr lang="en-US" sz="1050" b="0">
                <a:latin typeface="Calibri" panose="020F0502020204030204" charset="0"/>
                <a:ea typeface="宋体" panose="02010600030101010101" pitchFamily="2" charset="-122"/>
              </a:rPr>
              <a:t>3. </a:t>
            </a:r>
            <a:r>
              <a:rPr lang="zh-CN" sz="1050" b="0">
                <a:latin typeface="Calibri" panose="020F0502020204030204" charset="0"/>
                <a:ea typeface="宋体" panose="02010600030101010101" pitchFamily="2" charset="-122"/>
              </a:rPr>
              <a:t>旅行日志发布文字存储表表</a:t>
            </a:r>
            <a:r>
              <a:rPr lang="en-US" sz="1050" b="0">
                <a:latin typeface="Calibri" panose="020F0502020204030204" charset="0"/>
                <a:ea typeface="宋体" panose="02010600030101010101" pitchFamily="2" charset="-122"/>
                <a:cs typeface="Times New Roman" panose="02020603050405020304" charset="0"/>
              </a:rPr>
              <a:t> tb_text</a:t>
            </a:r>
            <a:endParaRPr lang="zh-CN" altLang="en-US"/>
          </a:p>
        </p:txBody>
      </p:sp>
      <p:graphicFrame>
        <p:nvGraphicFramePr>
          <p:cNvPr id="7" name="表格 6"/>
          <p:cNvGraphicFramePr/>
          <p:nvPr>
            <p:custDataLst>
              <p:tags r:id="rId12"/>
            </p:custDataLst>
          </p:nvPr>
        </p:nvGraphicFramePr>
        <p:xfrm>
          <a:off x="6334125" y="3356610"/>
          <a:ext cx="5549900" cy="1219200"/>
        </p:xfrm>
        <a:graphic>
          <a:graphicData uri="http://schemas.openxmlformats.org/drawingml/2006/table">
            <a:tbl>
              <a:tblPr firstRow="1" bandRow="1">
                <a:tableStyleId>{5940675A-B579-460E-94D1-54222C63F5DA}</a:tableStyleId>
              </a:tblPr>
              <a:tblGrid>
                <a:gridCol w="397510"/>
                <a:gridCol w="734695"/>
                <a:gridCol w="873760"/>
                <a:gridCol w="939800"/>
                <a:gridCol w="350520"/>
                <a:gridCol w="459105"/>
                <a:gridCol w="492760"/>
                <a:gridCol w="1301750"/>
              </a:tblGrid>
              <a:tr h="30543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序号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名字</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类型</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排序规则</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属性</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空</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默认</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注释</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24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ltid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int(15)</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日志文本存储id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351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lid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varchar(15)</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旅行日志id</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content</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varchar(50)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utf8_unicode_ci</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旅行日志内容</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245">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ti_order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int(10)</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否</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i="1">
                          <a:solidFill>
                            <a:srgbClr val="444444"/>
                          </a:solidFill>
                          <a:latin typeface="宋体" panose="02010600030101010101" pitchFamily="2" charset="-122"/>
                          <a:ea typeface="宋体" panose="02010600030101010101" pitchFamily="2" charset="-122"/>
                          <a:cs typeface="宋体" panose="02010600030101010101" pitchFamily="2" charset="-122"/>
                        </a:rPr>
                        <a:t>无</a:t>
                      </a:r>
                      <a:endParaRPr lang="en-US" altLang="en-US" sz="1000" b="0" i="1">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solidFill>
                            <a:srgbClr val="444444"/>
                          </a:solidFill>
                          <a:latin typeface="宋体" panose="02010600030101010101" pitchFamily="2" charset="-122"/>
                          <a:ea typeface="宋体" panose="02010600030101010101" pitchFamily="2" charset="-122"/>
                          <a:cs typeface="宋体" panose="02010600030101010101" pitchFamily="2" charset="-122"/>
                        </a:rPr>
                        <a:t>旅行日志图文顺序</a:t>
                      </a:r>
                      <a:endParaRPr lang="en-US" altLang="en-US" sz="1000" b="0">
                        <a:solidFill>
                          <a:srgbClr val="444444"/>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410210" y="5407660"/>
            <a:ext cx="11473815" cy="922020"/>
          </a:xfrm>
          <a:prstGeom prst="rect">
            <a:avLst/>
          </a:prstGeom>
          <a:noFill/>
        </p:spPr>
        <p:txBody>
          <a:bodyPr wrap="square" rtlCol="0">
            <a:spAutoFit/>
          </a:bodyPr>
          <a:p>
            <a:pPr fontAlgn="auto">
              <a:lnSpc>
                <a:spcPct val="150000"/>
              </a:lnSpc>
            </a:pPr>
            <a:r>
              <a:rPr lang="zh-CN" altLang="en-US">
                <a:latin typeface="华文中宋" panose="02010600040101010101" charset="-122"/>
                <a:ea typeface="华文中宋" panose="02010600040101010101" charset="-122"/>
                <a:cs typeface="华文中宋" panose="02010600040101010101" charset="-122"/>
              </a:rPr>
              <a:t>旅行日志信息表有三个表，其用旅行日志id关联组成。当保存或者发布一篇旅行日志时，会先保存日志的标题，生成日志的ID，随后插入图片和文本，如果图片或者文本的插入失败，则把当前的旅行日志状态改成删除状态。</a:t>
            </a:r>
            <a:endParaRPr lang="zh-CN" altLang="en-US">
              <a:latin typeface="华文中宋" panose="02010600040101010101" charset="-122"/>
              <a:ea typeface="华文中宋" panose="02010600040101010101" charset="-122"/>
              <a:cs typeface="华文中宋" panose="02010600040101010101" charset="-122"/>
            </a:endParaRPr>
          </a:p>
        </p:txBody>
      </p:sp>
    </p:spTree>
    <p:custDataLst>
      <p:tags r:id="rId1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系统概要设计</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数据库表</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 name="文本框 3"/>
          <p:cNvSpPr txBox="1"/>
          <p:nvPr/>
        </p:nvSpPr>
        <p:spPr>
          <a:xfrm>
            <a:off x="2002790" y="1492885"/>
            <a:ext cx="5930265" cy="252730"/>
          </a:xfrm>
          <a:prstGeom prst="rect">
            <a:avLst/>
          </a:prstGeom>
          <a:noFill/>
          <a:ln w="9525">
            <a:noFill/>
          </a:ln>
        </p:spPr>
        <p:txBody>
          <a:bodyPr wrap="square">
            <a:spAutoFit/>
          </a:bodyPr>
          <a:p>
            <a:pPr indent="228600"/>
            <a:r>
              <a:rPr lang="en-US" sz="1050" b="0">
                <a:latin typeface="Calibri" panose="020F0502020204030204" charset="0"/>
                <a:ea typeface="宋体" panose="02010600030101010101" pitchFamily="2" charset="-122"/>
              </a:rPr>
              <a:t>1. </a:t>
            </a:r>
            <a:r>
              <a:rPr lang="zh-CN" sz="1050" b="0">
                <a:latin typeface="Calibri" panose="020F0502020204030204" charset="0"/>
                <a:ea typeface="宋体" panose="02010600030101010101" pitchFamily="2" charset="-122"/>
              </a:rPr>
              <a:t>用户信息表</a:t>
            </a:r>
            <a:r>
              <a:rPr lang="en-US" sz="1050" b="0">
                <a:latin typeface="Calibri" panose="020F0502020204030204" charset="0"/>
                <a:ea typeface="宋体" panose="02010600030101010101" pitchFamily="2" charset="-122"/>
                <a:cs typeface="Times New Roman" panose="02020603050405020304" charset="0"/>
              </a:rPr>
              <a:t> tb_user</a:t>
            </a:r>
            <a:endParaRPr lang="zh-CN" altLang="en-US"/>
          </a:p>
        </p:txBody>
      </p:sp>
      <p:graphicFrame>
        <p:nvGraphicFramePr>
          <p:cNvPr id="5" name="表格 4"/>
          <p:cNvGraphicFramePr/>
          <p:nvPr>
            <p:custDataLst>
              <p:tags r:id="rId10"/>
            </p:custDataLst>
          </p:nvPr>
        </p:nvGraphicFramePr>
        <p:xfrm>
          <a:off x="2306320" y="1887855"/>
          <a:ext cx="7301230" cy="3573780"/>
        </p:xfrm>
        <a:graphic>
          <a:graphicData uri="http://schemas.openxmlformats.org/drawingml/2006/table">
            <a:tbl>
              <a:tblPr firstRow="1" bandRow="1">
                <a:tableStyleId>{5940675A-B579-460E-94D1-54222C63F5DA}</a:tableStyleId>
              </a:tblPr>
              <a:tblGrid>
                <a:gridCol w="522605"/>
                <a:gridCol w="1886585"/>
                <a:gridCol w="984250"/>
                <a:gridCol w="1178560"/>
                <a:gridCol w="681990"/>
                <a:gridCol w="681355"/>
                <a:gridCol w="682625"/>
                <a:gridCol w="683260"/>
              </a:tblGrid>
              <a:tr h="255270">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序号</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字段名</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字段含义</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类型</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长度</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默认值</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允许空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主键</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uid</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用户id</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Password</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密码</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state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登录状态</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Nickname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昵称</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Head_portrait</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头像</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image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Personal_introduction</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个人介绍</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constellation</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星座</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sex</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性别</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age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年龄</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Phone_number</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手机号  </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Area</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地区</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varchar</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30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Report</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举报标记</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Freeze</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冻结标记</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int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838450"/>
            <a:ext cx="3469005" cy="755650"/>
          </a:xfrm>
          <a:prstGeom prst="rect">
            <a:avLst/>
          </a:prstGeom>
          <a:noFill/>
        </p:spPr>
        <p:txBody>
          <a:bodyPr wrap="square" rtlCol="0">
            <a:spAutoFit/>
          </a:bodyPr>
          <a:p>
            <a:pPr fontAlgn="auto">
              <a:lnSpc>
                <a:spcPct val="120000"/>
              </a:lnSpc>
            </a:pPr>
            <a:r>
              <a:rPr lang="zh-CN" altLang="en-US" sz="3600">
                <a:latin typeface="逐浪粗宋简体" panose="02010601030101010101" charset="-122"/>
                <a:ea typeface="逐浪粗宋简体" panose="02010601030101010101" charset="-122"/>
              </a:rPr>
              <a:t>系统详细设计</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331845" y="2794635"/>
            <a:ext cx="1719580" cy="768350"/>
          </a:xfrm>
          <a:prstGeom prst="rect">
            <a:avLst/>
          </a:prstGeom>
          <a:noFill/>
        </p:spPr>
        <p:txBody>
          <a:bodyPr wrap="square" rtlCol="0">
            <a:spAutoFit/>
          </a:bodyPr>
          <a:p>
            <a:r>
              <a:rPr lang="en-US" altLang="zh-CN" sz="4400">
                <a:latin typeface="+mj-ea"/>
                <a:ea typeface="+mj-ea"/>
              </a:rPr>
              <a:t>PASS</a:t>
            </a:r>
            <a:endParaRPr lang="en-US" altLang="zh-CN" sz="4400">
              <a:latin typeface="+mj-ea"/>
              <a:ea typeface="+mj-ea"/>
            </a:endParaRPr>
          </a:p>
        </p:txBody>
      </p:sp>
      <p:cxnSp>
        <p:nvCxnSpPr>
          <p:cNvPr id="18" name="直接连接符 17"/>
          <p:cNvCxnSpPr/>
          <p:nvPr/>
        </p:nvCxnSpPr>
        <p:spPr>
          <a:xfrm>
            <a:off x="9279890" y="3256915"/>
            <a:ext cx="290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lang="zh-CN" altLang="en-US" sz="2400" dirty="0">
                <a:solidFill>
                  <a:schemeClr val="tx1">
                    <a:lumMod val="85000"/>
                    <a:lumOff val="15000"/>
                  </a:schemeClr>
                </a:solidFill>
                <a:uFillTx/>
                <a:latin typeface="幼圆" panose="02010509060101010101" charset="-122"/>
                <a:ea typeface="幼圆" panose="02010509060101010101" charset="-122"/>
              </a:rPr>
              <a:t>主要功能类图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rcRect r="33343" b="33826"/>
          <a:stretch>
            <a:fillRect/>
          </a:stretch>
        </p:blipFill>
        <p:spPr>
          <a:xfrm>
            <a:off x="467995" y="861060"/>
            <a:ext cx="8340725" cy="5483860"/>
          </a:xfrm>
          <a:prstGeom prst="rect">
            <a:avLst/>
          </a:prstGeom>
        </p:spPr>
      </p:pic>
      <p:sp>
        <p:nvSpPr>
          <p:cNvPr id="4" name="文本框 3"/>
          <p:cNvSpPr txBox="1"/>
          <p:nvPr/>
        </p:nvSpPr>
        <p:spPr>
          <a:xfrm>
            <a:off x="8943340" y="2000885"/>
            <a:ext cx="2983230" cy="2584450"/>
          </a:xfrm>
          <a:prstGeom prst="rect">
            <a:avLst/>
          </a:prstGeom>
          <a:noFill/>
        </p:spPr>
        <p:txBody>
          <a:bodyPr wrap="square" rtlCol="0">
            <a:spAutoFit/>
          </a:bodyPr>
          <a:p>
            <a:pPr algn="l"/>
            <a:r>
              <a:rPr lang="zh-CN" altLang="en-US">
                <a:latin typeface="华文中宋" panose="02010600040101010101" charset="-122"/>
                <a:ea typeface="华文中宋" panose="02010600040101010101" charset="-122"/>
              </a:rPr>
              <a:t>旅游日志</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用户总览已发布的所有旅游日志</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用户创建编辑发布新的旅游日志</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系统展示已发布的旅游日志</a:t>
            </a:r>
            <a:endParaRPr lang="zh-CN" altLang="en-US">
              <a:latin typeface="华文中宋" panose="02010600040101010101" charset="-122"/>
              <a:ea typeface="华文中宋" panose="02010600040101010101" charset="-122"/>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主要功能类图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4" name="图片 3"/>
          <p:cNvPicPr>
            <a:picLocks noChangeAspect="1"/>
          </p:cNvPicPr>
          <p:nvPr/>
        </p:nvPicPr>
        <p:blipFill>
          <a:blip r:embed="rId10"/>
          <a:srcRect r="33219" b="33738"/>
          <a:stretch>
            <a:fillRect/>
          </a:stretch>
        </p:blipFill>
        <p:spPr>
          <a:xfrm>
            <a:off x="637540" y="861060"/>
            <a:ext cx="7973060" cy="5494020"/>
          </a:xfrm>
          <a:prstGeom prst="rect">
            <a:avLst/>
          </a:prstGeom>
        </p:spPr>
      </p:pic>
      <p:sp>
        <p:nvSpPr>
          <p:cNvPr id="5" name="文本框 4"/>
          <p:cNvSpPr txBox="1"/>
          <p:nvPr/>
        </p:nvSpPr>
        <p:spPr>
          <a:xfrm>
            <a:off x="8771890" y="2423795"/>
            <a:ext cx="3154680" cy="2030095"/>
          </a:xfrm>
          <a:prstGeom prst="rect">
            <a:avLst/>
          </a:prstGeom>
          <a:noFill/>
        </p:spPr>
        <p:txBody>
          <a:bodyPr wrap="none" rtlCol="0">
            <a:spAutoFit/>
          </a:bodyPr>
          <a:p>
            <a:pPr algn="l"/>
            <a:r>
              <a:rPr lang="zh-CN" altLang="en-US">
                <a:latin typeface="华文中宋" panose="02010600040101010101" charset="-122"/>
                <a:ea typeface="华文中宋" panose="02010600040101010101" charset="-122"/>
              </a:rPr>
              <a:t>城市信息包括</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人气榜单</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城市介绍</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城市特色：景点，美食，特产</a:t>
            </a:r>
            <a:endParaRPr lang="zh-CN" altLang="en-US">
              <a:latin typeface="华文中宋" panose="02010600040101010101" charset="-122"/>
              <a:ea typeface="华文中宋" panose="02010600040101010101" charset="-122"/>
            </a:endParaRPr>
          </a:p>
        </p:txBody>
      </p:sp>
    </p:spTree>
    <p:custDataLst>
      <p:tags r:id="rId1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pic>
        <p:nvPicPr>
          <p:cNvPr id="2" name="图片 1"/>
          <p:cNvPicPr>
            <a:picLocks noChangeAspect="1"/>
          </p:cNvPicPr>
          <p:nvPr/>
        </p:nvPicPr>
        <p:blipFill>
          <a:blip r:embed="rId9"/>
          <a:srcRect t="143" r="32982" b="33232"/>
          <a:stretch>
            <a:fillRect/>
          </a:stretch>
        </p:blipFill>
        <p:spPr>
          <a:xfrm>
            <a:off x="5151120" y="312420"/>
            <a:ext cx="6775450" cy="6330315"/>
          </a:xfrm>
          <a:prstGeom prst="rect">
            <a:avLst/>
          </a:prstGeom>
        </p:spPr>
      </p:pic>
      <p:sp>
        <p:nvSpPr>
          <p:cNvPr id="5" name="文本框 4"/>
          <p:cNvSpPr txBox="1"/>
          <p:nvPr/>
        </p:nvSpPr>
        <p:spPr>
          <a:xfrm>
            <a:off x="852805" y="2285365"/>
            <a:ext cx="3383280" cy="2306955"/>
          </a:xfrm>
          <a:prstGeom prst="rect">
            <a:avLst/>
          </a:prstGeom>
          <a:noFill/>
        </p:spPr>
        <p:txBody>
          <a:bodyPr wrap="none" rtlCol="0">
            <a:spAutoFit/>
          </a:bodyPr>
          <a:p>
            <a:pPr algn="l" fontAlgn="auto">
              <a:lnSpc>
                <a:spcPct val="200000"/>
              </a:lnSpc>
            </a:pPr>
            <a:r>
              <a:rPr lang="zh-CN" altLang="en-US">
                <a:latin typeface="华文中宋" panose="02010600040101010101" charset="-122"/>
                <a:ea typeface="华文中宋" panose="02010600040101010101" charset="-122"/>
              </a:rPr>
              <a:t>旅伴活动</a:t>
            </a:r>
            <a:endParaRPr lang="zh-CN" altLang="en-US">
              <a:latin typeface="华文中宋" panose="02010600040101010101" charset="-122"/>
              <a:ea typeface="华文中宋" panose="02010600040101010101" charset="-122"/>
            </a:endParaRPr>
          </a:p>
          <a:p>
            <a:pPr algn="l" fontAlgn="auto">
              <a:lnSpc>
                <a:spcPct val="200000"/>
              </a:lnSpc>
            </a:pPr>
            <a:r>
              <a:rPr lang="zh-CN" altLang="en-US">
                <a:latin typeface="华文中宋" panose="02010600040101010101" charset="-122"/>
                <a:ea typeface="华文中宋" panose="02010600040101010101" charset="-122"/>
              </a:rPr>
              <a:t>用户总览已发布的所有旅伴活动</a:t>
            </a:r>
            <a:endParaRPr lang="zh-CN" altLang="en-US">
              <a:latin typeface="华文中宋" panose="02010600040101010101" charset="-122"/>
              <a:ea typeface="华文中宋" panose="02010600040101010101" charset="-122"/>
            </a:endParaRPr>
          </a:p>
          <a:p>
            <a:pPr algn="l" fontAlgn="auto">
              <a:lnSpc>
                <a:spcPct val="200000"/>
              </a:lnSpc>
            </a:pPr>
            <a:r>
              <a:rPr lang="zh-CN" altLang="en-US">
                <a:latin typeface="华文中宋" panose="02010600040101010101" charset="-122"/>
                <a:ea typeface="华文中宋" panose="02010600040101010101" charset="-122"/>
              </a:rPr>
              <a:t>用户创建编辑发布新的旅伴活动</a:t>
            </a:r>
            <a:endParaRPr lang="zh-CN" altLang="en-US">
              <a:latin typeface="华文中宋" panose="02010600040101010101" charset="-122"/>
              <a:ea typeface="华文中宋" panose="02010600040101010101" charset="-122"/>
            </a:endParaRPr>
          </a:p>
          <a:p>
            <a:pPr algn="l" fontAlgn="auto">
              <a:lnSpc>
                <a:spcPct val="200000"/>
              </a:lnSpc>
            </a:pPr>
            <a:r>
              <a:rPr lang="zh-CN" altLang="en-US">
                <a:latin typeface="华文中宋" panose="02010600040101010101" charset="-122"/>
                <a:ea typeface="华文中宋" panose="02010600040101010101" charset="-122"/>
              </a:rPr>
              <a:t>系统展示已发布的旅伴活动</a:t>
            </a:r>
            <a:endParaRPr lang="zh-CN" altLang="en-US">
              <a:latin typeface="华文中宋" panose="02010600040101010101" charset="-122"/>
              <a:ea typeface="华文中宋" panose="02010600040101010101" charset="-122"/>
            </a:endParaRPr>
          </a:p>
        </p:txBody>
      </p:sp>
      <p:sp>
        <p:nvSpPr>
          <p:cNvPr id="6" name="文本框 5"/>
          <p:cNvSpPr txBox="1"/>
          <p:nvPr>
            <p:custDataLst>
              <p:tags r:id="rId10"/>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主要功能类图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主要功能类图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3" name="图片 2"/>
          <p:cNvPicPr>
            <a:picLocks noChangeAspect="1"/>
          </p:cNvPicPr>
          <p:nvPr/>
        </p:nvPicPr>
        <p:blipFill>
          <a:blip r:embed="rId10"/>
          <a:srcRect r="33428" b="33871"/>
          <a:stretch>
            <a:fillRect/>
          </a:stretch>
        </p:blipFill>
        <p:spPr>
          <a:xfrm>
            <a:off x="393700" y="768350"/>
            <a:ext cx="7534275" cy="5753100"/>
          </a:xfrm>
          <a:prstGeom prst="rect">
            <a:avLst/>
          </a:prstGeom>
        </p:spPr>
      </p:pic>
      <p:sp>
        <p:nvSpPr>
          <p:cNvPr id="4" name="文本框 3"/>
          <p:cNvSpPr txBox="1"/>
          <p:nvPr/>
        </p:nvSpPr>
        <p:spPr>
          <a:xfrm>
            <a:off x="8241030" y="2630170"/>
            <a:ext cx="3154680" cy="2030095"/>
          </a:xfrm>
          <a:prstGeom prst="rect">
            <a:avLst/>
          </a:prstGeom>
          <a:noFill/>
        </p:spPr>
        <p:txBody>
          <a:bodyPr wrap="none" rtlCol="0">
            <a:spAutoFit/>
          </a:bodyPr>
          <a:p>
            <a:pPr algn="l"/>
            <a:r>
              <a:rPr lang="zh-CN" altLang="en-US">
                <a:latin typeface="华文中宋" panose="02010600040101010101" charset="-122"/>
                <a:ea typeface="华文中宋" panose="02010600040101010101" charset="-122"/>
              </a:rPr>
              <a:t>路线图</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用户总览已发布的所有路线图</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用户创建编辑发布新的路线图</a:t>
            </a:r>
            <a:endParaRPr lang="zh-CN" altLang="en-US">
              <a:latin typeface="华文中宋" panose="02010600040101010101" charset="-122"/>
              <a:ea typeface="华文中宋" panose="02010600040101010101" charset="-122"/>
            </a:endParaRPr>
          </a:p>
          <a:p>
            <a:pPr algn="l"/>
            <a:endParaRPr lang="zh-CN" altLang="en-US">
              <a:latin typeface="华文中宋" panose="02010600040101010101" charset="-122"/>
              <a:ea typeface="华文中宋" panose="02010600040101010101" charset="-122"/>
            </a:endParaRPr>
          </a:p>
          <a:p>
            <a:pPr algn="l"/>
            <a:r>
              <a:rPr lang="zh-CN" altLang="en-US">
                <a:latin typeface="华文中宋" panose="02010600040101010101" charset="-122"/>
                <a:ea typeface="华文中宋" panose="02010600040101010101" charset="-122"/>
              </a:rPr>
              <a:t>系统展示已发布的路线图</a:t>
            </a:r>
            <a:endParaRPr lang="zh-CN" altLang="en-US">
              <a:latin typeface="华文中宋" panose="02010600040101010101" charset="-122"/>
              <a:ea typeface="华文中宋" panose="02010600040101010101" charset="-122"/>
            </a:endParaRPr>
          </a:p>
        </p:txBody>
      </p:sp>
    </p:spTree>
    <p:custDataLst>
      <p:tags r:id="rId1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lang="zh-CN" altLang="en-US" sz="2400" dirty="0">
                <a:solidFill>
                  <a:schemeClr val="tx1">
                    <a:lumMod val="85000"/>
                    <a:lumOff val="15000"/>
                  </a:schemeClr>
                </a:solidFill>
                <a:uFillTx/>
                <a:latin typeface="幼圆" panose="02010509060101010101" charset="-122"/>
                <a:ea typeface="幼圆" panose="02010509060101010101" charset="-122"/>
              </a:rPr>
              <a:t>界面设计</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descr="1发现（首页）"/>
          <p:cNvPicPr>
            <a:picLocks noChangeAspect="1"/>
          </p:cNvPicPr>
          <p:nvPr/>
        </p:nvPicPr>
        <p:blipFill>
          <a:blip r:embed="rId10"/>
          <a:stretch>
            <a:fillRect/>
          </a:stretch>
        </p:blipFill>
        <p:spPr>
          <a:xfrm>
            <a:off x="1024890" y="861060"/>
            <a:ext cx="1835785" cy="5445760"/>
          </a:xfrm>
          <a:prstGeom prst="rect">
            <a:avLst/>
          </a:prstGeom>
        </p:spPr>
      </p:pic>
      <p:pic>
        <p:nvPicPr>
          <p:cNvPr id="3" name="图片 2" descr="2定位"/>
          <p:cNvPicPr>
            <a:picLocks noChangeAspect="1"/>
          </p:cNvPicPr>
          <p:nvPr/>
        </p:nvPicPr>
        <p:blipFill>
          <a:blip r:embed="rId11"/>
          <a:stretch>
            <a:fillRect/>
          </a:stretch>
        </p:blipFill>
        <p:spPr>
          <a:xfrm>
            <a:off x="3934460" y="864870"/>
            <a:ext cx="1594485" cy="5441950"/>
          </a:xfrm>
          <a:prstGeom prst="rect">
            <a:avLst/>
          </a:prstGeom>
        </p:spPr>
      </p:pic>
      <p:pic>
        <p:nvPicPr>
          <p:cNvPr id="4" name="图片 3" descr="3路线图"/>
          <p:cNvPicPr>
            <a:picLocks noChangeAspect="1"/>
          </p:cNvPicPr>
          <p:nvPr/>
        </p:nvPicPr>
        <p:blipFill>
          <a:blip r:embed="rId12"/>
          <a:stretch>
            <a:fillRect/>
          </a:stretch>
        </p:blipFill>
        <p:spPr>
          <a:xfrm>
            <a:off x="6651625" y="759460"/>
            <a:ext cx="1390650" cy="5547360"/>
          </a:xfrm>
          <a:prstGeom prst="rect">
            <a:avLst/>
          </a:prstGeom>
        </p:spPr>
      </p:pic>
      <p:pic>
        <p:nvPicPr>
          <p:cNvPr id="5" name="图片 4" descr="1我的"/>
          <p:cNvPicPr>
            <a:picLocks noChangeAspect="1"/>
          </p:cNvPicPr>
          <p:nvPr/>
        </p:nvPicPr>
        <p:blipFill>
          <a:blip r:embed="rId13"/>
          <a:stretch>
            <a:fillRect/>
          </a:stretch>
        </p:blipFill>
        <p:spPr>
          <a:xfrm>
            <a:off x="9164955" y="1619250"/>
            <a:ext cx="2045970" cy="3638550"/>
          </a:xfrm>
          <a:prstGeom prst="rect">
            <a:avLst/>
          </a:prstGeom>
        </p:spPr>
      </p:pic>
      <p:sp>
        <p:nvSpPr>
          <p:cNvPr id="7" name="文本框 6"/>
          <p:cNvSpPr txBox="1"/>
          <p:nvPr/>
        </p:nvSpPr>
        <p:spPr>
          <a:xfrm>
            <a:off x="9639300" y="5867400"/>
            <a:ext cx="1097280" cy="368300"/>
          </a:xfrm>
          <a:prstGeom prst="rect">
            <a:avLst/>
          </a:prstGeom>
          <a:noFill/>
        </p:spPr>
        <p:txBody>
          <a:bodyPr wrap="none" rtlCol="0">
            <a:spAutoFit/>
          </a:bodyPr>
          <a:p>
            <a:r>
              <a:rPr lang="zh-CN" altLang="en-US">
                <a:latin typeface="华文中宋" panose="02010600040101010101" charset="-122"/>
                <a:ea typeface="华文中宋" panose="02010600040101010101" charset="-122"/>
              </a:rPr>
              <a:t>主页四连</a:t>
            </a:r>
            <a:endParaRPr lang="zh-CN" altLang="en-US">
              <a:latin typeface="华文中宋" panose="02010600040101010101" charset="-122"/>
              <a:ea typeface="华文中宋" panose="02010600040101010101" charset="-122"/>
            </a:endParaRPr>
          </a:p>
        </p:txBody>
      </p:sp>
    </p:spTree>
    <p:custDataLst>
      <p:tags r:id="rId1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lang="zh-CN" altLang="en-US" sz="2400" dirty="0">
                <a:solidFill>
                  <a:schemeClr val="tx1">
                    <a:lumMod val="85000"/>
                    <a:lumOff val="15000"/>
                  </a:schemeClr>
                </a:solidFill>
                <a:uFillTx/>
                <a:latin typeface="幼圆" panose="02010509060101010101" charset="-122"/>
                <a:ea typeface="幼圆" panose="02010509060101010101" charset="-122"/>
              </a:rPr>
              <a:t>界面设计</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descr="登录"/>
          <p:cNvPicPr>
            <a:picLocks noChangeAspect="1"/>
          </p:cNvPicPr>
          <p:nvPr/>
        </p:nvPicPr>
        <p:blipFill>
          <a:blip r:embed="rId10"/>
          <a:stretch>
            <a:fillRect/>
          </a:stretch>
        </p:blipFill>
        <p:spPr>
          <a:xfrm>
            <a:off x="903605" y="1475740"/>
            <a:ext cx="2207260" cy="3925570"/>
          </a:xfrm>
          <a:prstGeom prst="rect">
            <a:avLst/>
          </a:prstGeom>
        </p:spPr>
      </p:pic>
      <p:pic>
        <p:nvPicPr>
          <p:cNvPr id="4" name="图片 3" descr="我来回答"/>
          <p:cNvPicPr>
            <a:picLocks noChangeAspect="1"/>
          </p:cNvPicPr>
          <p:nvPr/>
        </p:nvPicPr>
        <p:blipFill>
          <a:blip r:embed="rId11"/>
          <a:stretch>
            <a:fillRect/>
          </a:stretch>
        </p:blipFill>
        <p:spPr>
          <a:xfrm>
            <a:off x="9124950" y="1581785"/>
            <a:ext cx="2221230" cy="3951605"/>
          </a:xfrm>
          <a:prstGeom prst="rect">
            <a:avLst/>
          </a:prstGeom>
        </p:spPr>
      </p:pic>
      <p:pic>
        <p:nvPicPr>
          <p:cNvPr id="5" name="图片 4" descr="日志详情"/>
          <p:cNvPicPr>
            <a:picLocks noChangeAspect="1"/>
          </p:cNvPicPr>
          <p:nvPr/>
        </p:nvPicPr>
        <p:blipFill>
          <a:blip r:embed="rId12"/>
          <a:stretch>
            <a:fillRect/>
          </a:stretch>
        </p:blipFill>
        <p:spPr>
          <a:xfrm>
            <a:off x="3695700" y="1443355"/>
            <a:ext cx="2226310" cy="3957955"/>
          </a:xfrm>
          <a:prstGeom prst="rect">
            <a:avLst/>
          </a:prstGeom>
        </p:spPr>
      </p:pic>
      <p:pic>
        <p:nvPicPr>
          <p:cNvPr id="7" name="图片 6" descr="预览路线图（路线图详细界面）"/>
          <p:cNvPicPr>
            <a:picLocks noChangeAspect="1"/>
          </p:cNvPicPr>
          <p:nvPr/>
        </p:nvPicPr>
        <p:blipFill>
          <a:blip r:embed="rId13"/>
          <a:stretch>
            <a:fillRect/>
          </a:stretch>
        </p:blipFill>
        <p:spPr>
          <a:xfrm>
            <a:off x="6861175" y="1154430"/>
            <a:ext cx="1603375" cy="4378960"/>
          </a:xfrm>
          <a:prstGeom prst="rect">
            <a:avLst/>
          </a:prstGeom>
        </p:spPr>
      </p:pic>
      <p:sp>
        <p:nvSpPr>
          <p:cNvPr id="8" name="文本框 7"/>
          <p:cNvSpPr txBox="1"/>
          <p:nvPr/>
        </p:nvSpPr>
        <p:spPr>
          <a:xfrm>
            <a:off x="1810385" y="5965825"/>
            <a:ext cx="640080" cy="368300"/>
          </a:xfrm>
          <a:prstGeom prst="rect">
            <a:avLst/>
          </a:prstGeom>
          <a:noFill/>
        </p:spPr>
        <p:txBody>
          <a:bodyPr wrap="none" rtlCol="0">
            <a:spAutoFit/>
          </a:bodyPr>
          <a:p>
            <a:r>
              <a:rPr lang="zh-CN" altLang="en-US">
                <a:latin typeface="华文中宋" panose="02010600040101010101" charset="-122"/>
                <a:ea typeface="华文中宋" panose="02010600040101010101" charset="-122"/>
              </a:rPr>
              <a:t>登录</a:t>
            </a:r>
            <a:endParaRPr lang="zh-CN" altLang="en-US">
              <a:latin typeface="华文中宋" panose="02010600040101010101" charset="-122"/>
              <a:ea typeface="华文中宋" panose="02010600040101010101" charset="-122"/>
            </a:endParaRPr>
          </a:p>
        </p:txBody>
      </p:sp>
      <p:sp>
        <p:nvSpPr>
          <p:cNvPr id="9" name="文本框 8"/>
          <p:cNvSpPr txBox="1"/>
          <p:nvPr/>
        </p:nvSpPr>
        <p:spPr>
          <a:xfrm>
            <a:off x="9856470" y="5821680"/>
            <a:ext cx="1097280" cy="368300"/>
          </a:xfrm>
          <a:prstGeom prst="rect">
            <a:avLst/>
          </a:prstGeom>
          <a:noFill/>
        </p:spPr>
        <p:txBody>
          <a:bodyPr wrap="none" rtlCol="0">
            <a:spAutoFit/>
          </a:bodyPr>
          <a:p>
            <a:r>
              <a:rPr lang="zh-CN" altLang="en-US">
                <a:latin typeface="华文中宋" panose="02010600040101010101" charset="-122"/>
                <a:ea typeface="华文中宋" panose="02010600040101010101" charset="-122"/>
              </a:rPr>
              <a:t>回答问题</a:t>
            </a:r>
            <a:endParaRPr lang="zh-CN" altLang="en-US">
              <a:latin typeface="华文中宋" panose="02010600040101010101" charset="-122"/>
              <a:ea typeface="华文中宋" panose="02010600040101010101" charset="-122"/>
            </a:endParaRPr>
          </a:p>
        </p:txBody>
      </p:sp>
      <p:sp>
        <p:nvSpPr>
          <p:cNvPr id="10" name="文本框 9"/>
          <p:cNvSpPr txBox="1"/>
          <p:nvPr/>
        </p:nvSpPr>
        <p:spPr>
          <a:xfrm>
            <a:off x="4192905" y="5888990"/>
            <a:ext cx="1097280" cy="368300"/>
          </a:xfrm>
          <a:prstGeom prst="rect">
            <a:avLst/>
          </a:prstGeom>
          <a:noFill/>
        </p:spPr>
        <p:txBody>
          <a:bodyPr wrap="none" rtlCol="0">
            <a:spAutoFit/>
          </a:bodyPr>
          <a:p>
            <a:r>
              <a:rPr lang="zh-CN" altLang="en-US">
                <a:latin typeface="华文中宋" panose="02010600040101010101" charset="-122"/>
                <a:ea typeface="华文中宋" panose="02010600040101010101" charset="-122"/>
              </a:rPr>
              <a:t>日志详情</a:t>
            </a:r>
            <a:endParaRPr lang="zh-CN" altLang="en-US">
              <a:latin typeface="华文中宋" panose="02010600040101010101" charset="-122"/>
              <a:ea typeface="华文中宋" panose="02010600040101010101" charset="-122"/>
            </a:endParaRPr>
          </a:p>
        </p:txBody>
      </p:sp>
      <p:sp>
        <p:nvSpPr>
          <p:cNvPr id="11" name="文本框 10"/>
          <p:cNvSpPr txBox="1"/>
          <p:nvPr/>
        </p:nvSpPr>
        <p:spPr>
          <a:xfrm>
            <a:off x="6940550" y="5821680"/>
            <a:ext cx="1325880" cy="368300"/>
          </a:xfrm>
          <a:prstGeom prst="rect">
            <a:avLst/>
          </a:prstGeom>
          <a:noFill/>
        </p:spPr>
        <p:txBody>
          <a:bodyPr wrap="none" rtlCol="0">
            <a:spAutoFit/>
          </a:bodyPr>
          <a:p>
            <a:r>
              <a:rPr lang="zh-CN" altLang="en-US">
                <a:latin typeface="华文中宋" panose="02010600040101010101" charset="-122"/>
                <a:ea typeface="华文中宋" panose="02010600040101010101" charset="-122"/>
              </a:rPr>
              <a:t>路线图预览</a:t>
            </a:r>
            <a:endParaRPr lang="zh-CN" altLang="en-US">
              <a:latin typeface="华文中宋" panose="02010600040101010101" charset="-122"/>
              <a:ea typeface="华文中宋" panose="02010600040101010101" charset="-122"/>
            </a:endParaRPr>
          </a:p>
        </p:txBody>
      </p:sp>
    </p:spTree>
    <p:custDataLst>
      <p:tags r:id="rId1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lang="zh-CN" altLang="en-US" sz="2400" dirty="0">
                <a:solidFill>
                  <a:schemeClr val="tx1">
                    <a:lumMod val="85000"/>
                    <a:lumOff val="15000"/>
                  </a:schemeClr>
                </a:solidFill>
                <a:uFillTx/>
                <a:latin typeface="幼圆" panose="02010509060101010101" charset="-122"/>
                <a:ea typeface="幼圆" panose="02010509060101010101" charset="-122"/>
              </a:rPr>
              <a:t>界面设计</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descr="2020-06-12_010110"/>
          <p:cNvPicPr>
            <a:picLocks noChangeAspect="1"/>
          </p:cNvPicPr>
          <p:nvPr/>
        </p:nvPicPr>
        <p:blipFill>
          <a:blip r:embed="rId10">
            <a:clrChange>
              <a:clrFrom>
                <a:srgbClr val="282828">
                  <a:alpha val="100000"/>
                </a:srgbClr>
              </a:clrFrom>
              <a:clrTo>
                <a:srgbClr val="282828">
                  <a:alpha val="100000"/>
                  <a:alpha val="0"/>
                </a:srgbClr>
              </a:clrTo>
            </a:clrChange>
          </a:blip>
          <a:stretch>
            <a:fillRect/>
          </a:stretch>
        </p:blipFill>
        <p:spPr>
          <a:xfrm>
            <a:off x="956310" y="434975"/>
            <a:ext cx="10332720" cy="6311265"/>
          </a:xfrm>
          <a:prstGeom prst="rect">
            <a:avLst/>
          </a:prstGeom>
        </p:spPr>
      </p:pic>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项目概述</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5" name="TextBox 55"/>
          <p:cNvSpPr txBox="1"/>
          <p:nvPr/>
        </p:nvSpPr>
        <p:spPr>
          <a:xfrm>
            <a:off x="1872613" y="1749440"/>
            <a:ext cx="1813560" cy="420370"/>
          </a:xfrm>
          <a:prstGeom prst="rect">
            <a:avLst/>
          </a:prstGeom>
          <a:noFill/>
        </p:spPr>
        <p:txBody>
          <a:bodyPr wrap="none" rtlCol="0">
            <a:spAutoFit/>
          </a:bodyPr>
          <a:p>
            <a:r>
              <a:rPr lang="zh-CN" altLang="en-US" sz="2135" dirty="0">
                <a:solidFill>
                  <a:schemeClr val="tx1">
                    <a:lumMod val="75000"/>
                    <a:lumOff val="25000"/>
                  </a:schemeClr>
                </a:solidFill>
                <a:cs typeface="+mn-ea"/>
                <a:sym typeface="+mn-lt"/>
              </a:rPr>
              <a:t>旅游频率增加</a:t>
            </a:r>
            <a:endParaRPr lang="zh-CN" altLang="en-US" sz="2135" dirty="0">
              <a:solidFill>
                <a:schemeClr val="tx1">
                  <a:lumMod val="75000"/>
                  <a:lumOff val="25000"/>
                </a:schemeClr>
              </a:solidFill>
              <a:cs typeface="+mn-ea"/>
              <a:sym typeface="+mn-lt"/>
            </a:endParaRPr>
          </a:p>
        </p:txBody>
      </p:sp>
      <p:sp>
        <p:nvSpPr>
          <p:cNvPr id="7" name="TextBox 56"/>
          <p:cNvSpPr txBox="1"/>
          <p:nvPr/>
        </p:nvSpPr>
        <p:spPr>
          <a:xfrm>
            <a:off x="1872613" y="3927862"/>
            <a:ext cx="2085340" cy="420370"/>
          </a:xfrm>
          <a:prstGeom prst="rect">
            <a:avLst/>
          </a:prstGeom>
          <a:noFill/>
        </p:spPr>
        <p:txBody>
          <a:bodyPr wrap="none" rtlCol="0">
            <a:spAutoFit/>
          </a:bodyPr>
          <a:p>
            <a:pPr lvl="0"/>
            <a:r>
              <a:rPr lang="zh-CN" altLang="en-US" sz="2135" dirty="0">
                <a:solidFill>
                  <a:schemeClr val="tx1">
                    <a:lumMod val="75000"/>
                    <a:lumOff val="25000"/>
                  </a:schemeClr>
                </a:solidFill>
                <a:cs typeface="+mn-ea"/>
                <a:sym typeface="+mn-lt"/>
              </a:rPr>
              <a:t>自驾游占比提高</a:t>
            </a:r>
            <a:endParaRPr lang="en-US" altLang="zh-CN" sz="2135" dirty="0">
              <a:solidFill>
                <a:schemeClr val="tx1">
                  <a:lumMod val="75000"/>
                  <a:lumOff val="25000"/>
                </a:schemeClr>
              </a:solidFill>
              <a:cs typeface="+mn-ea"/>
              <a:sym typeface="+mn-lt"/>
            </a:endParaRPr>
          </a:p>
        </p:txBody>
      </p:sp>
      <p:sp>
        <p:nvSpPr>
          <p:cNvPr id="9" name="TextBox 58"/>
          <p:cNvSpPr txBox="1"/>
          <p:nvPr/>
        </p:nvSpPr>
        <p:spPr>
          <a:xfrm>
            <a:off x="8207715" y="2816923"/>
            <a:ext cx="2900680" cy="420370"/>
          </a:xfrm>
          <a:prstGeom prst="rect">
            <a:avLst/>
          </a:prstGeom>
          <a:noFill/>
        </p:spPr>
        <p:txBody>
          <a:bodyPr wrap="none" rtlCol="0">
            <a:spAutoFit/>
          </a:bodyPr>
          <a:p>
            <a:pPr lvl="0"/>
            <a:r>
              <a:rPr lang="zh-CN" altLang="en-US" sz="2135" dirty="0">
                <a:solidFill>
                  <a:schemeClr val="tx1">
                    <a:lumMod val="75000"/>
                    <a:lumOff val="25000"/>
                  </a:schemeClr>
                </a:solidFill>
                <a:cs typeface="+mn-ea"/>
                <a:sym typeface="+mn-lt"/>
              </a:rPr>
              <a:t>传统随团旅游自由度低</a:t>
            </a:r>
            <a:endParaRPr lang="zh-CN" altLang="en-US" sz="2135" dirty="0">
              <a:solidFill>
                <a:schemeClr val="tx1">
                  <a:lumMod val="75000"/>
                  <a:lumOff val="25000"/>
                </a:schemeClr>
              </a:solidFill>
              <a:cs typeface="+mn-ea"/>
              <a:sym typeface="+mn-lt"/>
            </a:endParaRPr>
          </a:p>
        </p:txBody>
      </p:sp>
      <p:grpSp>
        <p:nvGrpSpPr>
          <p:cNvPr id="10" name="组合 59"/>
          <p:cNvGrpSpPr/>
          <p:nvPr/>
        </p:nvGrpSpPr>
        <p:grpSpPr>
          <a:xfrm>
            <a:off x="4619129" y="1313865"/>
            <a:ext cx="1805978" cy="1805978"/>
            <a:chOff x="1369994" y="2067694"/>
            <a:chExt cx="1584176" cy="1584176"/>
          </a:xfrm>
          <a:solidFill>
            <a:srgbClr val="A2B06C"/>
          </a:solidFill>
        </p:grpSpPr>
        <p:sp>
          <p:nvSpPr>
            <p:cNvPr id="11" name="菱形 60"/>
            <p:cNvSpPr/>
            <p:nvPr/>
          </p:nvSpPr>
          <p:spPr>
            <a:xfrm>
              <a:off x="1369994" y="2067694"/>
              <a:ext cx="1584176" cy="1584176"/>
            </a:xfrm>
            <a:prstGeom prst="diamond">
              <a:avLst/>
            </a:prstGeom>
            <a:solidFill>
              <a:srgbClr val="5D9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a:solidFill>
                  <a:schemeClr val="bg1"/>
                </a:solidFill>
                <a:cs typeface="+mn-ea"/>
                <a:sym typeface="+mn-lt"/>
              </a:endParaRPr>
            </a:p>
          </p:txBody>
        </p:sp>
        <p:sp>
          <p:nvSpPr>
            <p:cNvPr id="12" name="TextBox 61"/>
            <p:cNvSpPr txBox="1"/>
            <p:nvPr/>
          </p:nvSpPr>
          <p:spPr>
            <a:xfrm flipH="1">
              <a:off x="1823403" y="2684863"/>
              <a:ext cx="677884" cy="349804"/>
            </a:xfrm>
            <a:prstGeom prst="rect">
              <a:avLst/>
            </a:prstGeom>
            <a:noFill/>
          </p:spPr>
          <p:txBody>
            <a:bodyPr wrap="square" rtlCol="0">
              <a:spAutoFit/>
            </a:bodyPr>
            <a:p>
              <a:pPr algn="ctr"/>
              <a:r>
                <a:rPr lang="zh-CN" altLang="en-US" sz="2000" b="1" dirty="0">
                  <a:solidFill>
                    <a:schemeClr val="bg1"/>
                  </a:solidFill>
                  <a:cs typeface="+mn-ea"/>
                  <a:sym typeface="+mn-lt"/>
                </a:rPr>
                <a:t>旅</a:t>
              </a:r>
              <a:endParaRPr lang="zh-CN" altLang="en-US" sz="2000" b="1" dirty="0">
                <a:solidFill>
                  <a:schemeClr val="bg1"/>
                </a:solidFill>
                <a:cs typeface="+mn-ea"/>
                <a:sym typeface="+mn-lt"/>
              </a:endParaRPr>
            </a:p>
          </p:txBody>
        </p:sp>
      </p:grpSp>
      <p:sp>
        <p:nvSpPr>
          <p:cNvPr id="14" name="菱形 63"/>
          <p:cNvSpPr/>
          <p:nvPr/>
        </p:nvSpPr>
        <p:spPr>
          <a:xfrm>
            <a:off x="5692775" y="2402205"/>
            <a:ext cx="1805940" cy="1805940"/>
          </a:xfrm>
          <a:prstGeom prst="diamond">
            <a:avLst/>
          </a:prstGeom>
          <a:solidFill>
            <a:srgbClr val="B1C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a:cs typeface="+mn-ea"/>
              <a:sym typeface="+mn-lt"/>
            </a:endParaRPr>
          </a:p>
        </p:txBody>
      </p:sp>
      <p:sp>
        <p:nvSpPr>
          <p:cNvPr id="17" name="菱形 66"/>
          <p:cNvSpPr/>
          <p:nvPr/>
        </p:nvSpPr>
        <p:spPr>
          <a:xfrm>
            <a:off x="4618990" y="3491230"/>
            <a:ext cx="1805940" cy="1805940"/>
          </a:xfrm>
          <a:prstGeom prst="diamond">
            <a:avLst/>
          </a:prstGeom>
          <a:solidFill>
            <a:srgbClr val="5D9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a:solidFill>
                <a:schemeClr val="bg1"/>
              </a:solidFill>
              <a:cs typeface="+mn-ea"/>
              <a:sym typeface="+mn-lt"/>
            </a:endParaRPr>
          </a:p>
        </p:txBody>
      </p:sp>
      <p:sp>
        <p:nvSpPr>
          <p:cNvPr id="1048602" name="菱形 69"/>
          <p:cNvSpPr/>
          <p:nvPr/>
        </p:nvSpPr>
        <p:spPr>
          <a:xfrm>
            <a:off x="5692775" y="4579620"/>
            <a:ext cx="1805940" cy="1805940"/>
          </a:xfrm>
          <a:prstGeom prst="diamond">
            <a:avLst/>
          </a:prstGeom>
          <a:solidFill>
            <a:srgbClr val="B1C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b="1">
              <a:solidFill>
                <a:schemeClr val="bg1"/>
              </a:solidFill>
              <a:cs typeface="+mn-ea"/>
              <a:sym typeface="+mn-lt"/>
            </a:endParaRPr>
          </a:p>
        </p:txBody>
      </p:sp>
      <p:cxnSp>
        <p:nvCxnSpPr>
          <p:cNvPr id="19" name="直接连接符 71"/>
          <p:cNvCxnSpPr>
            <a:stCxn id="11" idx="1"/>
          </p:cNvCxnSpPr>
          <p:nvPr/>
        </p:nvCxnSpPr>
        <p:spPr>
          <a:xfrm flipH="1">
            <a:off x="1680601" y="2216854"/>
            <a:ext cx="2938529" cy="0"/>
          </a:xfrm>
          <a:prstGeom prst="line">
            <a:avLst/>
          </a:prstGeom>
          <a:ln>
            <a:solidFill>
              <a:srgbClr val="5D9261"/>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72"/>
          <p:cNvCxnSpPr/>
          <p:nvPr/>
        </p:nvCxnSpPr>
        <p:spPr>
          <a:xfrm flipH="1">
            <a:off x="1680601" y="4394028"/>
            <a:ext cx="2938529" cy="0"/>
          </a:xfrm>
          <a:prstGeom prst="line">
            <a:avLst/>
          </a:prstGeom>
          <a:ln>
            <a:solidFill>
              <a:srgbClr val="5D9261"/>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73"/>
          <p:cNvCxnSpPr/>
          <p:nvPr/>
        </p:nvCxnSpPr>
        <p:spPr>
          <a:xfrm>
            <a:off x="7498739" y="3305441"/>
            <a:ext cx="2986131" cy="0"/>
          </a:xfrm>
          <a:prstGeom prst="line">
            <a:avLst/>
          </a:prstGeom>
          <a:ln>
            <a:solidFill>
              <a:srgbClr val="B1C38C"/>
            </a:solidFill>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74"/>
          <p:cNvCxnSpPr>
            <a:stCxn id="1048602" idx="3"/>
          </p:cNvCxnSpPr>
          <p:nvPr/>
        </p:nvCxnSpPr>
        <p:spPr>
          <a:xfrm>
            <a:off x="7498739" y="5482617"/>
            <a:ext cx="3012663" cy="0"/>
          </a:xfrm>
          <a:prstGeom prst="line">
            <a:avLst/>
          </a:prstGeom>
          <a:ln>
            <a:solidFill>
              <a:srgbClr val="AFBB79"/>
            </a:solidFill>
            <a:tailEnd type="oval"/>
          </a:ln>
        </p:spPr>
        <p:style>
          <a:lnRef idx="1">
            <a:schemeClr val="accent1"/>
          </a:lnRef>
          <a:fillRef idx="0">
            <a:schemeClr val="accent1"/>
          </a:fillRef>
          <a:effectRef idx="0">
            <a:schemeClr val="accent1"/>
          </a:effectRef>
          <a:fontRef idx="minor">
            <a:schemeClr val="tx1"/>
          </a:fontRef>
        </p:style>
      </p:cxnSp>
      <p:sp>
        <p:nvSpPr>
          <p:cNvPr id="24" name="TextBox 76"/>
          <p:cNvSpPr txBox="1"/>
          <p:nvPr/>
        </p:nvSpPr>
        <p:spPr>
          <a:xfrm>
            <a:off x="8207715" y="4990626"/>
            <a:ext cx="2900680" cy="420370"/>
          </a:xfrm>
          <a:prstGeom prst="rect">
            <a:avLst/>
          </a:prstGeom>
          <a:noFill/>
        </p:spPr>
        <p:txBody>
          <a:bodyPr wrap="none" rtlCol="0">
            <a:spAutoFit/>
          </a:bodyPr>
          <a:p>
            <a:pPr lvl="0" algn="l"/>
            <a:r>
              <a:rPr lang="zh-CN" altLang="en-US" sz="2135" dirty="0">
                <a:solidFill>
                  <a:schemeClr val="tx1">
                    <a:lumMod val="75000"/>
                    <a:lumOff val="25000"/>
                  </a:schemeClr>
                </a:solidFill>
                <a:cs typeface="+mn-ea"/>
                <a:sym typeface="+mn-lt"/>
              </a:rPr>
              <a:t>私人旅行路线难以制定</a:t>
            </a:r>
            <a:endParaRPr lang="en-US" altLang="zh-CN" sz="2135" dirty="0">
              <a:solidFill>
                <a:schemeClr val="tx1">
                  <a:lumMod val="75000"/>
                  <a:lumOff val="25000"/>
                </a:schemeClr>
              </a:solidFill>
              <a:cs typeface="+mn-ea"/>
              <a:sym typeface="+mn-lt"/>
            </a:endParaRPr>
          </a:p>
        </p:txBody>
      </p:sp>
      <p:sp>
        <p:nvSpPr>
          <p:cNvPr id="25" name="TextBox 61"/>
          <p:cNvSpPr txBox="1"/>
          <p:nvPr/>
        </p:nvSpPr>
        <p:spPr>
          <a:xfrm flipH="1">
            <a:off x="6209170" y="3119804"/>
            <a:ext cx="772795" cy="398780"/>
          </a:xfrm>
          <a:prstGeom prst="rect">
            <a:avLst/>
          </a:prstGeom>
          <a:noFill/>
        </p:spPr>
        <p:txBody>
          <a:bodyPr wrap="square" rtlCol="0">
            <a:spAutoFit/>
          </a:bodyPr>
          <a:p>
            <a:pPr algn="ctr"/>
            <a:r>
              <a:rPr lang="zh-CN" altLang="en-US" sz="2000" b="1" dirty="0">
                <a:solidFill>
                  <a:schemeClr val="bg1"/>
                </a:solidFill>
                <a:cs typeface="+mn-ea"/>
                <a:sym typeface="+mn-lt"/>
              </a:rPr>
              <a:t>游</a:t>
            </a:r>
            <a:endParaRPr lang="zh-CN" altLang="en-US" sz="2000" b="1" dirty="0">
              <a:solidFill>
                <a:schemeClr val="bg1"/>
              </a:solidFill>
              <a:cs typeface="+mn-ea"/>
              <a:sym typeface="+mn-lt"/>
            </a:endParaRPr>
          </a:p>
        </p:txBody>
      </p:sp>
      <p:sp>
        <p:nvSpPr>
          <p:cNvPr id="26" name="TextBox 61"/>
          <p:cNvSpPr txBox="1"/>
          <p:nvPr/>
        </p:nvSpPr>
        <p:spPr>
          <a:xfrm flipH="1">
            <a:off x="5135385" y="4194859"/>
            <a:ext cx="772795" cy="398780"/>
          </a:xfrm>
          <a:prstGeom prst="rect">
            <a:avLst/>
          </a:prstGeom>
          <a:noFill/>
        </p:spPr>
        <p:txBody>
          <a:bodyPr wrap="square" rtlCol="0">
            <a:spAutoFit/>
          </a:bodyPr>
          <a:p>
            <a:pPr algn="ctr"/>
            <a:r>
              <a:rPr lang="zh-CN" altLang="en-US" sz="2000" b="1" dirty="0">
                <a:solidFill>
                  <a:schemeClr val="bg1"/>
                </a:solidFill>
                <a:cs typeface="+mn-ea"/>
                <a:sym typeface="+mn-lt"/>
              </a:rPr>
              <a:t>现</a:t>
            </a:r>
            <a:endParaRPr lang="zh-CN" altLang="en-US" sz="2000" b="1" dirty="0">
              <a:solidFill>
                <a:schemeClr val="bg1"/>
              </a:solidFill>
              <a:cs typeface="+mn-ea"/>
              <a:sym typeface="+mn-lt"/>
            </a:endParaRPr>
          </a:p>
        </p:txBody>
      </p:sp>
      <p:sp>
        <p:nvSpPr>
          <p:cNvPr id="30" name="TextBox 61"/>
          <p:cNvSpPr txBox="1"/>
          <p:nvPr/>
        </p:nvSpPr>
        <p:spPr>
          <a:xfrm flipH="1">
            <a:off x="6209805" y="5283249"/>
            <a:ext cx="772795" cy="398780"/>
          </a:xfrm>
          <a:prstGeom prst="rect">
            <a:avLst/>
          </a:prstGeom>
          <a:noFill/>
        </p:spPr>
        <p:txBody>
          <a:bodyPr wrap="square" rtlCol="0">
            <a:spAutoFit/>
          </a:bodyPr>
          <a:p>
            <a:pPr algn="ctr"/>
            <a:r>
              <a:rPr lang="zh-CN" altLang="en-US" sz="2000" b="1" dirty="0">
                <a:solidFill>
                  <a:schemeClr val="bg1"/>
                </a:solidFill>
                <a:cs typeface="+mn-ea"/>
                <a:sym typeface="+mn-lt"/>
              </a:rPr>
              <a:t>状</a:t>
            </a:r>
            <a:endParaRPr lang="zh-CN" altLang="en-US" sz="2000" b="1" dirty="0">
              <a:solidFill>
                <a:schemeClr val="bg1"/>
              </a:solidFill>
              <a:cs typeface="+mn-ea"/>
              <a:sym typeface="+mn-lt"/>
            </a:endParaRPr>
          </a:p>
        </p:txBody>
      </p:sp>
    </p:spTree>
    <p:custDataLst>
      <p:tags r:id="rId10"/>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400">
                <a:latin typeface="幼圆" panose="02010509060101010101" charset="-122"/>
                <a:ea typeface="幼圆" panose="02010509060101010101" charset="-122"/>
                <a:sym typeface="+mn-ea"/>
              </a:rPr>
              <a:t>系统详细设计 </a:t>
            </a:r>
            <a:r>
              <a:rPr lang="en-US" altLang="zh-CN" sz="2400">
                <a:latin typeface="幼圆" panose="02010509060101010101" charset="-122"/>
                <a:ea typeface="幼圆" panose="02010509060101010101" charset="-122"/>
                <a:sym typeface="+mn-ea"/>
              </a:rPr>
              <a:t>- </a:t>
            </a:r>
            <a:r>
              <a:rPr lang="zh-CN" altLang="en-US" sz="2400" dirty="0">
                <a:solidFill>
                  <a:schemeClr val="tx1">
                    <a:lumMod val="85000"/>
                    <a:lumOff val="15000"/>
                  </a:schemeClr>
                </a:solidFill>
                <a:uFillTx/>
                <a:latin typeface="幼圆" panose="02010509060101010101" charset="-122"/>
                <a:ea typeface="幼圆" panose="02010509060101010101" charset="-122"/>
              </a:rPr>
              <a:t>网络通信格式设计</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3" name="图片 2" descr="2020-06-12_012046"/>
          <p:cNvPicPr>
            <a:picLocks noChangeAspect="1"/>
          </p:cNvPicPr>
          <p:nvPr/>
        </p:nvPicPr>
        <p:blipFill>
          <a:blip r:embed="rId10"/>
          <a:stretch>
            <a:fillRect/>
          </a:stretch>
        </p:blipFill>
        <p:spPr>
          <a:xfrm>
            <a:off x="637540" y="996950"/>
            <a:ext cx="4197985" cy="5135245"/>
          </a:xfrm>
          <a:prstGeom prst="rect">
            <a:avLst/>
          </a:prstGeom>
        </p:spPr>
      </p:pic>
      <p:pic>
        <p:nvPicPr>
          <p:cNvPr id="5" name="图片 4" descr="2020-06-12_012159"/>
          <p:cNvPicPr>
            <a:picLocks noChangeAspect="1"/>
          </p:cNvPicPr>
          <p:nvPr/>
        </p:nvPicPr>
        <p:blipFill>
          <a:blip r:embed="rId11"/>
          <a:stretch>
            <a:fillRect/>
          </a:stretch>
        </p:blipFill>
        <p:spPr>
          <a:xfrm>
            <a:off x="5151755" y="996950"/>
            <a:ext cx="3524885" cy="5104130"/>
          </a:xfrm>
          <a:prstGeom prst="rect">
            <a:avLst/>
          </a:prstGeom>
        </p:spPr>
      </p:pic>
      <p:sp>
        <p:nvSpPr>
          <p:cNvPr id="7" name="文本框 6"/>
          <p:cNvSpPr txBox="1"/>
          <p:nvPr/>
        </p:nvSpPr>
        <p:spPr>
          <a:xfrm>
            <a:off x="9041130" y="2065655"/>
            <a:ext cx="2559050" cy="2030095"/>
          </a:xfrm>
          <a:prstGeom prst="rect">
            <a:avLst/>
          </a:prstGeom>
          <a:noFill/>
        </p:spPr>
        <p:txBody>
          <a:bodyPr wrap="none" rtlCol="0">
            <a:spAutoFit/>
          </a:bodyPr>
          <a:p>
            <a:r>
              <a:rPr lang="zh-CN" altLang="en-US">
                <a:latin typeface="华文中宋" panose="02010600040101010101" charset="-122"/>
                <a:ea typeface="华文中宋" panose="02010600040101010101" charset="-122"/>
                <a:cs typeface="华文中宋" panose="02010600040101010101" charset="-122"/>
              </a:rPr>
              <a:t>使用</a:t>
            </a:r>
            <a:r>
              <a:rPr lang="en-US" altLang="zh-CN">
                <a:latin typeface="华文中宋" panose="02010600040101010101" charset="-122"/>
                <a:ea typeface="华文中宋" panose="02010600040101010101" charset="-122"/>
                <a:cs typeface="华文中宋" panose="02010600040101010101" charset="-122"/>
              </a:rPr>
              <a:t>Json</a:t>
            </a:r>
            <a:r>
              <a:rPr lang="zh-CN" altLang="en-US">
                <a:latin typeface="华文中宋" panose="02010600040101010101" charset="-122"/>
                <a:ea typeface="华文中宋" panose="02010600040101010101" charset="-122"/>
                <a:cs typeface="华文中宋" panose="02010600040101010101" charset="-122"/>
              </a:rPr>
              <a:t>传递数据</a:t>
            </a:r>
            <a:endParaRPr lang="zh-CN" altLang="en-US">
              <a:latin typeface="华文中宋" panose="02010600040101010101" charset="-122"/>
              <a:ea typeface="华文中宋" panose="02010600040101010101" charset="-122"/>
              <a:cs typeface="华文中宋" panose="02010600040101010101" charset="-122"/>
            </a:endParaRPr>
          </a:p>
          <a:p>
            <a:endParaRPr lang="zh-CN" altLang="en-US">
              <a:latin typeface="华文中宋" panose="02010600040101010101" charset="-122"/>
              <a:ea typeface="华文中宋" panose="02010600040101010101" charset="-122"/>
              <a:cs typeface="华文中宋" panose="02010600040101010101" charset="-122"/>
            </a:endParaRPr>
          </a:p>
          <a:p>
            <a:r>
              <a:rPr lang="zh-CN" altLang="en-US">
                <a:latin typeface="华文中宋" panose="02010600040101010101" charset="-122"/>
                <a:ea typeface="华文中宋" panose="02010600040101010101" charset="-122"/>
                <a:cs typeface="华文中宋" panose="02010600040101010101" charset="-122"/>
              </a:rPr>
              <a:t>客户端基本格式为</a:t>
            </a:r>
            <a:endParaRPr lang="zh-CN" altLang="en-US">
              <a:latin typeface="华文中宋" panose="02010600040101010101" charset="-122"/>
              <a:ea typeface="华文中宋" panose="02010600040101010101" charset="-122"/>
              <a:cs typeface="华文中宋" panose="02010600040101010101" charset="-122"/>
            </a:endParaRPr>
          </a:p>
          <a:p>
            <a:r>
              <a:rPr lang="en-US" altLang="zh-CN">
                <a:latin typeface="华文中宋" panose="02010600040101010101" charset="-122"/>
                <a:ea typeface="华文中宋" panose="02010600040101010101" charset="-122"/>
                <a:cs typeface="华文中宋" panose="02010600040101010101" charset="-122"/>
              </a:rPr>
              <a:t>code+result</a:t>
            </a:r>
            <a:endParaRPr lang="en-US" altLang="zh-CN">
              <a:latin typeface="华文中宋" panose="02010600040101010101" charset="-122"/>
              <a:ea typeface="华文中宋" panose="02010600040101010101" charset="-122"/>
              <a:cs typeface="华文中宋" panose="02010600040101010101" charset="-122"/>
            </a:endParaRPr>
          </a:p>
          <a:p>
            <a:endParaRPr lang="en-US" altLang="zh-CN">
              <a:latin typeface="华文中宋" panose="02010600040101010101" charset="-122"/>
              <a:ea typeface="华文中宋" panose="02010600040101010101" charset="-122"/>
              <a:cs typeface="华文中宋" panose="02010600040101010101" charset="-122"/>
            </a:endParaRPr>
          </a:p>
          <a:p>
            <a:r>
              <a:rPr lang="zh-CN" altLang="en-US">
                <a:latin typeface="华文中宋" panose="02010600040101010101" charset="-122"/>
                <a:ea typeface="华文中宋" panose="02010600040101010101" charset="-122"/>
                <a:cs typeface="华文中宋" panose="02010600040101010101" charset="-122"/>
              </a:rPr>
              <a:t>服务器基本格式为</a:t>
            </a:r>
            <a:endParaRPr lang="zh-CN" altLang="en-US">
              <a:latin typeface="华文中宋" panose="02010600040101010101" charset="-122"/>
              <a:ea typeface="华文中宋" panose="02010600040101010101" charset="-122"/>
              <a:cs typeface="华文中宋" panose="02010600040101010101" charset="-122"/>
            </a:endParaRPr>
          </a:p>
          <a:p>
            <a:r>
              <a:rPr lang="en-US" altLang="zh-CN">
                <a:latin typeface="华文中宋" panose="02010600040101010101" charset="-122"/>
                <a:ea typeface="华文中宋" panose="02010600040101010101" charset="-122"/>
                <a:cs typeface="华文中宋" panose="02010600040101010101" charset="-122"/>
              </a:rPr>
              <a:t>code+message+result</a:t>
            </a:r>
            <a:endParaRPr lang="en-US" altLang="zh-CN">
              <a:latin typeface="华文中宋" panose="02010600040101010101" charset="-122"/>
              <a:ea typeface="华文中宋" panose="02010600040101010101" charset="-122"/>
              <a:cs typeface="华文中宋" panose="02010600040101010101" charset="-122"/>
            </a:endParaRPr>
          </a:p>
        </p:txBody>
      </p:sp>
      <p:pic>
        <p:nvPicPr>
          <p:cNvPr id="8" name="图片 7" descr="QQ图片20200612021847"/>
          <p:cNvPicPr>
            <a:picLocks noChangeAspect="1"/>
          </p:cNvPicPr>
          <p:nvPr/>
        </p:nvPicPr>
        <p:blipFill>
          <a:blip r:embed="rId12"/>
          <a:stretch>
            <a:fillRect/>
          </a:stretch>
        </p:blipFill>
        <p:spPr>
          <a:xfrm>
            <a:off x="4878705" y="3319145"/>
            <a:ext cx="4070350" cy="3001645"/>
          </a:xfrm>
          <a:prstGeom prst="rect">
            <a:avLst/>
          </a:prstGeom>
        </p:spPr>
      </p:pic>
    </p:spTree>
    <p:custDataLst>
      <p:tags r:id="rId1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636895" y="2814955"/>
            <a:ext cx="3634740" cy="755650"/>
          </a:xfrm>
          <a:prstGeom prst="rect">
            <a:avLst/>
          </a:prstGeom>
          <a:noFill/>
        </p:spPr>
        <p:txBody>
          <a:bodyPr wrap="square" rtlCol="0">
            <a:spAutoFit/>
          </a:bodyPr>
          <a:p>
            <a:pPr algn="ctr" fontAlgn="auto">
              <a:lnSpc>
                <a:spcPct val="120000"/>
              </a:lnSpc>
            </a:pPr>
            <a:r>
              <a:rPr lang="zh-CN" altLang="en-US" sz="3600"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rPr>
              <a:t>系统完成情况</a:t>
            </a:r>
            <a:endParaRPr lang="zh-CN" altLang="en-US" sz="3600"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02</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系统完成功能</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pSp>
        <p:nvGrpSpPr>
          <p:cNvPr id="38" name="组合 37"/>
          <p:cNvGrpSpPr/>
          <p:nvPr/>
        </p:nvGrpSpPr>
        <p:grpSpPr>
          <a:xfrm>
            <a:off x="1206500" y="2406015"/>
            <a:ext cx="2065020" cy="2065020"/>
            <a:chOff x="1758" y="2410"/>
            <a:chExt cx="3252" cy="3252"/>
          </a:xfrm>
        </p:grpSpPr>
        <p:sp>
          <p:nvSpPr>
            <p:cNvPr id="20" name="椭圆 19"/>
            <p:cNvSpPr/>
            <p:nvPr/>
          </p:nvSpPr>
          <p:spPr>
            <a:xfrm>
              <a:off x="1758" y="2410"/>
              <a:ext cx="3253" cy="3253"/>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520" y="3092"/>
              <a:ext cx="1728" cy="1888"/>
            </a:xfrm>
            <a:prstGeom prst="rect">
              <a:avLst/>
            </a:prstGeom>
            <a:noFill/>
          </p:spPr>
          <p:txBody>
            <a:bodyPr wrap="none" rtlCol="0">
              <a:spAutoFit/>
            </a:bodyPr>
            <a:p>
              <a:r>
                <a:rPr lang="zh-CN" altLang="en-US" sz="3600" b="1">
                  <a:solidFill>
                    <a:schemeClr val="bg1"/>
                  </a:solidFill>
                </a:rPr>
                <a:t>城市</a:t>
              </a:r>
              <a:endParaRPr lang="zh-CN" altLang="en-US" sz="3600" b="1">
                <a:solidFill>
                  <a:schemeClr val="bg1"/>
                </a:solidFill>
              </a:endParaRPr>
            </a:p>
            <a:p>
              <a:r>
                <a:rPr lang="zh-CN" altLang="en-US" sz="3600">
                  <a:solidFill>
                    <a:schemeClr val="bg1"/>
                  </a:solidFill>
                </a:rPr>
                <a:t>信息</a:t>
              </a:r>
              <a:endParaRPr lang="zh-CN" altLang="en-US" sz="3600">
                <a:solidFill>
                  <a:schemeClr val="bg1"/>
                </a:solidFill>
              </a:endParaRPr>
            </a:p>
          </p:txBody>
        </p:sp>
      </p:grpSp>
      <p:grpSp>
        <p:nvGrpSpPr>
          <p:cNvPr id="33" name="组合 32"/>
          <p:cNvGrpSpPr/>
          <p:nvPr/>
        </p:nvGrpSpPr>
        <p:grpSpPr>
          <a:xfrm>
            <a:off x="6424930" y="2405698"/>
            <a:ext cx="2065655" cy="2065655"/>
            <a:chOff x="10281" y="5291"/>
            <a:chExt cx="3253" cy="3253"/>
          </a:xfrm>
        </p:grpSpPr>
        <p:sp>
          <p:nvSpPr>
            <p:cNvPr id="25" name="椭圆 24"/>
            <p:cNvSpPr/>
            <p:nvPr/>
          </p:nvSpPr>
          <p:spPr>
            <a:xfrm>
              <a:off x="10281" y="5291"/>
              <a:ext cx="3253" cy="3253"/>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0684" y="5990"/>
              <a:ext cx="2386" cy="1791"/>
            </a:xfrm>
            <a:prstGeom prst="rect">
              <a:avLst/>
            </a:prstGeom>
            <a:noFill/>
          </p:spPr>
          <p:txBody>
            <a:bodyPr wrap="none" rtlCol="0">
              <a:spAutoFit/>
            </a:bodyPr>
            <a:p>
              <a:r>
                <a:rPr lang="en-US" altLang="zh-CN" sz="3200">
                  <a:solidFill>
                    <a:schemeClr val="bg1"/>
                  </a:solidFill>
                </a:rPr>
                <a:t>  </a:t>
              </a:r>
              <a:r>
                <a:rPr lang="zh-CN" altLang="en-US" sz="3600" b="1">
                  <a:solidFill>
                    <a:schemeClr val="bg1"/>
                  </a:solidFill>
                </a:rPr>
                <a:t>旅行</a:t>
              </a:r>
              <a:endParaRPr lang="zh-CN" altLang="en-US" sz="3600">
                <a:solidFill>
                  <a:schemeClr val="bg1"/>
                </a:solidFill>
              </a:endParaRPr>
            </a:p>
            <a:p>
              <a:r>
                <a:rPr lang="zh-CN" altLang="en-US" sz="3200">
                  <a:solidFill>
                    <a:schemeClr val="bg1"/>
                  </a:solidFill>
                </a:rPr>
                <a:t> 路线图</a:t>
              </a:r>
              <a:endParaRPr lang="zh-CN" altLang="en-US" sz="3200">
                <a:solidFill>
                  <a:schemeClr val="bg1"/>
                </a:solidFill>
              </a:endParaRPr>
            </a:p>
          </p:txBody>
        </p:sp>
      </p:grpSp>
      <p:grpSp>
        <p:nvGrpSpPr>
          <p:cNvPr id="32" name="组合 31"/>
          <p:cNvGrpSpPr/>
          <p:nvPr/>
        </p:nvGrpSpPr>
        <p:grpSpPr>
          <a:xfrm>
            <a:off x="9034780" y="2406015"/>
            <a:ext cx="2065020" cy="2065020"/>
            <a:chOff x="14083" y="3503"/>
            <a:chExt cx="3252" cy="3252"/>
          </a:xfrm>
        </p:grpSpPr>
        <p:sp>
          <p:nvSpPr>
            <p:cNvPr id="30" name="椭圆 29"/>
            <p:cNvSpPr/>
            <p:nvPr/>
          </p:nvSpPr>
          <p:spPr>
            <a:xfrm>
              <a:off x="14083" y="3503"/>
              <a:ext cx="3253" cy="3253"/>
            </a:xfrm>
            <a:prstGeom prst="ellipse">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4845" y="4185"/>
              <a:ext cx="1728" cy="1888"/>
            </a:xfrm>
            <a:prstGeom prst="rect">
              <a:avLst/>
            </a:prstGeom>
            <a:noFill/>
          </p:spPr>
          <p:txBody>
            <a:bodyPr wrap="none" rtlCol="0">
              <a:spAutoFit/>
            </a:bodyPr>
            <a:p>
              <a:r>
                <a:rPr lang="zh-CN" altLang="en-US" sz="3600" b="1">
                  <a:solidFill>
                    <a:schemeClr val="bg1"/>
                  </a:solidFill>
                </a:rPr>
                <a:t>旅伴</a:t>
              </a:r>
              <a:endParaRPr lang="zh-CN" altLang="en-US" sz="3600" b="1">
                <a:solidFill>
                  <a:schemeClr val="bg1"/>
                </a:solidFill>
              </a:endParaRPr>
            </a:p>
            <a:p>
              <a:r>
                <a:rPr lang="zh-CN" altLang="en-US" sz="3600">
                  <a:solidFill>
                    <a:schemeClr val="bg1"/>
                  </a:solidFill>
                </a:rPr>
                <a:t>活动</a:t>
              </a:r>
              <a:endParaRPr lang="zh-CN" altLang="en-US" sz="3600">
                <a:solidFill>
                  <a:schemeClr val="bg1"/>
                </a:solidFill>
              </a:endParaRPr>
            </a:p>
          </p:txBody>
        </p:sp>
      </p:grpSp>
      <p:grpSp>
        <p:nvGrpSpPr>
          <p:cNvPr id="36" name="组合 35"/>
          <p:cNvGrpSpPr/>
          <p:nvPr/>
        </p:nvGrpSpPr>
        <p:grpSpPr>
          <a:xfrm>
            <a:off x="3815715" y="2406015"/>
            <a:ext cx="2065020" cy="2065020"/>
            <a:chOff x="6058" y="6074"/>
            <a:chExt cx="3252" cy="3252"/>
          </a:xfrm>
        </p:grpSpPr>
        <p:sp>
          <p:nvSpPr>
            <p:cNvPr id="34" name="椭圆 33"/>
            <p:cNvSpPr/>
            <p:nvPr/>
          </p:nvSpPr>
          <p:spPr>
            <a:xfrm>
              <a:off x="6058" y="6074"/>
              <a:ext cx="3253" cy="325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6820" y="6756"/>
              <a:ext cx="1728" cy="1888"/>
            </a:xfrm>
            <a:prstGeom prst="rect">
              <a:avLst/>
            </a:prstGeom>
            <a:noFill/>
          </p:spPr>
          <p:txBody>
            <a:bodyPr wrap="none" rtlCol="0">
              <a:spAutoFit/>
            </a:bodyPr>
            <a:p>
              <a:r>
                <a:rPr lang="zh-CN" altLang="en-US" sz="3600" b="1">
                  <a:solidFill>
                    <a:schemeClr val="bg1"/>
                  </a:solidFill>
                </a:rPr>
                <a:t>旅行</a:t>
              </a:r>
              <a:endParaRPr lang="zh-CN" altLang="en-US" sz="3600" b="1">
                <a:solidFill>
                  <a:schemeClr val="bg1"/>
                </a:solidFill>
              </a:endParaRPr>
            </a:p>
            <a:p>
              <a:r>
                <a:rPr lang="zh-CN" altLang="en-US" sz="3600">
                  <a:solidFill>
                    <a:schemeClr val="bg1"/>
                  </a:solidFill>
                </a:rPr>
                <a:t>日志</a:t>
              </a:r>
              <a:endParaRPr lang="zh-CN" altLang="en-US" sz="3600">
                <a:solidFill>
                  <a:schemeClr val="bg1"/>
                </a:solidFill>
              </a:endParaRPr>
            </a:p>
          </p:txBody>
        </p:sp>
      </p:grpSp>
      <p:grpSp>
        <p:nvGrpSpPr>
          <p:cNvPr id="42" name="组合 41"/>
          <p:cNvGrpSpPr/>
          <p:nvPr/>
        </p:nvGrpSpPr>
        <p:grpSpPr>
          <a:xfrm>
            <a:off x="1804670" y="1594168"/>
            <a:ext cx="894080" cy="521970"/>
            <a:chOff x="1983" y="2502"/>
            <a:chExt cx="1408" cy="822"/>
          </a:xfrm>
        </p:grpSpPr>
        <p:sp>
          <p:nvSpPr>
            <p:cNvPr id="40" name="椭圆 39"/>
            <p:cNvSpPr/>
            <p:nvPr/>
          </p:nvSpPr>
          <p:spPr>
            <a:xfrm>
              <a:off x="2426" y="2653"/>
              <a:ext cx="521" cy="521"/>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983" y="2502"/>
              <a:ext cx="1408" cy="822"/>
            </a:xfrm>
            <a:prstGeom prst="rect">
              <a:avLst/>
            </a:prstGeom>
            <a:noFill/>
          </p:spPr>
          <p:txBody>
            <a:bodyPr wrap="none" rtlCol="0">
              <a:spAutoFit/>
            </a:bodyPr>
            <a:p>
              <a:r>
                <a:rPr lang="zh-CN" altLang="en-US" sz="2800">
                  <a:solidFill>
                    <a:schemeClr val="tx1">
                      <a:lumMod val="75000"/>
                      <a:lumOff val="25000"/>
                    </a:schemeClr>
                  </a:solidFill>
                </a:rPr>
                <a:t>定位</a:t>
              </a:r>
              <a:endParaRPr lang="zh-CN" altLang="en-US" sz="2800">
                <a:solidFill>
                  <a:schemeClr val="tx1">
                    <a:lumMod val="75000"/>
                    <a:lumOff val="25000"/>
                  </a:schemeClr>
                </a:solidFill>
              </a:endParaRPr>
            </a:p>
          </p:txBody>
        </p:sp>
      </p:gr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0" name="组合 59"/>
          <p:cNvGrpSpPr/>
          <p:nvPr/>
        </p:nvGrpSpPr>
        <p:grpSpPr>
          <a:xfrm>
            <a:off x="4063365" y="4835795"/>
            <a:ext cx="1537970" cy="460375"/>
            <a:chOff x="2011" y="3405"/>
            <a:chExt cx="2422" cy="725"/>
          </a:xfrm>
        </p:grpSpPr>
        <p:sp>
          <p:nvSpPr>
            <p:cNvPr id="61" name="椭圆 60"/>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2011" y="3405"/>
              <a:ext cx="2422" cy="725"/>
            </a:xfrm>
            <a:prstGeom prst="rect">
              <a:avLst/>
            </a:prstGeom>
            <a:noFill/>
          </p:spPr>
          <p:txBody>
            <a:bodyPr wrap="square" rtlCol="0">
              <a:spAutoFit/>
            </a:bodyPr>
            <a:p>
              <a:r>
                <a:rPr lang="zh-CN" altLang="en-US" sz="2400">
                  <a:solidFill>
                    <a:schemeClr val="tx1">
                      <a:lumMod val="75000"/>
                      <a:lumOff val="25000"/>
                    </a:schemeClr>
                  </a:solidFill>
                </a:rPr>
                <a:t>首页展示</a:t>
              </a:r>
              <a:endParaRPr lang="zh-CN" altLang="en-US" sz="2400">
                <a:solidFill>
                  <a:schemeClr val="tx1">
                    <a:lumMod val="75000"/>
                    <a:lumOff val="25000"/>
                  </a:schemeClr>
                </a:solidFill>
              </a:endParaRPr>
            </a:p>
          </p:txBody>
        </p:sp>
      </p:grpSp>
      <p:grpSp>
        <p:nvGrpSpPr>
          <p:cNvPr id="63" name="组合 62"/>
          <p:cNvGrpSpPr/>
          <p:nvPr/>
        </p:nvGrpSpPr>
        <p:grpSpPr>
          <a:xfrm>
            <a:off x="4215765" y="1624965"/>
            <a:ext cx="1537970" cy="460375"/>
            <a:chOff x="2010" y="3405"/>
            <a:chExt cx="2422" cy="725"/>
          </a:xfrm>
        </p:grpSpPr>
        <p:sp>
          <p:nvSpPr>
            <p:cNvPr id="64" name="椭圆 63"/>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2010" y="3405"/>
              <a:ext cx="2422" cy="725"/>
            </a:xfrm>
            <a:prstGeom prst="rect">
              <a:avLst/>
            </a:prstGeom>
            <a:noFill/>
          </p:spPr>
          <p:txBody>
            <a:bodyPr wrap="square" rtlCol="0">
              <a:spAutoFit/>
            </a:bodyPr>
            <a:p>
              <a:r>
                <a:rPr lang="zh-CN" altLang="en-US" sz="2400">
                  <a:solidFill>
                    <a:schemeClr val="tx1">
                      <a:lumMod val="75000"/>
                      <a:lumOff val="25000"/>
                    </a:schemeClr>
                  </a:solidFill>
                </a:rPr>
                <a:t>编辑发布</a:t>
              </a:r>
              <a:endParaRPr lang="zh-CN" altLang="en-US" sz="2400">
                <a:solidFill>
                  <a:schemeClr val="tx1">
                    <a:lumMod val="75000"/>
                    <a:lumOff val="25000"/>
                  </a:schemeClr>
                </a:solidFill>
              </a:endParaRPr>
            </a:p>
          </p:txBody>
        </p:sp>
      </p:grpSp>
      <p:grpSp>
        <p:nvGrpSpPr>
          <p:cNvPr id="66" name="组合 65"/>
          <p:cNvGrpSpPr/>
          <p:nvPr/>
        </p:nvGrpSpPr>
        <p:grpSpPr>
          <a:xfrm>
            <a:off x="8195945" y="1656350"/>
            <a:ext cx="1537970" cy="460375"/>
            <a:chOff x="2010" y="3405"/>
            <a:chExt cx="2422" cy="725"/>
          </a:xfrm>
        </p:grpSpPr>
        <p:sp>
          <p:nvSpPr>
            <p:cNvPr id="67" name="椭圆 66"/>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2010" y="3405"/>
              <a:ext cx="2422" cy="725"/>
            </a:xfrm>
            <a:prstGeom prst="rect">
              <a:avLst/>
            </a:prstGeom>
            <a:noFill/>
          </p:spPr>
          <p:txBody>
            <a:bodyPr wrap="square" rtlCol="0">
              <a:spAutoFit/>
            </a:bodyPr>
            <a:p>
              <a:r>
                <a:rPr lang="zh-CN" altLang="en-US" sz="2400">
                  <a:solidFill>
                    <a:schemeClr val="tx1">
                      <a:lumMod val="75000"/>
                      <a:lumOff val="25000"/>
                    </a:schemeClr>
                  </a:solidFill>
                </a:rPr>
                <a:t>登录注册</a:t>
              </a:r>
              <a:endParaRPr lang="zh-CN" altLang="en-US" sz="2400">
                <a:solidFill>
                  <a:schemeClr val="tx1">
                    <a:lumMod val="75000"/>
                    <a:lumOff val="25000"/>
                  </a:schemeClr>
                </a:solidFill>
              </a:endParaRPr>
            </a:p>
          </p:txBody>
        </p:sp>
      </p:grpSp>
      <p:grpSp>
        <p:nvGrpSpPr>
          <p:cNvPr id="4" name="组合 3"/>
          <p:cNvGrpSpPr/>
          <p:nvPr/>
        </p:nvGrpSpPr>
        <p:grpSpPr>
          <a:xfrm>
            <a:off x="7559675" y="4835795"/>
            <a:ext cx="1537970" cy="460375"/>
            <a:chOff x="2010" y="3405"/>
            <a:chExt cx="2422" cy="725"/>
          </a:xfrm>
        </p:grpSpPr>
        <p:sp>
          <p:nvSpPr>
            <p:cNvPr id="5" name="椭圆 4"/>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010" y="3405"/>
              <a:ext cx="2422" cy="725"/>
            </a:xfrm>
            <a:prstGeom prst="rect">
              <a:avLst/>
            </a:prstGeom>
            <a:noFill/>
          </p:spPr>
          <p:txBody>
            <a:bodyPr wrap="square" rtlCol="0">
              <a:spAutoFit/>
            </a:bodyPr>
            <a:p>
              <a:r>
                <a:rPr lang="zh-CN" altLang="en-US" sz="2400">
                  <a:solidFill>
                    <a:schemeClr val="tx1">
                      <a:lumMod val="75000"/>
                      <a:lumOff val="25000"/>
                    </a:schemeClr>
                  </a:solidFill>
                </a:rPr>
                <a:t>后台管理</a:t>
              </a:r>
              <a:endParaRPr lang="zh-CN" altLang="en-US" sz="2400">
                <a:solidFill>
                  <a:schemeClr val="tx1">
                    <a:lumMod val="75000"/>
                    <a:lumOff val="25000"/>
                  </a:schemeClr>
                </a:solidFill>
              </a:endParaRPr>
            </a:p>
          </p:txBody>
        </p:sp>
      </p:grpSp>
    </p:spTree>
    <p:custDataLst>
      <p:tags r:id="rId10"/>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系统完成功能</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6479540" y="1307465"/>
            <a:ext cx="3533775" cy="652780"/>
            <a:chOff x="1864" y="2555"/>
            <a:chExt cx="5565" cy="1028"/>
          </a:xfrm>
        </p:grpSpPr>
        <p:sp>
          <p:nvSpPr>
            <p:cNvPr id="77" name="文本框 76"/>
            <p:cNvSpPr txBox="1"/>
            <p:nvPr/>
          </p:nvSpPr>
          <p:spPr>
            <a:xfrm>
              <a:off x="2708" y="2858"/>
              <a:ext cx="4721" cy="725"/>
            </a:xfrm>
            <a:prstGeom prst="rect">
              <a:avLst/>
            </a:prstGeom>
            <a:noFill/>
          </p:spPr>
          <p:txBody>
            <a:bodyPr wrap="square" rtlCol="0">
              <a:spAutoFit/>
            </a:bodyPr>
            <a:p>
              <a:r>
                <a:rPr lang="zh-CN" altLang="en-US" sz="2400"/>
                <a:t>服务器</a:t>
              </a:r>
              <a:endParaRPr lang="zh-CN" altLang="en-US" sz="2400"/>
            </a:p>
          </p:txBody>
        </p:sp>
        <p:sp>
          <p:nvSpPr>
            <p:cNvPr id="78" name="同心圆 77"/>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81" name="组合 80"/>
          <p:cNvGrpSpPr/>
          <p:nvPr/>
        </p:nvGrpSpPr>
        <p:grpSpPr>
          <a:xfrm>
            <a:off x="1346200" y="1307465"/>
            <a:ext cx="3533775" cy="652780"/>
            <a:chOff x="1864" y="2555"/>
            <a:chExt cx="5565" cy="1028"/>
          </a:xfrm>
        </p:grpSpPr>
        <p:sp>
          <p:nvSpPr>
            <p:cNvPr id="82" name="文本框 81"/>
            <p:cNvSpPr txBox="1"/>
            <p:nvPr/>
          </p:nvSpPr>
          <p:spPr>
            <a:xfrm>
              <a:off x="2708" y="2858"/>
              <a:ext cx="4721" cy="725"/>
            </a:xfrm>
            <a:prstGeom prst="rect">
              <a:avLst/>
            </a:prstGeom>
            <a:noFill/>
          </p:spPr>
          <p:txBody>
            <a:bodyPr wrap="square" rtlCol="0">
              <a:spAutoFit/>
            </a:bodyPr>
            <a:p>
              <a:r>
                <a:rPr lang="zh-CN" altLang="en-US" sz="2400"/>
                <a:t>客户端</a:t>
              </a:r>
              <a:endParaRPr lang="zh-CN" altLang="en-US" sz="2400"/>
            </a:p>
          </p:txBody>
        </p:sp>
        <p:sp>
          <p:nvSpPr>
            <p:cNvPr id="83" name="同心圆 82"/>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aphicFrame>
        <p:nvGraphicFramePr>
          <p:cNvPr id="90" name="表格 89"/>
          <p:cNvGraphicFramePr/>
          <p:nvPr>
            <p:custDataLst>
              <p:tags r:id="rId10"/>
            </p:custDataLst>
          </p:nvPr>
        </p:nvGraphicFramePr>
        <p:xfrm>
          <a:off x="1846580" y="2439035"/>
          <a:ext cx="3361690" cy="2667000"/>
        </p:xfrm>
        <a:graphic>
          <a:graphicData uri="http://schemas.openxmlformats.org/drawingml/2006/table">
            <a:tbl>
              <a:tblPr firstRow="1" bandRow="1">
                <a:tableStyleId>{7DF18680-E054-41AD-8BC1-D1AEF772440D}</a:tableStyleId>
              </a:tblPr>
              <a:tblGrid>
                <a:gridCol w="3361690"/>
              </a:tblGrid>
              <a:tr h="381000">
                <a:tc>
                  <a:txBody>
                    <a:bodyPr/>
                    <a:p>
                      <a:pPr>
                        <a:buNone/>
                      </a:pPr>
                      <a:r>
                        <a:rPr lang="zh-CN" altLang="en-US"/>
                        <a:t>功能</a:t>
                      </a:r>
                      <a:endParaRPr lang="zh-CN" altLang="en-US"/>
                    </a:p>
                  </a:txBody>
                  <a:tcPr/>
                </a:tc>
              </a:tr>
              <a:tr h="381000">
                <a:tc>
                  <a:txBody>
                    <a:bodyPr/>
                    <a:p>
                      <a:pPr>
                        <a:buNone/>
                      </a:pPr>
                      <a:r>
                        <a:rPr lang="zh-CN" altLang="en-US" sz="1800">
                          <a:sym typeface="+mn-ea"/>
                        </a:rPr>
                        <a:t>登录注册</a:t>
                      </a:r>
                      <a:endParaRPr lang="zh-CN" altLang="en-US"/>
                    </a:p>
                  </a:txBody>
                  <a:tcPr/>
                </a:tc>
              </a:tr>
              <a:tr h="381000">
                <a:tc>
                  <a:txBody>
                    <a:bodyPr/>
                    <a:p>
                      <a:pPr>
                        <a:buNone/>
                      </a:pPr>
                      <a:r>
                        <a:rPr lang="zh-CN" altLang="en-US" sz="1800">
                          <a:sym typeface="+mn-ea"/>
                        </a:rPr>
                        <a:t>旅行日志编辑</a:t>
                      </a:r>
                      <a:endParaRPr lang="zh-CN" altLang="en-US"/>
                    </a:p>
                  </a:txBody>
                  <a:tcPr/>
                </a:tc>
              </a:tr>
              <a:tr h="381000">
                <a:tc>
                  <a:txBody>
                    <a:bodyPr/>
                    <a:p>
                      <a:pPr>
                        <a:buNone/>
                      </a:pPr>
                      <a:r>
                        <a:rPr lang="zh-CN" altLang="en-US" sz="1800">
                          <a:sym typeface="+mn-ea"/>
                        </a:rPr>
                        <a:t>旅行日志草稿本地保存</a:t>
                      </a:r>
                      <a:endParaRPr lang="zh-CN" altLang="en-US"/>
                    </a:p>
                  </a:txBody>
                  <a:tcPr/>
                </a:tc>
              </a:tr>
              <a:tr h="381000">
                <a:tc>
                  <a:txBody>
                    <a:bodyPr/>
                    <a:p>
                      <a:pPr>
                        <a:buNone/>
                      </a:pPr>
                      <a:r>
                        <a:rPr lang="zh-CN" altLang="en-US" sz="1800">
                          <a:sym typeface="+mn-ea"/>
                        </a:rPr>
                        <a:t>旅行日志发布</a:t>
                      </a:r>
                      <a:endParaRPr lang="zh-CN" altLang="en-US"/>
                    </a:p>
                  </a:txBody>
                  <a:tcPr/>
                </a:tc>
              </a:tr>
              <a:tr h="381000">
                <a:tc>
                  <a:txBody>
                    <a:bodyPr/>
                    <a:p>
                      <a:pPr>
                        <a:buNone/>
                      </a:pPr>
                      <a:r>
                        <a:rPr lang="zh-CN" altLang="en-US"/>
                        <a:t>旅行日志展示</a:t>
                      </a:r>
                      <a:endParaRPr lang="zh-CN" altLang="en-US"/>
                    </a:p>
                  </a:txBody>
                  <a:tcPr/>
                </a:tc>
              </a:tr>
              <a:tr h="381000">
                <a:tc>
                  <a:txBody>
                    <a:bodyPr/>
                    <a:p>
                      <a:pPr>
                        <a:buNone/>
                      </a:pPr>
                      <a:r>
                        <a:rPr lang="zh-CN" altLang="en-US"/>
                        <a:t>定位</a:t>
                      </a:r>
                      <a:endParaRPr lang="zh-CN" altLang="en-US"/>
                    </a:p>
                  </a:txBody>
                  <a:tcPr/>
                </a:tc>
              </a:tr>
            </a:tbl>
          </a:graphicData>
        </a:graphic>
      </p:graphicFrame>
      <p:graphicFrame>
        <p:nvGraphicFramePr>
          <p:cNvPr id="91" name="表格 90"/>
          <p:cNvGraphicFramePr/>
          <p:nvPr>
            <p:custDataLst>
              <p:tags r:id="rId11"/>
            </p:custDataLst>
          </p:nvPr>
        </p:nvGraphicFramePr>
        <p:xfrm>
          <a:off x="7015480" y="2439035"/>
          <a:ext cx="8533130" cy="2286000"/>
        </p:xfrm>
        <a:graphic>
          <a:graphicData uri="http://schemas.openxmlformats.org/drawingml/2006/table">
            <a:tbl>
              <a:tblPr firstRow="1" bandRow="1">
                <a:tableStyleId>{7DF18680-E054-41AD-8BC1-D1AEF772440D}</a:tableStyleId>
              </a:tblPr>
              <a:tblGrid>
                <a:gridCol w="4266565"/>
              </a:tblGrid>
              <a:tr h="381000">
                <a:tc>
                  <a:txBody>
                    <a:bodyPr/>
                    <a:p>
                      <a:pPr>
                        <a:buNone/>
                      </a:pPr>
                      <a:r>
                        <a:rPr lang="en-US" altLang="zh-CN"/>
                        <a:t>api</a:t>
                      </a:r>
                      <a:r>
                        <a:rPr lang="zh-CN" altLang="en-US"/>
                        <a:t>功能</a:t>
                      </a:r>
                      <a:endParaRPr lang="zh-CN" altLang="en-US"/>
                    </a:p>
                  </a:txBody>
                  <a:tcPr/>
                </a:tc>
              </a:tr>
              <a:tr h="381000">
                <a:tc>
                  <a:txBody>
                    <a:bodyPr/>
                    <a:p>
                      <a:pPr>
                        <a:buNone/>
                      </a:pPr>
                      <a:r>
                        <a:rPr lang="zh-CN" altLang="en-US" sz="1800">
                          <a:sym typeface="+mn-ea"/>
                        </a:rPr>
                        <a:t>登录注册</a:t>
                      </a:r>
                      <a:endParaRPr lang="zh-CN" altLang="en-US"/>
                    </a:p>
                  </a:txBody>
                  <a:tcPr/>
                </a:tc>
              </a:tr>
              <a:tr h="381000">
                <a:tc>
                  <a:txBody>
                    <a:bodyPr/>
                    <a:p>
                      <a:pPr>
                        <a:buNone/>
                      </a:pPr>
                      <a:r>
                        <a:rPr lang="zh-CN" altLang="en-US" sz="1800">
                          <a:sym typeface="+mn-ea"/>
                        </a:rPr>
                        <a:t>旅行日志保存</a:t>
                      </a:r>
                      <a:endParaRPr lang="zh-CN" altLang="en-US" sz="1800">
                        <a:sym typeface="+mn-ea"/>
                      </a:endParaRPr>
                    </a:p>
                  </a:txBody>
                  <a:tcPr/>
                </a:tc>
              </a:tr>
              <a:tr h="381000">
                <a:tc>
                  <a:txBody>
                    <a:bodyPr/>
                    <a:p>
                      <a:pPr>
                        <a:buNone/>
                      </a:pPr>
                      <a:r>
                        <a:rPr lang="zh-CN" altLang="en-US" sz="1800">
                          <a:sym typeface="+mn-ea"/>
                        </a:rPr>
                        <a:t>旅行日志读取</a:t>
                      </a:r>
                      <a:endParaRPr lang="zh-CN" altLang="en-US" sz="1800">
                        <a:sym typeface="+mn-ea"/>
                      </a:endParaRPr>
                    </a:p>
                  </a:txBody>
                  <a:tcPr/>
                </a:tc>
              </a:tr>
            </a:tbl>
          </a:graphicData>
        </a:graphic>
      </p:graphicFrame>
      <p:graphicFrame>
        <p:nvGraphicFramePr>
          <p:cNvPr id="92" name="表格 91"/>
          <p:cNvGraphicFramePr/>
          <p:nvPr>
            <p:custDataLst>
              <p:tags r:id="rId12"/>
            </p:custDataLst>
          </p:nvPr>
        </p:nvGraphicFramePr>
        <p:xfrm>
          <a:off x="7056755" y="4217670"/>
          <a:ext cx="8533130" cy="2286000"/>
        </p:xfrm>
        <a:graphic>
          <a:graphicData uri="http://schemas.openxmlformats.org/drawingml/2006/table">
            <a:tbl>
              <a:tblPr firstRow="1" bandRow="1">
                <a:tableStyleId>{7DF18680-E054-41AD-8BC1-D1AEF772440D}</a:tableStyleId>
              </a:tblPr>
              <a:tblGrid>
                <a:gridCol w="4266565"/>
              </a:tblGrid>
              <a:tr h="381000">
                <a:tc>
                  <a:txBody>
                    <a:bodyPr/>
                    <a:p>
                      <a:pPr>
                        <a:buNone/>
                      </a:pPr>
                      <a:r>
                        <a:rPr lang="zh-CN" altLang="en-US"/>
                        <a:t>后台</a:t>
                      </a:r>
                      <a:r>
                        <a:rPr lang="zh-CN" altLang="en-US"/>
                        <a:t>功能</a:t>
                      </a:r>
                      <a:endParaRPr lang="zh-CN" altLang="en-US"/>
                    </a:p>
                  </a:txBody>
                  <a:tcPr/>
                </a:tc>
              </a:tr>
              <a:tr h="381000">
                <a:tc>
                  <a:txBody>
                    <a:bodyPr/>
                    <a:p>
                      <a:pPr>
                        <a:buNone/>
                      </a:pPr>
                      <a:r>
                        <a:rPr lang="zh-CN" altLang="en-US"/>
                        <a:t>管理员操作用户信息</a:t>
                      </a:r>
                      <a:endParaRPr lang="zh-CN" altLang="en-US"/>
                    </a:p>
                  </a:txBody>
                  <a:tcPr/>
                </a:tc>
              </a:tr>
              <a:tr h="381000">
                <a:tc>
                  <a:txBody>
                    <a:bodyPr/>
                    <a:p>
                      <a:pPr>
                        <a:buNone/>
                      </a:pPr>
                      <a:r>
                        <a:rPr lang="zh-CN" altLang="en-US"/>
                        <a:t>用户个人旅行日志展示</a:t>
                      </a:r>
                      <a:endParaRPr lang="zh-CN" altLang="en-US"/>
                    </a:p>
                  </a:txBody>
                  <a:tcPr/>
                </a:tc>
              </a:tr>
              <a:tr h="381000">
                <a:tc>
                  <a:txBody>
                    <a:bodyPr/>
                    <a:p>
                      <a:pPr>
                        <a:buNone/>
                      </a:pPr>
                      <a:r>
                        <a:rPr lang="zh-CN" altLang="en-US"/>
                        <a:t>查看旅行日志</a:t>
                      </a:r>
                      <a:endParaRPr lang="zh-CN" altLang="en-US"/>
                    </a:p>
                  </a:txBody>
                  <a:tcPr/>
                </a:tc>
              </a:tr>
              <a:tr h="381000">
                <a:tc>
                  <a:txBody>
                    <a:bodyPr/>
                    <a:p>
                      <a:pPr>
                        <a:buNone/>
                      </a:pPr>
                      <a:r>
                        <a:rPr lang="zh-CN" altLang="en-US"/>
                        <a:t>旅行日志展示</a:t>
                      </a:r>
                      <a:endParaRPr lang="zh-CN" altLang="en-US"/>
                    </a:p>
                  </a:txBody>
                  <a:tcPr/>
                </a:tc>
              </a:tr>
              <a:tr h="381000">
                <a:tc>
                  <a:txBody>
                    <a:bodyPr/>
                    <a:p>
                      <a:pPr>
                        <a:buNone/>
                      </a:pPr>
                      <a:r>
                        <a:rPr lang="zh-CN" altLang="en-US"/>
                        <a:t>旅行日志操作</a:t>
                      </a:r>
                      <a:endParaRPr lang="zh-CN" altLang="en-US"/>
                    </a:p>
                  </a:txBody>
                  <a:tcPr/>
                </a:tc>
              </a:tr>
            </a:tbl>
          </a:graphicData>
        </a:graphic>
      </p:graphicFrame>
    </p:spTree>
    <p:custDataLst>
      <p:tags r:id="rId1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系统实现展示</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80"/>
          <p:cNvGrpSpPr/>
          <p:nvPr/>
        </p:nvGrpSpPr>
        <p:grpSpPr>
          <a:xfrm>
            <a:off x="1504950" y="1479550"/>
            <a:ext cx="3533775" cy="652780"/>
            <a:chOff x="1864" y="2555"/>
            <a:chExt cx="5565" cy="1028"/>
          </a:xfrm>
        </p:grpSpPr>
        <p:sp>
          <p:nvSpPr>
            <p:cNvPr id="82" name="文本框 81"/>
            <p:cNvSpPr txBox="1"/>
            <p:nvPr/>
          </p:nvSpPr>
          <p:spPr>
            <a:xfrm>
              <a:off x="2708" y="2858"/>
              <a:ext cx="4721" cy="725"/>
            </a:xfrm>
            <a:prstGeom prst="rect">
              <a:avLst/>
            </a:prstGeom>
            <a:noFill/>
          </p:spPr>
          <p:txBody>
            <a:bodyPr wrap="square" rtlCol="0">
              <a:spAutoFit/>
            </a:bodyPr>
            <a:p>
              <a:r>
                <a:rPr lang="zh-CN" altLang="en-US" sz="2400"/>
                <a:t>视频展示</a:t>
              </a:r>
              <a:endParaRPr lang="zh-CN" altLang="en-US" sz="2400"/>
            </a:p>
          </p:txBody>
        </p:sp>
        <p:sp>
          <p:nvSpPr>
            <p:cNvPr id="83" name="同心圆 82"/>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Tree>
    <p:custDataLst>
      <p:tags r:id="rId10"/>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866390"/>
            <a:ext cx="4768850" cy="755650"/>
          </a:xfrm>
          <a:prstGeom prst="rect">
            <a:avLst/>
          </a:prstGeom>
          <a:noFill/>
        </p:spPr>
        <p:txBody>
          <a:bodyPr wrap="square" rtlCol="0">
            <a:spAutoFit/>
          </a:bodyPr>
          <a:p>
            <a:pPr algn="ctr" fontAlgn="auto">
              <a:lnSpc>
                <a:spcPct val="120000"/>
              </a:lnSpc>
              <a:buClrTx/>
              <a:buSzTx/>
              <a:buFontTx/>
            </a:pPr>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系统技术难点的解决</a:t>
            </a:r>
            <a:endPar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03</a:t>
            </a:r>
            <a:endParaRPr lang="en-US" altLang="zh-CN" sz="4800">
              <a:latin typeface="+mj-ea"/>
              <a:ea typeface="+mj-ea"/>
            </a:endParaRPr>
          </a:p>
        </p:txBody>
      </p:sp>
      <p:cxnSp>
        <p:nvCxnSpPr>
          <p:cNvPr id="18" name="直接连接符 17"/>
          <p:cNvCxnSpPr/>
          <p:nvPr/>
        </p:nvCxnSpPr>
        <p:spPr>
          <a:xfrm>
            <a:off x="10766425" y="3238500"/>
            <a:ext cx="1425575" cy="8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技术难点的解决</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80"/>
          <p:cNvGrpSpPr/>
          <p:nvPr/>
        </p:nvGrpSpPr>
        <p:grpSpPr>
          <a:xfrm>
            <a:off x="1631950" y="3398520"/>
            <a:ext cx="3533775" cy="652780"/>
            <a:chOff x="1864" y="2555"/>
            <a:chExt cx="5565" cy="1028"/>
          </a:xfrm>
        </p:grpSpPr>
        <p:sp>
          <p:nvSpPr>
            <p:cNvPr id="82" name="文本框 81"/>
            <p:cNvSpPr txBox="1"/>
            <p:nvPr/>
          </p:nvSpPr>
          <p:spPr>
            <a:xfrm>
              <a:off x="2708" y="2858"/>
              <a:ext cx="4721" cy="725"/>
            </a:xfrm>
            <a:prstGeom prst="rect">
              <a:avLst/>
            </a:prstGeom>
            <a:noFill/>
          </p:spPr>
          <p:txBody>
            <a:bodyPr wrap="square" rtlCol="0">
              <a:spAutoFit/>
            </a:bodyPr>
            <a:p>
              <a:r>
                <a:rPr lang="zh-CN" altLang="en-US" sz="2400"/>
                <a:t>如何解决</a:t>
              </a:r>
              <a:endParaRPr lang="zh-CN" altLang="en-US" sz="2400"/>
            </a:p>
          </p:txBody>
        </p:sp>
        <p:sp>
          <p:nvSpPr>
            <p:cNvPr id="83" name="同心圆 82"/>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2" name="文本框 1"/>
          <p:cNvSpPr txBox="1"/>
          <p:nvPr/>
        </p:nvSpPr>
        <p:spPr>
          <a:xfrm>
            <a:off x="2639695" y="2259330"/>
            <a:ext cx="4500880" cy="398780"/>
          </a:xfrm>
          <a:prstGeom prst="rect">
            <a:avLst/>
          </a:prstGeom>
          <a:noFill/>
        </p:spPr>
        <p:txBody>
          <a:bodyPr wrap="none" rtlCol="0">
            <a:spAutoFit/>
          </a:bodyPr>
          <a:p>
            <a:pPr algn="l"/>
            <a:r>
              <a:rPr lang="zh-CN" altLang="en-US" sz="2000"/>
              <a:t>连接服务器失败，发消息服务器收不到</a:t>
            </a:r>
            <a:endParaRPr lang="zh-CN" altLang="en-US" sz="2000"/>
          </a:p>
        </p:txBody>
      </p:sp>
      <p:grpSp>
        <p:nvGrpSpPr>
          <p:cNvPr id="3" name="组合 2"/>
          <p:cNvGrpSpPr/>
          <p:nvPr/>
        </p:nvGrpSpPr>
        <p:grpSpPr>
          <a:xfrm>
            <a:off x="1631950" y="1403350"/>
            <a:ext cx="3533775" cy="652780"/>
            <a:chOff x="1864" y="2555"/>
            <a:chExt cx="5565" cy="1028"/>
          </a:xfrm>
        </p:grpSpPr>
        <p:sp>
          <p:nvSpPr>
            <p:cNvPr id="4" name="文本框 3"/>
            <p:cNvSpPr txBox="1"/>
            <p:nvPr/>
          </p:nvSpPr>
          <p:spPr>
            <a:xfrm>
              <a:off x="2708" y="2858"/>
              <a:ext cx="4721" cy="725"/>
            </a:xfrm>
            <a:prstGeom prst="rect">
              <a:avLst/>
            </a:prstGeom>
            <a:noFill/>
          </p:spPr>
          <p:txBody>
            <a:bodyPr wrap="square" rtlCol="0">
              <a:spAutoFit/>
            </a:bodyPr>
            <a:p>
              <a:r>
                <a:rPr lang="zh-CN" altLang="en-US" sz="2400"/>
                <a:t>难点</a:t>
              </a:r>
              <a:endParaRPr lang="zh-CN" altLang="en-US" sz="2400"/>
            </a:p>
          </p:txBody>
        </p:sp>
        <p:sp>
          <p:nvSpPr>
            <p:cNvPr id="5" name="同心圆 4"/>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7" name="文本框 6"/>
          <p:cNvSpPr txBox="1"/>
          <p:nvPr/>
        </p:nvSpPr>
        <p:spPr>
          <a:xfrm>
            <a:off x="2813050" y="4327525"/>
            <a:ext cx="4556125" cy="1014730"/>
          </a:xfrm>
          <a:prstGeom prst="rect">
            <a:avLst/>
          </a:prstGeom>
          <a:noFill/>
        </p:spPr>
        <p:txBody>
          <a:bodyPr wrap="none" rtlCol="0">
            <a:spAutoFit/>
          </a:bodyPr>
          <a:p>
            <a:pPr algn="l"/>
            <a:r>
              <a:rPr lang="en-US" altLang="zh-CN" sz="2000"/>
              <a:t>1 </a:t>
            </a:r>
            <a:r>
              <a:rPr lang="zh-CN" altLang="en-US" sz="2000"/>
              <a:t>改变ThinkPHP框架版本 3.2.3  为</a:t>
            </a:r>
            <a:r>
              <a:rPr lang="en-US" altLang="zh-CN" sz="2000"/>
              <a:t>TP</a:t>
            </a:r>
            <a:r>
              <a:rPr lang="zh-CN" altLang="en-US" sz="2000"/>
              <a:t>5</a:t>
            </a:r>
            <a:endParaRPr lang="zh-CN" altLang="en-US" sz="2000"/>
          </a:p>
          <a:p>
            <a:pPr algn="l"/>
            <a:endParaRPr lang="en-US" altLang="zh-CN" sz="2000"/>
          </a:p>
          <a:p>
            <a:pPr algn="l"/>
            <a:r>
              <a:rPr lang="en-US" altLang="zh-CN" sz="2000"/>
              <a:t>2 </a:t>
            </a:r>
            <a:r>
              <a:rPr lang="zh-CN" altLang="en-US" sz="2000"/>
              <a:t>关闭防火墙</a:t>
            </a:r>
            <a:endParaRPr lang="zh-CN" altLang="en-US" sz="2000"/>
          </a:p>
        </p:txBody>
      </p:sp>
    </p:spTree>
    <p:custDataLst>
      <p:tags r:id="rId10"/>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技术难点的解决</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80"/>
          <p:cNvGrpSpPr/>
          <p:nvPr/>
        </p:nvGrpSpPr>
        <p:grpSpPr>
          <a:xfrm>
            <a:off x="1631950" y="3408680"/>
            <a:ext cx="3533775" cy="652780"/>
            <a:chOff x="1864" y="2555"/>
            <a:chExt cx="5565" cy="1028"/>
          </a:xfrm>
        </p:grpSpPr>
        <p:sp>
          <p:nvSpPr>
            <p:cNvPr id="82" name="文本框 81"/>
            <p:cNvSpPr txBox="1"/>
            <p:nvPr/>
          </p:nvSpPr>
          <p:spPr>
            <a:xfrm>
              <a:off x="2708" y="2858"/>
              <a:ext cx="4721" cy="725"/>
            </a:xfrm>
            <a:prstGeom prst="rect">
              <a:avLst/>
            </a:prstGeom>
            <a:noFill/>
          </p:spPr>
          <p:txBody>
            <a:bodyPr wrap="square" rtlCol="0">
              <a:spAutoFit/>
            </a:bodyPr>
            <a:p>
              <a:r>
                <a:rPr lang="zh-CN" altLang="en-US" sz="2400"/>
                <a:t>如何解决</a:t>
              </a:r>
              <a:endParaRPr lang="zh-CN" altLang="en-US" sz="2400"/>
            </a:p>
          </p:txBody>
        </p:sp>
        <p:sp>
          <p:nvSpPr>
            <p:cNvPr id="83" name="同心圆 82"/>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2" name="文本框 1"/>
          <p:cNvSpPr txBox="1"/>
          <p:nvPr/>
        </p:nvSpPr>
        <p:spPr>
          <a:xfrm>
            <a:off x="2639695" y="2259330"/>
            <a:ext cx="8310880" cy="398780"/>
          </a:xfrm>
          <a:prstGeom prst="rect">
            <a:avLst/>
          </a:prstGeom>
          <a:noFill/>
        </p:spPr>
        <p:txBody>
          <a:bodyPr wrap="none" rtlCol="0">
            <a:spAutoFit/>
          </a:bodyPr>
          <a:p>
            <a:pPr algn="l"/>
            <a:r>
              <a:rPr lang="zh-CN" altLang="en-US" sz="2000"/>
              <a:t>服务器调试困难，请求处理失败没有明显的报错信息，出错原因难以判断</a:t>
            </a:r>
            <a:endParaRPr lang="zh-CN" altLang="en-US" sz="2000"/>
          </a:p>
        </p:txBody>
      </p:sp>
      <p:grpSp>
        <p:nvGrpSpPr>
          <p:cNvPr id="3" name="组合 2"/>
          <p:cNvGrpSpPr/>
          <p:nvPr/>
        </p:nvGrpSpPr>
        <p:grpSpPr>
          <a:xfrm>
            <a:off x="1631950" y="1403350"/>
            <a:ext cx="3533775" cy="652780"/>
            <a:chOff x="1864" y="2555"/>
            <a:chExt cx="5565" cy="1028"/>
          </a:xfrm>
        </p:grpSpPr>
        <p:sp>
          <p:nvSpPr>
            <p:cNvPr id="4" name="文本框 3"/>
            <p:cNvSpPr txBox="1"/>
            <p:nvPr/>
          </p:nvSpPr>
          <p:spPr>
            <a:xfrm>
              <a:off x="2708" y="2858"/>
              <a:ext cx="4721" cy="725"/>
            </a:xfrm>
            <a:prstGeom prst="rect">
              <a:avLst/>
            </a:prstGeom>
            <a:noFill/>
          </p:spPr>
          <p:txBody>
            <a:bodyPr wrap="square" rtlCol="0">
              <a:spAutoFit/>
            </a:bodyPr>
            <a:p>
              <a:r>
                <a:rPr lang="zh-CN" altLang="en-US" sz="2400"/>
                <a:t>难点</a:t>
              </a:r>
              <a:endParaRPr lang="zh-CN" altLang="en-US" sz="2400"/>
            </a:p>
          </p:txBody>
        </p:sp>
        <p:sp>
          <p:nvSpPr>
            <p:cNvPr id="5" name="同心圆 4"/>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7" name="文本框 6"/>
          <p:cNvSpPr txBox="1"/>
          <p:nvPr/>
        </p:nvSpPr>
        <p:spPr>
          <a:xfrm>
            <a:off x="2813050" y="4337685"/>
            <a:ext cx="8705850" cy="1014730"/>
          </a:xfrm>
          <a:prstGeom prst="rect">
            <a:avLst/>
          </a:prstGeom>
          <a:noFill/>
        </p:spPr>
        <p:txBody>
          <a:bodyPr wrap="none" rtlCol="0">
            <a:spAutoFit/>
          </a:bodyPr>
          <a:p>
            <a:pPr algn="l"/>
            <a:r>
              <a:rPr lang="en-US" sz="2000"/>
              <a:t>1 </a:t>
            </a:r>
            <a:r>
              <a:rPr sz="2000"/>
              <a:t>客户端发送请求后</a:t>
            </a:r>
            <a:r>
              <a:rPr lang="zh-CN" sz="2000"/>
              <a:t>，</a:t>
            </a:r>
            <a:endParaRPr lang="zh-CN" sz="2000"/>
          </a:p>
          <a:p>
            <a:pPr algn="l"/>
            <a:endParaRPr lang="zh-CN" sz="2000"/>
          </a:p>
          <a:p>
            <a:pPr algn="l"/>
            <a:r>
              <a:rPr sz="2000"/>
              <a:t>  判断并输出网络状态，服务器状态，及服务器返回的消息，便于服务器调试</a:t>
            </a:r>
            <a:endParaRPr sz="2000"/>
          </a:p>
        </p:txBody>
      </p:sp>
    </p:spTree>
    <p:custDataLst>
      <p:tags r:id="rId10"/>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技术难点的解决</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80"/>
          <p:cNvGrpSpPr/>
          <p:nvPr/>
        </p:nvGrpSpPr>
        <p:grpSpPr>
          <a:xfrm>
            <a:off x="1631950" y="3408680"/>
            <a:ext cx="3533775" cy="652780"/>
            <a:chOff x="1864" y="2555"/>
            <a:chExt cx="5565" cy="1028"/>
          </a:xfrm>
        </p:grpSpPr>
        <p:sp>
          <p:nvSpPr>
            <p:cNvPr id="82" name="文本框 81"/>
            <p:cNvSpPr txBox="1"/>
            <p:nvPr/>
          </p:nvSpPr>
          <p:spPr>
            <a:xfrm>
              <a:off x="2708" y="2858"/>
              <a:ext cx="4721" cy="725"/>
            </a:xfrm>
            <a:prstGeom prst="rect">
              <a:avLst/>
            </a:prstGeom>
            <a:noFill/>
          </p:spPr>
          <p:txBody>
            <a:bodyPr wrap="square" rtlCol="0">
              <a:spAutoFit/>
            </a:bodyPr>
            <a:p>
              <a:r>
                <a:rPr lang="zh-CN" altLang="en-US" sz="2400"/>
                <a:t>如何解决</a:t>
              </a:r>
              <a:endParaRPr lang="zh-CN" altLang="en-US" sz="2400"/>
            </a:p>
          </p:txBody>
        </p:sp>
        <p:sp>
          <p:nvSpPr>
            <p:cNvPr id="83" name="同心圆 82"/>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2" name="文本框 1"/>
          <p:cNvSpPr txBox="1"/>
          <p:nvPr/>
        </p:nvSpPr>
        <p:spPr>
          <a:xfrm>
            <a:off x="2639695" y="2259330"/>
            <a:ext cx="7040880" cy="398780"/>
          </a:xfrm>
          <a:prstGeom prst="rect">
            <a:avLst/>
          </a:prstGeom>
          <a:noFill/>
        </p:spPr>
        <p:txBody>
          <a:bodyPr wrap="none" rtlCol="0">
            <a:spAutoFit/>
          </a:bodyPr>
          <a:p>
            <a:pPr algn="l"/>
            <a:r>
              <a:rPr lang="zh-CN" altLang="en-US" sz="2000"/>
              <a:t>手机不同型号难兼容，页面显示不统一，文件存取方式不统一</a:t>
            </a:r>
            <a:endParaRPr lang="zh-CN" altLang="en-US" sz="2000"/>
          </a:p>
        </p:txBody>
      </p:sp>
      <p:grpSp>
        <p:nvGrpSpPr>
          <p:cNvPr id="3" name="组合 2"/>
          <p:cNvGrpSpPr/>
          <p:nvPr/>
        </p:nvGrpSpPr>
        <p:grpSpPr>
          <a:xfrm>
            <a:off x="1631950" y="1403350"/>
            <a:ext cx="3533775" cy="652780"/>
            <a:chOff x="1864" y="2555"/>
            <a:chExt cx="5565" cy="1028"/>
          </a:xfrm>
        </p:grpSpPr>
        <p:sp>
          <p:nvSpPr>
            <p:cNvPr id="4" name="文本框 3"/>
            <p:cNvSpPr txBox="1"/>
            <p:nvPr/>
          </p:nvSpPr>
          <p:spPr>
            <a:xfrm>
              <a:off x="2708" y="2858"/>
              <a:ext cx="4721" cy="725"/>
            </a:xfrm>
            <a:prstGeom prst="rect">
              <a:avLst/>
            </a:prstGeom>
            <a:noFill/>
          </p:spPr>
          <p:txBody>
            <a:bodyPr wrap="square" rtlCol="0">
              <a:spAutoFit/>
            </a:bodyPr>
            <a:p>
              <a:r>
                <a:rPr lang="zh-CN" altLang="en-US" sz="2400"/>
                <a:t>难点</a:t>
              </a:r>
              <a:endParaRPr lang="zh-CN" altLang="en-US" sz="2400"/>
            </a:p>
          </p:txBody>
        </p:sp>
        <p:sp>
          <p:nvSpPr>
            <p:cNvPr id="5" name="同心圆 4"/>
            <p:cNvSpPr/>
            <p:nvPr/>
          </p:nvSpPr>
          <p:spPr>
            <a:xfrm>
              <a:off x="1864" y="2555"/>
              <a:ext cx="909" cy="909"/>
            </a:xfrm>
            <a:prstGeom prst="donu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7" name="文本框 6"/>
          <p:cNvSpPr txBox="1"/>
          <p:nvPr/>
        </p:nvSpPr>
        <p:spPr>
          <a:xfrm>
            <a:off x="2813050" y="4337685"/>
            <a:ext cx="8268335" cy="1014730"/>
          </a:xfrm>
          <a:prstGeom prst="rect">
            <a:avLst/>
          </a:prstGeom>
          <a:noFill/>
        </p:spPr>
        <p:txBody>
          <a:bodyPr wrap="none" rtlCol="0">
            <a:spAutoFit/>
          </a:bodyPr>
          <a:p>
            <a:pPr algn="l"/>
            <a:r>
              <a:rPr lang="en-US" sz="2000"/>
              <a:t>1 </a:t>
            </a:r>
            <a:r>
              <a:rPr sz="2000"/>
              <a:t>在必要的地方（比如手机照片读取）根据不同手机型号采用不同的策略</a:t>
            </a:r>
            <a:endParaRPr sz="2000"/>
          </a:p>
          <a:p>
            <a:pPr algn="l"/>
            <a:endParaRPr lang="en-US" sz="2000"/>
          </a:p>
          <a:p>
            <a:pPr algn="l"/>
            <a:r>
              <a:rPr lang="en-US" sz="2000"/>
              <a:t>2 </a:t>
            </a:r>
            <a:r>
              <a:rPr sz="2000"/>
              <a:t>计算手机屏幕尺寸，动态调整控件显示尺寸</a:t>
            </a:r>
            <a:endParaRPr sz="2000"/>
          </a:p>
        </p:txBody>
      </p:sp>
    </p:spTree>
    <p:custDataLst>
      <p:tags r:id="rId10"/>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2"/>
            </p:custDataLst>
          </p:nvPr>
        </p:nvSpPr>
        <p:spPr>
          <a:xfrm>
            <a:off x="3938905" y="2972435"/>
            <a:ext cx="3893820" cy="1180465"/>
          </a:xfrm>
          <a:solidFill>
            <a:schemeClr val="accent5">
              <a:lumMod val="75000"/>
              <a:alpha val="80000"/>
            </a:schemeClr>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
        <p:nvSpPr>
          <p:cNvPr id="3" name="文本框 2"/>
          <p:cNvSpPr txBox="1"/>
          <p:nvPr/>
        </p:nvSpPr>
        <p:spPr>
          <a:xfrm>
            <a:off x="4018915" y="2367915"/>
            <a:ext cx="3733800" cy="368300"/>
          </a:xfrm>
          <a:prstGeom prst="rect">
            <a:avLst/>
          </a:prstGeom>
          <a:noFill/>
        </p:spPr>
        <p:txBody>
          <a:bodyPr wrap="square" rtlCol="0">
            <a:spAutoFit/>
          </a:bodyPr>
          <a:p>
            <a:pPr algn="ctr"/>
            <a:r>
              <a:rPr lang="zh-CN" altLang="en-US"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sym typeface="+mn-lt"/>
              </a:rPr>
              <a:t>汇报人：肖平  向祯  范涵之</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9405" y="224155"/>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8245"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grpSp>
        <p:nvGrpSpPr>
          <p:cNvPr id="38" name="组合 37"/>
          <p:cNvGrpSpPr/>
          <p:nvPr/>
        </p:nvGrpSpPr>
        <p:grpSpPr>
          <a:xfrm>
            <a:off x="1206500" y="2406015"/>
            <a:ext cx="2065020" cy="2065020"/>
            <a:chOff x="1758" y="2410"/>
            <a:chExt cx="3252" cy="3252"/>
          </a:xfrm>
        </p:grpSpPr>
        <p:sp>
          <p:nvSpPr>
            <p:cNvPr id="20" name="椭圆 19"/>
            <p:cNvSpPr/>
            <p:nvPr/>
          </p:nvSpPr>
          <p:spPr>
            <a:xfrm>
              <a:off x="1758" y="2410"/>
              <a:ext cx="3253" cy="325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520" y="3092"/>
              <a:ext cx="1728" cy="1888"/>
            </a:xfrm>
            <a:prstGeom prst="rect">
              <a:avLst/>
            </a:prstGeom>
            <a:noFill/>
          </p:spPr>
          <p:txBody>
            <a:bodyPr wrap="none" rtlCol="0">
              <a:spAutoFit/>
            </a:bodyPr>
            <a:p>
              <a:r>
                <a:rPr lang="zh-CN" altLang="en-US" sz="3600" b="1">
                  <a:solidFill>
                    <a:schemeClr val="bg1"/>
                  </a:solidFill>
                </a:rPr>
                <a:t>城市</a:t>
              </a:r>
              <a:endParaRPr lang="zh-CN" altLang="en-US" sz="3600" b="1">
                <a:solidFill>
                  <a:schemeClr val="bg1"/>
                </a:solidFill>
              </a:endParaRPr>
            </a:p>
            <a:p>
              <a:r>
                <a:rPr lang="zh-CN" altLang="en-US" sz="3600">
                  <a:solidFill>
                    <a:schemeClr val="bg1"/>
                  </a:solidFill>
                </a:rPr>
                <a:t>信息</a:t>
              </a:r>
              <a:endParaRPr lang="zh-CN" altLang="en-US" sz="3600">
                <a:solidFill>
                  <a:schemeClr val="bg1"/>
                </a:solidFill>
              </a:endParaRPr>
            </a:p>
          </p:txBody>
        </p:sp>
      </p:grpSp>
      <p:grpSp>
        <p:nvGrpSpPr>
          <p:cNvPr id="33" name="组合 32"/>
          <p:cNvGrpSpPr/>
          <p:nvPr/>
        </p:nvGrpSpPr>
        <p:grpSpPr>
          <a:xfrm>
            <a:off x="6424930" y="2405698"/>
            <a:ext cx="2065655" cy="2065655"/>
            <a:chOff x="10281" y="5291"/>
            <a:chExt cx="3253" cy="3253"/>
          </a:xfrm>
        </p:grpSpPr>
        <p:sp>
          <p:nvSpPr>
            <p:cNvPr id="25" name="椭圆 24"/>
            <p:cNvSpPr/>
            <p:nvPr/>
          </p:nvSpPr>
          <p:spPr>
            <a:xfrm>
              <a:off x="10281" y="5291"/>
              <a:ext cx="3253" cy="325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0684" y="5990"/>
              <a:ext cx="2386" cy="1791"/>
            </a:xfrm>
            <a:prstGeom prst="rect">
              <a:avLst/>
            </a:prstGeom>
            <a:noFill/>
          </p:spPr>
          <p:txBody>
            <a:bodyPr wrap="none" rtlCol="0">
              <a:spAutoFit/>
            </a:bodyPr>
            <a:p>
              <a:r>
                <a:rPr lang="en-US" altLang="zh-CN" sz="3200">
                  <a:solidFill>
                    <a:schemeClr val="bg1"/>
                  </a:solidFill>
                </a:rPr>
                <a:t>  </a:t>
              </a:r>
              <a:r>
                <a:rPr lang="zh-CN" altLang="en-US" sz="3600" b="1">
                  <a:solidFill>
                    <a:schemeClr val="bg1"/>
                  </a:solidFill>
                </a:rPr>
                <a:t>旅行</a:t>
              </a:r>
              <a:endParaRPr lang="zh-CN" altLang="en-US" sz="3600">
                <a:solidFill>
                  <a:schemeClr val="bg1"/>
                </a:solidFill>
              </a:endParaRPr>
            </a:p>
            <a:p>
              <a:r>
                <a:rPr lang="zh-CN" altLang="en-US" sz="3200">
                  <a:solidFill>
                    <a:schemeClr val="bg1"/>
                  </a:solidFill>
                </a:rPr>
                <a:t> 路线图</a:t>
              </a:r>
              <a:endParaRPr lang="zh-CN" altLang="en-US" sz="3200">
                <a:solidFill>
                  <a:schemeClr val="bg1"/>
                </a:solidFill>
              </a:endParaRPr>
            </a:p>
          </p:txBody>
        </p:sp>
      </p:grpSp>
      <p:grpSp>
        <p:nvGrpSpPr>
          <p:cNvPr id="32" name="组合 31"/>
          <p:cNvGrpSpPr/>
          <p:nvPr/>
        </p:nvGrpSpPr>
        <p:grpSpPr>
          <a:xfrm>
            <a:off x="9034780" y="2406015"/>
            <a:ext cx="2065020" cy="2065020"/>
            <a:chOff x="14083" y="3503"/>
            <a:chExt cx="3252" cy="3252"/>
          </a:xfrm>
        </p:grpSpPr>
        <p:sp>
          <p:nvSpPr>
            <p:cNvPr id="30" name="椭圆 29"/>
            <p:cNvSpPr/>
            <p:nvPr/>
          </p:nvSpPr>
          <p:spPr>
            <a:xfrm>
              <a:off x="14083" y="3503"/>
              <a:ext cx="3253" cy="325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4845" y="4185"/>
              <a:ext cx="1728" cy="1888"/>
            </a:xfrm>
            <a:prstGeom prst="rect">
              <a:avLst/>
            </a:prstGeom>
            <a:noFill/>
          </p:spPr>
          <p:txBody>
            <a:bodyPr wrap="none" rtlCol="0">
              <a:spAutoFit/>
            </a:bodyPr>
            <a:p>
              <a:r>
                <a:rPr lang="zh-CN" altLang="en-US" sz="3600" b="1">
                  <a:solidFill>
                    <a:schemeClr val="bg1"/>
                  </a:solidFill>
                </a:rPr>
                <a:t>旅伴</a:t>
              </a:r>
              <a:endParaRPr lang="zh-CN" altLang="en-US" sz="3600" b="1">
                <a:solidFill>
                  <a:schemeClr val="bg1"/>
                </a:solidFill>
              </a:endParaRPr>
            </a:p>
            <a:p>
              <a:r>
                <a:rPr lang="zh-CN" altLang="en-US" sz="3600">
                  <a:solidFill>
                    <a:schemeClr val="bg1"/>
                  </a:solidFill>
                </a:rPr>
                <a:t>活动</a:t>
              </a:r>
              <a:endParaRPr lang="zh-CN" altLang="en-US" sz="3600">
                <a:solidFill>
                  <a:schemeClr val="bg1"/>
                </a:solidFill>
              </a:endParaRPr>
            </a:p>
          </p:txBody>
        </p:sp>
      </p:grpSp>
      <p:grpSp>
        <p:nvGrpSpPr>
          <p:cNvPr id="36" name="组合 35"/>
          <p:cNvGrpSpPr/>
          <p:nvPr/>
        </p:nvGrpSpPr>
        <p:grpSpPr>
          <a:xfrm>
            <a:off x="3815715" y="2406015"/>
            <a:ext cx="2065020" cy="2065020"/>
            <a:chOff x="6058" y="6074"/>
            <a:chExt cx="3252" cy="3252"/>
          </a:xfrm>
        </p:grpSpPr>
        <p:sp>
          <p:nvSpPr>
            <p:cNvPr id="34" name="椭圆 33"/>
            <p:cNvSpPr/>
            <p:nvPr/>
          </p:nvSpPr>
          <p:spPr>
            <a:xfrm>
              <a:off x="6058" y="6074"/>
              <a:ext cx="3253" cy="325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6820" y="6756"/>
              <a:ext cx="1728" cy="1888"/>
            </a:xfrm>
            <a:prstGeom prst="rect">
              <a:avLst/>
            </a:prstGeom>
            <a:noFill/>
          </p:spPr>
          <p:txBody>
            <a:bodyPr wrap="none" rtlCol="0">
              <a:spAutoFit/>
            </a:bodyPr>
            <a:p>
              <a:r>
                <a:rPr lang="zh-CN" altLang="en-US" sz="3600" b="1">
                  <a:solidFill>
                    <a:schemeClr val="bg1"/>
                  </a:solidFill>
                </a:rPr>
                <a:t>旅行</a:t>
              </a:r>
              <a:endParaRPr lang="zh-CN" altLang="en-US" sz="3600" b="1">
                <a:solidFill>
                  <a:schemeClr val="bg1"/>
                </a:solidFill>
              </a:endParaRPr>
            </a:p>
            <a:p>
              <a:r>
                <a:rPr lang="zh-CN" altLang="en-US" sz="3600">
                  <a:solidFill>
                    <a:schemeClr val="bg1"/>
                  </a:solidFill>
                </a:rPr>
                <a:t>日志</a:t>
              </a:r>
              <a:endParaRPr lang="zh-CN" altLang="en-US" sz="3600">
                <a:solidFill>
                  <a:schemeClr val="bg1"/>
                </a:solidFill>
              </a:endParaRPr>
            </a:p>
          </p:txBody>
        </p:sp>
      </p:grpSp>
      <p:grpSp>
        <p:nvGrpSpPr>
          <p:cNvPr id="42" name="组合 41"/>
          <p:cNvGrpSpPr/>
          <p:nvPr/>
        </p:nvGrpSpPr>
        <p:grpSpPr>
          <a:xfrm>
            <a:off x="1804670" y="1594168"/>
            <a:ext cx="894080" cy="521970"/>
            <a:chOff x="1983" y="2502"/>
            <a:chExt cx="1408" cy="822"/>
          </a:xfrm>
        </p:grpSpPr>
        <p:sp>
          <p:nvSpPr>
            <p:cNvPr id="40" name="椭圆 39"/>
            <p:cNvSpPr/>
            <p:nvPr/>
          </p:nvSpPr>
          <p:spPr>
            <a:xfrm>
              <a:off x="2426" y="2653"/>
              <a:ext cx="521" cy="521"/>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983" y="2502"/>
              <a:ext cx="1408" cy="822"/>
            </a:xfrm>
            <a:prstGeom prst="rect">
              <a:avLst/>
            </a:prstGeom>
            <a:noFill/>
          </p:spPr>
          <p:txBody>
            <a:bodyPr wrap="none" rtlCol="0">
              <a:spAutoFit/>
            </a:bodyPr>
            <a:p>
              <a:r>
                <a:rPr lang="zh-CN" altLang="en-US" sz="2800">
                  <a:solidFill>
                    <a:schemeClr val="tx1">
                      <a:lumMod val="75000"/>
                      <a:lumOff val="25000"/>
                    </a:schemeClr>
                  </a:solidFill>
                </a:rPr>
                <a:t>定位</a:t>
              </a:r>
              <a:endParaRPr lang="zh-CN" altLang="en-US" sz="2800">
                <a:solidFill>
                  <a:schemeClr val="tx1">
                    <a:lumMod val="75000"/>
                    <a:lumOff val="25000"/>
                  </a:schemeClr>
                </a:solidFill>
              </a:endParaRPr>
            </a:p>
          </p:txBody>
        </p:sp>
      </p:grpSp>
      <p:sp>
        <p:nvSpPr>
          <p:cNvPr id="46" name="椭圆 45"/>
          <p:cNvSpPr/>
          <p:nvPr/>
        </p:nvSpPr>
        <p:spPr>
          <a:xfrm>
            <a:off x="3879215" y="786765"/>
            <a:ext cx="353695" cy="71755"/>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8" name="组合 47"/>
          <p:cNvGrpSpPr/>
          <p:nvPr/>
        </p:nvGrpSpPr>
        <p:grpSpPr>
          <a:xfrm>
            <a:off x="7270750" y="1594168"/>
            <a:ext cx="843280" cy="491490"/>
            <a:chOff x="1983" y="2502"/>
            <a:chExt cx="1328" cy="774"/>
          </a:xfrm>
        </p:grpSpPr>
        <p:sp>
          <p:nvSpPr>
            <p:cNvPr id="49" name="椭圆 48"/>
            <p:cNvSpPr/>
            <p:nvPr/>
          </p:nvSpPr>
          <p:spPr>
            <a:xfrm>
              <a:off x="2426" y="2653"/>
              <a:ext cx="521" cy="521"/>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nvSpPr>
          <p:spPr>
            <a:xfrm>
              <a:off x="1983" y="2502"/>
              <a:ext cx="1328" cy="774"/>
            </a:xfrm>
            <a:prstGeom prst="rect">
              <a:avLst/>
            </a:prstGeom>
            <a:noFill/>
          </p:spPr>
          <p:txBody>
            <a:bodyPr wrap="none" rtlCol="0">
              <a:spAutoFit/>
            </a:bodyPr>
            <a:p>
              <a:r>
                <a:rPr lang="zh-CN" altLang="en-US" sz="2600">
                  <a:solidFill>
                    <a:schemeClr val="tx1">
                      <a:lumMod val="75000"/>
                      <a:lumOff val="25000"/>
                    </a:schemeClr>
                  </a:solidFill>
                </a:rPr>
                <a:t>购买</a:t>
              </a:r>
              <a:endParaRPr lang="zh-CN" altLang="en-US" sz="2600">
                <a:solidFill>
                  <a:schemeClr val="tx1">
                    <a:lumMod val="75000"/>
                    <a:lumOff val="25000"/>
                  </a:schemeClr>
                </a:solidFill>
              </a:endParaRPr>
            </a:p>
          </p:txBody>
        </p:sp>
      </p:grpSp>
      <p:grpSp>
        <p:nvGrpSpPr>
          <p:cNvPr id="60" name="组合 59"/>
          <p:cNvGrpSpPr/>
          <p:nvPr/>
        </p:nvGrpSpPr>
        <p:grpSpPr>
          <a:xfrm>
            <a:off x="4063365" y="4835795"/>
            <a:ext cx="1537970" cy="460375"/>
            <a:chOff x="2011" y="3405"/>
            <a:chExt cx="2422" cy="725"/>
          </a:xfrm>
        </p:grpSpPr>
        <p:sp>
          <p:nvSpPr>
            <p:cNvPr id="61" name="椭圆 60"/>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2011" y="3405"/>
              <a:ext cx="2422" cy="725"/>
            </a:xfrm>
            <a:prstGeom prst="rect">
              <a:avLst/>
            </a:prstGeom>
            <a:noFill/>
          </p:spPr>
          <p:txBody>
            <a:bodyPr wrap="square" rtlCol="0">
              <a:spAutoFit/>
            </a:bodyPr>
            <a:p>
              <a:r>
                <a:rPr lang="zh-CN" altLang="en-US" sz="2400">
                  <a:solidFill>
                    <a:schemeClr val="tx1">
                      <a:lumMod val="75000"/>
                      <a:lumOff val="25000"/>
                    </a:schemeClr>
                  </a:solidFill>
                </a:rPr>
                <a:t>评论点赞</a:t>
              </a:r>
              <a:endParaRPr lang="zh-CN" altLang="en-US" sz="2400">
                <a:solidFill>
                  <a:schemeClr val="tx1">
                    <a:lumMod val="75000"/>
                    <a:lumOff val="25000"/>
                  </a:schemeClr>
                </a:solidFill>
              </a:endParaRPr>
            </a:p>
          </p:txBody>
        </p:sp>
      </p:grpSp>
      <p:grpSp>
        <p:nvGrpSpPr>
          <p:cNvPr id="63" name="组合 62"/>
          <p:cNvGrpSpPr/>
          <p:nvPr/>
        </p:nvGrpSpPr>
        <p:grpSpPr>
          <a:xfrm>
            <a:off x="4215765" y="1624965"/>
            <a:ext cx="1537970" cy="460375"/>
            <a:chOff x="2010" y="3405"/>
            <a:chExt cx="2422" cy="725"/>
          </a:xfrm>
        </p:grpSpPr>
        <p:sp>
          <p:nvSpPr>
            <p:cNvPr id="64" name="椭圆 63"/>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2010" y="3405"/>
              <a:ext cx="2422" cy="725"/>
            </a:xfrm>
            <a:prstGeom prst="rect">
              <a:avLst/>
            </a:prstGeom>
            <a:noFill/>
          </p:spPr>
          <p:txBody>
            <a:bodyPr wrap="square" rtlCol="0">
              <a:spAutoFit/>
            </a:bodyPr>
            <a:p>
              <a:r>
                <a:rPr lang="zh-CN" altLang="en-US" sz="2400">
                  <a:solidFill>
                    <a:schemeClr val="tx1">
                      <a:lumMod val="75000"/>
                      <a:lumOff val="25000"/>
                    </a:schemeClr>
                  </a:solidFill>
                </a:rPr>
                <a:t>编辑发布</a:t>
              </a:r>
              <a:endParaRPr lang="zh-CN" altLang="en-US" sz="2400">
                <a:solidFill>
                  <a:schemeClr val="tx1">
                    <a:lumMod val="75000"/>
                    <a:lumOff val="25000"/>
                  </a:schemeClr>
                </a:solidFill>
              </a:endParaRPr>
            </a:p>
          </p:txBody>
        </p:sp>
      </p:grpSp>
      <p:grpSp>
        <p:nvGrpSpPr>
          <p:cNvPr id="66" name="组合 65"/>
          <p:cNvGrpSpPr/>
          <p:nvPr/>
        </p:nvGrpSpPr>
        <p:grpSpPr>
          <a:xfrm>
            <a:off x="6955155" y="4835795"/>
            <a:ext cx="1537970" cy="460375"/>
            <a:chOff x="2010" y="3405"/>
            <a:chExt cx="2422" cy="725"/>
          </a:xfrm>
        </p:grpSpPr>
        <p:sp>
          <p:nvSpPr>
            <p:cNvPr id="67" name="椭圆 66"/>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2010" y="3405"/>
              <a:ext cx="2422" cy="725"/>
            </a:xfrm>
            <a:prstGeom prst="rect">
              <a:avLst/>
            </a:prstGeom>
            <a:noFill/>
          </p:spPr>
          <p:txBody>
            <a:bodyPr wrap="square" rtlCol="0">
              <a:spAutoFit/>
            </a:bodyPr>
            <a:p>
              <a:r>
                <a:rPr lang="zh-CN" altLang="en-US" sz="2400">
                  <a:solidFill>
                    <a:schemeClr val="tx1">
                      <a:lumMod val="75000"/>
                      <a:lumOff val="25000"/>
                    </a:schemeClr>
                  </a:solidFill>
                </a:rPr>
                <a:t>提问回答</a:t>
              </a:r>
              <a:endParaRPr lang="zh-CN" altLang="en-US" sz="2400">
                <a:solidFill>
                  <a:schemeClr val="tx1">
                    <a:lumMod val="75000"/>
                    <a:lumOff val="25000"/>
                  </a:schemeClr>
                </a:solidFill>
              </a:endParaRPr>
            </a:p>
          </p:txBody>
        </p:sp>
      </p:grpSp>
      <p:grpSp>
        <p:nvGrpSpPr>
          <p:cNvPr id="69" name="组合 68"/>
          <p:cNvGrpSpPr/>
          <p:nvPr/>
        </p:nvGrpSpPr>
        <p:grpSpPr>
          <a:xfrm>
            <a:off x="9846945" y="4866660"/>
            <a:ext cx="1254125" cy="398644"/>
            <a:chOff x="1878" y="3420"/>
            <a:chExt cx="2422" cy="738"/>
          </a:xfrm>
        </p:grpSpPr>
        <p:sp>
          <p:nvSpPr>
            <p:cNvPr id="70" name="椭圆 69"/>
            <p:cNvSpPr/>
            <p:nvPr/>
          </p:nvSpPr>
          <p:spPr>
            <a:xfrm>
              <a:off x="2747" y="3447"/>
              <a:ext cx="683" cy="683"/>
            </a:xfrm>
            <a:prstGeom prst="ellipse">
              <a:avLst/>
            </a:prstGeom>
            <a:solidFill>
              <a:schemeClr val="accent5">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文本框 70"/>
            <p:cNvSpPr txBox="1"/>
            <p:nvPr/>
          </p:nvSpPr>
          <p:spPr>
            <a:xfrm>
              <a:off x="1878" y="3420"/>
              <a:ext cx="2422" cy="738"/>
            </a:xfrm>
            <a:prstGeom prst="rect">
              <a:avLst/>
            </a:prstGeom>
            <a:noFill/>
          </p:spPr>
          <p:txBody>
            <a:bodyPr wrap="square" rtlCol="0">
              <a:spAutoFit/>
            </a:bodyPr>
            <a:p>
              <a:r>
                <a:rPr lang="zh-CN" altLang="en-US" sz="2000">
                  <a:solidFill>
                    <a:schemeClr val="tx1">
                      <a:lumMod val="75000"/>
                      <a:lumOff val="25000"/>
                    </a:schemeClr>
                  </a:solidFill>
                </a:rPr>
                <a:t>用户私聊</a:t>
              </a:r>
              <a:endParaRPr lang="zh-CN" altLang="en-US" sz="2000">
                <a:solidFill>
                  <a:schemeClr val="tx1">
                    <a:lumMod val="75000"/>
                    <a:lumOff val="25000"/>
                  </a:schemeClr>
                </a:solidFill>
              </a:endParaRPr>
            </a:p>
          </p:txBody>
        </p:sp>
      </p:grpSp>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56" name="图片 26"/>
          <p:cNvPicPr>
            <a:picLocks noChangeAspect="1"/>
          </p:cNvPicPr>
          <p:nvPr/>
        </p:nvPicPr>
        <p:blipFill rotWithShape="1">
          <a:blip r:embed="rId1" cstate="print"/>
          <a:srcRect t="13989"/>
          <a:stretch>
            <a:fillRect/>
          </a:stretch>
        </p:blipFill>
        <p:spPr>
          <a:xfrm rot="16200000">
            <a:off x="2673350" y="-2679700"/>
            <a:ext cx="6877050" cy="12236450"/>
          </a:xfrm>
          <a:prstGeom prst="rect">
            <a:avLst/>
          </a:prstGeom>
        </p:spPr>
      </p:pic>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2"/>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814955"/>
            <a:ext cx="3469005" cy="755650"/>
          </a:xfrm>
          <a:prstGeom prst="rect">
            <a:avLst/>
          </a:prstGeom>
          <a:noFill/>
        </p:spPr>
        <p:txBody>
          <a:bodyPr wrap="square" rtlCol="0">
            <a:spAutoFit/>
          </a:bodyPr>
          <a:p>
            <a:pPr algn="ctr" fontAlgn="auto">
              <a:lnSpc>
                <a:spcPct val="120000"/>
              </a:lnSpc>
            </a:pPr>
            <a:r>
              <a:rPr lang="zh-CN" altLang="en-US" sz="3600" b="1" spc="300" dirty="0">
                <a:solidFill>
                  <a:schemeClr val="tx1">
                    <a:lumMod val="75000"/>
                    <a:lumOff val="25000"/>
                  </a:schemeClr>
                </a:solidFill>
                <a:latin typeface="逐浪温莎雅楷体" panose="03000509000000000000" charset="-122"/>
                <a:ea typeface="逐浪温莎雅楷体" panose="03000509000000000000" charset="-122"/>
                <a:cs typeface="+mj-cs"/>
                <a:sym typeface="+mn-ea"/>
              </a:rPr>
              <a:t>系统需求分析</a:t>
            </a:r>
            <a:endParaRPr lang="zh-CN" altLang="en-US" sz="3600"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
        <p:nvSpPr>
          <p:cNvPr id="16" name="文本框 15"/>
          <p:cNvSpPr txBox="1"/>
          <p:nvPr/>
        </p:nvSpPr>
        <p:spPr>
          <a:xfrm>
            <a:off x="3281045" y="2818765"/>
            <a:ext cx="1648460" cy="768350"/>
          </a:xfrm>
          <a:prstGeom prst="rect">
            <a:avLst/>
          </a:prstGeom>
          <a:noFill/>
        </p:spPr>
        <p:txBody>
          <a:bodyPr wrap="square" rtlCol="0">
            <a:spAutoFit/>
          </a:bodyPr>
          <a:p>
            <a:r>
              <a:rPr lang="en-US" altLang="zh-CN" sz="4400">
                <a:latin typeface="+mj-ea"/>
                <a:ea typeface="+mj-ea"/>
              </a:rPr>
              <a:t>PASS</a:t>
            </a:r>
            <a:endParaRPr lang="en-US" altLang="zh-CN" sz="4400">
              <a:latin typeface="+mj-ea"/>
              <a:ea typeface="+mj-ea"/>
            </a:endParaRPr>
          </a:p>
        </p:txBody>
      </p:sp>
      <p:cxnSp>
        <p:nvCxnSpPr>
          <p:cNvPr id="18" name="直接连接符 17"/>
          <p:cNvCxnSpPr/>
          <p:nvPr/>
        </p:nvCxnSpPr>
        <p:spPr>
          <a:xfrm>
            <a:off x="9279890" y="3256915"/>
            <a:ext cx="290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WBS</a:t>
            </a:r>
            <a:r>
              <a:rPr sz="2400" dirty="0">
                <a:solidFill>
                  <a:schemeClr val="tx1">
                    <a:lumMod val="85000"/>
                    <a:lumOff val="15000"/>
                  </a:schemeClr>
                </a:solidFill>
                <a:uFillTx/>
                <a:latin typeface="幼圆" panose="02010509060101010101" charset="-122"/>
                <a:ea typeface="幼圆" panose="02010509060101010101" charset="-122"/>
              </a:rPr>
              <a:t>图</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3" name="图片 2" descr="旅游路线交流系统"/>
          <p:cNvPicPr>
            <a:picLocks noChangeAspect="1"/>
          </p:cNvPicPr>
          <p:nvPr/>
        </p:nvPicPr>
        <p:blipFill>
          <a:blip r:embed="rId10"/>
          <a:stretch>
            <a:fillRect/>
          </a:stretch>
        </p:blipFill>
        <p:spPr>
          <a:xfrm>
            <a:off x="763905" y="771525"/>
            <a:ext cx="10719435" cy="5641340"/>
          </a:xfrm>
          <a:prstGeom prst="rect">
            <a:avLst/>
          </a:prstGeom>
        </p:spPr>
      </p:pic>
    </p:spTree>
    <p:custDataLst>
      <p:tags r:id="rId1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 </a:t>
            </a:r>
            <a:r>
              <a:rPr lang="en-US" altLang="zh-CN" sz="2400" dirty="0">
                <a:solidFill>
                  <a:schemeClr val="tx1">
                    <a:lumMod val="85000"/>
                    <a:lumOff val="15000"/>
                  </a:schemeClr>
                </a:solidFill>
                <a:uFillTx/>
                <a:latin typeface="幼圆" panose="02010509060101010101" charset="-122"/>
                <a:ea typeface="幼圆" panose="02010509060101010101" charset="-122"/>
              </a:rPr>
              <a:t>- </a:t>
            </a:r>
            <a:r>
              <a:rPr sz="2400" dirty="0">
                <a:solidFill>
                  <a:schemeClr val="tx1">
                    <a:lumMod val="85000"/>
                    <a:lumOff val="15000"/>
                  </a:schemeClr>
                </a:solidFill>
                <a:uFillTx/>
                <a:latin typeface="幼圆" panose="02010509060101010101" charset="-122"/>
                <a:ea typeface="幼圆" panose="02010509060101010101" charset="-122"/>
              </a:rPr>
              <a:t>用例图</a:t>
            </a:r>
            <a:endParaRPr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118870"/>
            <a:ext cx="8874760" cy="4639945"/>
          </a:xfrm>
          <a:prstGeom prst="rect">
            <a:avLst/>
          </a:prstGeom>
        </p:spPr>
      </p:pic>
      <p:sp>
        <p:nvSpPr>
          <p:cNvPr id="3" name="TextBox 24"/>
          <p:cNvSpPr txBox="1"/>
          <p:nvPr/>
        </p:nvSpPr>
        <p:spPr>
          <a:xfrm>
            <a:off x="9435465" y="1118870"/>
            <a:ext cx="2560320" cy="495300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用户信息管理用例图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用户可以修改个人资料</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可以在个人信息页面对自己的收藏信息、浏览历史、历史评论、购买记录等作出查看和删除操作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同时可以查看自己的关注对象和粉丝对象</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26"/>
          <p:cNvPicPr>
            <a:picLocks noChangeAspect="1"/>
          </p:cNvPicPr>
          <p:nvPr/>
        </p:nvPicPr>
        <p:blipFill rotWithShape="1">
          <a:blip r:embed="rId1" cstate="print"/>
          <a:srcRect t="13989"/>
          <a:stretch>
            <a:fillRect/>
          </a:stretch>
        </p:blipFill>
        <p:spPr>
          <a:xfrm rot="16200000">
            <a:off x="2684780" y="-2679700"/>
            <a:ext cx="6877050" cy="12236450"/>
          </a:xfrm>
          <a:prstGeom prst="rect">
            <a:avLst/>
          </a:prstGeom>
        </p:spPr>
      </p:pic>
      <p:sp>
        <p:nvSpPr>
          <p:cNvPr id="27" name="矩形 26"/>
          <p:cNvSpPr/>
          <p:nvPr>
            <p:custDataLst>
              <p:tags r:id="rId2"/>
            </p:custDataLst>
          </p:nvPr>
        </p:nvSpPr>
        <p:spPr>
          <a:xfrm>
            <a:off x="318770" y="233680"/>
            <a:ext cx="11607800" cy="6409055"/>
          </a:xfrm>
          <a:prstGeom prst="rect">
            <a:avLst/>
          </a:prstGeom>
          <a:solidFill>
            <a:schemeClr val="bg1">
              <a:alpha val="5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charset="-122"/>
            </a:endParaRPr>
          </a:p>
        </p:txBody>
      </p:sp>
      <p:pic>
        <p:nvPicPr>
          <p:cNvPr id="28" name="图片 27"/>
          <p:cNvPicPr/>
          <p:nvPr>
            <p:custDataLst>
              <p:tags r:id="rId3"/>
            </p:custDataLst>
          </p:nvPr>
        </p:nvPicPr>
        <p:blipFill>
          <a:blip r:embed="rId4" r:link="rId5" cstate="email">
            <a:grayscl/>
          </a:blip>
          <a:stretch>
            <a:fillRect/>
          </a:stretch>
        </p:blipFill>
        <p:spPr>
          <a:xfrm>
            <a:off x="0" y="0"/>
            <a:ext cx="720090" cy="673963"/>
          </a:xfrm>
          <a:prstGeom prst="rect">
            <a:avLst/>
          </a:prstGeom>
        </p:spPr>
      </p:pic>
      <p:pic>
        <p:nvPicPr>
          <p:cNvPr id="29" name="图片 28"/>
          <p:cNvPicPr/>
          <p:nvPr>
            <p:custDataLst>
              <p:tags r:id="rId6"/>
            </p:custDataLst>
          </p:nvPr>
        </p:nvPicPr>
        <p:blipFill>
          <a:blip r:embed="rId7" r:link="rId8" cstate="email">
            <a:grayscl/>
          </a:blip>
          <a:stretch>
            <a:fillRect/>
          </a:stretch>
        </p:blipFill>
        <p:spPr>
          <a:xfrm>
            <a:off x="11471910" y="0"/>
            <a:ext cx="720090" cy="671401"/>
          </a:xfrm>
          <a:prstGeom prst="rect">
            <a:avLst/>
          </a:prstGeom>
        </p:spPr>
      </p:pic>
      <p:sp>
        <p:nvSpPr>
          <p:cNvPr id="6" name="文本框 5"/>
          <p:cNvSpPr txBox="1"/>
          <p:nvPr>
            <p:custDataLst>
              <p:tags r:id="rId9"/>
            </p:custDataLst>
          </p:nvPr>
        </p:nvSpPr>
        <p:spPr>
          <a:xfrm>
            <a:off x="637610" y="15437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400" dirty="0">
                <a:solidFill>
                  <a:schemeClr val="tx1">
                    <a:lumMod val="85000"/>
                    <a:lumOff val="15000"/>
                  </a:schemeClr>
                </a:solidFill>
                <a:uFillTx/>
                <a:latin typeface="幼圆" panose="02010509060101010101" charset="-122"/>
                <a:ea typeface="幼圆" panose="02010509060101010101" charset="-122"/>
              </a:rPr>
              <a:t>需求分析</a:t>
            </a:r>
            <a:r>
              <a:rPr sz="2400">
                <a:latin typeface="幼圆" panose="02010509060101010101" charset="-122"/>
                <a:ea typeface="幼圆" panose="02010509060101010101" charset="-122"/>
                <a:sym typeface="+mn-ea"/>
              </a:rPr>
              <a:t> </a:t>
            </a:r>
            <a:r>
              <a:rPr lang="en-US" altLang="zh-CN" sz="2400">
                <a:latin typeface="幼圆" panose="02010509060101010101" charset="-122"/>
                <a:ea typeface="幼圆" panose="02010509060101010101" charset="-122"/>
                <a:sym typeface="+mn-ea"/>
              </a:rPr>
              <a:t>- </a:t>
            </a:r>
            <a:r>
              <a:rPr sz="2400">
                <a:latin typeface="幼圆" panose="02010509060101010101" charset="-122"/>
                <a:ea typeface="幼圆" panose="02010509060101010101" charset="-122"/>
                <a:sym typeface="+mn-ea"/>
              </a:rPr>
              <a:t>用例图</a:t>
            </a:r>
            <a:endParaRPr lang="zh-CN" altLang="en-US" sz="2400" dirty="0">
              <a:solidFill>
                <a:schemeClr val="tx1">
                  <a:lumMod val="85000"/>
                  <a:lumOff val="15000"/>
                </a:schemeClr>
              </a:solidFill>
              <a:uFillTx/>
              <a:latin typeface="幼圆" panose="02010509060101010101" charset="-122"/>
              <a:ea typeface="幼圆" panose="02010509060101010101" charset="-122"/>
            </a:endParaRPr>
          </a:p>
        </p:txBody>
      </p:sp>
      <p:pic>
        <p:nvPicPr>
          <p:cNvPr id="2" name="图片 1"/>
          <p:cNvPicPr>
            <a:picLocks noChangeAspect="1"/>
          </p:cNvPicPr>
          <p:nvPr/>
        </p:nvPicPr>
        <p:blipFill>
          <a:blip r:embed="rId10"/>
          <a:stretch>
            <a:fillRect/>
          </a:stretch>
        </p:blipFill>
        <p:spPr>
          <a:xfrm>
            <a:off x="318770" y="1293495"/>
            <a:ext cx="8428355" cy="4290695"/>
          </a:xfrm>
          <a:prstGeom prst="rect">
            <a:avLst/>
          </a:prstGeom>
        </p:spPr>
      </p:pic>
      <p:sp>
        <p:nvSpPr>
          <p:cNvPr id="3" name="TextBox 24"/>
          <p:cNvSpPr txBox="1"/>
          <p:nvPr/>
        </p:nvSpPr>
        <p:spPr>
          <a:xfrm>
            <a:off x="8971280" y="1118870"/>
            <a:ext cx="3024505" cy="4523740"/>
          </a:xfrm>
          <a:prstGeom prst="rect">
            <a:avLst/>
          </a:prstGeom>
          <a:noFill/>
        </p:spPr>
        <p:txBody>
          <a:bodyPr wrap="square" rtlCol="0">
            <a:spAutoFit/>
          </a:bodyPr>
          <a:p>
            <a:r>
              <a:rPr lang="zh-CN" altLang="en-US" sz="1860" b="1" dirty="0">
                <a:solidFill>
                  <a:schemeClr val="accent5">
                    <a:lumMod val="75000"/>
                  </a:schemeClr>
                </a:solidFill>
                <a:latin typeface="华文中宋" panose="02010600040101010101" charset="-122"/>
                <a:ea typeface="华文中宋" panose="02010600040101010101" charset="-122"/>
              </a:rPr>
              <a:t>旅行日志管理用例图</a:t>
            </a:r>
            <a:endParaRPr lang="zh-CN" altLang="en-US" sz="1860" b="1" dirty="0">
              <a:solidFill>
                <a:schemeClr val="accent5">
                  <a:lumMod val="75000"/>
                </a:schemeClr>
              </a:solidFill>
              <a:latin typeface="华文中宋" panose="02010600040101010101" charset="-122"/>
              <a:ea typeface="华文中宋" panose="02010600040101010101" charset="-122"/>
            </a:endParaRPr>
          </a:p>
          <a:p>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用户可以对旅行日记进行增删查改、点赞、评论、收藏等基本操作</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同时我们提供发布后再修改的功能，满足用户编辑需要</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endParaRPr lang="zh-CN" altLang="en-US" sz="1860" dirty="0">
              <a:solidFill>
                <a:schemeClr val="tx1">
                  <a:lumMod val="75000"/>
                  <a:lumOff val="25000"/>
                </a:schemeClr>
              </a:solidFill>
              <a:latin typeface="华文中宋" panose="02010600040101010101" charset="-122"/>
              <a:ea typeface="华文中宋" panose="02010600040101010101" charset="-122"/>
            </a:endParaRPr>
          </a:p>
          <a:p>
            <a:pPr fontAlgn="auto">
              <a:lnSpc>
                <a:spcPct val="150000"/>
              </a:lnSpc>
            </a:pPr>
            <a:r>
              <a:rPr lang="zh-CN" altLang="en-US" sz="1860" dirty="0">
                <a:solidFill>
                  <a:schemeClr val="tx1">
                    <a:lumMod val="75000"/>
                    <a:lumOff val="25000"/>
                  </a:schemeClr>
                </a:solidFill>
                <a:latin typeface="华文中宋" panose="02010600040101010101" charset="-122"/>
                <a:ea typeface="华文中宋" panose="02010600040101010101" charset="-122"/>
              </a:rPr>
              <a:t>管理员可以对用户发表的旅行日志进行一些基本操作，并负责审核旅行日志举报</a:t>
            </a:r>
            <a:endParaRPr lang="zh-CN" altLang="en-US" sz="1860" dirty="0">
              <a:solidFill>
                <a:schemeClr val="tx1">
                  <a:lumMod val="75000"/>
                  <a:lumOff val="25000"/>
                </a:schemeClr>
              </a:solidFill>
              <a:latin typeface="华文中宋" panose="02010600040101010101" charset="-122"/>
              <a:ea typeface="华文中宋" panose="02010600040101010101" charset="-122"/>
            </a:endParaRPr>
          </a:p>
        </p:txBody>
      </p:sp>
    </p:spTree>
    <p:custDataLst>
      <p:tags r:id="rId1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ags/tag10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0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0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0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0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0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1.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1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1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1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2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2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2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2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3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3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3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3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3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4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4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4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4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4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4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50.xml><?xml version="1.0" encoding="utf-8"?>
<p:tagLst xmlns:p="http://schemas.openxmlformats.org/presentationml/2006/main">
  <p:tag name="KSO_WM_UNIT_TABLE_BEAUTIFY" val="{f45f182a-c9c8-4997-bb3a-25842b88a3e1}"/>
</p:tagLst>
</file>

<file path=ppt/tags/tag151.xml><?xml version="1.0" encoding="utf-8"?>
<p:tagLst xmlns:p="http://schemas.openxmlformats.org/presentationml/2006/main">
  <p:tag name="KSO_WM_UNIT_TABLE_BEAUTIFY" val="{84ab342f-a566-4bcc-83f8-435167fbed15}"/>
</p:tagLst>
</file>

<file path=ppt/tags/tag152.xml><?xml version="1.0" encoding="utf-8"?>
<p:tagLst xmlns:p="http://schemas.openxmlformats.org/presentationml/2006/main">
  <p:tag name="KSO_WM_UNIT_TABLE_BEAUTIFY" val="{45b2d622-9c66-4926-a6da-a331c0e47e1e}"/>
</p:tagLst>
</file>

<file path=ppt/tags/tag15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54.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5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TABLE_BEAUTIFY" val="{830682b3-4f1c-4a4d-888a-686e04617698}"/>
</p:tagLst>
</file>

<file path=ppt/tags/tag15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160.xml><?xml version="1.0" encoding="utf-8"?>
<p:tagLst xmlns:p="http://schemas.openxmlformats.org/presentationml/2006/main">
  <p:tag name="KSO_WM_BEAUTIFY_FLAG" val="#wm#"/>
  <p:tag name="KSO_WM_TEMPLATE_CATEGORY" val="custom"/>
  <p:tag name="KSO_WM_TEMPLATE_INDEX" val="20187308"/>
</p:tagLst>
</file>

<file path=ppt/tags/tag16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6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6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6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6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6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REFSHAPE" val="780016172"/>
</p:tagLst>
</file>

<file path=ppt/tags/tag17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7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7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7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7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8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8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8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8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8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8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19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9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9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9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19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9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19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01.xml><?xml version="1.0" encoding="utf-8"?>
<p:tagLst xmlns:p="http://schemas.openxmlformats.org/presentationml/2006/main">
  <p:tag name="KSO_WM_BEAUTIFY_FLAG" val="#wm#"/>
  <p:tag name="KSO_WM_TEMPLATE_CATEGORY" val="custom"/>
  <p:tag name="KSO_WM_TEMPLATE_INDEX" val="20187308"/>
</p:tagLst>
</file>

<file path=ppt/tags/tag202.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04.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07.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0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11.xml><?xml version="1.0" encoding="utf-8"?>
<p:tagLst xmlns:p="http://schemas.openxmlformats.org/presentationml/2006/main">
  <p:tag name="KSO_WM_UNIT_TABLE_BEAUTIFY" val="smartTable{07128af4-9f83-4bc5-8f85-8c6a15a09e59}"/>
</p:tagLst>
</file>

<file path=ppt/tags/tag212.xml><?xml version="1.0" encoding="utf-8"?>
<p:tagLst xmlns:p="http://schemas.openxmlformats.org/presentationml/2006/main">
  <p:tag name="KSO_WM_UNIT_TABLE_BEAUTIFY" val="smartTable{07128af4-9f83-4bc5-8f85-8c6a15a09e59}"/>
</p:tagLst>
</file>

<file path=ppt/tags/tag213.xml><?xml version="1.0" encoding="utf-8"?>
<p:tagLst xmlns:p="http://schemas.openxmlformats.org/presentationml/2006/main">
  <p:tag name="KSO_WM_UNIT_TABLE_BEAUTIFY" val="smartTable{07128af4-9f83-4bc5-8f85-8c6a15a09e59}"/>
</p:tagLst>
</file>

<file path=ppt/tags/tag21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1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1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1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20.xml><?xml version="1.0" encoding="utf-8"?>
<p:tagLst xmlns:p="http://schemas.openxmlformats.org/presentationml/2006/main">
  <p:tag name="KSO_WM_BEAUTIFY_FLAG" val="#wm#"/>
  <p:tag name="KSO_WM_TEMPLATE_CATEGORY" val="custom"/>
  <p:tag name="KSO_WM_TEMPLATE_INDEX" val="20187308"/>
</p:tagLst>
</file>

<file path=ppt/tags/tag22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2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2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2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2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3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3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3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3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3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3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2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2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3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3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3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MH" val="20170722101740"/>
  <p:tag name="MH_LIBRARY" val="CONTENTS"/>
  <p:tag name="MH_TYPE" val="OTHERS"/>
  <p:tag name="ID" val="626773"/>
  <p:tag name="PA" val="v3.2.0"/>
</p:tagLst>
</file>

<file path=ppt/tags/tag4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4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4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4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46.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4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48.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MH" val="20170722101740"/>
  <p:tag name="MH_LIBRARY" val="CONTENTS"/>
  <p:tag name="MH_TYPE" val="OTHERS"/>
  <p:tag name="ID" val="626773"/>
  <p:tag name="PA" val="v3.2.0"/>
</p:tagLst>
</file>

<file path=ppt/tags/tag5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51.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5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53.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56.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5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58.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59.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6.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60.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63.xml><?xml version="1.0" encoding="utf-8"?>
<p:tagLst xmlns:p="http://schemas.openxmlformats.org/presentationml/2006/main">
  <p:tag name="KSO_WM_UNIT_TABLE_BEAUTIFY" val="smartTable{75354792-25e8-4d30-a1e4-430accc70ad4}"/>
  <p:tag name="TABLE_RECT" val="251.6*159.345*456.8*242.5"/>
  <p:tag name="TABLE_EMPHASIZE_COLOR" val="6579300"/>
  <p:tag name="TABLE_ONEKEY_SKIN_IDX" val="0"/>
  <p:tag name="TABLE_SKINIDX" val="-1"/>
  <p:tag name="TABLE_COLORIDX" val="l"/>
</p:tagLst>
</file>

<file path=ppt/tags/tag6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6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6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7.xml><?xml version="1.0" encoding="utf-8"?>
<p:tagLst xmlns:p="http://schemas.openxmlformats.org/presentationml/2006/main">
  <p:tag name="MH" val="20170626084737"/>
  <p:tag name="MH_LIBRARY" val="CONTENTS"/>
  <p:tag name="MH_TYPE" val="OTHERS"/>
  <p:tag name="ID" val="626765"/>
  <p:tag name="PA" val="v3.2.0"/>
</p:tagLst>
</file>

<file path=ppt/tags/tag7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7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7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7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7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7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8.xml><?xml version="1.0" encoding="utf-8"?>
<p:tagLst xmlns:p="http://schemas.openxmlformats.org/presentationml/2006/main">
  <p:tag name="MH" val="20170626084737"/>
  <p:tag name="MH_LIBRARY" val="CONTENTS"/>
  <p:tag name="MH_TYPE" val="OTHERS"/>
  <p:tag name="ID" val="626765"/>
  <p:tag name="PA" val="v3.2.0"/>
</p:tagLst>
</file>

<file path=ppt/tags/tag8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8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8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8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8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8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9.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90.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1.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92.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ags/tag95.xml><?xml version="1.0" encoding="utf-8"?>
<p:tagLst xmlns:p="http://schemas.openxmlformats.org/presentationml/2006/main">
  <p:tag name="KSO_WM_SLIDE_BACKGROUND_TYPE" val="frame"/>
  <p:tag name="KSO_WM_UNIT_SUBTYPE" val="h"/>
  <p:tag name="KSO_WM_TEMPLATE_CATEGORY" val="custom"/>
  <p:tag name="KSO_WM_TEMPLATE_INDEX" val="20204402"/>
  <p:tag name="KSO_WM_UNIT_ID" val="custom20204402_37*i*1"/>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96.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1"/>
  <p:tag name="KSO_WM_UNIT_HIGHLIGHT" val="0"/>
  <p:tag name="KSO_WM_UNIT_COMPATIBLE" val="0"/>
  <p:tag name="KSO_WM_UNIT_DIAGRAM_ISNUMVISUAL" val="0"/>
  <p:tag name="KSO_WM_UNIT_DIAGRAM_ISREFERUNIT" val="0"/>
  <p:tag name="KSO_WM_DIAGRAM_GROUP_CODE" val="n1-1"/>
  <p:tag name="KSO_WM_UNIT_ID" val="custom20204402_37*i*1"/>
  <p:tag name="KSO_WM_UNIT_LAYERLEVEL" val="1"/>
  <p:tag name="KSO_WM_TAG_VERSION" val="1.0"/>
  <p:tag name="KSO_WM_BEAUTIFY_FLAG" val="#wm#"/>
  <p:tag name="KSO_WM_UNIT_USESOURCEFORMAT_APPLY" val="1"/>
</p:tagLst>
</file>

<file path=ppt/tags/tag97.xml><?xml version="1.0" encoding="utf-8"?>
<p:tagLst xmlns:p="http://schemas.openxmlformats.org/presentationml/2006/main">
  <p:tag name="KSO_WM_SLIDE_BACKGROUND_TYPE" val="frame"/>
  <p:tag name="KSO_WM_TEMPLATE_CATEGORY" val="custom"/>
  <p:tag name="KSO_WM_TEMPLATE_INDEX" val="20204402"/>
  <p:tag name="KSO_WM_UNIT_TYPE" val="i"/>
  <p:tag name="KSO_WM_UNIT_INDEX" val="2"/>
  <p:tag name="KSO_WM_UNIT_HIGHLIGHT" val="0"/>
  <p:tag name="KSO_WM_UNIT_COMPATIBLE" val="0"/>
  <p:tag name="KSO_WM_UNIT_DIAGRAM_ISNUMVISUAL" val="0"/>
  <p:tag name="KSO_WM_UNIT_DIAGRAM_ISREFERUNIT" val="0"/>
  <p:tag name="KSO_WM_DIAGRAM_GROUP_CODE" val="n1-1"/>
  <p:tag name="KSO_WM_UNIT_ID" val="custom20204402_37*i*2"/>
  <p:tag name="KSO_WM_UNIT_LAYERLEVEL" val="1"/>
  <p:tag name="KSO_WM_TAG_VERSION" val="1.0"/>
  <p:tag name="KSO_WM_BEAUTIFY_FLAG" val="#wm#"/>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02"/>
  <p:tag name="KSO_WM_UNIT_ID" val="custom20204402_37*a*1"/>
  <p:tag name="KSO_WM_DIAGRAM_GROUP_CODE" val="n1-1"/>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AG_VERSION" val="1.0"/>
  <p:tag name="KSO_WM_SLIDE_INDEX" val="37"/>
  <p:tag name="KSO_WM_SLIDE_ITEM_CNT" val="6"/>
  <p:tag name="KSO_WM_SLIDE_TYPE" val="text"/>
  <p:tag name="KSO_WM_SLIDE_SUBTYPE" val="diag"/>
  <p:tag name="KSO_WM_BEAUTIFY_FLAG" val="#wm#"/>
  <p:tag name="KSO_WM_SLIDE_POSITION" val="66.4239*107.074"/>
  <p:tag name="KSO_WM_SLIDE_SIZE" val="827.152*345.6"/>
  <p:tag name="KSO_WM_DIAGRAM_GROUP_CODE" val="n1-1"/>
  <p:tag name="KSO_WM_TEMPLATE_SUBCATEGORY" val="0"/>
  <p:tag name="KSO_WM_SLIDE_DIAGTYPE" val="n"/>
  <p:tag name="KSO_WM_SLIDE_LAYOUT" val="a_i_n"/>
  <p:tag name="KSO_WM_SLIDE_LAYOUT_CNT" val="1_1_1"/>
  <p:tag name="KSO_WM_TEMPLATE_MASTER_TYPE" val="1"/>
  <p:tag name="KSO_WM_TEMPLATE_COLOR_TYPE" val="1"/>
  <p:tag name="KSO_WM_TEMPLATE_CATEGORY" val="custom"/>
  <p:tag name="KSO_WM_TEMPLATE_INDEX" val="20204402"/>
  <p:tag name="KSO_WM_SLIDE_ID" val="custom20204402_37"/>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4350</Words>
  <Application>WPS 演示</Application>
  <PresentationFormat>宽屏</PresentationFormat>
  <Paragraphs>1088</Paragraphs>
  <Slides>49</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16</vt:i4>
      </vt:variant>
      <vt:variant>
        <vt:lpstr>幻灯片标题</vt:lpstr>
      </vt:variant>
      <vt:variant>
        <vt:i4>49</vt:i4>
      </vt:variant>
    </vt:vector>
  </HeadingPairs>
  <TitlesOfParts>
    <vt:vector size="81" baseType="lpstr">
      <vt:lpstr>Arial</vt:lpstr>
      <vt:lpstr>宋体</vt:lpstr>
      <vt:lpstr>Wingdings</vt:lpstr>
      <vt:lpstr>黑体</vt:lpstr>
      <vt:lpstr>微软雅黑</vt:lpstr>
      <vt:lpstr>逐浪温莎雅楷体</vt:lpstr>
      <vt:lpstr>楷体_GB2312</vt:lpstr>
      <vt:lpstr>逐浪粗宋简体</vt:lpstr>
      <vt:lpstr>幼圆</vt:lpstr>
      <vt:lpstr>华文中宋</vt:lpstr>
      <vt:lpstr>Mangal</vt:lpstr>
      <vt:lpstr>Arial Unicode MS</vt:lpstr>
      <vt:lpstr>等线</vt:lpstr>
      <vt:lpstr>Calibri</vt:lpstr>
      <vt:lpstr>Times New Roman</vt:lpstr>
      <vt:lpstr>Office 主题​​</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PowerPoint 演示文稿</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范涵之Fancy</cp:lastModifiedBy>
  <cp:revision>501</cp:revision>
  <dcterms:created xsi:type="dcterms:W3CDTF">2017-08-03T09:01:00Z</dcterms:created>
  <dcterms:modified xsi:type="dcterms:W3CDTF">2020-07-02T16:53:42Z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