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  <p:sldMasterId id="2147483701" r:id="rId2"/>
    <p:sldMasterId id="2147483710" r:id="rId3"/>
  </p:sldMasterIdLst>
  <p:notesMasterIdLst>
    <p:notesMasterId r:id="rId18"/>
  </p:notesMasterIdLst>
  <p:sldIdLst>
    <p:sldId id="7573" r:id="rId4"/>
    <p:sldId id="257" r:id="rId5"/>
    <p:sldId id="7592" r:id="rId6"/>
    <p:sldId id="7618" r:id="rId7"/>
    <p:sldId id="7615" r:id="rId8"/>
    <p:sldId id="7598" r:id="rId9"/>
    <p:sldId id="7603" r:id="rId10"/>
    <p:sldId id="7617" r:id="rId11"/>
    <p:sldId id="7599" r:id="rId12"/>
    <p:sldId id="7616" r:id="rId13"/>
    <p:sldId id="7619" r:id="rId14"/>
    <p:sldId id="7620" r:id="rId15"/>
    <p:sldId id="7621" r:id="rId16"/>
    <p:sldId id="7602" r:id="rId17"/>
  </p:sldIdLst>
  <p:sldSz cx="12188825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AD7D7"/>
    <a:srgbClr val="E4EEEF"/>
    <a:srgbClr val="93C3C2"/>
    <a:srgbClr val="DBB84F"/>
    <a:srgbClr val="B7D5D5"/>
    <a:srgbClr val="B8D8D7"/>
    <a:srgbClr val="CFE3E4"/>
    <a:srgbClr val="D6E4E5"/>
    <a:srgbClr val="CAA984"/>
    <a:srgbClr val="F8E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51" autoAdjust="0"/>
    <p:restoredTop sz="94437" autoAdjust="0"/>
  </p:normalViewPr>
  <p:slideViewPr>
    <p:cSldViewPr snapToGrid="0">
      <p:cViewPr varScale="1">
        <p:scale>
          <a:sx n="95" d="100"/>
          <a:sy n="95" d="100"/>
        </p:scale>
        <p:origin x="208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-3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8C3C3-31A8-453D-A20D-411C6C37285D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98766-6A9C-4F2F-8D78-A8B7F422C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274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hu.com/a/283505320_100269170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hu.com/a/283505320_100269170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789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47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274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55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275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962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http://www.sohu.com/a/283505320_100269170</a:t>
            </a:r>
            <a:r>
              <a:rPr lang="en-US" altLang="zh-CN" dirty="0"/>
              <a:t> </a:t>
            </a:r>
            <a:r>
              <a:rPr lang="zh-CN" altLang="en-US" dirty="0"/>
              <a:t>谷歌机械臂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168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http://www.sohu.com/a/283505320_100269170</a:t>
            </a:r>
            <a:r>
              <a:rPr lang="en-US" altLang="zh-CN" dirty="0"/>
              <a:t> </a:t>
            </a:r>
            <a:r>
              <a:rPr lang="zh-CN" altLang="en-US" dirty="0"/>
              <a:t>谷歌机械臂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970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429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339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730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28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>
            <a:extLst>
              <a:ext uri="{FF2B5EF4-FFF2-40B4-BE49-F238E27FC236}">
                <a16:creationId xmlns:a16="http://schemas.microsoft.com/office/drawing/2014/main" id="{A67E5878-1857-F049-848D-01EF3A4C29C0}"/>
              </a:ext>
            </a:extLst>
          </p:cNvPr>
          <p:cNvSpPr/>
          <p:nvPr userDrawn="1"/>
        </p:nvSpPr>
        <p:spPr>
          <a:xfrm>
            <a:off x="146304" y="231648"/>
            <a:ext cx="731520" cy="694944"/>
          </a:xfrm>
          <a:prstGeom prst="parallelogram">
            <a:avLst/>
          </a:prstGeom>
          <a:noFill/>
          <a:ln w="3175">
            <a:gradFill>
              <a:gsLst>
                <a:gs pos="0">
                  <a:srgbClr val="93C3C2"/>
                </a:gs>
                <a:gs pos="99000">
                  <a:srgbClr val="BAD7D7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289759F2-5574-394D-B363-9505BCCB4223}"/>
              </a:ext>
            </a:extLst>
          </p:cNvPr>
          <p:cNvSpPr/>
          <p:nvPr userDrawn="1"/>
        </p:nvSpPr>
        <p:spPr>
          <a:xfrm>
            <a:off x="298704" y="353568"/>
            <a:ext cx="731520" cy="69494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平行四边形 1">
            <a:extLst>
              <a:ext uri="{FF2B5EF4-FFF2-40B4-BE49-F238E27FC236}">
                <a16:creationId xmlns:a16="http://schemas.microsoft.com/office/drawing/2014/main" id="{B071344B-14AF-4D4E-A54E-C4E97632A139}"/>
              </a:ext>
            </a:extLst>
          </p:cNvPr>
          <p:cNvSpPr/>
          <p:nvPr userDrawn="1"/>
        </p:nvSpPr>
        <p:spPr>
          <a:xfrm>
            <a:off x="219456" y="292608"/>
            <a:ext cx="731520" cy="694944"/>
          </a:xfrm>
          <a:prstGeom prst="parallelogram">
            <a:avLst/>
          </a:prstGeom>
          <a:gradFill>
            <a:gsLst>
              <a:gs pos="0">
                <a:srgbClr val="93C3C2"/>
              </a:gs>
              <a:gs pos="99000">
                <a:srgbClr val="B7D5D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CE7D83-8B4D-8441-92A7-93E56C982307}"/>
              </a:ext>
            </a:extLst>
          </p:cNvPr>
          <p:cNvSpPr txBox="1"/>
          <p:nvPr userDrawn="1"/>
        </p:nvSpPr>
        <p:spPr>
          <a:xfrm>
            <a:off x="298704" y="331744"/>
            <a:ext cx="561372" cy="49475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fld id="{5F8123CF-E7D1-454A-B20C-763221F63EFA}" type="slidenum">
              <a:rPr kumimoji="1"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>
                <a:lnSpc>
                  <a:spcPct val="120000"/>
                </a:lnSpc>
              </a:pPr>
              <a:t>‹#›</a:t>
            </a:fld>
            <a:endParaRPr kumimoji="1"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122516" y="137614"/>
            <a:ext cx="3415430" cy="757002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599" dirty="0">
                <a:solidFill>
                  <a:srgbClr val="212227"/>
                </a:solidFill>
                <a:latin typeface="汉仪南宫体简" panose="02010509060101010101" pitchFamily="2" charset="-122"/>
                <a:ea typeface="汉仪南宫体简" panose="02010509060101010101" pitchFamily="2" charset="-122"/>
              </a:rPr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122516" y="137614"/>
            <a:ext cx="3415430" cy="757002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599" dirty="0">
                <a:solidFill>
                  <a:srgbClr val="212227"/>
                </a:solidFill>
                <a:latin typeface="汉仪南宫体简" panose="02010509060101010101" pitchFamily="2" charset="-122"/>
                <a:ea typeface="汉仪南宫体简" panose="02010509060101010101" pitchFamily="2" charset="-122"/>
              </a:rPr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122516" y="137614"/>
            <a:ext cx="3415430" cy="757002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599" dirty="0">
                <a:solidFill>
                  <a:srgbClr val="212227"/>
                </a:solidFill>
                <a:latin typeface="汉仪南宫体简" panose="02010509060101010101" pitchFamily="2" charset="-122"/>
                <a:ea typeface="汉仪南宫体简" panose="02010509060101010101" pitchFamily="2" charset="-122"/>
              </a:rPr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122516" y="137614"/>
            <a:ext cx="3415430" cy="757002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599" dirty="0">
                <a:solidFill>
                  <a:srgbClr val="212227"/>
                </a:solidFill>
                <a:latin typeface="汉仪南宫体简" panose="02010509060101010101" pitchFamily="2" charset="-122"/>
                <a:ea typeface="汉仪南宫体简" panose="02010509060101010101" pitchFamily="2" charset="-122"/>
              </a:rPr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 flipV="1">
            <a:off x="2665413" y="-2665413"/>
            <a:ext cx="6858000" cy="12188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42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43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82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95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16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1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25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62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36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49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58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>
            <a:extLst>
              <a:ext uri="{FF2B5EF4-FFF2-40B4-BE49-F238E27FC236}">
                <a16:creationId xmlns:a16="http://schemas.microsoft.com/office/drawing/2014/main" id="{A67E5878-1857-F049-848D-01EF3A4C29C0}"/>
              </a:ext>
            </a:extLst>
          </p:cNvPr>
          <p:cNvSpPr/>
          <p:nvPr userDrawn="1"/>
        </p:nvSpPr>
        <p:spPr>
          <a:xfrm>
            <a:off x="146304" y="231648"/>
            <a:ext cx="731520" cy="694944"/>
          </a:xfrm>
          <a:prstGeom prst="parallelogram">
            <a:avLst/>
          </a:prstGeom>
          <a:noFill/>
          <a:ln w="3175">
            <a:gradFill>
              <a:gsLst>
                <a:gs pos="0">
                  <a:srgbClr val="93C3C2"/>
                </a:gs>
                <a:gs pos="99000">
                  <a:srgbClr val="BAD7D7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289759F2-5574-394D-B363-9505BCCB4223}"/>
              </a:ext>
            </a:extLst>
          </p:cNvPr>
          <p:cNvSpPr/>
          <p:nvPr userDrawn="1"/>
        </p:nvSpPr>
        <p:spPr>
          <a:xfrm>
            <a:off x="298704" y="353568"/>
            <a:ext cx="731520" cy="69494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平行四边形 1">
            <a:extLst>
              <a:ext uri="{FF2B5EF4-FFF2-40B4-BE49-F238E27FC236}">
                <a16:creationId xmlns:a16="http://schemas.microsoft.com/office/drawing/2014/main" id="{B071344B-14AF-4D4E-A54E-C4E97632A139}"/>
              </a:ext>
            </a:extLst>
          </p:cNvPr>
          <p:cNvSpPr/>
          <p:nvPr userDrawn="1"/>
        </p:nvSpPr>
        <p:spPr>
          <a:xfrm>
            <a:off x="219456" y="292608"/>
            <a:ext cx="731520" cy="694944"/>
          </a:xfrm>
          <a:prstGeom prst="parallelogram">
            <a:avLst/>
          </a:prstGeom>
          <a:gradFill>
            <a:gsLst>
              <a:gs pos="0">
                <a:srgbClr val="93C3C2"/>
              </a:gs>
              <a:gs pos="99000">
                <a:srgbClr val="B7D5D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CE7D83-8B4D-8441-92A7-93E56C982307}"/>
              </a:ext>
            </a:extLst>
          </p:cNvPr>
          <p:cNvSpPr txBox="1"/>
          <p:nvPr userDrawn="1"/>
        </p:nvSpPr>
        <p:spPr>
          <a:xfrm>
            <a:off x="298704" y="331744"/>
            <a:ext cx="561372" cy="49475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fld id="{5F8123CF-E7D1-454A-B20C-763221F63EFA}" type="slidenum">
              <a:rPr kumimoji="1"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>
                <a:lnSpc>
                  <a:spcPct val="120000"/>
                </a:lnSpc>
              </a:pPr>
              <a:t>‹#›</a:t>
            </a:fld>
            <a:endParaRPr kumimoji="1"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1"/>
            </p:custDataLst>
          </p:nvPr>
        </p:nvSpPr>
        <p:spPr>
          <a:xfrm>
            <a:off x="4840886" y="320342"/>
            <a:ext cx="52954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599" dirty="0">
                <a:solidFill>
                  <a:srgbClr val="040404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  <a:cs typeface="+mn-ea"/>
                <a:sym typeface="Arial" panose="020B0604020202020204" pitchFamily="34" charset="0"/>
              </a:rPr>
              <a:t>年度工作概述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1"/>
            </p:custDataLst>
          </p:nvPr>
        </p:nvSpPr>
        <p:spPr>
          <a:xfrm>
            <a:off x="4840886" y="320342"/>
            <a:ext cx="52954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599" dirty="0">
                <a:solidFill>
                  <a:srgbClr val="040404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  <a:cs typeface="+mn-ea"/>
                <a:sym typeface="Arial" panose="020B0604020202020204" pitchFamily="34" charset="0"/>
              </a:rPr>
              <a:t>年度工作概述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1"/>
            </p:custDataLst>
          </p:nvPr>
        </p:nvSpPr>
        <p:spPr>
          <a:xfrm>
            <a:off x="4840886" y="320342"/>
            <a:ext cx="52954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599" dirty="0">
                <a:solidFill>
                  <a:srgbClr val="040404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  <a:cs typeface="+mn-ea"/>
                <a:sym typeface="Arial" panose="020B0604020202020204" pitchFamily="34" charset="0"/>
              </a:rPr>
              <a:t>年度工作概述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1"/>
            </p:custDataLst>
          </p:nvPr>
        </p:nvSpPr>
        <p:spPr>
          <a:xfrm>
            <a:off x="4840886" y="320342"/>
            <a:ext cx="52954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599" dirty="0">
                <a:solidFill>
                  <a:srgbClr val="040404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  <a:cs typeface="+mn-ea"/>
                <a:sym typeface="Arial" panose="020B0604020202020204" pitchFamily="34" charset="0"/>
              </a:rPr>
              <a:t>年度工作概述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304BD-32ED-4569-95E0-79139CDFBD2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29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>
            <a:extLst>
              <a:ext uri="{FF2B5EF4-FFF2-40B4-BE49-F238E27FC236}">
                <a16:creationId xmlns:a16="http://schemas.microsoft.com/office/drawing/2014/main" id="{C75F5E4E-777D-774F-AA43-B0DED718F0EC}"/>
              </a:ext>
            </a:extLst>
          </p:cNvPr>
          <p:cNvSpPr/>
          <p:nvPr/>
        </p:nvSpPr>
        <p:spPr>
          <a:xfrm rot="5400000">
            <a:off x="0" y="-1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直角三角形 70">
            <a:extLst>
              <a:ext uri="{FF2B5EF4-FFF2-40B4-BE49-F238E27FC236}">
                <a16:creationId xmlns:a16="http://schemas.microsoft.com/office/drawing/2014/main" id="{01788412-3C8B-DB4D-A435-3EF8EDF15634}"/>
              </a:ext>
            </a:extLst>
          </p:cNvPr>
          <p:cNvSpPr/>
          <p:nvPr/>
        </p:nvSpPr>
        <p:spPr>
          <a:xfrm rot="16200000">
            <a:off x="7641899" y="2311073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直角三角形 1">
            <a:extLst>
              <a:ext uri="{FF2B5EF4-FFF2-40B4-BE49-F238E27FC236}">
                <a16:creationId xmlns:a16="http://schemas.microsoft.com/office/drawing/2014/main" id="{78144B5E-6BCA-2542-9445-709960D3582A}"/>
              </a:ext>
            </a:extLst>
          </p:cNvPr>
          <p:cNvSpPr/>
          <p:nvPr/>
        </p:nvSpPr>
        <p:spPr>
          <a:xfrm rot="5400000">
            <a:off x="0" y="0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直角三角形 69">
            <a:extLst>
              <a:ext uri="{FF2B5EF4-FFF2-40B4-BE49-F238E27FC236}">
                <a16:creationId xmlns:a16="http://schemas.microsoft.com/office/drawing/2014/main" id="{0777DB84-72E7-AB43-A1DC-ABF942AA9B19}"/>
              </a:ext>
            </a:extLst>
          </p:cNvPr>
          <p:cNvSpPr/>
          <p:nvPr/>
        </p:nvSpPr>
        <p:spPr>
          <a:xfrm rot="16200000">
            <a:off x="8202041" y="2871216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09C459AD-E8F9-8C4C-9D24-5CEC77B483DC}"/>
              </a:ext>
            </a:extLst>
          </p:cNvPr>
          <p:cNvSpPr/>
          <p:nvPr/>
        </p:nvSpPr>
        <p:spPr>
          <a:xfrm>
            <a:off x="1779829" y="0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平行四边形 72">
            <a:extLst>
              <a:ext uri="{FF2B5EF4-FFF2-40B4-BE49-F238E27FC236}">
                <a16:creationId xmlns:a16="http://schemas.microsoft.com/office/drawing/2014/main" id="{C4F593FD-3671-E846-9249-DE08C68D5AEE}"/>
              </a:ext>
            </a:extLst>
          </p:cNvPr>
          <p:cNvSpPr/>
          <p:nvPr/>
        </p:nvSpPr>
        <p:spPr>
          <a:xfrm>
            <a:off x="-2440510" y="1167124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平行四边形 73">
            <a:extLst>
              <a:ext uri="{FF2B5EF4-FFF2-40B4-BE49-F238E27FC236}">
                <a16:creationId xmlns:a16="http://schemas.microsoft.com/office/drawing/2014/main" id="{9B2B09C8-4BB9-264F-83F8-9FB4D2EF02DB}"/>
              </a:ext>
            </a:extLst>
          </p:cNvPr>
          <p:cNvSpPr/>
          <p:nvPr/>
        </p:nvSpPr>
        <p:spPr>
          <a:xfrm>
            <a:off x="10769689" y="2156848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平行四边形 74">
            <a:extLst>
              <a:ext uri="{FF2B5EF4-FFF2-40B4-BE49-F238E27FC236}">
                <a16:creationId xmlns:a16="http://schemas.microsoft.com/office/drawing/2014/main" id="{26E850BB-8B8C-1A4B-A425-D0A6C031F94A}"/>
              </a:ext>
            </a:extLst>
          </p:cNvPr>
          <p:cNvSpPr/>
          <p:nvPr/>
        </p:nvSpPr>
        <p:spPr>
          <a:xfrm>
            <a:off x="6626236" y="4658924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6458" y="2684311"/>
            <a:ext cx="95683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3491">
              <a:defRPr/>
            </a:pP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</a:t>
            </a:r>
            <a:r>
              <a:rPr lang="en-US" altLang="zh-CN" sz="3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Gitea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项目分析及第三周工作汇报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A40FB0-127C-2B4F-B731-0224DC3400CF}"/>
              </a:ext>
            </a:extLst>
          </p:cNvPr>
          <p:cNvSpPr/>
          <p:nvPr/>
        </p:nvSpPr>
        <p:spPr>
          <a:xfrm>
            <a:off x="4125328" y="3537777"/>
            <a:ext cx="3236500" cy="12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组长：麦梓健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组员：王子璇 王伟民 郑锋 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             孙维华 洪治凑 </a:t>
            </a:r>
            <a:endParaRPr kumimoji="1"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339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089212" y="354830"/>
            <a:ext cx="3657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800" b="1" dirty="0" err="1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Gitea</a:t>
            </a:r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源码模块分析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B39912-F4CC-3E4A-AA1C-F013C8C56BD1}"/>
              </a:ext>
            </a:extLst>
          </p:cNvPr>
          <p:cNvSpPr/>
          <p:nvPr/>
        </p:nvSpPr>
        <p:spPr>
          <a:xfrm>
            <a:off x="1089213" y="1300241"/>
            <a:ext cx="776633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Repo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模块：</a:t>
            </a: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wiki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远程连接、迁移数据、清除迁移数据、清除迁移记录</a:t>
            </a:r>
            <a:endParaRPr lang="en-US" altLang="zh-CN" sz="2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Git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模块：</a:t>
            </a: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Git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Commit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Git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Push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Git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Pull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Git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Merge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Git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add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、钩子、通道、</a:t>
            </a: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…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。</a:t>
            </a:r>
            <a:endParaRPr lang="en-US" altLang="zh-CN" sz="2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endParaRPr lang="en-US" altLang="zh-CN" sz="2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Migration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模块：</a:t>
            </a:r>
            <a:r>
              <a:rPr lang="en-US" altLang="zh-CN" sz="24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Github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迁移、</a:t>
            </a: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Update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更新、</a:t>
            </a:r>
            <a:r>
              <a:rPr lang="en-US" altLang="zh-CN" sz="24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Github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测试、错误调试、</a:t>
            </a: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Setting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模块：缓存</a:t>
            </a: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cache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setting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、数据库</a:t>
            </a: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setting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git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setting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、仓库</a:t>
            </a: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setting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总结：并没有</a:t>
            </a: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GitLab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迁移接口，以及没有自定义通知的接口</a:t>
            </a:r>
            <a:endParaRPr lang="en-US" altLang="zh-CN" sz="2400" dirty="0">
              <a:solidFill>
                <a:srgbClr val="000000"/>
              </a:solidFill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99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089212" y="354830"/>
            <a:ext cx="3657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800" b="1" dirty="0" err="1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Gitea</a:t>
            </a:r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开发子模块分析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B39912-F4CC-3E4A-AA1C-F013C8C56BD1}"/>
              </a:ext>
            </a:extLst>
          </p:cNvPr>
          <p:cNvSpPr/>
          <p:nvPr/>
        </p:nvSpPr>
        <p:spPr>
          <a:xfrm>
            <a:off x="1202718" y="1813173"/>
            <a:ext cx="447194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GitLab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迁移模块需求分析：</a:t>
            </a:r>
            <a:endParaRPr lang="en-US" altLang="zh-CN" sz="2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迁移数据</a:t>
            </a:r>
            <a:endParaRPr lang="en-US" altLang="zh-CN" sz="2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更新方法</a:t>
            </a:r>
            <a:endParaRPr lang="en-US" altLang="zh-CN" sz="2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test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测试方式</a:t>
            </a:r>
            <a:endParaRPr lang="en-US" altLang="zh-CN" sz="2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错误调试</a:t>
            </a:r>
            <a:endParaRPr lang="en-US" altLang="zh-CN" sz="2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….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D65281F-856D-7A48-8DE9-05432CF9D3C9}"/>
              </a:ext>
            </a:extLst>
          </p:cNvPr>
          <p:cNvSpPr/>
          <p:nvPr/>
        </p:nvSpPr>
        <p:spPr>
          <a:xfrm>
            <a:off x="6279778" y="1837887"/>
            <a:ext cx="4471943" cy="2791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自定义通知模块需求分析：</a:t>
            </a:r>
            <a:endParaRPr lang="en-US" altLang="zh-CN" sz="2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通信接口、通信方式</a:t>
            </a:r>
            <a:endParaRPr lang="en-US" altLang="zh-CN" sz="2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通知频率</a:t>
            </a:r>
            <a:endParaRPr lang="en-US" altLang="zh-CN" sz="2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通知的触发方式</a:t>
            </a:r>
            <a:endParaRPr lang="en-US" altLang="zh-CN" sz="2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10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360F02C-55DD-CA45-A8E3-69F39464EDFF}"/>
              </a:ext>
            </a:extLst>
          </p:cNvPr>
          <p:cNvSpPr/>
          <p:nvPr/>
        </p:nvSpPr>
        <p:spPr>
          <a:xfrm>
            <a:off x="1089213" y="354830"/>
            <a:ext cx="2541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人员分工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B75CA6E-AE6E-B646-B61F-74D8DBB0A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559927"/>
              </p:ext>
            </p:extLst>
          </p:nvPr>
        </p:nvGraphicFramePr>
        <p:xfrm>
          <a:off x="1089213" y="878051"/>
          <a:ext cx="11099612" cy="5979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575">
                  <a:extLst>
                    <a:ext uri="{9D8B030D-6E8A-4147-A177-3AD203B41FA5}">
                      <a16:colId xmlns:a16="http://schemas.microsoft.com/office/drawing/2014/main" val="4157034292"/>
                    </a:ext>
                  </a:extLst>
                </a:gridCol>
                <a:gridCol w="9849037">
                  <a:extLst>
                    <a:ext uri="{9D8B030D-6E8A-4147-A177-3AD203B41FA5}">
                      <a16:colId xmlns:a16="http://schemas.microsoft.com/office/drawing/2014/main" val="1220481481"/>
                    </a:ext>
                  </a:extLst>
                </a:gridCol>
              </a:tblGrid>
              <a:tr h="573546"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任务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83463"/>
                  </a:ext>
                </a:extLst>
              </a:tr>
              <a:tr h="1964814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孙维华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主要负责开发任务，为了分析工作的重点位置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,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我这几周主要的工作是分析项目源码的结构，学习各个功能的实现方式。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85750" marR="0" lvl="0" indent="-28575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这一周主要的任务包括编译运行项目，熟悉项目提供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API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的使用方式，并通过分析代码的文件结构，整理出大体的框架结构以及外部依赖，将大型模块的初步分析工作分配给负责开发的其他组员。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85750" marR="0" lvl="0" indent="-28575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下一周主要对各个和我们项目有关的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API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的实现进行分析，整理出和其他组件的依赖关系。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682896"/>
                  </a:ext>
                </a:extLst>
              </a:tr>
              <a:tr h="1868291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王子璇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主要主要负责对项目的数据库模型进行分析（</a:t>
                      </a:r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Gitea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需要 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MySQL</a:t>
                      </a:r>
                      <a:r>
                        <a:rPr lang="zh-CN" altLang="en" sz="180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PostgreSQL</a:t>
                      </a:r>
                      <a:r>
                        <a:rPr lang="zh-CN" altLang="en" sz="180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MSSQL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或 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SQLite3</a:t>
                      </a:r>
                      <a:r>
                        <a:rPr lang="zh-CN" altLang="en" sz="180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）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本周任务：使用产品并对其进行了解。阅读源码，理解相关模型，为功能开发做准备。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进度：已安装</a:t>
                      </a:r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gitea</a:t>
                      </a:r>
                      <a:r>
                        <a:rPr lang="zh-CN" altLang="en" sz="180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正在阅读相关代码（在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models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文件夹下面，对应的功能操作在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service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下面）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514288"/>
                  </a:ext>
                </a:extLst>
              </a:tr>
              <a:tr h="1573298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郑锋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我在小组里主要负责开发部分，这几周的工作也主要是负责源码的结构，</a:t>
                      </a:r>
                      <a:endParaRPr lang="en-US" altLang="zh-CN" sz="1799" kern="1200" dirty="0">
                        <a:solidFill>
                          <a:schemeClr val="dk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这周分配了负责</a:t>
                      </a:r>
                      <a:r>
                        <a:rPr lang="en" altLang="zh-CN" sz="1799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modules</a:t>
                      </a: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文件夹源码的阅读及功能分析，初步阅读了部分源码，</a:t>
                      </a:r>
                      <a:endParaRPr lang="en-US" altLang="zh-CN" sz="1799" kern="1200" dirty="0">
                        <a:solidFill>
                          <a:schemeClr val="dk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了解的部分是实现</a:t>
                      </a:r>
                      <a:r>
                        <a:rPr lang="en" altLang="zh-CN" sz="1799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LDAP</a:t>
                      </a: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服务器授权和认证用户。提供了两种身份验证方法：通过</a:t>
                      </a:r>
                      <a:r>
                        <a:rPr lang="en" altLang="zh-CN" sz="1799" kern="1200" dirty="0" err="1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BindDN</a:t>
                      </a: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的</a:t>
                      </a:r>
                      <a:r>
                        <a:rPr lang="en" altLang="zh-CN" sz="1799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LDAP</a:t>
                      </a: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en" altLang="zh-CN" sz="1799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LDAP</a:t>
                      </a: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简单身份验证。下一步要仔细分析其源码结构，了解其组件之间关系。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74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69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360F02C-55DD-CA45-A8E3-69F39464EDFF}"/>
              </a:ext>
            </a:extLst>
          </p:cNvPr>
          <p:cNvSpPr/>
          <p:nvPr/>
        </p:nvSpPr>
        <p:spPr>
          <a:xfrm>
            <a:off x="1089213" y="354830"/>
            <a:ext cx="2541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人员分工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AC998D5-3738-094C-B789-0098B44A7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25553"/>
              </p:ext>
            </p:extLst>
          </p:nvPr>
        </p:nvGraphicFramePr>
        <p:xfrm>
          <a:off x="1089213" y="878051"/>
          <a:ext cx="11099612" cy="5979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681">
                  <a:extLst>
                    <a:ext uri="{9D8B030D-6E8A-4147-A177-3AD203B41FA5}">
                      <a16:colId xmlns:a16="http://schemas.microsoft.com/office/drawing/2014/main" val="91267249"/>
                    </a:ext>
                  </a:extLst>
                </a:gridCol>
                <a:gridCol w="9875931">
                  <a:extLst>
                    <a:ext uri="{9D8B030D-6E8A-4147-A177-3AD203B41FA5}">
                      <a16:colId xmlns:a16="http://schemas.microsoft.com/office/drawing/2014/main" val="1916433775"/>
                    </a:ext>
                  </a:extLst>
                </a:gridCol>
              </a:tblGrid>
              <a:tr h="42982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任务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110466"/>
                  </a:ext>
                </a:extLst>
              </a:tr>
              <a:tr h="1391342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麦梓健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每周会议、问题记录归档。每周群聊问题交流总结记录</a:t>
                      </a:r>
                      <a:endParaRPr lang="en-US" altLang="zh-CN" sz="1799" kern="1200" dirty="0">
                        <a:solidFill>
                          <a:schemeClr val="dk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85750" marR="0" lvl="0" indent="-28575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每周汇报</a:t>
                      </a: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PPT</a:t>
                      </a: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展示制作</a:t>
                      </a:r>
                      <a:endParaRPr lang="en-US" altLang="zh-CN" sz="1799" kern="1200" dirty="0">
                        <a:solidFill>
                          <a:schemeClr val="dk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85750" marR="0" lvl="0" indent="-28575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实验报告初稿制作、版本更新以及文档各版本问题记录</a:t>
                      </a:r>
                      <a:endParaRPr lang="en-US" altLang="zh-CN" sz="1799" kern="1200" dirty="0">
                        <a:solidFill>
                          <a:schemeClr val="dk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85750" marR="0" lvl="0" indent="-28575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组员工作协调、沟通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779508"/>
                  </a:ext>
                </a:extLst>
              </a:tr>
              <a:tr h="1600469"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洪治凑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主要负责</a:t>
                      </a: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MS</a:t>
                      </a: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Project</a:t>
                      </a: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的任务计划管理以及工作量的统计分析，包括</a:t>
                      </a:r>
                      <a:endParaRPr lang="en-US" altLang="zh-CN" sz="1799" kern="1200" dirty="0">
                        <a:solidFill>
                          <a:schemeClr val="dk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85750" marR="0" lvl="0" indent="-28575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任务的计划、分解</a:t>
                      </a:r>
                      <a:endParaRPr lang="en-US" altLang="zh-CN" sz="1799" kern="1200" dirty="0">
                        <a:solidFill>
                          <a:schemeClr val="dk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85750" marR="0" lvl="0" indent="-28575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工作每周追踪、跟进</a:t>
                      </a:r>
                      <a:endParaRPr lang="en-US" altLang="zh-CN" sz="1799" kern="1200" dirty="0">
                        <a:solidFill>
                          <a:schemeClr val="dk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85750" marR="0" lvl="0" indent="-28575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问题原因的分析等等</a:t>
                      </a:r>
                      <a:endParaRPr lang="en-US" altLang="zh-CN" sz="1799" kern="1200" dirty="0">
                        <a:solidFill>
                          <a:schemeClr val="dk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85750" marR="0" lvl="0" indent="-28575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这几周正在学习相关知识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061895"/>
                  </a:ext>
                </a:extLst>
              </a:tr>
              <a:tr h="2558319"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王伟民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主要负责开发和测试部分。过去这一周主要回顾了一下</a:t>
                      </a:r>
                      <a:r>
                        <a:rPr lang="en" altLang="zh-CN" sz="1799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Go</a:t>
                      </a: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的语法，并且在本地编译通过了</a:t>
                      </a:r>
                      <a:r>
                        <a:rPr lang="en" altLang="zh-CN" sz="1799" kern="1200" dirty="0" err="1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Gitea</a:t>
                      </a: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的代码。尝试寻找</a:t>
                      </a:r>
                      <a:r>
                        <a:rPr lang="en" altLang="zh-CN" sz="1799" kern="1200" dirty="0" err="1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Gitea</a:t>
                      </a: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的实现文档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计划：对</a:t>
                      </a:r>
                      <a:r>
                        <a:rPr lang="en" altLang="zh-CN" sz="1799" kern="1200" dirty="0" err="1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Gitea</a:t>
                      </a: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的自定义通知的需求进行分析和实现的设计。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主要构思是用户可以订阅仓库变更的通知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通知类型可以是微信公众号、邮件、或者</a:t>
                      </a:r>
                      <a:r>
                        <a:rPr lang="en" altLang="zh-CN" sz="1799" kern="1200" dirty="0" err="1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WebHook</a:t>
                      </a:r>
                      <a:endParaRPr lang="en" altLang="zh-CN" sz="1799" kern="1200" dirty="0">
                        <a:solidFill>
                          <a:schemeClr val="dk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触发通知的仓库变更可以是新的</a:t>
                      </a:r>
                      <a:r>
                        <a:rPr lang="en" altLang="zh-CN" sz="1799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Pull </a:t>
                      </a:r>
                      <a:r>
                        <a:rPr lang="en" altLang="zh-CN" sz="1799" kern="1200" dirty="0" err="1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Reqest</a:t>
                      </a:r>
                      <a:r>
                        <a:rPr lang="zh-CN" altLang="en" sz="1799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r>
                        <a:rPr lang="en" altLang="zh-CN" sz="1799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Issue</a:t>
                      </a:r>
                      <a:r>
                        <a:rPr lang="zh-CN" altLang="en" sz="1799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用户可以在仓库界面上选择通知的类型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用户在个人设置界面配置通知方式，支持微信公众号通知、邮件通知、</a:t>
                      </a:r>
                      <a:r>
                        <a:rPr lang="en" altLang="zh-CN" sz="1799" kern="1200" dirty="0" err="1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WebHook</a:t>
                      </a: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通知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796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97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>
            <a:extLst>
              <a:ext uri="{FF2B5EF4-FFF2-40B4-BE49-F238E27FC236}">
                <a16:creationId xmlns:a16="http://schemas.microsoft.com/office/drawing/2014/main" id="{C75F5E4E-777D-774F-AA43-B0DED718F0EC}"/>
              </a:ext>
            </a:extLst>
          </p:cNvPr>
          <p:cNvSpPr/>
          <p:nvPr/>
        </p:nvSpPr>
        <p:spPr>
          <a:xfrm rot="5400000">
            <a:off x="0" y="-1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直角三角形 70">
            <a:extLst>
              <a:ext uri="{FF2B5EF4-FFF2-40B4-BE49-F238E27FC236}">
                <a16:creationId xmlns:a16="http://schemas.microsoft.com/office/drawing/2014/main" id="{01788412-3C8B-DB4D-A435-3EF8EDF15634}"/>
              </a:ext>
            </a:extLst>
          </p:cNvPr>
          <p:cNvSpPr/>
          <p:nvPr/>
        </p:nvSpPr>
        <p:spPr>
          <a:xfrm rot="16200000">
            <a:off x="7641899" y="2311073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直角三角形 1">
            <a:extLst>
              <a:ext uri="{FF2B5EF4-FFF2-40B4-BE49-F238E27FC236}">
                <a16:creationId xmlns:a16="http://schemas.microsoft.com/office/drawing/2014/main" id="{78144B5E-6BCA-2542-9445-709960D3582A}"/>
              </a:ext>
            </a:extLst>
          </p:cNvPr>
          <p:cNvSpPr/>
          <p:nvPr/>
        </p:nvSpPr>
        <p:spPr>
          <a:xfrm rot="5400000">
            <a:off x="0" y="0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直角三角形 69">
            <a:extLst>
              <a:ext uri="{FF2B5EF4-FFF2-40B4-BE49-F238E27FC236}">
                <a16:creationId xmlns:a16="http://schemas.microsoft.com/office/drawing/2014/main" id="{0777DB84-72E7-AB43-A1DC-ABF942AA9B19}"/>
              </a:ext>
            </a:extLst>
          </p:cNvPr>
          <p:cNvSpPr/>
          <p:nvPr/>
        </p:nvSpPr>
        <p:spPr>
          <a:xfrm rot="16200000">
            <a:off x="8202041" y="2871216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09C459AD-E8F9-8C4C-9D24-5CEC77B483DC}"/>
              </a:ext>
            </a:extLst>
          </p:cNvPr>
          <p:cNvSpPr/>
          <p:nvPr/>
        </p:nvSpPr>
        <p:spPr>
          <a:xfrm>
            <a:off x="1779829" y="0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平行四边形 72">
            <a:extLst>
              <a:ext uri="{FF2B5EF4-FFF2-40B4-BE49-F238E27FC236}">
                <a16:creationId xmlns:a16="http://schemas.microsoft.com/office/drawing/2014/main" id="{C4F593FD-3671-E846-9249-DE08C68D5AEE}"/>
              </a:ext>
            </a:extLst>
          </p:cNvPr>
          <p:cNvSpPr/>
          <p:nvPr/>
        </p:nvSpPr>
        <p:spPr>
          <a:xfrm>
            <a:off x="-2440510" y="1167124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平行四边形 73">
            <a:extLst>
              <a:ext uri="{FF2B5EF4-FFF2-40B4-BE49-F238E27FC236}">
                <a16:creationId xmlns:a16="http://schemas.microsoft.com/office/drawing/2014/main" id="{9B2B09C8-4BB9-264F-83F8-9FB4D2EF02DB}"/>
              </a:ext>
            </a:extLst>
          </p:cNvPr>
          <p:cNvSpPr/>
          <p:nvPr/>
        </p:nvSpPr>
        <p:spPr>
          <a:xfrm>
            <a:off x="10769689" y="2156848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平行四边形 74">
            <a:extLst>
              <a:ext uri="{FF2B5EF4-FFF2-40B4-BE49-F238E27FC236}">
                <a16:creationId xmlns:a16="http://schemas.microsoft.com/office/drawing/2014/main" id="{26E850BB-8B8C-1A4B-A425-D0A6C031F94A}"/>
              </a:ext>
            </a:extLst>
          </p:cNvPr>
          <p:cNvSpPr/>
          <p:nvPr/>
        </p:nvSpPr>
        <p:spPr>
          <a:xfrm>
            <a:off x="6626236" y="4658924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2">
            <a:extLst>
              <a:ext uri="{FF2B5EF4-FFF2-40B4-BE49-F238E27FC236}">
                <a16:creationId xmlns:a16="http://schemas.microsoft.com/office/drawing/2014/main" id="{4239CF4A-0332-CE41-ACD7-7CA40E6D23E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074676" y="2826968"/>
            <a:ext cx="3543690" cy="1102484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dist"/>
            <a:r>
              <a:rPr lang="zh-CN" alt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谢谢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269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>
            <a:extLst>
              <a:ext uri="{FF2B5EF4-FFF2-40B4-BE49-F238E27FC236}">
                <a16:creationId xmlns:a16="http://schemas.microsoft.com/office/drawing/2014/main" id="{A50F544C-F5D9-5140-B827-495431104F37}"/>
              </a:ext>
            </a:extLst>
          </p:cNvPr>
          <p:cNvSpPr/>
          <p:nvPr/>
        </p:nvSpPr>
        <p:spPr>
          <a:xfrm>
            <a:off x="-1727490" y="221162"/>
            <a:ext cx="6772289" cy="930128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4680102" y="1268943"/>
            <a:ext cx="3950107" cy="1015663"/>
            <a:chOff x="3534580" y="915467"/>
            <a:chExt cx="3475820" cy="1015928"/>
          </a:xfrm>
        </p:grpSpPr>
        <p:sp>
          <p:nvSpPr>
            <p:cNvPr id="65" name="文本框 64"/>
            <p:cNvSpPr txBox="1"/>
            <p:nvPr/>
          </p:nvSpPr>
          <p:spPr>
            <a:xfrm>
              <a:off x="3534580" y="915467"/>
              <a:ext cx="1818861" cy="1015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目录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191539" y="1477652"/>
              <a:ext cx="1818861" cy="400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 CONTENTS </a:t>
              </a:r>
              <a:endParaRPr lang="zh-CN" alt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3" name="平行四边形 32">
            <a:extLst>
              <a:ext uri="{FF2B5EF4-FFF2-40B4-BE49-F238E27FC236}">
                <a16:creationId xmlns:a16="http://schemas.microsoft.com/office/drawing/2014/main" id="{275BC3CD-5EB5-8345-8E12-A8F1E19FE111}"/>
              </a:ext>
            </a:extLst>
          </p:cNvPr>
          <p:cNvSpPr/>
          <p:nvPr/>
        </p:nvSpPr>
        <p:spPr>
          <a:xfrm>
            <a:off x="-1789972" y="-3134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平行四边形 34">
            <a:extLst>
              <a:ext uri="{FF2B5EF4-FFF2-40B4-BE49-F238E27FC236}">
                <a16:creationId xmlns:a16="http://schemas.microsoft.com/office/drawing/2014/main" id="{7201A34F-8C57-8E4C-A10F-E634C0D4987B}"/>
              </a:ext>
            </a:extLst>
          </p:cNvPr>
          <p:cNvSpPr/>
          <p:nvPr/>
        </p:nvSpPr>
        <p:spPr>
          <a:xfrm>
            <a:off x="7833271" y="5929126"/>
            <a:ext cx="6772289" cy="930128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平行四边形 66">
            <a:extLst>
              <a:ext uri="{FF2B5EF4-FFF2-40B4-BE49-F238E27FC236}">
                <a16:creationId xmlns:a16="http://schemas.microsoft.com/office/drawing/2014/main" id="{CBF16D95-AAF3-9242-80BF-60DFDD256689}"/>
              </a:ext>
            </a:extLst>
          </p:cNvPr>
          <p:cNvSpPr/>
          <p:nvPr/>
        </p:nvSpPr>
        <p:spPr>
          <a:xfrm>
            <a:off x="8083004" y="5926964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0448990-633D-3E47-8505-6F89E4DD6355}"/>
              </a:ext>
            </a:extLst>
          </p:cNvPr>
          <p:cNvGrpSpPr/>
          <p:nvPr/>
        </p:nvGrpSpPr>
        <p:grpSpPr>
          <a:xfrm>
            <a:off x="1519471" y="2753711"/>
            <a:ext cx="9699944" cy="2648472"/>
            <a:chOff x="1940790" y="2772872"/>
            <a:chExt cx="8730704" cy="264847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D61EFEF7-C2C6-0647-913E-A103A535D23E}"/>
                </a:ext>
              </a:extLst>
            </p:cNvPr>
            <p:cNvGrpSpPr/>
            <p:nvPr/>
          </p:nvGrpSpPr>
          <p:grpSpPr>
            <a:xfrm>
              <a:off x="1940790" y="2772872"/>
              <a:ext cx="8730704" cy="2648472"/>
              <a:chOff x="941236" y="2736329"/>
              <a:chExt cx="8730704" cy="2648472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941236" y="2755901"/>
                <a:ext cx="2053209" cy="2628900"/>
                <a:chOff x="622854" y="2140222"/>
                <a:chExt cx="2570922" cy="3551582"/>
              </a:xfrm>
              <a:solidFill>
                <a:schemeClr val="accent1"/>
              </a:solidFill>
            </p:grpSpPr>
            <p:sp>
              <p:nvSpPr>
                <p:cNvPr id="37" name="矩形 36"/>
                <p:cNvSpPr/>
                <p:nvPr/>
              </p:nvSpPr>
              <p:spPr>
                <a:xfrm>
                  <a:off x="622854" y="2140222"/>
                  <a:ext cx="2570922" cy="3551582"/>
                </a:xfrm>
                <a:prstGeom prst="rect">
                  <a:avLst/>
                </a:prstGeom>
                <a:solidFill>
                  <a:srgbClr val="93C3C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622854" y="4648668"/>
                  <a:ext cx="2526403" cy="3980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 algn="ctr">
                    <a:lnSpc>
                      <a:spcPct val="150000"/>
                    </a:lnSpc>
                    <a:defRPr/>
                  </a:pPr>
                  <a:r>
                    <a:rPr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Introduction</a:t>
                  </a: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964098" y="4106955"/>
                  <a:ext cx="1818860" cy="6236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 err="1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Gitea</a:t>
                  </a:r>
                  <a:r>
                    <a:rPr lang="zh-CN" altLang="en-US" sz="24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概述</a:t>
                  </a: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321906" y="2835711"/>
                  <a:ext cx="1143000" cy="1122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4800" b="1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01</a:t>
                  </a:r>
                  <a:endParaRPr lang="zh-CN" altLang="en-US" sz="4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41" name="直接连接符 40"/>
                <p:cNvCxnSpPr/>
                <p:nvPr/>
              </p:nvCxnSpPr>
              <p:spPr>
                <a:xfrm>
                  <a:off x="1378228" y="2928475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/>
                <p:nvPr/>
              </p:nvCxnSpPr>
              <p:spPr>
                <a:xfrm>
                  <a:off x="1321906" y="3816370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组合 42"/>
              <p:cNvGrpSpPr/>
              <p:nvPr/>
            </p:nvGrpSpPr>
            <p:grpSpPr>
              <a:xfrm>
                <a:off x="3624274" y="2736329"/>
                <a:ext cx="2109482" cy="2628900"/>
                <a:chOff x="2197138" y="2113781"/>
                <a:chExt cx="2641385" cy="3551582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44" name="矩形 43"/>
                <p:cNvSpPr/>
                <p:nvPr/>
              </p:nvSpPr>
              <p:spPr>
                <a:xfrm>
                  <a:off x="2267601" y="2113781"/>
                  <a:ext cx="2570922" cy="3551582"/>
                </a:xfrm>
                <a:prstGeom prst="rect">
                  <a:avLst/>
                </a:prstGeom>
                <a:solidFill>
                  <a:srgbClr val="BAD7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2197138" y="4714165"/>
                  <a:ext cx="2526403" cy="3980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Modelling</a:t>
                  </a:r>
                  <a:r>
                    <a:rPr lang="zh-CN" alt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 </a:t>
                  </a:r>
                  <a:endPara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2411386" y="4150028"/>
                  <a:ext cx="2160105" cy="6236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4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项目准备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2908774" y="2885499"/>
                  <a:ext cx="1143000" cy="1122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4800" b="1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02</a:t>
                  </a:r>
                  <a:endParaRPr lang="zh-CN" altLang="en-US" sz="4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48" name="直接连接符 47"/>
                <p:cNvCxnSpPr/>
                <p:nvPr/>
              </p:nvCxnSpPr>
              <p:spPr>
                <a:xfrm>
                  <a:off x="2973377" y="2946880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连接符 48"/>
                <p:cNvCxnSpPr/>
                <p:nvPr/>
              </p:nvCxnSpPr>
              <p:spPr>
                <a:xfrm>
                  <a:off x="2984542" y="3849697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组合 49"/>
              <p:cNvGrpSpPr/>
              <p:nvPr/>
            </p:nvGrpSpPr>
            <p:grpSpPr>
              <a:xfrm>
                <a:off x="6306141" y="2736329"/>
                <a:ext cx="3365799" cy="2628900"/>
                <a:chOff x="3769957" y="2113781"/>
                <a:chExt cx="4214479" cy="3551582"/>
              </a:xfrm>
              <a:solidFill>
                <a:schemeClr val="accent1"/>
              </a:solidFill>
            </p:grpSpPr>
            <p:sp>
              <p:nvSpPr>
                <p:cNvPr id="51" name="矩形 50"/>
                <p:cNvSpPr/>
                <p:nvPr/>
              </p:nvSpPr>
              <p:spPr>
                <a:xfrm>
                  <a:off x="3789104" y="2113781"/>
                  <a:ext cx="2570922" cy="3551582"/>
                </a:xfrm>
                <a:prstGeom prst="rect">
                  <a:avLst/>
                </a:prstGeom>
                <a:solidFill>
                  <a:srgbClr val="93C3C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dirty="0"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3769957" y="4732773"/>
                  <a:ext cx="2526403" cy="3980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Theoretical verification</a:t>
                  </a:r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3789104" y="4074671"/>
                  <a:ext cx="2637262" cy="6236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4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需求分析</a:t>
                  </a: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4488156" y="2809270"/>
                  <a:ext cx="1143000" cy="1122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4800" b="1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03</a:t>
                  </a:r>
                  <a:endParaRPr lang="zh-CN" altLang="en-US" sz="4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55" name="直接连接符 54"/>
                <p:cNvCxnSpPr/>
                <p:nvPr/>
              </p:nvCxnSpPr>
              <p:spPr>
                <a:xfrm>
                  <a:off x="6970644" y="2928475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>
                <a:xfrm>
                  <a:off x="6914322" y="3816370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7" name="直接连接符 47">
              <a:extLst>
                <a:ext uri="{FF2B5EF4-FFF2-40B4-BE49-F238E27FC236}">
                  <a16:creationId xmlns:a16="http://schemas.microsoft.com/office/drawing/2014/main" id="{675A6E54-6BB5-7A40-B759-2CF2B9A507F7}"/>
                </a:ext>
              </a:extLst>
            </p:cNvPr>
            <p:cNvCxnSpPr/>
            <p:nvPr/>
          </p:nvCxnSpPr>
          <p:spPr>
            <a:xfrm>
              <a:off x="7930863" y="3386458"/>
              <a:ext cx="809642" cy="0"/>
            </a:xfrm>
            <a:prstGeom prst="lin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47">
              <a:extLst>
                <a:ext uri="{FF2B5EF4-FFF2-40B4-BE49-F238E27FC236}">
                  <a16:creationId xmlns:a16="http://schemas.microsoft.com/office/drawing/2014/main" id="{DAD61E64-D810-A142-BCE9-DF218351B3DB}"/>
                </a:ext>
              </a:extLst>
            </p:cNvPr>
            <p:cNvCxnSpPr/>
            <p:nvPr/>
          </p:nvCxnSpPr>
          <p:spPr>
            <a:xfrm>
              <a:off x="7879269" y="4033137"/>
              <a:ext cx="809642" cy="0"/>
            </a:xfrm>
            <a:prstGeom prst="lin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6">
            <a:extLst>
              <a:ext uri="{FF2B5EF4-FFF2-40B4-BE49-F238E27FC236}">
                <a16:creationId xmlns:a16="http://schemas.microsoft.com/office/drawing/2014/main" id="{48488B04-52DC-4DF9-BC44-951F34DBBEEC}"/>
              </a:ext>
            </a:extLst>
          </p:cNvPr>
          <p:cNvSpPr/>
          <p:nvPr/>
        </p:nvSpPr>
        <p:spPr bwMode="auto">
          <a:xfrm rot="5400000">
            <a:off x="4819090" y="1247709"/>
            <a:ext cx="2233978" cy="1942411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93C3C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99">
              <a:solidFill>
                <a:srgbClr val="FFFFFF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4">
            <a:extLst>
              <a:ext uri="{FF2B5EF4-FFF2-40B4-BE49-F238E27FC236}">
                <a16:creationId xmlns:a16="http://schemas.microsoft.com/office/drawing/2014/main" id="{A9504009-67AB-4F44-8FCF-E182A8706CA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579553" y="1537020"/>
            <a:ext cx="2713054" cy="1440686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/>
          <a:p>
            <a:pPr algn="ctr">
              <a:defRPr/>
            </a:pPr>
            <a:r>
              <a:rPr lang="en-US" altLang="zh-CN" sz="8797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41" name="2">
            <a:extLst>
              <a:ext uri="{FF2B5EF4-FFF2-40B4-BE49-F238E27FC236}">
                <a16:creationId xmlns:a16="http://schemas.microsoft.com/office/drawing/2014/main" id="{E01395C7-8230-4890-B209-7D41ECCF413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743251" y="3522097"/>
            <a:ext cx="4702322" cy="1102484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6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Gitea</a:t>
            </a:r>
            <a:r>
              <a:rPr lang="zh-CN" alt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概述</a:t>
            </a:r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A4DFF303-64C5-2B46-8FF5-969720EBCBBF}"/>
              </a:ext>
            </a:extLst>
          </p:cNvPr>
          <p:cNvSpPr/>
          <p:nvPr/>
        </p:nvSpPr>
        <p:spPr>
          <a:xfrm>
            <a:off x="-1292270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BA8E2AFE-4DB1-D84B-84F9-297A3310E288}"/>
              </a:ext>
            </a:extLst>
          </p:cNvPr>
          <p:cNvSpPr/>
          <p:nvPr/>
        </p:nvSpPr>
        <p:spPr>
          <a:xfrm>
            <a:off x="510083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7AD87EAA-9BAE-CA4F-B955-A89E3867943E}"/>
              </a:ext>
            </a:extLst>
          </p:cNvPr>
          <p:cNvSpPr/>
          <p:nvPr/>
        </p:nvSpPr>
        <p:spPr>
          <a:xfrm>
            <a:off x="9094202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19DC2462-77B8-744F-83AE-B0E2AEEAA8E4}"/>
              </a:ext>
            </a:extLst>
          </p:cNvPr>
          <p:cNvSpPr/>
          <p:nvPr/>
        </p:nvSpPr>
        <p:spPr>
          <a:xfrm>
            <a:off x="10896555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02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8" y="354830"/>
            <a:ext cx="2380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Gitea</a:t>
            </a:r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背景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4BF00A-F34E-6D4E-BF1D-9BA099E38E6B}"/>
              </a:ext>
            </a:extLst>
          </p:cNvPr>
          <p:cNvSpPr/>
          <p:nvPr/>
        </p:nvSpPr>
        <p:spPr>
          <a:xfrm>
            <a:off x="1128418" y="1117736"/>
            <a:ext cx="1004608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Git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的出现：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速度、简单的设计、对非线性开发模式的强力支持、完全分布式、有能力高效管理类似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Linux 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内核一样的超大规模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GitHub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GitLab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等基于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Git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的代码托管平台，尽管功能强大，但是过重、过于复杂了，对于许多项目而言并不需要如此庞大的体系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轻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量级的框架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gogs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出现后，由于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简单、轻便、运行快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受到青睐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，只需要廉价的树莓派即可满足需求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但是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gogs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由于“独裁”性质的维护，使得由社区维护的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gitea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出现了。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0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8" y="354830"/>
            <a:ext cx="2380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Gitea</a:t>
            </a:r>
            <a:endParaRPr lang="zh-CN" altLang="en-US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F122B8-514F-6D42-A171-F30DBBD2746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16" y="121025"/>
            <a:ext cx="7773392" cy="638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6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6">
            <a:extLst>
              <a:ext uri="{FF2B5EF4-FFF2-40B4-BE49-F238E27FC236}">
                <a16:creationId xmlns:a16="http://schemas.microsoft.com/office/drawing/2014/main" id="{FA5A0FFD-E725-B847-94ED-08C51530B43D}"/>
              </a:ext>
            </a:extLst>
          </p:cNvPr>
          <p:cNvSpPr/>
          <p:nvPr/>
        </p:nvSpPr>
        <p:spPr bwMode="auto">
          <a:xfrm rot="5400000">
            <a:off x="4819090" y="1247709"/>
            <a:ext cx="2233978" cy="1942411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93C3C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99">
              <a:solidFill>
                <a:srgbClr val="FFFFFF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4">
            <a:extLst>
              <a:ext uri="{FF2B5EF4-FFF2-40B4-BE49-F238E27FC236}">
                <a16:creationId xmlns:a16="http://schemas.microsoft.com/office/drawing/2014/main" id="{481850D3-AA65-3845-AE28-EE5D2F85336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579553" y="1537020"/>
            <a:ext cx="2713054" cy="1440686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/>
          <a:p>
            <a:pPr algn="ctr">
              <a:defRPr/>
            </a:pPr>
            <a:r>
              <a:rPr lang="en-US" altLang="zh-CN" sz="8797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17" name="2">
            <a:extLst>
              <a:ext uri="{FF2B5EF4-FFF2-40B4-BE49-F238E27FC236}">
                <a16:creationId xmlns:a16="http://schemas.microsoft.com/office/drawing/2014/main" id="{7F44B80F-10AA-5240-8FCC-CBAE262D009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18816" y="3589797"/>
            <a:ext cx="6963066" cy="1102484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dist"/>
            <a:r>
              <a:rPr lang="zh-CN" alt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项目准备</a:t>
            </a:r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67B923CB-3197-A84C-8AF6-4C8369ADCEF4}"/>
              </a:ext>
            </a:extLst>
          </p:cNvPr>
          <p:cNvSpPr/>
          <p:nvPr/>
        </p:nvSpPr>
        <p:spPr>
          <a:xfrm>
            <a:off x="-1292270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平行四边形 19">
            <a:extLst>
              <a:ext uri="{FF2B5EF4-FFF2-40B4-BE49-F238E27FC236}">
                <a16:creationId xmlns:a16="http://schemas.microsoft.com/office/drawing/2014/main" id="{6AE8F69E-5921-654C-9088-7FDA8CB138F4}"/>
              </a:ext>
            </a:extLst>
          </p:cNvPr>
          <p:cNvSpPr/>
          <p:nvPr/>
        </p:nvSpPr>
        <p:spPr>
          <a:xfrm>
            <a:off x="510083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5C035A8C-FF37-9D4F-9BE0-B3055A61A6D4}"/>
              </a:ext>
            </a:extLst>
          </p:cNvPr>
          <p:cNvSpPr/>
          <p:nvPr/>
        </p:nvSpPr>
        <p:spPr>
          <a:xfrm>
            <a:off x="9094202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5A91C13E-9F3C-F044-B1AD-A55F961EEDC6}"/>
              </a:ext>
            </a:extLst>
          </p:cNvPr>
          <p:cNvSpPr/>
          <p:nvPr/>
        </p:nvSpPr>
        <p:spPr>
          <a:xfrm>
            <a:off x="10896555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25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7" y="354830"/>
            <a:ext cx="46269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项目准备：工作内容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4822807-3AB5-484C-8066-00A8ACE976A1}"/>
              </a:ext>
            </a:extLst>
          </p:cNvPr>
          <p:cNvSpPr/>
          <p:nvPr/>
        </p:nvSpPr>
        <p:spPr>
          <a:xfrm>
            <a:off x="1096588" y="1180164"/>
            <a:ext cx="9995647" cy="5013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30000"/>
              </a:spcBef>
              <a:buFont typeface="Calibri Light" panose="020F0302020204030204" pitchFamily="34" charset="0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通过阅读代码和文档分析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gitea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功能和模块结构，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buFont typeface="Calibri Light" panose="020F0302020204030204" pitchFamily="34" charset="0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对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gitea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进行需求分析</a:t>
            </a:r>
          </a:p>
          <a:p>
            <a:pPr>
              <a:lnSpc>
                <a:spcPct val="150000"/>
              </a:lnSpc>
              <a:spcBef>
                <a:spcPct val="30000"/>
              </a:spcBef>
              <a:buFont typeface="Calibri Light" panose="020F0302020204030204" pitchFamily="34" charset="0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对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gitea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实现进行建模</a:t>
            </a:r>
          </a:p>
          <a:p>
            <a:pPr>
              <a:lnSpc>
                <a:spcPct val="150000"/>
              </a:lnSpc>
              <a:spcBef>
                <a:spcPct val="30000"/>
              </a:spcBef>
              <a:buFont typeface="Calibri Light" panose="020F0302020204030204" pitchFamily="34" charset="0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开发扩展模块：自定义通知特性：仓库状态发生改变时（比如新的</a:t>
            </a: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PR</a:t>
            </a:r>
            <a:r>
              <a:rPr lang="zh-CN" altLang="e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issue</a:t>
            </a:r>
            <a:r>
              <a:rPr lang="zh-CN" altLang="e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），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发送自定义通知给项目组成员。通知类型可以是微信、邮件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indent="-342900">
              <a:lnSpc>
                <a:spcPct val="150000"/>
              </a:lnSpc>
              <a:spcBef>
                <a:spcPct val="30000"/>
              </a:spcBef>
              <a:buFont typeface="Calibri Light" panose="020F0302020204030204" pitchFamily="34" charset="0"/>
              <a:buAutoNum type="arabicPeriod"/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开发模块：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GitLab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迁移支持：从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Gitlab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进行的自托管或托管迁移添加了新的迁移接口。在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UI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上为自托管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git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服务添加选择</a:t>
            </a:r>
          </a:p>
          <a:p>
            <a:pPr>
              <a:lnSpc>
                <a:spcPct val="150000"/>
              </a:lnSpc>
              <a:spcBef>
                <a:spcPct val="30000"/>
              </a:spcBef>
              <a:buFont typeface="Calibri Light" panose="020F0302020204030204" pitchFamily="34" charset="0"/>
              <a:buAutoNum type="arabicPeriod"/>
            </a:pP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79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7" y="354830"/>
            <a:ext cx="4331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项目准备：</a:t>
            </a:r>
            <a:r>
              <a:rPr lang="en-US" altLang="zh-CN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Git</a:t>
            </a:r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使用规则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A02546-AD02-F045-B9CE-18914B2F1E4A}"/>
              </a:ext>
            </a:extLst>
          </p:cNvPr>
          <p:cNvSpPr/>
          <p:nvPr/>
        </p:nvSpPr>
        <p:spPr>
          <a:xfrm>
            <a:off x="2036575" y="1488500"/>
            <a:ext cx="776633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1.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所有的历史版本通过</a:t>
            </a:r>
            <a:r>
              <a:rPr lang="en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git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提交记录管理</a:t>
            </a:r>
            <a:endParaRPr lang="en-US" altLang="zh-CN" sz="2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2.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不在文件名里面使用版本号和添加历史版本文件夹</a:t>
            </a:r>
            <a:endParaRPr lang="en-US" altLang="zh-CN" sz="2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3.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删除所有</a:t>
            </a: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r>
              <a:rPr lang="en" altLang="zh-CN" sz="24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DS.Store</a:t>
            </a:r>
            <a:r>
              <a:rPr lang="en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注意文件系统里的无用文件。</a:t>
            </a:r>
            <a:endParaRPr lang="en-US" altLang="zh-CN" sz="2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4.</a:t>
            </a:r>
            <a:r>
              <a:rPr lang="zh-CN" altLang="en-US" sz="2400" dirty="0"/>
              <a:t>分支上直接覆盖旧版本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5.</a:t>
            </a:r>
            <a:r>
              <a:rPr lang="zh-CN" altLang="en-US" sz="2400" dirty="0"/>
              <a:t>把所有不需要提交的文件和文件夹放到根目录下面的</a:t>
            </a:r>
            <a:r>
              <a:rPr lang="en-US" altLang="zh-CN" sz="2400" dirty="0"/>
              <a:t>.</a:t>
            </a:r>
            <a:r>
              <a:rPr lang="en" altLang="zh-CN" sz="2400" dirty="0" err="1"/>
              <a:t>gitignore</a:t>
            </a:r>
            <a:r>
              <a:rPr lang="zh-CN" altLang="en-US" sz="2400" dirty="0"/>
              <a:t>文件里，一行一个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6.</a:t>
            </a:r>
            <a:r>
              <a:rPr lang="zh-CN" altLang="en-US" sz="2400" dirty="0"/>
              <a:t>之后的文档在</a:t>
            </a:r>
            <a:r>
              <a:rPr lang="en" altLang="zh-CN" sz="2400" dirty="0"/>
              <a:t>git</a:t>
            </a:r>
            <a:r>
              <a:rPr lang="zh-CN" altLang="en-US" sz="2400" dirty="0"/>
              <a:t>里面使用</a:t>
            </a:r>
            <a:r>
              <a:rPr lang="en" altLang="zh-CN" sz="2400" dirty="0"/>
              <a:t>markdown</a:t>
            </a:r>
            <a:r>
              <a:rPr lang="zh-CN" altLang="en" sz="2400" dirty="0"/>
              <a:t>，</a:t>
            </a:r>
            <a:r>
              <a:rPr lang="zh-CN" altLang="en-US" sz="2400" dirty="0"/>
              <a:t>然后在</a:t>
            </a:r>
            <a:r>
              <a:rPr lang="en" altLang="zh-CN" sz="2400" dirty="0"/>
              <a:t>release</a:t>
            </a:r>
            <a:r>
              <a:rPr lang="zh-CN" altLang="en-US" sz="2400" dirty="0"/>
              <a:t>里面提交二进制版本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rgbClr val="000000"/>
              </a:solidFill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66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6">
            <a:extLst>
              <a:ext uri="{FF2B5EF4-FFF2-40B4-BE49-F238E27FC236}">
                <a16:creationId xmlns:a16="http://schemas.microsoft.com/office/drawing/2014/main" id="{27EF12F6-0D4A-7245-BD34-E44415AFD9B3}"/>
              </a:ext>
            </a:extLst>
          </p:cNvPr>
          <p:cNvSpPr/>
          <p:nvPr/>
        </p:nvSpPr>
        <p:spPr bwMode="auto">
          <a:xfrm rot="5400000">
            <a:off x="4819090" y="1247709"/>
            <a:ext cx="2233978" cy="1942411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93C3C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99">
              <a:solidFill>
                <a:srgbClr val="FFFFFF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4">
            <a:extLst>
              <a:ext uri="{FF2B5EF4-FFF2-40B4-BE49-F238E27FC236}">
                <a16:creationId xmlns:a16="http://schemas.microsoft.com/office/drawing/2014/main" id="{7A4CE8FC-F2DB-974C-8B08-C3CC1A81C91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579553" y="1537020"/>
            <a:ext cx="2713054" cy="1440686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/>
          <a:p>
            <a:pPr algn="ctr">
              <a:defRPr/>
            </a:pPr>
            <a:r>
              <a:rPr lang="en-US" altLang="zh-CN" sz="8797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9" name="2">
            <a:extLst>
              <a:ext uri="{FF2B5EF4-FFF2-40B4-BE49-F238E27FC236}">
                <a16:creationId xmlns:a16="http://schemas.microsoft.com/office/drawing/2014/main" id="{622FD6BB-9BB9-4340-B816-30F620B6901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18816" y="3589797"/>
            <a:ext cx="6481838" cy="1102484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dist"/>
            <a:r>
              <a:rPr lang="zh-CN" alt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需求分析计划</a:t>
            </a:r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30F7A444-5A8B-A848-B79C-F37D1324E037}"/>
              </a:ext>
            </a:extLst>
          </p:cNvPr>
          <p:cNvSpPr/>
          <p:nvPr/>
        </p:nvSpPr>
        <p:spPr>
          <a:xfrm>
            <a:off x="-1292270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7AC32360-B088-F94A-A712-2F44D3AE52BE}"/>
              </a:ext>
            </a:extLst>
          </p:cNvPr>
          <p:cNvSpPr/>
          <p:nvPr/>
        </p:nvSpPr>
        <p:spPr>
          <a:xfrm>
            <a:off x="510083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平行四边形 12">
            <a:extLst>
              <a:ext uri="{FF2B5EF4-FFF2-40B4-BE49-F238E27FC236}">
                <a16:creationId xmlns:a16="http://schemas.microsoft.com/office/drawing/2014/main" id="{0F40C602-52D0-9D49-9BDC-D648FF3B78B2}"/>
              </a:ext>
            </a:extLst>
          </p:cNvPr>
          <p:cNvSpPr/>
          <p:nvPr/>
        </p:nvSpPr>
        <p:spPr>
          <a:xfrm>
            <a:off x="9094202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平行四边形 13">
            <a:extLst>
              <a:ext uri="{FF2B5EF4-FFF2-40B4-BE49-F238E27FC236}">
                <a16:creationId xmlns:a16="http://schemas.microsoft.com/office/drawing/2014/main" id="{72C879F2-3189-EC47-BBEA-AA70B26CA2F0}"/>
              </a:ext>
            </a:extLst>
          </p:cNvPr>
          <p:cNvSpPr/>
          <p:nvPr/>
        </p:nvSpPr>
        <p:spPr>
          <a:xfrm>
            <a:off x="10896555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38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几何多边形年终总结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千图网海量PPT模板www.58pic.com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F5B58"/>
      </a:accent1>
      <a:accent2>
        <a:srgbClr val="866853"/>
      </a:accent2>
      <a:accent3>
        <a:srgbClr val="FF4D5B"/>
      </a:accent3>
      <a:accent4>
        <a:srgbClr val="4F5B58"/>
      </a:accent4>
      <a:accent5>
        <a:srgbClr val="866853"/>
      </a:accent5>
      <a:accent6>
        <a:srgbClr val="FF4D5B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思源黑体 CN Regular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千图网海量PPT模板www.58pic.com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DA8B1"/>
      </a:accent1>
      <a:accent2>
        <a:srgbClr val="397D71"/>
      </a:accent2>
      <a:accent3>
        <a:srgbClr val="EE4D0A"/>
      </a:accent3>
      <a:accent4>
        <a:srgbClr val="5DA8B1"/>
      </a:accent4>
      <a:accent5>
        <a:srgbClr val="BCDB92"/>
      </a:accent5>
      <a:accent6>
        <a:srgbClr val="397D71"/>
      </a:accent6>
      <a:hlink>
        <a:srgbClr val="0563C1"/>
      </a:hlink>
      <a:folHlink>
        <a:srgbClr val="954F72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自定义 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AEABAB"/>
      </a:accent2>
      <a:accent3>
        <a:srgbClr val="C00000"/>
      </a:accent3>
      <a:accent4>
        <a:srgbClr val="AEABAB"/>
      </a:accent4>
      <a:accent5>
        <a:srgbClr val="C00000"/>
      </a:accent5>
      <a:accent6>
        <a:srgbClr val="AEABAB"/>
      </a:accent6>
      <a:hlink>
        <a:srgbClr val="FF0000"/>
      </a:hlink>
      <a:folHlink>
        <a:srgbClr val="C00000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1030</Words>
  <Application>Microsoft Macintosh PowerPoint</Application>
  <PresentationFormat>自定义</PresentationFormat>
  <Paragraphs>116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等线</vt:lpstr>
      <vt:lpstr>汉仪南宫体简</vt:lpstr>
      <vt:lpstr>腾祥铁山楷书简繁合集</vt:lpstr>
      <vt:lpstr>Microsoft YaHei</vt:lpstr>
      <vt:lpstr>Arial</vt:lpstr>
      <vt:lpstr>Calibri</vt:lpstr>
      <vt:lpstr>Calibri Light</vt:lpstr>
      <vt:lpstr>Helvetica Neue</vt:lpstr>
      <vt:lpstr>千图网海量PPT模板www.58pic.com</vt:lpstr>
      <vt:lpstr>1_千图网海量PPT模板www.58pic.com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几何多边形年终总结</dc:title>
  <dc:creator>张 建春</dc:creator>
  <cp:lastModifiedBy>Microsoft Office User</cp:lastModifiedBy>
  <cp:revision>131</cp:revision>
  <dcterms:created xsi:type="dcterms:W3CDTF">2018-10-20T02:59:00Z</dcterms:created>
  <dcterms:modified xsi:type="dcterms:W3CDTF">2020-03-20T09:44:37Z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2052-10.1.0.7521</vt:lpwstr>
  </property>
</Properties>
</file>