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75" d="100"/>
          <a:sy n="75" d="100"/>
        </p:scale>
        <p:origin x="66"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C6E30-84B7-4E75-9EAA-57CA5BDD9605}" type="doc">
      <dgm:prSet loTypeId="urn:microsoft.com/office/officeart/2018/2/layout/Icon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4F214D37-EC43-4F29-AC37-60D6C7E4EB1B}">
      <dgm:prSet/>
      <dgm:spPr/>
      <dgm:t>
        <a:bodyPr/>
        <a:lstStyle/>
        <a:p>
          <a:r>
            <a:rPr lang="en-US" baseline="0"/>
            <a:t>Business problem</a:t>
          </a:r>
          <a:endParaRPr lang="en-US"/>
        </a:p>
      </dgm:t>
    </dgm:pt>
    <dgm:pt modelId="{0E9977FC-C530-4EAE-9CD5-9866E442D9E2}" type="parTrans" cxnId="{573091CE-C405-4E24-B2BA-1BE2BC72953A}">
      <dgm:prSet/>
      <dgm:spPr/>
      <dgm:t>
        <a:bodyPr/>
        <a:lstStyle/>
        <a:p>
          <a:endParaRPr lang="en-US"/>
        </a:p>
      </dgm:t>
    </dgm:pt>
    <dgm:pt modelId="{EB00978A-ADBE-46B9-8373-BD3137D5431C}" type="sibTrans" cxnId="{573091CE-C405-4E24-B2BA-1BE2BC72953A}">
      <dgm:prSet/>
      <dgm:spPr/>
      <dgm:t>
        <a:bodyPr/>
        <a:lstStyle/>
        <a:p>
          <a:endParaRPr lang="en-US"/>
        </a:p>
      </dgm:t>
    </dgm:pt>
    <dgm:pt modelId="{8CEB2729-23EA-4C6A-A020-2934AC27F6EB}">
      <dgm:prSet/>
      <dgm:spPr/>
      <dgm:t>
        <a:bodyPr/>
        <a:lstStyle/>
        <a:p>
          <a:r>
            <a:rPr lang="en-US" baseline="0"/>
            <a:t>Eda recommendation</a:t>
          </a:r>
          <a:endParaRPr lang="en-US"/>
        </a:p>
      </dgm:t>
    </dgm:pt>
    <dgm:pt modelId="{674CA401-3052-4168-8031-9BC3E80EABC5}" type="parTrans" cxnId="{0AB80CC3-1570-4C80-BFB0-6C433E6D5950}">
      <dgm:prSet/>
      <dgm:spPr/>
      <dgm:t>
        <a:bodyPr/>
        <a:lstStyle/>
        <a:p>
          <a:endParaRPr lang="en-US"/>
        </a:p>
      </dgm:t>
    </dgm:pt>
    <dgm:pt modelId="{4F77C65C-7BB9-4C0F-8BE6-53276CD1B2B8}" type="sibTrans" cxnId="{0AB80CC3-1570-4C80-BFB0-6C433E6D5950}">
      <dgm:prSet/>
      <dgm:spPr/>
      <dgm:t>
        <a:bodyPr/>
        <a:lstStyle/>
        <a:p>
          <a:endParaRPr lang="en-US"/>
        </a:p>
      </dgm:t>
    </dgm:pt>
    <dgm:pt modelId="{3C2AF4A0-D920-46FD-92CC-9CF2BA36765E}">
      <dgm:prSet/>
      <dgm:spPr/>
      <dgm:t>
        <a:bodyPr/>
        <a:lstStyle/>
        <a:p>
          <a:r>
            <a:rPr lang="en-US" baseline="0" dirty="0"/>
            <a:t>Model selection</a:t>
          </a:r>
          <a:endParaRPr lang="en-US" dirty="0"/>
        </a:p>
      </dgm:t>
    </dgm:pt>
    <dgm:pt modelId="{1A3066FF-78BB-458D-ADA6-0BF979AED00B}" type="parTrans" cxnId="{37689DA1-9AE1-4699-B1D9-E03B8B37E471}">
      <dgm:prSet/>
      <dgm:spPr/>
      <dgm:t>
        <a:bodyPr/>
        <a:lstStyle/>
        <a:p>
          <a:endParaRPr lang="en-US"/>
        </a:p>
      </dgm:t>
    </dgm:pt>
    <dgm:pt modelId="{A6D14632-7511-4F01-9397-35AAA8114DC9}" type="sibTrans" cxnId="{37689DA1-9AE1-4699-B1D9-E03B8B37E471}">
      <dgm:prSet/>
      <dgm:spPr/>
      <dgm:t>
        <a:bodyPr/>
        <a:lstStyle/>
        <a:p>
          <a:endParaRPr lang="en-US"/>
        </a:p>
      </dgm:t>
    </dgm:pt>
    <dgm:pt modelId="{C6AC7F3C-2ECE-4491-9475-F63D20D034CD}">
      <dgm:prSet/>
      <dgm:spPr/>
      <dgm:t>
        <a:bodyPr/>
        <a:lstStyle/>
        <a:p>
          <a:r>
            <a:rPr lang="en-US" baseline="0" dirty="0"/>
            <a:t>Model building </a:t>
          </a:r>
          <a:endParaRPr lang="en-US" dirty="0"/>
        </a:p>
      </dgm:t>
    </dgm:pt>
    <dgm:pt modelId="{BDEE0A39-B258-472F-BCDC-C22D22AE8B01}" type="parTrans" cxnId="{DF9CC87F-527B-40BC-A227-67C17B2F2EE4}">
      <dgm:prSet/>
      <dgm:spPr/>
      <dgm:t>
        <a:bodyPr/>
        <a:lstStyle/>
        <a:p>
          <a:endParaRPr lang="en-US"/>
        </a:p>
      </dgm:t>
    </dgm:pt>
    <dgm:pt modelId="{C7F15DB0-B4E7-4F7C-953B-B6424742F558}" type="sibTrans" cxnId="{DF9CC87F-527B-40BC-A227-67C17B2F2EE4}">
      <dgm:prSet/>
      <dgm:spPr/>
      <dgm:t>
        <a:bodyPr/>
        <a:lstStyle/>
        <a:p>
          <a:endParaRPr lang="en-US"/>
        </a:p>
      </dgm:t>
    </dgm:pt>
    <dgm:pt modelId="{643B991D-FB13-4F94-A124-EF51F89841FC}">
      <dgm:prSet/>
      <dgm:spPr/>
      <dgm:t>
        <a:bodyPr/>
        <a:lstStyle/>
        <a:p>
          <a:r>
            <a:rPr lang="en-US" baseline="0"/>
            <a:t>Performance metrics</a:t>
          </a:r>
          <a:endParaRPr lang="en-US"/>
        </a:p>
      </dgm:t>
    </dgm:pt>
    <dgm:pt modelId="{E88EA462-89AE-4522-B729-4BBAFDC92115}" type="parTrans" cxnId="{BBC0464E-3101-4F60-905C-99654BF0E6D8}">
      <dgm:prSet/>
      <dgm:spPr/>
      <dgm:t>
        <a:bodyPr/>
        <a:lstStyle/>
        <a:p>
          <a:endParaRPr lang="en-US"/>
        </a:p>
      </dgm:t>
    </dgm:pt>
    <dgm:pt modelId="{98100032-5864-48D2-A4D0-AFAB3AF8135B}" type="sibTrans" cxnId="{BBC0464E-3101-4F60-905C-99654BF0E6D8}">
      <dgm:prSet/>
      <dgm:spPr/>
      <dgm:t>
        <a:bodyPr/>
        <a:lstStyle/>
        <a:p>
          <a:endParaRPr lang="en-US"/>
        </a:p>
      </dgm:t>
    </dgm:pt>
    <dgm:pt modelId="{87B7EDC9-A0C4-4878-B494-731564446714}">
      <dgm:prSet/>
      <dgm:spPr/>
      <dgm:t>
        <a:bodyPr/>
        <a:lstStyle/>
        <a:p>
          <a:r>
            <a:rPr lang="en-US" baseline="0" dirty="0"/>
            <a:t>Final recommendation</a:t>
          </a:r>
          <a:endParaRPr lang="en-US" dirty="0"/>
        </a:p>
      </dgm:t>
    </dgm:pt>
    <dgm:pt modelId="{B63EDD2F-3B9E-40F0-ACA1-D0EEA9C8C6A9}" type="parTrans" cxnId="{ED648E28-E1EB-45B7-9596-EB1FBDB85A19}">
      <dgm:prSet/>
      <dgm:spPr/>
      <dgm:t>
        <a:bodyPr/>
        <a:lstStyle/>
        <a:p>
          <a:endParaRPr lang="en-US"/>
        </a:p>
      </dgm:t>
    </dgm:pt>
    <dgm:pt modelId="{68EF6D62-4AA5-4E7C-9CF7-C8AA5969FB6D}" type="sibTrans" cxnId="{ED648E28-E1EB-45B7-9596-EB1FBDB85A19}">
      <dgm:prSet/>
      <dgm:spPr/>
      <dgm:t>
        <a:bodyPr/>
        <a:lstStyle/>
        <a:p>
          <a:endParaRPr lang="en-US"/>
        </a:p>
      </dgm:t>
    </dgm:pt>
    <dgm:pt modelId="{8951B1A6-18C4-4DD6-96C7-78F8D677087C}" type="pres">
      <dgm:prSet presAssocID="{A0EC6E30-84B7-4E75-9EAA-57CA5BDD9605}" presName="root" presStyleCnt="0">
        <dgm:presLayoutVars>
          <dgm:dir/>
          <dgm:resizeHandles val="exact"/>
        </dgm:presLayoutVars>
      </dgm:prSet>
      <dgm:spPr/>
    </dgm:pt>
    <dgm:pt modelId="{47F00A1B-4BEB-47C0-9AD5-2C559091AC79}" type="pres">
      <dgm:prSet presAssocID="{4F214D37-EC43-4F29-AC37-60D6C7E4EB1B}" presName="compNode" presStyleCnt="0"/>
      <dgm:spPr/>
    </dgm:pt>
    <dgm:pt modelId="{CD8C37A7-97E5-4E22-85E7-8773A57F8B07}" type="pres">
      <dgm:prSet presAssocID="{4F214D37-EC43-4F29-AC37-60D6C7E4EB1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54696CF3-2285-417F-836E-FD76C8ADAFCB}" type="pres">
      <dgm:prSet presAssocID="{4F214D37-EC43-4F29-AC37-60D6C7E4EB1B}" presName="spaceRect" presStyleCnt="0"/>
      <dgm:spPr/>
    </dgm:pt>
    <dgm:pt modelId="{3F1A8117-2B25-4672-BBF1-29AB832AFAD2}" type="pres">
      <dgm:prSet presAssocID="{4F214D37-EC43-4F29-AC37-60D6C7E4EB1B}" presName="textRect" presStyleLbl="revTx" presStyleIdx="0" presStyleCnt="6">
        <dgm:presLayoutVars>
          <dgm:chMax val="1"/>
          <dgm:chPref val="1"/>
        </dgm:presLayoutVars>
      </dgm:prSet>
      <dgm:spPr/>
    </dgm:pt>
    <dgm:pt modelId="{2CDEAA2F-5DBE-4E8D-98B1-699459DBE78A}" type="pres">
      <dgm:prSet presAssocID="{EB00978A-ADBE-46B9-8373-BD3137D5431C}" presName="sibTrans" presStyleCnt="0"/>
      <dgm:spPr/>
    </dgm:pt>
    <dgm:pt modelId="{A5FC1287-B6F8-425C-88C8-44C4A5EFD98B}" type="pres">
      <dgm:prSet presAssocID="{8CEB2729-23EA-4C6A-A020-2934AC27F6EB}" presName="compNode" presStyleCnt="0"/>
      <dgm:spPr/>
    </dgm:pt>
    <dgm:pt modelId="{7F0752F5-9514-43D9-81B6-13B6D47F512B}" type="pres">
      <dgm:prSet presAssocID="{8CEB2729-23EA-4C6A-A020-2934AC27F6E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B351107-BA20-475D-A05A-258A432B8732}" type="pres">
      <dgm:prSet presAssocID="{8CEB2729-23EA-4C6A-A020-2934AC27F6EB}" presName="spaceRect" presStyleCnt="0"/>
      <dgm:spPr/>
    </dgm:pt>
    <dgm:pt modelId="{16DC1130-53FC-4315-931F-78ECE173234F}" type="pres">
      <dgm:prSet presAssocID="{8CEB2729-23EA-4C6A-A020-2934AC27F6EB}" presName="textRect" presStyleLbl="revTx" presStyleIdx="1" presStyleCnt="6">
        <dgm:presLayoutVars>
          <dgm:chMax val="1"/>
          <dgm:chPref val="1"/>
        </dgm:presLayoutVars>
      </dgm:prSet>
      <dgm:spPr/>
    </dgm:pt>
    <dgm:pt modelId="{F7AC3990-201C-4B38-A212-B68FB33E10DF}" type="pres">
      <dgm:prSet presAssocID="{4F77C65C-7BB9-4C0F-8BE6-53276CD1B2B8}" presName="sibTrans" presStyleCnt="0"/>
      <dgm:spPr/>
    </dgm:pt>
    <dgm:pt modelId="{3EE78EFE-8C13-49BF-B68D-DD803A8D4C8C}" type="pres">
      <dgm:prSet presAssocID="{3C2AF4A0-D920-46FD-92CC-9CF2BA36765E}" presName="compNode" presStyleCnt="0"/>
      <dgm:spPr/>
    </dgm:pt>
    <dgm:pt modelId="{7D62A8AE-B577-42C3-805F-9412CAA482AF}" type="pres">
      <dgm:prSet presAssocID="{3C2AF4A0-D920-46FD-92CC-9CF2BA36765E}" presName="iconRect" presStyleLbl="node1" presStyleIdx="2" presStyleCnt="6" custLinFactX="100000" custLinFactNeighborX="157507" custLinFactNeighborY="450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5EBA515C-CB32-447E-875D-86F225B2ADFE}" type="pres">
      <dgm:prSet presAssocID="{3C2AF4A0-D920-46FD-92CC-9CF2BA36765E}" presName="spaceRect" presStyleCnt="0"/>
      <dgm:spPr/>
    </dgm:pt>
    <dgm:pt modelId="{1A9C15AD-EB43-45F4-A61F-B03A3452CE37}" type="pres">
      <dgm:prSet presAssocID="{3C2AF4A0-D920-46FD-92CC-9CF2BA36765E}" presName="textRect" presStyleLbl="revTx" presStyleIdx="2" presStyleCnt="6">
        <dgm:presLayoutVars>
          <dgm:chMax val="1"/>
          <dgm:chPref val="1"/>
        </dgm:presLayoutVars>
      </dgm:prSet>
      <dgm:spPr/>
    </dgm:pt>
    <dgm:pt modelId="{1E1324DE-7EE3-429E-B347-DE92BF5575BE}" type="pres">
      <dgm:prSet presAssocID="{A6D14632-7511-4F01-9397-35AAA8114DC9}" presName="sibTrans" presStyleCnt="0"/>
      <dgm:spPr/>
    </dgm:pt>
    <dgm:pt modelId="{036E89EB-37F0-45B3-9C9C-F3697B60219C}" type="pres">
      <dgm:prSet presAssocID="{C6AC7F3C-2ECE-4491-9475-F63D20D034CD}" presName="compNode" presStyleCnt="0"/>
      <dgm:spPr/>
    </dgm:pt>
    <dgm:pt modelId="{419894DA-D658-4073-8500-E3879892534A}" type="pres">
      <dgm:prSet presAssocID="{C6AC7F3C-2ECE-4491-9475-F63D20D034CD}" presName="iconRect" presStyleLbl="node1" presStyleIdx="3" presStyleCnt="6" custLinFactX="-100000" custLinFactNeighborX="-159630" custLinFactNeighborY="141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8700F4E1-50FA-4EF8-8DA7-FE7314F67C7B}" type="pres">
      <dgm:prSet presAssocID="{C6AC7F3C-2ECE-4491-9475-F63D20D034CD}" presName="spaceRect" presStyleCnt="0"/>
      <dgm:spPr/>
    </dgm:pt>
    <dgm:pt modelId="{1FFE92AD-1F4E-40AA-B85B-26753EA58D6E}" type="pres">
      <dgm:prSet presAssocID="{C6AC7F3C-2ECE-4491-9475-F63D20D034CD}" presName="textRect" presStyleLbl="revTx" presStyleIdx="3" presStyleCnt="6">
        <dgm:presLayoutVars>
          <dgm:chMax val="1"/>
          <dgm:chPref val="1"/>
        </dgm:presLayoutVars>
      </dgm:prSet>
      <dgm:spPr/>
    </dgm:pt>
    <dgm:pt modelId="{AE13E81F-36C0-4838-95EA-8329735646C2}" type="pres">
      <dgm:prSet presAssocID="{C7F15DB0-B4E7-4F7C-953B-B6424742F558}" presName="sibTrans" presStyleCnt="0"/>
      <dgm:spPr/>
    </dgm:pt>
    <dgm:pt modelId="{FA1497E9-3A35-437C-A3CE-7C22ADFED4EB}" type="pres">
      <dgm:prSet presAssocID="{643B991D-FB13-4F94-A124-EF51F89841FC}" presName="compNode" presStyleCnt="0"/>
      <dgm:spPr/>
    </dgm:pt>
    <dgm:pt modelId="{18E0E5AB-A2E8-414F-BCD0-11F3274C0A09}" type="pres">
      <dgm:prSet presAssocID="{643B991D-FB13-4F94-A124-EF51F89841F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19EEA95D-AD36-4775-BBA5-8394A404E4BC}" type="pres">
      <dgm:prSet presAssocID="{643B991D-FB13-4F94-A124-EF51F89841FC}" presName="spaceRect" presStyleCnt="0"/>
      <dgm:spPr/>
    </dgm:pt>
    <dgm:pt modelId="{CEBCED2E-6A29-4B08-A359-31E225C73FC8}" type="pres">
      <dgm:prSet presAssocID="{643B991D-FB13-4F94-A124-EF51F89841FC}" presName="textRect" presStyleLbl="revTx" presStyleIdx="4" presStyleCnt="6">
        <dgm:presLayoutVars>
          <dgm:chMax val="1"/>
          <dgm:chPref val="1"/>
        </dgm:presLayoutVars>
      </dgm:prSet>
      <dgm:spPr/>
    </dgm:pt>
    <dgm:pt modelId="{3E182DD2-DA7B-4602-8A40-DF02D4300B2A}" type="pres">
      <dgm:prSet presAssocID="{98100032-5864-48D2-A4D0-AFAB3AF8135B}" presName="sibTrans" presStyleCnt="0"/>
      <dgm:spPr/>
    </dgm:pt>
    <dgm:pt modelId="{2ED82638-425B-4F73-AEA4-BC821E1952D2}" type="pres">
      <dgm:prSet presAssocID="{87B7EDC9-A0C4-4878-B494-731564446714}" presName="compNode" presStyleCnt="0"/>
      <dgm:spPr/>
    </dgm:pt>
    <dgm:pt modelId="{A6E91B78-9480-471D-BC3B-634073F5CF78}" type="pres">
      <dgm:prSet presAssocID="{87B7EDC9-A0C4-4878-B494-73156444671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534AECFF-B95E-45EA-8DCF-B6703A16632D}" type="pres">
      <dgm:prSet presAssocID="{87B7EDC9-A0C4-4878-B494-731564446714}" presName="spaceRect" presStyleCnt="0"/>
      <dgm:spPr/>
    </dgm:pt>
    <dgm:pt modelId="{BFD1E3F7-A792-4980-A19D-5DD5B851A0DE}" type="pres">
      <dgm:prSet presAssocID="{87B7EDC9-A0C4-4878-B494-731564446714}" presName="textRect" presStyleLbl="revTx" presStyleIdx="5" presStyleCnt="6">
        <dgm:presLayoutVars>
          <dgm:chMax val="1"/>
          <dgm:chPref val="1"/>
        </dgm:presLayoutVars>
      </dgm:prSet>
      <dgm:spPr/>
    </dgm:pt>
  </dgm:ptLst>
  <dgm:cxnLst>
    <dgm:cxn modelId="{AE9E5A02-ADEA-4994-A360-D60FAB01CD63}" type="presOf" srcId="{A0EC6E30-84B7-4E75-9EAA-57CA5BDD9605}" destId="{8951B1A6-18C4-4DD6-96C7-78F8D677087C}" srcOrd="0" destOrd="0" presId="urn:microsoft.com/office/officeart/2018/2/layout/IconLabelList"/>
    <dgm:cxn modelId="{ED648E28-E1EB-45B7-9596-EB1FBDB85A19}" srcId="{A0EC6E30-84B7-4E75-9EAA-57CA5BDD9605}" destId="{87B7EDC9-A0C4-4878-B494-731564446714}" srcOrd="5" destOrd="0" parTransId="{B63EDD2F-3B9E-40F0-ACA1-D0EEA9C8C6A9}" sibTransId="{68EF6D62-4AA5-4E7C-9CF7-C8AA5969FB6D}"/>
    <dgm:cxn modelId="{6B4B5961-A1BE-494D-B7AD-0BA21FE349DA}" type="presOf" srcId="{8CEB2729-23EA-4C6A-A020-2934AC27F6EB}" destId="{16DC1130-53FC-4315-931F-78ECE173234F}" srcOrd="0" destOrd="0" presId="urn:microsoft.com/office/officeart/2018/2/layout/IconLabelList"/>
    <dgm:cxn modelId="{BB00E463-D1B6-48D6-844E-D93B2C9E5D16}" type="presOf" srcId="{87B7EDC9-A0C4-4878-B494-731564446714}" destId="{BFD1E3F7-A792-4980-A19D-5DD5B851A0DE}" srcOrd="0" destOrd="0" presId="urn:microsoft.com/office/officeart/2018/2/layout/IconLabelList"/>
    <dgm:cxn modelId="{A0276B44-B8DD-45D4-BEA7-489EAFCA9390}" type="presOf" srcId="{C6AC7F3C-2ECE-4491-9475-F63D20D034CD}" destId="{1FFE92AD-1F4E-40AA-B85B-26753EA58D6E}" srcOrd="0" destOrd="0" presId="urn:microsoft.com/office/officeart/2018/2/layout/IconLabelList"/>
    <dgm:cxn modelId="{BBC0464E-3101-4F60-905C-99654BF0E6D8}" srcId="{A0EC6E30-84B7-4E75-9EAA-57CA5BDD9605}" destId="{643B991D-FB13-4F94-A124-EF51F89841FC}" srcOrd="4" destOrd="0" parTransId="{E88EA462-89AE-4522-B729-4BBAFDC92115}" sibTransId="{98100032-5864-48D2-A4D0-AFAB3AF8135B}"/>
    <dgm:cxn modelId="{DF9CC87F-527B-40BC-A227-67C17B2F2EE4}" srcId="{A0EC6E30-84B7-4E75-9EAA-57CA5BDD9605}" destId="{C6AC7F3C-2ECE-4491-9475-F63D20D034CD}" srcOrd="3" destOrd="0" parTransId="{BDEE0A39-B258-472F-BCDC-C22D22AE8B01}" sibTransId="{C7F15DB0-B4E7-4F7C-953B-B6424742F558}"/>
    <dgm:cxn modelId="{F27C958E-508F-44F6-9881-84B7029F38BE}" type="presOf" srcId="{4F214D37-EC43-4F29-AC37-60D6C7E4EB1B}" destId="{3F1A8117-2B25-4672-BBF1-29AB832AFAD2}" srcOrd="0" destOrd="0" presId="urn:microsoft.com/office/officeart/2018/2/layout/IconLabelList"/>
    <dgm:cxn modelId="{86E10B9F-48A9-4FD9-8A7A-18AC6810DDE1}" type="presOf" srcId="{3C2AF4A0-D920-46FD-92CC-9CF2BA36765E}" destId="{1A9C15AD-EB43-45F4-A61F-B03A3452CE37}" srcOrd="0" destOrd="0" presId="urn:microsoft.com/office/officeart/2018/2/layout/IconLabelList"/>
    <dgm:cxn modelId="{37689DA1-9AE1-4699-B1D9-E03B8B37E471}" srcId="{A0EC6E30-84B7-4E75-9EAA-57CA5BDD9605}" destId="{3C2AF4A0-D920-46FD-92CC-9CF2BA36765E}" srcOrd="2" destOrd="0" parTransId="{1A3066FF-78BB-458D-ADA6-0BF979AED00B}" sibTransId="{A6D14632-7511-4F01-9397-35AAA8114DC9}"/>
    <dgm:cxn modelId="{0AB80CC3-1570-4C80-BFB0-6C433E6D5950}" srcId="{A0EC6E30-84B7-4E75-9EAA-57CA5BDD9605}" destId="{8CEB2729-23EA-4C6A-A020-2934AC27F6EB}" srcOrd="1" destOrd="0" parTransId="{674CA401-3052-4168-8031-9BC3E80EABC5}" sibTransId="{4F77C65C-7BB9-4C0F-8BE6-53276CD1B2B8}"/>
    <dgm:cxn modelId="{573091CE-C405-4E24-B2BA-1BE2BC72953A}" srcId="{A0EC6E30-84B7-4E75-9EAA-57CA5BDD9605}" destId="{4F214D37-EC43-4F29-AC37-60D6C7E4EB1B}" srcOrd="0" destOrd="0" parTransId="{0E9977FC-C530-4EAE-9CD5-9866E442D9E2}" sibTransId="{EB00978A-ADBE-46B9-8373-BD3137D5431C}"/>
    <dgm:cxn modelId="{3B23E9E6-C13F-40CF-AF66-91DD670ACE8E}" type="presOf" srcId="{643B991D-FB13-4F94-A124-EF51F89841FC}" destId="{CEBCED2E-6A29-4B08-A359-31E225C73FC8}" srcOrd="0" destOrd="0" presId="urn:microsoft.com/office/officeart/2018/2/layout/IconLabelList"/>
    <dgm:cxn modelId="{CC27D7FF-98B8-4177-B21F-55448C57557C}" type="presParOf" srcId="{8951B1A6-18C4-4DD6-96C7-78F8D677087C}" destId="{47F00A1B-4BEB-47C0-9AD5-2C559091AC79}" srcOrd="0" destOrd="0" presId="urn:microsoft.com/office/officeart/2018/2/layout/IconLabelList"/>
    <dgm:cxn modelId="{62162978-8752-4D99-AD48-3E1732C37A07}" type="presParOf" srcId="{47F00A1B-4BEB-47C0-9AD5-2C559091AC79}" destId="{CD8C37A7-97E5-4E22-85E7-8773A57F8B07}" srcOrd="0" destOrd="0" presId="urn:microsoft.com/office/officeart/2018/2/layout/IconLabelList"/>
    <dgm:cxn modelId="{EBDD9BB6-AB45-464D-881F-A2A0AB6E3983}" type="presParOf" srcId="{47F00A1B-4BEB-47C0-9AD5-2C559091AC79}" destId="{54696CF3-2285-417F-836E-FD76C8ADAFCB}" srcOrd="1" destOrd="0" presId="urn:microsoft.com/office/officeart/2018/2/layout/IconLabelList"/>
    <dgm:cxn modelId="{B974B0D5-D42F-47A4-985A-E54A77BBE54B}" type="presParOf" srcId="{47F00A1B-4BEB-47C0-9AD5-2C559091AC79}" destId="{3F1A8117-2B25-4672-BBF1-29AB832AFAD2}" srcOrd="2" destOrd="0" presId="urn:microsoft.com/office/officeart/2018/2/layout/IconLabelList"/>
    <dgm:cxn modelId="{81405255-F77B-49F0-B760-544F5E0B44BD}" type="presParOf" srcId="{8951B1A6-18C4-4DD6-96C7-78F8D677087C}" destId="{2CDEAA2F-5DBE-4E8D-98B1-699459DBE78A}" srcOrd="1" destOrd="0" presId="urn:microsoft.com/office/officeart/2018/2/layout/IconLabelList"/>
    <dgm:cxn modelId="{C9C910EF-79F5-487A-8662-10F7EC86443B}" type="presParOf" srcId="{8951B1A6-18C4-4DD6-96C7-78F8D677087C}" destId="{A5FC1287-B6F8-425C-88C8-44C4A5EFD98B}" srcOrd="2" destOrd="0" presId="urn:microsoft.com/office/officeart/2018/2/layout/IconLabelList"/>
    <dgm:cxn modelId="{C26A7B8D-EE80-4E53-BC9B-E355818D3206}" type="presParOf" srcId="{A5FC1287-B6F8-425C-88C8-44C4A5EFD98B}" destId="{7F0752F5-9514-43D9-81B6-13B6D47F512B}" srcOrd="0" destOrd="0" presId="urn:microsoft.com/office/officeart/2018/2/layout/IconLabelList"/>
    <dgm:cxn modelId="{3AA42E32-C589-409F-B056-0ED285493416}" type="presParOf" srcId="{A5FC1287-B6F8-425C-88C8-44C4A5EFD98B}" destId="{1B351107-BA20-475D-A05A-258A432B8732}" srcOrd="1" destOrd="0" presId="urn:microsoft.com/office/officeart/2018/2/layout/IconLabelList"/>
    <dgm:cxn modelId="{2E46025B-D03A-48AF-919C-44DC9A549548}" type="presParOf" srcId="{A5FC1287-B6F8-425C-88C8-44C4A5EFD98B}" destId="{16DC1130-53FC-4315-931F-78ECE173234F}" srcOrd="2" destOrd="0" presId="urn:microsoft.com/office/officeart/2018/2/layout/IconLabelList"/>
    <dgm:cxn modelId="{F68B52D2-AF09-4243-ACBE-6B3570FC7EFF}" type="presParOf" srcId="{8951B1A6-18C4-4DD6-96C7-78F8D677087C}" destId="{F7AC3990-201C-4B38-A212-B68FB33E10DF}" srcOrd="3" destOrd="0" presId="urn:microsoft.com/office/officeart/2018/2/layout/IconLabelList"/>
    <dgm:cxn modelId="{042CF057-24F1-4677-BC18-256B879B604E}" type="presParOf" srcId="{8951B1A6-18C4-4DD6-96C7-78F8D677087C}" destId="{3EE78EFE-8C13-49BF-B68D-DD803A8D4C8C}" srcOrd="4" destOrd="0" presId="urn:microsoft.com/office/officeart/2018/2/layout/IconLabelList"/>
    <dgm:cxn modelId="{DC9CCB3B-8C44-4FA2-951F-0A052EC9965D}" type="presParOf" srcId="{3EE78EFE-8C13-49BF-B68D-DD803A8D4C8C}" destId="{7D62A8AE-B577-42C3-805F-9412CAA482AF}" srcOrd="0" destOrd="0" presId="urn:microsoft.com/office/officeart/2018/2/layout/IconLabelList"/>
    <dgm:cxn modelId="{9A1ED4F6-CF7C-44C8-892B-802A5F31ED78}" type="presParOf" srcId="{3EE78EFE-8C13-49BF-B68D-DD803A8D4C8C}" destId="{5EBA515C-CB32-447E-875D-86F225B2ADFE}" srcOrd="1" destOrd="0" presId="urn:microsoft.com/office/officeart/2018/2/layout/IconLabelList"/>
    <dgm:cxn modelId="{862876B4-5653-4D08-9002-6725F84D29B4}" type="presParOf" srcId="{3EE78EFE-8C13-49BF-B68D-DD803A8D4C8C}" destId="{1A9C15AD-EB43-45F4-A61F-B03A3452CE37}" srcOrd="2" destOrd="0" presId="urn:microsoft.com/office/officeart/2018/2/layout/IconLabelList"/>
    <dgm:cxn modelId="{BDE922A0-1040-4F9F-BE2A-B07AF31DA346}" type="presParOf" srcId="{8951B1A6-18C4-4DD6-96C7-78F8D677087C}" destId="{1E1324DE-7EE3-429E-B347-DE92BF5575BE}" srcOrd="5" destOrd="0" presId="urn:microsoft.com/office/officeart/2018/2/layout/IconLabelList"/>
    <dgm:cxn modelId="{E6447CDE-5AAE-4E9B-872B-288D07330433}" type="presParOf" srcId="{8951B1A6-18C4-4DD6-96C7-78F8D677087C}" destId="{036E89EB-37F0-45B3-9C9C-F3697B60219C}" srcOrd="6" destOrd="0" presId="urn:microsoft.com/office/officeart/2018/2/layout/IconLabelList"/>
    <dgm:cxn modelId="{09F83691-3DAD-4A17-A235-A7919E41D7FD}" type="presParOf" srcId="{036E89EB-37F0-45B3-9C9C-F3697B60219C}" destId="{419894DA-D658-4073-8500-E3879892534A}" srcOrd="0" destOrd="0" presId="urn:microsoft.com/office/officeart/2018/2/layout/IconLabelList"/>
    <dgm:cxn modelId="{0FB68915-07DC-4A5C-BCC3-851F1766A551}" type="presParOf" srcId="{036E89EB-37F0-45B3-9C9C-F3697B60219C}" destId="{8700F4E1-50FA-4EF8-8DA7-FE7314F67C7B}" srcOrd="1" destOrd="0" presId="urn:microsoft.com/office/officeart/2018/2/layout/IconLabelList"/>
    <dgm:cxn modelId="{12C5EADB-C5F2-42D2-8A25-8F24EC07CF81}" type="presParOf" srcId="{036E89EB-37F0-45B3-9C9C-F3697B60219C}" destId="{1FFE92AD-1F4E-40AA-B85B-26753EA58D6E}" srcOrd="2" destOrd="0" presId="urn:microsoft.com/office/officeart/2018/2/layout/IconLabelList"/>
    <dgm:cxn modelId="{937E4195-9BA0-45EA-9CC1-2B834B7DFFE9}" type="presParOf" srcId="{8951B1A6-18C4-4DD6-96C7-78F8D677087C}" destId="{AE13E81F-36C0-4838-95EA-8329735646C2}" srcOrd="7" destOrd="0" presId="urn:microsoft.com/office/officeart/2018/2/layout/IconLabelList"/>
    <dgm:cxn modelId="{BBB78929-3CCF-45A3-A8A9-2608385C8D60}" type="presParOf" srcId="{8951B1A6-18C4-4DD6-96C7-78F8D677087C}" destId="{FA1497E9-3A35-437C-A3CE-7C22ADFED4EB}" srcOrd="8" destOrd="0" presId="urn:microsoft.com/office/officeart/2018/2/layout/IconLabelList"/>
    <dgm:cxn modelId="{F73E344E-A616-4373-8231-AE5F7FDC07B3}" type="presParOf" srcId="{FA1497E9-3A35-437C-A3CE-7C22ADFED4EB}" destId="{18E0E5AB-A2E8-414F-BCD0-11F3274C0A09}" srcOrd="0" destOrd="0" presId="urn:microsoft.com/office/officeart/2018/2/layout/IconLabelList"/>
    <dgm:cxn modelId="{64282F28-678D-483E-A63C-C13F833B4D49}" type="presParOf" srcId="{FA1497E9-3A35-437C-A3CE-7C22ADFED4EB}" destId="{19EEA95D-AD36-4775-BBA5-8394A404E4BC}" srcOrd="1" destOrd="0" presId="urn:microsoft.com/office/officeart/2018/2/layout/IconLabelList"/>
    <dgm:cxn modelId="{D056A279-683E-4773-A87E-9E737CFB3276}" type="presParOf" srcId="{FA1497E9-3A35-437C-A3CE-7C22ADFED4EB}" destId="{CEBCED2E-6A29-4B08-A359-31E225C73FC8}" srcOrd="2" destOrd="0" presId="urn:microsoft.com/office/officeart/2018/2/layout/IconLabelList"/>
    <dgm:cxn modelId="{1B2FF309-60A2-4F40-A04B-A7A7D5A5ADB2}" type="presParOf" srcId="{8951B1A6-18C4-4DD6-96C7-78F8D677087C}" destId="{3E182DD2-DA7B-4602-8A40-DF02D4300B2A}" srcOrd="9" destOrd="0" presId="urn:microsoft.com/office/officeart/2018/2/layout/IconLabelList"/>
    <dgm:cxn modelId="{EA62C811-2E92-4A57-A12B-501FB2FC5148}" type="presParOf" srcId="{8951B1A6-18C4-4DD6-96C7-78F8D677087C}" destId="{2ED82638-425B-4F73-AEA4-BC821E1952D2}" srcOrd="10" destOrd="0" presId="urn:microsoft.com/office/officeart/2018/2/layout/IconLabelList"/>
    <dgm:cxn modelId="{BE220140-AD79-4FD9-9B54-EBA709D6071B}" type="presParOf" srcId="{2ED82638-425B-4F73-AEA4-BC821E1952D2}" destId="{A6E91B78-9480-471D-BC3B-634073F5CF78}" srcOrd="0" destOrd="0" presId="urn:microsoft.com/office/officeart/2018/2/layout/IconLabelList"/>
    <dgm:cxn modelId="{E1D1CF4D-B0D5-4BC0-A683-BC63B7B1E830}" type="presParOf" srcId="{2ED82638-425B-4F73-AEA4-BC821E1952D2}" destId="{534AECFF-B95E-45EA-8DCF-B6703A16632D}" srcOrd="1" destOrd="0" presId="urn:microsoft.com/office/officeart/2018/2/layout/IconLabelList"/>
    <dgm:cxn modelId="{40780924-29C4-4125-A810-74F316E3E330}" type="presParOf" srcId="{2ED82638-425B-4F73-AEA4-BC821E1952D2}" destId="{BFD1E3F7-A792-4980-A19D-5DD5B851A0D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C37A7-97E5-4E22-85E7-8773A57F8B07}">
      <dsp:nvSpPr>
        <dsp:cNvPr id="0" name=""/>
        <dsp:cNvSpPr/>
      </dsp:nvSpPr>
      <dsp:spPr>
        <a:xfrm>
          <a:off x="447456" y="1083071"/>
          <a:ext cx="726152" cy="7261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A8117-2B25-4672-BBF1-29AB832AFAD2}">
      <dsp:nvSpPr>
        <dsp:cNvPr id="0" name=""/>
        <dsp:cNvSpPr/>
      </dsp:nvSpPr>
      <dsp:spPr>
        <a:xfrm>
          <a:off x="3696" y="2051296"/>
          <a:ext cx="1613671" cy="64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baseline="0"/>
            <a:t>Business problem</a:t>
          </a:r>
          <a:endParaRPr lang="en-US" sz="1600" kern="1200"/>
        </a:p>
      </dsp:txBody>
      <dsp:txXfrm>
        <a:off x="3696" y="2051296"/>
        <a:ext cx="1613671" cy="645468"/>
      </dsp:txXfrm>
    </dsp:sp>
    <dsp:sp modelId="{7F0752F5-9514-43D9-81B6-13B6D47F512B}">
      <dsp:nvSpPr>
        <dsp:cNvPr id="0" name=""/>
        <dsp:cNvSpPr/>
      </dsp:nvSpPr>
      <dsp:spPr>
        <a:xfrm>
          <a:off x="2343521" y="1083071"/>
          <a:ext cx="726152" cy="7261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DC1130-53FC-4315-931F-78ECE173234F}">
      <dsp:nvSpPr>
        <dsp:cNvPr id="0" name=""/>
        <dsp:cNvSpPr/>
      </dsp:nvSpPr>
      <dsp:spPr>
        <a:xfrm>
          <a:off x="1899761" y="2051296"/>
          <a:ext cx="1613671" cy="64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baseline="0"/>
            <a:t>Eda recommendation</a:t>
          </a:r>
          <a:endParaRPr lang="en-US" sz="1600" kern="1200"/>
        </a:p>
      </dsp:txBody>
      <dsp:txXfrm>
        <a:off x="1899761" y="2051296"/>
        <a:ext cx="1613671" cy="645468"/>
      </dsp:txXfrm>
    </dsp:sp>
    <dsp:sp modelId="{7D62A8AE-B577-42C3-805F-9412CAA482AF}">
      <dsp:nvSpPr>
        <dsp:cNvPr id="0" name=""/>
        <dsp:cNvSpPr/>
      </dsp:nvSpPr>
      <dsp:spPr>
        <a:xfrm>
          <a:off x="6109478" y="1115763"/>
          <a:ext cx="726152" cy="7261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9C15AD-EB43-45F4-A61F-B03A3452CE37}">
      <dsp:nvSpPr>
        <dsp:cNvPr id="0" name=""/>
        <dsp:cNvSpPr/>
      </dsp:nvSpPr>
      <dsp:spPr>
        <a:xfrm>
          <a:off x="3795825" y="2051296"/>
          <a:ext cx="1613671" cy="64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baseline="0" dirty="0"/>
            <a:t>Model selection</a:t>
          </a:r>
          <a:endParaRPr lang="en-US" sz="1600" kern="1200" dirty="0"/>
        </a:p>
      </dsp:txBody>
      <dsp:txXfrm>
        <a:off x="3795825" y="2051296"/>
        <a:ext cx="1613671" cy="645468"/>
      </dsp:txXfrm>
    </dsp:sp>
    <dsp:sp modelId="{419894DA-D658-4073-8500-E3879892534A}">
      <dsp:nvSpPr>
        <dsp:cNvPr id="0" name=""/>
        <dsp:cNvSpPr/>
      </dsp:nvSpPr>
      <dsp:spPr>
        <a:xfrm>
          <a:off x="4250340" y="1093347"/>
          <a:ext cx="726152" cy="7261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FE92AD-1F4E-40AA-B85B-26753EA58D6E}">
      <dsp:nvSpPr>
        <dsp:cNvPr id="0" name=""/>
        <dsp:cNvSpPr/>
      </dsp:nvSpPr>
      <dsp:spPr>
        <a:xfrm>
          <a:off x="5691890" y="2051296"/>
          <a:ext cx="1613671" cy="64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baseline="0" dirty="0"/>
            <a:t>Model building </a:t>
          </a:r>
          <a:endParaRPr lang="en-US" sz="1600" kern="1200" dirty="0"/>
        </a:p>
      </dsp:txBody>
      <dsp:txXfrm>
        <a:off x="5691890" y="2051296"/>
        <a:ext cx="1613671" cy="645468"/>
      </dsp:txXfrm>
    </dsp:sp>
    <dsp:sp modelId="{18E0E5AB-A2E8-414F-BCD0-11F3274C0A09}">
      <dsp:nvSpPr>
        <dsp:cNvPr id="0" name=""/>
        <dsp:cNvSpPr/>
      </dsp:nvSpPr>
      <dsp:spPr>
        <a:xfrm>
          <a:off x="8031714" y="1083071"/>
          <a:ext cx="726152" cy="7261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BCED2E-6A29-4B08-A359-31E225C73FC8}">
      <dsp:nvSpPr>
        <dsp:cNvPr id="0" name=""/>
        <dsp:cNvSpPr/>
      </dsp:nvSpPr>
      <dsp:spPr>
        <a:xfrm>
          <a:off x="7587954" y="2051296"/>
          <a:ext cx="1613671" cy="64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baseline="0"/>
            <a:t>Performance metrics</a:t>
          </a:r>
          <a:endParaRPr lang="en-US" sz="1600" kern="1200"/>
        </a:p>
      </dsp:txBody>
      <dsp:txXfrm>
        <a:off x="7587954" y="2051296"/>
        <a:ext cx="1613671" cy="645468"/>
      </dsp:txXfrm>
    </dsp:sp>
    <dsp:sp modelId="{A6E91B78-9480-471D-BC3B-634073F5CF78}">
      <dsp:nvSpPr>
        <dsp:cNvPr id="0" name=""/>
        <dsp:cNvSpPr/>
      </dsp:nvSpPr>
      <dsp:spPr>
        <a:xfrm>
          <a:off x="9927778" y="1083071"/>
          <a:ext cx="726152" cy="72615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D1E3F7-A792-4980-A19D-5DD5B851A0DE}">
      <dsp:nvSpPr>
        <dsp:cNvPr id="0" name=""/>
        <dsp:cNvSpPr/>
      </dsp:nvSpPr>
      <dsp:spPr>
        <a:xfrm>
          <a:off x="9484019" y="2051296"/>
          <a:ext cx="1613671" cy="64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baseline="0" dirty="0"/>
            <a:t>Final recommendation</a:t>
          </a:r>
          <a:endParaRPr lang="en-US" sz="1600" kern="1200" dirty="0"/>
        </a:p>
      </dsp:txBody>
      <dsp:txXfrm>
        <a:off x="9484019" y="2051296"/>
        <a:ext cx="1613671" cy="64546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8/13/2021</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198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8/13/2021</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8298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8/13/2021</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3426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8/13/2021</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818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8/13/2021</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7635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8/13/2021</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22669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8/13/2021</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1832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8/13/2021</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3649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8/13/2021</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8626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8/13/2021</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89725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8/13/2021</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4155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8/13/2021</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29587612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67A1A-C293-47ED-B756-6F4C390FC3CA}"/>
              </a:ext>
            </a:extLst>
          </p:cNvPr>
          <p:cNvSpPr>
            <a:spLocks noGrp="1"/>
          </p:cNvSpPr>
          <p:nvPr>
            <p:ph type="ctrTitle"/>
          </p:nvPr>
        </p:nvSpPr>
        <p:spPr>
          <a:xfrm>
            <a:off x="7153200" y="540000"/>
            <a:ext cx="4500561" cy="4259814"/>
          </a:xfrm>
        </p:spPr>
        <p:txBody>
          <a:bodyPr>
            <a:normAutofit/>
          </a:bodyPr>
          <a:lstStyle/>
          <a:p>
            <a:r>
              <a:rPr lang="en-US" sz="5500"/>
              <a:t>Bank Marketing Campaign- Final Presentation</a:t>
            </a:r>
          </a:p>
        </p:txBody>
      </p:sp>
      <p:sp>
        <p:nvSpPr>
          <p:cNvPr id="3" name="Subtitle 2">
            <a:extLst>
              <a:ext uri="{FF2B5EF4-FFF2-40B4-BE49-F238E27FC236}">
                <a16:creationId xmlns:a16="http://schemas.microsoft.com/office/drawing/2014/main" id="{67FF83DF-7618-4568-9256-F43DD6CBF8BA}"/>
              </a:ext>
            </a:extLst>
          </p:cNvPr>
          <p:cNvSpPr>
            <a:spLocks noGrp="1"/>
          </p:cNvSpPr>
          <p:nvPr>
            <p:ph type="subTitle" idx="1"/>
          </p:nvPr>
        </p:nvSpPr>
        <p:spPr>
          <a:xfrm>
            <a:off x="7153200" y="4988476"/>
            <a:ext cx="4500561" cy="1320249"/>
          </a:xfrm>
        </p:spPr>
        <p:txBody>
          <a:bodyPr>
            <a:normAutofit/>
          </a:bodyPr>
          <a:lstStyle/>
          <a:p>
            <a:r>
              <a:rPr lang="en-US" dirty="0"/>
              <a:t>By: </a:t>
            </a:r>
            <a:r>
              <a:rPr lang="en-US" dirty="0" err="1"/>
              <a:t>Hazim</a:t>
            </a:r>
            <a:r>
              <a:rPr lang="en-US" dirty="0"/>
              <a:t> Bukhari</a:t>
            </a:r>
          </a:p>
          <a:p>
            <a:r>
              <a:rPr lang="en-US" dirty="0"/>
              <a:t>Batch #: LISUM01</a:t>
            </a:r>
          </a:p>
        </p:txBody>
      </p:sp>
      <p:grpSp>
        <p:nvGrpSpPr>
          <p:cNvPr id="24" name="Group 10">
            <a:extLst>
              <a:ext uri="{FF2B5EF4-FFF2-40B4-BE49-F238E27FC236}">
                <a16:creationId xmlns:a16="http://schemas.microsoft.com/office/drawing/2014/main" id="{4B7AF231-444C-44D0-B791-BAFE395E3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1" y="3600"/>
            <a:ext cx="7266875" cy="6854400"/>
            <a:chOff x="4925125" y="3600"/>
            <a:chExt cx="7266875" cy="6854400"/>
          </a:xfrm>
        </p:grpSpPr>
        <p:sp>
          <p:nvSpPr>
            <p:cNvPr id="12" name="Oval 11">
              <a:extLst>
                <a:ext uri="{FF2B5EF4-FFF2-40B4-BE49-F238E27FC236}">
                  <a16:creationId xmlns:a16="http://schemas.microsoft.com/office/drawing/2014/main" id="{6152793A-5125-41FA-AEF6-96C5463D0A7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2">
              <a:extLst>
                <a:ext uri="{FF2B5EF4-FFF2-40B4-BE49-F238E27FC236}">
                  <a16:creationId xmlns:a16="http://schemas.microsoft.com/office/drawing/2014/main" id="{63C1632F-098D-4A05-B248-04B7ABFE00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A85C0F5-DDEB-454E-A0E4-B6F0FB4CAB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6" name="Picture 3" descr="Web of wires connecting pins">
            <a:extLst>
              <a:ext uri="{FF2B5EF4-FFF2-40B4-BE49-F238E27FC236}">
                <a16:creationId xmlns:a16="http://schemas.microsoft.com/office/drawing/2014/main" id="{35647F6C-0CBA-4772-8B58-19B4A03AE32C}"/>
              </a:ext>
            </a:extLst>
          </p:cNvPr>
          <p:cNvPicPr>
            <a:picLocks noChangeAspect="1"/>
          </p:cNvPicPr>
          <p:nvPr/>
        </p:nvPicPr>
        <p:blipFill rotWithShape="1">
          <a:blip r:embed="rId2"/>
          <a:srcRect l="9797" r="23453"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13620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DDF1D-7D5D-4087-9338-F49A4104F040}"/>
              </a:ext>
            </a:extLst>
          </p:cNvPr>
          <p:cNvSpPr>
            <a:spLocks noGrp="1"/>
          </p:cNvSpPr>
          <p:nvPr>
            <p:ph type="title"/>
          </p:nvPr>
        </p:nvSpPr>
        <p:spPr>
          <a:xfrm>
            <a:off x="540000" y="540000"/>
            <a:ext cx="11101135" cy="1809500"/>
          </a:xfrm>
        </p:spPr>
        <p:txBody>
          <a:bodyPr anchor="t">
            <a:normAutofit/>
          </a:bodyPr>
          <a:lstStyle/>
          <a:p>
            <a:r>
              <a:rPr lang="en-US" dirty="0"/>
              <a:t>Table of contents:</a:t>
            </a:r>
          </a:p>
        </p:txBody>
      </p:sp>
      <p:graphicFrame>
        <p:nvGraphicFramePr>
          <p:cNvPr id="5" name="Content Placeholder 2">
            <a:extLst>
              <a:ext uri="{FF2B5EF4-FFF2-40B4-BE49-F238E27FC236}">
                <a16:creationId xmlns:a16="http://schemas.microsoft.com/office/drawing/2014/main" id="{B743D268-807D-41CA-9ACC-25199BBF99CF}"/>
              </a:ext>
            </a:extLst>
          </p:cNvPr>
          <p:cNvGraphicFramePr>
            <a:graphicFrameLocks noGrp="1"/>
          </p:cNvGraphicFramePr>
          <p:nvPr>
            <p:ph idx="1"/>
            <p:extLst>
              <p:ext uri="{D42A27DB-BD31-4B8C-83A1-F6EECF244321}">
                <p14:modId xmlns:p14="http://schemas.microsoft.com/office/powerpoint/2010/main" val="1307783526"/>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120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7" name="Freeform: Shape 16">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8F2EFA-B8AF-4C38-86D5-2C18E1986457}"/>
              </a:ext>
            </a:extLst>
          </p:cNvPr>
          <p:cNvSpPr>
            <a:spLocks noGrp="1"/>
          </p:cNvSpPr>
          <p:nvPr>
            <p:ph type="title"/>
          </p:nvPr>
        </p:nvSpPr>
        <p:spPr>
          <a:xfrm>
            <a:off x="540000" y="540000"/>
            <a:ext cx="4500561" cy="2181946"/>
          </a:xfrm>
        </p:spPr>
        <p:txBody>
          <a:bodyPr anchor="t">
            <a:normAutofit/>
          </a:bodyPr>
          <a:lstStyle/>
          <a:p>
            <a:r>
              <a:rPr lang="en-US" dirty="0"/>
              <a:t>Business problem:</a:t>
            </a:r>
          </a:p>
        </p:txBody>
      </p:sp>
      <p:sp>
        <p:nvSpPr>
          <p:cNvPr id="3" name="Content Placeholder 2">
            <a:extLst>
              <a:ext uri="{FF2B5EF4-FFF2-40B4-BE49-F238E27FC236}">
                <a16:creationId xmlns:a16="http://schemas.microsoft.com/office/drawing/2014/main" id="{E29E3DCA-040C-4568-9B62-A8CE17FDF03C}"/>
              </a:ext>
            </a:extLst>
          </p:cNvPr>
          <p:cNvSpPr>
            <a:spLocks noGrp="1"/>
          </p:cNvSpPr>
          <p:nvPr>
            <p:ph idx="1"/>
          </p:nvPr>
        </p:nvSpPr>
        <p:spPr>
          <a:xfrm>
            <a:off x="550863" y="2947121"/>
            <a:ext cx="4500562" cy="3361604"/>
          </a:xfrm>
        </p:spPr>
        <p:txBody>
          <a:bodyPr anchor="t">
            <a:normAutofit/>
          </a:bodyPr>
          <a:lstStyle/>
          <a:p>
            <a:r>
              <a:rPr lang="en-US" dirty="0"/>
              <a:t>Help ABC Bank by building a ML model capable of predicting withier a clint will response to a campaign positively or not. </a:t>
            </a:r>
          </a:p>
          <a:p>
            <a:endParaRPr lang="en-US" dirty="0"/>
          </a:p>
        </p:txBody>
      </p:sp>
      <p:pic>
        <p:nvPicPr>
          <p:cNvPr id="7" name="Graphic 6" descr="Court">
            <a:extLst>
              <a:ext uri="{FF2B5EF4-FFF2-40B4-BE49-F238E27FC236}">
                <a16:creationId xmlns:a16="http://schemas.microsoft.com/office/drawing/2014/main" id="{F6274509-0C8B-475E-9801-FC4F8B90EC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5000" y="1629000"/>
            <a:ext cx="3600000" cy="3600000"/>
          </a:xfrm>
          <a:prstGeom prst="rect">
            <a:avLst/>
          </a:prstGeom>
        </p:spPr>
      </p:pic>
    </p:spTree>
    <p:extLst>
      <p:ext uri="{BB962C8B-B14F-4D97-AF65-F5344CB8AC3E}">
        <p14:creationId xmlns:p14="http://schemas.microsoft.com/office/powerpoint/2010/main" val="32827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B75EF80E-CE8F-4C5E-BD92-335EAFE309A8}"/>
              </a:ext>
            </a:extLst>
          </p:cNvPr>
          <p:cNvSpPr>
            <a:spLocks noGrp="1"/>
          </p:cNvSpPr>
          <p:nvPr>
            <p:ph type="title"/>
          </p:nvPr>
        </p:nvSpPr>
        <p:spPr>
          <a:xfrm>
            <a:off x="922020" y="833015"/>
            <a:ext cx="5193960" cy="5202026"/>
          </a:xfrm>
        </p:spPr>
        <p:txBody>
          <a:bodyPr anchor="ctr">
            <a:normAutofit/>
          </a:bodyPr>
          <a:lstStyle/>
          <a:p>
            <a:pPr algn="ctr"/>
            <a:r>
              <a:rPr lang="en-US" sz="5600" dirty="0"/>
              <a:t>EDA recommendation:</a:t>
            </a:r>
          </a:p>
        </p:txBody>
      </p:sp>
      <p:sp>
        <p:nvSpPr>
          <p:cNvPr id="3" name="Content Placeholder 2">
            <a:extLst>
              <a:ext uri="{FF2B5EF4-FFF2-40B4-BE49-F238E27FC236}">
                <a16:creationId xmlns:a16="http://schemas.microsoft.com/office/drawing/2014/main" id="{A4D5E1D4-85C3-451E-BBD4-763AF8D5F4B8}"/>
              </a:ext>
            </a:extLst>
          </p:cNvPr>
          <p:cNvSpPr>
            <a:spLocks noGrp="1"/>
          </p:cNvSpPr>
          <p:nvPr>
            <p:ph idx="1"/>
          </p:nvPr>
        </p:nvSpPr>
        <p:spPr>
          <a:xfrm>
            <a:off x="7104062" y="540347"/>
            <a:ext cx="4537075" cy="5760000"/>
          </a:xfrm>
        </p:spPr>
        <p:txBody>
          <a:bodyPr anchor="ctr">
            <a:normAutofit/>
          </a:bodyPr>
          <a:lstStyle/>
          <a:p>
            <a:pPr marL="0" indent="0">
              <a:buNone/>
            </a:pPr>
            <a:r>
              <a:rPr lang="en-US" dirty="0"/>
              <a:t>Based on the EDA analysis presented in the previous presentation, the primary clints are those who are in their 30s to mid 40s preferably married and dept free. And the preferable time to contact them is through Q2 and Q3.</a:t>
            </a:r>
          </a:p>
        </p:txBody>
      </p:sp>
    </p:spTree>
    <p:extLst>
      <p:ext uri="{BB962C8B-B14F-4D97-AF65-F5344CB8AC3E}">
        <p14:creationId xmlns:p14="http://schemas.microsoft.com/office/powerpoint/2010/main" val="174887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B104CBA-2583-4263-9C8A-86A6202D4CC4}"/>
              </a:ext>
            </a:extLst>
          </p:cNvPr>
          <p:cNvSpPr>
            <a:spLocks noGrp="1"/>
          </p:cNvSpPr>
          <p:nvPr>
            <p:ph type="title"/>
          </p:nvPr>
        </p:nvSpPr>
        <p:spPr>
          <a:xfrm>
            <a:off x="540000" y="833015"/>
            <a:ext cx="5958000" cy="5202026"/>
          </a:xfrm>
        </p:spPr>
        <p:txBody>
          <a:bodyPr anchor="ctr">
            <a:normAutofit/>
          </a:bodyPr>
          <a:lstStyle/>
          <a:p>
            <a:pPr algn="ctr"/>
            <a:r>
              <a:rPr lang="en-US" sz="8800"/>
              <a:t>Model selection:</a:t>
            </a:r>
          </a:p>
        </p:txBody>
      </p:sp>
      <p:sp>
        <p:nvSpPr>
          <p:cNvPr id="3" name="Content Placeholder 2">
            <a:extLst>
              <a:ext uri="{FF2B5EF4-FFF2-40B4-BE49-F238E27FC236}">
                <a16:creationId xmlns:a16="http://schemas.microsoft.com/office/drawing/2014/main" id="{F5CEB888-11A1-450E-B917-C5101569FB6B}"/>
              </a:ext>
            </a:extLst>
          </p:cNvPr>
          <p:cNvSpPr>
            <a:spLocks noGrp="1"/>
          </p:cNvSpPr>
          <p:nvPr>
            <p:ph idx="1"/>
          </p:nvPr>
        </p:nvSpPr>
        <p:spPr>
          <a:xfrm>
            <a:off x="7104062" y="540347"/>
            <a:ext cx="4537075" cy="5760000"/>
          </a:xfrm>
        </p:spPr>
        <p:txBody>
          <a:bodyPr anchor="ctr">
            <a:normAutofit/>
          </a:bodyPr>
          <a:lstStyle/>
          <a:p>
            <a:pPr marL="0" indent="0">
              <a:buNone/>
            </a:pPr>
            <a:r>
              <a:rPr lang="en-US" dirty="0"/>
              <a:t>The nature of the problem is classification in addition from the PCA analysis and correlation values we know that the data does not show clear linear patterns therefore the selected models will be decision tree and random forest.</a:t>
            </a:r>
          </a:p>
        </p:txBody>
      </p:sp>
    </p:spTree>
    <p:extLst>
      <p:ext uri="{BB962C8B-B14F-4D97-AF65-F5344CB8AC3E}">
        <p14:creationId xmlns:p14="http://schemas.microsoft.com/office/powerpoint/2010/main" val="173125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B5644DB-7927-4968-9759-1F59964A8336}"/>
              </a:ext>
            </a:extLst>
          </p:cNvPr>
          <p:cNvSpPr>
            <a:spLocks noGrp="1"/>
          </p:cNvSpPr>
          <p:nvPr>
            <p:ph type="title"/>
          </p:nvPr>
        </p:nvSpPr>
        <p:spPr>
          <a:xfrm>
            <a:off x="540000" y="833015"/>
            <a:ext cx="5958000" cy="5202026"/>
          </a:xfrm>
        </p:spPr>
        <p:txBody>
          <a:bodyPr anchor="ctr">
            <a:normAutofit/>
          </a:bodyPr>
          <a:lstStyle/>
          <a:p>
            <a:pPr algn="ctr"/>
            <a:r>
              <a:rPr lang="en-US" sz="8800"/>
              <a:t>Model building:</a:t>
            </a:r>
          </a:p>
        </p:txBody>
      </p:sp>
      <p:sp>
        <p:nvSpPr>
          <p:cNvPr id="3" name="Content Placeholder 2">
            <a:extLst>
              <a:ext uri="{FF2B5EF4-FFF2-40B4-BE49-F238E27FC236}">
                <a16:creationId xmlns:a16="http://schemas.microsoft.com/office/drawing/2014/main" id="{68A724C7-5031-46A0-8DC9-B9972FA4A7C2}"/>
              </a:ext>
            </a:extLst>
          </p:cNvPr>
          <p:cNvSpPr>
            <a:spLocks noGrp="1"/>
          </p:cNvSpPr>
          <p:nvPr>
            <p:ph idx="1"/>
          </p:nvPr>
        </p:nvSpPr>
        <p:spPr>
          <a:xfrm>
            <a:off x="7104062" y="540347"/>
            <a:ext cx="4537075" cy="5760000"/>
          </a:xfrm>
        </p:spPr>
        <p:txBody>
          <a:bodyPr anchor="ctr">
            <a:normAutofit/>
          </a:bodyPr>
          <a:lstStyle/>
          <a:p>
            <a:pPr marL="0" indent="0">
              <a:buNone/>
            </a:pPr>
            <a:r>
              <a:rPr lang="en-US" dirty="0"/>
              <a:t>All the features in the data-set will be used and will be standardized before entering the model for classification. Also, upscaling will be used to balance the classes finally </a:t>
            </a:r>
            <a:r>
              <a:rPr lang="en-US" dirty="0" err="1"/>
              <a:t>sklearn</a:t>
            </a:r>
            <a:r>
              <a:rPr lang="en-US" dirty="0"/>
              <a:t> library will used for the building of the model.</a:t>
            </a:r>
          </a:p>
        </p:txBody>
      </p:sp>
    </p:spTree>
    <p:extLst>
      <p:ext uri="{BB962C8B-B14F-4D97-AF65-F5344CB8AC3E}">
        <p14:creationId xmlns:p14="http://schemas.microsoft.com/office/powerpoint/2010/main" val="319974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FE4859F-968E-4661-B03B-90B9A7205F62}"/>
              </a:ext>
            </a:extLst>
          </p:cNvPr>
          <p:cNvSpPr>
            <a:spLocks noGrp="1"/>
          </p:cNvSpPr>
          <p:nvPr>
            <p:ph type="title"/>
          </p:nvPr>
        </p:nvSpPr>
        <p:spPr>
          <a:xfrm>
            <a:off x="922020" y="833015"/>
            <a:ext cx="5193960" cy="5202026"/>
          </a:xfrm>
        </p:spPr>
        <p:txBody>
          <a:bodyPr anchor="ctr">
            <a:normAutofit/>
          </a:bodyPr>
          <a:lstStyle/>
          <a:p>
            <a:pPr algn="ctr"/>
            <a:r>
              <a:rPr lang="en-US" dirty="0"/>
              <a:t>Performance metrics:</a:t>
            </a:r>
            <a:endParaRPr lang="en-US"/>
          </a:p>
        </p:txBody>
      </p:sp>
      <p:sp>
        <p:nvSpPr>
          <p:cNvPr id="3" name="Content Placeholder 2">
            <a:extLst>
              <a:ext uri="{FF2B5EF4-FFF2-40B4-BE49-F238E27FC236}">
                <a16:creationId xmlns:a16="http://schemas.microsoft.com/office/drawing/2014/main" id="{9933F34B-8813-45C9-AC38-F04FF64FB4DD}"/>
              </a:ext>
            </a:extLst>
          </p:cNvPr>
          <p:cNvSpPr>
            <a:spLocks noGrp="1"/>
          </p:cNvSpPr>
          <p:nvPr>
            <p:ph idx="1"/>
          </p:nvPr>
        </p:nvSpPr>
        <p:spPr>
          <a:xfrm>
            <a:off x="7104062" y="540347"/>
            <a:ext cx="4537075" cy="5760000"/>
          </a:xfrm>
        </p:spPr>
        <p:txBody>
          <a:bodyPr anchor="ctr">
            <a:normAutofit/>
          </a:bodyPr>
          <a:lstStyle/>
          <a:p>
            <a:r>
              <a:rPr lang="en-US" dirty="0"/>
              <a:t>To capture the greatest number of clients and reduce costs a balance between false positive and false negative needs to be made, therefore f1 score will used as the performance metrics.</a:t>
            </a:r>
          </a:p>
          <a:p>
            <a:r>
              <a:rPr lang="en-US" dirty="0"/>
              <a:t>%33 of data will used to test both models (decision tree and random forest).</a:t>
            </a:r>
          </a:p>
          <a:p>
            <a:r>
              <a:rPr lang="en-US" dirty="0"/>
              <a:t>The f1 score for decision tree and random forest are %95 and %96 using upscaled data.</a:t>
            </a:r>
          </a:p>
          <a:p>
            <a:endParaRPr lang="en-US" dirty="0"/>
          </a:p>
        </p:txBody>
      </p:sp>
    </p:spTree>
    <p:extLst>
      <p:ext uri="{BB962C8B-B14F-4D97-AF65-F5344CB8AC3E}">
        <p14:creationId xmlns:p14="http://schemas.microsoft.com/office/powerpoint/2010/main" val="3480790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7" name="Freeform: Shape 16">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FE0B52-AD64-4B76-A437-B859A04407C6}"/>
              </a:ext>
            </a:extLst>
          </p:cNvPr>
          <p:cNvSpPr>
            <a:spLocks noGrp="1"/>
          </p:cNvSpPr>
          <p:nvPr>
            <p:ph type="title"/>
          </p:nvPr>
        </p:nvSpPr>
        <p:spPr>
          <a:xfrm>
            <a:off x="540000" y="540000"/>
            <a:ext cx="4500561" cy="2181946"/>
          </a:xfrm>
        </p:spPr>
        <p:txBody>
          <a:bodyPr anchor="t">
            <a:normAutofit/>
          </a:bodyPr>
          <a:lstStyle/>
          <a:p>
            <a:r>
              <a:rPr lang="en-US" sz="4700"/>
              <a:t>Final recommendation:</a:t>
            </a:r>
          </a:p>
        </p:txBody>
      </p:sp>
      <p:sp>
        <p:nvSpPr>
          <p:cNvPr id="3" name="Content Placeholder 2">
            <a:extLst>
              <a:ext uri="{FF2B5EF4-FFF2-40B4-BE49-F238E27FC236}">
                <a16:creationId xmlns:a16="http://schemas.microsoft.com/office/drawing/2014/main" id="{A44CD06B-BD11-4974-A984-3AEC78C7FF3B}"/>
              </a:ext>
            </a:extLst>
          </p:cNvPr>
          <p:cNvSpPr>
            <a:spLocks noGrp="1"/>
          </p:cNvSpPr>
          <p:nvPr>
            <p:ph idx="1"/>
          </p:nvPr>
        </p:nvSpPr>
        <p:spPr>
          <a:xfrm>
            <a:off x="550863" y="2947121"/>
            <a:ext cx="4500562" cy="3361604"/>
          </a:xfrm>
        </p:spPr>
        <p:txBody>
          <a:bodyPr anchor="t">
            <a:normAutofit/>
          </a:bodyPr>
          <a:lstStyle/>
          <a:p>
            <a:pPr marL="0" indent="0">
              <a:buNone/>
            </a:pPr>
            <a:r>
              <a:rPr lang="en-US" dirty="0"/>
              <a:t>Understanding why most of the clients are not subscribed and making the appropriate adjustments to the campaign might yield a greater number of subscribers.</a:t>
            </a:r>
          </a:p>
        </p:txBody>
      </p:sp>
      <p:pic>
        <p:nvPicPr>
          <p:cNvPr id="7" name="Graphic 6" descr="Chat">
            <a:extLst>
              <a:ext uri="{FF2B5EF4-FFF2-40B4-BE49-F238E27FC236}">
                <a16:creationId xmlns:a16="http://schemas.microsoft.com/office/drawing/2014/main" id="{365CFD02-F1E3-4166-A452-E0C1136593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25000" y="1629000"/>
            <a:ext cx="3600000" cy="3600000"/>
          </a:xfrm>
          <a:prstGeom prst="rect">
            <a:avLst/>
          </a:prstGeom>
        </p:spPr>
      </p:pic>
    </p:spTree>
    <p:extLst>
      <p:ext uri="{BB962C8B-B14F-4D97-AF65-F5344CB8AC3E}">
        <p14:creationId xmlns:p14="http://schemas.microsoft.com/office/powerpoint/2010/main" val="118009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3" name="Rectangle 22">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Oval 23">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5" name="Oval 24">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6" name="Group 25">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1" name="Rectangle 30">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27" name="Group 26">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9" name="Rectangle 28">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0" name="Rectangle 29">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8" name="Rectangle 27">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4" name="Rectangle 33">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36" name="Rectangle 35">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88CB3-DBB9-4BD4-9043-CBDC5438C17C}"/>
              </a:ext>
            </a:extLst>
          </p:cNvPr>
          <p:cNvSpPr>
            <a:spLocks noGrp="1"/>
          </p:cNvSpPr>
          <p:nvPr>
            <p:ph type="title"/>
          </p:nvPr>
        </p:nvSpPr>
        <p:spPr>
          <a:xfrm>
            <a:off x="7153200" y="540000"/>
            <a:ext cx="4500561" cy="4259814"/>
          </a:xfrm>
        </p:spPr>
        <p:txBody>
          <a:bodyPr vert="horz" lIns="91440" tIns="45720" rIns="91440" bIns="45720" rtlCol="0" anchor="b">
            <a:normAutofit/>
          </a:bodyPr>
          <a:lstStyle/>
          <a:p>
            <a:r>
              <a:rPr lang="en-US" sz="8800"/>
              <a:t>Thank you</a:t>
            </a:r>
          </a:p>
        </p:txBody>
      </p:sp>
      <p:grpSp>
        <p:nvGrpSpPr>
          <p:cNvPr id="38" name="Group 37">
            <a:extLst>
              <a:ext uri="{FF2B5EF4-FFF2-40B4-BE49-F238E27FC236}">
                <a16:creationId xmlns:a16="http://schemas.microsoft.com/office/drawing/2014/main" id="{4975C689-ED04-47EE-9DFA-90DE6B8245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39" name="Oval 38">
              <a:extLst>
                <a:ext uri="{FF2B5EF4-FFF2-40B4-BE49-F238E27FC236}">
                  <a16:creationId xmlns:a16="http://schemas.microsoft.com/office/drawing/2014/main" id="{9C8B254F-50AE-43F6-B83F-91858F26EA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8631972-6BE5-4A14-B012-30A7DD1A80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77DF9FA-653C-4D65-B509-0B2450FBDB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43" name="Freeform: Shape 42">
            <a:extLst>
              <a:ext uri="{FF2B5EF4-FFF2-40B4-BE49-F238E27FC236}">
                <a16:creationId xmlns:a16="http://schemas.microsoft.com/office/drawing/2014/main" id="{1361EC12-DCA7-4779-A44C-53CE7F7A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Smiling Face with No Fill">
            <a:extLst>
              <a:ext uri="{FF2B5EF4-FFF2-40B4-BE49-F238E27FC236}">
                <a16:creationId xmlns:a16="http://schemas.microsoft.com/office/drawing/2014/main" id="{4AD54266-01D7-46B5-932F-FB75AA1DD37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000" y="1629000"/>
            <a:ext cx="3600000" cy="3600000"/>
          </a:xfrm>
          <a:prstGeom prst="rect">
            <a:avLst/>
          </a:prstGeom>
        </p:spPr>
      </p:pic>
    </p:spTree>
    <p:extLst>
      <p:ext uri="{BB962C8B-B14F-4D97-AF65-F5344CB8AC3E}">
        <p14:creationId xmlns:p14="http://schemas.microsoft.com/office/powerpoint/2010/main" val="103542068"/>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322E1C"/>
      </a:dk2>
      <a:lt2>
        <a:srgbClr val="F2F3F0"/>
      </a:lt2>
      <a:accent1>
        <a:srgbClr val="884DC3"/>
      </a:accent1>
      <a:accent2>
        <a:srgbClr val="564CB8"/>
      </a:accent2>
      <a:accent3>
        <a:srgbClr val="4D74C3"/>
      </a:accent3>
      <a:accent4>
        <a:srgbClr val="3B94B1"/>
      </a:accent4>
      <a:accent5>
        <a:srgbClr val="4BBFAC"/>
      </a:accent5>
      <a:accent6>
        <a:srgbClr val="3BB16C"/>
      </a:accent6>
      <a:hlink>
        <a:srgbClr val="339A9A"/>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507</TotalTime>
  <Words>289</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Bell MT</vt:lpstr>
      <vt:lpstr>GlowVTI</vt:lpstr>
      <vt:lpstr>Bank Marketing Campaign- Final Presentation</vt:lpstr>
      <vt:lpstr>Table of contents:</vt:lpstr>
      <vt:lpstr>Business problem:</vt:lpstr>
      <vt:lpstr>EDA recommendation:</vt:lpstr>
      <vt:lpstr>Model selection:</vt:lpstr>
      <vt:lpstr>Model building:</vt:lpstr>
      <vt:lpstr>Performance metrics:</vt:lpstr>
      <vt:lpstr>Final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 Final Presentation</dc:title>
  <dc:creator>HAZIM TALAAT ABDULLAH BUKHARI</dc:creator>
  <cp:lastModifiedBy>HAZIM TALAAT ABDULLAH BUKHARI</cp:lastModifiedBy>
  <cp:revision>5</cp:revision>
  <dcterms:created xsi:type="dcterms:W3CDTF">2021-08-13T00:07:02Z</dcterms:created>
  <dcterms:modified xsi:type="dcterms:W3CDTF">2021-08-13T08:34:11Z</dcterms:modified>
</cp:coreProperties>
</file>