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3620-7CF4-4994-ADEE-1B1786D0D8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8437-5574-421A-B63B-9A10357DE68F}">
      <dgm:prSet/>
      <dgm:spPr/>
      <dgm:t>
        <a:bodyPr/>
        <a:lstStyle/>
        <a:p>
          <a:r>
            <a:rPr lang="en-US"/>
            <a:t>Problem statement.</a:t>
          </a:r>
        </a:p>
      </dgm:t>
    </dgm:pt>
    <dgm:pt modelId="{4FA4117D-10C5-440B-8BA3-93A9B444E854}" type="parTrans" cxnId="{5E9A476E-AD46-46CF-98D0-43CDA0CBFA3D}">
      <dgm:prSet/>
      <dgm:spPr/>
      <dgm:t>
        <a:bodyPr/>
        <a:lstStyle/>
        <a:p>
          <a:endParaRPr lang="en-US"/>
        </a:p>
      </dgm:t>
    </dgm:pt>
    <dgm:pt modelId="{6D8AEB7D-6E82-4635-BDEB-707351216EDE}" type="sibTrans" cxnId="{5E9A476E-AD46-46CF-98D0-43CDA0CBFA3D}">
      <dgm:prSet/>
      <dgm:spPr/>
      <dgm:t>
        <a:bodyPr/>
        <a:lstStyle/>
        <a:p>
          <a:endParaRPr lang="en-US"/>
        </a:p>
      </dgm:t>
    </dgm:pt>
    <dgm:pt modelId="{82452796-EFBF-46CA-A482-36DD15732B64}">
      <dgm:prSet/>
      <dgm:spPr/>
      <dgm:t>
        <a:bodyPr/>
        <a:lstStyle/>
        <a:p>
          <a:r>
            <a:rPr lang="en-US"/>
            <a:t>Business understanding.</a:t>
          </a:r>
        </a:p>
      </dgm:t>
    </dgm:pt>
    <dgm:pt modelId="{FF273EB6-2D8A-4D2F-BD69-1376DE30C2AA}" type="parTrans" cxnId="{93EFD5A9-97F0-460A-A626-3FFCE6FE90F1}">
      <dgm:prSet/>
      <dgm:spPr/>
      <dgm:t>
        <a:bodyPr/>
        <a:lstStyle/>
        <a:p>
          <a:endParaRPr lang="en-US"/>
        </a:p>
      </dgm:t>
    </dgm:pt>
    <dgm:pt modelId="{3B32460A-FDC0-42C2-94F2-71626A0F61B4}" type="sibTrans" cxnId="{93EFD5A9-97F0-460A-A626-3FFCE6FE90F1}">
      <dgm:prSet/>
      <dgm:spPr/>
      <dgm:t>
        <a:bodyPr/>
        <a:lstStyle/>
        <a:p>
          <a:endParaRPr lang="en-US"/>
        </a:p>
      </dgm:t>
    </dgm:pt>
    <dgm:pt modelId="{2A2C066E-C41F-43F8-AEC5-2B981D2F5497}">
      <dgm:prSet/>
      <dgm:spPr/>
      <dgm:t>
        <a:bodyPr/>
        <a:lstStyle/>
        <a:p>
          <a:r>
            <a:rPr lang="en-US"/>
            <a:t>Age groups of subscribers.</a:t>
          </a:r>
        </a:p>
      </dgm:t>
    </dgm:pt>
    <dgm:pt modelId="{45AE9109-4FC5-42C4-AA4C-6C91113B5971}" type="parTrans" cxnId="{01225E72-061E-42E0-88CE-BC0DE6D20DB2}">
      <dgm:prSet/>
      <dgm:spPr/>
      <dgm:t>
        <a:bodyPr/>
        <a:lstStyle/>
        <a:p>
          <a:endParaRPr lang="en-US"/>
        </a:p>
      </dgm:t>
    </dgm:pt>
    <dgm:pt modelId="{74D122EA-0EFD-423D-BC3C-5E89C0F3AC4D}" type="sibTrans" cxnId="{01225E72-061E-42E0-88CE-BC0DE6D20DB2}">
      <dgm:prSet/>
      <dgm:spPr/>
      <dgm:t>
        <a:bodyPr/>
        <a:lstStyle/>
        <a:p>
          <a:endParaRPr lang="en-US"/>
        </a:p>
      </dgm:t>
    </dgm:pt>
    <dgm:pt modelId="{91A91B90-7DFC-446D-A0C6-53BF062D4075}">
      <dgm:prSet/>
      <dgm:spPr/>
      <dgm:t>
        <a:bodyPr/>
        <a:lstStyle/>
        <a:p>
          <a:r>
            <a:rPr lang="en-US" dirty="0"/>
            <a:t>Are married clints more likely to subscribe?</a:t>
          </a:r>
        </a:p>
      </dgm:t>
    </dgm:pt>
    <dgm:pt modelId="{E21C8EBA-DFD3-4FAD-A120-40DC904664D8}" type="parTrans" cxnId="{890CC403-B564-4274-A263-6AEEF0A84ACF}">
      <dgm:prSet/>
      <dgm:spPr/>
      <dgm:t>
        <a:bodyPr/>
        <a:lstStyle/>
        <a:p>
          <a:endParaRPr lang="en-US"/>
        </a:p>
      </dgm:t>
    </dgm:pt>
    <dgm:pt modelId="{C71DA318-1FFB-42CF-8478-CAD8A273C9E9}" type="sibTrans" cxnId="{890CC403-B564-4274-A263-6AEEF0A84ACF}">
      <dgm:prSet/>
      <dgm:spPr/>
      <dgm:t>
        <a:bodyPr/>
        <a:lstStyle/>
        <a:p>
          <a:endParaRPr lang="en-US"/>
        </a:p>
      </dgm:t>
    </dgm:pt>
    <dgm:pt modelId="{BD8BA923-96CB-4EDC-A681-440DDA01EB4C}">
      <dgm:prSet/>
      <dgm:spPr/>
      <dgm:t>
        <a:bodyPr/>
        <a:lstStyle/>
        <a:p>
          <a:r>
            <a:rPr lang="en-US" dirty="0"/>
            <a:t>Does education play a role?</a:t>
          </a:r>
        </a:p>
      </dgm:t>
    </dgm:pt>
    <dgm:pt modelId="{A3AF6B9B-BDD8-4A00-8744-59D0CA90A319}" type="parTrans" cxnId="{9AE8D631-3859-46A0-A126-84AC08BDD1C5}">
      <dgm:prSet/>
      <dgm:spPr/>
      <dgm:t>
        <a:bodyPr/>
        <a:lstStyle/>
        <a:p>
          <a:endParaRPr lang="en-US"/>
        </a:p>
      </dgm:t>
    </dgm:pt>
    <dgm:pt modelId="{E17523C9-962E-4D68-B7DF-D9B71C23B8CD}" type="sibTrans" cxnId="{9AE8D631-3859-46A0-A126-84AC08BDD1C5}">
      <dgm:prSet/>
      <dgm:spPr/>
      <dgm:t>
        <a:bodyPr/>
        <a:lstStyle/>
        <a:p>
          <a:endParaRPr lang="en-US"/>
        </a:p>
      </dgm:t>
    </dgm:pt>
    <dgm:pt modelId="{EBE329CD-E18C-42DE-9B01-DDBB0CB5F1D1}">
      <dgm:prSet/>
      <dgm:spPr/>
      <dgm:t>
        <a:bodyPr/>
        <a:lstStyle/>
        <a:p>
          <a:r>
            <a:rPr lang="en-US" dirty="0"/>
            <a:t>Are dept free clints more likely to subscribe?</a:t>
          </a:r>
        </a:p>
      </dgm:t>
    </dgm:pt>
    <dgm:pt modelId="{F40B9511-2A92-48ED-89B0-5DE1B9655AB0}" type="parTrans" cxnId="{67F07C6C-EE43-420D-AB5D-D0F71735269B}">
      <dgm:prSet/>
      <dgm:spPr/>
      <dgm:t>
        <a:bodyPr/>
        <a:lstStyle/>
        <a:p>
          <a:endParaRPr lang="en-US"/>
        </a:p>
      </dgm:t>
    </dgm:pt>
    <dgm:pt modelId="{E54E7E48-9142-4AB4-B9F9-D24F698F53ED}" type="sibTrans" cxnId="{67F07C6C-EE43-420D-AB5D-D0F71735269B}">
      <dgm:prSet/>
      <dgm:spPr/>
      <dgm:t>
        <a:bodyPr/>
        <a:lstStyle/>
        <a:p>
          <a:endParaRPr lang="en-US"/>
        </a:p>
      </dgm:t>
    </dgm:pt>
    <dgm:pt modelId="{417D5F96-433A-430F-B22A-48B876227384}">
      <dgm:prSet/>
      <dgm:spPr/>
      <dgm:t>
        <a:bodyPr/>
        <a:lstStyle/>
        <a:p>
          <a:r>
            <a:rPr lang="en-US" dirty="0"/>
            <a:t>Which quarter has the most subscription?</a:t>
          </a:r>
        </a:p>
      </dgm:t>
    </dgm:pt>
    <dgm:pt modelId="{93482E07-CEDB-4EA3-8BB1-CD790A8DC7FF}" type="parTrans" cxnId="{0F294F66-DC9B-4C20-B2C9-76EB15328709}">
      <dgm:prSet/>
      <dgm:spPr/>
      <dgm:t>
        <a:bodyPr/>
        <a:lstStyle/>
        <a:p>
          <a:endParaRPr lang="en-US"/>
        </a:p>
      </dgm:t>
    </dgm:pt>
    <dgm:pt modelId="{CC5DBA0E-2259-44CA-9C95-20C82A8CD3CC}" type="sibTrans" cxnId="{0F294F66-DC9B-4C20-B2C9-76EB15328709}">
      <dgm:prSet/>
      <dgm:spPr/>
      <dgm:t>
        <a:bodyPr/>
        <a:lstStyle/>
        <a:p>
          <a:endParaRPr lang="en-US"/>
        </a:p>
      </dgm:t>
    </dgm:pt>
    <dgm:pt modelId="{047729A4-07F0-400C-B6DC-99C2F158CBA2}">
      <dgm:prSet/>
      <dgm:spPr/>
      <dgm:t>
        <a:bodyPr/>
        <a:lstStyle/>
        <a:p>
          <a:r>
            <a:rPr lang="en-US" dirty="0"/>
            <a:t>Recommended models for this data set.</a:t>
          </a:r>
        </a:p>
      </dgm:t>
    </dgm:pt>
    <dgm:pt modelId="{C8437A0C-29C3-4483-813F-762E068E70F0}" type="parTrans" cxnId="{97AE7FB7-90D0-4FF1-B085-5F4A08703FA5}">
      <dgm:prSet/>
      <dgm:spPr/>
      <dgm:t>
        <a:bodyPr/>
        <a:lstStyle/>
        <a:p>
          <a:endParaRPr lang="en-US"/>
        </a:p>
      </dgm:t>
    </dgm:pt>
    <dgm:pt modelId="{5AD03310-1CF0-49CC-A9EA-37AAD63145E5}" type="sibTrans" cxnId="{97AE7FB7-90D0-4FF1-B085-5F4A08703FA5}">
      <dgm:prSet/>
      <dgm:spPr/>
      <dgm:t>
        <a:bodyPr/>
        <a:lstStyle/>
        <a:p>
          <a:endParaRPr lang="en-US"/>
        </a:p>
      </dgm:t>
    </dgm:pt>
    <dgm:pt modelId="{242891A2-4E97-43DA-B6A4-58EC018863AE}" type="pres">
      <dgm:prSet presAssocID="{07A23620-7CF4-4994-ADEE-1B1786D0D8AB}" presName="diagram" presStyleCnt="0">
        <dgm:presLayoutVars>
          <dgm:dir/>
          <dgm:resizeHandles val="exact"/>
        </dgm:presLayoutVars>
      </dgm:prSet>
      <dgm:spPr/>
    </dgm:pt>
    <dgm:pt modelId="{8A8A46C7-A73D-472E-A3E2-84AAF1DFABB2}" type="pres">
      <dgm:prSet presAssocID="{0E5D8437-5574-421A-B63B-9A10357DE68F}" presName="node" presStyleLbl="node1" presStyleIdx="0" presStyleCnt="8">
        <dgm:presLayoutVars>
          <dgm:bulletEnabled val="1"/>
        </dgm:presLayoutVars>
      </dgm:prSet>
      <dgm:spPr/>
    </dgm:pt>
    <dgm:pt modelId="{CBDC58AD-021C-4978-BC13-B17EE31A528F}" type="pres">
      <dgm:prSet presAssocID="{6D8AEB7D-6E82-4635-BDEB-707351216EDE}" presName="sibTrans" presStyleCnt="0"/>
      <dgm:spPr/>
    </dgm:pt>
    <dgm:pt modelId="{0D220E1D-90F5-4A95-A6E6-125524B5CC9C}" type="pres">
      <dgm:prSet presAssocID="{82452796-EFBF-46CA-A482-36DD15732B64}" presName="node" presStyleLbl="node1" presStyleIdx="1" presStyleCnt="8">
        <dgm:presLayoutVars>
          <dgm:bulletEnabled val="1"/>
        </dgm:presLayoutVars>
      </dgm:prSet>
      <dgm:spPr/>
    </dgm:pt>
    <dgm:pt modelId="{EC8216A5-585E-40B2-A61B-740AF5F65EA6}" type="pres">
      <dgm:prSet presAssocID="{3B32460A-FDC0-42C2-94F2-71626A0F61B4}" presName="sibTrans" presStyleCnt="0"/>
      <dgm:spPr/>
    </dgm:pt>
    <dgm:pt modelId="{1994E96B-E31C-482B-81D8-41B3A02445D5}" type="pres">
      <dgm:prSet presAssocID="{2A2C066E-C41F-43F8-AEC5-2B981D2F5497}" presName="node" presStyleLbl="node1" presStyleIdx="2" presStyleCnt="8">
        <dgm:presLayoutVars>
          <dgm:bulletEnabled val="1"/>
        </dgm:presLayoutVars>
      </dgm:prSet>
      <dgm:spPr/>
    </dgm:pt>
    <dgm:pt modelId="{BFDEA9A2-8DED-47C4-9E6E-E61295618CB1}" type="pres">
      <dgm:prSet presAssocID="{74D122EA-0EFD-423D-BC3C-5E89C0F3AC4D}" presName="sibTrans" presStyleCnt="0"/>
      <dgm:spPr/>
    </dgm:pt>
    <dgm:pt modelId="{D80E7727-5D85-4D1B-BB21-E5974C287EE7}" type="pres">
      <dgm:prSet presAssocID="{91A91B90-7DFC-446D-A0C6-53BF062D4075}" presName="node" presStyleLbl="node1" presStyleIdx="3" presStyleCnt="8">
        <dgm:presLayoutVars>
          <dgm:bulletEnabled val="1"/>
        </dgm:presLayoutVars>
      </dgm:prSet>
      <dgm:spPr/>
    </dgm:pt>
    <dgm:pt modelId="{DC54D191-0540-47A4-BA32-BF29FEB9E0C4}" type="pres">
      <dgm:prSet presAssocID="{C71DA318-1FFB-42CF-8478-CAD8A273C9E9}" presName="sibTrans" presStyleCnt="0"/>
      <dgm:spPr/>
    </dgm:pt>
    <dgm:pt modelId="{48FF0150-4B82-4E95-BD16-6D88D19250BE}" type="pres">
      <dgm:prSet presAssocID="{BD8BA923-96CB-4EDC-A681-440DDA01EB4C}" presName="node" presStyleLbl="node1" presStyleIdx="4" presStyleCnt="8">
        <dgm:presLayoutVars>
          <dgm:bulletEnabled val="1"/>
        </dgm:presLayoutVars>
      </dgm:prSet>
      <dgm:spPr/>
    </dgm:pt>
    <dgm:pt modelId="{553C039D-57BC-4DEB-A26F-537C7EE2EBF8}" type="pres">
      <dgm:prSet presAssocID="{E17523C9-962E-4D68-B7DF-D9B71C23B8CD}" presName="sibTrans" presStyleCnt="0"/>
      <dgm:spPr/>
    </dgm:pt>
    <dgm:pt modelId="{6C27010A-474B-4936-A45B-0E8B864D27BC}" type="pres">
      <dgm:prSet presAssocID="{EBE329CD-E18C-42DE-9B01-DDBB0CB5F1D1}" presName="node" presStyleLbl="node1" presStyleIdx="5" presStyleCnt="8">
        <dgm:presLayoutVars>
          <dgm:bulletEnabled val="1"/>
        </dgm:presLayoutVars>
      </dgm:prSet>
      <dgm:spPr/>
    </dgm:pt>
    <dgm:pt modelId="{48B3C28F-8784-48B0-A761-55E05ED306CD}" type="pres">
      <dgm:prSet presAssocID="{E54E7E48-9142-4AB4-B9F9-D24F698F53ED}" presName="sibTrans" presStyleCnt="0"/>
      <dgm:spPr/>
    </dgm:pt>
    <dgm:pt modelId="{62522560-67CB-4F6F-AAE7-2572CBD57038}" type="pres">
      <dgm:prSet presAssocID="{417D5F96-433A-430F-B22A-48B876227384}" presName="node" presStyleLbl="node1" presStyleIdx="6" presStyleCnt="8">
        <dgm:presLayoutVars>
          <dgm:bulletEnabled val="1"/>
        </dgm:presLayoutVars>
      </dgm:prSet>
      <dgm:spPr/>
    </dgm:pt>
    <dgm:pt modelId="{E74E2D5E-24A9-454B-98AE-D5D2D3B5F7FE}" type="pres">
      <dgm:prSet presAssocID="{CC5DBA0E-2259-44CA-9C95-20C82A8CD3CC}" presName="sibTrans" presStyleCnt="0"/>
      <dgm:spPr/>
    </dgm:pt>
    <dgm:pt modelId="{C47E6DC8-640C-41FD-BEB2-CA088477DD14}" type="pres">
      <dgm:prSet presAssocID="{047729A4-07F0-400C-B6DC-99C2F158CBA2}" presName="node" presStyleLbl="node1" presStyleIdx="7" presStyleCnt="8">
        <dgm:presLayoutVars>
          <dgm:bulletEnabled val="1"/>
        </dgm:presLayoutVars>
      </dgm:prSet>
      <dgm:spPr/>
    </dgm:pt>
  </dgm:ptLst>
  <dgm:cxnLst>
    <dgm:cxn modelId="{890CC403-B564-4274-A263-6AEEF0A84ACF}" srcId="{07A23620-7CF4-4994-ADEE-1B1786D0D8AB}" destId="{91A91B90-7DFC-446D-A0C6-53BF062D4075}" srcOrd="3" destOrd="0" parTransId="{E21C8EBA-DFD3-4FAD-A120-40DC904664D8}" sibTransId="{C71DA318-1FFB-42CF-8478-CAD8A273C9E9}"/>
    <dgm:cxn modelId="{121C7706-CCC3-452E-9B94-909393A77C79}" type="presOf" srcId="{EBE329CD-E18C-42DE-9B01-DDBB0CB5F1D1}" destId="{6C27010A-474B-4936-A45B-0E8B864D27BC}" srcOrd="0" destOrd="0" presId="urn:microsoft.com/office/officeart/2005/8/layout/default"/>
    <dgm:cxn modelId="{BC688109-7EAC-4305-8F95-2281E46AA381}" type="presOf" srcId="{07A23620-7CF4-4994-ADEE-1B1786D0D8AB}" destId="{242891A2-4E97-43DA-B6A4-58EC018863AE}" srcOrd="0" destOrd="0" presId="urn:microsoft.com/office/officeart/2005/8/layout/default"/>
    <dgm:cxn modelId="{12C74128-3F5C-499E-B7C5-AB8E865B90BD}" type="presOf" srcId="{91A91B90-7DFC-446D-A0C6-53BF062D4075}" destId="{D80E7727-5D85-4D1B-BB21-E5974C287EE7}" srcOrd="0" destOrd="0" presId="urn:microsoft.com/office/officeart/2005/8/layout/default"/>
    <dgm:cxn modelId="{9AE8D631-3859-46A0-A126-84AC08BDD1C5}" srcId="{07A23620-7CF4-4994-ADEE-1B1786D0D8AB}" destId="{BD8BA923-96CB-4EDC-A681-440DDA01EB4C}" srcOrd="4" destOrd="0" parTransId="{A3AF6B9B-BDD8-4A00-8744-59D0CA90A319}" sibTransId="{E17523C9-962E-4D68-B7DF-D9B71C23B8CD}"/>
    <dgm:cxn modelId="{01FD8933-9205-4D13-A5D3-DA31478D3046}" type="presOf" srcId="{2A2C066E-C41F-43F8-AEC5-2B981D2F5497}" destId="{1994E96B-E31C-482B-81D8-41B3A02445D5}" srcOrd="0" destOrd="0" presId="urn:microsoft.com/office/officeart/2005/8/layout/default"/>
    <dgm:cxn modelId="{0F294F66-DC9B-4C20-B2C9-76EB15328709}" srcId="{07A23620-7CF4-4994-ADEE-1B1786D0D8AB}" destId="{417D5F96-433A-430F-B22A-48B876227384}" srcOrd="6" destOrd="0" parTransId="{93482E07-CEDB-4EA3-8BB1-CD790A8DC7FF}" sibTransId="{CC5DBA0E-2259-44CA-9C95-20C82A8CD3CC}"/>
    <dgm:cxn modelId="{67F07C6C-EE43-420D-AB5D-D0F71735269B}" srcId="{07A23620-7CF4-4994-ADEE-1B1786D0D8AB}" destId="{EBE329CD-E18C-42DE-9B01-DDBB0CB5F1D1}" srcOrd="5" destOrd="0" parTransId="{F40B9511-2A92-48ED-89B0-5DE1B9655AB0}" sibTransId="{E54E7E48-9142-4AB4-B9F9-D24F698F53ED}"/>
    <dgm:cxn modelId="{5E9A476E-AD46-46CF-98D0-43CDA0CBFA3D}" srcId="{07A23620-7CF4-4994-ADEE-1B1786D0D8AB}" destId="{0E5D8437-5574-421A-B63B-9A10357DE68F}" srcOrd="0" destOrd="0" parTransId="{4FA4117D-10C5-440B-8BA3-93A9B444E854}" sibTransId="{6D8AEB7D-6E82-4635-BDEB-707351216EDE}"/>
    <dgm:cxn modelId="{01225E72-061E-42E0-88CE-BC0DE6D20DB2}" srcId="{07A23620-7CF4-4994-ADEE-1B1786D0D8AB}" destId="{2A2C066E-C41F-43F8-AEC5-2B981D2F5497}" srcOrd="2" destOrd="0" parTransId="{45AE9109-4FC5-42C4-AA4C-6C91113B5971}" sibTransId="{74D122EA-0EFD-423D-BC3C-5E89C0F3AC4D}"/>
    <dgm:cxn modelId="{A4322173-61B1-428F-84A7-9EFDAAD107DF}" type="presOf" srcId="{047729A4-07F0-400C-B6DC-99C2F158CBA2}" destId="{C47E6DC8-640C-41FD-BEB2-CA088477DD14}" srcOrd="0" destOrd="0" presId="urn:microsoft.com/office/officeart/2005/8/layout/default"/>
    <dgm:cxn modelId="{B7D23676-0BBD-4F2B-9374-6036949964EC}" type="presOf" srcId="{0E5D8437-5574-421A-B63B-9A10357DE68F}" destId="{8A8A46C7-A73D-472E-A3E2-84AAF1DFABB2}" srcOrd="0" destOrd="0" presId="urn:microsoft.com/office/officeart/2005/8/layout/default"/>
    <dgm:cxn modelId="{376C4B8C-A192-47B7-AEAB-6A52C78C776F}" type="presOf" srcId="{82452796-EFBF-46CA-A482-36DD15732B64}" destId="{0D220E1D-90F5-4A95-A6E6-125524B5CC9C}" srcOrd="0" destOrd="0" presId="urn:microsoft.com/office/officeart/2005/8/layout/default"/>
    <dgm:cxn modelId="{70394295-50AF-4FDD-B7AD-741D29E1A3F2}" type="presOf" srcId="{BD8BA923-96CB-4EDC-A681-440DDA01EB4C}" destId="{48FF0150-4B82-4E95-BD16-6D88D19250BE}" srcOrd="0" destOrd="0" presId="urn:microsoft.com/office/officeart/2005/8/layout/default"/>
    <dgm:cxn modelId="{93EFD5A9-97F0-460A-A626-3FFCE6FE90F1}" srcId="{07A23620-7CF4-4994-ADEE-1B1786D0D8AB}" destId="{82452796-EFBF-46CA-A482-36DD15732B64}" srcOrd="1" destOrd="0" parTransId="{FF273EB6-2D8A-4D2F-BD69-1376DE30C2AA}" sibTransId="{3B32460A-FDC0-42C2-94F2-71626A0F61B4}"/>
    <dgm:cxn modelId="{51A0CDB5-48D1-41BB-A0B3-6DE1F6D3610D}" type="presOf" srcId="{417D5F96-433A-430F-B22A-48B876227384}" destId="{62522560-67CB-4F6F-AAE7-2572CBD57038}" srcOrd="0" destOrd="0" presId="urn:microsoft.com/office/officeart/2005/8/layout/default"/>
    <dgm:cxn modelId="{97AE7FB7-90D0-4FF1-B085-5F4A08703FA5}" srcId="{07A23620-7CF4-4994-ADEE-1B1786D0D8AB}" destId="{047729A4-07F0-400C-B6DC-99C2F158CBA2}" srcOrd="7" destOrd="0" parTransId="{C8437A0C-29C3-4483-813F-762E068E70F0}" sibTransId="{5AD03310-1CF0-49CC-A9EA-37AAD63145E5}"/>
    <dgm:cxn modelId="{046EA48E-E62E-4257-A2C6-EE045B2B7B35}" type="presParOf" srcId="{242891A2-4E97-43DA-B6A4-58EC018863AE}" destId="{8A8A46C7-A73D-472E-A3E2-84AAF1DFABB2}" srcOrd="0" destOrd="0" presId="urn:microsoft.com/office/officeart/2005/8/layout/default"/>
    <dgm:cxn modelId="{8D9C7B64-259A-47F8-9B38-E89ACF9BEA43}" type="presParOf" srcId="{242891A2-4E97-43DA-B6A4-58EC018863AE}" destId="{CBDC58AD-021C-4978-BC13-B17EE31A528F}" srcOrd="1" destOrd="0" presId="urn:microsoft.com/office/officeart/2005/8/layout/default"/>
    <dgm:cxn modelId="{7F08178D-7526-4727-94AF-704CCF32FB6B}" type="presParOf" srcId="{242891A2-4E97-43DA-B6A4-58EC018863AE}" destId="{0D220E1D-90F5-4A95-A6E6-125524B5CC9C}" srcOrd="2" destOrd="0" presId="urn:microsoft.com/office/officeart/2005/8/layout/default"/>
    <dgm:cxn modelId="{85D370CA-C068-47ED-B5B6-3DAD728488E5}" type="presParOf" srcId="{242891A2-4E97-43DA-B6A4-58EC018863AE}" destId="{EC8216A5-585E-40B2-A61B-740AF5F65EA6}" srcOrd="3" destOrd="0" presId="urn:microsoft.com/office/officeart/2005/8/layout/default"/>
    <dgm:cxn modelId="{0D427BC0-D888-46CF-949E-9338923C2D56}" type="presParOf" srcId="{242891A2-4E97-43DA-B6A4-58EC018863AE}" destId="{1994E96B-E31C-482B-81D8-41B3A02445D5}" srcOrd="4" destOrd="0" presId="urn:microsoft.com/office/officeart/2005/8/layout/default"/>
    <dgm:cxn modelId="{CE4988AD-CE96-4B5F-A073-7026ADD939C1}" type="presParOf" srcId="{242891A2-4E97-43DA-B6A4-58EC018863AE}" destId="{BFDEA9A2-8DED-47C4-9E6E-E61295618CB1}" srcOrd="5" destOrd="0" presId="urn:microsoft.com/office/officeart/2005/8/layout/default"/>
    <dgm:cxn modelId="{DA65C925-86BB-4BD9-ADB1-DFA6528029A6}" type="presParOf" srcId="{242891A2-4E97-43DA-B6A4-58EC018863AE}" destId="{D80E7727-5D85-4D1B-BB21-E5974C287EE7}" srcOrd="6" destOrd="0" presId="urn:microsoft.com/office/officeart/2005/8/layout/default"/>
    <dgm:cxn modelId="{35710843-C1C9-4F72-BC9C-D80B14758FD0}" type="presParOf" srcId="{242891A2-4E97-43DA-B6A4-58EC018863AE}" destId="{DC54D191-0540-47A4-BA32-BF29FEB9E0C4}" srcOrd="7" destOrd="0" presId="urn:microsoft.com/office/officeart/2005/8/layout/default"/>
    <dgm:cxn modelId="{2D1E3EB5-7E25-4619-832B-0708E76F36C0}" type="presParOf" srcId="{242891A2-4E97-43DA-B6A4-58EC018863AE}" destId="{48FF0150-4B82-4E95-BD16-6D88D19250BE}" srcOrd="8" destOrd="0" presId="urn:microsoft.com/office/officeart/2005/8/layout/default"/>
    <dgm:cxn modelId="{2DBF147A-CB36-443A-96E4-E8733AEF96A4}" type="presParOf" srcId="{242891A2-4E97-43DA-B6A4-58EC018863AE}" destId="{553C039D-57BC-4DEB-A26F-537C7EE2EBF8}" srcOrd="9" destOrd="0" presId="urn:microsoft.com/office/officeart/2005/8/layout/default"/>
    <dgm:cxn modelId="{7E27A45B-2C61-455A-B51A-44D0B8F4BE48}" type="presParOf" srcId="{242891A2-4E97-43DA-B6A4-58EC018863AE}" destId="{6C27010A-474B-4936-A45B-0E8B864D27BC}" srcOrd="10" destOrd="0" presId="urn:microsoft.com/office/officeart/2005/8/layout/default"/>
    <dgm:cxn modelId="{6DD3A2BC-D650-4840-848A-3AA5F8F9C69D}" type="presParOf" srcId="{242891A2-4E97-43DA-B6A4-58EC018863AE}" destId="{48B3C28F-8784-48B0-A761-55E05ED306CD}" srcOrd="11" destOrd="0" presId="urn:microsoft.com/office/officeart/2005/8/layout/default"/>
    <dgm:cxn modelId="{6812B57C-3172-4FD8-BA96-5E477F4D2859}" type="presParOf" srcId="{242891A2-4E97-43DA-B6A4-58EC018863AE}" destId="{62522560-67CB-4F6F-AAE7-2572CBD57038}" srcOrd="12" destOrd="0" presId="urn:microsoft.com/office/officeart/2005/8/layout/default"/>
    <dgm:cxn modelId="{A981E427-994E-4465-9DA5-A4AC20F4F702}" type="presParOf" srcId="{242891A2-4E97-43DA-B6A4-58EC018863AE}" destId="{E74E2D5E-24A9-454B-98AE-D5D2D3B5F7FE}" srcOrd="13" destOrd="0" presId="urn:microsoft.com/office/officeart/2005/8/layout/default"/>
    <dgm:cxn modelId="{5252DC93-8803-442D-8DD0-7673278DD6D2}" type="presParOf" srcId="{242891A2-4E97-43DA-B6A4-58EC018863AE}" destId="{C47E6DC8-640C-41FD-BEB2-CA088477DD1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A46C7-A73D-472E-A3E2-84AAF1DFABB2}">
      <dsp:nvSpPr>
        <dsp:cNvPr id="0" name=""/>
        <dsp:cNvSpPr/>
      </dsp:nvSpPr>
      <dsp:spPr>
        <a:xfrm>
          <a:off x="229177" y="717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Problem statement.</a:t>
          </a:r>
        </a:p>
      </dsp:txBody>
      <dsp:txXfrm>
        <a:off x="229177" y="717"/>
        <a:ext cx="2039407" cy="1223644"/>
      </dsp:txXfrm>
    </dsp:sp>
    <dsp:sp modelId="{0D220E1D-90F5-4A95-A6E6-125524B5CC9C}">
      <dsp:nvSpPr>
        <dsp:cNvPr id="0" name=""/>
        <dsp:cNvSpPr/>
      </dsp:nvSpPr>
      <dsp:spPr>
        <a:xfrm>
          <a:off x="2472526" y="717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understanding.</a:t>
          </a:r>
        </a:p>
      </dsp:txBody>
      <dsp:txXfrm>
        <a:off x="2472526" y="717"/>
        <a:ext cx="2039407" cy="1223644"/>
      </dsp:txXfrm>
    </dsp:sp>
    <dsp:sp modelId="{1994E96B-E31C-482B-81D8-41B3A02445D5}">
      <dsp:nvSpPr>
        <dsp:cNvPr id="0" name=""/>
        <dsp:cNvSpPr/>
      </dsp:nvSpPr>
      <dsp:spPr>
        <a:xfrm>
          <a:off x="4715874" y="717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Age groups of subscribers.</a:t>
          </a:r>
        </a:p>
      </dsp:txBody>
      <dsp:txXfrm>
        <a:off x="4715874" y="717"/>
        <a:ext cx="2039407" cy="1223644"/>
      </dsp:txXfrm>
    </dsp:sp>
    <dsp:sp modelId="{D80E7727-5D85-4D1B-BB21-E5974C287EE7}">
      <dsp:nvSpPr>
        <dsp:cNvPr id="0" name=""/>
        <dsp:cNvSpPr/>
      </dsp:nvSpPr>
      <dsp:spPr>
        <a:xfrm>
          <a:off x="229177" y="1428302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Are married clints more likely to subscribe?</a:t>
          </a:r>
        </a:p>
      </dsp:txBody>
      <dsp:txXfrm>
        <a:off x="229177" y="1428302"/>
        <a:ext cx="2039407" cy="1223644"/>
      </dsp:txXfrm>
    </dsp:sp>
    <dsp:sp modelId="{48FF0150-4B82-4E95-BD16-6D88D19250BE}">
      <dsp:nvSpPr>
        <dsp:cNvPr id="0" name=""/>
        <dsp:cNvSpPr/>
      </dsp:nvSpPr>
      <dsp:spPr>
        <a:xfrm>
          <a:off x="2472526" y="1428302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Does education play a role?</a:t>
          </a:r>
        </a:p>
      </dsp:txBody>
      <dsp:txXfrm>
        <a:off x="2472526" y="1428302"/>
        <a:ext cx="2039407" cy="1223644"/>
      </dsp:txXfrm>
    </dsp:sp>
    <dsp:sp modelId="{6C27010A-474B-4936-A45B-0E8B864D27BC}">
      <dsp:nvSpPr>
        <dsp:cNvPr id="0" name=""/>
        <dsp:cNvSpPr/>
      </dsp:nvSpPr>
      <dsp:spPr>
        <a:xfrm>
          <a:off x="4715874" y="1428302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Are dept free clints more likely to subscribe?</a:t>
          </a:r>
        </a:p>
      </dsp:txBody>
      <dsp:txXfrm>
        <a:off x="4715874" y="1428302"/>
        <a:ext cx="2039407" cy="1223644"/>
      </dsp:txXfrm>
    </dsp:sp>
    <dsp:sp modelId="{62522560-67CB-4F6F-AAE7-2572CBD57038}">
      <dsp:nvSpPr>
        <dsp:cNvPr id="0" name=""/>
        <dsp:cNvSpPr/>
      </dsp:nvSpPr>
      <dsp:spPr>
        <a:xfrm>
          <a:off x="1350851" y="2855888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Which quarter has the most subscription?</a:t>
          </a:r>
        </a:p>
      </dsp:txBody>
      <dsp:txXfrm>
        <a:off x="1350851" y="2855888"/>
        <a:ext cx="2039407" cy="1223644"/>
      </dsp:txXfrm>
    </dsp:sp>
    <dsp:sp modelId="{C47E6DC8-640C-41FD-BEB2-CA088477DD14}">
      <dsp:nvSpPr>
        <dsp:cNvPr id="0" name=""/>
        <dsp:cNvSpPr/>
      </dsp:nvSpPr>
      <dsp:spPr>
        <a:xfrm>
          <a:off x="3594200" y="2855888"/>
          <a:ext cx="2039407" cy="1223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Recommended models for this data set.</a:t>
          </a:r>
        </a:p>
      </dsp:txBody>
      <dsp:txXfrm>
        <a:off x="3594200" y="2855888"/>
        <a:ext cx="2039407" cy="1223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6342-B13F-4A3E-8E7F-4AD20E2D157D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02A5-59D4-49AE-91D6-BA3F868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75AA-1E6C-4AD7-9171-826A2F1820F0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BAAB-B66A-4772-B289-A618227643BB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A83-27D1-4752-89E7-FF9ACCB0564E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A76-C7D4-480D-ADAB-813BA2096B78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7741-276A-4AA5-8749-D80F4EAA8652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033-5588-42DA-A5A4-FF2CA69BB553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48B-4202-4EAE-A118-7BE823B985CB}" type="datetime1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F381-9696-499D-8119-90C896B89E85}" type="datetime1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2C35-B2A2-44F1-B2E5-AFC616A20B0E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2CEF-ECB7-48C5-BFBF-417FCC18ADCD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35B2-C411-4080-9DDB-34ADBDDD51CA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BDA1-6FE8-4494-B6A1-027445A76AE6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033A0-7972-42BD-9ED3-7B55A3E73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3800" b="1"/>
              <a:t>Data Science: Bank Marketing (Campaign)</a:t>
            </a:r>
            <a:br>
              <a:rPr lang="en-US" sz="3800" b="1"/>
            </a:b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8354-78F1-49C2-A195-76609E74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 err="1"/>
              <a:t>Hazim</a:t>
            </a:r>
            <a:r>
              <a:rPr lang="en-US" dirty="0"/>
              <a:t> Bukhari</a:t>
            </a:r>
          </a:p>
          <a:p>
            <a:endParaRPr lang="en-US" dirty="0"/>
          </a:p>
          <a:p>
            <a:r>
              <a:rPr lang="en-US" dirty="0"/>
              <a:t>Batch Number:</a:t>
            </a:r>
          </a:p>
          <a:p>
            <a:r>
              <a:rPr lang="en-US" dirty="0"/>
              <a:t>LISUM01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35BA5D5-51A6-40BA-BF90-6100E7283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3" r="6534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3F00-E193-4859-B196-8D521C2A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826-9956-40AD-8715-94E50EB1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Recommended models for this data set.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3E1-262D-441F-A694-5960EBC9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extremely unbalanced nature of the data set the up-sampling technique will be used to balance the data and to preserve the information presented in the most frequent class.</a:t>
            </a:r>
          </a:p>
          <a:p>
            <a:r>
              <a:rPr lang="en-US" dirty="0"/>
              <a:t>The analysis done by PCA and the correlation values both suggest that the data have little relation to each other in addition to it being a classification problem either a decision tree or a random forest will output good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CFEF-97B1-4B6D-A554-E6F3D6F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EB24C1C-8453-4795-A699-04F61D3D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17249"/>
            <a:ext cx="7766028" cy="4213068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8555E3-6853-4275-AFA4-A1F9086A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4447565"/>
            <a:ext cx="9277349" cy="234253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613CE9-215A-4E1C-94E6-CA746BE3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AA10D-9A44-4224-BCF8-D1BFDCDE8F64}"/>
              </a:ext>
            </a:extLst>
          </p:cNvPr>
          <p:cNvSpPr txBox="1"/>
          <p:nvPr/>
        </p:nvSpPr>
        <p:spPr>
          <a:xfrm>
            <a:off x="167240" y="294856"/>
            <a:ext cx="136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with target “y”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D2046-8414-44E8-B8B7-8FE9BADD4863}"/>
              </a:ext>
            </a:extLst>
          </p:cNvPr>
          <p:cNvSpPr txBox="1"/>
          <p:nvPr/>
        </p:nvSpPr>
        <p:spPr>
          <a:xfrm>
            <a:off x="205483" y="4895636"/>
            <a:ext cx="111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variance ratio by PCA</a:t>
            </a:r>
          </a:p>
        </p:txBody>
      </p:sp>
    </p:spTree>
    <p:extLst>
      <p:ext uri="{BB962C8B-B14F-4D97-AF65-F5344CB8AC3E}">
        <p14:creationId xmlns:p14="http://schemas.microsoft.com/office/powerpoint/2010/main" val="930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A135D-EE23-4699-806F-9340CBE0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 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C1F045E-0F35-4F59-BFBB-99BA8BC0D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448" y="1271159"/>
            <a:ext cx="4610529" cy="46105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C281-DD7B-47E7-8945-5FA851E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>
                <a:solidFill>
                  <a:srgbClr val="0F5F4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F5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78327638-118C-4C92-8B25-88CB84275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or Fill">
            <a:extLst>
              <a:ext uri="{FF2B5EF4-FFF2-40B4-BE49-F238E27FC236}">
                <a16:creationId xmlns:a16="http://schemas.microsoft.com/office/drawing/2014/main" id="{A3FCA26A-9445-43DB-AABA-B26369E9F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9D14EE-54C0-4BBE-AFBC-2B9E68745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77C25A-1392-4083-AA98-942C206D1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2D3FA5-5C78-4B45-BBD4-D2705781F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4F1BAB4-EE43-4788-BACC-13BC3C87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62B92385-4032-4E1F-B26D-A859A4609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9">
              <a:extLst>
                <a:ext uri="{FF2B5EF4-FFF2-40B4-BE49-F238E27FC236}">
                  <a16:creationId xmlns:a16="http://schemas.microsoft.com/office/drawing/2014/main" id="{83CA1DB7-E85D-43DE-B0BD-6E852F6E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Texture">
            <a:extLst>
              <a:ext uri="{FF2B5EF4-FFF2-40B4-BE49-F238E27FC236}">
                <a16:creationId xmlns:a16="http://schemas.microsoft.com/office/drawing/2014/main" id="{D3EED676-C4D4-4702-A010-982A4AC61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5D29-A1E0-4EA6-8FC4-D95ADE7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984460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contents: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F980AB6-884C-423E-A7DE-15A777749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499642"/>
              </p:ext>
            </p:extLst>
          </p:nvPr>
        </p:nvGraphicFramePr>
        <p:xfrm>
          <a:off x="457201" y="2096713"/>
          <a:ext cx="6984460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16BD-CBB5-41C6-BF7C-0E17B1AD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7030C-EE31-4E8D-9008-DDCB9A0D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FE7E-ABF1-4DAC-9819-6BCFE6D0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01EFBACD-DF33-4D5F-9C4C-1EFB0B72E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20739-DE35-4A7D-B750-114B749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2C48-F24E-4687-9661-D43C480D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Business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FF46-D9A1-4F8C-B3D5-B0BAA9D0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Help ABC Bank by building a ML model capable of predicting withier a clint will response to a campaign positively or not. </a:t>
            </a:r>
          </a:p>
        </p:txBody>
      </p:sp>
      <p:pic>
        <p:nvPicPr>
          <p:cNvPr id="7" name="Graphic 6" descr="Court">
            <a:extLst>
              <a:ext uri="{FF2B5EF4-FFF2-40B4-BE49-F238E27FC236}">
                <a16:creationId xmlns:a16="http://schemas.microsoft.com/office/drawing/2014/main" id="{F92E3EAF-A303-47DA-969B-D9B30C26D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2149-AE20-44C5-AC89-E222764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849B0-43F7-4FE5-A435-5E81457F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079"/>
            <a:ext cx="7685037" cy="65376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groups of subscribers: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EA53C96-E92B-401C-9672-32DC95A2A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1" y="1019708"/>
            <a:ext cx="7723522" cy="41888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7E0FF-E082-4772-B6F9-B54ECC520F02}"/>
              </a:ext>
            </a:extLst>
          </p:cNvPr>
          <p:cNvSpPr txBox="1"/>
          <p:nvPr/>
        </p:nvSpPr>
        <p:spPr>
          <a:xfrm>
            <a:off x="524101" y="5535371"/>
            <a:ext cx="795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clints (subscribed or not) fall in the 30s to 40s with a steady slope to 60s which is around the age where one has built a steady career/family. This could indicate that people with families will be the main target.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49E56-B365-4A8C-819A-AFCAF2C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EDCC5-0966-41D2-AC19-9039B115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sz="2800"/>
              <a:t>Are married clints more likely to subscribe?</a:t>
            </a:r>
            <a:br>
              <a:rPr lang="en-US" sz="2800"/>
            </a:br>
            <a:endParaRPr lang="en-US" sz="2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65B977-AB7C-4F73-9439-7A2B6602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observed that most subscribers are people with families or single (where we can assume that they have a stable career and saving for the future) which is in line with the prediction from the previous question.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DCEB38-E412-40CD-A9E7-E5413F993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3260"/>
            <a:ext cx="6019800" cy="326574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9FA51FA-5BC2-4452-8854-00A564FD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10629"/>
            <a:ext cx="6019800" cy="326574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BA44C-1B8C-4EE9-BB4F-C638107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446BA-77C1-4D62-9EA8-07B5E40F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sz="2800"/>
              <a:t>Does education play a role?</a:t>
            </a:r>
            <a:br>
              <a:rPr lang="en-US" sz="2800"/>
            </a:br>
            <a:endParaRPr lang="en-US" sz="2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A3DDC8-220E-4C02-A3BC-30643A64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obtained degree is secondary (high school), and there seems to be no relation between higher education and subscribing.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2ED045F-CF6E-427C-8398-B3003DE72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1" y="97808"/>
            <a:ext cx="6140449" cy="33311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503299D-DFE7-4C8A-84A9-9EA2358F4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3477904"/>
            <a:ext cx="6140449" cy="333119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6AE19-0EDD-4202-9DB0-7D440395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622B-13F9-4593-BF12-3357B3DE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dept free clints more likely to subscribe?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B887FD7-6965-4E64-ABED-92B8612D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2" y="1620838"/>
            <a:ext cx="7522512" cy="4079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C2E4E-9215-4685-BDDE-205D7AD66033}"/>
              </a:ext>
            </a:extLst>
          </p:cNvPr>
          <p:cNvSpPr txBox="1"/>
          <p:nvPr/>
        </p:nvSpPr>
        <p:spPr>
          <a:xfrm>
            <a:off x="538462" y="5949950"/>
            <a:ext cx="752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Clints with no depts are more likely to subscribe.</a:t>
            </a:r>
          </a:p>
          <a:p>
            <a:r>
              <a:rPr lang="en-US" dirty="0"/>
              <a:t>A clint is in dept if they have taken either a housing loan or a normal loan.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5C29-15AF-4B9E-BDC0-7600158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68D-002F-4B90-AA7E-B637772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quarter has the most subscription?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21A015E-60BD-4FC1-A082-B2F95EB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5" y="1542854"/>
            <a:ext cx="7522512" cy="4079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C5C29-3465-45B7-8921-25352B4F56C4}"/>
              </a:ext>
            </a:extLst>
          </p:cNvPr>
          <p:cNvSpPr txBox="1"/>
          <p:nvPr/>
        </p:nvSpPr>
        <p:spPr>
          <a:xfrm>
            <a:off x="619725" y="5820619"/>
            <a:ext cx="74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and third quarters are where subscribers from previous campaigns subscribed.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AEC9F-00CB-40FA-8CEE-E3CFF8D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958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283B21"/>
      </a:dk2>
      <a:lt2>
        <a:srgbClr val="E8E4E2"/>
      </a:lt2>
      <a:accent1>
        <a:srgbClr val="299BE7"/>
      </a:accent1>
      <a:accent2>
        <a:srgbClr val="13B3B0"/>
      </a:accent2>
      <a:accent3>
        <a:srgbClr val="21B877"/>
      </a:accent3>
      <a:accent4>
        <a:srgbClr val="14BC2E"/>
      </a:accent4>
      <a:accent5>
        <a:srgbClr val="49B921"/>
      </a:accent5>
      <a:accent6>
        <a:srgbClr val="7FB113"/>
      </a:accent6>
      <a:hlink>
        <a:srgbClr val="BB703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447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Nova</vt:lpstr>
      <vt:lpstr>TropicVTI</vt:lpstr>
      <vt:lpstr>Data Science: Bank Marketing (Campaign) </vt:lpstr>
      <vt:lpstr>Table of contents:</vt:lpstr>
      <vt:lpstr>Problem statement:</vt:lpstr>
      <vt:lpstr>Business understanding:</vt:lpstr>
      <vt:lpstr>Age groups of subscribers:</vt:lpstr>
      <vt:lpstr>Are married clints more likely to subscribe? </vt:lpstr>
      <vt:lpstr>Does education play a role? </vt:lpstr>
      <vt:lpstr>Are dept free clints more likely to subscribe? </vt:lpstr>
      <vt:lpstr>Which quarter has the most subscription? </vt:lpstr>
      <vt:lpstr>Recommended models for this data set.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Bank Marketing (Campaign) </dc:title>
  <dc:creator>HAZIM TALAAT ABDULLAH BUKHARI</dc:creator>
  <cp:lastModifiedBy>HAZIM TALAAT ABDULLAH BUKHARI</cp:lastModifiedBy>
  <cp:revision>12</cp:revision>
  <dcterms:created xsi:type="dcterms:W3CDTF">2021-08-08T10:30:09Z</dcterms:created>
  <dcterms:modified xsi:type="dcterms:W3CDTF">2021-08-13T07:24:27Z</dcterms:modified>
</cp:coreProperties>
</file>