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Libre Baskerville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70F508-60DA-4378-BE97-3BED972F44D9}">
  <a:tblStyle styleId="{B270F508-60DA-4378-BE97-3BED972F4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Baskervill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italic.fntdata"/><Relationship Id="rId30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fc799d27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fc799d2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fc799d2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fc799d2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576c2500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576c2500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576c2500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576c2500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a1f552b24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a1f552b2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a1f552b24_0_1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a1f552b24_0_1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576c2500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576c2500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66b42add8_4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66b42add8_4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541981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541981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6849cc49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06849cc49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1f552b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a1f552b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a1f552b2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a1f552b2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a1f552b2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a1f552b2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576c2500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576c2500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a1f552b24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a1f552b24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6849cc49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6849cc49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10kb for 1 char, 1 word is 5 char, each seq is 512 word, 128 seq per batch, 32 batch per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a1f552b2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a1f552b2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6a6d705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06a6d705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hyperlink" Target="https://slidesgo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title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SECTION_HEADER_1_2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 txBox="1"/>
          <p:nvPr>
            <p:ph idx="2" type="title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4"/>
          <p:cNvSpPr txBox="1"/>
          <p:nvPr>
            <p:ph idx="4" type="title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9" name="Google Shape;79;p14"/>
          <p:cNvSpPr txBox="1"/>
          <p:nvPr>
            <p:ph idx="6" type="title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1" name="Google Shape;81;p14"/>
          <p:cNvSpPr txBox="1"/>
          <p:nvPr>
            <p:ph idx="8" type="title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_3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5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SECTION_HEADER_1_1_1_1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5" type="title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1">
  <p:cSld name="SECTION_HEADER_1_2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" name="Google Shape;114;p17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17"/>
          <p:cNvSpPr txBox="1"/>
          <p:nvPr>
            <p:ph idx="4" type="title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17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7" type="subTitle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17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2"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SECTION_HEADER_1_1_1_1_1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4" type="title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5" type="title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13" type="title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4" type="title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5" type="title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3_1"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0" name="Google Shape;150;p20"/>
          <p:cNvSpPr txBox="1"/>
          <p:nvPr>
            <p:ph hasCustomPrompt="1"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3" type="title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4" name="Google Shape;154;p20"/>
          <p:cNvSpPr txBox="1"/>
          <p:nvPr>
            <p:ph hasCustomPrompt="1" idx="5" type="title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/>
          <p:nvPr>
            <p:ph idx="6"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3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_1_1_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b="1" sz="2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RG8PFala8O1dThhVKejROkskHAJE-PRX/view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4572000" y="3755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Authorship Attribution</a:t>
            </a:r>
            <a:r>
              <a:rPr lang="en" sz="5400">
                <a:solidFill>
                  <a:schemeClr val="dk2"/>
                </a:solidFill>
              </a:rPr>
              <a:t> </a:t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5474000" y="2635705"/>
            <a:ext cx="28671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</a:t>
            </a:r>
            <a:r>
              <a:rPr lang="en"/>
              <a:t>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Hazim Bukhari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Aljmiai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Abdultawwab Safarji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439968" y="2389413"/>
            <a:ext cx="4048654" cy="2351539"/>
            <a:chOff x="953187" y="2352950"/>
            <a:chExt cx="4174300" cy="2424517"/>
          </a:xfrm>
        </p:grpSpPr>
        <p:sp>
          <p:nvSpPr>
            <p:cNvPr id="177" name="Google Shape;177;p24"/>
            <p:cNvSpPr/>
            <p:nvPr/>
          </p:nvSpPr>
          <p:spPr>
            <a:xfrm>
              <a:off x="953187" y="4251247"/>
              <a:ext cx="4174300" cy="526220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151725" y="3745425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524925" y="3745425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371125" y="3745425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992725" y="3745425"/>
              <a:ext cx="307600" cy="696250"/>
            </a:xfrm>
            <a:custGeom>
              <a:rect b="b" l="l" r="r" t="t"/>
              <a:pathLst>
                <a:path extrusionOk="0" h="27850" w="12304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099950" y="3816050"/>
              <a:ext cx="245350" cy="55502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222875" y="3816050"/>
              <a:ext cx="1497100" cy="55502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753950" y="3745425"/>
              <a:ext cx="49200" cy="70650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753950" y="4371050"/>
              <a:ext cx="49200" cy="70625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345275" y="3941600"/>
              <a:ext cx="205075" cy="320675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2862975" y="3049200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236175" y="3049200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082375" y="3049200"/>
              <a:ext cx="307625" cy="696250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703450" y="3049200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811200" y="3119825"/>
              <a:ext cx="245350" cy="555000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933600" y="3119825"/>
              <a:ext cx="1497125" cy="555000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465225" y="3049200"/>
              <a:ext cx="48650" cy="70625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4465225" y="3674800"/>
              <a:ext cx="49175" cy="70650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347375" y="2352950"/>
              <a:ext cx="1626300" cy="696275"/>
            </a:xfrm>
            <a:custGeom>
              <a:rect b="b" l="l" r="r" t="t"/>
              <a:pathLst>
                <a:path extrusionOk="0" h="27851" w="65052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720550" y="2352950"/>
              <a:ext cx="1626325" cy="696275"/>
            </a:xfrm>
            <a:custGeom>
              <a:rect b="b" l="l" r="r" t="t"/>
              <a:pathLst>
                <a:path extrusionOk="0" h="27851" w="65053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566250" y="2352950"/>
              <a:ext cx="308125" cy="696275"/>
            </a:xfrm>
            <a:custGeom>
              <a:rect b="b" l="l" r="r" t="t"/>
              <a:pathLst>
                <a:path extrusionOk="0" h="27851" w="12325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187825" y="2352950"/>
              <a:ext cx="307600" cy="696275"/>
            </a:xfrm>
            <a:custGeom>
              <a:rect b="b" l="l" r="r" t="t"/>
              <a:pathLst>
                <a:path extrusionOk="0" h="27851" w="12304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295050" y="2423575"/>
              <a:ext cx="245375" cy="555025"/>
            </a:xfrm>
            <a:custGeom>
              <a:rect b="b" l="l" r="r" t="t"/>
              <a:pathLst>
                <a:path extrusionOk="0" h="22201" w="9815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417975" y="2423575"/>
              <a:ext cx="1497125" cy="554500"/>
            </a:xfrm>
            <a:custGeom>
              <a:rect b="b" l="l" r="r" t="t"/>
              <a:pathLst>
                <a:path extrusionOk="0" h="22180" w="59885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949600" y="2352950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949600" y="2978575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720550" y="2352950"/>
              <a:ext cx="230725" cy="696275"/>
            </a:xfrm>
            <a:custGeom>
              <a:rect b="b" l="l" r="r" t="t"/>
              <a:pathLst>
                <a:path extrusionOk="0" h="27851" w="9229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874350" y="2352950"/>
              <a:ext cx="231225" cy="696275"/>
            </a:xfrm>
            <a:custGeom>
              <a:rect b="b" l="l" r="r" t="t"/>
              <a:pathLst>
                <a:path extrusionOk="0" h="27851" w="9249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408036" y="2610309"/>
              <a:ext cx="285848" cy="333099"/>
            </a:xfrm>
            <a:custGeom>
              <a:rect b="b" l="l" r="r" t="t"/>
              <a:pathLst>
                <a:path extrusionOk="0" h="8266" w="6089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374800" y="3745425"/>
              <a:ext cx="1771725" cy="275175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146500" y="3745425"/>
              <a:ext cx="5250" cy="550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146500" y="4441650"/>
              <a:ext cx="5250" cy="25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187825" y="3049200"/>
              <a:ext cx="1326575" cy="70625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215550" y="3119825"/>
              <a:ext cx="1215175" cy="160075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015050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205975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119300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918425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902750" y="4179075"/>
              <a:ext cx="275150" cy="18257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207550" y="3913875"/>
              <a:ext cx="723475" cy="723975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207550" y="3914350"/>
              <a:ext cx="458250" cy="457775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239475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1923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149650" y="3913875"/>
              <a:ext cx="723450" cy="723975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149125" y="3914350"/>
              <a:ext cx="458775" cy="457775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81550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1344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16780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85895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796907" y="214107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4571993" y="3700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2175680" y="12881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r>
              <a:rPr lang="en"/>
              <a:t>Performance: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61" name="Google Shape;4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75" y="1488800"/>
            <a:ext cx="3929226" cy="26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250" y="1488800"/>
            <a:ext cx="3929226" cy="261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r>
              <a:rPr lang="en"/>
              <a:t>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181350" y="1283000"/>
            <a:ext cx="42732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Recommend similar books based on a list of books read.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 as an external service for the AraBERT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Recommend based on model output.</a:t>
            </a:r>
            <a:endParaRPr/>
          </a:p>
          <a:p>
            <a:pPr indent="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 txBox="1"/>
          <p:nvPr/>
        </p:nvSpPr>
        <p:spPr>
          <a:xfrm>
            <a:off x="1978100" y="3106550"/>
            <a:ext cx="46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0" name="Google Shape;4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400" y="1040451"/>
            <a:ext cx="4205599" cy="289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388825" y="515025"/>
            <a:ext cx="77160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 Deploying </a:t>
            </a:r>
            <a:r>
              <a:rPr lang="en" u="sng"/>
              <a:t>Deep Learning Models</a:t>
            </a:r>
            <a:r>
              <a:rPr lang="en"/>
              <a:t> to Production: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 txBox="1"/>
          <p:nvPr/>
        </p:nvSpPr>
        <p:spPr>
          <a:xfrm>
            <a:off x="560200" y="1109275"/>
            <a:ext cx="3081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&amp; </a:t>
            </a:r>
            <a:r>
              <a:rPr b="1" lang="en">
                <a:solidFill>
                  <a:schemeClr val="dk1"/>
                </a:solidFill>
              </a:rPr>
              <a:t>Experimentation</a:t>
            </a:r>
            <a:r>
              <a:rPr b="1" lang="en"/>
              <a:t>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data size (load &amp; store)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trained transformer size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 txBox="1"/>
          <p:nvPr/>
        </p:nvSpPr>
        <p:spPr>
          <a:xfrm>
            <a:off x="560200" y="2548025"/>
            <a:ext cx="402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Production Deployment</a:t>
            </a:r>
            <a:r>
              <a:rPr b="1" lang="en"/>
              <a:t> Workflow: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Troubleshooting different services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Infrastructure Requirements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Code Quality</a:t>
            </a:r>
            <a:endParaRPr/>
          </a:p>
        </p:txBody>
      </p:sp>
      <p:pic>
        <p:nvPicPr>
          <p:cNvPr descr="How to Deploy Machine Learning Models" id="478" name="Google Shape;4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25" y="1337275"/>
            <a:ext cx="3706225" cy="33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84" name="Google Shape;484;p36" title="Screen Recording 2021-12-09 at 9.33.50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475" y="231550"/>
            <a:ext cx="6910525" cy="46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50" y="1213975"/>
            <a:ext cx="1770900" cy="2155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6"/>
          <p:cNvSpPr txBox="1"/>
          <p:nvPr/>
        </p:nvSpPr>
        <p:spPr>
          <a:xfrm>
            <a:off x="0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Demo:</a:t>
            </a:r>
            <a:endParaRPr b="1" sz="300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 summary of the </a:t>
            </a:r>
            <a:r>
              <a:rPr lang="en"/>
              <a:t>recommend books.</a:t>
            </a:r>
            <a:endParaRPr/>
          </a:p>
        </p:txBody>
      </p:sp>
      <p:sp>
        <p:nvSpPr>
          <p:cNvPr id="492" name="Google Shape;492;p37"/>
          <p:cNvSpPr txBox="1"/>
          <p:nvPr>
            <p:ph type="title"/>
          </p:nvPr>
        </p:nvSpPr>
        <p:spPr>
          <a:xfrm>
            <a:off x="1660125" y="1591375"/>
            <a:ext cx="2912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ummar</a:t>
            </a:r>
            <a:r>
              <a:rPr lang="en"/>
              <a:t>ies</a:t>
            </a:r>
            <a:r>
              <a:rPr lang="en"/>
              <a:t> Book</a:t>
            </a:r>
            <a:r>
              <a:rPr lang="en"/>
              <a:t>s</a:t>
            </a:r>
            <a:endParaRPr/>
          </a:p>
        </p:txBody>
      </p:sp>
      <p:sp>
        <p:nvSpPr>
          <p:cNvPr id="493" name="Google Shape;493;p37"/>
          <p:cNvSpPr txBox="1"/>
          <p:nvPr>
            <p:ph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94" name="Google Shape;494;p37"/>
          <p:cNvSpPr txBox="1"/>
          <p:nvPr>
            <p:ph idx="3" type="subTitle"/>
          </p:nvPr>
        </p:nvSpPr>
        <p:spPr>
          <a:xfrm>
            <a:off x="1660125" y="3851198"/>
            <a:ext cx="23400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Autoencoder to elevate the recommender system performance</a:t>
            </a:r>
            <a:endParaRPr/>
          </a:p>
        </p:txBody>
      </p:sp>
      <p:sp>
        <p:nvSpPr>
          <p:cNvPr id="495" name="Google Shape;495;p37"/>
          <p:cNvSpPr txBox="1"/>
          <p:nvPr>
            <p:ph idx="4" type="title"/>
          </p:nvPr>
        </p:nvSpPr>
        <p:spPr>
          <a:xfrm>
            <a:off x="1660125" y="3290150"/>
            <a:ext cx="272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Recommender</a:t>
            </a:r>
            <a:endParaRPr/>
          </a:p>
        </p:txBody>
      </p:sp>
      <p:sp>
        <p:nvSpPr>
          <p:cNvPr id="496" name="Google Shape;496;p37"/>
          <p:cNvSpPr txBox="1"/>
          <p:nvPr>
            <p:ph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97" name="Google Shape;497;p37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authors from different domains.</a:t>
            </a:r>
            <a:endParaRPr/>
          </a:p>
        </p:txBody>
      </p:sp>
      <p:sp>
        <p:nvSpPr>
          <p:cNvPr id="498" name="Google Shape;498;p37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Domains</a:t>
            </a:r>
            <a:endParaRPr/>
          </a:p>
        </p:txBody>
      </p:sp>
      <p:sp>
        <p:nvSpPr>
          <p:cNvPr id="499" name="Google Shape;499;p37"/>
          <p:cNvSpPr txBox="1"/>
          <p:nvPr>
            <p:ph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00" name="Google Shape;500;p37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Generate</a:t>
            </a:r>
            <a:r>
              <a:rPr lang="en"/>
              <a:t> text </a:t>
            </a:r>
            <a:r>
              <a:rPr lang="en"/>
              <a:t>similar</a:t>
            </a:r>
            <a:r>
              <a:rPr lang="en"/>
              <a:t> in style to the input sentence.</a:t>
            </a:r>
            <a:endParaRPr/>
          </a:p>
        </p:txBody>
      </p:sp>
      <p:sp>
        <p:nvSpPr>
          <p:cNvPr id="501" name="Google Shape;501;p37"/>
          <p:cNvSpPr txBox="1"/>
          <p:nvPr>
            <p:ph idx="13" type="title"/>
          </p:nvPr>
        </p:nvSpPr>
        <p:spPr>
          <a:xfrm>
            <a:off x="5985325" y="3290150"/>
            <a:ext cx="2444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</p:txBody>
      </p:sp>
      <p:sp>
        <p:nvSpPr>
          <p:cNvPr id="502" name="Google Shape;502;p37"/>
          <p:cNvSpPr txBox="1"/>
          <p:nvPr>
            <p:ph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503" name="Google Shape;503;p37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idx="4294967295" type="title"/>
          </p:nvPr>
        </p:nvSpPr>
        <p:spPr>
          <a:xfrm>
            <a:off x="2274500" y="2202275"/>
            <a:ext cx="4917900" cy="16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QA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type="title"/>
          </p:nvPr>
        </p:nvSpPr>
        <p:spPr>
          <a:xfrm>
            <a:off x="2458950" y="1799425"/>
            <a:ext cx="42261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514" name="Google Shape;5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75" y="2705725"/>
            <a:ext cx="3663698" cy="2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520" name="Google Shape;520;p40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1225950"/>
            <a:ext cx="1766151" cy="11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100" y="1225950"/>
            <a:ext cx="1766149" cy="11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825" y="1073375"/>
            <a:ext cx="1274888" cy="123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025" y="2613450"/>
            <a:ext cx="3848025" cy="19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9850" y="2807873"/>
            <a:ext cx="3945249" cy="16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>
            <p:ph type="title"/>
          </p:nvPr>
        </p:nvSpPr>
        <p:spPr>
          <a:xfrm>
            <a:off x="600000" y="433800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BI-LSTM Model</a:t>
            </a:r>
            <a:r>
              <a:rPr lang="en"/>
              <a:t>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31" name="Google Shape;5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75" y="799500"/>
            <a:ext cx="3581087" cy="42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Performance: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37" name="Google Shape;5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25" y="1514800"/>
            <a:ext cx="4135624" cy="27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724" y="1519900"/>
            <a:ext cx="4128776" cy="278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4" name="Google Shape;234;p25"/>
          <p:cNvSpPr txBox="1"/>
          <p:nvPr>
            <p:ph idx="1" type="subTitle"/>
          </p:nvPr>
        </p:nvSpPr>
        <p:spPr>
          <a:xfrm>
            <a:off x="587625" y="1552475"/>
            <a:ext cx="4149900" cy="19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King Fahad library is looking for a way to help visitors find arabic authors based on the author’s </a:t>
            </a:r>
            <a:r>
              <a:rPr lang="en" sz="1700"/>
              <a:t>writing</a:t>
            </a:r>
            <a:r>
              <a:rPr lang="en" sz="1700"/>
              <a:t> style and </a:t>
            </a:r>
            <a:r>
              <a:rPr lang="en" sz="1700"/>
              <a:t>recommend</a:t>
            </a:r>
            <a:r>
              <a:rPr lang="en" sz="1700"/>
              <a:t> books with similar writing style.</a:t>
            </a:r>
            <a:endParaRPr sz="1700"/>
          </a:p>
        </p:txBody>
      </p:sp>
      <p:grpSp>
        <p:nvGrpSpPr>
          <p:cNvPr id="235" name="Google Shape;235;p25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236" name="Google Shape;236;p25"/>
            <p:cNvSpPr/>
            <p:nvPr/>
          </p:nvSpPr>
          <p:spPr>
            <a:xfrm>
              <a:off x="12920525" y="3408900"/>
              <a:ext cx="154325" cy="201850"/>
            </a:xfrm>
            <a:custGeom>
              <a:rect b="b" l="l" r="r" t="t"/>
              <a:pathLst>
                <a:path extrusionOk="0" h="8074" w="6173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372175" y="1486700"/>
              <a:ext cx="2951300" cy="2389225"/>
            </a:xfrm>
            <a:custGeom>
              <a:rect b="b" l="l" r="r" t="t"/>
              <a:pathLst>
                <a:path extrusionOk="0" h="95569" w="118052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9346325" y="1336600"/>
              <a:ext cx="1742925" cy="2149050"/>
            </a:xfrm>
            <a:custGeom>
              <a:rect b="b" l="l" r="r" t="t"/>
              <a:pathLst>
                <a:path extrusionOk="0" h="85962" w="69717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0677275" y="1631800"/>
              <a:ext cx="1742925" cy="2149075"/>
            </a:xfrm>
            <a:custGeom>
              <a:rect b="b" l="l" r="r" t="t"/>
              <a:pathLst>
                <a:path extrusionOk="0" h="85963" w="69717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9691575" y="1310750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2215025" y="1859475"/>
              <a:ext cx="231025" cy="281875"/>
            </a:xfrm>
            <a:custGeom>
              <a:rect b="b" l="l" r="r" t="t"/>
              <a:pathLst>
                <a:path extrusionOk="0" h="11275" w="9241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9320475" y="2979425"/>
              <a:ext cx="230175" cy="281900"/>
            </a:xfrm>
            <a:custGeom>
              <a:rect b="b" l="l" r="r" t="t"/>
              <a:pathLst>
                <a:path extrusionOk="0" h="11276" w="9207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11793900" y="3579875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0538825" y="1600950"/>
              <a:ext cx="683025" cy="1913900"/>
            </a:xfrm>
            <a:custGeom>
              <a:rect b="b" l="l" r="r" t="t"/>
              <a:pathLst>
                <a:path extrusionOk="0" h="76556" w="27321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0666425" y="1620125"/>
              <a:ext cx="1657050" cy="2062350"/>
            </a:xfrm>
            <a:custGeom>
              <a:rect b="b" l="l" r="r" t="t"/>
              <a:pathLst>
                <a:path extrusionOk="0" h="82494" w="66282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9453900" y="1424900"/>
              <a:ext cx="1622850" cy="2004250"/>
            </a:xfrm>
            <a:custGeom>
              <a:rect b="b" l="l" r="r" t="t"/>
              <a:pathLst>
                <a:path extrusionOk="0" h="80170" w="64914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9868350" y="1605800"/>
              <a:ext cx="390300" cy="363775"/>
            </a:xfrm>
            <a:custGeom>
              <a:rect b="b" l="l" r="r" t="t"/>
              <a:pathLst>
                <a:path extrusionOk="0" h="14551" w="15612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9849175" y="20254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9829175" y="21129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9809975" y="220055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9790800" y="22881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9770800" y="23756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9751600" y="24632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9732425" y="25508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9712425" y="2638200"/>
              <a:ext cx="973200" cy="184475"/>
            </a:xfrm>
            <a:custGeom>
              <a:rect b="b" l="l" r="r" t="t"/>
              <a:pathLst>
                <a:path extrusionOk="0" h="7379" w="38928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9693225" y="2725975"/>
              <a:ext cx="973225" cy="184275"/>
            </a:xfrm>
            <a:custGeom>
              <a:rect b="b" l="l" r="r" t="t"/>
              <a:pathLst>
                <a:path extrusionOk="0" h="7371" w="38929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9673225" y="2813325"/>
              <a:ext cx="969050" cy="205325"/>
            </a:xfrm>
            <a:custGeom>
              <a:rect b="b" l="l" r="r" t="t"/>
              <a:pathLst>
                <a:path extrusionOk="0" h="8213" w="38762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9654050" y="2900825"/>
              <a:ext cx="964025" cy="225400"/>
            </a:xfrm>
            <a:custGeom>
              <a:rect b="b" l="l" r="r" t="t"/>
              <a:pathLst>
                <a:path extrusionOk="0" h="9016" w="38561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9634850" y="2988400"/>
              <a:ext cx="961550" cy="235400"/>
            </a:xfrm>
            <a:custGeom>
              <a:rect b="b" l="l" r="r" t="t"/>
              <a:pathLst>
                <a:path extrusionOk="0" h="9416" w="38462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10905775" y="1762050"/>
              <a:ext cx="1244225" cy="1714425"/>
            </a:xfrm>
            <a:custGeom>
              <a:rect b="b" l="l" r="r" t="t"/>
              <a:pathLst>
                <a:path extrusionOk="0" h="68577" w="49769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11467825" y="3357200"/>
              <a:ext cx="311100" cy="47575"/>
            </a:xfrm>
            <a:custGeom>
              <a:rect b="b" l="l" r="r" t="t"/>
              <a:pathLst>
                <a:path extrusionOk="0" h="1903" w="12444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1191800" y="1830225"/>
              <a:ext cx="728050" cy="590500"/>
            </a:xfrm>
            <a:custGeom>
              <a:rect b="b" l="l" r="r" t="t"/>
              <a:pathLst>
                <a:path extrusionOk="0" h="23620" w="29122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1042525" y="1895325"/>
              <a:ext cx="2193250" cy="2455725"/>
            </a:xfrm>
            <a:custGeom>
              <a:rect b="b" l="l" r="r" t="t"/>
              <a:pathLst>
                <a:path extrusionOk="0" h="98229" w="8773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1070875" y="1875300"/>
              <a:ext cx="2134050" cy="2444600"/>
            </a:xfrm>
            <a:custGeom>
              <a:rect b="b" l="l" r="r" t="t"/>
              <a:pathLst>
                <a:path extrusionOk="0" h="97784" w="85362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11007500" y="1806100"/>
              <a:ext cx="2193250" cy="2480975"/>
            </a:xfrm>
            <a:custGeom>
              <a:rect b="b" l="l" r="r" t="t"/>
              <a:pathLst>
                <a:path extrusionOk="0" h="99239" w="8773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1007500" y="2278100"/>
              <a:ext cx="978225" cy="2008975"/>
            </a:xfrm>
            <a:custGeom>
              <a:rect b="b" l="l" r="r" t="t"/>
              <a:pathLst>
                <a:path extrusionOk="0" h="80359" w="39129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11241850" y="2263925"/>
              <a:ext cx="779725" cy="1931400"/>
            </a:xfrm>
            <a:custGeom>
              <a:rect b="b" l="l" r="r" t="t"/>
              <a:pathLst>
                <a:path extrusionOk="0" h="77256" w="31189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11420300" y="1939525"/>
              <a:ext cx="1635350" cy="2099850"/>
            </a:xfrm>
            <a:custGeom>
              <a:rect b="b" l="l" r="r" t="t"/>
              <a:pathLst>
                <a:path extrusionOk="0" h="83994" w="65414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12426025" y="3694125"/>
              <a:ext cx="241025" cy="154300"/>
            </a:xfrm>
            <a:custGeom>
              <a:rect b="b" l="l" r="r" t="t"/>
              <a:pathLst>
                <a:path extrusionOk="0" h="6172" w="9641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1801400" y="2764275"/>
              <a:ext cx="933200" cy="577950"/>
            </a:xfrm>
            <a:custGeom>
              <a:rect b="b" l="l" r="r" t="t"/>
              <a:pathLst>
                <a:path extrusionOk="0" h="23118" w="37328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11744700" y="2617500"/>
              <a:ext cx="863975" cy="398650"/>
            </a:xfrm>
            <a:custGeom>
              <a:rect b="b" l="l" r="r" t="t"/>
              <a:pathLst>
                <a:path extrusionOk="0" h="15946" w="34559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1597925" y="2239750"/>
              <a:ext cx="863975" cy="397800"/>
            </a:xfrm>
            <a:custGeom>
              <a:rect b="b" l="l" r="r" t="t"/>
              <a:pathLst>
                <a:path extrusionOk="0" h="15912" w="34559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5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5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275" name="Google Shape;275;p25"/>
            <p:cNvSpPr/>
            <p:nvPr/>
          </p:nvSpPr>
          <p:spPr>
            <a:xfrm>
              <a:off x="12035804" y="3479245"/>
              <a:ext cx="274842" cy="429801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0253036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10508914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1732952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11463739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11442732" y="3797532"/>
              <a:ext cx="368756" cy="24470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511025" y="3442085"/>
              <a:ext cx="969601" cy="970344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10511025" y="3442721"/>
              <a:ext cx="614147" cy="613556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10553811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490687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11773627" y="3442085"/>
              <a:ext cx="969568" cy="970344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1772924" y="3442721"/>
              <a:ext cx="614850" cy="613556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1816380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11753290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0457752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12724231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5"/>
          <p:cNvSpPr/>
          <p:nvPr/>
        </p:nvSpPr>
        <p:spPr>
          <a:xfrm>
            <a:off x="4571994" y="1779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5195092" y="326247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9" name="Google Shape;299;p26"/>
          <p:cNvSpPr txBox="1"/>
          <p:nvPr>
            <p:ph idx="1" type="subTitle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Books per author, text length, etc… .</a:t>
            </a:r>
            <a:endParaRPr/>
          </a:p>
        </p:txBody>
      </p:sp>
      <p:sp>
        <p:nvSpPr>
          <p:cNvPr id="300" name="Google Shape;300;p26"/>
          <p:cNvSpPr txBox="1"/>
          <p:nvPr>
            <p:ph idx="2" type="title"/>
          </p:nvPr>
        </p:nvSpPr>
        <p:spPr>
          <a:xfrm>
            <a:off x="3546300" y="1710675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01" name="Google Shape;301;p26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transfer learning , built from scratch.</a:t>
            </a:r>
            <a:endParaRPr/>
          </a:p>
        </p:txBody>
      </p:sp>
      <p:sp>
        <p:nvSpPr>
          <p:cNvPr id="302" name="Google Shape;302;p26"/>
          <p:cNvSpPr txBox="1"/>
          <p:nvPr>
            <p:ph idx="4" type="title"/>
          </p:nvPr>
        </p:nvSpPr>
        <p:spPr>
          <a:xfrm>
            <a:off x="3179025" y="3257050"/>
            <a:ext cx="2472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Models</a:t>
            </a:r>
            <a:endParaRPr/>
          </a:p>
        </p:txBody>
      </p:sp>
      <p:sp>
        <p:nvSpPr>
          <p:cNvPr id="303" name="Google Shape;303;p26"/>
          <p:cNvSpPr txBox="1"/>
          <p:nvPr>
            <p:ph idx="5" type="subTitle"/>
          </p:nvPr>
        </p:nvSpPr>
        <p:spPr>
          <a:xfrm>
            <a:off x="6132949" y="2340594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tashkeel, sentence length</a:t>
            </a:r>
            <a:r>
              <a:rPr lang="en"/>
              <a:t>, etc… .</a:t>
            </a:r>
            <a:r>
              <a:rPr lang="en"/>
              <a:t> </a:t>
            </a:r>
            <a:endParaRPr/>
          </a:p>
        </p:txBody>
      </p:sp>
      <p:sp>
        <p:nvSpPr>
          <p:cNvPr id="304" name="Google Shape;304;p26"/>
          <p:cNvSpPr txBox="1"/>
          <p:nvPr>
            <p:ph idx="6" type="title"/>
          </p:nvPr>
        </p:nvSpPr>
        <p:spPr>
          <a:xfrm>
            <a:off x="6040150" y="1710675"/>
            <a:ext cx="218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05" name="Google Shape;305;p26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</a:t>
            </a:r>
            <a:r>
              <a:rPr lang="en"/>
              <a:t>e</a:t>
            </a:r>
            <a:r>
              <a:rPr lang="en"/>
              <a:t> the mode</a:t>
            </a:r>
            <a:r>
              <a:rPr lang="en"/>
              <a:t>l on the web.</a:t>
            </a:r>
            <a:endParaRPr/>
          </a:p>
        </p:txBody>
      </p:sp>
      <p:sp>
        <p:nvSpPr>
          <p:cNvPr id="306" name="Google Shape;306;p26"/>
          <p:cNvSpPr txBox="1"/>
          <p:nvPr>
            <p:ph idx="8" type="title"/>
          </p:nvPr>
        </p:nvSpPr>
        <p:spPr>
          <a:xfrm>
            <a:off x="5966825" y="3257050"/>
            <a:ext cx="2131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serving</a:t>
            </a:r>
            <a:endParaRPr/>
          </a:p>
        </p:txBody>
      </p:sp>
      <p:grpSp>
        <p:nvGrpSpPr>
          <p:cNvPr id="307" name="Google Shape;307;p26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308" name="Google Shape;308;p26"/>
            <p:cNvSpPr/>
            <p:nvPr/>
          </p:nvSpPr>
          <p:spPr>
            <a:xfrm>
              <a:off x="10502475" y="1331363"/>
              <a:ext cx="88425" cy="92575"/>
            </a:xfrm>
            <a:custGeom>
              <a:rect b="b" l="l" r="r" t="t"/>
              <a:pathLst>
                <a:path extrusionOk="0" h="3703" w="3537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9305800" y="1579038"/>
              <a:ext cx="944025" cy="894825"/>
            </a:xfrm>
            <a:custGeom>
              <a:rect b="b" l="l" r="r" t="t"/>
              <a:pathLst>
                <a:path extrusionOk="0" h="35793" w="37761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9144000" y="1927613"/>
              <a:ext cx="782250" cy="735550"/>
            </a:xfrm>
            <a:custGeom>
              <a:rect b="b" l="l" r="r" t="t"/>
              <a:pathLst>
                <a:path extrusionOk="0" h="29422" w="3129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9793650" y="2128588"/>
              <a:ext cx="527050" cy="569400"/>
            </a:xfrm>
            <a:custGeom>
              <a:rect b="b" l="l" r="r" t="t"/>
              <a:pathLst>
                <a:path extrusionOk="0" h="22776" w="21082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10021300" y="2182338"/>
              <a:ext cx="324425" cy="364100"/>
            </a:xfrm>
            <a:custGeom>
              <a:rect b="b" l="l" r="r" t="t"/>
              <a:pathLst>
                <a:path extrusionOk="0" h="14564" w="12977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9766950" y="2445488"/>
              <a:ext cx="176825" cy="275225"/>
            </a:xfrm>
            <a:custGeom>
              <a:rect b="b" l="l" r="r" t="t"/>
              <a:pathLst>
                <a:path extrusionOk="0" h="11009" w="7073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9887050" y="2557163"/>
              <a:ext cx="146775" cy="159375"/>
            </a:xfrm>
            <a:custGeom>
              <a:rect b="b" l="l" r="r" t="t"/>
              <a:pathLst>
                <a:path extrusionOk="0" h="6375" w="5871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9979600" y="2529713"/>
              <a:ext cx="62575" cy="65075"/>
            </a:xfrm>
            <a:custGeom>
              <a:rect b="b" l="l" r="r" t="t"/>
              <a:pathLst>
                <a:path extrusionOk="0" h="2603" w="2503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10074675" y="840363"/>
              <a:ext cx="132625" cy="170800"/>
            </a:xfrm>
            <a:custGeom>
              <a:rect b="b" l="l" r="r" t="t"/>
              <a:pathLst>
                <a:path extrusionOk="0" h="6832" w="5305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9973775" y="1484813"/>
              <a:ext cx="129275" cy="162625"/>
            </a:xfrm>
            <a:custGeom>
              <a:rect b="b" l="l" r="r" t="t"/>
              <a:pathLst>
                <a:path extrusionOk="0" h="6505" w="5171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0051325" y="1009613"/>
              <a:ext cx="127625" cy="148300"/>
            </a:xfrm>
            <a:custGeom>
              <a:rect b="b" l="l" r="r" t="t"/>
              <a:pathLst>
                <a:path extrusionOk="0" h="5932" w="5105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0077175" y="848513"/>
              <a:ext cx="685525" cy="860050"/>
            </a:xfrm>
            <a:custGeom>
              <a:rect b="b" l="l" r="r" t="t"/>
              <a:pathLst>
                <a:path extrusionOk="0" h="34402" w="27421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9992125" y="1107013"/>
              <a:ext cx="170125" cy="527075"/>
            </a:xfrm>
            <a:custGeom>
              <a:rect b="b" l="l" r="r" t="t"/>
              <a:pathLst>
                <a:path extrusionOk="0" h="21083" w="6805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9952075" y="1599138"/>
              <a:ext cx="688850" cy="253175"/>
            </a:xfrm>
            <a:custGeom>
              <a:rect b="b" l="l" r="r" t="t"/>
              <a:pathLst>
                <a:path extrusionOk="0" h="10127" w="27554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0064675" y="970863"/>
              <a:ext cx="120100" cy="73400"/>
            </a:xfrm>
            <a:custGeom>
              <a:rect b="b" l="l" r="r" t="t"/>
              <a:pathLst>
                <a:path extrusionOk="0" h="2936" w="4804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0596725" y="1724138"/>
              <a:ext cx="41700" cy="108425"/>
            </a:xfrm>
            <a:custGeom>
              <a:rect b="b" l="l" r="r" t="t"/>
              <a:pathLst>
                <a:path extrusionOk="0" h="4337" w="1668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0225625" y="1145088"/>
              <a:ext cx="376125" cy="411175"/>
            </a:xfrm>
            <a:custGeom>
              <a:rect b="b" l="l" r="r" t="t"/>
              <a:pathLst>
                <a:path extrusionOk="0" h="16447" w="15045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10296500" y="998688"/>
              <a:ext cx="331100" cy="83875"/>
            </a:xfrm>
            <a:custGeom>
              <a:rect b="b" l="l" r="r" t="t"/>
              <a:pathLst>
                <a:path extrusionOk="0" h="3355" w="13244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0058825" y="1671563"/>
              <a:ext cx="101775" cy="90025"/>
            </a:xfrm>
            <a:custGeom>
              <a:rect b="b" l="l" r="r" t="t"/>
              <a:pathLst>
                <a:path extrusionOk="0" h="3601" w="4071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086350" y="1728638"/>
              <a:ext cx="42550" cy="19700"/>
            </a:xfrm>
            <a:custGeom>
              <a:rect b="b" l="l" r="r" t="t"/>
              <a:pathLst>
                <a:path extrusionOk="0" h="788" w="1702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9978775" y="1634988"/>
              <a:ext cx="636300" cy="189875"/>
            </a:xfrm>
            <a:custGeom>
              <a:rect b="b" l="l" r="r" t="t"/>
              <a:pathLst>
                <a:path extrusionOk="0" h="7595" w="25452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26"/>
          <p:cNvSpPr/>
          <p:nvPr/>
        </p:nvSpPr>
        <p:spPr>
          <a:xfrm>
            <a:off x="421994" y="2007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952743" y="42462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194605" y="54422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Descriptions </a:t>
            </a:r>
            <a:endParaRPr/>
          </a:p>
        </p:txBody>
      </p:sp>
      <p:sp>
        <p:nvSpPr>
          <p:cNvPr id="337" name="Google Shape;337;p27"/>
          <p:cNvSpPr txBox="1"/>
          <p:nvPr>
            <p:ph idx="1" type="subTitle"/>
          </p:nvPr>
        </p:nvSpPr>
        <p:spPr>
          <a:xfrm>
            <a:off x="1180050" y="2933200"/>
            <a:ext cx="23775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80 unique Authors</a:t>
            </a:r>
            <a:endParaRPr/>
          </a:p>
        </p:txBody>
      </p:sp>
      <p:sp>
        <p:nvSpPr>
          <p:cNvPr id="338" name="Google Shape;338;p27"/>
          <p:cNvSpPr txBox="1"/>
          <p:nvPr>
            <p:ph idx="2" type="subTitle"/>
          </p:nvPr>
        </p:nvSpPr>
        <p:spPr>
          <a:xfrm>
            <a:off x="3768025" y="2885925"/>
            <a:ext cx="1800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97  Book</a:t>
            </a:r>
            <a:endParaRPr/>
          </a:p>
        </p:txBody>
      </p:sp>
      <p:sp>
        <p:nvSpPr>
          <p:cNvPr id="339" name="Google Shape;339;p27"/>
          <p:cNvSpPr txBox="1"/>
          <p:nvPr>
            <p:ph type="title"/>
          </p:nvPr>
        </p:nvSpPr>
        <p:spPr>
          <a:xfrm>
            <a:off x="1468806" y="2442472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Authors</a:t>
            </a:r>
            <a:endParaRPr/>
          </a:p>
        </p:txBody>
      </p:sp>
      <p:sp>
        <p:nvSpPr>
          <p:cNvPr id="340" name="Google Shape;340;p27"/>
          <p:cNvSpPr txBox="1"/>
          <p:nvPr>
            <p:ph idx="3" type="title"/>
          </p:nvPr>
        </p:nvSpPr>
        <p:spPr>
          <a:xfrm>
            <a:off x="3768019" y="2501772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Books</a:t>
            </a:r>
            <a:endParaRPr/>
          </a:p>
        </p:txBody>
      </p:sp>
      <p:grpSp>
        <p:nvGrpSpPr>
          <p:cNvPr id="341" name="Google Shape;341;p27"/>
          <p:cNvGrpSpPr/>
          <p:nvPr/>
        </p:nvGrpSpPr>
        <p:grpSpPr>
          <a:xfrm>
            <a:off x="2264580" y="1544833"/>
            <a:ext cx="208453" cy="772617"/>
            <a:chOff x="2329269" y="1965312"/>
            <a:chExt cx="98807" cy="366273"/>
          </a:xfrm>
        </p:grpSpPr>
        <p:sp>
          <p:nvSpPr>
            <p:cNvPr id="342" name="Google Shape;342;p27"/>
            <p:cNvSpPr/>
            <p:nvPr/>
          </p:nvSpPr>
          <p:spPr>
            <a:xfrm>
              <a:off x="2329269" y="1965312"/>
              <a:ext cx="98807" cy="312179"/>
            </a:xfrm>
            <a:custGeom>
              <a:rect b="b" l="l" r="r" t="t"/>
              <a:pathLst>
                <a:path extrusionOk="0" h="11946" w="3781">
                  <a:moveTo>
                    <a:pt x="1959" y="0"/>
                  </a:moveTo>
                  <a:cubicBezTo>
                    <a:pt x="1793" y="0"/>
                    <a:pt x="1629" y="68"/>
                    <a:pt x="1511" y="205"/>
                  </a:cubicBezTo>
                  <a:lnTo>
                    <a:pt x="895" y="897"/>
                  </a:lnTo>
                  <a:cubicBezTo>
                    <a:pt x="318" y="1551"/>
                    <a:pt x="1" y="2397"/>
                    <a:pt x="1" y="3272"/>
                  </a:cubicBezTo>
                  <a:lnTo>
                    <a:pt x="1" y="5676"/>
                  </a:lnTo>
                  <a:lnTo>
                    <a:pt x="261" y="5888"/>
                  </a:lnTo>
                  <a:cubicBezTo>
                    <a:pt x="530" y="6119"/>
                    <a:pt x="559" y="6523"/>
                    <a:pt x="309" y="6773"/>
                  </a:cubicBezTo>
                  <a:lnTo>
                    <a:pt x="1" y="7100"/>
                  </a:lnTo>
                  <a:lnTo>
                    <a:pt x="1" y="8590"/>
                  </a:lnTo>
                  <a:cubicBezTo>
                    <a:pt x="1" y="9071"/>
                    <a:pt x="145" y="9552"/>
                    <a:pt x="434" y="9946"/>
                  </a:cubicBezTo>
                  <a:lnTo>
                    <a:pt x="1857" y="11946"/>
                  </a:lnTo>
                  <a:lnTo>
                    <a:pt x="2328" y="11302"/>
                  </a:lnTo>
                  <a:lnTo>
                    <a:pt x="3328" y="9917"/>
                  </a:lnTo>
                  <a:cubicBezTo>
                    <a:pt x="3617" y="9523"/>
                    <a:pt x="3770" y="9042"/>
                    <a:pt x="3780" y="8542"/>
                  </a:cubicBezTo>
                  <a:lnTo>
                    <a:pt x="3780" y="5388"/>
                  </a:lnTo>
                  <a:lnTo>
                    <a:pt x="3280" y="4984"/>
                  </a:lnTo>
                  <a:cubicBezTo>
                    <a:pt x="3001" y="4753"/>
                    <a:pt x="2982" y="4349"/>
                    <a:pt x="3222" y="4099"/>
                  </a:cubicBezTo>
                  <a:lnTo>
                    <a:pt x="3770" y="3513"/>
                  </a:lnTo>
                  <a:lnTo>
                    <a:pt x="3770" y="3157"/>
                  </a:lnTo>
                  <a:cubicBezTo>
                    <a:pt x="3770" y="2330"/>
                    <a:pt x="3492" y="1532"/>
                    <a:pt x="2972" y="897"/>
                  </a:cubicBezTo>
                  <a:lnTo>
                    <a:pt x="2424" y="214"/>
                  </a:lnTo>
                  <a:cubicBezTo>
                    <a:pt x="2302" y="73"/>
                    <a:pt x="2130" y="0"/>
                    <a:pt x="1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2353415" y="1970904"/>
              <a:ext cx="74661" cy="289757"/>
            </a:xfrm>
            <a:custGeom>
              <a:rect b="b" l="l" r="r" t="t"/>
              <a:pathLst>
                <a:path extrusionOk="0" h="11088" w="2857">
                  <a:moveTo>
                    <a:pt x="1500" y="0"/>
                  </a:moveTo>
                  <a:lnTo>
                    <a:pt x="904" y="683"/>
                  </a:lnTo>
                  <a:cubicBezTo>
                    <a:pt x="327" y="1337"/>
                    <a:pt x="0" y="2183"/>
                    <a:pt x="10" y="3058"/>
                  </a:cubicBezTo>
                  <a:lnTo>
                    <a:pt x="10" y="5462"/>
                  </a:lnTo>
                  <a:lnTo>
                    <a:pt x="269" y="5674"/>
                  </a:lnTo>
                  <a:cubicBezTo>
                    <a:pt x="539" y="5905"/>
                    <a:pt x="558" y="6309"/>
                    <a:pt x="317" y="6559"/>
                  </a:cubicBezTo>
                  <a:lnTo>
                    <a:pt x="10" y="6886"/>
                  </a:lnTo>
                  <a:lnTo>
                    <a:pt x="10" y="8376"/>
                  </a:lnTo>
                  <a:cubicBezTo>
                    <a:pt x="0" y="8857"/>
                    <a:pt x="154" y="9338"/>
                    <a:pt x="442" y="9732"/>
                  </a:cubicBezTo>
                  <a:lnTo>
                    <a:pt x="1404" y="11088"/>
                  </a:lnTo>
                  <a:lnTo>
                    <a:pt x="2404" y="9703"/>
                  </a:lnTo>
                  <a:cubicBezTo>
                    <a:pt x="2693" y="9309"/>
                    <a:pt x="2846" y="8828"/>
                    <a:pt x="2856" y="8328"/>
                  </a:cubicBezTo>
                  <a:lnTo>
                    <a:pt x="2856" y="5174"/>
                  </a:lnTo>
                  <a:lnTo>
                    <a:pt x="2356" y="4770"/>
                  </a:lnTo>
                  <a:cubicBezTo>
                    <a:pt x="2077" y="4539"/>
                    <a:pt x="2058" y="4135"/>
                    <a:pt x="2298" y="3885"/>
                  </a:cubicBezTo>
                  <a:lnTo>
                    <a:pt x="2856" y="3299"/>
                  </a:lnTo>
                  <a:lnTo>
                    <a:pt x="2856" y="2943"/>
                  </a:lnTo>
                  <a:cubicBezTo>
                    <a:pt x="2856" y="2116"/>
                    <a:pt x="2577" y="1318"/>
                    <a:pt x="2058" y="683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2337266" y="2001558"/>
              <a:ext cx="81246" cy="330027"/>
            </a:xfrm>
            <a:custGeom>
              <a:rect b="b" l="l" r="r" t="t"/>
              <a:pathLst>
                <a:path extrusionOk="0" h="12629" w="3109">
                  <a:moveTo>
                    <a:pt x="1583" y="1"/>
                  </a:moveTo>
                  <a:cubicBezTo>
                    <a:pt x="1471" y="1"/>
                    <a:pt x="1358" y="78"/>
                    <a:pt x="1368" y="231"/>
                  </a:cubicBezTo>
                  <a:lnTo>
                    <a:pt x="1368" y="1587"/>
                  </a:lnTo>
                  <a:lnTo>
                    <a:pt x="868" y="1145"/>
                  </a:lnTo>
                  <a:cubicBezTo>
                    <a:pt x="821" y="1098"/>
                    <a:pt x="770" y="1079"/>
                    <a:pt x="722" y="1079"/>
                  </a:cubicBezTo>
                  <a:cubicBezTo>
                    <a:pt x="550" y="1079"/>
                    <a:pt x="410" y="1320"/>
                    <a:pt x="589" y="1462"/>
                  </a:cubicBezTo>
                  <a:lnTo>
                    <a:pt x="1358" y="2145"/>
                  </a:lnTo>
                  <a:lnTo>
                    <a:pt x="1368" y="2155"/>
                  </a:lnTo>
                  <a:lnTo>
                    <a:pt x="1368" y="6174"/>
                  </a:lnTo>
                  <a:lnTo>
                    <a:pt x="935" y="5761"/>
                  </a:lnTo>
                  <a:cubicBezTo>
                    <a:pt x="888" y="5716"/>
                    <a:pt x="837" y="5697"/>
                    <a:pt x="788" y="5697"/>
                  </a:cubicBezTo>
                  <a:cubicBezTo>
                    <a:pt x="617" y="5697"/>
                    <a:pt x="475" y="5928"/>
                    <a:pt x="647" y="6078"/>
                  </a:cubicBezTo>
                  <a:lnTo>
                    <a:pt x="1368" y="6741"/>
                  </a:lnTo>
                  <a:lnTo>
                    <a:pt x="1368" y="11136"/>
                  </a:lnTo>
                  <a:lnTo>
                    <a:pt x="474" y="10280"/>
                  </a:lnTo>
                  <a:cubicBezTo>
                    <a:pt x="425" y="10225"/>
                    <a:pt x="370" y="10202"/>
                    <a:pt x="317" y="10202"/>
                  </a:cubicBezTo>
                  <a:cubicBezTo>
                    <a:pt x="147" y="10202"/>
                    <a:pt x="0" y="10432"/>
                    <a:pt x="176" y="10578"/>
                  </a:cubicBezTo>
                  <a:lnTo>
                    <a:pt x="1368" y="11732"/>
                  </a:lnTo>
                  <a:lnTo>
                    <a:pt x="1368" y="12434"/>
                  </a:lnTo>
                  <a:cubicBezTo>
                    <a:pt x="1378" y="12564"/>
                    <a:pt x="1479" y="12629"/>
                    <a:pt x="1580" y="12629"/>
                  </a:cubicBezTo>
                  <a:cubicBezTo>
                    <a:pt x="1681" y="12629"/>
                    <a:pt x="1782" y="12564"/>
                    <a:pt x="1791" y="12434"/>
                  </a:cubicBezTo>
                  <a:lnTo>
                    <a:pt x="1791" y="11723"/>
                  </a:lnTo>
                  <a:lnTo>
                    <a:pt x="3022" y="10482"/>
                  </a:lnTo>
                  <a:cubicBezTo>
                    <a:pt x="3109" y="10405"/>
                    <a:pt x="3109" y="10271"/>
                    <a:pt x="3022" y="10184"/>
                  </a:cubicBezTo>
                  <a:cubicBezTo>
                    <a:pt x="2979" y="10141"/>
                    <a:pt x="2924" y="10119"/>
                    <a:pt x="2869" y="10119"/>
                  </a:cubicBezTo>
                  <a:cubicBezTo>
                    <a:pt x="2815" y="10119"/>
                    <a:pt x="2762" y="10141"/>
                    <a:pt x="2724" y="10184"/>
                  </a:cubicBezTo>
                  <a:lnTo>
                    <a:pt x="1791" y="11126"/>
                  </a:lnTo>
                  <a:lnTo>
                    <a:pt x="1791" y="5011"/>
                  </a:lnTo>
                  <a:lnTo>
                    <a:pt x="2753" y="4309"/>
                  </a:lnTo>
                  <a:cubicBezTo>
                    <a:pt x="2920" y="4165"/>
                    <a:pt x="2790" y="3929"/>
                    <a:pt x="2615" y="3929"/>
                  </a:cubicBezTo>
                  <a:cubicBezTo>
                    <a:pt x="2579" y="3929"/>
                    <a:pt x="2541" y="3939"/>
                    <a:pt x="2503" y="3962"/>
                  </a:cubicBezTo>
                  <a:lnTo>
                    <a:pt x="1791" y="4491"/>
                  </a:lnTo>
                  <a:lnTo>
                    <a:pt x="1791" y="231"/>
                  </a:lnTo>
                  <a:cubicBezTo>
                    <a:pt x="1806" y="78"/>
                    <a:pt x="1695" y="1"/>
                    <a:pt x="1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>
            <a:off x="4340990" y="1602922"/>
            <a:ext cx="654057" cy="734488"/>
            <a:chOff x="3564866" y="1499997"/>
            <a:chExt cx="326473" cy="366639"/>
          </a:xfrm>
        </p:grpSpPr>
        <p:sp>
          <p:nvSpPr>
            <p:cNvPr id="346" name="Google Shape;346;p27"/>
            <p:cNvSpPr/>
            <p:nvPr/>
          </p:nvSpPr>
          <p:spPr>
            <a:xfrm>
              <a:off x="3595284" y="1499997"/>
              <a:ext cx="263389" cy="366404"/>
            </a:xfrm>
            <a:custGeom>
              <a:rect b="b" l="l" r="r" t="t"/>
              <a:pathLst>
                <a:path extrusionOk="0" h="14021" w="10079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3623690" y="1499997"/>
              <a:ext cx="234983" cy="366404"/>
            </a:xfrm>
            <a:custGeom>
              <a:rect b="b" l="l" r="r" t="t"/>
              <a:pathLst>
                <a:path extrusionOk="0" h="14021" w="8992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3830241" y="1499997"/>
              <a:ext cx="61098" cy="87204"/>
            </a:xfrm>
            <a:custGeom>
              <a:rect b="b" l="l" r="r" t="t"/>
              <a:pathLst>
                <a:path extrusionOk="0" h="3337" w="2338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3564866" y="1779431"/>
              <a:ext cx="230724" cy="87204"/>
            </a:xfrm>
            <a:custGeom>
              <a:rect b="b" l="l" r="r" t="t"/>
              <a:pathLst>
                <a:path extrusionOk="0" h="3337" w="8829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3565389" y="1841993"/>
              <a:ext cx="230201" cy="24643"/>
            </a:xfrm>
            <a:custGeom>
              <a:rect b="b" l="l" r="r" t="t"/>
              <a:pathLst>
                <a:path extrusionOk="0" h="943" w="8809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3635659" y="1593708"/>
              <a:ext cx="153737" cy="11368"/>
            </a:xfrm>
            <a:custGeom>
              <a:rect b="b" l="l" r="r" t="t"/>
              <a:pathLst>
                <a:path extrusionOk="0" h="435" w="5883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3635659" y="1639675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3635659" y="1685668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3635659" y="1731661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7"/>
          <p:cNvGrpSpPr/>
          <p:nvPr/>
        </p:nvGrpSpPr>
        <p:grpSpPr>
          <a:xfrm>
            <a:off x="6491243" y="1602935"/>
            <a:ext cx="788664" cy="639477"/>
            <a:chOff x="3952456" y="1524280"/>
            <a:chExt cx="370195" cy="300154"/>
          </a:xfrm>
        </p:grpSpPr>
        <p:sp>
          <p:nvSpPr>
            <p:cNvPr id="356" name="Google Shape;356;p27"/>
            <p:cNvSpPr/>
            <p:nvPr/>
          </p:nvSpPr>
          <p:spPr>
            <a:xfrm>
              <a:off x="3952456" y="1550482"/>
              <a:ext cx="370195" cy="248064"/>
            </a:xfrm>
            <a:custGeom>
              <a:rect b="b" l="l" r="r" t="t"/>
              <a:pathLst>
                <a:path extrusionOk="0" h="16568" w="24725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3977955" y="1550482"/>
              <a:ext cx="344697" cy="226669"/>
            </a:xfrm>
            <a:custGeom>
              <a:rect b="b" l="l" r="r" t="t"/>
              <a:pathLst>
                <a:path extrusionOk="0" h="15139" w="23022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3990232" y="1524280"/>
              <a:ext cx="294644" cy="251613"/>
            </a:xfrm>
            <a:custGeom>
              <a:rect b="b" l="l" r="r" t="t"/>
              <a:pathLst>
                <a:path extrusionOk="0" h="16805" w="19679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4003138" y="1524430"/>
              <a:ext cx="281738" cy="230367"/>
            </a:xfrm>
            <a:custGeom>
              <a:rect b="b" l="l" r="r" t="t"/>
              <a:pathLst>
                <a:path extrusionOk="0" h="15386" w="18817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4137547" y="1524280"/>
              <a:ext cx="147329" cy="230517"/>
            </a:xfrm>
            <a:custGeom>
              <a:rect b="b" l="l" r="r" t="t"/>
              <a:pathLst>
                <a:path extrusionOk="0" h="15396" w="984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137547" y="1766430"/>
              <a:ext cx="25828" cy="58003"/>
            </a:xfrm>
            <a:custGeom>
              <a:rect b="b" l="l" r="r" t="t"/>
              <a:pathLst>
                <a:path extrusionOk="0" h="3874" w="1725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27"/>
          <p:cNvSpPr txBox="1"/>
          <p:nvPr/>
        </p:nvSpPr>
        <p:spPr>
          <a:xfrm>
            <a:off x="5867363" y="2370550"/>
            <a:ext cx="203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Source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7"/>
          <p:cNvSpPr txBox="1"/>
          <p:nvPr/>
        </p:nvSpPr>
        <p:spPr>
          <a:xfrm>
            <a:off x="5971925" y="2885650"/>
            <a:ext cx="18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Provided by SDAIA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4777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r>
              <a:rPr lang="en"/>
              <a:t>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75" y="1043375"/>
            <a:ext cx="6394025" cy="37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75" name="Google Shape;375;p29"/>
          <p:cNvSpPr txBox="1"/>
          <p:nvPr>
            <p:ph idx="1" type="subTitle"/>
          </p:nvPr>
        </p:nvSpPr>
        <p:spPr>
          <a:xfrm>
            <a:off x="1190099" y="2043225"/>
            <a:ext cx="220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</a:t>
            </a:r>
            <a:r>
              <a:rPr lang="en"/>
              <a:t>authors</a:t>
            </a:r>
            <a:r>
              <a:rPr lang="en"/>
              <a:t> have more books than others.</a:t>
            </a:r>
            <a:endParaRPr/>
          </a:p>
        </p:txBody>
      </p:sp>
      <p:sp>
        <p:nvSpPr>
          <p:cNvPr id="376" name="Google Shape;376;p29"/>
          <p:cNvSpPr txBox="1"/>
          <p:nvPr>
            <p:ph idx="2" type="title"/>
          </p:nvPr>
        </p:nvSpPr>
        <p:spPr>
          <a:xfrm>
            <a:off x="521675" y="1551450"/>
            <a:ext cx="2870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Classes</a:t>
            </a:r>
            <a:endParaRPr/>
          </a:p>
        </p:txBody>
      </p:sp>
      <p:sp>
        <p:nvSpPr>
          <p:cNvPr id="377" name="Google Shape;377;p29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 the author of each book.</a:t>
            </a:r>
            <a:endParaRPr/>
          </a:p>
        </p:txBody>
      </p:sp>
      <p:sp>
        <p:nvSpPr>
          <p:cNvPr id="378" name="Google Shape;378;p29"/>
          <p:cNvSpPr txBox="1"/>
          <p:nvPr>
            <p:ph idx="4" type="title"/>
          </p:nvPr>
        </p:nvSpPr>
        <p:spPr>
          <a:xfrm>
            <a:off x="606800" y="3187700"/>
            <a:ext cx="278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Labeling</a:t>
            </a:r>
            <a:endParaRPr/>
          </a:p>
        </p:txBody>
      </p:sp>
      <p:sp>
        <p:nvSpPr>
          <p:cNvPr id="379" name="Google Shape;379;p29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epoch takes up to an hour to complete.</a:t>
            </a:r>
            <a:endParaRPr/>
          </a:p>
        </p:txBody>
      </p:sp>
      <p:sp>
        <p:nvSpPr>
          <p:cNvPr id="380" name="Google Shape;380;p29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Time</a:t>
            </a:r>
            <a:endParaRPr/>
          </a:p>
        </p:txBody>
      </p:sp>
      <p:sp>
        <p:nvSpPr>
          <p:cNvPr id="381" name="Google Shape;381;p29"/>
          <p:cNvSpPr txBox="1"/>
          <p:nvPr>
            <p:ph idx="7" type="subTitle"/>
          </p:nvPr>
        </p:nvSpPr>
        <p:spPr>
          <a:xfrm>
            <a:off x="5751950" y="3683575"/>
            <a:ext cx="25623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</a:t>
            </a:r>
            <a:r>
              <a:rPr lang="en"/>
              <a:t>exceeding</a:t>
            </a:r>
            <a:r>
              <a:rPr lang="en"/>
              <a:t> 1gb.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-Min doc size ~30mb.</a:t>
            </a:r>
            <a:endParaRPr/>
          </a:p>
        </p:txBody>
      </p:sp>
      <p:sp>
        <p:nvSpPr>
          <p:cNvPr id="382" name="Google Shape;382;p29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</a:t>
            </a:r>
            <a:r>
              <a:rPr lang="en"/>
              <a:t> Size</a:t>
            </a:r>
            <a:endParaRPr/>
          </a:p>
        </p:txBody>
      </p:sp>
      <p:grpSp>
        <p:nvGrpSpPr>
          <p:cNvPr id="383" name="Google Shape;383;p29"/>
          <p:cNvGrpSpPr/>
          <p:nvPr/>
        </p:nvGrpSpPr>
        <p:grpSpPr>
          <a:xfrm>
            <a:off x="3744311" y="1745053"/>
            <a:ext cx="348514" cy="462208"/>
            <a:chOff x="1802465" y="1962854"/>
            <a:chExt cx="265373" cy="351944"/>
          </a:xfrm>
        </p:grpSpPr>
        <p:sp>
          <p:nvSpPr>
            <p:cNvPr id="384" name="Google Shape;384;p29"/>
            <p:cNvSpPr/>
            <p:nvPr/>
          </p:nvSpPr>
          <p:spPr>
            <a:xfrm>
              <a:off x="1802465" y="2243020"/>
              <a:ext cx="265373" cy="71778"/>
            </a:xfrm>
            <a:custGeom>
              <a:rect b="b" l="l" r="r" t="t"/>
              <a:pathLst>
                <a:path extrusionOk="0" h="4794" w="17724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802465" y="2208074"/>
              <a:ext cx="265373" cy="83442"/>
            </a:xfrm>
            <a:custGeom>
              <a:rect b="b" l="l" r="r" t="t"/>
              <a:pathLst>
                <a:path extrusionOk="0" h="5573" w="17724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802465" y="1962854"/>
              <a:ext cx="35889" cy="316069"/>
            </a:xfrm>
            <a:custGeom>
              <a:rect b="b" l="l" r="r" t="t"/>
              <a:pathLst>
                <a:path extrusionOk="0" h="21110" w="2397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837082" y="2286141"/>
              <a:ext cx="230756" cy="8834"/>
            </a:xfrm>
            <a:custGeom>
              <a:rect b="b" l="l" r="r" t="t"/>
              <a:pathLst>
                <a:path extrusionOk="0" h="590" w="15412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900041" y="2262843"/>
              <a:ext cx="167797" cy="9148"/>
            </a:xfrm>
            <a:custGeom>
              <a:rect b="b" l="l" r="r" t="t"/>
              <a:pathLst>
                <a:path extrusionOk="0" h="611" w="11207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838339" y="1962854"/>
              <a:ext cx="229498" cy="280180"/>
            </a:xfrm>
            <a:custGeom>
              <a:rect b="b" l="l" r="r" t="t"/>
              <a:pathLst>
                <a:path extrusionOk="0" h="18713" w="15328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854091" y="1978905"/>
              <a:ext cx="197697" cy="248394"/>
            </a:xfrm>
            <a:custGeom>
              <a:rect b="b" l="l" r="r" t="t"/>
              <a:pathLst>
                <a:path extrusionOk="0" h="16590" w="13204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9"/>
          <p:cNvGrpSpPr/>
          <p:nvPr/>
        </p:nvGrpSpPr>
        <p:grpSpPr>
          <a:xfrm>
            <a:off x="4963543" y="1745046"/>
            <a:ext cx="475407" cy="462200"/>
            <a:chOff x="3512070" y="1956222"/>
            <a:chExt cx="373983" cy="363622"/>
          </a:xfrm>
        </p:grpSpPr>
        <p:sp>
          <p:nvSpPr>
            <p:cNvPr id="392" name="Google Shape;392;p29"/>
            <p:cNvSpPr/>
            <p:nvPr/>
          </p:nvSpPr>
          <p:spPr>
            <a:xfrm>
              <a:off x="3547316" y="2232314"/>
              <a:ext cx="316069" cy="53841"/>
            </a:xfrm>
            <a:custGeom>
              <a:rect b="b" l="l" r="r" t="t"/>
              <a:pathLst>
                <a:path extrusionOk="0" h="3596" w="2111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548903" y="2232314"/>
              <a:ext cx="314482" cy="53841"/>
            </a:xfrm>
            <a:custGeom>
              <a:rect b="b" l="l" r="r" t="t"/>
              <a:pathLst>
                <a:path extrusionOk="0" h="3596" w="21004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515215" y="2198312"/>
              <a:ext cx="370524" cy="121217"/>
            </a:xfrm>
            <a:custGeom>
              <a:rect b="b" l="l" r="r" t="t"/>
              <a:pathLst>
                <a:path extrusionOk="0" h="8096" w="24747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864628" y="2198626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3864628" y="2286141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3574401" y="2259070"/>
              <a:ext cx="52583" cy="52838"/>
            </a:xfrm>
            <a:custGeom>
              <a:rect b="b" l="l" r="r" t="t"/>
              <a:pathLst>
                <a:path extrusionOk="0" h="3529" w="3512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47316" y="1990239"/>
              <a:ext cx="316069" cy="53841"/>
            </a:xfrm>
            <a:custGeom>
              <a:rect b="b" l="l" r="r" t="t"/>
              <a:pathLst>
                <a:path extrusionOk="0" h="3596" w="2111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3548903" y="1990239"/>
              <a:ext cx="314482" cy="53841"/>
            </a:xfrm>
            <a:custGeom>
              <a:rect b="b" l="l" r="r" t="t"/>
              <a:pathLst>
                <a:path extrusionOk="0" h="3596" w="21004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512070" y="1956222"/>
              <a:ext cx="373669" cy="121247"/>
            </a:xfrm>
            <a:custGeom>
              <a:rect b="b" l="l" r="r" t="t"/>
              <a:pathLst>
                <a:path extrusionOk="0" h="8098" w="24957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864628" y="1956566"/>
              <a:ext cx="21426" cy="33688"/>
            </a:xfrm>
            <a:custGeom>
              <a:rect b="b" l="l" r="r" t="t"/>
              <a:pathLst>
                <a:path extrusionOk="0" h="2250" w="1431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864628" y="2044065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3574401" y="2016995"/>
              <a:ext cx="52583" cy="52733"/>
            </a:xfrm>
            <a:custGeom>
              <a:rect b="b" l="l" r="r" t="t"/>
              <a:pathLst>
                <a:path extrusionOk="0" h="3522" w="3512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3536311" y="2111127"/>
              <a:ext cx="315740" cy="53841"/>
            </a:xfrm>
            <a:custGeom>
              <a:rect b="b" l="l" r="r" t="t"/>
              <a:pathLst>
                <a:path extrusionOk="0" h="3596" w="21088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536311" y="2111127"/>
              <a:ext cx="315740" cy="53841"/>
            </a:xfrm>
            <a:custGeom>
              <a:rect b="b" l="l" r="r" t="t"/>
              <a:pathLst>
                <a:path extrusionOk="0" h="3596" w="21088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513642" y="2077439"/>
              <a:ext cx="370509" cy="120888"/>
            </a:xfrm>
            <a:custGeom>
              <a:rect b="b" l="l" r="r" t="t"/>
              <a:pathLst>
                <a:path extrusionOk="0" h="8074" w="24746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806385" y="2077753"/>
              <a:ext cx="77767" cy="120888"/>
            </a:xfrm>
            <a:custGeom>
              <a:rect b="b" l="l" r="r" t="t"/>
              <a:pathLst>
                <a:path extrusionOk="0" h="8074" w="5194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3772397" y="2138182"/>
              <a:ext cx="52898" cy="52568"/>
            </a:xfrm>
            <a:custGeom>
              <a:rect b="b" l="l" r="r" t="t"/>
              <a:pathLst>
                <a:path extrusionOk="0" h="3511" w="3533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9"/>
          <p:cNvGrpSpPr/>
          <p:nvPr/>
        </p:nvGrpSpPr>
        <p:grpSpPr>
          <a:xfrm>
            <a:off x="3633559" y="3413979"/>
            <a:ext cx="570017" cy="423367"/>
            <a:chOff x="3486572" y="2433470"/>
            <a:chExt cx="379328" cy="281738"/>
          </a:xfrm>
        </p:grpSpPr>
        <p:sp>
          <p:nvSpPr>
            <p:cNvPr id="410" name="Google Shape;410;p29"/>
            <p:cNvSpPr/>
            <p:nvPr/>
          </p:nvSpPr>
          <p:spPr>
            <a:xfrm>
              <a:off x="3549217" y="2556544"/>
              <a:ext cx="253724" cy="139858"/>
            </a:xfrm>
            <a:custGeom>
              <a:rect b="b" l="l" r="r" t="t"/>
              <a:pathLst>
                <a:path extrusionOk="0" h="9341" w="16946">
                  <a:moveTo>
                    <a:pt x="0" y="1"/>
                  </a:moveTo>
                  <a:lnTo>
                    <a:pt x="0" y="6371"/>
                  </a:lnTo>
                  <a:cubicBezTo>
                    <a:pt x="2447" y="8323"/>
                    <a:pt x="5443" y="9341"/>
                    <a:pt x="8469" y="9341"/>
                  </a:cubicBezTo>
                  <a:cubicBezTo>
                    <a:pt x="10071" y="9341"/>
                    <a:pt x="11682" y="9056"/>
                    <a:pt x="13224" y="8474"/>
                  </a:cubicBezTo>
                  <a:cubicBezTo>
                    <a:pt x="13498" y="8389"/>
                    <a:pt x="13771" y="8284"/>
                    <a:pt x="14023" y="8158"/>
                  </a:cubicBezTo>
                  <a:cubicBezTo>
                    <a:pt x="15075" y="7696"/>
                    <a:pt x="16042" y="7086"/>
                    <a:pt x="16946" y="6371"/>
                  </a:cubicBezTo>
                  <a:lnTo>
                    <a:pt x="16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3549532" y="2556544"/>
              <a:ext cx="62016" cy="129392"/>
            </a:xfrm>
            <a:custGeom>
              <a:rect b="b" l="l" r="r" t="t"/>
              <a:pathLst>
                <a:path extrusionOk="0" h="8642" w="4142">
                  <a:moveTo>
                    <a:pt x="0" y="1"/>
                  </a:moveTo>
                  <a:lnTo>
                    <a:pt x="0" y="6371"/>
                  </a:lnTo>
                  <a:cubicBezTo>
                    <a:pt x="1241" y="7359"/>
                    <a:pt x="2649" y="8137"/>
                    <a:pt x="4142" y="8642"/>
                  </a:cubicBezTo>
                  <a:lnTo>
                    <a:pt x="4142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3746734" y="2570079"/>
              <a:ext cx="12921" cy="113342"/>
            </a:xfrm>
            <a:custGeom>
              <a:rect b="b" l="l" r="r" t="t"/>
              <a:pathLst>
                <a:path extrusionOk="0" h="7570" w="863">
                  <a:moveTo>
                    <a:pt x="432" y="1"/>
                  </a:moveTo>
                  <a:cubicBezTo>
                    <a:pt x="216" y="1"/>
                    <a:pt x="1" y="148"/>
                    <a:pt x="32" y="442"/>
                  </a:cubicBezTo>
                  <a:lnTo>
                    <a:pt x="32" y="7570"/>
                  </a:lnTo>
                  <a:cubicBezTo>
                    <a:pt x="306" y="7485"/>
                    <a:pt x="579" y="7380"/>
                    <a:pt x="831" y="7254"/>
                  </a:cubicBezTo>
                  <a:lnTo>
                    <a:pt x="831" y="442"/>
                  </a:lnTo>
                  <a:cubicBezTo>
                    <a:pt x="863" y="148"/>
                    <a:pt x="647" y="1"/>
                    <a:pt x="432" y="1"/>
                  </a:cubicBez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549532" y="2556544"/>
              <a:ext cx="253410" cy="56057"/>
            </a:xfrm>
            <a:custGeom>
              <a:rect b="b" l="l" r="r" t="t"/>
              <a:pathLst>
                <a:path extrusionOk="0" h="3744" w="16925">
                  <a:moveTo>
                    <a:pt x="0" y="1"/>
                  </a:moveTo>
                  <a:lnTo>
                    <a:pt x="0" y="526"/>
                  </a:lnTo>
                  <a:lnTo>
                    <a:pt x="8452" y="3743"/>
                  </a:lnTo>
                  <a:lnTo>
                    <a:pt x="16925" y="526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486572" y="2433470"/>
              <a:ext cx="379328" cy="171255"/>
            </a:xfrm>
            <a:custGeom>
              <a:rect b="b" l="l" r="r" t="t"/>
              <a:pathLst>
                <a:path extrusionOk="0" h="11438" w="25335">
                  <a:moveTo>
                    <a:pt x="12657" y="0"/>
                  </a:moveTo>
                  <a:lnTo>
                    <a:pt x="0" y="4836"/>
                  </a:lnTo>
                  <a:lnTo>
                    <a:pt x="0" y="6623"/>
                  </a:lnTo>
                  <a:lnTo>
                    <a:pt x="12657" y="11437"/>
                  </a:lnTo>
                  <a:lnTo>
                    <a:pt x="25335" y="6623"/>
                  </a:lnTo>
                  <a:lnTo>
                    <a:pt x="25335" y="4836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9F8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486572" y="2505862"/>
              <a:ext cx="189507" cy="98863"/>
            </a:xfrm>
            <a:custGeom>
              <a:rect b="b" l="l" r="r" t="t"/>
              <a:pathLst>
                <a:path extrusionOk="0" h="6603" w="12657">
                  <a:moveTo>
                    <a:pt x="0" y="1"/>
                  </a:moveTo>
                  <a:lnTo>
                    <a:pt x="0" y="1788"/>
                  </a:lnTo>
                  <a:lnTo>
                    <a:pt x="12657" y="6602"/>
                  </a:lnTo>
                  <a:lnTo>
                    <a:pt x="12657" y="4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67994" y="2491294"/>
              <a:ext cx="111650" cy="223914"/>
            </a:xfrm>
            <a:custGeom>
              <a:rect b="b" l="l" r="r" t="t"/>
              <a:pathLst>
                <a:path extrusionOk="0" h="14955" w="7457">
                  <a:moveTo>
                    <a:pt x="560" y="0"/>
                  </a:moveTo>
                  <a:cubicBezTo>
                    <a:pt x="189" y="0"/>
                    <a:pt x="1" y="537"/>
                    <a:pt x="393" y="742"/>
                  </a:cubicBezTo>
                  <a:lnTo>
                    <a:pt x="6679" y="3581"/>
                  </a:lnTo>
                  <a:lnTo>
                    <a:pt x="6679" y="14577"/>
                  </a:lnTo>
                  <a:cubicBezTo>
                    <a:pt x="6679" y="14787"/>
                    <a:pt x="6847" y="14955"/>
                    <a:pt x="7057" y="14955"/>
                  </a:cubicBezTo>
                  <a:cubicBezTo>
                    <a:pt x="7268" y="14955"/>
                    <a:pt x="7457" y="14787"/>
                    <a:pt x="7457" y="14577"/>
                  </a:cubicBezTo>
                  <a:lnTo>
                    <a:pt x="7457" y="3328"/>
                  </a:lnTo>
                  <a:cubicBezTo>
                    <a:pt x="7436" y="3181"/>
                    <a:pt x="7352" y="3034"/>
                    <a:pt x="7226" y="2971"/>
                  </a:cubicBezTo>
                  <a:lnTo>
                    <a:pt x="708" y="28"/>
                  </a:lnTo>
                  <a:cubicBezTo>
                    <a:pt x="656" y="9"/>
                    <a:pt x="607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9"/>
          <p:cNvGrpSpPr/>
          <p:nvPr/>
        </p:nvGrpSpPr>
        <p:grpSpPr>
          <a:xfrm>
            <a:off x="4916242" y="3395652"/>
            <a:ext cx="570009" cy="460002"/>
            <a:chOff x="7957948" y="3375631"/>
            <a:chExt cx="360629" cy="291012"/>
          </a:xfrm>
        </p:grpSpPr>
        <p:sp>
          <p:nvSpPr>
            <p:cNvPr id="418" name="Google Shape;418;p29"/>
            <p:cNvSpPr/>
            <p:nvPr/>
          </p:nvSpPr>
          <p:spPr>
            <a:xfrm>
              <a:off x="7957948" y="3393714"/>
              <a:ext cx="360629" cy="261116"/>
            </a:xfrm>
            <a:custGeom>
              <a:rect b="b" l="l" r="r" t="t"/>
              <a:pathLst>
                <a:path extrusionOk="0" h="9992" w="1380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8286643" y="3393714"/>
              <a:ext cx="31934" cy="261116"/>
            </a:xfrm>
            <a:custGeom>
              <a:rect b="b" l="l" r="r" t="t"/>
              <a:pathLst>
                <a:path extrusionOk="0" h="9992" w="1222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978541" y="3597757"/>
              <a:ext cx="159853" cy="33946"/>
            </a:xfrm>
            <a:custGeom>
              <a:rect b="b" l="l" r="r" t="t"/>
              <a:pathLst>
                <a:path extrusionOk="0" h="1299" w="6117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138367" y="3597757"/>
              <a:ext cx="159591" cy="33946"/>
            </a:xfrm>
            <a:custGeom>
              <a:rect b="b" l="l" r="r" t="t"/>
              <a:pathLst>
                <a:path extrusionOk="0" h="1299" w="6107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8122531" y="3631677"/>
              <a:ext cx="31202" cy="34965"/>
            </a:xfrm>
            <a:custGeom>
              <a:rect b="b" l="l" r="r" t="t"/>
              <a:pathLst>
                <a:path extrusionOk="0" h="1338" w="1194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978541" y="3375631"/>
              <a:ext cx="159853" cy="234226"/>
            </a:xfrm>
            <a:custGeom>
              <a:rect b="b" l="l" r="r" t="t"/>
              <a:pathLst>
                <a:path extrusionOk="0" h="8963" w="6117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8138367" y="3375631"/>
              <a:ext cx="159591" cy="234252"/>
            </a:xfrm>
            <a:custGeom>
              <a:rect b="b" l="l" r="r" t="t"/>
              <a:pathLst>
                <a:path extrusionOk="0" h="8964" w="6107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033576" y="3407277"/>
              <a:ext cx="80958" cy="10584"/>
            </a:xfrm>
            <a:custGeom>
              <a:rect b="b" l="l" r="r" t="t"/>
              <a:pathLst>
                <a:path extrusionOk="0" h="405" w="3098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003184" y="3428889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8003184" y="3450761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8003184" y="3472608"/>
              <a:ext cx="88720" cy="10584"/>
            </a:xfrm>
            <a:custGeom>
              <a:rect b="b" l="l" r="r" t="t"/>
              <a:pathLst>
                <a:path extrusionOk="0" h="405" w="3395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8033576" y="3515831"/>
              <a:ext cx="80958" cy="10584"/>
            </a:xfrm>
            <a:custGeom>
              <a:rect b="b" l="l" r="r" t="t"/>
              <a:pathLst>
                <a:path extrusionOk="0" h="405" w="3098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8003184" y="3537443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8003184" y="3559316"/>
              <a:ext cx="55296" cy="10584"/>
            </a:xfrm>
            <a:custGeom>
              <a:rect b="b" l="l" r="r" t="t"/>
              <a:pathLst>
                <a:path extrusionOk="0" h="405" w="2116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8190632" y="3479664"/>
              <a:ext cx="81194" cy="10558"/>
            </a:xfrm>
            <a:custGeom>
              <a:rect b="b" l="l" r="r" t="t"/>
              <a:pathLst>
                <a:path extrusionOk="0" h="404" w="3107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8160240" y="3501511"/>
              <a:ext cx="111586" cy="10584"/>
            </a:xfrm>
            <a:custGeom>
              <a:rect b="b" l="l" r="r" t="t"/>
              <a:pathLst>
                <a:path extrusionOk="0" h="405" w="427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8160475" y="3523122"/>
              <a:ext cx="55061" cy="10584"/>
            </a:xfrm>
            <a:custGeom>
              <a:rect b="b" l="l" r="r" t="t"/>
              <a:pathLst>
                <a:path extrusionOk="0" h="405" w="2107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8169778" y="3412556"/>
              <a:ext cx="97291" cy="36220"/>
            </a:xfrm>
            <a:custGeom>
              <a:rect b="b" l="l" r="r" t="t"/>
              <a:pathLst>
                <a:path extrusionOk="0" h="1386" w="3723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/>
          <p:nvPr>
            <p:ph type="title"/>
          </p:nvPr>
        </p:nvSpPr>
        <p:spPr>
          <a:xfrm>
            <a:off x="464625" y="546825"/>
            <a:ext cx="796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</a:t>
            </a:r>
            <a:r>
              <a:rPr lang="en"/>
              <a:t> deep learning using TPUs</a:t>
            </a:r>
            <a:r>
              <a:rPr lang="en"/>
              <a:t>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1" name="Google Shape;441;p30"/>
          <p:cNvSpPr txBox="1"/>
          <p:nvPr/>
        </p:nvSpPr>
        <p:spPr>
          <a:xfrm>
            <a:off x="464625" y="1173800"/>
            <a:ext cx="7605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Reducing computing time of ~42gb per 32 step per epoch.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Handling Big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 bert transformers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 platforms: Google cloud platform and colab TPU back end.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42" name="Google Shape;442;p30"/>
          <p:cNvGraphicFramePr/>
          <p:nvPr/>
        </p:nvGraphicFramePr>
        <p:xfrm>
          <a:off x="464625" y="293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{B270F508-60DA-4378-BE97-3BED972F44D9}</a:tableStyleId>
              </a:tblPr>
              <a:tblGrid>
                <a:gridCol w="1566950"/>
                <a:gridCol w="2235325"/>
                <a:gridCol w="2162000"/>
                <a:gridCol w="235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Processing</a:t>
                      </a:r>
                      <a:r>
                        <a:rPr lang="en"/>
                        <a:t> unit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r>
                        <a:rPr lang="en"/>
                        <a:t> time&gt;10 hrs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hrs&gt; Train time &gt;3hrs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8min &gt;Train time&gt; 13 min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>
            <p:ph type="title"/>
          </p:nvPr>
        </p:nvSpPr>
        <p:spPr>
          <a:xfrm>
            <a:off x="333125" y="3944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r>
              <a:rPr lang="en"/>
              <a:t>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48" name="Google Shape;4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450" y="512650"/>
            <a:ext cx="3756000" cy="455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/>
          <p:nvPr>
            <p:ph type="title"/>
          </p:nvPr>
        </p:nvSpPr>
        <p:spPr>
          <a:xfrm>
            <a:off x="502175" y="440850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AraBERT</a:t>
            </a:r>
            <a:r>
              <a:rPr lang="en"/>
              <a:t> Model: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54" name="Google Shape;4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875" y="904375"/>
            <a:ext cx="4464201" cy="39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2"/>
          <p:cNvSpPr txBox="1"/>
          <p:nvPr/>
        </p:nvSpPr>
        <p:spPr>
          <a:xfrm>
            <a:off x="676550" y="1940700"/>
            <a:ext cx="262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Sequence Length 512.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Added layers: 1 Flatten, 2 Dense, 1 Output.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