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3.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4.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5.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58" r:id="rId3"/>
    <p:sldId id="259" r:id="rId4"/>
    <p:sldId id="260" r:id="rId5"/>
    <p:sldId id="261" r:id="rId6"/>
    <p:sldId id="262" r:id="rId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186006-B755-44CE-AE83-F7BBF702A367}" type="datetimeFigureOut">
              <a:rPr lang="zh-CN" altLang="en-US" smtClean="0"/>
              <a:t>2017-12-29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6108F1-B133-40E6-A3D1-882F7FC71CD0}" type="slidenum">
              <a:rPr lang="zh-CN" altLang="en-US" smtClean="0"/>
              <a:t>‹#›</a:t>
            </a:fld>
            <a:endParaRPr lang="zh-CN" altLang="en-US"/>
          </a:p>
        </p:txBody>
      </p:sp>
    </p:spTree>
    <p:extLst>
      <p:ext uri="{BB962C8B-B14F-4D97-AF65-F5344CB8AC3E}">
        <p14:creationId xmlns:p14="http://schemas.microsoft.com/office/powerpoint/2010/main" val="1504046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a:t>
            </a:fld>
            <a:endParaRPr lang="en-GB"/>
          </a:p>
        </p:txBody>
      </p:sp>
    </p:spTree>
    <p:extLst>
      <p:ext uri="{BB962C8B-B14F-4D97-AF65-F5344CB8AC3E}">
        <p14:creationId xmlns:p14="http://schemas.microsoft.com/office/powerpoint/2010/main" val="3444126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2</a:t>
            </a:fld>
            <a:endParaRPr lang="en-GB"/>
          </a:p>
        </p:txBody>
      </p:sp>
    </p:spTree>
    <p:extLst>
      <p:ext uri="{BB962C8B-B14F-4D97-AF65-F5344CB8AC3E}">
        <p14:creationId xmlns:p14="http://schemas.microsoft.com/office/powerpoint/2010/main" val="3260244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3</a:t>
            </a:fld>
            <a:endParaRPr lang="en-GB"/>
          </a:p>
        </p:txBody>
      </p:sp>
    </p:spTree>
    <p:extLst>
      <p:ext uri="{BB962C8B-B14F-4D97-AF65-F5344CB8AC3E}">
        <p14:creationId xmlns:p14="http://schemas.microsoft.com/office/powerpoint/2010/main" val="71660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4</a:t>
            </a:fld>
            <a:endParaRPr lang="en-GB"/>
          </a:p>
        </p:txBody>
      </p:sp>
    </p:spTree>
    <p:extLst>
      <p:ext uri="{BB962C8B-B14F-4D97-AF65-F5344CB8AC3E}">
        <p14:creationId xmlns:p14="http://schemas.microsoft.com/office/powerpoint/2010/main" val="439540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5</a:t>
            </a:fld>
            <a:endParaRPr lang="en-GB"/>
          </a:p>
        </p:txBody>
      </p:sp>
    </p:spTree>
    <p:extLst>
      <p:ext uri="{BB962C8B-B14F-4D97-AF65-F5344CB8AC3E}">
        <p14:creationId xmlns:p14="http://schemas.microsoft.com/office/powerpoint/2010/main" val="44236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6</a:t>
            </a:fld>
            <a:endParaRPr lang="en-GB"/>
          </a:p>
        </p:txBody>
      </p:sp>
    </p:spTree>
    <p:extLst>
      <p:ext uri="{BB962C8B-B14F-4D97-AF65-F5344CB8AC3E}">
        <p14:creationId xmlns:p14="http://schemas.microsoft.com/office/powerpoint/2010/main" val="1219349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85B9E68-0BEE-4A6C-BEE2-19C9B70E535B}" type="datetimeFigureOut">
              <a:rPr lang="zh-CN" altLang="en-US" smtClean="0"/>
              <a:t>2017-12-29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10FFC5-ABD9-401C-B2D7-F9DC59F181FF}" type="slidenum">
              <a:rPr lang="zh-CN" altLang="en-US" smtClean="0"/>
              <a:t>‹#›</a:t>
            </a:fld>
            <a:endParaRPr lang="zh-CN" altLang="en-US"/>
          </a:p>
        </p:txBody>
      </p:sp>
    </p:spTree>
    <p:extLst>
      <p:ext uri="{BB962C8B-B14F-4D97-AF65-F5344CB8AC3E}">
        <p14:creationId xmlns:p14="http://schemas.microsoft.com/office/powerpoint/2010/main" val="168730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85B9E68-0BEE-4A6C-BEE2-19C9B70E535B}" type="datetimeFigureOut">
              <a:rPr lang="zh-CN" altLang="en-US" smtClean="0"/>
              <a:t>2017-12-29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10FFC5-ABD9-401C-B2D7-F9DC59F181FF}" type="slidenum">
              <a:rPr lang="zh-CN" altLang="en-US" smtClean="0"/>
              <a:t>‹#›</a:t>
            </a:fld>
            <a:endParaRPr lang="zh-CN" altLang="en-US"/>
          </a:p>
        </p:txBody>
      </p:sp>
    </p:spTree>
    <p:extLst>
      <p:ext uri="{BB962C8B-B14F-4D97-AF65-F5344CB8AC3E}">
        <p14:creationId xmlns:p14="http://schemas.microsoft.com/office/powerpoint/2010/main" val="3199276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85B9E68-0BEE-4A6C-BEE2-19C9B70E535B}" type="datetimeFigureOut">
              <a:rPr lang="zh-CN" altLang="en-US" smtClean="0"/>
              <a:t>2017-12-29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10FFC5-ABD9-401C-B2D7-F9DC59F181FF}" type="slidenum">
              <a:rPr lang="zh-CN" altLang="en-US" smtClean="0"/>
              <a:t>‹#›</a:t>
            </a:fld>
            <a:endParaRPr lang="zh-CN" altLang="en-US"/>
          </a:p>
        </p:txBody>
      </p:sp>
    </p:spTree>
    <p:extLst>
      <p:ext uri="{BB962C8B-B14F-4D97-AF65-F5344CB8AC3E}">
        <p14:creationId xmlns:p14="http://schemas.microsoft.com/office/powerpoint/2010/main" val="1066028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85B9E68-0BEE-4A6C-BEE2-19C9B70E535B}" type="datetimeFigureOut">
              <a:rPr lang="zh-CN" altLang="en-US" smtClean="0"/>
              <a:t>2017-12-29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10FFC5-ABD9-401C-B2D7-F9DC59F181FF}" type="slidenum">
              <a:rPr lang="zh-CN" altLang="en-US" smtClean="0"/>
              <a:t>‹#›</a:t>
            </a:fld>
            <a:endParaRPr lang="zh-CN" altLang="en-US"/>
          </a:p>
        </p:txBody>
      </p:sp>
    </p:spTree>
    <p:extLst>
      <p:ext uri="{BB962C8B-B14F-4D97-AF65-F5344CB8AC3E}">
        <p14:creationId xmlns:p14="http://schemas.microsoft.com/office/powerpoint/2010/main" val="995237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85B9E68-0BEE-4A6C-BEE2-19C9B70E535B}" type="datetimeFigureOut">
              <a:rPr lang="zh-CN" altLang="en-US" smtClean="0"/>
              <a:t>2017-12-29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10FFC5-ABD9-401C-B2D7-F9DC59F181FF}" type="slidenum">
              <a:rPr lang="zh-CN" altLang="en-US" smtClean="0"/>
              <a:t>‹#›</a:t>
            </a:fld>
            <a:endParaRPr lang="zh-CN" altLang="en-US"/>
          </a:p>
        </p:txBody>
      </p:sp>
    </p:spTree>
    <p:extLst>
      <p:ext uri="{BB962C8B-B14F-4D97-AF65-F5344CB8AC3E}">
        <p14:creationId xmlns:p14="http://schemas.microsoft.com/office/powerpoint/2010/main" val="1502628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85B9E68-0BEE-4A6C-BEE2-19C9B70E535B}" type="datetimeFigureOut">
              <a:rPr lang="zh-CN" altLang="en-US" smtClean="0"/>
              <a:t>2017-12-29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10FFC5-ABD9-401C-B2D7-F9DC59F181FF}" type="slidenum">
              <a:rPr lang="zh-CN" altLang="en-US" smtClean="0"/>
              <a:t>‹#›</a:t>
            </a:fld>
            <a:endParaRPr lang="zh-CN" altLang="en-US"/>
          </a:p>
        </p:txBody>
      </p:sp>
    </p:spTree>
    <p:extLst>
      <p:ext uri="{BB962C8B-B14F-4D97-AF65-F5344CB8AC3E}">
        <p14:creationId xmlns:p14="http://schemas.microsoft.com/office/powerpoint/2010/main" val="1817509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85B9E68-0BEE-4A6C-BEE2-19C9B70E535B}" type="datetimeFigureOut">
              <a:rPr lang="zh-CN" altLang="en-US" smtClean="0"/>
              <a:t>2017-12-29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710FFC5-ABD9-401C-B2D7-F9DC59F181FF}" type="slidenum">
              <a:rPr lang="zh-CN" altLang="en-US" smtClean="0"/>
              <a:t>‹#›</a:t>
            </a:fld>
            <a:endParaRPr lang="zh-CN" altLang="en-US"/>
          </a:p>
        </p:txBody>
      </p:sp>
    </p:spTree>
    <p:extLst>
      <p:ext uri="{BB962C8B-B14F-4D97-AF65-F5344CB8AC3E}">
        <p14:creationId xmlns:p14="http://schemas.microsoft.com/office/powerpoint/2010/main" val="4017295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85B9E68-0BEE-4A6C-BEE2-19C9B70E535B}" type="datetimeFigureOut">
              <a:rPr lang="zh-CN" altLang="en-US" smtClean="0"/>
              <a:t>2017-12-29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710FFC5-ABD9-401C-B2D7-F9DC59F181FF}" type="slidenum">
              <a:rPr lang="zh-CN" altLang="en-US" smtClean="0"/>
              <a:t>‹#›</a:t>
            </a:fld>
            <a:endParaRPr lang="zh-CN" altLang="en-US"/>
          </a:p>
        </p:txBody>
      </p:sp>
    </p:spTree>
    <p:extLst>
      <p:ext uri="{BB962C8B-B14F-4D97-AF65-F5344CB8AC3E}">
        <p14:creationId xmlns:p14="http://schemas.microsoft.com/office/powerpoint/2010/main" val="4014127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85B9E68-0BEE-4A6C-BEE2-19C9B70E535B}" type="datetimeFigureOut">
              <a:rPr lang="zh-CN" altLang="en-US" smtClean="0"/>
              <a:t>2017-12-29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710FFC5-ABD9-401C-B2D7-F9DC59F181FF}" type="slidenum">
              <a:rPr lang="zh-CN" altLang="en-US" smtClean="0"/>
              <a:t>‹#›</a:t>
            </a:fld>
            <a:endParaRPr lang="zh-CN" altLang="en-US"/>
          </a:p>
        </p:txBody>
      </p:sp>
    </p:spTree>
    <p:extLst>
      <p:ext uri="{BB962C8B-B14F-4D97-AF65-F5344CB8AC3E}">
        <p14:creationId xmlns:p14="http://schemas.microsoft.com/office/powerpoint/2010/main" val="980089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85B9E68-0BEE-4A6C-BEE2-19C9B70E535B}" type="datetimeFigureOut">
              <a:rPr lang="zh-CN" altLang="en-US" smtClean="0"/>
              <a:t>2017-12-29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10FFC5-ABD9-401C-B2D7-F9DC59F181FF}" type="slidenum">
              <a:rPr lang="zh-CN" altLang="en-US" smtClean="0"/>
              <a:t>‹#›</a:t>
            </a:fld>
            <a:endParaRPr lang="zh-CN" altLang="en-US"/>
          </a:p>
        </p:txBody>
      </p:sp>
    </p:spTree>
    <p:extLst>
      <p:ext uri="{BB962C8B-B14F-4D97-AF65-F5344CB8AC3E}">
        <p14:creationId xmlns:p14="http://schemas.microsoft.com/office/powerpoint/2010/main" val="271170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85B9E68-0BEE-4A6C-BEE2-19C9B70E535B}" type="datetimeFigureOut">
              <a:rPr lang="zh-CN" altLang="en-US" smtClean="0"/>
              <a:t>2017-12-29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10FFC5-ABD9-401C-B2D7-F9DC59F181FF}" type="slidenum">
              <a:rPr lang="zh-CN" altLang="en-US" smtClean="0"/>
              <a:t>‹#›</a:t>
            </a:fld>
            <a:endParaRPr lang="zh-CN" altLang="en-US"/>
          </a:p>
        </p:txBody>
      </p:sp>
    </p:spTree>
    <p:extLst>
      <p:ext uri="{BB962C8B-B14F-4D97-AF65-F5344CB8AC3E}">
        <p14:creationId xmlns:p14="http://schemas.microsoft.com/office/powerpoint/2010/main" val="2116204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5B9E68-0BEE-4A6C-BEE2-19C9B70E535B}" type="datetimeFigureOut">
              <a:rPr lang="zh-CN" altLang="en-US" smtClean="0"/>
              <a:t>2017-12-29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10FFC5-ABD9-401C-B2D7-F9DC59F181FF}" type="slidenum">
              <a:rPr lang="zh-CN" altLang="en-US" smtClean="0"/>
              <a:t>‹#›</a:t>
            </a:fld>
            <a:endParaRPr lang="zh-CN" altLang="en-US"/>
          </a:p>
        </p:txBody>
      </p:sp>
    </p:spTree>
    <p:extLst>
      <p:ext uri="{BB962C8B-B14F-4D97-AF65-F5344CB8AC3E}">
        <p14:creationId xmlns:p14="http://schemas.microsoft.com/office/powerpoint/2010/main" val="2265761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image" Target="../media/image1.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notesSlide" Target="../notesSlides/notesSlide2.xml"/><Relationship Id="rId2" Type="http://schemas.openxmlformats.org/officeDocument/2006/relationships/tags" Target="../tags/tag2.xml"/><Relationship Id="rId16"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3.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18" Type="http://schemas.openxmlformats.org/officeDocument/2006/relationships/image" Target="../media/image2.png"/><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tags" Target="../tags/tag27.xml"/><Relationship Id="rId17" Type="http://schemas.openxmlformats.org/officeDocument/2006/relationships/notesSlide" Target="../notesSlides/notesSlide3.xml"/><Relationship Id="rId2" Type="http://schemas.openxmlformats.org/officeDocument/2006/relationships/tags" Target="../tags/tag17.xml"/><Relationship Id="rId16" Type="http://schemas.openxmlformats.org/officeDocument/2006/relationships/slideLayout" Target="../slideLayouts/slideLayout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5" Type="http://schemas.openxmlformats.org/officeDocument/2006/relationships/tags" Target="../tags/tag20.xml"/><Relationship Id="rId15" Type="http://schemas.openxmlformats.org/officeDocument/2006/relationships/tags" Target="../tags/tag30.xml"/><Relationship Id="rId10" Type="http://schemas.openxmlformats.org/officeDocument/2006/relationships/tags" Target="../tags/tag25.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tags" Target="../tags/tag29.xml"/></Relationships>
</file>

<file path=ppt/slides/_rels/slide4.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tags" Target="../tags/tag43.xml"/><Relationship Id="rId18" Type="http://schemas.openxmlformats.org/officeDocument/2006/relationships/image" Target="../media/image3.png"/><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tags" Target="../tags/tag42.xml"/><Relationship Id="rId17" Type="http://schemas.openxmlformats.org/officeDocument/2006/relationships/notesSlide" Target="../notesSlides/notesSlide4.xml"/><Relationship Id="rId2" Type="http://schemas.openxmlformats.org/officeDocument/2006/relationships/tags" Target="../tags/tag32.xml"/><Relationship Id="rId16"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tags" Target="../tags/tag41.xml"/><Relationship Id="rId5" Type="http://schemas.openxmlformats.org/officeDocument/2006/relationships/tags" Target="../tags/tag35.xml"/><Relationship Id="rId15" Type="http://schemas.openxmlformats.org/officeDocument/2006/relationships/tags" Target="../tags/tag45.xml"/><Relationship Id="rId10" Type="http://schemas.openxmlformats.org/officeDocument/2006/relationships/tags" Target="../tags/tag40.xml"/><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tags" Target="../tags/tag44.xml"/></Relationships>
</file>

<file path=ppt/slides/_rels/slide5.xml.rels><?xml version="1.0" encoding="UTF-8" standalone="yes"?>
<Relationships xmlns="http://schemas.openxmlformats.org/package/2006/relationships"><Relationship Id="rId8" Type="http://schemas.openxmlformats.org/officeDocument/2006/relationships/tags" Target="../tags/tag53.xml"/><Relationship Id="rId13" Type="http://schemas.openxmlformats.org/officeDocument/2006/relationships/tags" Target="../tags/tag58.xml"/><Relationship Id="rId18" Type="http://schemas.openxmlformats.org/officeDocument/2006/relationships/image" Target="../media/image4.jpeg"/><Relationship Id="rId3" Type="http://schemas.openxmlformats.org/officeDocument/2006/relationships/tags" Target="../tags/tag48.xml"/><Relationship Id="rId7" Type="http://schemas.openxmlformats.org/officeDocument/2006/relationships/tags" Target="../tags/tag52.xml"/><Relationship Id="rId12" Type="http://schemas.openxmlformats.org/officeDocument/2006/relationships/tags" Target="../tags/tag57.xml"/><Relationship Id="rId17" Type="http://schemas.openxmlformats.org/officeDocument/2006/relationships/notesSlide" Target="../notesSlides/notesSlide5.xml"/><Relationship Id="rId2" Type="http://schemas.openxmlformats.org/officeDocument/2006/relationships/tags" Target="../tags/tag47.xml"/><Relationship Id="rId16"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tags" Target="../tags/tag51.xml"/><Relationship Id="rId11" Type="http://schemas.openxmlformats.org/officeDocument/2006/relationships/tags" Target="../tags/tag56.xml"/><Relationship Id="rId5" Type="http://schemas.openxmlformats.org/officeDocument/2006/relationships/tags" Target="../tags/tag50.xml"/><Relationship Id="rId15" Type="http://schemas.openxmlformats.org/officeDocument/2006/relationships/tags" Target="../tags/tag60.xml"/><Relationship Id="rId10" Type="http://schemas.openxmlformats.org/officeDocument/2006/relationships/tags" Target="../tags/tag55.xml"/><Relationship Id="rId19" Type="http://schemas.microsoft.com/office/2007/relationships/hdphoto" Target="../media/hdphoto1.wdp"/><Relationship Id="rId4" Type="http://schemas.openxmlformats.org/officeDocument/2006/relationships/tags" Target="../tags/tag49.xml"/><Relationship Id="rId9" Type="http://schemas.openxmlformats.org/officeDocument/2006/relationships/tags" Target="../tags/tag54.xml"/><Relationship Id="rId14" Type="http://schemas.openxmlformats.org/officeDocument/2006/relationships/tags" Target="../tags/tag59.xml"/></Relationships>
</file>

<file path=ppt/slides/_rels/slide6.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tags" Target="../tags/tag73.xml"/><Relationship Id="rId18" Type="http://schemas.openxmlformats.org/officeDocument/2006/relationships/image" Target="../media/image5.png"/><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tags" Target="../tags/tag72.xml"/><Relationship Id="rId17" Type="http://schemas.openxmlformats.org/officeDocument/2006/relationships/notesSlide" Target="../notesSlides/notesSlide6.xml"/><Relationship Id="rId2" Type="http://schemas.openxmlformats.org/officeDocument/2006/relationships/tags" Target="../tags/tag62.xml"/><Relationship Id="rId16" Type="http://schemas.openxmlformats.org/officeDocument/2006/relationships/slideLayout" Target="../slideLayouts/slideLayout7.xml"/><Relationship Id="rId20" Type="http://schemas.openxmlformats.org/officeDocument/2006/relationships/image" Target="../media/image7.png"/><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tags" Target="../tags/tag71.xml"/><Relationship Id="rId5" Type="http://schemas.openxmlformats.org/officeDocument/2006/relationships/tags" Target="../tags/tag65.xml"/><Relationship Id="rId15" Type="http://schemas.openxmlformats.org/officeDocument/2006/relationships/tags" Target="../tags/tag75.xml"/><Relationship Id="rId10" Type="http://schemas.openxmlformats.org/officeDocument/2006/relationships/tags" Target="../tags/tag70.xml"/><Relationship Id="rId19" Type="http://schemas.openxmlformats.org/officeDocument/2006/relationships/image" Target="../media/image6.png"/><Relationship Id="rId4" Type="http://schemas.openxmlformats.org/officeDocument/2006/relationships/tags" Target="../tags/tag64.xml"/><Relationship Id="rId9" Type="http://schemas.openxmlformats.org/officeDocument/2006/relationships/tags" Target="../tags/tag69.xml"/><Relationship Id="rId14" Type="http://schemas.openxmlformats.org/officeDocument/2006/relationships/tags" Target="../tags/tag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9"/>
          <p:cNvSpPr txBox="1"/>
          <p:nvPr userDrawn="1"/>
        </p:nvSpPr>
        <p:spPr>
          <a:xfrm>
            <a:off x="618214" y="164637"/>
            <a:ext cx="5249931" cy="389168"/>
          </a:xfrm>
          <a:prstGeom prst="rect">
            <a:avLst/>
          </a:prstGeom>
          <a:noFill/>
        </p:spPr>
        <p:txBody>
          <a:bodyPr wrap="square" lIns="80605" tIns="40302" rIns="80605" bIns="40302"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业务</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应用</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咨询</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酒</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业指数服务</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29" name="表格 28"/>
          <p:cNvGraphicFramePr>
            <a:graphicFrameLocks noGrp="1"/>
          </p:cNvGraphicFramePr>
          <p:nvPr>
            <p:extLst>
              <p:ext uri="{D42A27DB-BD31-4B8C-83A1-F6EECF244321}">
                <p14:modId xmlns:p14="http://schemas.microsoft.com/office/powerpoint/2010/main" val="2818871185"/>
              </p:ext>
            </p:extLst>
          </p:nvPr>
        </p:nvGraphicFramePr>
        <p:xfrm>
          <a:off x="323529" y="1340768"/>
          <a:ext cx="8568952" cy="5352915"/>
        </p:xfrm>
        <a:graphic>
          <a:graphicData uri="http://schemas.openxmlformats.org/drawingml/2006/table">
            <a:tbl>
              <a:tblPr firstRow="1" firstCol="1" bandRow="1">
                <a:tableStyleId>{5C22544A-7EE6-4342-B048-85BDC9FD1C3A}</a:tableStyleId>
              </a:tblPr>
              <a:tblGrid>
                <a:gridCol w="1638332"/>
                <a:gridCol w="2021554"/>
                <a:gridCol w="2471347"/>
                <a:gridCol w="2437719"/>
              </a:tblGrid>
              <a:tr h="527856">
                <a:tc>
                  <a:txBody>
                    <a:bodyPr/>
                    <a:lstStyle/>
                    <a:p>
                      <a:pPr indent="0" algn="ctr">
                        <a:lnSpc>
                          <a:spcPct val="150000"/>
                        </a:lnSpc>
                        <a:spcAft>
                          <a:spcPts val="0"/>
                        </a:spcAft>
                      </a:pPr>
                      <a:r>
                        <a:rPr lang="zh-CN" sz="1300" kern="100" dirty="0">
                          <a:effectLst/>
                          <a:latin typeface="微软雅黑" panose="020B0503020204020204" pitchFamily="34" charset="-122"/>
                          <a:ea typeface="微软雅黑" panose="020B0503020204020204" pitchFamily="34" charset="-122"/>
                        </a:rPr>
                        <a:t>指数</a:t>
                      </a:r>
                      <a:endParaRPr lang="zh-CN" sz="1300" kern="100" dirty="0">
                        <a:effectLst/>
                        <a:latin typeface="微软雅黑" panose="020B0503020204020204" pitchFamily="34" charset="-122"/>
                        <a:ea typeface="微软雅黑" panose="020B0503020204020204" pitchFamily="34" charset="-122"/>
                        <a:cs typeface="黑体" panose="02010609060101010101" pitchFamily="49" charset="-122"/>
                      </a:endParaRPr>
                    </a:p>
                  </a:txBody>
                  <a:tcPr marL="27175" marR="27175" marT="0" marB="0" anchor="ctr">
                    <a:solidFill>
                      <a:srgbClr val="0075BF"/>
                    </a:solidFill>
                  </a:tcPr>
                </a:tc>
                <a:tc>
                  <a:txBody>
                    <a:bodyPr/>
                    <a:lstStyle/>
                    <a:p>
                      <a:pPr indent="0" algn="ctr">
                        <a:lnSpc>
                          <a:spcPct val="150000"/>
                        </a:lnSpc>
                        <a:spcAft>
                          <a:spcPts val="0"/>
                        </a:spcAft>
                      </a:pPr>
                      <a:r>
                        <a:rPr lang="zh-CN" sz="1300" kern="100" dirty="0">
                          <a:effectLst/>
                          <a:latin typeface="微软雅黑" panose="020B0503020204020204" pitchFamily="34" charset="-122"/>
                          <a:ea typeface="微软雅黑" panose="020B0503020204020204" pitchFamily="34" charset="-122"/>
                        </a:rPr>
                        <a:t>数据源</a:t>
                      </a:r>
                      <a:endParaRPr lang="zh-CN" sz="1300" kern="100" dirty="0">
                        <a:effectLst/>
                        <a:latin typeface="微软雅黑" panose="020B0503020204020204" pitchFamily="34" charset="-122"/>
                        <a:ea typeface="微软雅黑" panose="020B0503020204020204" pitchFamily="34" charset="-122"/>
                        <a:cs typeface="黑体" panose="02010609060101010101" pitchFamily="49" charset="-122"/>
                      </a:endParaRPr>
                    </a:p>
                  </a:txBody>
                  <a:tcPr marL="27175" marR="27175" marT="0" marB="0" anchor="ctr">
                    <a:solidFill>
                      <a:srgbClr val="0075BF"/>
                    </a:solidFill>
                  </a:tcPr>
                </a:tc>
                <a:tc>
                  <a:txBody>
                    <a:bodyPr/>
                    <a:lstStyle/>
                    <a:p>
                      <a:pPr indent="0" algn="ctr">
                        <a:lnSpc>
                          <a:spcPct val="150000"/>
                        </a:lnSpc>
                        <a:spcAft>
                          <a:spcPts val="0"/>
                        </a:spcAft>
                      </a:pPr>
                      <a:r>
                        <a:rPr lang="zh-CN" sz="1300" kern="100" dirty="0">
                          <a:effectLst/>
                          <a:latin typeface="微软雅黑" panose="020B0503020204020204" pitchFamily="34" charset="-122"/>
                          <a:ea typeface="微软雅黑" panose="020B0503020204020204" pitchFamily="34" charset="-122"/>
                        </a:rPr>
                        <a:t>业务模型</a:t>
                      </a:r>
                      <a:endParaRPr lang="zh-CN" sz="1300" kern="100" dirty="0">
                        <a:effectLst/>
                        <a:latin typeface="微软雅黑" panose="020B0503020204020204" pitchFamily="34" charset="-122"/>
                        <a:ea typeface="微软雅黑" panose="020B0503020204020204" pitchFamily="34" charset="-122"/>
                        <a:cs typeface="黑体" panose="02010609060101010101" pitchFamily="49" charset="-122"/>
                      </a:endParaRPr>
                    </a:p>
                  </a:txBody>
                  <a:tcPr marL="27175" marR="27175" marT="0" marB="0" anchor="ctr">
                    <a:solidFill>
                      <a:srgbClr val="0075BF"/>
                    </a:solidFill>
                  </a:tcPr>
                </a:tc>
                <a:tc>
                  <a:txBody>
                    <a:bodyPr/>
                    <a:lstStyle/>
                    <a:p>
                      <a:pPr indent="0" algn="ctr">
                        <a:lnSpc>
                          <a:spcPct val="150000"/>
                        </a:lnSpc>
                        <a:spcAft>
                          <a:spcPts val="0"/>
                        </a:spcAft>
                      </a:pPr>
                      <a:r>
                        <a:rPr lang="zh-CN" sz="1300" kern="100" dirty="0">
                          <a:effectLst/>
                          <a:latin typeface="微软雅黑" panose="020B0503020204020204" pitchFamily="34" charset="-122"/>
                          <a:ea typeface="微软雅黑" panose="020B0503020204020204" pitchFamily="34" charset="-122"/>
                        </a:rPr>
                        <a:t>应用效果</a:t>
                      </a:r>
                      <a:endParaRPr lang="zh-CN" sz="1300" kern="100" dirty="0">
                        <a:effectLst/>
                        <a:latin typeface="微软雅黑" panose="020B0503020204020204" pitchFamily="34" charset="-122"/>
                        <a:ea typeface="微软雅黑" panose="020B0503020204020204" pitchFamily="34" charset="-122"/>
                        <a:cs typeface="黑体" panose="02010609060101010101" pitchFamily="49" charset="-122"/>
                      </a:endParaRPr>
                    </a:p>
                  </a:txBody>
                  <a:tcPr marL="27175" marR="27175" marT="0" marB="0" anchor="ctr">
                    <a:solidFill>
                      <a:srgbClr val="0075BF"/>
                    </a:solidFill>
                  </a:tcPr>
                </a:tc>
              </a:tr>
              <a:tr h="839543">
                <a:tc>
                  <a:txBody>
                    <a:bodyPr/>
                    <a:lstStyle/>
                    <a:p>
                      <a:pPr indent="0" algn="ctr">
                        <a:lnSpc>
                          <a:spcPct val="150000"/>
                        </a:lnSpc>
                        <a:spcAft>
                          <a:spcPts val="0"/>
                        </a:spcAft>
                      </a:pPr>
                      <a:r>
                        <a:rPr lang="zh-CN" sz="1300" kern="100" dirty="0">
                          <a:effectLst/>
                          <a:latin typeface="微软雅黑" panose="020B0503020204020204" pitchFamily="34" charset="-122"/>
                          <a:ea typeface="微软雅黑" panose="020B0503020204020204" pitchFamily="34" charset="-122"/>
                        </a:rPr>
                        <a:t>白酒景气指数</a:t>
                      </a:r>
                      <a:endParaRPr lang="zh-CN" sz="1300" kern="100" dirty="0">
                        <a:effectLst/>
                        <a:latin typeface="微软雅黑" panose="020B0503020204020204" pitchFamily="34" charset="-122"/>
                        <a:ea typeface="微软雅黑" panose="020B0503020204020204" pitchFamily="34" charset="-122"/>
                        <a:cs typeface="黑体" panose="02010609060101010101" pitchFamily="49" charset="-122"/>
                      </a:endParaRPr>
                    </a:p>
                  </a:txBody>
                  <a:tcPr marL="27175" marR="27175" marT="0" marB="0" anchor="ctr">
                    <a:solidFill>
                      <a:schemeClr val="bg1">
                        <a:lumMod val="50000"/>
                      </a:schemeClr>
                    </a:solidFill>
                  </a:tcPr>
                </a:tc>
                <a:tc>
                  <a:txBody>
                    <a:bodyPr/>
                    <a:lstStyle/>
                    <a:p>
                      <a:pPr indent="0" algn="l">
                        <a:lnSpc>
                          <a:spcPct val="150000"/>
                        </a:lnSpc>
                        <a:spcAft>
                          <a:spcPts val="0"/>
                        </a:spcAft>
                      </a:pPr>
                      <a:r>
                        <a:rPr lang="zh-CN" sz="1200" kern="100" dirty="0">
                          <a:effectLst/>
                          <a:latin typeface="微软雅黑" panose="020B0503020204020204" pitchFamily="34" charset="-122"/>
                          <a:ea typeface="微软雅黑" panose="020B0503020204020204" pitchFamily="34" charset="-122"/>
                        </a:rPr>
                        <a:t>行业统计数据、典型酒产品价格数据、市场流通数据、原材料数据等。</a:t>
                      </a:r>
                      <a:endParaRPr lang="zh-CN" sz="1200" kern="100" dirty="0">
                        <a:effectLst/>
                        <a:latin typeface="微软雅黑" panose="020B0503020204020204" pitchFamily="34" charset="-122"/>
                        <a:ea typeface="微软雅黑" panose="020B0503020204020204" pitchFamily="34" charset="-122"/>
                        <a:cs typeface="黑体" panose="02010609060101010101" pitchFamily="49" charset="-122"/>
                      </a:endParaRPr>
                    </a:p>
                  </a:txBody>
                  <a:tcPr marL="27175" marR="27175" marT="0" marB="0" anchor="ctr"/>
                </a:tc>
                <a:tc>
                  <a:txBody>
                    <a:bodyPr/>
                    <a:lstStyle/>
                    <a:p>
                      <a:pPr indent="0" algn="l">
                        <a:spcAft>
                          <a:spcPts val="0"/>
                        </a:spcAft>
                      </a:pPr>
                      <a:r>
                        <a:rPr lang="zh-CN" altLang="en-US" sz="1200" kern="100" dirty="0" smtClean="0">
                          <a:solidFill>
                            <a:schemeClr val="dk1"/>
                          </a:solidFill>
                          <a:effectLst/>
                          <a:latin typeface="微软雅黑" panose="020B0503020204020204" pitchFamily="34" charset="-122"/>
                          <a:ea typeface="微软雅黑" panose="020B0503020204020204" pitchFamily="34" charset="-122"/>
                          <a:cs typeface="+mn-cs"/>
                        </a:rPr>
                        <a:t>使用先行指标、滞后指标等方法建立景气指数，对白酒行业的整体经营状况作出研判。</a:t>
                      </a:r>
                      <a:endParaRPr lang="zh-CN" sz="1200" kern="100" dirty="0">
                        <a:effectLst/>
                        <a:latin typeface="微软雅黑" panose="020B0503020204020204" pitchFamily="34" charset="-122"/>
                        <a:ea typeface="微软雅黑" panose="020B0503020204020204" pitchFamily="34" charset="-122"/>
                        <a:cs typeface="黑体" panose="02010609060101010101" pitchFamily="49" charset="-122"/>
                      </a:endParaRPr>
                    </a:p>
                  </a:txBody>
                  <a:tcPr marL="27175" marR="27175" marT="0" marB="0" anchor="ctr"/>
                </a:tc>
                <a:tc>
                  <a:txBody>
                    <a:bodyPr/>
                    <a:lstStyle/>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sz="1200" kern="100" dirty="0" smtClean="0">
                          <a:solidFill>
                            <a:schemeClr val="dk1"/>
                          </a:solidFill>
                          <a:effectLst/>
                          <a:latin typeface="微软雅黑" panose="020B0503020204020204" pitchFamily="34" charset="-122"/>
                          <a:ea typeface="微软雅黑" panose="020B0503020204020204" pitchFamily="34" charset="-122"/>
                          <a:cs typeface="+mn-cs"/>
                        </a:rPr>
                        <a:t>行业供需状态指数化，提供行业概览；</a:t>
                      </a:r>
                      <a:endParaRPr lang="en-US" altLang="zh-CN" sz="1200" kern="100" dirty="0" smtClean="0">
                        <a:solidFill>
                          <a:schemeClr val="dk1"/>
                        </a:solidFill>
                        <a:effectLst/>
                        <a:latin typeface="微软雅黑" panose="020B0503020204020204" pitchFamily="34" charset="-122"/>
                        <a:ea typeface="微软雅黑" panose="020B0503020204020204" pitchFamily="34" charset="-122"/>
                        <a:cs typeface="+mn-cs"/>
                      </a:endParaRPr>
                    </a:p>
                    <a:p>
                      <a:pPr marL="171450" lvl="0" indent="-171450" algn="l" defTabSz="913765" rtl="0" eaLnBrk="1" latinLnBrk="0" hangingPunct="1">
                        <a:lnSpc>
                          <a:spcPct val="150000"/>
                        </a:lnSpc>
                        <a:spcAft>
                          <a:spcPts val="0"/>
                        </a:spcAft>
                        <a:buFont typeface="Arial" panose="020B0604020202020204" pitchFamily="34" charset="0"/>
                        <a:buChar char="•"/>
                      </a:pPr>
                      <a:r>
                        <a:rPr lang="zh-CN" altLang="en-US" sz="1200" kern="100" dirty="0" smtClean="0">
                          <a:solidFill>
                            <a:schemeClr val="dk1"/>
                          </a:solidFill>
                          <a:effectLst/>
                          <a:latin typeface="微软雅黑" panose="020B0503020204020204" pitchFamily="34" charset="-122"/>
                          <a:ea typeface="微软雅黑" panose="020B0503020204020204" pitchFamily="34" charset="-122"/>
                          <a:cs typeface="+mn-cs"/>
                        </a:rPr>
                        <a:t>为企业安排生产计划、设计产品、营销方案等提供方向。</a:t>
                      </a:r>
                      <a:r>
                        <a:rPr lang="en-US" sz="1200" kern="100" dirty="0" smtClean="0">
                          <a:solidFill>
                            <a:schemeClr val="dk1"/>
                          </a:solidFill>
                          <a:effectLst/>
                          <a:latin typeface="微软雅黑" panose="020B0503020204020204" pitchFamily="34" charset="-122"/>
                          <a:ea typeface="微软雅黑" panose="020B0503020204020204" pitchFamily="34" charset="-122"/>
                          <a:cs typeface="+mn-cs"/>
                        </a:rPr>
                        <a:t> </a:t>
                      </a:r>
                      <a:endParaRPr lang="zh-CN" sz="1200" kern="100" dirty="0">
                        <a:solidFill>
                          <a:schemeClr val="dk1"/>
                        </a:solidFill>
                        <a:effectLst/>
                        <a:latin typeface="微软雅黑" panose="020B0503020204020204" pitchFamily="34" charset="-122"/>
                        <a:ea typeface="微软雅黑" panose="020B0503020204020204" pitchFamily="34" charset="-122"/>
                        <a:cs typeface="+mn-cs"/>
                      </a:endParaRPr>
                    </a:p>
                  </a:txBody>
                  <a:tcPr marL="27175" marR="27175" marT="0" marB="0" anchor="ctr"/>
                </a:tc>
              </a:tr>
              <a:tr h="839543">
                <a:tc>
                  <a:txBody>
                    <a:bodyPr/>
                    <a:lstStyle/>
                    <a:p>
                      <a:pPr indent="0" algn="ctr">
                        <a:lnSpc>
                          <a:spcPct val="150000"/>
                        </a:lnSpc>
                        <a:spcAft>
                          <a:spcPts val="0"/>
                        </a:spcAft>
                      </a:pPr>
                      <a:r>
                        <a:rPr lang="zh-CN" sz="1300" kern="100" dirty="0">
                          <a:effectLst/>
                          <a:latin typeface="微软雅黑" panose="020B0503020204020204" pitchFamily="34" charset="-122"/>
                          <a:ea typeface="微软雅黑" panose="020B0503020204020204" pitchFamily="34" charset="-122"/>
                        </a:rPr>
                        <a:t>酒企信用指数</a:t>
                      </a:r>
                      <a:endParaRPr lang="zh-CN" sz="1300" kern="100" dirty="0">
                        <a:effectLst/>
                        <a:latin typeface="微软雅黑" panose="020B0503020204020204" pitchFamily="34" charset="-122"/>
                        <a:ea typeface="微软雅黑" panose="020B0503020204020204" pitchFamily="34" charset="-122"/>
                        <a:cs typeface="黑体" panose="02010609060101010101" pitchFamily="49" charset="-122"/>
                      </a:endParaRPr>
                    </a:p>
                  </a:txBody>
                  <a:tcPr marL="27175" marR="27175" marT="0" marB="0" anchor="ctr">
                    <a:solidFill>
                      <a:schemeClr val="bg1">
                        <a:lumMod val="50000"/>
                      </a:schemeClr>
                    </a:solidFill>
                  </a:tcPr>
                </a:tc>
                <a:tc>
                  <a:txBody>
                    <a:bodyPr/>
                    <a:lstStyle/>
                    <a:p>
                      <a:pPr indent="0" algn="l">
                        <a:lnSpc>
                          <a:spcPct val="150000"/>
                        </a:lnSpc>
                        <a:spcAft>
                          <a:spcPts val="0"/>
                        </a:spcAft>
                      </a:pPr>
                      <a:r>
                        <a:rPr lang="zh-CN" sz="1200" kern="100" dirty="0">
                          <a:effectLst/>
                          <a:latin typeface="微软雅黑" panose="020B0503020204020204" pitchFamily="34" charset="-122"/>
                          <a:ea typeface="微软雅黑" panose="020B0503020204020204" pitchFamily="34" charset="-122"/>
                        </a:rPr>
                        <a:t>企业数据库、财务数据、市场数据、舆情数据等</a:t>
                      </a:r>
                      <a:endParaRPr lang="zh-CN" sz="1200" kern="100" dirty="0">
                        <a:effectLst/>
                        <a:latin typeface="微软雅黑" panose="020B0503020204020204" pitchFamily="34" charset="-122"/>
                        <a:ea typeface="微软雅黑" panose="020B0503020204020204" pitchFamily="34" charset="-122"/>
                        <a:cs typeface="黑体" panose="02010609060101010101" pitchFamily="49" charset="-122"/>
                      </a:endParaRPr>
                    </a:p>
                  </a:txBody>
                  <a:tcPr marL="27175" marR="27175" marT="0" marB="0" anchor="ctr"/>
                </a:tc>
                <a:tc>
                  <a:txBody>
                    <a:bodyPr/>
                    <a:lstStyle/>
                    <a:p>
                      <a:pPr algn="l">
                        <a:spcAft>
                          <a:spcPts val="0"/>
                        </a:spcAft>
                      </a:pPr>
                      <a:r>
                        <a:rPr lang="zh-CN" sz="1200" kern="100" dirty="0">
                          <a:solidFill>
                            <a:schemeClr val="dk1"/>
                          </a:solidFill>
                          <a:effectLst/>
                          <a:latin typeface="微软雅黑" panose="020B0503020204020204" pitchFamily="34" charset="-122"/>
                          <a:ea typeface="微软雅黑" panose="020B0503020204020204" pitchFamily="34" charset="-122"/>
                          <a:cs typeface="+mn-cs"/>
                        </a:rPr>
                        <a:t>收集酒企相关数据，分析信用因素权重，建立酒企信用指数模型</a:t>
                      </a:r>
                      <a:r>
                        <a:rPr lang="zh-CN" sz="1200" kern="100" dirty="0" smtClean="0">
                          <a:solidFill>
                            <a:schemeClr val="dk1"/>
                          </a:solidFill>
                          <a:effectLst/>
                          <a:latin typeface="微软雅黑" panose="020B0503020204020204" pitchFamily="34" charset="-122"/>
                          <a:ea typeface="微软雅黑" panose="020B0503020204020204" pitchFamily="34" charset="-122"/>
                          <a:cs typeface="+mn-cs"/>
                        </a:rPr>
                        <a:t>；对</a:t>
                      </a:r>
                      <a:r>
                        <a:rPr lang="zh-CN" sz="1200" kern="100" dirty="0">
                          <a:solidFill>
                            <a:schemeClr val="dk1"/>
                          </a:solidFill>
                          <a:effectLst/>
                          <a:latin typeface="微软雅黑" panose="020B0503020204020204" pitchFamily="34" charset="-122"/>
                          <a:ea typeface="微软雅黑" panose="020B0503020204020204" pitchFamily="34" charset="-122"/>
                          <a:cs typeface="+mn-cs"/>
                        </a:rPr>
                        <a:t>企业评分，划分酒业（白酒）等级。</a:t>
                      </a:r>
                      <a:endParaRPr lang="en-US" sz="1200" kern="1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171450" lvl="0" indent="-171450" algn="l" defTabSz="913765" rtl="0" eaLnBrk="1" latinLnBrk="0" hangingPunct="1">
                        <a:lnSpc>
                          <a:spcPct val="150000"/>
                        </a:lnSpc>
                        <a:spcAft>
                          <a:spcPts val="0"/>
                        </a:spcAft>
                        <a:buFont typeface="Arial" panose="020B0604020202020204" pitchFamily="34" charset="0"/>
                        <a:buChar char="•"/>
                      </a:pPr>
                      <a:r>
                        <a:rPr lang="zh-CN" sz="1200" kern="100" dirty="0">
                          <a:solidFill>
                            <a:schemeClr val="dk1"/>
                          </a:solidFill>
                          <a:effectLst/>
                          <a:latin typeface="微软雅黑" panose="020B0503020204020204" pitchFamily="34" charset="-122"/>
                          <a:ea typeface="微软雅黑" panose="020B0503020204020204" pitchFamily="34" charset="-122"/>
                          <a:cs typeface="+mn-cs"/>
                        </a:rPr>
                        <a:t>企业信用指数化</a:t>
                      </a:r>
                      <a:r>
                        <a:rPr lang="zh-CN" sz="1200" kern="100" dirty="0" smtClean="0">
                          <a:solidFill>
                            <a:schemeClr val="dk1"/>
                          </a:solidFill>
                          <a:effectLst/>
                          <a:latin typeface="微软雅黑" panose="020B0503020204020204" pitchFamily="34" charset="-122"/>
                          <a:ea typeface="微软雅黑" panose="020B0503020204020204" pitchFamily="34" charset="-122"/>
                          <a:cs typeface="+mn-cs"/>
                        </a:rPr>
                        <a:t>，</a:t>
                      </a:r>
                      <a:r>
                        <a:rPr lang="zh-CN" altLang="en-US" sz="1200" kern="100" dirty="0" smtClean="0">
                          <a:solidFill>
                            <a:schemeClr val="dk1"/>
                          </a:solidFill>
                          <a:effectLst/>
                          <a:latin typeface="微软雅黑" panose="020B0503020204020204" pitchFamily="34" charset="-122"/>
                          <a:ea typeface="微软雅黑" panose="020B0503020204020204" pitchFamily="34" charset="-122"/>
                          <a:cs typeface="+mn-cs"/>
                        </a:rPr>
                        <a:t>帮助</a:t>
                      </a:r>
                      <a:r>
                        <a:rPr lang="zh-CN" sz="1200" kern="100" dirty="0" smtClean="0">
                          <a:solidFill>
                            <a:schemeClr val="dk1"/>
                          </a:solidFill>
                          <a:effectLst/>
                          <a:latin typeface="微软雅黑" panose="020B0503020204020204" pitchFamily="34" charset="-122"/>
                          <a:ea typeface="微软雅黑" panose="020B0503020204020204" pitchFamily="34" charset="-122"/>
                          <a:cs typeface="+mn-cs"/>
                        </a:rPr>
                        <a:t>企业</a:t>
                      </a:r>
                      <a:r>
                        <a:rPr lang="zh-CN" altLang="en-US" sz="1200" kern="100" dirty="0" smtClean="0">
                          <a:solidFill>
                            <a:schemeClr val="dk1"/>
                          </a:solidFill>
                          <a:effectLst/>
                          <a:latin typeface="微软雅黑" panose="020B0503020204020204" pitchFamily="34" charset="-122"/>
                          <a:ea typeface="微软雅黑" panose="020B0503020204020204" pitchFamily="34" charset="-122"/>
                          <a:cs typeface="+mn-cs"/>
                        </a:rPr>
                        <a:t>提升产品</a:t>
                      </a:r>
                      <a:r>
                        <a:rPr lang="zh-CN" sz="1200" kern="100" dirty="0" smtClean="0">
                          <a:solidFill>
                            <a:schemeClr val="dk1"/>
                          </a:solidFill>
                          <a:effectLst/>
                          <a:latin typeface="微软雅黑" panose="020B0503020204020204" pitchFamily="34" charset="-122"/>
                          <a:ea typeface="微软雅黑" panose="020B0503020204020204" pitchFamily="34" charset="-122"/>
                          <a:cs typeface="+mn-cs"/>
                        </a:rPr>
                        <a:t>质量</a:t>
                      </a:r>
                      <a:r>
                        <a:rPr lang="zh-CN" sz="1200" kern="100" dirty="0">
                          <a:solidFill>
                            <a:schemeClr val="dk1"/>
                          </a:solidFill>
                          <a:effectLst/>
                          <a:latin typeface="微软雅黑" panose="020B0503020204020204" pitchFamily="34" charset="-122"/>
                          <a:ea typeface="微软雅黑" panose="020B0503020204020204" pitchFamily="34" charset="-122"/>
                          <a:cs typeface="+mn-cs"/>
                        </a:rPr>
                        <a:t>；</a:t>
                      </a:r>
                    </a:p>
                    <a:p>
                      <a:pPr marL="171450" indent="-171450" algn="l" defTabSz="913765" rtl="0" eaLnBrk="1" latinLnBrk="0" hangingPunct="1">
                        <a:lnSpc>
                          <a:spcPct val="150000"/>
                        </a:lnSpc>
                        <a:spcAft>
                          <a:spcPts val="0"/>
                        </a:spcAft>
                        <a:buFont typeface="Arial" panose="020B0604020202020204" pitchFamily="34" charset="0"/>
                        <a:buChar char="•"/>
                      </a:pPr>
                      <a:r>
                        <a:rPr lang="zh-CN" sz="1200" kern="100" dirty="0">
                          <a:solidFill>
                            <a:schemeClr val="dk1"/>
                          </a:solidFill>
                          <a:effectLst/>
                          <a:latin typeface="微软雅黑" panose="020B0503020204020204" pitchFamily="34" charset="-122"/>
                          <a:ea typeface="微软雅黑" panose="020B0503020204020204" pitchFamily="34" charset="-122"/>
                          <a:cs typeface="+mn-cs"/>
                        </a:rPr>
                        <a:t>为企业提高信用成绩提供方向。</a:t>
                      </a:r>
                    </a:p>
                  </a:txBody>
                  <a:tcPr marL="27175" marR="27175" marT="0" marB="0" anchor="ctr"/>
                </a:tc>
              </a:tr>
              <a:tr h="752513">
                <a:tc>
                  <a:txBody>
                    <a:bodyPr/>
                    <a:lstStyle/>
                    <a:p>
                      <a:pPr indent="0" algn="ctr">
                        <a:lnSpc>
                          <a:spcPct val="150000"/>
                        </a:lnSpc>
                        <a:spcAft>
                          <a:spcPts val="0"/>
                        </a:spcAft>
                      </a:pPr>
                      <a:r>
                        <a:rPr lang="zh-CN" sz="1300" kern="100" dirty="0">
                          <a:effectLst/>
                          <a:latin typeface="微软雅黑" panose="020B0503020204020204" pitchFamily="34" charset="-122"/>
                          <a:ea typeface="微软雅黑" panose="020B0503020204020204" pitchFamily="34" charset="-122"/>
                        </a:rPr>
                        <a:t>区域酒业（白酒）处罚指数</a:t>
                      </a:r>
                      <a:endParaRPr lang="zh-CN" sz="1300" kern="100" dirty="0">
                        <a:effectLst/>
                        <a:latin typeface="微软雅黑" panose="020B0503020204020204" pitchFamily="34" charset="-122"/>
                        <a:ea typeface="微软雅黑" panose="020B0503020204020204" pitchFamily="34" charset="-122"/>
                        <a:cs typeface="黑体" panose="02010609060101010101" pitchFamily="49" charset="-122"/>
                      </a:endParaRPr>
                    </a:p>
                  </a:txBody>
                  <a:tcPr marL="27175" marR="27175" marT="0" marB="0" anchor="ctr">
                    <a:solidFill>
                      <a:schemeClr val="bg1">
                        <a:lumMod val="50000"/>
                      </a:schemeClr>
                    </a:solidFill>
                  </a:tcPr>
                </a:tc>
                <a:tc>
                  <a:txBody>
                    <a:bodyPr/>
                    <a:lstStyle/>
                    <a:p>
                      <a:pPr indent="0" algn="l">
                        <a:lnSpc>
                          <a:spcPct val="150000"/>
                        </a:lnSpc>
                        <a:spcAft>
                          <a:spcPts val="0"/>
                        </a:spcAft>
                      </a:pPr>
                      <a:r>
                        <a:rPr lang="zh-CN" sz="1200" kern="100">
                          <a:effectLst/>
                          <a:latin typeface="微软雅黑" panose="020B0503020204020204" pitchFamily="34" charset="-122"/>
                          <a:ea typeface="微软雅黑" panose="020B0503020204020204" pitchFamily="34" charset="-122"/>
                        </a:rPr>
                        <a:t>国家部委、省、地市、区县各级酒业（白酒）处罚记录数据。</a:t>
                      </a:r>
                      <a:endParaRPr lang="zh-CN" sz="1200" kern="100">
                        <a:effectLst/>
                        <a:latin typeface="微软雅黑" panose="020B0503020204020204" pitchFamily="34" charset="-122"/>
                        <a:ea typeface="微软雅黑" panose="020B0503020204020204" pitchFamily="34" charset="-122"/>
                        <a:cs typeface="黑体" panose="02010609060101010101" pitchFamily="49" charset="-122"/>
                      </a:endParaRPr>
                    </a:p>
                  </a:txBody>
                  <a:tcPr marL="27175" marR="27175" marT="0" marB="0" anchor="ctr"/>
                </a:tc>
                <a:tc>
                  <a:txBody>
                    <a:bodyPr/>
                    <a:lstStyle/>
                    <a:p>
                      <a:pPr indent="0" algn="l">
                        <a:lnSpc>
                          <a:spcPct val="150000"/>
                        </a:lnSpc>
                        <a:spcAft>
                          <a:spcPts val="0"/>
                        </a:spcAft>
                      </a:pPr>
                      <a:r>
                        <a:rPr lang="zh-CN" sz="1200" kern="100" dirty="0">
                          <a:effectLst/>
                          <a:latin typeface="微软雅黑" panose="020B0503020204020204" pitchFamily="34" charset="-122"/>
                          <a:ea typeface="微软雅黑" panose="020B0503020204020204" pitchFamily="34" charset="-122"/>
                        </a:rPr>
                        <a:t>圈定区域进行环境处罚指数计算。指数越高，表明该地区处罚越集中。</a:t>
                      </a:r>
                      <a:endParaRPr lang="zh-CN" sz="1200" kern="100" dirty="0">
                        <a:effectLst/>
                        <a:latin typeface="微软雅黑" panose="020B0503020204020204" pitchFamily="34" charset="-122"/>
                        <a:ea typeface="微软雅黑" panose="020B0503020204020204" pitchFamily="34" charset="-122"/>
                        <a:cs typeface="黑体" panose="02010609060101010101" pitchFamily="49" charset="-122"/>
                      </a:endParaRPr>
                    </a:p>
                  </a:txBody>
                  <a:tcPr marL="27175" marR="27175" marT="0" marB="0" anchor="ctr"/>
                </a:tc>
                <a:tc>
                  <a:txBody>
                    <a:bodyPr/>
                    <a:lstStyle/>
                    <a:p>
                      <a:pPr marL="171450" indent="-171450" algn="l" defTabSz="913765" rtl="0" eaLnBrk="1" latinLnBrk="0" hangingPunct="1">
                        <a:lnSpc>
                          <a:spcPct val="150000"/>
                        </a:lnSpc>
                        <a:spcAft>
                          <a:spcPts val="0"/>
                        </a:spcAft>
                        <a:buFont typeface="Arial" panose="020B0604020202020204" pitchFamily="34" charset="0"/>
                        <a:buChar char="•"/>
                      </a:pPr>
                      <a:r>
                        <a:rPr lang="zh-CN" sz="1200" kern="100" dirty="0">
                          <a:solidFill>
                            <a:schemeClr val="dk1"/>
                          </a:solidFill>
                          <a:effectLst/>
                          <a:latin typeface="微软雅黑" panose="020B0503020204020204" pitchFamily="34" charset="-122"/>
                          <a:ea typeface="微软雅黑" panose="020B0503020204020204" pitchFamily="34" charset="-122"/>
                          <a:cs typeface="+mn-cs"/>
                        </a:rPr>
                        <a:t>区域环境处罚指数，用于区域间对标，激励区域管辖部门</a:t>
                      </a:r>
                      <a:r>
                        <a:rPr lang="zh-CN" sz="1200" kern="100" dirty="0" smtClean="0">
                          <a:solidFill>
                            <a:schemeClr val="dk1"/>
                          </a:solidFill>
                          <a:effectLst/>
                          <a:latin typeface="微软雅黑" panose="020B0503020204020204" pitchFamily="34" charset="-122"/>
                          <a:ea typeface="微软雅黑" panose="020B0503020204020204" pitchFamily="34" charset="-122"/>
                          <a:cs typeface="+mn-cs"/>
                        </a:rPr>
                        <a:t>重视</a:t>
                      </a:r>
                      <a:r>
                        <a:rPr lang="zh-CN" altLang="en-US" sz="1200" kern="100" dirty="0" smtClean="0">
                          <a:solidFill>
                            <a:schemeClr val="dk1"/>
                          </a:solidFill>
                          <a:effectLst/>
                          <a:latin typeface="微软雅黑" panose="020B0503020204020204" pitchFamily="34" charset="-122"/>
                          <a:ea typeface="微软雅黑" panose="020B0503020204020204" pitchFamily="34" charset="-122"/>
                          <a:cs typeface="+mn-cs"/>
                        </a:rPr>
                        <a:t>酒业生产经营合规性</a:t>
                      </a:r>
                      <a:r>
                        <a:rPr lang="en-US" sz="1200" kern="100" dirty="0" smtClean="0">
                          <a:solidFill>
                            <a:schemeClr val="dk1"/>
                          </a:solidFill>
                          <a:effectLst/>
                          <a:latin typeface="微软雅黑" panose="020B0503020204020204" pitchFamily="34" charset="-122"/>
                          <a:ea typeface="微软雅黑" panose="020B0503020204020204" pitchFamily="34" charset="-122"/>
                          <a:cs typeface="+mn-cs"/>
                        </a:rPr>
                        <a:t> </a:t>
                      </a:r>
                      <a:r>
                        <a:rPr lang="zh-CN" sz="1200" kern="100" dirty="0" smtClean="0">
                          <a:solidFill>
                            <a:schemeClr val="dk1"/>
                          </a:solidFill>
                          <a:effectLst/>
                          <a:latin typeface="微软雅黑" panose="020B0503020204020204" pitchFamily="34" charset="-122"/>
                          <a:ea typeface="微软雅黑" panose="020B0503020204020204" pitchFamily="34" charset="-122"/>
                          <a:cs typeface="+mn-cs"/>
                        </a:rPr>
                        <a:t>。</a:t>
                      </a:r>
                      <a:endParaRPr lang="zh-CN" sz="1200" kern="100" dirty="0">
                        <a:solidFill>
                          <a:schemeClr val="dk1"/>
                        </a:solidFill>
                        <a:effectLst/>
                        <a:latin typeface="微软雅黑" panose="020B0503020204020204" pitchFamily="34" charset="-122"/>
                        <a:ea typeface="微软雅黑" panose="020B0503020204020204" pitchFamily="34" charset="-122"/>
                        <a:cs typeface="+mn-cs"/>
                      </a:endParaRPr>
                    </a:p>
                  </a:txBody>
                  <a:tcPr marL="27175" marR="27175" marT="0" marB="0" anchor="ctr"/>
                </a:tc>
              </a:tr>
              <a:tr h="548640">
                <a:tc>
                  <a:txBody>
                    <a:bodyPr/>
                    <a:lstStyle/>
                    <a:p>
                      <a:pPr indent="0" algn="ctr">
                        <a:lnSpc>
                          <a:spcPct val="150000"/>
                        </a:lnSpc>
                        <a:spcAft>
                          <a:spcPts val="0"/>
                        </a:spcAft>
                      </a:pPr>
                      <a:r>
                        <a:rPr lang="zh-CN" sz="1300" kern="100" dirty="0">
                          <a:effectLst/>
                          <a:latin typeface="微软雅黑" panose="020B0503020204020204" pitchFamily="34" charset="-122"/>
                          <a:ea typeface="微软雅黑" panose="020B0503020204020204" pitchFamily="34" charset="-122"/>
                        </a:rPr>
                        <a:t>酒业（白酒）品牌指数</a:t>
                      </a:r>
                      <a:endParaRPr lang="zh-CN" sz="1300" kern="100" dirty="0">
                        <a:effectLst/>
                        <a:latin typeface="微软雅黑" panose="020B0503020204020204" pitchFamily="34" charset="-122"/>
                        <a:ea typeface="微软雅黑" panose="020B0503020204020204" pitchFamily="34" charset="-122"/>
                        <a:cs typeface="黑体" panose="02010609060101010101" pitchFamily="49" charset="-122"/>
                      </a:endParaRPr>
                    </a:p>
                  </a:txBody>
                  <a:tcPr marL="27175" marR="27175" marT="0" marB="0" anchor="ctr">
                    <a:solidFill>
                      <a:schemeClr val="bg1">
                        <a:lumMod val="50000"/>
                      </a:schemeClr>
                    </a:solidFill>
                  </a:tcPr>
                </a:tc>
                <a:tc>
                  <a:txBody>
                    <a:bodyPr/>
                    <a:lstStyle/>
                    <a:p>
                      <a:pPr indent="0" algn="l">
                        <a:lnSpc>
                          <a:spcPct val="150000"/>
                        </a:lnSpc>
                        <a:spcAft>
                          <a:spcPts val="0"/>
                        </a:spcAft>
                      </a:pPr>
                      <a:r>
                        <a:rPr lang="zh-CN" sz="1200" kern="100">
                          <a:effectLst/>
                          <a:latin typeface="微软雅黑" panose="020B0503020204020204" pitchFamily="34" charset="-122"/>
                          <a:ea typeface="微软雅黑" panose="020B0503020204020204" pitchFamily="34" charset="-122"/>
                        </a:rPr>
                        <a:t>市场数据、企业数据、市场流动数据、消费者口碑数据、互联网舆情数据等。</a:t>
                      </a:r>
                      <a:endParaRPr lang="zh-CN" sz="1200" kern="100">
                        <a:effectLst/>
                        <a:latin typeface="微软雅黑" panose="020B0503020204020204" pitchFamily="34" charset="-122"/>
                        <a:ea typeface="微软雅黑" panose="020B0503020204020204" pitchFamily="34" charset="-122"/>
                        <a:cs typeface="黑体" panose="02010609060101010101" pitchFamily="49" charset="-122"/>
                      </a:endParaRPr>
                    </a:p>
                  </a:txBody>
                  <a:tcPr marL="27175" marR="27175" marT="0" marB="0" anchor="ctr"/>
                </a:tc>
                <a:tc>
                  <a:txBody>
                    <a:bodyPr/>
                    <a:lstStyle/>
                    <a:p>
                      <a:pPr indent="0" algn="l">
                        <a:lnSpc>
                          <a:spcPct val="150000"/>
                        </a:lnSpc>
                        <a:spcAft>
                          <a:spcPts val="0"/>
                        </a:spcAft>
                      </a:pPr>
                      <a:r>
                        <a:rPr lang="zh-CN" sz="1200" kern="100" dirty="0">
                          <a:effectLst/>
                          <a:latin typeface="微软雅黑" panose="020B0503020204020204" pitchFamily="34" charset="-122"/>
                          <a:ea typeface="微软雅黑" panose="020B0503020204020204" pitchFamily="34" charset="-122"/>
                        </a:rPr>
                        <a:t>建立酒类品牌评价模型，对酒类品牌进行等级划分，分类排名。</a:t>
                      </a:r>
                      <a:endParaRPr lang="zh-CN" sz="1200" kern="100" dirty="0">
                        <a:effectLst/>
                        <a:latin typeface="微软雅黑" panose="020B0503020204020204" pitchFamily="34" charset="-122"/>
                        <a:ea typeface="微软雅黑" panose="020B0503020204020204" pitchFamily="34" charset="-122"/>
                        <a:cs typeface="黑体" panose="02010609060101010101" pitchFamily="49" charset="-122"/>
                      </a:endParaRPr>
                    </a:p>
                  </a:txBody>
                  <a:tcPr marL="27175" marR="27175" marT="0" marB="0" anchor="ctr"/>
                </a:tc>
                <a:tc>
                  <a:txBody>
                    <a:bodyPr/>
                    <a:lstStyle/>
                    <a:p>
                      <a:pPr marL="171450" indent="-171450" algn="l" defTabSz="913765" rtl="0" eaLnBrk="1" latinLnBrk="0" hangingPunct="1">
                        <a:lnSpc>
                          <a:spcPct val="150000"/>
                        </a:lnSpc>
                        <a:spcAft>
                          <a:spcPts val="0"/>
                        </a:spcAft>
                        <a:buFont typeface="Arial" panose="020B0604020202020204" pitchFamily="34" charset="0"/>
                        <a:buChar char="•"/>
                      </a:pPr>
                      <a:r>
                        <a:rPr lang="zh-CN" sz="1200" kern="100" dirty="0">
                          <a:solidFill>
                            <a:schemeClr val="dk1"/>
                          </a:solidFill>
                          <a:effectLst/>
                          <a:latin typeface="微软雅黑" panose="020B0503020204020204" pitchFamily="34" charset="-122"/>
                          <a:ea typeface="微软雅黑" panose="020B0503020204020204" pitchFamily="34" charset="-122"/>
                          <a:cs typeface="+mn-cs"/>
                        </a:rPr>
                        <a:t>提升酒类企业的品牌竞争意识，提升品牌经营水平。</a:t>
                      </a:r>
                    </a:p>
                  </a:txBody>
                  <a:tcPr marL="27175" marR="27175" marT="0" marB="0" anchor="ctr"/>
                </a:tc>
              </a:tr>
              <a:tr h="752513">
                <a:tc>
                  <a:txBody>
                    <a:bodyPr/>
                    <a:lstStyle/>
                    <a:p>
                      <a:pPr indent="0" algn="ctr">
                        <a:lnSpc>
                          <a:spcPct val="150000"/>
                        </a:lnSpc>
                        <a:spcAft>
                          <a:spcPts val="0"/>
                        </a:spcAft>
                      </a:pPr>
                      <a:r>
                        <a:rPr lang="zh-CN" sz="1300" kern="100" dirty="0">
                          <a:effectLst/>
                          <a:latin typeface="微软雅黑" panose="020B0503020204020204" pitchFamily="34" charset="-122"/>
                          <a:ea typeface="微软雅黑" panose="020B0503020204020204" pitchFamily="34" charset="-122"/>
                        </a:rPr>
                        <a:t>酒业产业链金融指数</a:t>
                      </a:r>
                      <a:endParaRPr lang="zh-CN" sz="1300" kern="100" dirty="0">
                        <a:effectLst/>
                        <a:latin typeface="微软雅黑" panose="020B0503020204020204" pitchFamily="34" charset="-122"/>
                        <a:ea typeface="微软雅黑" panose="020B0503020204020204" pitchFamily="34" charset="-122"/>
                        <a:cs typeface="黑体" panose="02010609060101010101" pitchFamily="49" charset="-122"/>
                      </a:endParaRPr>
                    </a:p>
                  </a:txBody>
                  <a:tcPr marL="27175" marR="27175" marT="0" marB="0" anchor="ctr">
                    <a:solidFill>
                      <a:schemeClr val="bg1">
                        <a:lumMod val="50000"/>
                      </a:schemeClr>
                    </a:solidFill>
                  </a:tcPr>
                </a:tc>
                <a:tc>
                  <a:txBody>
                    <a:bodyPr/>
                    <a:lstStyle/>
                    <a:p>
                      <a:pPr indent="0" algn="l">
                        <a:lnSpc>
                          <a:spcPct val="150000"/>
                        </a:lnSpc>
                        <a:spcAft>
                          <a:spcPts val="0"/>
                        </a:spcAft>
                      </a:pPr>
                      <a:r>
                        <a:rPr lang="zh-CN" sz="1200" kern="100" dirty="0">
                          <a:effectLst/>
                          <a:latin typeface="微软雅黑" panose="020B0503020204020204" pitchFamily="34" charset="-122"/>
                          <a:ea typeface="微软雅黑" panose="020B0503020204020204" pitchFamily="34" charset="-122"/>
                        </a:rPr>
                        <a:t>企业贷款、负债、营收数据等</a:t>
                      </a:r>
                      <a:endParaRPr lang="zh-CN" sz="1200" kern="100" dirty="0">
                        <a:effectLst/>
                        <a:latin typeface="微软雅黑" panose="020B0503020204020204" pitchFamily="34" charset="-122"/>
                        <a:ea typeface="微软雅黑" panose="020B0503020204020204" pitchFamily="34" charset="-122"/>
                        <a:cs typeface="黑体" panose="02010609060101010101" pitchFamily="49" charset="-122"/>
                      </a:endParaRPr>
                    </a:p>
                  </a:txBody>
                  <a:tcPr marL="27175" marR="27175" marT="0" marB="0" anchor="ctr"/>
                </a:tc>
                <a:tc>
                  <a:txBody>
                    <a:bodyPr/>
                    <a:lstStyle/>
                    <a:p>
                      <a:pPr indent="0" algn="l">
                        <a:lnSpc>
                          <a:spcPct val="150000"/>
                        </a:lnSpc>
                        <a:spcAft>
                          <a:spcPts val="0"/>
                        </a:spcAft>
                      </a:pPr>
                      <a:r>
                        <a:rPr lang="zh-CN" sz="1200" kern="100" dirty="0">
                          <a:effectLst/>
                          <a:latin typeface="微软雅黑" panose="020B0503020204020204" pitchFamily="34" charset="-122"/>
                          <a:ea typeface="微软雅黑" panose="020B0503020204020204" pitchFamily="34" charset="-122"/>
                        </a:rPr>
                        <a:t>根据企业营收、资金周转、贷款、还息等状况，设定产业链各参与主体金融指数</a:t>
                      </a:r>
                      <a:endParaRPr lang="zh-CN" sz="1200" kern="100" dirty="0">
                        <a:effectLst/>
                        <a:latin typeface="微软雅黑" panose="020B0503020204020204" pitchFamily="34" charset="-122"/>
                        <a:ea typeface="微软雅黑" panose="020B0503020204020204" pitchFamily="34" charset="-122"/>
                        <a:cs typeface="黑体" panose="02010609060101010101" pitchFamily="49" charset="-122"/>
                      </a:endParaRPr>
                    </a:p>
                  </a:txBody>
                  <a:tcPr marL="27175" marR="27175" marT="0" marB="0" anchor="ctr"/>
                </a:tc>
                <a:tc>
                  <a:txBody>
                    <a:bodyPr/>
                    <a:lstStyle/>
                    <a:p>
                      <a:pPr marL="171450" indent="-171450" algn="l" defTabSz="913765" rtl="0" eaLnBrk="1" latinLnBrk="0" hangingPunct="1">
                        <a:lnSpc>
                          <a:spcPct val="150000"/>
                        </a:lnSpc>
                        <a:spcAft>
                          <a:spcPts val="0"/>
                        </a:spcAft>
                        <a:buFont typeface="Arial" panose="020B0604020202020204" pitchFamily="34" charset="0"/>
                        <a:buChar char="•"/>
                      </a:pPr>
                      <a:r>
                        <a:rPr lang="zh-CN" sz="1200" kern="100" dirty="0">
                          <a:solidFill>
                            <a:schemeClr val="dk1"/>
                          </a:solidFill>
                          <a:effectLst/>
                          <a:latin typeface="微软雅黑" panose="020B0503020204020204" pitchFamily="34" charset="-122"/>
                          <a:ea typeface="微软雅黑" panose="020B0503020204020204" pitchFamily="34" charset="-122"/>
                          <a:cs typeface="+mn-cs"/>
                        </a:rPr>
                        <a:t>预警及避免不良贷款、坏账，及时指导产业链主体的金融财务及资金规划</a:t>
                      </a:r>
                    </a:p>
                  </a:txBody>
                  <a:tcPr marL="27175" marR="27175" marT="0" marB="0" anchor="ctr"/>
                </a:tc>
              </a:tr>
              <a:tr h="548640">
                <a:tc>
                  <a:txBody>
                    <a:bodyPr/>
                    <a:lstStyle/>
                    <a:p>
                      <a:pPr indent="0" algn="ctr">
                        <a:lnSpc>
                          <a:spcPct val="150000"/>
                        </a:lnSpc>
                        <a:spcAft>
                          <a:spcPts val="0"/>
                        </a:spcAft>
                      </a:pPr>
                      <a:r>
                        <a:rPr lang="zh-CN" sz="1300" kern="100" dirty="0">
                          <a:effectLst/>
                          <a:latin typeface="微软雅黑" panose="020B0503020204020204" pitchFamily="34" charset="-122"/>
                          <a:ea typeface="微软雅黑" panose="020B0503020204020204" pitchFamily="34" charset="-122"/>
                        </a:rPr>
                        <a:t>其他定制指数</a:t>
                      </a:r>
                      <a:endParaRPr lang="zh-CN" sz="1300" kern="100" dirty="0">
                        <a:effectLst/>
                        <a:latin typeface="微软雅黑" panose="020B0503020204020204" pitchFamily="34" charset="-122"/>
                        <a:ea typeface="微软雅黑" panose="020B0503020204020204" pitchFamily="34" charset="-122"/>
                        <a:cs typeface="黑体" panose="02010609060101010101" pitchFamily="49" charset="-122"/>
                      </a:endParaRPr>
                    </a:p>
                  </a:txBody>
                  <a:tcPr marL="27175" marR="27175" marT="0" marB="0" anchor="ctr">
                    <a:solidFill>
                      <a:schemeClr val="bg1">
                        <a:lumMod val="50000"/>
                      </a:schemeClr>
                    </a:solidFill>
                  </a:tcPr>
                </a:tc>
                <a:tc>
                  <a:txBody>
                    <a:bodyPr/>
                    <a:lstStyle/>
                    <a:p>
                      <a:pPr indent="0" algn="l">
                        <a:lnSpc>
                          <a:spcPct val="150000"/>
                        </a:lnSpc>
                        <a:spcAft>
                          <a:spcPts val="0"/>
                        </a:spcAft>
                      </a:pPr>
                      <a:r>
                        <a:rPr lang="zh-CN" sz="1200" kern="100" dirty="0">
                          <a:effectLst/>
                          <a:latin typeface="微软雅黑" panose="020B0503020204020204" pitchFamily="34" charset="-122"/>
                          <a:ea typeface="微软雅黑" panose="020B0503020204020204" pitchFamily="34" charset="-122"/>
                        </a:rPr>
                        <a:t>根据收集到到的数据，根据需求定制指数。</a:t>
                      </a:r>
                      <a:endParaRPr lang="zh-CN" sz="1200" kern="100" dirty="0">
                        <a:effectLst/>
                        <a:latin typeface="微软雅黑" panose="020B0503020204020204" pitchFamily="34" charset="-122"/>
                        <a:ea typeface="微软雅黑" panose="020B0503020204020204" pitchFamily="34" charset="-122"/>
                        <a:cs typeface="黑体" panose="02010609060101010101" pitchFamily="49" charset="-122"/>
                      </a:endParaRPr>
                    </a:p>
                  </a:txBody>
                  <a:tcPr marL="27175" marR="27175" marT="0" marB="0" anchor="ctr"/>
                </a:tc>
                <a:tc>
                  <a:txBody>
                    <a:bodyPr/>
                    <a:lstStyle/>
                    <a:p>
                      <a:pPr indent="0" algn="l">
                        <a:lnSpc>
                          <a:spcPct val="150000"/>
                        </a:lnSpc>
                        <a:spcAft>
                          <a:spcPts val="0"/>
                        </a:spcAft>
                      </a:pPr>
                      <a:r>
                        <a:rPr lang="zh-CN" sz="1200" kern="100" dirty="0">
                          <a:effectLst/>
                          <a:latin typeface="微软雅黑" panose="020B0503020204020204" pitchFamily="34" charset="-122"/>
                          <a:ea typeface="微软雅黑" panose="020B0503020204020204" pitchFamily="34" charset="-122"/>
                        </a:rPr>
                        <a:t>和中国酒业（白酒）协会等组织进行合作，建立系列评估模型。</a:t>
                      </a:r>
                      <a:endParaRPr lang="zh-CN" sz="1200" kern="100" dirty="0">
                        <a:effectLst/>
                        <a:latin typeface="微软雅黑" panose="020B0503020204020204" pitchFamily="34" charset="-122"/>
                        <a:ea typeface="微软雅黑" panose="020B0503020204020204" pitchFamily="34" charset="-122"/>
                        <a:cs typeface="黑体" panose="02010609060101010101" pitchFamily="49" charset="-122"/>
                      </a:endParaRPr>
                    </a:p>
                  </a:txBody>
                  <a:tcPr marL="27175" marR="27175" marT="0" marB="0" anchor="ctr"/>
                </a:tc>
                <a:tc>
                  <a:txBody>
                    <a:bodyPr/>
                    <a:lstStyle/>
                    <a:p>
                      <a:pPr marL="171450" indent="-171450" algn="l" defTabSz="913765" rtl="0" eaLnBrk="1" latinLnBrk="0" hangingPunct="1">
                        <a:lnSpc>
                          <a:spcPct val="150000"/>
                        </a:lnSpc>
                        <a:spcAft>
                          <a:spcPts val="0"/>
                        </a:spcAft>
                        <a:buFont typeface="Arial" panose="020B0604020202020204" pitchFamily="34" charset="0"/>
                        <a:buChar char="•"/>
                      </a:pPr>
                      <a:r>
                        <a:rPr lang="zh-CN" sz="1200" kern="100" dirty="0">
                          <a:solidFill>
                            <a:schemeClr val="dk1"/>
                          </a:solidFill>
                          <a:effectLst/>
                          <a:latin typeface="微软雅黑" panose="020B0503020204020204" pitchFamily="34" charset="-122"/>
                          <a:ea typeface="微软雅黑" panose="020B0503020204020204" pitchFamily="34" charset="-122"/>
                          <a:cs typeface="+mn-cs"/>
                        </a:rPr>
                        <a:t>提升评估的社会效应。</a:t>
                      </a:r>
                    </a:p>
                  </a:txBody>
                  <a:tcPr marL="27175" marR="27175" marT="0" marB="0" anchor="ctr"/>
                </a:tc>
              </a:tr>
            </a:tbl>
          </a:graphicData>
        </a:graphic>
      </p:graphicFrame>
      <p:sp>
        <p:nvSpPr>
          <p:cNvPr id="31" name="文本框 23"/>
          <p:cNvSpPr txBox="1"/>
          <p:nvPr/>
        </p:nvSpPr>
        <p:spPr>
          <a:xfrm>
            <a:off x="323528" y="635261"/>
            <a:ext cx="8568953" cy="633499"/>
          </a:xfrm>
          <a:prstGeom prst="rect">
            <a:avLst/>
          </a:prstGeom>
          <a:noFill/>
          <a:ln>
            <a:solidFill>
              <a:schemeClr val="accent1"/>
            </a:solidFill>
            <a:prstDash val="dashDot"/>
          </a:ln>
        </p:spPr>
        <p:txBody>
          <a:bodyPr wrap="square" lIns="68574" tIns="34286" rIns="68574" bIns="34286" rtlCol="0">
            <a:spAutoFit/>
          </a:bodyPr>
          <a:lstStyle/>
          <a:p>
            <a:pPr>
              <a:lnSpc>
                <a:spcPts val="2200"/>
              </a:lnSpc>
            </a:pPr>
            <a:r>
              <a:rPr lang="zh-CN" altLang="en-US" sz="1400" dirty="0" smtClean="0">
                <a:latin typeface="微软雅黑" pitchFamily="34" charset="-122"/>
                <a:ea typeface="微软雅黑" pitchFamily="34" charset="-122"/>
              </a:rPr>
              <a:t>      汇聚</a:t>
            </a:r>
            <a:r>
              <a:rPr lang="zh-CN" altLang="en-US" sz="1400" dirty="0">
                <a:latin typeface="微软雅黑" pitchFamily="34" charset="-122"/>
                <a:ea typeface="微软雅黑" pitchFamily="34" charset="-122"/>
              </a:rPr>
              <a:t>的各类酒</a:t>
            </a:r>
            <a:r>
              <a:rPr lang="zh-CN" altLang="en-US" sz="1400" dirty="0" smtClean="0">
                <a:latin typeface="微软雅黑" pitchFamily="34" charset="-122"/>
                <a:ea typeface="微软雅黑" pitchFamily="34" charset="-122"/>
              </a:rPr>
              <a:t>业相关大</a:t>
            </a:r>
            <a:r>
              <a:rPr lang="zh-CN" altLang="en-US" sz="1400" dirty="0">
                <a:latin typeface="微软雅黑" pitchFamily="34" charset="-122"/>
                <a:ea typeface="微软雅黑" pitchFamily="34" charset="-122"/>
              </a:rPr>
              <a:t>数据，按照各类指数要求，收集影响指数的各类</a:t>
            </a:r>
            <a:r>
              <a:rPr lang="zh-CN" altLang="en-US" sz="1400" dirty="0" smtClean="0">
                <a:latin typeface="微软雅黑" pitchFamily="34" charset="-122"/>
                <a:ea typeface="微软雅黑" pitchFamily="34" charset="-122"/>
              </a:rPr>
              <a:t>信息，实现</a:t>
            </a:r>
            <a:r>
              <a:rPr lang="zh-CN" altLang="en-US" sz="1400" dirty="0">
                <a:latin typeface="微软雅黑" pitchFamily="34" charset="-122"/>
                <a:ea typeface="微软雅黑" pitchFamily="34" charset="-122"/>
              </a:rPr>
              <a:t>根据企业家对本企业综合生产经营情况的判断与预期而编制景气指数，用以综合反映企业的生产经营状况</a:t>
            </a:r>
            <a:r>
              <a:rPr lang="zh-CN" altLang="en-US" sz="1400" dirty="0" smtClean="0">
                <a:latin typeface="微软雅黑" pitchFamily="34" charset="-122"/>
                <a:ea typeface="微软雅黑" pitchFamily="34" charset="-122"/>
              </a:rPr>
              <a:t>。</a:t>
            </a:r>
            <a:endParaRPr lang="zh-CN" altLang="en-US" sz="1400" dirty="0">
              <a:latin typeface="微软雅黑" pitchFamily="34" charset="-122"/>
              <a:ea typeface="微软雅黑" pitchFamily="34" charset="-122"/>
            </a:endParaRPr>
          </a:p>
        </p:txBody>
      </p:sp>
    </p:spTree>
    <p:extLst>
      <p:ext uri="{BB962C8B-B14F-4D97-AF65-F5344CB8AC3E}">
        <p14:creationId xmlns:p14="http://schemas.microsoft.com/office/powerpoint/2010/main" val="3687593885"/>
      </p:ext>
    </p:extLst>
  </p:cSld>
  <p:clrMapOvr>
    <a:masterClrMapping/>
  </p:clrMapOvr>
  <mc:AlternateContent xmlns:mc="http://schemas.openxmlformats.org/markup-compatibility/2006" xmlns:p14="http://schemas.microsoft.com/office/powerpoint/2010/main">
    <mc:Choice Requires="p14">
      <p:transition spd="slow" p14:dur="2250" advTm="0"/>
    </mc:Choice>
    <mc:Fallback xmlns="">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9"/>
          <p:cNvSpPr txBox="1"/>
          <p:nvPr userDrawn="1"/>
        </p:nvSpPr>
        <p:spPr>
          <a:xfrm>
            <a:off x="618214" y="164637"/>
            <a:ext cx="5249931" cy="389168"/>
          </a:xfrm>
          <a:prstGeom prst="rect">
            <a:avLst/>
          </a:prstGeom>
          <a:noFill/>
        </p:spPr>
        <p:txBody>
          <a:bodyPr wrap="square" lIns="80605" tIns="40302" rIns="80605" bIns="40302"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业务</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应用</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咨询</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酒业指数服务</a:t>
            </a:r>
          </a:p>
        </p:txBody>
      </p:sp>
      <p:sp>
        <p:nvSpPr>
          <p:cNvPr id="10" name="MH_SubTitle_1"/>
          <p:cNvSpPr txBox="1">
            <a:spLocks noChangeArrowheads="1"/>
          </p:cNvSpPr>
          <p:nvPr>
            <p:custDataLst>
              <p:tags r:id="rId1"/>
            </p:custDataLst>
          </p:nvPr>
        </p:nvSpPr>
        <p:spPr bwMode="auto">
          <a:xfrm>
            <a:off x="1685674" y="1220755"/>
            <a:ext cx="4182470" cy="54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b="1" dirty="0">
                <a:solidFill>
                  <a:schemeClr val="accent1"/>
                </a:solidFill>
                <a:latin typeface="微软雅黑" panose="020B0503020204020204" pitchFamily="34" charset="-122"/>
                <a:ea typeface="微软雅黑" panose="020B0503020204020204" pitchFamily="34" charset="-122"/>
              </a:rPr>
              <a:t>难点及痛点</a:t>
            </a:r>
          </a:p>
        </p:txBody>
      </p:sp>
      <p:sp>
        <p:nvSpPr>
          <p:cNvPr id="11" name="MH_Text_1"/>
          <p:cNvSpPr txBox="1"/>
          <p:nvPr>
            <p:custDataLst>
              <p:tags r:id="rId2"/>
            </p:custDataLst>
          </p:nvPr>
        </p:nvSpPr>
        <p:spPr>
          <a:xfrm>
            <a:off x="1685674" y="1947590"/>
            <a:ext cx="2958334" cy="1660157"/>
          </a:xfrm>
          <a:prstGeom prst="rect">
            <a:avLst/>
          </a:prstGeom>
          <a:noFill/>
        </p:spPr>
        <p:txBody>
          <a:bodyPr lIns="0" tIns="0" rIns="0" bIns="0">
            <a:normAutofit/>
          </a:bodyPr>
          <a:lstStyle/>
          <a:p>
            <a:pPr marL="171450" lvl="0" indent="-171450">
              <a:buFont typeface="Wingdings" charset="2"/>
              <a:buChar char="§"/>
            </a:pPr>
            <a:r>
              <a:rPr lang="zh-CN" altLang="en-US" sz="1200" dirty="0"/>
              <a:t>白酒行业缺少能够反映宏观整体的动态分析，一些行业研究也是建立在零散的信息或样本数据基础上；</a:t>
            </a:r>
            <a:endParaRPr lang="en-US" sz="1200" dirty="0"/>
          </a:p>
          <a:p>
            <a:pPr marL="171450" lvl="0" indent="-171450">
              <a:buFont typeface="Wingdings" charset="2"/>
              <a:buChar char="§"/>
            </a:pPr>
            <a:r>
              <a:rPr lang="zh-CN" altLang="en-US" sz="1200" dirty="0"/>
              <a:t>行业发展以销售额或销售量为核心指标，但这种单纯的价值量指标存在局限性；</a:t>
            </a:r>
            <a:endParaRPr lang="en-US" sz="1200" dirty="0"/>
          </a:p>
          <a:p>
            <a:pPr marL="171450" lvl="0" indent="-171450">
              <a:buFont typeface="Wingdings" charset="2"/>
              <a:buChar char="§"/>
            </a:pPr>
            <a:r>
              <a:rPr lang="zh-CN" altLang="en-US" sz="1200" dirty="0"/>
              <a:t>国家大力推行供给侧改革以及消费升级，对市场的把握要跳出固有思维。</a:t>
            </a:r>
            <a:endParaRPr lang="en-US" sz="1200" dirty="0"/>
          </a:p>
          <a:p>
            <a:pPr marL="171450" indent="-171450">
              <a:lnSpc>
                <a:spcPct val="120000"/>
              </a:lnSpc>
              <a:buFont typeface="Wingdings" charset="2"/>
              <a:buChar char="§"/>
              <a:defRPr/>
            </a:pPr>
            <a:endParaRPr lang="zh-CN" altLang="en-US" sz="1200" dirty="0">
              <a:solidFill>
                <a:schemeClr val="tx1">
                  <a:lumMod val="65000"/>
                  <a:lumOff val="35000"/>
                </a:schemeClr>
              </a:solidFill>
              <a:latin typeface="DengXian" charset="-122"/>
              <a:ea typeface="DengXian" charset="-122"/>
              <a:cs typeface="DengXian" charset="-122"/>
            </a:endParaRPr>
          </a:p>
        </p:txBody>
      </p:sp>
      <p:sp>
        <p:nvSpPr>
          <p:cNvPr id="12" name="MH_SubTitle_2"/>
          <p:cNvSpPr txBox="1">
            <a:spLocks noChangeArrowheads="1"/>
          </p:cNvSpPr>
          <p:nvPr>
            <p:custDataLst>
              <p:tags r:id="rId3"/>
            </p:custDataLst>
          </p:nvPr>
        </p:nvSpPr>
        <p:spPr bwMode="auto">
          <a:xfrm>
            <a:off x="1685674" y="3429000"/>
            <a:ext cx="4182470" cy="54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b="1" dirty="0">
                <a:solidFill>
                  <a:schemeClr val="accent2"/>
                </a:solidFill>
                <a:latin typeface="微软雅黑" panose="020B0503020204020204" pitchFamily="34" charset="-122"/>
                <a:ea typeface="微软雅黑" panose="020B0503020204020204" pitchFamily="34" charset="-122"/>
              </a:rPr>
              <a:t>解决的思路</a:t>
            </a:r>
          </a:p>
        </p:txBody>
      </p:sp>
      <p:sp>
        <p:nvSpPr>
          <p:cNvPr id="15" name="MH_SubTitle_3"/>
          <p:cNvSpPr txBox="1"/>
          <p:nvPr>
            <p:custDataLst>
              <p:tags r:id="rId4"/>
            </p:custDataLst>
          </p:nvPr>
        </p:nvSpPr>
        <p:spPr>
          <a:xfrm>
            <a:off x="1685674" y="5031877"/>
            <a:ext cx="4182470" cy="547867"/>
          </a:xfrm>
          <a:prstGeom prst="rect">
            <a:avLst/>
          </a:prstGeom>
          <a:noFill/>
        </p:spPr>
        <p:txBody>
          <a:bodyPr lIns="0" tIns="0" rIns="0" bIns="0" anchor="b">
            <a:normAutofit/>
          </a:bodyPr>
          <a:lstStyle/>
          <a:p>
            <a:pPr>
              <a:defRPr/>
            </a:pPr>
            <a:r>
              <a:rPr lang="zh-CN" altLang="en-US" sz="1400" b="1" dirty="0">
                <a:solidFill>
                  <a:srgbClr val="FFC000"/>
                </a:solidFill>
                <a:latin typeface="微软雅黑" panose="020B0503020204020204" pitchFamily="34" charset="-122"/>
                <a:ea typeface="微软雅黑" panose="020B0503020204020204" pitchFamily="34" charset="-122"/>
              </a:rPr>
              <a:t>获得的收益</a:t>
            </a:r>
          </a:p>
        </p:txBody>
      </p:sp>
      <p:grpSp>
        <p:nvGrpSpPr>
          <p:cNvPr id="3" name="Group 2"/>
          <p:cNvGrpSpPr/>
          <p:nvPr/>
        </p:nvGrpSpPr>
        <p:grpSpPr>
          <a:xfrm>
            <a:off x="762125" y="1513254"/>
            <a:ext cx="647641" cy="894461"/>
            <a:chOff x="590108" y="1575814"/>
            <a:chExt cx="647641" cy="670846"/>
          </a:xfrm>
        </p:grpSpPr>
        <p:sp>
          <p:nvSpPr>
            <p:cNvPr id="4" name="MH_Other_1"/>
            <p:cNvSpPr/>
            <p:nvPr>
              <p:custDataLst>
                <p:tags r:id="rId13"/>
              </p:custDataLst>
            </p:nvPr>
          </p:nvSpPr>
          <p:spPr>
            <a:xfrm>
              <a:off x="685351" y="1668635"/>
              <a:ext cx="468326" cy="4852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2">
                <a:solidFill>
                  <a:srgbClr val="FFFFFF"/>
                </a:solidFill>
                <a:latin typeface="微软雅黑" panose="020B0503020204020204" pitchFamily="34" charset="-122"/>
                <a:ea typeface="微软雅黑" panose="020B0503020204020204" pitchFamily="34" charset="-122"/>
              </a:endParaRPr>
            </a:p>
          </p:txBody>
        </p:sp>
        <p:sp>
          <p:nvSpPr>
            <p:cNvPr id="5" name="MH_Other_2"/>
            <p:cNvSpPr/>
            <p:nvPr>
              <p:custDataLst>
                <p:tags r:id="rId14"/>
              </p:custDataLst>
            </p:nvPr>
          </p:nvSpPr>
          <p:spPr>
            <a:xfrm>
              <a:off x="590108" y="1575814"/>
              <a:ext cx="647641" cy="670846"/>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2">
                <a:latin typeface="微软雅黑" panose="020B0503020204020204" pitchFamily="34" charset="-122"/>
                <a:ea typeface="微软雅黑" panose="020B0503020204020204" pitchFamily="34" charset="-122"/>
              </a:endParaRPr>
            </a:p>
          </p:txBody>
        </p:sp>
        <p:sp>
          <p:nvSpPr>
            <p:cNvPr id="17" name="MH_Other_7"/>
            <p:cNvSpPr>
              <a:spLocks/>
            </p:cNvSpPr>
            <p:nvPr>
              <p:custDataLst>
                <p:tags r:id="rId15"/>
              </p:custDataLst>
            </p:nvPr>
          </p:nvSpPr>
          <p:spPr bwMode="auto">
            <a:xfrm>
              <a:off x="799303" y="1754968"/>
              <a:ext cx="264753" cy="263698"/>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a:extLst/>
          </p:spPr>
          <p:txBody>
            <a:bodyPr anchor="ctr">
              <a:scene3d>
                <a:camera prst="orthographicFront"/>
                <a:lightRig rig="threePt" dir="t"/>
              </a:scene3d>
              <a:sp3d>
                <a:contourClr>
                  <a:srgbClr val="FFFFFF"/>
                </a:contourClr>
              </a:sp3d>
            </a:bodyPr>
            <a:lstStyle/>
            <a:p>
              <a:pPr algn="ctr">
                <a:defRPr/>
              </a:pPr>
              <a:endParaRPr lang="zh-CN" altLang="en-US" sz="1702">
                <a:solidFill>
                  <a:srgbClr val="FFFFFF"/>
                </a:solidFill>
                <a:latin typeface="微软雅黑" panose="020B0503020204020204" pitchFamily="34" charset="-122"/>
                <a:ea typeface="微软雅黑" panose="020B0503020204020204" pitchFamily="34" charset="-122"/>
              </a:endParaRPr>
            </a:p>
          </p:txBody>
        </p:sp>
      </p:grpSp>
      <p:grpSp>
        <p:nvGrpSpPr>
          <p:cNvPr id="21" name="Group 20"/>
          <p:cNvGrpSpPr/>
          <p:nvPr/>
        </p:nvGrpSpPr>
        <p:grpSpPr>
          <a:xfrm>
            <a:off x="776013" y="3703136"/>
            <a:ext cx="647641" cy="894461"/>
            <a:chOff x="590108" y="3001837"/>
            <a:chExt cx="647641" cy="670846"/>
          </a:xfrm>
        </p:grpSpPr>
        <p:sp>
          <p:nvSpPr>
            <p:cNvPr id="6" name="MH_Other_3"/>
            <p:cNvSpPr/>
            <p:nvPr>
              <p:custDataLst>
                <p:tags r:id="rId10"/>
              </p:custDataLst>
            </p:nvPr>
          </p:nvSpPr>
          <p:spPr>
            <a:xfrm>
              <a:off x="685351" y="3094659"/>
              <a:ext cx="468326" cy="4852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2">
                <a:solidFill>
                  <a:srgbClr val="FFFFFF"/>
                </a:solidFill>
                <a:latin typeface="微软雅黑" panose="020B0503020204020204" pitchFamily="34" charset="-122"/>
                <a:ea typeface="微软雅黑" panose="020B0503020204020204" pitchFamily="34" charset="-122"/>
              </a:endParaRPr>
            </a:p>
          </p:txBody>
        </p:sp>
        <p:sp>
          <p:nvSpPr>
            <p:cNvPr id="7" name="MH_Other_4"/>
            <p:cNvSpPr/>
            <p:nvPr>
              <p:custDataLst>
                <p:tags r:id="rId11"/>
              </p:custDataLst>
            </p:nvPr>
          </p:nvSpPr>
          <p:spPr>
            <a:xfrm>
              <a:off x="590108" y="3001837"/>
              <a:ext cx="647641" cy="670846"/>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2">
                <a:latin typeface="微软雅黑" panose="020B0503020204020204" pitchFamily="34" charset="-122"/>
                <a:ea typeface="微软雅黑" panose="020B0503020204020204" pitchFamily="34" charset="-122"/>
              </a:endParaRPr>
            </a:p>
          </p:txBody>
        </p:sp>
        <p:sp>
          <p:nvSpPr>
            <p:cNvPr id="18" name="MH_Other_8"/>
            <p:cNvSpPr>
              <a:spLocks noChangeAspect="1"/>
            </p:cNvSpPr>
            <p:nvPr>
              <p:custDataLst>
                <p:tags r:id="rId12"/>
              </p:custDataLst>
            </p:nvPr>
          </p:nvSpPr>
          <p:spPr bwMode="auto">
            <a:xfrm>
              <a:off x="800168" y="3171662"/>
              <a:ext cx="263697" cy="26158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FFFFFF"/>
            </a:solidFill>
            <a:ln>
              <a:noFill/>
            </a:ln>
            <a:extLst/>
          </p:spPr>
          <p:txBody>
            <a:bodyPr anchor="ctr">
              <a:scene3d>
                <a:camera prst="orthographicFront"/>
                <a:lightRig rig="threePt" dir="t"/>
              </a:scene3d>
              <a:sp3d>
                <a:contourClr>
                  <a:srgbClr val="FFFFFF"/>
                </a:contourClr>
              </a:sp3d>
            </a:bodyPr>
            <a:lstStyle/>
            <a:p>
              <a:pPr algn="ctr">
                <a:defRPr/>
              </a:pPr>
              <a:endParaRPr lang="zh-CN" altLang="en-US" sz="1702">
                <a:solidFill>
                  <a:srgbClr val="FFFFFF"/>
                </a:solidFill>
                <a:latin typeface="微软雅黑" panose="020B0503020204020204" pitchFamily="34" charset="-122"/>
                <a:ea typeface="微软雅黑" panose="020B0503020204020204" pitchFamily="34" charset="-122"/>
              </a:endParaRPr>
            </a:p>
          </p:txBody>
        </p:sp>
      </p:grpSp>
      <p:grpSp>
        <p:nvGrpSpPr>
          <p:cNvPr id="20" name="Group 19"/>
          <p:cNvGrpSpPr/>
          <p:nvPr/>
        </p:nvGrpSpPr>
        <p:grpSpPr>
          <a:xfrm>
            <a:off x="762124" y="5324759"/>
            <a:ext cx="647210" cy="892460"/>
            <a:chOff x="590108" y="4358251"/>
            <a:chExt cx="647210" cy="669345"/>
          </a:xfrm>
          <a:solidFill>
            <a:srgbClr val="FFC000"/>
          </a:solidFill>
        </p:grpSpPr>
        <p:sp>
          <p:nvSpPr>
            <p:cNvPr id="8" name="MH_Other_5"/>
            <p:cNvSpPr/>
            <p:nvPr>
              <p:custDataLst>
                <p:tags r:id="rId7"/>
              </p:custDataLst>
            </p:nvPr>
          </p:nvSpPr>
          <p:spPr>
            <a:xfrm>
              <a:off x="666034" y="4471870"/>
              <a:ext cx="468014" cy="484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2">
                <a:solidFill>
                  <a:srgbClr val="FFFFFF"/>
                </a:solidFill>
                <a:latin typeface="微软雅黑" panose="020B0503020204020204" pitchFamily="34" charset="-122"/>
                <a:ea typeface="微软雅黑" panose="020B0503020204020204" pitchFamily="34" charset="-122"/>
              </a:endParaRPr>
            </a:p>
          </p:txBody>
        </p:sp>
        <p:sp>
          <p:nvSpPr>
            <p:cNvPr id="9" name="MH_Other_6"/>
            <p:cNvSpPr/>
            <p:nvPr>
              <p:custDataLst>
                <p:tags r:id="rId8"/>
              </p:custDataLst>
            </p:nvPr>
          </p:nvSpPr>
          <p:spPr>
            <a:xfrm>
              <a:off x="590108" y="4358251"/>
              <a:ext cx="647210" cy="669345"/>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2">
                <a:latin typeface="微软雅黑" panose="020B0503020204020204" pitchFamily="34" charset="-122"/>
                <a:ea typeface="微软雅黑" panose="020B0503020204020204" pitchFamily="34" charset="-122"/>
              </a:endParaRPr>
            </a:p>
          </p:txBody>
        </p:sp>
        <p:sp>
          <p:nvSpPr>
            <p:cNvPr id="19" name="MH_Other_9"/>
            <p:cNvSpPr>
              <a:spLocks noChangeAspect="1"/>
            </p:cNvSpPr>
            <p:nvPr>
              <p:custDataLst>
                <p:tags r:id="rId9"/>
              </p:custDataLst>
            </p:nvPr>
          </p:nvSpPr>
          <p:spPr bwMode="auto">
            <a:xfrm>
              <a:off x="781425" y="4560635"/>
              <a:ext cx="264576" cy="264575"/>
            </a:xfrm>
            <a:custGeom>
              <a:avLst/>
              <a:gdLst>
                <a:gd name="T0" fmla="*/ 883582 w 2298700"/>
                <a:gd name="T1" fmla="*/ 1295872 h 2298700"/>
                <a:gd name="T2" fmla="*/ 899660 w 2298700"/>
                <a:gd name="T3" fmla="*/ 1824434 h 2298700"/>
                <a:gd name="T4" fmla="*/ 870674 w 2298700"/>
                <a:gd name="T5" fmla="*/ 1867800 h 2298700"/>
                <a:gd name="T6" fmla="*/ 472571 w 2298700"/>
                <a:gd name="T7" fmla="*/ 1870524 h 2298700"/>
                <a:gd name="T8" fmla="*/ 439282 w 2298700"/>
                <a:gd name="T9" fmla="*/ 1829883 h 2298700"/>
                <a:gd name="T10" fmla="*/ 450831 w 2298700"/>
                <a:gd name="T11" fmla="*/ 1299959 h 2298700"/>
                <a:gd name="T12" fmla="*/ 1168971 w 2298700"/>
                <a:gd name="T13" fmla="*/ 903287 h 2298700"/>
                <a:gd name="T14" fmla="*/ 1561900 w 2298700"/>
                <a:gd name="T15" fmla="*/ 923717 h 2298700"/>
                <a:gd name="T16" fmla="*/ 1573443 w 2298700"/>
                <a:gd name="T17" fmla="*/ 1829892 h 2298700"/>
                <a:gd name="T18" fmla="*/ 1540624 w 2298700"/>
                <a:gd name="T19" fmla="*/ 1870524 h 2298700"/>
                <a:gd name="T20" fmla="*/ 1142262 w 2298700"/>
                <a:gd name="T21" fmla="*/ 1867800 h 2298700"/>
                <a:gd name="T22" fmla="*/ 1113291 w 2298700"/>
                <a:gd name="T23" fmla="*/ 1824444 h 2298700"/>
                <a:gd name="T24" fmla="*/ 1129361 w 2298700"/>
                <a:gd name="T25" fmla="*/ 919404 h 2298700"/>
                <a:gd name="T26" fmla="*/ 2191940 w 2298700"/>
                <a:gd name="T27" fmla="*/ 450850 h 2298700"/>
                <a:gd name="T28" fmla="*/ 2238385 w 2298700"/>
                <a:gd name="T29" fmla="*/ 475582 h 2298700"/>
                <a:gd name="T30" fmla="*/ 2245636 w 2298700"/>
                <a:gd name="T31" fmla="*/ 1835358 h 2298700"/>
                <a:gd name="T32" fmla="*/ 2208706 w 2298700"/>
                <a:gd name="T33" fmla="*/ 1872115 h 2298700"/>
                <a:gd name="T34" fmla="*/ 1810633 w 2298700"/>
                <a:gd name="T35" fmla="*/ 1865309 h 2298700"/>
                <a:gd name="T36" fmla="*/ 1785938 w 2298700"/>
                <a:gd name="T37" fmla="*/ 1818568 h 2298700"/>
                <a:gd name="T38" fmla="*/ 1806329 w 2298700"/>
                <a:gd name="T39" fmla="*/ 463556 h 2298700"/>
                <a:gd name="T40" fmla="*/ 1464870 w 2298700"/>
                <a:gd name="T41" fmla="*/ 38100 h 2298700"/>
                <a:gd name="T42" fmla="*/ 1493876 w 2298700"/>
                <a:gd name="T43" fmla="*/ 48317 h 2298700"/>
                <a:gd name="T44" fmla="*/ 1512005 w 2298700"/>
                <a:gd name="T45" fmla="*/ 72609 h 2298700"/>
                <a:gd name="T46" fmla="*/ 1540105 w 2298700"/>
                <a:gd name="T47" fmla="*/ 509198 h 2298700"/>
                <a:gd name="T48" fmla="*/ 1503847 w 2298700"/>
                <a:gd name="T49" fmla="*/ 543253 h 2298700"/>
                <a:gd name="T50" fmla="*/ 1459205 w 2298700"/>
                <a:gd name="T51" fmla="*/ 535761 h 2298700"/>
                <a:gd name="T52" fmla="*/ 1437677 w 2298700"/>
                <a:gd name="T53" fmla="*/ 503749 h 2298700"/>
                <a:gd name="T54" fmla="*/ 1348845 w 2298700"/>
                <a:gd name="T55" fmla="*/ 357311 h 2298700"/>
                <a:gd name="T56" fmla="*/ 1214465 w 2298700"/>
                <a:gd name="T57" fmla="*/ 507608 h 2298700"/>
                <a:gd name="T58" fmla="*/ 1010062 w 2298700"/>
                <a:gd name="T59" fmla="*/ 669711 h 2298700"/>
                <a:gd name="T60" fmla="*/ 834212 w 2298700"/>
                <a:gd name="T61" fmla="*/ 763477 h 2298700"/>
                <a:gd name="T62" fmla="*/ 682609 w 2298700"/>
                <a:gd name="T63" fmla="*/ 817965 h 2298700"/>
                <a:gd name="T64" fmla="*/ 523528 w 2298700"/>
                <a:gd name="T65" fmla="*/ 852928 h 2298700"/>
                <a:gd name="T66" fmla="*/ 404104 w 2298700"/>
                <a:gd name="T67" fmla="*/ 862464 h 2298700"/>
                <a:gd name="T68" fmla="*/ 374191 w 2298700"/>
                <a:gd name="T69" fmla="*/ 838852 h 2298700"/>
                <a:gd name="T70" fmla="*/ 369206 w 2298700"/>
                <a:gd name="T71" fmla="*/ 795034 h 2298700"/>
                <a:gd name="T72" fmla="*/ 405237 w 2298700"/>
                <a:gd name="T73" fmla="*/ 760071 h 2298700"/>
                <a:gd name="T74" fmla="*/ 535765 w 2298700"/>
                <a:gd name="T75" fmla="*/ 742589 h 2298700"/>
                <a:gd name="T76" fmla="*/ 679890 w 2298700"/>
                <a:gd name="T77" fmla="*/ 706945 h 2298700"/>
                <a:gd name="T78" fmla="*/ 816536 w 2298700"/>
                <a:gd name="T79" fmla="*/ 654273 h 2298700"/>
                <a:gd name="T80" fmla="*/ 989667 w 2298700"/>
                <a:gd name="T81" fmla="*/ 554832 h 2298700"/>
                <a:gd name="T82" fmla="*/ 1171862 w 2298700"/>
                <a:gd name="T83" fmla="*/ 398859 h 2298700"/>
                <a:gd name="T84" fmla="*/ 1282675 w 2298700"/>
                <a:gd name="T85" fmla="*/ 267178 h 2298700"/>
                <a:gd name="T86" fmla="*/ 1087110 w 2298700"/>
                <a:gd name="T87" fmla="*/ 283979 h 2298700"/>
                <a:gd name="T88" fmla="*/ 1044054 w 2298700"/>
                <a:gd name="T89" fmla="*/ 259005 h 2298700"/>
                <a:gd name="T90" fmla="*/ 1040654 w 2298700"/>
                <a:gd name="T91" fmla="*/ 208376 h 2298700"/>
                <a:gd name="T92" fmla="*/ 1446288 w 2298700"/>
                <a:gd name="T93" fmla="*/ 40370 h 2298700"/>
                <a:gd name="T94" fmla="*/ 128386 w 2298700"/>
                <a:gd name="T95" fmla="*/ 3403 h 2298700"/>
                <a:gd name="T96" fmla="*/ 171711 w 2298700"/>
                <a:gd name="T97" fmla="*/ 26993 h 2298700"/>
                <a:gd name="T98" fmla="*/ 199157 w 2298700"/>
                <a:gd name="T99" fmla="*/ 67596 h 2298700"/>
                <a:gd name="T100" fmla="*/ 2201163 w 2298700"/>
                <a:gd name="T101" fmla="*/ 2093192 h 2298700"/>
                <a:gd name="T102" fmla="*/ 2249251 w 2298700"/>
                <a:gd name="T103" fmla="*/ 2107936 h 2298700"/>
                <a:gd name="T104" fmla="*/ 2283729 w 2298700"/>
                <a:gd name="T105" fmla="*/ 2142414 h 2298700"/>
                <a:gd name="T106" fmla="*/ 2298473 w 2298700"/>
                <a:gd name="T107" fmla="*/ 2190729 h 2298700"/>
                <a:gd name="T108" fmla="*/ 2288720 w 2298700"/>
                <a:gd name="T109" fmla="*/ 2240405 h 2298700"/>
                <a:gd name="T110" fmla="*/ 2257417 w 2298700"/>
                <a:gd name="T111" fmla="*/ 2278059 h 2298700"/>
                <a:gd name="T112" fmla="*/ 2211597 w 2298700"/>
                <a:gd name="T113" fmla="*/ 2297566 h 2298700"/>
                <a:gd name="T114" fmla="*/ 72132 w 2298700"/>
                <a:gd name="T115" fmla="*/ 2294164 h 2298700"/>
                <a:gd name="T116" fmla="*/ 29715 w 2298700"/>
                <a:gd name="T117" fmla="*/ 2268532 h 2298700"/>
                <a:gd name="T118" fmla="*/ 4537 w 2298700"/>
                <a:gd name="T119" fmla="*/ 2226568 h 2298700"/>
                <a:gd name="T120" fmla="*/ 907 w 2298700"/>
                <a:gd name="T121" fmla="*/ 87330 h 2298700"/>
                <a:gd name="T122" fmla="*/ 20188 w 2298700"/>
                <a:gd name="T123" fmla="*/ 41510 h 2298700"/>
                <a:gd name="T124" fmla="*/ 57842 w 2298700"/>
                <a:gd name="T125" fmla="*/ 10434 h 2298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98700" h="2298700">
                  <a:moveTo>
                    <a:pt x="494084" y="1279525"/>
                  </a:moveTo>
                  <a:lnTo>
                    <a:pt x="844179" y="1279525"/>
                  </a:lnTo>
                  <a:lnTo>
                    <a:pt x="849841" y="1279752"/>
                  </a:lnTo>
                  <a:lnTo>
                    <a:pt x="855502" y="1280660"/>
                  </a:lnTo>
                  <a:lnTo>
                    <a:pt x="860710" y="1282023"/>
                  </a:lnTo>
                  <a:lnTo>
                    <a:pt x="865692" y="1283839"/>
                  </a:lnTo>
                  <a:lnTo>
                    <a:pt x="870674" y="1286109"/>
                  </a:lnTo>
                  <a:lnTo>
                    <a:pt x="875203" y="1289061"/>
                  </a:lnTo>
                  <a:lnTo>
                    <a:pt x="879732" y="1292467"/>
                  </a:lnTo>
                  <a:lnTo>
                    <a:pt x="883582" y="1295872"/>
                  </a:lnTo>
                  <a:lnTo>
                    <a:pt x="887205" y="1299959"/>
                  </a:lnTo>
                  <a:lnTo>
                    <a:pt x="890602" y="1304273"/>
                  </a:lnTo>
                  <a:lnTo>
                    <a:pt x="893320" y="1308814"/>
                  </a:lnTo>
                  <a:lnTo>
                    <a:pt x="895584" y="1313809"/>
                  </a:lnTo>
                  <a:lnTo>
                    <a:pt x="897396" y="1319031"/>
                  </a:lnTo>
                  <a:lnTo>
                    <a:pt x="898981" y="1324480"/>
                  </a:lnTo>
                  <a:lnTo>
                    <a:pt x="899660" y="1329702"/>
                  </a:lnTo>
                  <a:lnTo>
                    <a:pt x="900113" y="1335378"/>
                  </a:lnTo>
                  <a:lnTo>
                    <a:pt x="900113" y="1818531"/>
                  </a:lnTo>
                  <a:lnTo>
                    <a:pt x="899660" y="1824434"/>
                  </a:lnTo>
                  <a:lnTo>
                    <a:pt x="898981" y="1829883"/>
                  </a:lnTo>
                  <a:lnTo>
                    <a:pt x="897396" y="1835332"/>
                  </a:lnTo>
                  <a:lnTo>
                    <a:pt x="895584" y="1840554"/>
                  </a:lnTo>
                  <a:lnTo>
                    <a:pt x="893320" y="1845322"/>
                  </a:lnTo>
                  <a:lnTo>
                    <a:pt x="890602" y="1850090"/>
                  </a:lnTo>
                  <a:lnTo>
                    <a:pt x="887205" y="1854404"/>
                  </a:lnTo>
                  <a:lnTo>
                    <a:pt x="883582" y="1858264"/>
                  </a:lnTo>
                  <a:lnTo>
                    <a:pt x="879732" y="1861897"/>
                  </a:lnTo>
                  <a:lnTo>
                    <a:pt x="875203" y="1865302"/>
                  </a:lnTo>
                  <a:lnTo>
                    <a:pt x="870674" y="1867800"/>
                  </a:lnTo>
                  <a:lnTo>
                    <a:pt x="865692" y="1870524"/>
                  </a:lnTo>
                  <a:lnTo>
                    <a:pt x="860710" y="1872114"/>
                  </a:lnTo>
                  <a:lnTo>
                    <a:pt x="855502" y="1873476"/>
                  </a:lnTo>
                  <a:lnTo>
                    <a:pt x="849841" y="1874611"/>
                  </a:lnTo>
                  <a:lnTo>
                    <a:pt x="844179" y="1874838"/>
                  </a:lnTo>
                  <a:lnTo>
                    <a:pt x="494084" y="1874838"/>
                  </a:lnTo>
                  <a:lnTo>
                    <a:pt x="488423" y="1874611"/>
                  </a:lnTo>
                  <a:lnTo>
                    <a:pt x="482761" y="1873476"/>
                  </a:lnTo>
                  <a:lnTo>
                    <a:pt x="477326" y="1872114"/>
                  </a:lnTo>
                  <a:lnTo>
                    <a:pt x="472571" y="1870524"/>
                  </a:lnTo>
                  <a:lnTo>
                    <a:pt x="467589" y="1867800"/>
                  </a:lnTo>
                  <a:lnTo>
                    <a:pt x="463060" y="1865302"/>
                  </a:lnTo>
                  <a:lnTo>
                    <a:pt x="458531" y="1861897"/>
                  </a:lnTo>
                  <a:lnTo>
                    <a:pt x="454455" y="1858264"/>
                  </a:lnTo>
                  <a:lnTo>
                    <a:pt x="450831" y="1854404"/>
                  </a:lnTo>
                  <a:lnTo>
                    <a:pt x="447661" y="1850090"/>
                  </a:lnTo>
                  <a:lnTo>
                    <a:pt x="444944" y="1845322"/>
                  </a:lnTo>
                  <a:lnTo>
                    <a:pt x="442679" y="1840554"/>
                  </a:lnTo>
                  <a:lnTo>
                    <a:pt x="440868" y="1835332"/>
                  </a:lnTo>
                  <a:lnTo>
                    <a:pt x="439282" y="1829883"/>
                  </a:lnTo>
                  <a:lnTo>
                    <a:pt x="438603" y="1824434"/>
                  </a:lnTo>
                  <a:lnTo>
                    <a:pt x="438150" y="1818531"/>
                  </a:lnTo>
                  <a:lnTo>
                    <a:pt x="438150" y="1335378"/>
                  </a:lnTo>
                  <a:lnTo>
                    <a:pt x="438603" y="1329702"/>
                  </a:lnTo>
                  <a:lnTo>
                    <a:pt x="439282" y="1324480"/>
                  </a:lnTo>
                  <a:lnTo>
                    <a:pt x="440868" y="1319031"/>
                  </a:lnTo>
                  <a:lnTo>
                    <a:pt x="442679" y="1313809"/>
                  </a:lnTo>
                  <a:lnTo>
                    <a:pt x="444944" y="1308814"/>
                  </a:lnTo>
                  <a:lnTo>
                    <a:pt x="447661" y="1304273"/>
                  </a:lnTo>
                  <a:lnTo>
                    <a:pt x="450831" y="1299959"/>
                  </a:lnTo>
                  <a:lnTo>
                    <a:pt x="454455" y="1295872"/>
                  </a:lnTo>
                  <a:lnTo>
                    <a:pt x="458531" y="1292467"/>
                  </a:lnTo>
                  <a:lnTo>
                    <a:pt x="463060" y="1289061"/>
                  </a:lnTo>
                  <a:lnTo>
                    <a:pt x="467589" y="1286109"/>
                  </a:lnTo>
                  <a:lnTo>
                    <a:pt x="472571" y="1283839"/>
                  </a:lnTo>
                  <a:lnTo>
                    <a:pt x="477326" y="1282023"/>
                  </a:lnTo>
                  <a:lnTo>
                    <a:pt x="482761" y="1280660"/>
                  </a:lnTo>
                  <a:lnTo>
                    <a:pt x="488423" y="1279752"/>
                  </a:lnTo>
                  <a:lnTo>
                    <a:pt x="494084" y="1279525"/>
                  </a:lnTo>
                  <a:close/>
                  <a:moveTo>
                    <a:pt x="1168971" y="903287"/>
                  </a:moveTo>
                  <a:lnTo>
                    <a:pt x="1518668" y="903287"/>
                  </a:lnTo>
                  <a:lnTo>
                    <a:pt x="1524553" y="903514"/>
                  </a:lnTo>
                  <a:lnTo>
                    <a:pt x="1529985" y="904195"/>
                  </a:lnTo>
                  <a:lnTo>
                    <a:pt x="1535418" y="905557"/>
                  </a:lnTo>
                  <a:lnTo>
                    <a:pt x="1540624" y="907600"/>
                  </a:lnTo>
                  <a:lnTo>
                    <a:pt x="1545377" y="909870"/>
                  </a:lnTo>
                  <a:lnTo>
                    <a:pt x="1550130" y="912821"/>
                  </a:lnTo>
                  <a:lnTo>
                    <a:pt x="1554430" y="915999"/>
                  </a:lnTo>
                  <a:lnTo>
                    <a:pt x="1558278" y="919404"/>
                  </a:lnTo>
                  <a:lnTo>
                    <a:pt x="1561900" y="923717"/>
                  </a:lnTo>
                  <a:lnTo>
                    <a:pt x="1565295" y="927803"/>
                  </a:lnTo>
                  <a:lnTo>
                    <a:pt x="1567784" y="932343"/>
                  </a:lnTo>
                  <a:lnTo>
                    <a:pt x="1570274" y="937337"/>
                  </a:lnTo>
                  <a:lnTo>
                    <a:pt x="1572085" y="942558"/>
                  </a:lnTo>
                  <a:lnTo>
                    <a:pt x="1573443" y="948006"/>
                  </a:lnTo>
                  <a:lnTo>
                    <a:pt x="1574575" y="953681"/>
                  </a:lnTo>
                  <a:lnTo>
                    <a:pt x="1574801" y="959355"/>
                  </a:lnTo>
                  <a:lnTo>
                    <a:pt x="1574801" y="1818542"/>
                  </a:lnTo>
                  <a:lnTo>
                    <a:pt x="1574575" y="1824444"/>
                  </a:lnTo>
                  <a:lnTo>
                    <a:pt x="1573443" y="1829892"/>
                  </a:lnTo>
                  <a:lnTo>
                    <a:pt x="1572085" y="1835340"/>
                  </a:lnTo>
                  <a:lnTo>
                    <a:pt x="1570274" y="1840560"/>
                  </a:lnTo>
                  <a:lnTo>
                    <a:pt x="1567784" y="1845327"/>
                  </a:lnTo>
                  <a:lnTo>
                    <a:pt x="1565295" y="1850094"/>
                  </a:lnTo>
                  <a:lnTo>
                    <a:pt x="1561900" y="1854407"/>
                  </a:lnTo>
                  <a:lnTo>
                    <a:pt x="1558278" y="1858266"/>
                  </a:lnTo>
                  <a:lnTo>
                    <a:pt x="1554430" y="1861898"/>
                  </a:lnTo>
                  <a:lnTo>
                    <a:pt x="1550130" y="1865303"/>
                  </a:lnTo>
                  <a:lnTo>
                    <a:pt x="1545377" y="1867800"/>
                  </a:lnTo>
                  <a:lnTo>
                    <a:pt x="1540624" y="1870524"/>
                  </a:lnTo>
                  <a:lnTo>
                    <a:pt x="1535418" y="1872113"/>
                  </a:lnTo>
                  <a:lnTo>
                    <a:pt x="1529985" y="1873475"/>
                  </a:lnTo>
                  <a:lnTo>
                    <a:pt x="1524553" y="1874610"/>
                  </a:lnTo>
                  <a:lnTo>
                    <a:pt x="1518668" y="1874837"/>
                  </a:lnTo>
                  <a:lnTo>
                    <a:pt x="1168971" y="1874837"/>
                  </a:lnTo>
                  <a:lnTo>
                    <a:pt x="1163312" y="1874610"/>
                  </a:lnTo>
                  <a:lnTo>
                    <a:pt x="1157654" y="1873475"/>
                  </a:lnTo>
                  <a:lnTo>
                    <a:pt x="1152221" y="1872113"/>
                  </a:lnTo>
                  <a:lnTo>
                    <a:pt x="1147242" y="1870524"/>
                  </a:lnTo>
                  <a:lnTo>
                    <a:pt x="1142262" y="1867800"/>
                  </a:lnTo>
                  <a:lnTo>
                    <a:pt x="1137736" y="1865303"/>
                  </a:lnTo>
                  <a:lnTo>
                    <a:pt x="1133435" y="1861898"/>
                  </a:lnTo>
                  <a:lnTo>
                    <a:pt x="1129361" y="1858266"/>
                  </a:lnTo>
                  <a:lnTo>
                    <a:pt x="1125740" y="1854407"/>
                  </a:lnTo>
                  <a:lnTo>
                    <a:pt x="1122797" y="1850094"/>
                  </a:lnTo>
                  <a:lnTo>
                    <a:pt x="1119855" y="1845327"/>
                  </a:lnTo>
                  <a:lnTo>
                    <a:pt x="1117365" y="1840560"/>
                  </a:lnTo>
                  <a:lnTo>
                    <a:pt x="1115554" y="1835340"/>
                  </a:lnTo>
                  <a:lnTo>
                    <a:pt x="1114196" y="1829892"/>
                  </a:lnTo>
                  <a:lnTo>
                    <a:pt x="1113291" y="1824444"/>
                  </a:lnTo>
                  <a:lnTo>
                    <a:pt x="1112838" y="1818542"/>
                  </a:lnTo>
                  <a:lnTo>
                    <a:pt x="1112838" y="959355"/>
                  </a:lnTo>
                  <a:lnTo>
                    <a:pt x="1113291" y="953681"/>
                  </a:lnTo>
                  <a:lnTo>
                    <a:pt x="1114196" y="948006"/>
                  </a:lnTo>
                  <a:lnTo>
                    <a:pt x="1115554" y="942558"/>
                  </a:lnTo>
                  <a:lnTo>
                    <a:pt x="1117365" y="937337"/>
                  </a:lnTo>
                  <a:lnTo>
                    <a:pt x="1119855" y="932343"/>
                  </a:lnTo>
                  <a:lnTo>
                    <a:pt x="1122797" y="927803"/>
                  </a:lnTo>
                  <a:lnTo>
                    <a:pt x="1125740" y="923717"/>
                  </a:lnTo>
                  <a:lnTo>
                    <a:pt x="1129361" y="919404"/>
                  </a:lnTo>
                  <a:lnTo>
                    <a:pt x="1133435" y="915999"/>
                  </a:lnTo>
                  <a:lnTo>
                    <a:pt x="1137736" y="912821"/>
                  </a:lnTo>
                  <a:lnTo>
                    <a:pt x="1142262" y="909870"/>
                  </a:lnTo>
                  <a:lnTo>
                    <a:pt x="1147242" y="907600"/>
                  </a:lnTo>
                  <a:lnTo>
                    <a:pt x="1152221" y="905557"/>
                  </a:lnTo>
                  <a:lnTo>
                    <a:pt x="1157654" y="904195"/>
                  </a:lnTo>
                  <a:lnTo>
                    <a:pt x="1163312" y="903514"/>
                  </a:lnTo>
                  <a:lnTo>
                    <a:pt x="1168971" y="903287"/>
                  </a:lnTo>
                  <a:close/>
                  <a:moveTo>
                    <a:pt x="1841899" y="450850"/>
                  </a:moveTo>
                  <a:lnTo>
                    <a:pt x="2191940" y="450850"/>
                  </a:lnTo>
                  <a:lnTo>
                    <a:pt x="2197604" y="451077"/>
                  </a:lnTo>
                  <a:lnTo>
                    <a:pt x="2203268" y="451985"/>
                  </a:lnTo>
                  <a:lnTo>
                    <a:pt x="2208706" y="453573"/>
                  </a:lnTo>
                  <a:lnTo>
                    <a:pt x="2213917" y="455388"/>
                  </a:lnTo>
                  <a:lnTo>
                    <a:pt x="2218674" y="457657"/>
                  </a:lnTo>
                  <a:lnTo>
                    <a:pt x="2223206" y="460380"/>
                  </a:lnTo>
                  <a:lnTo>
                    <a:pt x="2227510" y="463556"/>
                  </a:lnTo>
                  <a:lnTo>
                    <a:pt x="2231589" y="467186"/>
                  </a:lnTo>
                  <a:lnTo>
                    <a:pt x="2235214" y="471271"/>
                  </a:lnTo>
                  <a:lnTo>
                    <a:pt x="2238385" y="475582"/>
                  </a:lnTo>
                  <a:lnTo>
                    <a:pt x="2241104" y="480119"/>
                  </a:lnTo>
                  <a:lnTo>
                    <a:pt x="2243596" y="484884"/>
                  </a:lnTo>
                  <a:lnTo>
                    <a:pt x="2245636" y="490103"/>
                  </a:lnTo>
                  <a:lnTo>
                    <a:pt x="2246768" y="495548"/>
                  </a:lnTo>
                  <a:lnTo>
                    <a:pt x="2247675" y="501221"/>
                  </a:lnTo>
                  <a:lnTo>
                    <a:pt x="2247901" y="506893"/>
                  </a:lnTo>
                  <a:lnTo>
                    <a:pt x="2247901" y="1818568"/>
                  </a:lnTo>
                  <a:lnTo>
                    <a:pt x="2247675" y="1824468"/>
                  </a:lnTo>
                  <a:lnTo>
                    <a:pt x="2246768" y="1829913"/>
                  </a:lnTo>
                  <a:lnTo>
                    <a:pt x="2245636" y="1835358"/>
                  </a:lnTo>
                  <a:lnTo>
                    <a:pt x="2243596" y="1840577"/>
                  </a:lnTo>
                  <a:lnTo>
                    <a:pt x="2241104" y="1845342"/>
                  </a:lnTo>
                  <a:lnTo>
                    <a:pt x="2238385" y="1850107"/>
                  </a:lnTo>
                  <a:lnTo>
                    <a:pt x="2235214" y="1854418"/>
                  </a:lnTo>
                  <a:lnTo>
                    <a:pt x="2231589" y="1858275"/>
                  </a:lnTo>
                  <a:lnTo>
                    <a:pt x="2227510" y="1861905"/>
                  </a:lnTo>
                  <a:lnTo>
                    <a:pt x="2223206" y="1865309"/>
                  </a:lnTo>
                  <a:lnTo>
                    <a:pt x="2218674" y="1867804"/>
                  </a:lnTo>
                  <a:lnTo>
                    <a:pt x="2213917" y="1870527"/>
                  </a:lnTo>
                  <a:lnTo>
                    <a:pt x="2208706" y="1872115"/>
                  </a:lnTo>
                  <a:lnTo>
                    <a:pt x="2203268" y="1873477"/>
                  </a:lnTo>
                  <a:lnTo>
                    <a:pt x="2197604" y="1874611"/>
                  </a:lnTo>
                  <a:lnTo>
                    <a:pt x="2191940" y="1874838"/>
                  </a:lnTo>
                  <a:lnTo>
                    <a:pt x="1841899" y="1874838"/>
                  </a:lnTo>
                  <a:lnTo>
                    <a:pt x="1836235" y="1874611"/>
                  </a:lnTo>
                  <a:lnTo>
                    <a:pt x="1830798" y="1873477"/>
                  </a:lnTo>
                  <a:lnTo>
                    <a:pt x="1825360" y="1872115"/>
                  </a:lnTo>
                  <a:lnTo>
                    <a:pt x="1820149" y="1870527"/>
                  </a:lnTo>
                  <a:lnTo>
                    <a:pt x="1815165" y="1867804"/>
                  </a:lnTo>
                  <a:lnTo>
                    <a:pt x="1810633" y="1865309"/>
                  </a:lnTo>
                  <a:lnTo>
                    <a:pt x="1806329" y="1861905"/>
                  </a:lnTo>
                  <a:lnTo>
                    <a:pt x="1802477" y="1858275"/>
                  </a:lnTo>
                  <a:lnTo>
                    <a:pt x="1798852" y="1854418"/>
                  </a:lnTo>
                  <a:lnTo>
                    <a:pt x="1795454" y="1850107"/>
                  </a:lnTo>
                  <a:lnTo>
                    <a:pt x="1792508" y="1845342"/>
                  </a:lnTo>
                  <a:lnTo>
                    <a:pt x="1790243" y="1840577"/>
                  </a:lnTo>
                  <a:lnTo>
                    <a:pt x="1788430" y="1835358"/>
                  </a:lnTo>
                  <a:lnTo>
                    <a:pt x="1786844" y="1829913"/>
                  </a:lnTo>
                  <a:lnTo>
                    <a:pt x="1786165" y="1824468"/>
                  </a:lnTo>
                  <a:lnTo>
                    <a:pt x="1785938" y="1818568"/>
                  </a:lnTo>
                  <a:lnTo>
                    <a:pt x="1785938" y="506893"/>
                  </a:lnTo>
                  <a:lnTo>
                    <a:pt x="1786165" y="501221"/>
                  </a:lnTo>
                  <a:lnTo>
                    <a:pt x="1786844" y="495548"/>
                  </a:lnTo>
                  <a:lnTo>
                    <a:pt x="1788430" y="490103"/>
                  </a:lnTo>
                  <a:lnTo>
                    <a:pt x="1790243" y="484884"/>
                  </a:lnTo>
                  <a:lnTo>
                    <a:pt x="1792508" y="480119"/>
                  </a:lnTo>
                  <a:lnTo>
                    <a:pt x="1795454" y="475582"/>
                  </a:lnTo>
                  <a:lnTo>
                    <a:pt x="1798852" y="471271"/>
                  </a:lnTo>
                  <a:lnTo>
                    <a:pt x="1802477" y="467186"/>
                  </a:lnTo>
                  <a:lnTo>
                    <a:pt x="1806329" y="463556"/>
                  </a:lnTo>
                  <a:lnTo>
                    <a:pt x="1810633" y="460380"/>
                  </a:lnTo>
                  <a:lnTo>
                    <a:pt x="1815165" y="457657"/>
                  </a:lnTo>
                  <a:lnTo>
                    <a:pt x="1820149" y="455388"/>
                  </a:lnTo>
                  <a:lnTo>
                    <a:pt x="1825360" y="453573"/>
                  </a:lnTo>
                  <a:lnTo>
                    <a:pt x="1830798" y="451985"/>
                  </a:lnTo>
                  <a:lnTo>
                    <a:pt x="1836235" y="451077"/>
                  </a:lnTo>
                  <a:lnTo>
                    <a:pt x="1841899" y="450850"/>
                  </a:lnTo>
                  <a:close/>
                  <a:moveTo>
                    <a:pt x="1458752" y="38100"/>
                  </a:moveTo>
                  <a:lnTo>
                    <a:pt x="1461698" y="38100"/>
                  </a:lnTo>
                  <a:lnTo>
                    <a:pt x="1464870" y="38100"/>
                  </a:lnTo>
                  <a:lnTo>
                    <a:pt x="1468043" y="38327"/>
                  </a:lnTo>
                  <a:lnTo>
                    <a:pt x="1470989" y="38554"/>
                  </a:lnTo>
                  <a:lnTo>
                    <a:pt x="1473935" y="39235"/>
                  </a:lnTo>
                  <a:lnTo>
                    <a:pt x="1477107" y="40143"/>
                  </a:lnTo>
                  <a:lnTo>
                    <a:pt x="1479827" y="40825"/>
                  </a:lnTo>
                  <a:lnTo>
                    <a:pt x="1482773" y="42187"/>
                  </a:lnTo>
                  <a:lnTo>
                    <a:pt x="1485718" y="43322"/>
                  </a:lnTo>
                  <a:lnTo>
                    <a:pt x="1488438" y="44684"/>
                  </a:lnTo>
                  <a:lnTo>
                    <a:pt x="1491157" y="46500"/>
                  </a:lnTo>
                  <a:lnTo>
                    <a:pt x="1493876" y="48317"/>
                  </a:lnTo>
                  <a:lnTo>
                    <a:pt x="1496143" y="50133"/>
                  </a:lnTo>
                  <a:lnTo>
                    <a:pt x="1498409" y="52176"/>
                  </a:lnTo>
                  <a:lnTo>
                    <a:pt x="1500675" y="54447"/>
                  </a:lnTo>
                  <a:lnTo>
                    <a:pt x="1502714" y="56490"/>
                  </a:lnTo>
                  <a:lnTo>
                    <a:pt x="1504754" y="59214"/>
                  </a:lnTo>
                  <a:lnTo>
                    <a:pt x="1506567" y="61485"/>
                  </a:lnTo>
                  <a:lnTo>
                    <a:pt x="1508153" y="64436"/>
                  </a:lnTo>
                  <a:lnTo>
                    <a:pt x="1509739" y="66934"/>
                  </a:lnTo>
                  <a:lnTo>
                    <a:pt x="1511099" y="69658"/>
                  </a:lnTo>
                  <a:lnTo>
                    <a:pt x="1512005" y="72609"/>
                  </a:lnTo>
                  <a:lnTo>
                    <a:pt x="1513138" y="75334"/>
                  </a:lnTo>
                  <a:lnTo>
                    <a:pt x="1514045" y="78512"/>
                  </a:lnTo>
                  <a:lnTo>
                    <a:pt x="1514725" y="81691"/>
                  </a:lnTo>
                  <a:lnTo>
                    <a:pt x="1515178" y="84642"/>
                  </a:lnTo>
                  <a:lnTo>
                    <a:pt x="1515405" y="87821"/>
                  </a:lnTo>
                  <a:lnTo>
                    <a:pt x="1543051" y="488083"/>
                  </a:lnTo>
                  <a:lnTo>
                    <a:pt x="1543051" y="493305"/>
                  </a:lnTo>
                  <a:lnTo>
                    <a:pt x="1542371" y="498754"/>
                  </a:lnTo>
                  <a:lnTo>
                    <a:pt x="1541691" y="503976"/>
                  </a:lnTo>
                  <a:lnTo>
                    <a:pt x="1540105" y="509198"/>
                  </a:lnTo>
                  <a:lnTo>
                    <a:pt x="1538066" y="513965"/>
                  </a:lnTo>
                  <a:lnTo>
                    <a:pt x="1535800" y="518506"/>
                  </a:lnTo>
                  <a:lnTo>
                    <a:pt x="1532854" y="522820"/>
                  </a:lnTo>
                  <a:lnTo>
                    <a:pt x="1529908" y="526906"/>
                  </a:lnTo>
                  <a:lnTo>
                    <a:pt x="1526282" y="530539"/>
                  </a:lnTo>
                  <a:lnTo>
                    <a:pt x="1522429" y="533944"/>
                  </a:lnTo>
                  <a:lnTo>
                    <a:pt x="1518350" y="537123"/>
                  </a:lnTo>
                  <a:lnTo>
                    <a:pt x="1513592" y="539620"/>
                  </a:lnTo>
                  <a:lnTo>
                    <a:pt x="1509059" y="541663"/>
                  </a:lnTo>
                  <a:lnTo>
                    <a:pt x="1503847" y="543253"/>
                  </a:lnTo>
                  <a:lnTo>
                    <a:pt x="1498635" y="544615"/>
                  </a:lnTo>
                  <a:lnTo>
                    <a:pt x="1493197" y="545069"/>
                  </a:lnTo>
                  <a:lnTo>
                    <a:pt x="1488211" y="545296"/>
                  </a:lnTo>
                  <a:lnTo>
                    <a:pt x="1482999" y="544842"/>
                  </a:lnTo>
                  <a:lnTo>
                    <a:pt x="1478014" y="543934"/>
                  </a:lnTo>
                  <a:lnTo>
                    <a:pt x="1473481" y="542799"/>
                  </a:lnTo>
                  <a:lnTo>
                    <a:pt x="1469629" y="541437"/>
                  </a:lnTo>
                  <a:lnTo>
                    <a:pt x="1466003" y="539847"/>
                  </a:lnTo>
                  <a:lnTo>
                    <a:pt x="1462604" y="537804"/>
                  </a:lnTo>
                  <a:lnTo>
                    <a:pt x="1459205" y="535761"/>
                  </a:lnTo>
                  <a:lnTo>
                    <a:pt x="1456032" y="533490"/>
                  </a:lnTo>
                  <a:lnTo>
                    <a:pt x="1453086" y="530766"/>
                  </a:lnTo>
                  <a:lnTo>
                    <a:pt x="1450367" y="528041"/>
                  </a:lnTo>
                  <a:lnTo>
                    <a:pt x="1447874" y="525090"/>
                  </a:lnTo>
                  <a:lnTo>
                    <a:pt x="1445382" y="522139"/>
                  </a:lnTo>
                  <a:lnTo>
                    <a:pt x="1443342" y="518733"/>
                  </a:lnTo>
                  <a:lnTo>
                    <a:pt x="1441529" y="515100"/>
                  </a:lnTo>
                  <a:lnTo>
                    <a:pt x="1439943" y="511468"/>
                  </a:lnTo>
                  <a:lnTo>
                    <a:pt x="1438583" y="507608"/>
                  </a:lnTo>
                  <a:lnTo>
                    <a:pt x="1437677" y="503749"/>
                  </a:lnTo>
                  <a:lnTo>
                    <a:pt x="1436770" y="499662"/>
                  </a:lnTo>
                  <a:lnTo>
                    <a:pt x="1436317" y="495348"/>
                  </a:lnTo>
                  <a:lnTo>
                    <a:pt x="1419775" y="256735"/>
                  </a:lnTo>
                  <a:lnTo>
                    <a:pt x="1404592" y="280119"/>
                  </a:lnTo>
                  <a:lnTo>
                    <a:pt x="1396434" y="292606"/>
                  </a:lnTo>
                  <a:lnTo>
                    <a:pt x="1387596" y="304866"/>
                  </a:lnTo>
                  <a:lnTo>
                    <a:pt x="1378531" y="317580"/>
                  </a:lnTo>
                  <a:lnTo>
                    <a:pt x="1369014" y="330748"/>
                  </a:lnTo>
                  <a:lnTo>
                    <a:pt x="1359270" y="343916"/>
                  </a:lnTo>
                  <a:lnTo>
                    <a:pt x="1348845" y="357311"/>
                  </a:lnTo>
                  <a:lnTo>
                    <a:pt x="1338421" y="370933"/>
                  </a:lnTo>
                  <a:lnTo>
                    <a:pt x="1327317" y="384782"/>
                  </a:lnTo>
                  <a:lnTo>
                    <a:pt x="1315760" y="398632"/>
                  </a:lnTo>
                  <a:lnTo>
                    <a:pt x="1303750" y="412935"/>
                  </a:lnTo>
                  <a:lnTo>
                    <a:pt x="1291513" y="426784"/>
                  </a:lnTo>
                  <a:lnTo>
                    <a:pt x="1278823" y="441314"/>
                  </a:lnTo>
                  <a:lnTo>
                    <a:pt x="1265679" y="455390"/>
                  </a:lnTo>
                  <a:lnTo>
                    <a:pt x="1252082" y="469920"/>
                  </a:lnTo>
                  <a:lnTo>
                    <a:pt x="1233500" y="488991"/>
                  </a:lnTo>
                  <a:lnTo>
                    <a:pt x="1214465" y="507608"/>
                  </a:lnTo>
                  <a:lnTo>
                    <a:pt x="1195430" y="525998"/>
                  </a:lnTo>
                  <a:lnTo>
                    <a:pt x="1175715" y="543707"/>
                  </a:lnTo>
                  <a:lnTo>
                    <a:pt x="1156226" y="560961"/>
                  </a:lnTo>
                  <a:lnTo>
                    <a:pt x="1136058" y="577762"/>
                  </a:lnTo>
                  <a:lnTo>
                    <a:pt x="1115663" y="594336"/>
                  </a:lnTo>
                  <a:lnTo>
                    <a:pt x="1095041" y="610455"/>
                  </a:lnTo>
                  <a:lnTo>
                    <a:pt x="1074193" y="625893"/>
                  </a:lnTo>
                  <a:lnTo>
                    <a:pt x="1053118" y="641105"/>
                  </a:lnTo>
                  <a:lnTo>
                    <a:pt x="1031590" y="655408"/>
                  </a:lnTo>
                  <a:lnTo>
                    <a:pt x="1010062" y="669711"/>
                  </a:lnTo>
                  <a:lnTo>
                    <a:pt x="988081" y="683333"/>
                  </a:lnTo>
                  <a:lnTo>
                    <a:pt x="966099" y="696501"/>
                  </a:lnTo>
                  <a:lnTo>
                    <a:pt x="943891" y="709442"/>
                  </a:lnTo>
                  <a:lnTo>
                    <a:pt x="921004" y="721702"/>
                  </a:lnTo>
                  <a:lnTo>
                    <a:pt x="906954" y="729194"/>
                  </a:lnTo>
                  <a:lnTo>
                    <a:pt x="892451" y="736232"/>
                  </a:lnTo>
                  <a:lnTo>
                    <a:pt x="878174" y="743497"/>
                  </a:lnTo>
                  <a:lnTo>
                    <a:pt x="863671" y="750309"/>
                  </a:lnTo>
                  <a:lnTo>
                    <a:pt x="848941" y="756893"/>
                  </a:lnTo>
                  <a:lnTo>
                    <a:pt x="834212" y="763477"/>
                  </a:lnTo>
                  <a:lnTo>
                    <a:pt x="819482" y="769834"/>
                  </a:lnTo>
                  <a:lnTo>
                    <a:pt x="804526" y="775736"/>
                  </a:lnTo>
                  <a:lnTo>
                    <a:pt x="789569" y="781866"/>
                  </a:lnTo>
                  <a:lnTo>
                    <a:pt x="774613" y="787542"/>
                  </a:lnTo>
                  <a:lnTo>
                    <a:pt x="759430" y="793218"/>
                  </a:lnTo>
                  <a:lnTo>
                    <a:pt x="744247" y="798440"/>
                  </a:lnTo>
                  <a:lnTo>
                    <a:pt x="729064" y="803435"/>
                  </a:lnTo>
                  <a:lnTo>
                    <a:pt x="713655" y="808657"/>
                  </a:lnTo>
                  <a:lnTo>
                    <a:pt x="698472" y="813197"/>
                  </a:lnTo>
                  <a:lnTo>
                    <a:pt x="682609" y="817965"/>
                  </a:lnTo>
                  <a:lnTo>
                    <a:pt x="667199" y="822279"/>
                  </a:lnTo>
                  <a:lnTo>
                    <a:pt x="651563" y="826365"/>
                  </a:lnTo>
                  <a:lnTo>
                    <a:pt x="635701" y="830452"/>
                  </a:lnTo>
                  <a:lnTo>
                    <a:pt x="620064" y="834084"/>
                  </a:lnTo>
                  <a:lnTo>
                    <a:pt x="604202" y="837717"/>
                  </a:lnTo>
                  <a:lnTo>
                    <a:pt x="588112" y="841350"/>
                  </a:lnTo>
                  <a:lnTo>
                    <a:pt x="572249" y="844528"/>
                  </a:lnTo>
                  <a:lnTo>
                    <a:pt x="555933" y="847479"/>
                  </a:lnTo>
                  <a:lnTo>
                    <a:pt x="539618" y="850431"/>
                  </a:lnTo>
                  <a:lnTo>
                    <a:pt x="523528" y="852928"/>
                  </a:lnTo>
                  <a:lnTo>
                    <a:pt x="507212" y="855653"/>
                  </a:lnTo>
                  <a:lnTo>
                    <a:pt x="490896" y="857923"/>
                  </a:lnTo>
                  <a:lnTo>
                    <a:pt x="474353" y="859966"/>
                  </a:lnTo>
                  <a:lnTo>
                    <a:pt x="458037" y="861783"/>
                  </a:lnTo>
                  <a:lnTo>
                    <a:pt x="441268" y="863372"/>
                  </a:lnTo>
                  <a:lnTo>
                    <a:pt x="424726" y="864961"/>
                  </a:lnTo>
                  <a:lnTo>
                    <a:pt x="419287" y="865188"/>
                  </a:lnTo>
                  <a:lnTo>
                    <a:pt x="414075" y="864734"/>
                  </a:lnTo>
                  <a:lnTo>
                    <a:pt x="409089" y="863826"/>
                  </a:lnTo>
                  <a:lnTo>
                    <a:pt x="404104" y="862464"/>
                  </a:lnTo>
                  <a:lnTo>
                    <a:pt x="400252" y="861329"/>
                  </a:lnTo>
                  <a:lnTo>
                    <a:pt x="396626" y="859739"/>
                  </a:lnTo>
                  <a:lnTo>
                    <a:pt x="393227" y="857923"/>
                  </a:lnTo>
                  <a:lnTo>
                    <a:pt x="389827" y="855880"/>
                  </a:lnTo>
                  <a:lnTo>
                    <a:pt x="386882" y="853609"/>
                  </a:lnTo>
                  <a:lnTo>
                    <a:pt x="383936" y="850885"/>
                  </a:lnTo>
                  <a:lnTo>
                    <a:pt x="381216" y="848161"/>
                  </a:lnTo>
                  <a:lnTo>
                    <a:pt x="378497" y="845209"/>
                  </a:lnTo>
                  <a:lnTo>
                    <a:pt x="376231" y="842258"/>
                  </a:lnTo>
                  <a:lnTo>
                    <a:pt x="374191" y="838852"/>
                  </a:lnTo>
                  <a:lnTo>
                    <a:pt x="372378" y="835447"/>
                  </a:lnTo>
                  <a:lnTo>
                    <a:pt x="370566" y="831814"/>
                  </a:lnTo>
                  <a:lnTo>
                    <a:pt x="369206" y="827955"/>
                  </a:lnTo>
                  <a:lnTo>
                    <a:pt x="368299" y="824095"/>
                  </a:lnTo>
                  <a:lnTo>
                    <a:pt x="367620" y="820008"/>
                  </a:lnTo>
                  <a:lnTo>
                    <a:pt x="366940" y="815922"/>
                  </a:lnTo>
                  <a:lnTo>
                    <a:pt x="366713" y="810473"/>
                  </a:lnTo>
                  <a:lnTo>
                    <a:pt x="367167" y="805024"/>
                  </a:lnTo>
                  <a:lnTo>
                    <a:pt x="368073" y="799802"/>
                  </a:lnTo>
                  <a:lnTo>
                    <a:pt x="369206" y="795034"/>
                  </a:lnTo>
                  <a:lnTo>
                    <a:pt x="371472" y="790040"/>
                  </a:lnTo>
                  <a:lnTo>
                    <a:pt x="373738" y="785272"/>
                  </a:lnTo>
                  <a:lnTo>
                    <a:pt x="376231" y="780958"/>
                  </a:lnTo>
                  <a:lnTo>
                    <a:pt x="379403" y="776872"/>
                  </a:lnTo>
                  <a:lnTo>
                    <a:pt x="383029" y="773239"/>
                  </a:lnTo>
                  <a:lnTo>
                    <a:pt x="386882" y="769607"/>
                  </a:lnTo>
                  <a:lnTo>
                    <a:pt x="390961" y="766882"/>
                  </a:lnTo>
                  <a:lnTo>
                    <a:pt x="395266" y="763931"/>
                  </a:lnTo>
                  <a:lnTo>
                    <a:pt x="400252" y="761887"/>
                  </a:lnTo>
                  <a:lnTo>
                    <a:pt x="405237" y="760071"/>
                  </a:lnTo>
                  <a:lnTo>
                    <a:pt x="410222" y="758709"/>
                  </a:lnTo>
                  <a:lnTo>
                    <a:pt x="415661" y="758255"/>
                  </a:lnTo>
                  <a:lnTo>
                    <a:pt x="431071" y="756666"/>
                  </a:lnTo>
                  <a:lnTo>
                    <a:pt x="446027" y="755076"/>
                  </a:lnTo>
                  <a:lnTo>
                    <a:pt x="461210" y="753714"/>
                  </a:lnTo>
                  <a:lnTo>
                    <a:pt x="476166" y="751898"/>
                  </a:lnTo>
                  <a:lnTo>
                    <a:pt x="491123" y="749854"/>
                  </a:lnTo>
                  <a:lnTo>
                    <a:pt x="506079" y="747357"/>
                  </a:lnTo>
                  <a:lnTo>
                    <a:pt x="521035" y="745087"/>
                  </a:lnTo>
                  <a:lnTo>
                    <a:pt x="535765" y="742589"/>
                  </a:lnTo>
                  <a:lnTo>
                    <a:pt x="550495" y="739638"/>
                  </a:lnTo>
                  <a:lnTo>
                    <a:pt x="565224" y="736913"/>
                  </a:lnTo>
                  <a:lnTo>
                    <a:pt x="579728" y="733735"/>
                  </a:lnTo>
                  <a:lnTo>
                    <a:pt x="594231" y="730329"/>
                  </a:lnTo>
                  <a:lnTo>
                    <a:pt x="608734" y="726697"/>
                  </a:lnTo>
                  <a:lnTo>
                    <a:pt x="623010" y="723064"/>
                  </a:lnTo>
                  <a:lnTo>
                    <a:pt x="637287" y="719432"/>
                  </a:lnTo>
                  <a:lnTo>
                    <a:pt x="651563" y="715345"/>
                  </a:lnTo>
                  <a:lnTo>
                    <a:pt x="665613" y="711259"/>
                  </a:lnTo>
                  <a:lnTo>
                    <a:pt x="679890" y="706945"/>
                  </a:lnTo>
                  <a:lnTo>
                    <a:pt x="693713" y="702404"/>
                  </a:lnTo>
                  <a:lnTo>
                    <a:pt x="707763" y="697864"/>
                  </a:lnTo>
                  <a:lnTo>
                    <a:pt x="721586" y="692869"/>
                  </a:lnTo>
                  <a:lnTo>
                    <a:pt x="735183" y="687874"/>
                  </a:lnTo>
                  <a:lnTo>
                    <a:pt x="749233" y="682652"/>
                  </a:lnTo>
                  <a:lnTo>
                    <a:pt x="762603" y="677430"/>
                  </a:lnTo>
                  <a:lnTo>
                    <a:pt x="776199" y="671755"/>
                  </a:lnTo>
                  <a:lnTo>
                    <a:pt x="789569" y="666079"/>
                  </a:lnTo>
                  <a:lnTo>
                    <a:pt x="803166" y="660176"/>
                  </a:lnTo>
                  <a:lnTo>
                    <a:pt x="816536" y="654273"/>
                  </a:lnTo>
                  <a:lnTo>
                    <a:pt x="829679" y="648143"/>
                  </a:lnTo>
                  <a:lnTo>
                    <a:pt x="842823" y="641559"/>
                  </a:lnTo>
                  <a:lnTo>
                    <a:pt x="855966" y="634975"/>
                  </a:lnTo>
                  <a:lnTo>
                    <a:pt x="868883" y="628164"/>
                  </a:lnTo>
                  <a:lnTo>
                    <a:pt x="889505" y="617039"/>
                  </a:lnTo>
                  <a:lnTo>
                    <a:pt x="910126" y="605460"/>
                  </a:lnTo>
                  <a:lnTo>
                    <a:pt x="930068" y="593655"/>
                  </a:lnTo>
                  <a:lnTo>
                    <a:pt x="950237" y="580941"/>
                  </a:lnTo>
                  <a:lnTo>
                    <a:pt x="970178" y="568000"/>
                  </a:lnTo>
                  <a:lnTo>
                    <a:pt x="989667" y="554832"/>
                  </a:lnTo>
                  <a:lnTo>
                    <a:pt x="1008929" y="540982"/>
                  </a:lnTo>
                  <a:lnTo>
                    <a:pt x="1027964" y="526906"/>
                  </a:lnTo>
                  <a:lnTo>
                    <a:pt x="1046773" y="512149"/>
                  </a:lnTo>
                  <a:lnTo>
                    <a:pt x="1065355" y="497165"/>
                  </a:lnTo>
                  <a:lnTo>
                    <a:pt x="1083937" y="481726"/>
                  </a:lnTo>
                  <a:lnTo>
                    <a:pt x="1102066" y="466061"/>
                  </a:lnTo>
                  <a:lnTo>
                    <a:pt x="1119742" y="449714"/>
                  </a:lnTo>
                  <a:lnTo>
                    <a:pt x="1137644" y="433141"/>
                  </a:lnTo>
                  <a:lnTo>
                    <a:pt x="1154866" y="416113"/>
                  </a:lnTo>
                  <a:lnTo>
                    <a:pt x="1171862" y="398859"/>
                  </a:lnTo>
                  <a:lnTo>
                    <a:pt x="1184779" y="385236"/>
                  </a:lnTo>
                  <a:lnTo>
                    <a:pt x="1197469" y="371841"/>
                  </a:lnTo>
                  <a:lnTo>
                    <a:pt x="1209480" y="358219"/>
                  </a:lnTo>
                  <a:lnTo>
                    <a:pt x="1221037" y="344597"/>
                  </a:lnTo>
                  <a:lnTo>
                    <a:pt x="1232367" y="331429"/>
                  </a:lnTo>
                  <a:lnTo>
                    <a:pt x="1243245" y="318261"/>
                  </a:lnTo>
                  <a:lnTo>
                    <a:pt x="1253895" y="305093"/>
                  </a:lnTo>
                  <a:lnTo>
                    <a:pt x="1263866" y="292606"/>
                  </a:lnTo>
                  <a:lnTo>
                    <a:pt x="1273384" y="279665"/>
                  </a:lnTo>
                  <a:lnTo>
                    <a:pt x="1282675" y="267178"/>
                  </a:lnTo>
                  <a:lnTo>
                    <a:pt x="1291739" y="255145"/>
                  </a:lnTo>
                  <a:lnTo>
                    <a:pt x="1300124" y="242886"/>
                  </a:lnTo>
                  <a:lnTo>
                    <a:pt x="1308282" y="231307"/>
                  </a:lnTo>
                  <a:lnTo>
                    <a:pt x="1316213" y="219728"/>
                  </a:lnTo>
                  <a:lnTo>
                    <a:pt x="1330263" y="197706"/>
                  </a:lnTo>
                  <a:lnTo>
                    <a:pt x="1107958" y="281027"/>
                  </a:lnTo>
                  <a:lnTo>
                    <a:pt x="1102746" y="282390"/>
                  </a:lnTo>
                  <a:lnTo>
                    <a:pt x="1097534" y="283525"/>
                  </a:lnTo>
                  <a:lnTo>
                    <a:pt x="1092322" y="283979"/>
                  </a:lnTo>
                  <a:lnTo>
                    <a:pt x="1087110" y="283979"/>
                  </a:lnTo>
                  <a:lnTo>
                    <a:pt x="1081898" y="283752"/>
                  </a:lnTo>
                  <a:lnTo>
                    <a:pt x="1076686" y="282844"/>
                  </a:lnTo>
                  <a:lnTo>
                    <a:pt x="1071927" y="281255"/>
                  </a:lnTo>
                  <a:lnTo>
                    <a:pt x="1067168" y="279438"/>
                  </a:lnTo>
                  <a:lnTo>
                    <a:pt x="1062636" y="277168"/>
                  </a:lnTo>
                  <a:lnTo>
                    <a:pt x="1058103" y="274216"/>
                  </a:lnTo>
                  <a:lnTo>
                    <a:pt x="1054251" y="270811"/>
                  </a:lnTo>
                  <a:lnTo>
                    <a:pt x="1050399" y="267178"/>
                  </a:lnTo>
                  <a:lnTo>
                    <a:pt x="1047226" y="263319"/>
                  </a:lnTo>
                  <a:lnTo>
                    <a:pt x="1044054" y="259005"/>
                  </a:lnTo>
                  <a:lnTo>
                    <a:pt x="1041561" y="254237"/>
                  </a:lnTo>
                  <a:lnTo>
                    <a:pt x="1039295" y="249470"/>
                  </a:lnTo>
                  <a:lnTo>
                    <a:pt x="1037482" y="244021"/>
                  </a:lnTo>
                  <a:lnTo>
                    <a:pt x="1036575" y="238799"/>
                  </a:lnTo>
                  <a:lnTo>
                    <a:pt x="1036122" y="233350"/>
                  </a:lnTo>
                  <a:lnTo>
                    <a:pt x="1036122" y="228355"/>
                  </a:lnTo>
                  <a:lnTo>
                    <a:pt x="1036349" y="223134"/>
                  </a:lnTo>
                  <a:lnTo>
                    <a:pt x="1037255" y="218139"/>
                  </a:lnTo>
                  <a:lnTo>
                    <a:pt x="1038841" y="213144"/>
                  </a:lnTo>
                  <a:lnTo>
                    <a:pt x="1040654" y="208376"/>
                  </a:lnTo>
                  <a:lnTo>
                    <a:pt x="1042920" y="203836"/>
                  </a:lnTo>
                  <a:lnTo>
                    <a:pt x="1045866" y="199295"/>
                  </a:lnTo>
                  <a:lnTo>
                    <a:pt x="1049266" y="195435"/>
                  </a:lnTo>
                  <a:lnTo>
                    <a:pt x="1052891" y="191576"/>
                  </a:lnTo>
                  <a:lnTo>
                    <a:pt x="1056744" y="188170"/>
                  </a:lnTo>
                  <a:lnTo>
                    <a:pt x="1061049" y="185219"/>
                  </a:lnTo>
                  <a:lnTo>
                    <a:pt x="1065582" y="182494"/>
                  </a:lnTo>
                  <a:lnTo>
                    <a:pt x="1070567" y="180451"/>
                  </a:lnTo>
                  <a:lnTo>
                    <a:pt x="1443569" y="41279"/>
                  </a:lnTo>
                  <a:lnTo>
                    <a:pt x="1446288" y="40370"/>
                  </a:lnTo>
                  <a:lnTo>
                    <a:pt x="1449461" y="39462"/>
                  </a:lnTo>
                  <a:lnTo>
                    <a:pt x="1452633" y="38781"/>
                  </a:lnTo>
                  <a:lnTo>
                    <a:pt x="1455579" y="38327"/>
                  </a:lnTo>
                  <a:lnTo>
                    <a:pt x="1458752" y="38100"/>
                  </a:lnTo>
                  <a:close/>
                  <a:moveTo>
                    <a:pt x="102528" y="0"/>
                  </a:moveTo>
                  <a:lnTo>
                    <a:pt x="107971" y="454"/>
                  </a:lnTo>
                  <a:lnTo>
                    <a:pt x="113189" y="681"/>
                  </a:lnTo>
                  <a:lnTo>
                    <a:pt x="118406" y="1361"/>
                  </a:lnTo>
                  <a:lnTo>
                    <a:pt x="123169" y="2268"/>
                  </a:lnTo>
                  <a:lnTo>
                    <a:pt x="128386" y="3403"/>
                  </a:lnTo>
                  <a:lnTo>
                    <a:pt x="133376" y="4764"/>
                  </a:lnTo>
                  <a:lnTo>
                    <a:pt x="137913" y="6578"/>
                  </a:lnTo>
                  <a:lnTo>
                    <a:pt x="142450" y="8393"/>
                  </a:lnTo>
                  <a:lnTo>
                    <a:pt x="147213" y="10434"/>
                  </a:lnTo>
                  <a:lnTo>
                    <a:pt x="151523" y="12476"/>
                  </a:lnTo>
                  <a:lnTo>
                    <a:pt x="156059" y="14971"/>
                  </a:lnTo>
                  <a:lnTo>
                    <a:pt x="160143" y="17693"/>
                  </a:lnTo>
                  <a:lnTo>
                    <a:pt x="164225" y="20642"/>
                  </a:lnTo>
                  <a:lnTo>
                    <a:pt x="168082" y="23590"/>
                  </a:lnTo>
                  <a:lnTo>
                    <a:pt x="171711" y="26993"/>
                  </a:lnTo>
                  <a:lnTo>
                    <a:pt x="175340" y="30169"/>
                  </a:lnTo>
                  <a:lnTo>
                    <a:pt x="178743" y="33798"/>
                  </a:lnTo>
                  <a:lnTo>
                    <a:pt x="181918" y="37427"/>
                  </a:lnTo>
                  <a:lnTo>
                    <a:pt x="185094" y="41510"/>
                  </a:lnTo>
                  <a:lnTo>
                    <a:pt x="188043" y="45593"/>
                  </a:lnTo>
                  <a:lnTo>
                    <a:pt x="190538" y="49676"/>
                  </a:lnTo>
                  <a:lnTo>
                    <a:pt x="193033" y="53986"/>
                  </a:lnTo>
                  <a:lnTo>
                    <a:pt x="195074" y="58296"/>
                  </a:lnTo>
                  <a:lnTo>
                    <a:pt x="197343" y="63059"/>
                  </a:lnTo>
                  <a:lnTo>
                    <a:pt x="199157" y="67596"/>
                  </a:lnTo>
                  <a:lnTo>
                    <a:pt x="200745" y="72359"/>
                  </a:lnTo>
                  <a:lnTo>
                    <a:pt x="202106" y="77122"/>
                  </a:lnTo>
                  <a:lnTo>
                    <a:pt x="203467" y="82340"/>
                  </a:lnTo>
                  <a:lnTo>
                    <a:pt x="204148" y="87330"/>
                  </a:lnTo>
                  <a:lnTo>
                    <a:pt x="205055" y="92320"/>
                  </a:lnTo>
                  <a:lnTo>
                    <a:pt x="205282" y="97537"/>
                  </a:lnTo>
                  <a:lnTo>
                    <a:pt x="205509" y="102981"/>
                  </a:lnTo>
                  <a:lnTo>
                    <a:pt x="205509" y="2092965"/>
                  </a:lnTo>
                  <a:lnTo>
                    <a:pt x="2195719" y="2092965"/>
                  </a:lnTo>
                  <a:lnTo>
                    <a:pt x="2201163" y="2093192"/>
                  </a:lnTo>
                  <a:lnTo>
                    <a:pt x="2206380" y="2093419"/>
                  </a:lnTo>
                  <a:lnTo>
                    <a:pt x="2211597" y="2094326"/>
                  </a:lnTo>
                  <a:lnTo>
                    <a:pt x="2216587" y="2095233"/>
                  </a:lnTo>
                  <a:lnTo>
                    <a:pt x="2221578" y="2096367"/>
                  </a:lnTo>
                  <a:lnTo>
                    <a:pt x="2226568" y="2097501"/>
                  </a:lnTo>
                  <a:lnTo>
                    <a:pt x="2231105" y="2099316"/>
                  </a:lnTo>
                  <a:lnTo>
                    <a:pt x="2235868" y="2101131"/>
                  </a:lnTo>
                  <a:lnTo>
                    <a:pt x="2240405" y="2103172"/>
                  </a:lnTo>
                  <a:lnTo>
                    <a:pt x="2244714" y="2105667"/>
                  </a:lnTo>
                  <a:lnTo>
                    <a:pt x="2249251" y="2107936"/>
                  </a:lnTo>
                  <a:lnTo>
                    <a:pt x="2253334" y="2110658"/>
                  </a:lnTo>
                  <a:lnTo>
                    <a:pt x="2257417" y="2113606"/>
                  </a:lnTo>
                  <a:lnTo>
                    <a:pt x="2261273" y="2116328"/>
                  </a:lnTo>
                  <a:lnTo>
                    <a:pt x="2264902" y="2119731"/>
                  </a:lnTo>
                  <a:lnTo>
                    <a:pt x="2268532" y="2123133"/>
                  </a:lnTo>
                  <a:lnTo>
                    <a:pt x="2271934" y="2126763"/>
                  </a:lnTo>
                  <a:lnTo>
                    <a:pt x="2275337" y="2130619"/>
                  </a:lnTo>
                  <a:lnTo>
                    <a:pt x="2278285" y="2134475"/>
                  </a:lnTo>
                  <a:lnTo>
                    <a:pt x="2281234" y="2138331"/>
                  </a:lnTo>
                  <a:lnTo>
                    <a:pt x="2283729" y="2142414"/>
                  </a:lnTo>
                  <a:lnTo>
                    <a:pt x="2286224" y="2146724"/>
                  </a:lnTo>
                  <a:lnTo>
                    <a:pt x="2288720" y="2151260"/>
                  </a:lnTo>
                  <a:lnTo>
                    <a:pt x="2290761" y="2155797"/>
                  </a:lnTo>
                  <a:lnTo>
                    <a:pt x="2292576" y="2160560"/>
                  </a:lnTo>
                  <a:lnTo>
                    <a:pt x="2294164" y="2165324"/>
                  </a:lnTo>
                  <a:lnTo>
                    <a:pt x="2295298" y="2170087"/>
                  </a:lnTo>
                  <a:lnTo>
                    <a:pt x="2296659" y="2175304"/>
                  </a:lnTo>
                  <a:lnTo>
                    <a:pt x="2297339" y="2180068"/>
                  </a:lnTo>
                  <a:lnTo>
                    <a:pt x="2298246" y="2185285"/>
                  </a:lnTo>
                  <a:lnTo>
                    <a:pt x="2298473" y="2190729"/>
                  </a:lnTo>
                  <a:lnTo>
                    <a:pt x="2298700" y="2195946"/>
                  </a:lnTo>
                  <a:lnTo>
                    <a:pt x="2298473" y="2201163"/>
                  </a:lnTo>
                  <a:lnTo>
                    <a:pt x="2298246" y="2206380"/>
                  </a:lnTo>
                  <a:lnTo>
                    <a:pt x="2297339" y="2211597"/>
                  </a:lnTo>
                  <a:lnTo>
                    <a:pt x="2296659" y="2216361"/>
                  </a:lnTo>
                  <a:lnTo>
                    <a:pt x="2295298" y="2221578"/>
                  </a:lnTo>
                  <a:lnTo>
                    <a:pt x="2294164" y="2226568"/>
                  </a:lnTo>
                  <a:lnTo>
                    <a:pt x="2292576" y="2231105"/>
                  </a:lnTo>
                  <a:lnTo>
                    <a:pt x="2290761" y="2235868"/>
                  </a:lnTo>
                  <a:lnTo>
                    <a:pt x="2288720" y="2240405"/>
                  </a:lnTo>
                  <a:lnTo>
                    <a:pt x="2286224" y="2244941"/>
                  </a:lnTo>
                  <a:lnTo>
                    <a:pt x="2283729" y="2249251"/>
                  </a:lnTo>
                  <a:lnTo>
                    <a:pt x="2281234" y="2253334"/>
                  </a:lnTo>
                  <a:lnTo>
                    <a:pt x="2278285" y="2257417"/>
                  </a:lnTo>
                  <a:lnTo>
                    <a:pt x="2275337" y="2261273"/>
                  </a:lnTo>
                  <a:lnTo>
                    <a:pt x="2271934" y="2264902"/>
                  </a:lnTo>
                  <a:lnTo>
                    <a:pt x="2268532" y="2268532"/>
                  </a:lnTo>
                  <a:lnTo>
                    <a:pt x="2264902" y="2271934"/>
                  </a:lnTo>
                  <a:lnTo>
                    <a:pt x="2261273" y="2275337"/>
                  </a:lnTo>
                  <a:lnTo>
                    <a:pt x="2257417" y="2278059"/>
                  </a:lnTo>
                  <a:lnTo>
                    <a:pt x="2253334" y="2281234"/>
                  </a:lnTo>
                  <a:lnTo>
                    <a:pt x="2249251" y="2283729"/>
                  </a:lnTo>
                  <a:lnTo>
                    <a:pt x="2244714" y="2286451"/>
                  </a:lnTo>
                  <a:lnTo>
                    <a:pt x="2240405" y="2288493"/>
                  </a:lnTo>
                  <a:lnTo>
                    <a:pt x="2235868" y="2290534"/>
                  </a:lnTo>
                  <a:lnTo>
                    <a:pt x="2231105" y="2292349"/>
                  </a:lnTo>
                  <a:lnTo>
                    <a:pt x="2226568" y="2294164"/>
                  </a:lnTo>
                  <a:lnTo>
                    <a:pt x="2221578" y="2295298"/>
                  </a:lnTo>
                  <a:lnTo>
                    <a:pt x="2216587" y="2296659"/>
                  </a:lnTo>
                  <a:lnTo>
                    <a:pt x="2211597" y="2297566"/>
                  </a:lnTo>
                  <a:lnTo>
                    <a:pt x="2206380" y="2298246"/>
                  </a:lnTo>
                  <a:lnTo>
                    <a:pt x="2201163" y="2298473"/>
                  </a:lnTo>
                  <a:lnTo>
                    <a:pt x="2195719" y="2298700"/>
                  </a:lnTo>
                  <a:lnTo>
                    <a:pt x="102528" y="2298700"/>
                  </a:lnTo>
                  <a:lnTo>
                    <a:pt x="97310" y="2298473"/>
                  </a:lnTo>
                  <a:lnTo>
                    <a:pt x="92093" y="2298246"/>
                  </a:lnTo>
                  <a:lnTo>
                    <a:pt x="86876" y="2297566"/>
                  </a:lnTo>
                  <a:lnTo>
                    <a:pt x="81886" y="2296659"/>
                  </a:lnTo>
                  <a:lnTo>
                    <a:pt x="77122" y="2295298"/>
                  </a:lnTo>
                  <a:lnTo>
                    <a:pt x="72132" y="2294164"/>
                  </a:lnTo>
                  <a:lnTo>
                    <a:pt x="67142" y="2292349"/>
                  </a:lnTo>
                  <a:lnTo>
                    <a:pt x="62605" y="2290534"/>
                  </a:lnTo>
                  <a:lnTo>
                    <a:pt x="57842" y="2288493"/>
                  </a:lnTo>
                  <a:lnTo>
                    <a:pt x="53532" y="2286451"/>
                  </a:lnTo>
                  <a:lnTo>
                    <a:pt x="49449" y="2283729"/>
                  </a:lnTo>
                  <a:lnTo>
                    <a:pt x="45139" y="2281234"/>
                  </a:lnTo>
                  <a:lnTo>
                    <a:pt x="41283" y="2278059"/>
                  </a:lnTo>
                  <a:lnTo>
                    <a:pt x="37200" y="2275337"/>
                  </a:lnTo>
                  <a:lnTo>
                    <a:pt x="33344" y="2271934"/>
                  </a:lnTo>
                  <a:lnTo>
                    <a:pt x="29715" y="2268532"/>
                  </a:lnTo>
                  <a:lnTo>
                    <a:pt x="26539" y="2264902"/>
                  </a:lnTo>
                  <a:lnTo>
                    <a:pt x="23364" y="2261273"/>
                  </a:lnTo>
                  <a:lnTo>
                    <a:pt x="20188" y="2257417"/>
                  </a:lnTo>
                  <a:lnTo>
                    <a:pt x="17466" y="2253334"/>
                  </a:lnTo>
                  <a:lnTo>
                    <a:pt x="14517" y="2249251"/>
                  </a:lnTo>
                  <a:lnTo>
                    <a:pt x="12249" y="2244941"/>
                  </a:lnTo>
                  <a:lnTo>
                    <a:pt x="9981" y="2240405"/>
                  </a:lnTo>
                  <a:lnTo>
                    <a:pt x="7939" y="2235868"/>
                  </a:lnTo>
                  <a:lnTo>
                    <a:pt x="6125" y="2231105"/>
                  </a:lnTo>
                  <a:lnTo>
                    <a:pt x="4537" y="2226568"/>
                  </a:lnTo>
                  <a:lnTo>
                    <a:pt x="2949" y="2221578"/>
                  </a:lnTo>
                  <a:lnTo>
                    <a:pt x="2042" y="2216361"/>
                  </a:lnTo>
                  <a:lnTo>
                    <a:pt x="907" y="2211597"/>
                  </a:lnTo>
                  <a:lnTo>
                    <a:pt x="454" y="2206380"/>
                  </a:lnTo>
                  <a:lnTo>
                    <a:pt x="0" y="2201163"/>
                  </a:lnTo>
                  <a:lnTo>
                    <a:pt x="0" y="2195946"/>
                  </a:lnTo>
                  <a:lnTo>
                    <a:pt x="0" y="102981"/>
                  </a:lnTo>
                  <a:lnTo>
                    <a:pt x="0" y="97537"/>
                  </a:lnTo>
                  <a:lnTo>
                    <a:pt x="454" y="92320"/>
                  </a:lnTo>
                  <a:lnTo>
                    <a:pt x="907" y="87330"/>
                  </a:lnTo>
                  <a:lnTo>
                    <a:pt x="2042" y="82340"/>
                  </a:lnTo>
                  <a:lnTo>
                    <a:pt x="2949" y="77122"/>
                  </a:lnTo>
                  <a:lnTo>
                    <a:pt x="4537" y="72359"/>
                  </a:lnTo>
                  <a:lnTo>
                    <a:pt x="6125" y="67596"/>
                  </a:lnTo>
                  <a:lnTo>
                    <a:pt x="7939" y="63059"/>
                  </a:lnTo>
                  <a:lnTo>
                    <a:pt x="9981" y="58296"/>
                  </a:lnTo>
                  <a:lnTo>
                    <a:pt x="12249" y="53986"/>
                  </a:lnTo>
                  <a:lnTo>
                    <a:pt x="14517" y="49676"/>
                  </a:lnTo>
                  <a:lnTo>
                    <a:pt x="17466" y="45593"/>
                  </a:lnTo>
                  <a:lnTo>
                    <a:pt x="20188" y="41510"/>
                  </a:lnTo>
                  <a:lnTo>
                    <a:pt x="23364" y="37427"/>
                  </a:lnTo>
                  <a:lnTo>
                    <a:pt x="26539" y="33798"/>
                  </a:lnTo>
                  <a:lnTo>
                    <a:pt x="29715" y="30169"/>
                  </a:lnTo>
                  <a:lnTo>
                    <a:pt x="33344" y="26993"/>
                  </a:lnTo>
                  <a:lnTo>
                    <a:pt x="37200" y="23590"/>
                  </a:lnTo>
                  <a:lnTo>
                    <a:pt x="41283" y="20642"/>
                  </a:lnTo>
                  <a:lnTo>
                    <a:pt x="45139" y="17693"/>
                  </a:lnTo>
                  <a:lnTo>
                    <a:pt x="49449" y="14971"/>
                  </a:lnTo>
                  <a:lnTo>
                    <a:pt x="53532" y="12476"/>
                  </a:lnTo>
                  <a:lnTo>
                    <a:pt x="57842" y="10434"/>
                  </a:lnTo>
                  <a:lnTo>
                    <a:pt x="62605" y="8393"/>
                  </a:lnTo>
                  <a:lnTo>
                    <a:pt x="67142" y="6578"/>
                  </a:lnTo>
                  <a:lnTo>
                    <a:pt x="72132" y="4764"/>
                  </a:lnTo>
                  <a:lnTo>
                    <a:pt x="77122" y="3403"/>
                  </a:lnTo>
                  <a:lnTo>
                    <a:pt x="81886" y="2268"/>
                  </a:lnTo>
                  <a:lnTo>
                    <a:pt x="86876" y="1361"/>
                  </a:lnTo>
                  <a:lnTo>
                    <a:pt x="92093" y="681"/>
                  </a:lnTo>
                  <a:lnTo>
                    <a:pt x="97310" y="454"/>
                  </a:lnTo>
                  <a:lnTo>
                    <a:pt x="102528"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sz="1702">
                <a:solidFill>
                  <a:srgbClr val="FFFFFF"/>
                </a:solidFill>
                <a:latin typeface="微软雅黑" panose="020B0503020204020204" pitchFamily="34" charset="-122"/>
                <a:ea typeface="微软雅黑" panose="020B0503020204020204" pitchFamily="34" charset="-122"/>
              </a:endParaRPr>
            </a:p>
          </p:txBody>
        </p:sp>
      </p:grpSp>
      <p:sp>
        <p:nvSpPr>
          <p:cNvPr id="22" name="MH_Text_1"/>
          <p:cNvSpPr txBox="1"/>
          <p:nvPr>
            <p:custDataLst>
              <p:tags r:id="rId5"/>
            </p:custDataLst>
          </p:nvPr>
        </p:nvSpPr>
        <p:spPr>
          <a:xfrm>
            <a:off x="1685674" y="4117562"/>
            <a:ext cx="2958334" cy="982989"/>
          </a:xfrm>
          <a:prstGeom prst="rect">
            <a:avLst/>
          </a:prstGeom>
          <a:noFill/>
        </p:spPr>
        <p:txBody>
          <a:bodyPr lIns="0" tIns="0" rIns="0" bIns="0">
            <a:normAutofit/>
          </a:bodyPr>
          <a:lstStyle/>
          <a:p>
            <a:pPr>
              <a:lnSpc>
                <a:spcPct val="120000"/>
              </a:lnSpc>
              <a:defRPr/>
            </a:pPr>
            <a:r>
              <a:rPr lang="zh-CN" altLang="en-US" sz="1200" dirty="0" smtClean="0">
                <a:latin typeface="DengXian" charset="-122"/>
                <a:ea typeface="DengXian" charset="-122"/>
                <a:cs typeface="DengXian" charset="-122"/>
              </a:rPr>
              <a:t>使用</a:t>
            </a:r>
            <a:r>
              <a:rPr lang="zh-CN" altLang="en-US" sz="1200" dirty="0">
                <a:latin typeface="DengXian" charset="-122"/>
                <a:ea typeface="DengXian" charset="-122"/>
                <a:cs typeface="DengXian" charset="-122"/>
              </a:rPr>
              <a:t>先行指标</a:t>
            </a:r>
            <a:r>
              <a:rPr lang="zh-CN" altLang="en-US" sz="1200" dirty="0" smtClean="0">
                <a:latin typeface="DengXian" charset="-122"/>
                <a:ea typeface="DengXian" charset="-122"/>
                <a:cs typeface="DengXian" charset="-122"/>
              </a:rPr>
              <a:t>、一致指标、滞后</a:t>
            </a:r>
            <a:r>
              <a:rPr lang="zh-CN" altLang="en-US" sz="1200" dirty="0">
                <a:latin typeface="DengXian" charset="-122"/>
                <a:ea typeface="DengXian" charset="-122"/>
                <a:cs typeface="DengXian" charset="-122"/>
              </a:rPr>
              <a:t>指标等方法建立景气指数，对白酒行业的整体经营状况作出研判。</a:t>
            </a:r>
            <a:r>
              <a:rPr lang="en-US" sz="1200" dirty="0">
                <a:latin typeface="DengXian" charset="-122"/>
                <a:ea typeface="DengXian" charset="-122"/>
                <a:cs typeface="DengXian" charset="-122"/>
              </a:rPr>
              <a:t> </a:t>
            </a:r>
            <a:endParaRPr lang="zh-CN" altLang="en-US" sz="1200" dirty="0">
              <a:solidFill>
                <a:schemeClr val="tx1">
                  <a:lumMod val="65000"/>
                  <a:lumOff val="35000"/>
                </a:schemeClr>
              </a:solidFill>
              <a:latin typeface="DengXian" charset="-122"/>
              <a:ea typeface="DengXian" charset="-122"/>
              <a:cs typeface="DengXian" charset="-122"/>
            </a:endParaRPr>
          </a:p>
        </p:txBody>
      </p:sp>
      <p:sp>
        <p:nvSpPr>
          <p:cNvPr id="23" name="MH_Text_1"/>
          <p:cNvSpPr txBox="1"/>
          <p:nvPr>
            <p:custDataLst>
              <p:tags r:id="rId6"/>
            </p:custDataLst>
          </p:nvPr>
        </p:nvSpPr>
        <p:spPr>
          <a:xfrm>
            <a:off x="1684670" y="5688560"/>
            <a:ext cx="2958334" cy="982989"/>
          </a:xfrm>
          <a:prstGeom prst="rect">
            <a:avLst/>
          </a:prstGeom>
          <a:noFill/>
        </p:spPr>
        <p:txBody>
          <a:bodyPr lIns="0" tIns="0" rIns="0" bIns="0">
            <a:normAutofit/>
          </a:bodyPr>
          <a:lstStyle/>
          <a:p>
            <a:pPr marL="171450" lvl="0" indent="-171450">
              <a:buFont typeface="Wingdings" charset="2"/>
              <a:buChar char="§"/>
            </a:pPr>
            <a:r>
              <a:rPr lang="zh-CN" altLang="en-US" sz="1200" dirty="0"/>
              <a:t>行业供需状态指数化</a:t>
            </a:r>
            <a:r>
              <a:rPr lang="zh-CN" altLang="en-US" sz="1200" dirty="0" smtClean="0"/>
              <a:t>，提供</a:t>
            </a:r>
            <a:r>
              <a:rPr lang="zh-CN" altLang="en-US" sz="1200" dirty="0"/>
              <a:t>行业概览；</a:t>
            </a:r>
            <a:endParaRPr lang="en-US" sz="1200" dirty="0"/>
          </a:p>
          <a:p>
            <a:pPr marL="171450" indent="-171450">
              <a:buFont typeface="Wingdings" charset="2"/>
              <a:buChar char="§"/>
            </a:pPr>
            <a:r>
              <a:rPr lang="zh-CN" altLang="en-US" sz="1200" dirty="0"/>
              <a:t>为企业安排生产计划、设计产品、营销方案等提供方向。</a:t>
            </a:r>
            <a:r>
              <a:rPr lang="en-US" sz="1200" dirty="0"/>
              <a:t> </a:t>
            </a:r>
            <a:endParaRPr lang="zh-CN" altLang="en-US" sz="1200" dirty="0">
              <a:solidFill>
                <a:schemeClr val="tx1">
                  <a:lumMod val="65000"/>
                  <a:lumOff val="35000"/>
                </a:schemeClr>
              </a:solidFill>
              <a:latin typeface="DengXian" charset="-122"/>
              <a:ea typeface="DengXian" charset="-122"/>
              <a:cs typeface="DengXian" charset="-122"/>
            </a:endParaRPr>
          </a:p>
        </p:txBody>
      </p:sp>
      <p:pic>
        <p:nvPicPr>
          <p:cNvPr id="24" name="图片 3"/>
          <p:cNvPicPr/>
          <p:nvPr/>
        </p:nvPicPr>
        <p:blipFill rotWithShape="1">
          <a:blip r:embed="rId18" cstate="print"/>
          <a:srcRect r="11356" b="6866"/>
          <a:stretch/>
        </p:blipFill>
        <p:spPr bwMode="auto">
          <a:xfrm>
            <a:off x="4788024" y="1903744"/>
            <a:ext cx="4228586" cy="3510280"/>
          </a:xfrm>
          <a:prstGeom prst="rect">
            <a:avLst/>
          </a:prstGeom>
          <a:noFill/>
          <a:ln>
            <a:noFill/>
          </a:ln>
          <a:extLst>
            <a:ext uri="{53640926-AAD7-44D8-BBD7-CCE9431645EC}">
              <a14:shadowObscured xmlns:a14="http://schemas.microsoft.com/office/drawing/2010/main"/>
            </a:ext>
          </a:extLst>
        </p:spPr>
      </p:pic>
      <p:sp>
        <p:nvSpPr>
          <p:cNvPr id="25" name="矩形 24"/>
          <p:cNvSpPr/>
          <p:nvPr/>
        </p:nvSpPr>
        <p:spPr>
          <a:xfrm>
            <a:off x="751847" y="707660"/>
            <a:ext cx="1569660" cy="369332"/>
          </a:xfrm>
          <a:prstGeom prst="rect">
            <a:avLst/>
          </a:prstGeom>
        </p:spPr>
        <p:txBody>
          <a:bodyPr wrap="none">
            <a:spAutoFit/>
          </a:bodyPr>
          <a:lstStyle/>
          <a:p>
            <a:r>
              <a:rPr lang="zh-CN" altLang="en-US" b="1" dirty="0">
                <a:solidFill>
                  <a:prstClr val="black">
                    <a:lumMod val="75000"/>
                    <a:lumOff val="25000"/>
                  </a:prstClr>
                </a:solidFill>
                <a:latin typeface="微软雅黑" panose="020B0503020204020204" pitchFamily="34" charset="-122"/>
                <a:ea typeface="微软雅黑" panose="020B0503020204020204" pitchFamily="34" charset="-122"/>
              </a:rPr>
              <a:t>白酒景气指数</a:t>
            </a:r>
          </a:p>
        </p:txBody>
      </p:sp>
    </p:spTree>
    <p:extLst>
      <p:ext uri="{BB962C8B-B14F-4D97-AF65-F5344CB8AC3E}">
        <p14:creationId xmlns:p14="http://schemas.microsoft.com/office/powerpoint/2010/main" val="3132675233"/>
      </p:ext>
    </p:extLst>
  </p:cSld>
  <p:clrMapOvr>
    <a:masterClrMapping/>
  </p:clrMapOvr>
  <mc:AlternateContent xmlns:mc="http://schemas.openxmlformats.org/markup-compatibility/2006" xmlns:p14="http://schemas.microsoft.com/office/powerpoint/2010/main">
    <mc:Choice Requires="p14">
      <p:transition spd="slow" p14:dur="2250" advTm="0"/>
    </mc:Choice>
    <mc:Fallback xmlns="">
      <p:transition spd="slow"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9"/>
          <p:cNvSpPr txBox="1"/>
          <p:nvPr userDrawn="1"/>
        </p:nvSpPr>
        <p:spPr>
          <a:xfrm>
            <a:off x="618214" y="164637"/>
            <a:ext cx="5249931" cy="389168"/>
          </a:xfrm>
          <a:prstGeom prst="rect">
            <a:avLst/>
          </a:prstGeom>
          <a:noFill/>
        </p:spPr>
        <p:txBody>
          <a:bodyPr wrap="square" lIns="80605" tIns="40302" rIns="80605" bIns="40302"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业务</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应用</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咨询</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酒业指数服务</a:t>
            </a:r>
          </a:p>
        </p:txBody>
      </p:sp>
      <p:sp>
        <p:nvSpPr>
          <p:cNvPr id="10" name="MH_SubTitle_1"/>
          <p:cNvSpPr txBox="1">
            <a:spLocks noChangeArrowheads="1"/>
          </p:cNvSpPr>
          <p:nvPr>
            <p:custDataLst>
              <p:tags r:id="rId1"/>
            </p:custDataLst>
          </p:nvPr>
        </p:nvSpPr>
        <p:spPr bwMode="auto">
          <a:xfrm>
            <a:off x="1685674" y="1316765"/>
            <a:ext cx="1014118" cy="54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b="1" dirty="0">
                <a:solidFill>
                  <a:schemeClr val="accent1"/>
                </a:solidFill>
                <a:latin typeface="微软雅黑" panose="020B0503020204020204" pitchFamily="34" charset="-122"/>
                <a:ea typeface="微软雅黑" panose="020B0503020204020204" pitchFamily="34" charset="-122"/>
              </a:rPr>
              <a:t>难点及痛点</a:t>
            </a:r>
          </a:p>
        </p:txBody>
      </p:sp>
      <p:sp>
        <p:nvSpPr>
          <p:cNvPr id="12" name="MH_SubTitle_2"/>
          <p:cNvSpPr txBox="1">
            <a:spLocks noChangeArrowheads="1"/>
          </p:cNvSpPr>
          <p:nvPr>
            <p:custDataLst>
              <p:tags r:id="rId2"/>
            </p:custDataLst>
          </p:nvPr>
        </p:nvSpPr>
        <p:spPr bwMode="auto">
          <a:xfrm>
            <a:off x="1685674" y="3525011"/>
            <a:ext cx="1014118" cy="54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b="1" dirty="0">
                <a:solidFill>
                  <a:schemeClr val="accent2"/>
                </a:solidFill>
                <a:latin typeface="微软雅黑" panose="020B0503020204020204" pitchFamily="34" charset="-122"/>
                <a:ea typeface="微软雅黑" panose="020B0503020204020204" pitchFamily="34" charset="-122"/>
              </a:rPr>
              <a:t>解决的思路</a:t>
            </a:r>
          </a:p>
        </p:txBody>
      </p:sp>
      <p:sp>
        <p:nvSpPr>
          <p:cNvPr id="15" name="MH_SubTitle_3"/>
          <p:cNvSpPr txBox="1"/>
          <p:nvPr>
            <p:custDataLst>
              <p:tags r:id="rId3"/>
            </p:custDataLst>
          </p:nvPr>
        </p:nvSpPr>
        <p:spPr>
          <a:xfrm>
            <a:off x="1685674" y="5253203"/>
            <a:ext cx="1014118" cy="547867"/>
          </a:xfrm>
          <a:prstGeom prst="rect">
            <a:avLst/>
          </a:prstGeom>
          <a:noFill/>
        </p:spPr>
        <p:txBody>
          <a:bodyPr lIns="0" tIns="0" rIns="0" bIns="0" anchor="b">
            <a:normAutofit/>
          </a:bodyPr>
          <a:lstStyle/>
          <a:p>
            <a:pPr>
              <a:defRPr/>
            </a:pPr>
            <a:r>
              <a:rPr lang="zh-CN" altLang="en-US" sz="1400" b="1" dirty="0">
                <a:solidFill>
                  <a:srgbClr val="FFC000"/>
                </a:solidFill>
                <a:latin typeface="微软雅黑" panose="020B0503020204020204" pitchFamily="34" charset="-122"/>
                <a:ea typeface="微软雅黑" panose="020B0503020204020204" pitchFamily="34" charset="-122"/>
              </a:rPr>
              <a:t>获得的收益</a:t>
            </a:r>
          </a:p>
        </p:txBody>
      </p:sp>
      <p:grpSp>
        <p:nvGrpSpPr>
          <p:cNvPr id="3" name="Group 2"/>
          <p:cNvGrpSpPr/>
          <p:nvPr/>
        </p:nvGrpSpPr>
        <p:grpSpPr>
          <a:xfrm>
            <a:off x="762125" y="1633946"/>
            <a:ext cx="647641" cy="894461"/>
            <a:chOff x="590108" y="1575814"/>
            <a:chExt cx="647641" cy="670846"/>
          </a:xfrm>
        </p:grpSpPr>
        <p:sp>
          <p:nvSpPr>
            <p:cNvPr id="4" name="MH_Other_1"/>
            <p:cNvSpPr/>
            <p:nvPr>
              <p:custDataLst>
                <p:tags r:id="rId13"/>
              </p:custDataLst>
            </p:nvPr>
          </p:nvSpPr>
          <p:spPr>
            <a:xfrm>
              <a:off x="685351" y="1668635"/>
              <a:ext cx="468326" cy="4852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2">
                <a:solidFill>
                  <a:srgbClr val="FFFFFF"/>
                </a:solidFill>
                <a:latin typeface="微软雅黑" panose="020B0503020204020204" pitchFamily="34" charset="-122"/>
                <a:ea typeface="微软雅黑" panose="020B0503020204020204" pitchFamily="34" charset="-122"/>
              </a:endParaRPr>
            </a:p>
          </p:txBody>
        </p:sp>
        <p:sp>
          <p:nvSpPr>
            <p:cNvPr id="5" name="MH_Other_2"/>
            <p:cNvSpPr/>
            <p:nvPr>
              <p:custDataLst>
                <p:tags r:id="rId14"/>
              </p:custDataLst>
            </p:nvPr>
          </p:nvSpPr>
          <p:spPr>
            <a:xfrm>
              <a:off x="590108" y="1575814"/>
              <a:ext cx="647641" cy="670846"/>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2">
                <a:latin typeface="微软雅黑" panose="020B0503020204020204" pitchFamily="34" charset="-122"/>
                <a:ea typeface="微软雅黑" panose="020B0503020204020204" pitchFamily="34" charset="-122"/>
              </a:endParaRPr>
            </a:p>
          </p:txBody>
        </p:sp>
        <p:sp>
          <p:nvSpPr>
            <p:cNvPr id="17" name="MH_Other_7"/>
            <p:cNvSpPr>
              <a:spLocks/>
            </p:cNvSpPr>
            <p:nvPr>
              <p:custDataLst>
                <p:tags r:id="rId15"/>
              </p:custDataLst>
            </p:nvPr>
          </p:nvSpPr>
          <p:spPr bwMode="auto">
            <a:xfrm>
              <a:off x="799303" y="1754968"/>
              <a:ext cx="264753" cy="263698"/>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a:extLst/>
          </p:spPr>
          <p:txBody>
            <a:bodyPr anchor="ctr">
              <a:scene3d>
                <a:camera prst="orthographicFront"/>
                <a:lightRig rig="threePt" dir="t"/>
              </a:scene3d>
              <a:sp3d>
                <a:contourClr>
                  <a:srgbClr val="FFFFFF"/>
                </a:contourClr>
              </a:sp3d>
            </a:bodyPr>
            <a:lstStyle/>
            <a:p>
              <a:pPr algn="ctr">
                <a:defRPr/>
              </a:pPr>
              <a:endParaRPr lang="zh-CN" altLang="en-US" sz="1702">
                <a:solidFill>
                  <a:srgbClr val="FFFFFF"/>
                </a:solidFill>
                <a:latin typeface="微软雅黑" panose="020B0503020204020204" pitchFamily="34" charset="-122"/>
                <a:ea typeface="微软雅黑" panose="020B0503020204020204" pitchFamily="34" charset="-122"/>
              </a:endParaRPr>
            </a:p>
          </p:txBody>
        </p:sp>
      </p:grpSp>
      <p:grpSp>
        <p:nvGrpSpPr>
          <p:cNvPr id="21" name="Group 20"/>
          <p:cNvGrpSpPr/>
          <p:nvPr/>
        </p:nvGrpSpPr>
        <p:grpSpPr>
          <a:xfrm>
            <a:off x="776013" y="3852412"/>
            <a:ext cx="647641" cy="894461"/>
            <a:chOff x="590108" y="3001837"/>
            <a:chExt cx="647641" cy="670846"/>
          </a:xfrm>
        </p:grpSpPr>
        <p:sp>
          <p:nvSpPr>
            <p:cNvPr id="6" name="MH_Other_3"/>
            <p:cNvSpPr/>
            <p:nvPr>
              <p:custDataLst>
                <p:tags r:id="rId10"/>
              </p:custDataLst>
            </p:nvPr>
          </p:nvSpPr>
          <p:spPr>
            <a:xfrm>
              <a:off x="685351" y="3094659"/>
              <a:ext cx="468326" cy="4852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2">
                <a:solidFill>
                  <a:srgbClr val="FFFFFF"/>
                </a:solidFill>
                <a:latin typeface="微软雅黑" panose="020B0503020204020204" pitchFamily="34" charset="-122"/>
                <a:ea typeface="微软雅黑" panose="020B0503020204020204" pitchFamily="34" charset="-122"/>
              </a:endParaRPr>
            </a:p>
          </p:txBody>
        </p:sp>
        <p:sp>
          <p:nvSpPr>
            <p:cNvPr id="7" name="MH_Other_4"/>
            <p:cNvSpPr/>
            <p:nvPr>
              <p:custDataLst>
                <p:tags r:id="rId11"/>
              </p:custDataLst>
            </p:nvPr>
          </p:nvSpPr>
          <p:spPr>
            <a:xfrm>
              <a:off x="590108" y="3001837"/>
              <a:ext cx="647641" cy="670846"/>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2">
                <a:latin typeface="微软雅黑" panose="020B0503020204020204" pitchFamily="34" charset="-122"/>
                <a:ea typeface="微软雅黑" panose="020B0503020204020204" pitchFamily="34" charset="-122"/>
              </a:endParaRPr>
            </a:p>
          </p:txBody>
        </p:sp>
        <p:sp>
          <p:nvSpPr>
            <p:cNvPr id="18" name="MH_Other_8"/>
            <p:cNvSpPr>
              <a:spLocks noChangeAspect="1"/>
            </p:cNvSpPr>
            <p:nvPr>
              <p:custDataLst>
                <p:tags r:id="rId12"/>
              </p:custDataLst>
            </p:nvPr>
          </p:nvSpPr>
          <p:spPr bwMode="auto">
            <a:xfrm>
              <a:off x="800168" y="3171662"/>
              <a:ext cx="263697" cy="26158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FFFFFF"/>
            </a:solidFill>
            <a:ln>
              <a:noFill/>
            </a:ln>
            <a:extLst/>
          </p:spPr>
          <p:txBody>
            <a:bodyPr anchor="ctr">
              <a:scene3d>
                <a:camera prst="orthographicFront"/>
                <a:lightRig rig="threePt" dir="t"/>
              </a:scene3d>
              <a:sp3d>
                <a:contourClr>
                  <a:srgbClr val="FFFFFF"/>
                </a:contourClr>
              </a:sp3d>
            </a:bodyPr>
            <a:lstStyle/>
            <a:p>
              <a:pPr algn="ctr">
                <a:defRPr/>
              </a:pPr>
              <a:endParaRPr lang="zh-CN" altLang="en-US" sz="1702">
                <a:solidFill>
                  <a:srgbClr val="FFFFFF"/>
                </a:solidFill>
                <a:latin typeface="微软雅黑" panose="020B0503020204020204" pitchFamily="34" charset="-122"/>
                <a:ea typeface="微软雅黑" panose="020B0503020204020204" pitchFamily="34" charset="-122"/>
              </a:endParaRPr>
            </a:p>
          </p:txBody>
        </p:sp>
      </p:grpSp>
      <p:grpSp>
        <p:nvGrpSpPr>
          <p:cNvPr id="20" name="Group 19"/>
          <p:cNvGrpSpPr/>
          <p:nvPr/>
        </p:nvGrpSpPr>
        <p:grpSpPr>
          <a:xfrm>
            <a:off x="776012" y="5537069"/>
            <a:ext cx="647210" cy="892460"/>
            <a:chOff x="590108" y="4358251"/>
            <a:chExt cx="647210" cy="669345"/>
          </a:xfrm>
          <a:solidFill>
            <a:srgbClr val="FFC000"/>
          </a:solidFill>
        </p:grpSpPr>
        <p:sp>
          <p:nvSpPr>
            <p:cNvPr id="8" name="MH_Other_5"/>
            <p:cNvSpPr/>
            <p:nvPr>
              <p:custDataLst>
                <p:tags r:id="rId7"/>
              </p:custDataLst>
            </p:nvPr>
          </p:nvSpPr>
          <p:spPr>
            <a:xfrm>
              <a:off x="666034" y="4471870"/>
              <a:ext cx="468014" cy="484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2">
                <a:solidFill>
                  <a:srgbClr val="FFFFFF"/>
                </a:solidFill>
                <a:latin typeface="微软雅黑" panose="020B0503020204020204" pitchFamily="34" charset="-122"/>
                <a:ea typeface="微软雅黑" panose="020B0503020204020204" pitchFamily="34" charset="-122"/>
              </a:endParaRPr>
            </a:p>
          </p:txBody>
        </p:sp>
        <p:sp>
          <p:nvSpPr>
            <p:cNvPr id="9" name="MH_Other_6"/>
            <p:cNvSpPr/>
            <p:nvPr>
              <p:custDataLst>
                <p:tags r:id="rId8"/>
              </p:custDataLst>
            </p:nvPr>
          </p:nvSpPr>
          <p:spPr>
            <a:xfrm>
              <a:off x="590108" y="4358251"/>
              <a:ext cx="647210" cy="669345"/>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2">
                <a:latin typeface="微软雅黑" panose="020B0503020204020204" pitchFamily="34" charset="-122"/>
                <a:ea typeface="微软雅黑" panose="020B0503020204020204" pitchFamily="34" charset="-122"/>
              </a:endParaRPr>
            </a:p>
          </p:txBody>
        </p:sp>
        <p:sp>
          <p:nvSpPr>
            <p:cNvPr id="19" name="MH_Other_9"/>
            <p:cNvSpPr>
              <a:spLocks noChangeAspect="1"/>
            </p:cNvSpPr>
            <p:nvPr>
              <p:custDataLst>
                <p:tags r:id="rId9"/>
              </p:custDataLst>
            </p:nvPr>
          </p:nvSpPr>
          <p:spPr bwMode="auto">
            <a:xfrm>
              <a:off x="781425" y="4560635"/>
              <a:ext cx="264576" cy="264575"/>
            </a:xfrm>
            <a:custGeom>
              <a:avLst/>
              <a:gdLst>
                <a:gd name="T0" fmla="*/ 883582 w 2298700"/>
                <a:gd name="T1" fmla="*/ 1295872 h 2298700"/>
                <a:gd name="T2" fmla="*/ 899660 w 2298700"/>
                <a:gd name="T3" fmla="*/ 1824434 h 2298700"/>
                <a:gd name="T4" fmla="*/ 870674 w 2298700"/>
                <a:gd name="T5" fmla="*/ 1867800 h 2298700"/>
                <a:gd name="T6" fmla="*/ 472571 w 2298700"/>
                <a:gd name="T7" fmla="*/ 1870524 h 2298700"/>
                <a:gd name="T8" fmla="*/ 439282 w 2298700"/>
                <a:gd name="T9" fmla="*/ 1829883 h 2298700"/>
                <a:gd name="T10" fmla="*/ 450831 w 2298700"/>
                <a:gd name="T11" fmla="*/ 1299959 h 2298700"/>
                <a:gd name="T12" fmla="*/ 1168971 w 2298700"/>
                <a:gd name="T13" fmla="*/ 903287 h 2298700"/>
                <a:gd name="T14" fmla="*/ 1561900 w 2298700"/>
                <a:gd name="T15" fmla="*/ 923717 h 2298700"/>
                <a:gd name="T16" fmla="*/ 1573443 w 2298700"/>
                <a:gd name="T17" fmla="*/ 1829892 h 2298700"/>
                <a:gd name="T18" fmla="*/ 1540624 w 2298700"/>
                <a:gd name="T19" fmla="*/ 1870524 h 2298700"/>
                <a:gd name="T20" fmla="*/ 1142262 w 2298700"/>
                <a:gd name="T21" fmla="*/ 1867800 h 2298700"/>
                <a:gd name="T22" fmla="*/ 1113291 w 2298700"/>
                <a:gd name="T23" fmla="*/ 1824444 h 2298700"/>
                <a:gd name="T24" fmla="*/ 1129361 w 2298700"/>
                <a:gd name="T25" fmla="*/ 919404 h 2298700"/>
                <a:gd name="T26" fmla="*/ 2191940 w 2298700"/>
                <a:gd name="T27" fmla="*/ 450850 h 2298700"/>
                <a:gd name="T28" fmla="*/ 2238385 w 2298700"/>
                <a:gd name="T29" fmla="*/ 475582 h 2298700"/>
                <a:gd name="T30" fmla="*/ 2245636 w 2298700"/>
                <a:gd name="T31" fmla="*/ 1835358 h 2298700"/>
                <a:gd name="T32" fmla="*/ 2208706 w 2298700"/>
                <a:gd name="T33" fmla="*/ 1872115 h 2298700"/>
                <a:gd name="T34" fmla="*/ 1810633 w 2298700"/>
                <a:gd name="T35" fmla="*/ 1865309 h 2298700"/>
                <a:gd name="T36" fmla="*/ 1785938 w 2298700"/>
                <a:gd name="T37" fmla="*/ 1818568 h 2298700"/>
                <a:gd name="T38" fmla="*/ 1806329 w 2298700"/>
                <a:gd name="T39" fmla="*/ 463556 h 2298700"/>
                <a:gd name="T40" fmla="*/ 1464870 w 2298700"/>
                <a:gd name="T41" fmla="*/ 38100 h 2298700"/>
                <a:gd name="T42" fmla="*/ 1493876 w 2298700"/>
                <a:gd name="T43" fmla="*/ 48317 h 2298700"/>
                <a:gd name="T44" fmla="*/ 1512005 w 2298700"/>
                <a:gd name="T45" fmla="*/ 72609 h 2298700"/>
                <a:gd name="T46" fmla="*/ 1540105 w 2298700"/>
                <a:gd name="T47" fmla="*/ 509198 h 2298700"/>
                <a:gd name="T48" fmla="*/ 1503847 w 2298700"/>
                <a:gd name="T49" fmla="*/ 543253 h 2298700"/>
                <a:gd name="T50" fmla="*/ 1459205 w 2298700"/>
                <a:gd name="T51" fmla="*/ 535761 h 2298700"/>
                <a:gd name="T52" fmla="*/ 1437677 w 2298700"/>
                <a:gd name="T53" fmla="*/ 503749 h 2298700"/>
                <a:gd name="T54" fmla="*/ 1348845 w 2298700"/>
                <a:gd name="T55" fmla="*/ 357311 h 2298700"/>
                <a:gd name="T56" fmla="*/ 1214465 w 2298700"/>
                <a:gd name="T57" fmla="*/ 507608 h 2298700"/>
                <a:gd name="T58" fmla="*/ 1010062 w 2298700"/>
                <a:gd name="T59" fmla="*/ 669711 h 2298700"/>
                <a:gd name="T60" fmla="*/ 834212 w 2298700"/>
                <a:gd name="T61" fmla="*/ 763477 h 2298700"/>
                <a:gd name="T62" fmla="*/ 682609 w 2298700"/>
                <a:gd name="T63" fmla="*/ 817965 h 2298700"/>
                <a:gd name="T64" fmla="*/ 523528 w 2298700"/>
                <a:gd name="T65" fmla="*/ 852928 h 2298700"/>
                <a:gd name="T66" fmla="*/ 404104 w 2298700"/>
                <a:gd name="T67" fmla="*/ 862464 h 2298700"/>
                <a:gd name="T68" fmla="*/ 374191 w 2298700"/>
                <a:gd name="T69" fmla="*/ 838852 h 2298700"/>
                <a:gd name="T70" fmla="*/ 369206 w 2298700"/>
                <a:gd name="T71" fmla="*/ 795034 h 2298700"/>
                <a:gd name="T72" fmla="*/ 405237 w 2298700"/>
                <a:gd name="T73" fmla="*/ 760071 h 2298700"/>
                <a:gd name="T74" fmla="*/ 535765 w 2298700"/>
                <a:gd name="T75" fmla="*/ 742589 h 2298700"/>
                <a:gd name="T76" fmla="*/ 679890 w 2298700"/>
                <a:gd name="T77" fmla="*/ 706945 h 2298700"/>
                <a:gd name="T78" fmla="*/ 816536 w 2298700"/>
                <a:gd name="T79" fmla="*/ 654273 h 2298700"/>
                <a:gd name="T80" fmla="*/ 989667 w 2298700"/>
                <a:gd name="T81" fmla="*/ 554832 h 2298700"/>
                <a:gd name="T82" fmla="*/ 1171862 w 2298700"/>
                <a:gd name="T83" fmla="*/ 398859 h 2298700"/>
                <a:gd name="T84" fmla="*/ 1282675 w 2298700"/>
                <a:gd name="T85" fmla="*/ 267178 h 2298700"/>
                <a:gd name="T86" fmla="*/ 1087110 w 2298700"/>
                <a:gd name="T87" fmla="*/ 283979 h 2298700"/>
                <a:gd name="T88" fmla="*/ 1044054 w 2298700"/>
                <a:gd name="T89" fmla="*/ 259005 h 2298700"/>
                <a:gd name="T90" fmla="*/ 1040654 w 2298700"/>
                <a:gd name="T91" fmla="*/ 208376 h 2298700"/>
                <a:gd name="T92" fmla="*/ 1446288 w 2298700"/>
                <a:gd name="T93" fmla="*/ 40370 h 2298700"/>
                <a:gd name="T94" fmla="*/ 128386 w 2298700"/>
                <a:gd name="T95" fmla="*/ 3403 h 2298700"/>
                <a:gd name="T96" fmla="*/ 171711 w 2298700"/>
                <a:gd name="T97" fmla="*/ 26993 h 2298700"/>
                <a:gd name="T98" fmla="*/ 199157 w 2298700"/>
                <a:gd name="T99" fmla="*/ 67596 h 2298700"/>
                <a:gd name="T100" fmla="*/ 2201163 w 2298700"/>
                <a:gd name="T101" fmla="*/ 2093192 h 2298700"/>
                <a:gd name="T102" fmla="*/ 2249251 w 2298700"/>
                <a:gd name="T103" fmla="*/ 2107936 h 2298700"/>
                <a:gd name="T104" fmla="*/ 2283729 w 2298700"/>
                <a:gd name="T105" fmla="*/ 2142414 h 2298700"/>
                <a:gd name="T106" fmla="*/ 2298473 w 2298700"/>
                <a:gd name="T107" fmla="*/ 2190729 h 2298700"/>
                <a:gd name="T108" fmla="*/ 2288720 w 2298700"/>
                <a:gd name="T109" fmla="*/ 2240405 h 2298700"/>
                <a:gd name="T110" fmla="*/ 2257417 w 2298700"/>
                <a:gd name="T111" fmla="*/ 2278059 h 2298700"/>
                <a:gd name="T112" fmla="*/ 2211597 w 2298700"/>
                <a:gd name="T113" fmla="*/ 2297566 h 2298700"/>
                <a:gd name="T114" fmla="*/ 72132 w 2298700"/>
                <a:gd name="T115" fmla="*/ 2294164 h 2298700"/>
                <a:gd name="T116" fmla="*/ 29715 w 2298700"/>
                <a:gd name="T117" fmla="*/ 2268532 h 2298700"/>
                <a:gd name="T118" fmla="*/ 4537 w 2298700"/>
                <a:gd name="T119" fmla="*/ 2226568 h 2298700"/>
                <a:gd name="T120" fmla="*/ 907 w 2298700"/>
                <a:gd name="T121" fmla="*/ 87330 h 2298700"/>
                <a:gd name="T122" fmla="*/ 20188 w 2298700"/>
                <a:gd name="T123" fmla="*/ 41510 h 2298700"/>
                <a:gd name="T124" fmla="*/ 57842 w 2298700"/>
                <a:gd name="T125" fmla="*/ 10434 h 2298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98700" h="2298700">
                  <a:moveTo>
                    <a:pt x="494084" y="1279525"/>
                  </a:moveTo>
                  <a:lnTo>
                    <a:pt x="844179" y="1279525"/>
                  </a:lnTo>
                  <a:lnTo>
                    <a:pt x="849841" y="1279752"/>
                  </a:lnTo>
                  <a:lnTo>
                    <a:pt x="855502" y="1280660"/>
                  </a:lnTo>
                  <a:lnTo>
                    <a:pt x="860710" y="1282023"/>
                  </a:lnTo>
                  <a:lnTo>
                    <a:pt x="865692" y="1283839"/>
                  </a:lnTo>
                  <a:lnTo>
                    <a:pt x="870674" y="1286109"/>
                  </a:lnTo>
                  <a:lnTo>
                    <a:pt x="875203" y="1289061"/>
                  </a:lnTo>
                  <a:lnTo>
                    <a:pt x="879732" y="1292467"/>
                  </a:lnTo>
                  <a:lnTo>
                    <a:pt x="883582" y="1295872"/>
                  </a:lnTo>
                  <a:lnTo>
                    <a:pt x="887205" y="1299959"/>
                  </a:lnTo>
                  <a:lnTo>
                    <a:pt x="890602" y="1304273"/>
                  </a:lnTo>
                  <a:lnTo>
                    <a:pt x="893320" y="1308814"/>
                  </a:lnTo>
                  <a:lnTo>
                    <a:pt x="895584" y="1313809"/>
                  </a:lnTo>
                  <a:lnTo>
                    <a:pt x="897396" y="1319031"/>
                  </a:lnTo>
                  <a:lnTo>
                    <a:pt x="898981" y="1324480"/>
                  </a:lnTo>
                  <a:lnTo>
                    <a:pt x="899660" y="1329702"/>
                  </a:lnTo>
                  <a:lnTo>
                    <a:pt x="900113" y="1335378"/>
                  </a:lnTo>
                  <a:lnTo>
                    <a:pt x="900113" y="1818531"/>
                  </a:lnTo>
                  <a:lnTo>
                    <a:pt x="899660" y="1824434"/>
                  </a:lnTo>
                  <a:lnTo>
                    <a:pt x="898981" y="1829883"/>
                  </a:lnTo>
                  <a:lnTo>
                    <a:pt x="897396" y="1835332"/>
                  </a:lnTo>
                  <a:lnTo>
                    <a:pt x="895584" y="1840554"/>
                  </a:lnTo>
                  <a:lnTo>
                    <a:pt x="893320" y="1845322"/>
                  </a:lnTo>
                  <a:lnTo>
                    <a:pt x="890602" y="1850090"/>
                  </a:lnTo>
                  <a:lnTo>
                    <a:pt x="887205" y="1854404"/>
                  </a:lnTo>
                  <a:lnTo>
                    <a:pt x="883582" y="1858264"/>
                  </a:lnTo>
                  <a:lnTo>
                    <a:pt x="879732" y="1861897"/>
                  </a:lnTo>
                  <a:lnTo>
                    <a:pt x="875203" y="1865302"/>
                  </a:lnTo>
                  <a:lnTo>
                    <a:pt x="870674" y="1867800"/>
                  </a:lnTo>
                  <a:lnTo>
                    <a:pt x="865692" y="1870524"/>
                  </a:lnTo>
                  <a:lnTo>
                    <a:pt x="860710" y="1872114"/>
                  </a:lnTo>
                  <a:lnTo>
                    <a:pt x="855502" y="1873476"/>
                  </a:lnTo>
                  <a:lnTo>
                    <a:pt x="849841" y="1874611"/>
                  </a:lnTo>
                  <a:lnTo>
                    <a:pt x="844179" y="1874838"/>
                  </a:lnTo>
                  <a:lnTo>
                    <a:pt x="494084" y="1874838"/>
                  </a:lnTo>
                  <a:lnTo>
                    <a:pt x="488423" y="1874611"/>
                  </a:lnTo>
                  <a:lnTo>
                    <a:pt x="482761" y="1873476"/>
                  </a:lnTo>
                  <a:lnTo>
                    <a:pt x="477326" y="1872114"/>
                  </a:lnTo>
                  <a:lnTo>
                    <a:pt x="472571" y="1870524"/>
                  </a:lnTo>
                  <a:lnTo>
                    <a:pt x="467589" y="1867800"/>
                  </a:lnTo>
                  <a:lnTo>
                    <a:pt x="463060" y="1865302"/>
                  </a:lnTo>
                  <a:lnTo>
                    <a:pt x="458531" y="1861897"/>
                  </a:lnTo>
                  <a:lnTo>
                    <a:pt x="454455" y="1858264"/>
                  </a:lnTo>
                  <a:lnTo>
                    <a:pt x="450831" y="1854404"/>
                  </a:lnTo>
                  <a:lnTo>
                    <a:pt x="447661" y="1850090"/>
                  </a:lnTo>
                  <a:lnTo>
                    <a:pt x="444944" y="1845322"/>
                  </a:lnTo>
                  <a:lnTo>
                    <a:pt x="442679" y="1840554"/>
                  </a:lnTo>
                  <a:lnTo>
                    <a:pt x="440868" y="1835332"/>
                  </a:lnTo>
                  <a:lnTo>
                    <a:pt x="439282" y="1829883"/>
                  </a:lnTo>
                  <a:lnTo>
                    <a:pt x="438603" y="1824434"/>
                  </a:lnTo>
                  <a:lnTo>
                    <a:pt x="438150" y="1818531"/>
                  </a:lnTo>
                  <a:lnTo>
                    <a:pt x="438150" y="1335378"/>
                  </a:lnTo>
                  <a:lnTo>
                    <a:pt x="438603" y="1329702"/>
                  </a:lnTo>
                  <a:lnTo>
                    <a:pt x="439282" y="1324480"/>
                  </a:lnTo>
                  <a:lnTo>
                    <a:pt x="440868" y="1319031"/>
                  </a:lnTo>
                  <a:lnTo>
                    <a:pt x="442679" y="1313809"/>
                  </a:lnTo>
                  <a:lnTo>
                    <a:pt x="444944" y="1308814"/>
                  </a:lnTo>
                  <a:lnTo>
                    <a:pt x="447661" y="1304273"/>
                  </a:lnTo>
                  <a:lnTo>
                    <a:pt x="450831" y="1299959"/>
                  </a:lnTo>
                  <a:lnTo>
                    <a:pt x="454455" y="1295872"/>
                  </a:lnTo>
                  <a:lnTo>
                    <a:pt x="458531" y="1292467"/>
                  </a:lnTo>
                  <a:lnTo>
                    <a:pt x="463060" y="1289061"/>
                  </a:lnTo>
                  <a:lnTo>
                    <a:pt x="467589" y="1286109"/>
                  </a:lnTo>
                  <a:lnTo>
                    <a:pt x="472571" y="1283839"/>
                  </a:lnTo>
                  <a:lnTo>
                    <a:pt x="477326" y="1282023"/>
                  </a:lnTo>
                  <a:lnTo>
                    <a:pt x="482761" y="1280660"/>
                  </a:lnTo>
                  <a:lnTo>
                    <a:pt x="488423" y="1279752"/>
                  </a:lnTo>
                  <a:lnTo>
                    <a:pt x="494084" y="1279525"/>
                  </a:lnTo>
                  <a:close/>
                  <a:moveTo>
                    <a:pt x="1168971" y="903287"/>
                  </a:moveTo>
                  <a:lnTo>
                    <a:pt x="1518668" y="903287"/>
                  </a:lnTo>
                  <a:lnTo>
                    <a:pt x="1524553" y="903514"/>
                  </a:lnTo>
                  <a:lnTo>
                    <a:pt x="1529985" y="904195"/>
                  </a:lnTo>
                  <a:lnTo>
                    <a:pt x="1535418" y="905557"/>
                  </a:lnTo>
                  <a:lnTo>
                    <a:pt x="1540624" y="907600"/>
                  </a:lnTo>
                  <a:lnTo>
                    <a:pt x="1545377" y="909870"/>
                  </a:lnTo>
                  <a:lnTo>
                    <a:pt x="1550130" y="912821"/>
                  </a:lnTo>
                  <a:lnTo>
                    <a:pt x="1554430" y="915999"/>
                  </a:lnTo>
                  <a:lnTo>
                    <a:pt x="1558278" y="919404"/>
                  </a:lnTo>
                  <a:lnTo>
                    <a:pt x="1561900" y="923717"/>
                  </a:lnTo>
                  <a:lnTo>
                    <a:pt x="1565295" y="927803"/>
                  </a:lnTo>
                  <a:lnTo>
                    <a:pt x="1567784" y="932343"/>
                  </a:lnTo>
                  <a:lnTo>
                    <a:pt x="1570274" y="937337"/>
                  </a:lnTo>
                  <a:lnTo>
                    <a:pt x="1572085" y="942558"/>
                  </a:lnTo>
                  <a:lnTo>
                    <a:pt x="1573443" y="948006"/>
                  </a:lnTo>
                  <a:lnTo>
                    <a:pt x="1574575" y="953681"/>
                  </a:lnTo>
                  <a:lnTo>
                    <a:pt x="1574801" y="959355"/>
                  </a:lnTo>
                  <a:lnTo>
                    <a:pt x="1574801" y="1818542"/>
                  </a:lnTo>
                  <a:lnTo>
                    <a:pt x="1574575" y="1824444"/>
                  </a:lnTo>
                  <a:lnTo>
                    <a:pt x="1573443" y="1829892"/>
                  </a:lnTo>
                  <a:lnTo>
                    <a:pt x="1572085" y="1835340"/>
                  </a:lnTo>
                  <a:lnTo>
                    <a:pt x="1570274" y="1840560"/>
                  </a:lnTo>
                  <a:lnTo>
                    <a:pt x="1567784" y="1845327"/>
                  </a:lnTo>
                  <a:lnTo>
                    <a:pt x="1565295" y="1850094"/>
                  </a:lnTo>
                  <a:lnTo>
                    <a:pt x="1561900" y="1854407"/>
                  </a:lnTo>
                  <a:lnTo>
                    <a:pt x="1558278" y="1858266"/>
                  </a:lnTo>
                  <a:lnTo>
                    <a:pt x="1554430" y="1861898"/>
                  </a:lnTo>
                  <a:lnTo>
                    <a:pt x="1550130" y="1865303"/>
                  </a:lnTo>
                  <a:lnTo>
                    <a:pt x="1545377" y="1867800"/>
                  </a:lnTo>
                  <a:lnTo>
                    <a:pt x="1540624" y="1870524"/>
                  </a:lnTo>
                  <a:lnTo>
                    <a:pt x="1535418" y="1872113"/>
                  </a:lnTo>
                  <a:lnTo>
                    <a:pt x="1529985" y="1873475"/>
                  </a:lnTo>
                  <a:lnTo>
                    <a:pt x="1524553" y="1874610"/>
                  </a:lnTo>
                  <a:lnTo>
                    <a:pt x="1518668" y="1874837"/>
                  </a:lnTo>
                  <a:lnTo>
                    <a:pt x="1168971" y="1874837"/>
                  </a:lnTo>
                  <a:lnTo>
                    <a:pt x="1163312" y="1874610"/>
                  </a:lnTo>
                  <a:lnTo>
                    <a:pt x="1157654" y="1873475"/>
                  </a:lnTo>
                  <a:lnTo>
                    <a:pt x="1152221" y="1872113"/>
                  </a:lnTo>
                  <a:lnTo>
                    <a:pt x="1147242" y="1870524"/>
                  </a:lnTo>
                  <a:lnTo>
                    <a:pt x="1142262" y="1867800"/>
                  </a:lnTo>
                  <a:lnTo>
                    <a:pt x="1137736" y="1865303"/>
                  </a:lnTo>
                  <a:lnTo>
                    <a:pt x="1133435" y="1861898"/>
                  </a:lnTo>
                  <a:lnTo>
                    <a:pt x="1129361" y="1858266"/>
                  </a:lnTo>
                  <a:lnTo>
                    <a:pt x="1125740" y="1854407"/>
                  </a:lnTo>
                  <a:lnTo>
                    <a:pt x="1122797" y="1850094"/>
                  </a:lnTo>
                  <a:lnTo>
                    <a:pt x="1119855" y="1845327"/>
                  </a:lnTo>
                  <a:lnTo>
                    <a:pt x="1117365" y="1840560"/>
                  </a:lnTo>
                  <a:lnTo>
                    <a:pt x="1115554" y="1835340"/>
                  </a:lnTo>
                  <a:lnTo>
                    <a:pt x="1114196" y="1829892"/>
                  </a:lnTo>
                  <a:lnTo>
                    <a:pt x="1113291" y="1824444"/>
                  </a:lnTo>
                  <a:lnTo>
                    <a:pt x="1112838" y="1818542"/>
                  </a:lnTo>
                  <a:lnTo>
                    <a:pt x="1112838" y="959355"/>
                  </a:lnTo>
                  <a:lnTo>
                    <a:pt x="1113291" y="953681"/>
                  </a:lnTo>
                  <a:lnTo>
                    <a:pt x="1114196" y="948006"/>
                  </a:lnTo>
                  <a:lnTo>
                    <a:pt x="1115554" y="942558"/>
                  </a:lnTo>
                  <a:lnTo>
                    <a:pt x="1117365" y="937337"/>
                  </a:lnTo>
                  <a:lnTo>
                    <a:pt x="1119855" y="932343"/>
                  </a:lnTo>
                  <a:lnTo>
                    <a:pt x="1122797" y="927803"/>
                  </a:lnTo>
                  <a:lnTo>
                    <a:pt x="1125740" y="923717"/>
                  </a:lnTo>
                  <a:lnTo>
                    <a:pt x="1129361" y="919404"/>
                  </a:lnTo>
                  <a:lnTo>
                    <a:pt x="1133435" y="915999"/>
                  </a:lnTo>
                  <a:lnTo>
                    <a:pt x="1137736" y="912821"/>
                  </a:lnTo>
                  <a:lnTo>
                    <a:pt x="1142262" y="909870"/>
                  </a:lnTo>
                  <a:lnTo>
                    <a:pt x="1147242" y="907600"/>
                  </a:lnTo>
                  <a:lnTo>
                    <a:pt x="1152221" y="905557"/>
                  </a:lnTo>
                  <a:lnTo>
                    <a:pt x="1157654" y="904195"/>
                  </a:lnTo>
                  <a:lnTo>
                    <a:pt x="1163312" y="903514"/>
                  </a:lnTo>
                  <a:lnTo>
                    <a:pt x="1168971" y="903287"/>
                  </a:lnTo>
                  <a:close/>
                  <a:moveTo>
                    <a:pt x="1841899" y="450850"/>
                  </a:moveTo>
                  <a:lnTo>
                    <a:pt x="2191940" y="450850"/>
                  </a:lnTo>
                  <a:lnTo>
                    <a:pt x="2197604" y="451077"/>
                  </a:lnTo>
                  <a:lnTo>
                    <a:pt x="2203268" y="451985"/>
                  </a:lnTo>
                  <a:lnTo>
                    <a:pt x="2208706" y="453573"/>
                  </a:lnTo>
                  <a:lnTo>
                    <a:pt x="2213917" y="455388"/>
                  </a:lnTo>
                  <a:lnTo>
                    <a:pt x="2218674" y="457657"/>
                  </a:lnTo>
                  <a:lnTo>
                    <a:pt x="2223206" y="460380"/>
                  </a:lnTo>
                  <a:lnTo>
                    <a:pt x="2227510" y="463556"/>
                  </a:lnTo>
                  <a:lnTo>
                    <a:pt x="2231589" y="467186"/>
                  </a:lnTo>
                  <a:lnTo>
                    <a:pt x="2235214" y="471271"/>
                  </a:lnTo>
                  <a:lnTo>
                    <a:pt x="2238385" y="475582"/>
                  </a:lnTo>
                  <a:lnTo>
                    <a:pt x="2241104" y="480119"/>
                  </a:lnTo>
                  <a:lnTo>
                    <a:pt x="2243596" y="484884"/>
                  </a:lnTo>
                  <a:lnTo>
                    <a:pt x="2245636" y="490103"/>
                  </a:lnTo>
                  <a:lnTo>
                    <a:pt x="2246768" y="495548"/>
                  </a:lnTo>
                  <a:lnTo>
                    <a:pt x="2247675" y="501221"/>
                  </a:lnTo>
                  <a:lnTo>
                    <a:pt x="2247901" y="506893"/>
                  </a:lnTo>
                  <a:lnTo>
                    <a:pt x="2247901" y="1818568"/>
                  </a:lnTo>
                  <a:lnTo>
                    <a:pt x="2247675" y="1824468"/>
                  </a:lnTo>
                  <a:lnTo>
                    <a:pt x="2246768" y="1829913"/>
                  </a:lnTo>
                  <a:lnTo>
                    <a:pt x="2245636" y="1835358"/>
                  </a:lnTo>
                  <a:lnTo>
                    <a:pt x="2243596" y="1840577"/>
                  </a:lnTo>
                  <a:lnTo>
                    <a:pt x="2241104" y="1845342"/>
                  </a:lnTo>
                  <a:lnTo>
                    <a:pt x="2238385" y="1850107"/>
                  </a:lnTo>
                  <a:lnTo>
                    <a:pt x="2235214" y="1854418"/>
                  </a:lnTo>
                  <a:lnTo>
                    <a:pt x="2231589" y="1858275"/>
                  </a:lnTo>
                  <a:lnTo>
                    <a:pt x="2227510" y="1861905"/>
                  </a:lnTo>
                  <a:lnTo>
                    <a:pt x="2223206" y="1865309"/>
                  </a:lnTo>
                  <a:lnTo>
                    <a:pt x="2218674" y="1867804"/>
                  </a:lnTo>
                  <a:lnTo>
                    <a:pt x="2213917" y="1870527"/>
                  </a:lnTo>
                  <a:lnTo>
                    <a:pt x="2208706" y="1872115"/>
                  </a:lnTo>
                  <a:lnTo>
                    <a:pt x="2203268" y="1873477"/>
                  </a:lnTo>
                  <a:lnTo>
                    <a:pt x="2197604" y="1874611"/>
                  </a:lnTo>
                  <a:lnTo>
                    <a:pt x="2191940" y="1874838"/>
                  </a:lnTo>
                  <a:lnTo>
                    <a:pt x="1841899" y="1874838"/>
                  </a:lnTo>
                  <a:lnTo>
                    <a:pt x="1836235" y="1874611"/>
                  </a:lnTo>
                  <a:lnTo>
                    <a:pt x="1830798" y="1873477"/>
                  </a:lnTo>
                  <a:lnTo>
                    <a:pt x="1825360" y="1872115"/>
                  </a:lnTo>
                  <a:lnTo>
                    <a:pt x="1820149" y="1870527"/>
                  </a:lnTo>
                  <a:lnTo>
                    <a:pt x="1815165" y="1867804"/>
                  </a:lnTo>
                  <a:lnTo>
                    <a:pt x="1810633" y="1865309"/>
                  </a:lnTo>
                  <a:lnTo>
                    <a:pt x="1806329" y="1861905"/>
                  </a:lnTo>
                  <a:lnTo>
                    <a:pt x="1802477" y="1858275"/>
                  </a:lnTo>
                  <a:lnTo>
                    <a:pt x="1798852" y="1854418"/>
                  </a:lnTo>
                  <a:lnTo>
                    <a:pt x="1795454" y="1850107"/>
                  </a:lnTo>
                  <a:lnTo>
                    <a:pt x="1792508" y="1845342"/>
                  </a:lnTo>
                  <a:lnTo>
                    <a:pt x="1790243" y="1840577"/>
                  </a:lnTo>
                  <a:lnTo>
                    <a:pt x="1788430" y="1835358"/>
                  </a:lnTo>
                  <a:lnTo>
                    <a:pt x="1786844" y="1829913"/>
                  </a:lnTo>
                  <a:lnTo>
                    <a:pt x="1786165" y="1824468"/>
                  </a:lnTo>
                  <a:lnTo>
                    <a:pt x="1785938" y="1818568"/>
                  </a:lnTo>
                  <a:lnTo>
                    <a:pt x="1785938" y="506893"/>
                  </a:lnTo>
                  <a:lnTo>
                    <a:pt x="1786165" y="501221"/>
                  </a:lnTo>
                  <a:lnTo>
                    <a:pt x="1786844" y="495548"/>
                  </a:lnTo>
                  <a:lnTo>
                    <a:pt x="1788430" y="490103"/>
                  </a:lnTo>
                  <a:lnTo>
                    <a:pt x="1790243" y="484884"/>
                  </a:lnTo>
                  <a:lnTo>
                    <a:pt x="1792508" y="480119"/>
                  </a:lnTo>
                  <a:lnTo>
                    <a:pt x="1795454" y="475582"/>
                  </a:lnTo>
                  <a:lnTo>
                    <a:pt x="1798852" y="471271"/>
                  </a:lnTo>
                  <a:lnTo>
                    <a:pt x="1802477" y="467186"/>
                  </a:lnTo>
                  <a:lnTo>
                    <a:pt x="1806329" y="463556"/>
                  </a:lnTo>
                  <a:lnTo>
                    <a:pt x="1810633" y="460380"/>
                  </a:lnTo>
                  <a:lnTo>
                    <a:pt x="1815165" y="457657"/>
                  </a:lnTo>
                  <a:lnTo>
                    <a:pt x="1820149" y="455388"/>
                  </a:lnTo>
                  <a:lnTo>
                    <a:pt x="1825360" y="453573"/>
                  </a:lnTo>
                  <a:lnTo>
                    <a:pt x="1830798" y="451985"/>
                  </a:lnTo>
                  <a:lnTo>
                    <a:pt x="1836235" y="451077"/>
                  </a:lnTo>
                  <a:lnTo>
                    <a:pt x="1841899" y="450850"/>
                  </a:lnTo>
                  <a:close/>
                  <a:moveTo>
                    <a:pt x="1458752" y="38100"/>
                  </a:moveTo>
                  <a:lnTo>
                    <a:pt x="1461698" y="38100"/>
                  </a:lnTo>
                  <a:lnTo>
                    <a:pt x="1464870" y="38100"/>
                  </a:lnTo>
                  <a:lnTo>
                    <a:pt x="1468043" y="38327"/>
                  </a:lnTo>
                  <a:lnTo>
                    <a:pt x="1470989" y="38554"/>
                  </a:lnTo>
                  <a:lnTo>
                    <a:pt x="1473935" y="39235"/>
                  </a:lnTo>
                  <a:lnTo>
                    <a:pt x="1477107" y="40143"/>
                  </a:lnTo>
                  <a:lnTo>
                    <a:pt x="1479827" y="40825"/>
                  </a:lnTo>
                  <a:lnTo>
                    <a:pt x="1482773" y="42187"/>
                  </a:lnTo>
                  <a:lnTo>
                    <a:pt x="1485718" y="43322"/>
                  </a:lnTo>
                  <a:lnTo>
                    <a:pt x="1488438" y="44684"/>
                  </a:lnTo>
                  <a:lnTo>
                    <a:pt x="1491157" y="46500"/>
                  </a:lnTo>
                  <a:lnTo>
                    <a:pt x="1493876" y="48317"/>
                  </a:lnTo>
                  <a:lnTo>
                    <a:pt x="1496143" y="50133"/>
                  </a:lnTo>
                  <a:lnTo>
                    <a:pt x="1498409" y="52176"/>
                  </a:lnTo>
                  <a:lnTo>
                    <a:pt x="1500675" y="54447"/>
                  </a:lnTo>
                  <a:lnTo>
                    <a:pt x="1502714" y="56490"/>
                  </a:lnTo>
                  <a:lnTo>
                    <a:pt x="1504754" y="59214"/>
                  </a:lnTo>
                  <a:lnTo>
                    <a:pt x="1506567" y="61485"/>
                  </a:lnTo>
                  <a:lnTo>
                    <a:pt x="1508153" y="64436"/>
                  </a:lnTo>
                  <a:lnTo>
                    <a:pt x="1509739" y="66934"/>
                  </a:lnTo>
                  <a:lnTo>
                    <a:pt x="1511099" y="69658"/>
                  </a:lnTo>
                  <a:lnTo>
                    <a:pt x="1512005" y="72609"/>
                  </a:lnTo>
                  <a:lnTo>
                    <a:pt x="1513138" y="75334"/>
                  </a:lnTo>
                  <a:lnTo>
                    <a:pt x="1514045" y="78512"/>
                  </a:lnTo>
                  <a:lnTo>
                    <a:pt x="1514725" y="81691"/>
                  </a:lnTo>
                  <a:lnTo>
                    <a:pt x="1515178" y="84642"/>
                  </a:lnTo>
                  <a:lnTo>
                    <a:pt x="1515405" y="87821"/>
                  </a:lnTo>
                  <a:lnTo>
                    <a:pt x="1543051" y="488083"/>
                  </a:lnTo>
                  <a:lnTo>
                    <a:pt x="1543051" y="493305"/>
                  </a:lnTo>
                  <a:lnTo>
                    <a:pt x="1542371" y="498754"/>
                  </a:lnTo>
                  <a:lnTo>
                    <a:pt x="1541691" y="503976"/>
                  </a:lnTo>
                  <a:lnTo>
                    <a:pt x="1540105" y="509198"/>
                  </a:lnTo>
                  <a:lnTo>
                    <a:pt x="1538066" y="513965"/>
                  </a:lnTo>
                  <a:lnTo>
                    <a:pt x="1535800" y="518506"/>
                  </a:lnTo>
                  <a:lnTo>
                    <a:pt x="1532854" y="522820"/>
                  </a:lnTo>
                  <a:lnTo>
                    <a:pt x="1529908" y="526906"/>
                  </a:lnTo>
                  <a:lnTo>
                    <a:pt x="1526282" y="530539"/>
                  </a:lnTo>
                  <a:lnTo>
                    <a:pt x="1522429" y="533944"/>
                  </a:lnTo>
                  <a:lnTo>
                    <a:pt x="1518350" y="537123"/>
                  </a:lnTo>
                  <a:lnTo>
                    <a:pt x="1513592" y="539620"/>
                  </a:lnTo>
                  <a:lnTo>
                    <a:pt x="1509059" y="541663"/>
                  </a:lnTo>
                  <a:lnTo>
                    <a:pt x="1503847" y="543253"/>
                  </a:lnTo>
                  <a:lnTo>
                    <a:pt x="1498635" y="544615"/>
                  </a:lnTo>
                  <a:lnTo>
                    <a:pt x="1493197" y="545069"/>
                  </a:lnTo>
                  <a:lnTo>
                    <a:pt x="1488211" y="545296"/>
                  </a:lnTo>
                  <a:lnTo>
                    <a:pt x="1482999" y="544842"/>
                  </a:lnTo>
                  <a:lnTo>
                    <a:pt x="1478014" y="543934"/>
                  </a:lnTo>
                  <a:lnTo>
                    <a:pt x="1473481" y="542799"/>
                  </a:lnTo>
                  <a:lnTo>
                    <a:pt x="1469629" y="541437"/>
                  </a:lnTo>
                  <a:lnTo>
                    <a:pt x="1466003" y="539847"/>
                  </a:lnTo>
                  <a:lnTo>
                    <a:pt x="1462604" y="537804"/>
                  </a:lnTo>
                  <a:lnTo>
                    <a:pt x="1459205" y="535761"/>
                  </a:lnTo>
                  <a:lnTo>
                    <a:pt x="1456032" y="533490"/>
                  </a:lnTo>
                  <a:lnTo>
                    <a:pt x="1453086" y="530766"/>
                  </a:lnTo>
                  <a:lnTo>
                    <a:pt x="1450367" y="528041"/>
                  </a:lnTo>
                  <a:lnTo>
                    <a:pt x="1447874" y="525090"/>
                  </a:lnTo>
                  <a:lnTo>
                    <a:pt x="1445382" y="522139"/>
                  </a:lnTo>
                  <a:lnTo>
                    <a:pt x="1443342" y="518733"/>
                  </a:lnTo>
                  <a:lnTo>
                    <a:pt x="1441529" y="515100"/>
                  </a:lnTo>
                  <a:lnTo>
                    <a:pt x="1439943" y="511468"/>
                  </a:lnTo>
                  <a:lnTo>
                    <a:pt x="1438583" y="507608"/>
                  </a:lnTo>
                  <a:lnTo>
                    <a:pt x="1437677" y="503749"/>
                  </a:lnTo>
                  <a:lnTo>
                    <a:pt x="1436770" y="499662"/>
                  </a:lnTo>
                  <a:lnTo>
                    <a:pt x="1436317" y="495348"/>
                  </a:lnTo>
                  <a:lnTo>
                    <a:pt x="1419775" y="256735"/>
                  </a:lnTo>
                  <a:lnTo>
                    <a:pt x="1404592" y="280119"/>
                  </a:lnTo>
                  <a:lnTo>
                    <a:pt x="1396434" y="292606"/>
                  </a:lnTo>
                  <a:lnTo>
                    <a:pt x="1387596" y="304866"/>
                  </a:lnTo>
                  <a:lnTo>
                    <a:pt x="1378531" y="317580"/>
                  </a:lnTo>
                  <a:lnTo>
                    <a:pt x="1369014" y="330748"/>
                  </a:lnTo>
                  <a:lnTo>
                    <a:pt x="1359270" y="343916"/>
                  </a:lnTo>
                  <a:lnTo>
                    <a:pt x="1348845" y="357311"/>
                  </a:lnTo>
                  <a:lnTo>
                    <a:pt x="1338421" y="370933"/>
                  </a:lnTo>
                  <a:lnTo>
                    <a:pt x="1327317" y="384782"/>
                  </a:lnTo>
                  <a:lnTo>
                    <a:pt x="1315760" y="398632"/>
                  </a:lnTo>
                  <a:lnTo>
                    <a:pt x="1303750" y="412935"/>
                  </a:lnTo>
                  <a:lnTo>
                    <a:pt x="1291513" y="426784"/>
                  </a:lnTo>
                  <a:lnTo>
                    <a:pt x="1278823" y="441314"/>
                  </a:lnTo>
                  <a:lnTo>
                    <a:pt x="1265679" y="455390"/>
                  </a:lnTo>
                  <a:lnTo>
                    <a:pt x="1252082" y="469920"/>
                  </a:lnTo>
                  <a:lnTo>
                    <a:pt x="1233500" y="488991"/>
                  </a:lnTo>
                  <a:lnTo>
                    <a:pt x="1214465" y="507608"/>
                  </a:lnTo>
                  <a:lnTo>
                    <a:pt x="1195430" y="525998"/>
                  </a:lnTo>
                  <a:lnTo>
                    <a:pt x="1175715" y="543707"/>
                  </a:lnTo>
                  <a:lnTo>
                    <a:pt x="1156226" y="560961"/>
                  </a:lnTo>
                  <a:lnTo>
                    <a:pt x="1136058" y="577762"/>
                  </a:lnTo>
                  <a:lnTo>
                    <a:pt x="1115663" y="594336"/>
                  </a:lnTo>
                  <a:lnTo>
                    <a:pt x="1095041" y="610455"/>
                  </a:lnTo>
                  <a:lnTo>
                    <a:pt x="1074193" y="625893"/>
                  </a:lnTo>
                  <a:lnTo>
                    <a:pt x="1053118" y="641105"/>
                  </a:lnTo>
                  <a:lnTo>
                    <a:pt x="1031590" y="655408"/>
                  </a:lnTo>
                  <a:lnTo>
                    <a:pt x="1010062" y="669711"/>
                  </a:lnTo>
                  <a:lnTo>
                    <a:pt x="988081" y="683333"/>
                  </a:lnTo>
                  <a:lnTo>
                    <a:pt x="966099" y="696501"/>
                  </a:lnTo>
                  <a:lnTo>
                    <a:pt x="943891" y="709442"/>
                  </a:lnTo>
                  <a:lnTo>
                    <a:pt x="921004" y="721702"/>
                  </a:lnTo>
                  <a:lnTo>
                    <a:pt x="906954" y="729194"/>
                  </a:lnTo>
                  <a:lnTo>
                    <a:pt x="892451" y="736232"/>
                  </a:lnTo>
                  <a:lnTo>
                    <a:pt x="878174" y="743497"/>
                  </a:lnTo>
                  <a:lnTo>
                    <a:pt x="863671" y="750309"/>
                  </a:lnTo>
                  <a:lnTo>
                    <a:pt x="848941" y="756893"/>
                  </a:lnTo>
                  <a:lnTo>
                    <a:pt x="834212" y="763477"/>
                  </a:lnTo>
                  <a:lnTo>
                    <a:pt x="819482" y="769834"/>
                  </a:lnTo>
                  <a:lnTo>
                    <a:pt x="804526" y="775736"/>
                  </a:lnTo>
                  <a:lnTo>
                    <a:pt x="789569" y="781866"/>
                  </a:lnTo>
                  <a:lnTo>
                    <a:pt x="774613" y="787542"/>
                  </a:lnTo>
                  <a:lnTo>
                    <a:pt x="759430" y="793218"/>
                  </a:lnTo>
                  <a:lnTo>
                    <a:pt x="744247" y="798440"/>
                  </a:lnTo>
                  <a:lnTo>
                    <a:pt x="729064" y="803435"/>
                  </a:lnTo>
                  <a:lnTo>
                    <a:pt x="713655" y="808657"/>
                  </a:lnTo>
                  <a:lnTo>
                    <a:pt x="698472" y="813197"/>
                  </a:lnTo>
                  <a:lnTo>
                    <a:pt x="682609" y="817965"/>
                  </a:lnTo>
                  <a:lnTo>
                    <a:pt x="667199" y="822279"/>
                  </a:lnTo>
                  <a:lnTo>
                    <a:pt x="651563" y="826365"/>
                  </a:lnTo>
                  <a:lnTo>
                    <a:pt x="635701" y="830452"/>
                  </a:lnTo>
                  <a:lnTo>
                    <a:pt x="620064" y="834084"/>
                  </a:lnTo>
                  <a:lnTo>
                    <a:pt x="604202" y="837717"/>
                  </a:lnTo>
                  <a:lnTo>
                    <a:pt x="588112" y="841350"/>
                  </a:lnTo>
                  <a:lnTo>
                    <a:pt x="572249" y="844528"/>
                  </a:lnTo>
                  <a:lnTo>
                    <a:pt x="555933" y="847479"/>
                  </a:lnTo>
                  <a:lnTo>
                    <a:pt x="539618" y="850431"/>
                  </a:lnTo>
                  <a:lnTo>
                    <a:pt x="523528" y="852928"/>
                  </a:lnTo>
                  <a:lnTo>
                    <a:pt x="507212" y="855653"/>
                  </a:lnTo>
                  <a:lnTo>
                    <a:pt x="490896" y="857923"/>
                  </a:lnTo>
                  <a:lnTo>
                    <a:pt x="474353" y="859966"/>
                  </a:lnTo>
                  <a:lnTo>
                    <a:pt x="458037" y="861783"/>
                  </a:lnTo>
                  <a:lnTo>
                    <a:pt x="441268" y="863372"/>
                  </a:lnTo>
                  <a:lnTo>
                    <a:pt x="424726" y="864961"/>
                  </a:lnTo>
                  <a:lnTo>
                    <a:pt x="419287" y="865188"/>
                  </a:lnTo>
                  <a:lnTo>
                    <a:pt x="414075" y="864734"/>
                  </a:lnTo>
                  <a:lnTo>
                    <a:pt x="409089" y="863826"/>
                  </a:lnTo>
                  <a:lnTo>
                    <a:pt x="404104" y="862464"/>
                  </a:lnTo>
                  <a:lnTo>
                    <a:pt x="400252" y="861329"/>
                  </a:lnTo>
                  <a:lnTo>
                    <a:pt x="396626" y="859739"/>
                  </a:lnTo>
                  <a:lnTo>
                    <a:pt x="393227" y="857923"/>
                  </a:lnTo>
                  <a:lnTo>
                    <a:pt x="389827" y="855880"/>
                  </a:lnTo>
                  <a:lnTo>
                    <a:pt x="386882" y="853609"/>
                  </a:lnTo>
                  <a:lnTo>
                    <a:pt x="383936" y="850885"/>
                  </a:lnTo>
                  <a:lnTo>
                    <a:pt x="381216" y="848161"/>
                  </a:lnTo>
                  <a:lnTo>
                    <a:pt x="378497" y="845209"/>
                  </a:lnTo>
                  <a:lnTo>
                    <a:pt x="376231" y="842258"/>
                  </a:lnTo>
                  <a:lnTo>
                    <a:pt x="374191" y="838852"/>
                  </a:lnTo>
                  <a:lnTo>
                    <a:pt x="372378" y="835447"/>
                  </a:lnTo>
                  <a:lnTo>
                    <a:pt x="370566" y="831814"/>
                  </a:lnTo>
                  <a:lnTo>
                    <a:pt x="369206" y="827955"/>
                  </a:lnTo>
                  <a:lnTo>
                    <a:pt x="368299" y="824095"/>
                  </a:lnTo>
                  <a:lnTo>
                    <a:pt x="367620" y="820008"/>
                  </a:lnTo>
                  <a:lnTo>
                    <a:pt x="366940" y="815922"/>
                  </a:lnTo>
                  <a:lnTo>
                    <a:pt x="366713" y="810473"/>
                  </a:lnTo>
                  <a:lnTo>
                    <a:pt x="367167" y="805024"/>
                  </a:lnTo>
                  <a:lnTo>
                    <a:pt x="368073" y="799802"/>
                  </a:lnTo>
                  <a:lnTo>
                    <a:pt x="369206" y="795034"/>
                  </a:lnTo>
                  <a:lnTo>
                    <a:pt x="371472" y="790040"/>
                  </a:lnTo>
                  <a:lnTo>
                    <a:pt x="373738" y="785272"/>
                  </a:lnTo>
                  <a:lnTo>
                    <a:pt x="376231" y="780958"/>
                  </a:lnTo>
                  <a:lnTo>
                    <a:pt x="379403" y="776872"/>
                  </a:lnTo>
                  <a:lnTo>
                    <a:pt x="383029" y="773239"/>
                  </a:lnTo>
                  <a:lnTo>
                    <a:pt x="386882" y="769607"/>
                  </a:lnTo>
                  <a:lnTo>
                    <a:pt x="390961" y="766882"/>
                  </a:lnTo>
                  <a:lnTo>
                    <a:pt x="395266" y="763931"/>
                  </a:lnTo>
                  <a:lnTo>
                    <a:pt x="400252" y="761887"/>
                  </a:lnTo>
                  <a:lnTo>
                    <a:pt x="405237" y="760071"/>
                  </a:lnTo>
                  <a:lnTo>
                    <a:pt x="410222" y="758709"/>
                  </a:lnTo>
                  <a:lnTo>
                    <a:pt x="415661" y="758255"/>
                  </a:lnTo>
                  <a:lnTo>
                    <a:pt x="431071" y="756666"/>
                  </a:lnTo>
                  <a:lnTo>
                    <a:pt x="446027" y="755076"/>
                  </a:lnTo>
                  <a:lnTo>
                    <a:pt x="461210" y="753714"/>
                  </a:lnTo>
                  <a:lnTo>
                    <a:pt x="476166" y="751898"/>
                  </a:lnTo>
                  <a:lnTo>
                    <a:pt x="491123" y="749854"/>
                  </a:lnTo>
                  <a:lnTo>
                    <a:pt x="506079" y="747357"/>
                  </a:lnTo>
                  <a:lnTo>
                    <a:pt x="521035" y="745087"/>
                  </a:lnTo>
                  <a:lnTo>
                    <a:pt x="535765" y="742589"/>
                  </a:lnTo>
                  <a:lnTo>
                    <a:pt x="550495" y="739638"/>
                  </a:lnTo>
                  <a:lnTo>
                    <a:pt x="565224" y="736913"/>
                  </a:lnTo>
                  <a:lnTo>
                    <a:pt x="579728" y="733735"/>
                  </a:lnTo>
                  <a:lnTo>
                    <a:pt x="594231" y="730329"/>
                  </a:lnTo>
                  <a:lnTo>
                    <a:pt x="608734" y="726697"/>
                  </a:lnTo>
                  <a:lnTo>
                    <a:pt x="623010" y="723064"/>
                  </a:lnTo>
                  <a:lnTo>
                    <a:pt x="637287" y="719432"/>
                  </a:lnTo>
                  <a:lnTo>
                    <a:pt x="651563" y="715345"/>
                  </a:lnTo>
                  <a:lnTo>
                    <a:pt x="665613" y="711259"/>
                  </a:lnTo>
                  <a:lnTo>
                    <a:pt x="679890" y="706945"/>
                  </a:lnTo>
                  <a:lnTo>
                    <a:pt x="693713" y="702404"/>
                  </a:lnTo>
                  <a:lnTo>
                    <a:pt x="707763" y="697864"/>
                  </a:lnTo>
                  <a:lnTo>
                    <a:pt x="721586" y="692869"/>
                  </a:lnTo>
                  <a:lnTo>
                    <a:pt x="735183" y="687874"/>
                  </a:lnTo>
                  <a:lnTo>
                    <a:pt x="749233" y="682652"/>
                  </a:lnTo>
                  <a:lnTo>
                    <a:pt x="762603" y="677430"/>
                  </a:lnTo>
                  <a:lnTo>
                    <a:pt x="776199" y="671755"/>
                  </a:lnTo>
                  <a:lnTo>
                    <a:pt x="789569" y="666079"/>
                  </a:lnTo>
                  <a:lnTo>
                    <a:pt x="803166" y="660176"/>
                  </a:lnTo>
                  <a:lnTo>
                    <a:pt x="816536" y="654273"/>
                  </a:lnTo>
                  <a:lnTo>
                    <a:pt x="829679" y="648143"/>
                  </a:lnTo>
                  <a:lnTo>
                    <a:pt x="842823" y="641559"/>
                  </a:lnTo>
                  <a:lnTo>
                    <a:pt x="855966" y="634975"/>
                  </a:lnTo>
                  <a:lnTo>
                    <a:pt x="868883" y="628164"/>
                  </a:lnTo>
                  <a:lnTo>
                    <a:pt x="889505" y="617039"/>
                  </a:lnTo>
                  <a:lnTo>
                    <a:pt x="910126" y="605460"/>
                  </a:lnTo>
                  <a:lnTo>
                    <a:pt x="930068" y="593655"/>
                  </a:lnTo>
                  <a:lnTo>
                    <a:pt x="950237" y="580941"/>
                  </a:lnTo>
                  <a:lnTo>
                    <a:pt x="970178" y="568000"/>
                  </a:lnTo>
                  <a:lnTo>
                    <a:pt x="989667" y="554832"/>
                  </a:lnTo>
                  <a:lnTo>
                    <a:pt x="1008929" y="540982"/>
                  </a:lnTo>
                  <a:lnTo>
                    <a:pt x="1027964" y="526906"/>
                  </a:lnTo>
                  <a:lnTo>
                    <a:pt x="1046773" y="512149"/>
                  </a:lnTo>
                  <a:lnTo>
                    <a:pt x="1065355" y="497165"/>
                  </a:lnTo>
                  <a:lnTo>
                    <a:pt x="1083937" y="481726"/>
                  </a:lnTo>
                  <a:lnTo>
                    <a:pt x="1102066" y="466061"/>
                  </a:lnTo>
                  <a:lnTo>
                    <a:pt x="1119742" y="449714"/>
                  </a:lnTo>
                  <a:lnTo>
                    <a:pt x="1137644" y="433141"/>
                  </a:lnTo>
                  <a:lnTo>
                    <a:pt x="1154866" y="416113"/>
                  </a:lnTo>
                  <a:lnTo>
                    <a:pt x="1171862" y="398859"/>
                  </a:lnTo>
                  <a:lnTo>
                    <a:pt x="1184779" y="385236"/>
                  </a:lnTo>
                  <a:lnTo>
                    <a:pt x="1197469" y="371841"/>
                  </a:lnTo>
                  <a:lnTo>
                    <a:pt x="1209480" y="358219"/>
                  </a:lnTo>
                  <a:lnTo>
                    <a:pt x="1221037" y="344597"/>
                  </a:lnTo>
                  <a:lnTo>
                    <a:pt x="1232367" y="331429"/>
                  </a:lnTo>
                  <a:lnTo>
                    <a:pt x="1243245" y="318261"/>
                  </a:lnTo>
                  <a:lnTo>
                    <a:pt x="1253895" y="305093"/>
                  </a:lnTo>
                  <a:lnTo>
                    <a:pt x="1263866" y="292606"/>
                  </a:lnTo>
                  <a:lnTo>
                    <a:pt x="1273384" y="279665"/>
                  </a:lnTo>
                  <a:lnTo>
                    <a:pt x="1282675" y="267178"/>
                  </a:lnTo>
                  <a:lnTo>
                    <a:pt x="1291739" y="255145"/>
                  </a:lnTo>
                  <a:lnTo>
                    <a:pt x="1300124" y="242886"/>
                  </a:lnTo>
                  <a:lnTo>
                    <a:pt x="1308282" y="231307"/>
                  </a:lnTo>
                  <a:lnTo>
                    <a:pt x="1316213" y="219728"/>
                  </a:lnTo>
                  <a:lnTo>
                    <a:pt x="1330263" y="197706"/>
                  </a:lnTo>
                  <a:lnTo>
                    <a:pt x="1107958" y="281027"/>
                  </a:lnTo>
                  <a:lnTo>
                    <a:pt x="1102746" y="282390"/>
                  </a:lnTo>
                  <a:lnTo>
                    <a:pt x="1097534" y="283525"/>
                  </a:lnTo>
                  <a:lnTo>
                    <a:pt x="1092322" y="283979"/>
                  </a:lnTo>
                  <a:lnTo>
                    <a:pt x="1087110" y="283979"/>
                  </a:lnTo>
                  <a:lnTo>
                    <a:pt x="1081898" y="283752"/>
                  </a:lnTo>
                  <a:lnTo>
                    <a:pt x="1076686" y="282844"/>
                  </a:lnTo>
                  <a:lnTo>
                    <a:pt x="1071927" y="281255"/>
                  </a:lnTo>
                  <a:lnTo>
                    <a:pt x="1067168" y="279438"/>
                  </a:lnTo>
                  <a:lnTo>
                    <a:pt x="1062636" y="277168"/>
                  </a:lnTo>
                  <a:lnTo>
                    <a:pt x="1058103" y="274216"/>
                  </a:lnTo>
                  <a:lnTo>
                    <a:pt x="1054251" y="270811"/>
                  </a:lnTo>
                  <a:lnTo>
                    <a:pt x="1050399" y="267178"/>
                  </a:lnTo>
                  <a:lnTo>
                    <a:pt x="1047226" y="263319"/>
                  </a:lnTo>
                  <a:lnTo>
                    <a:pt x="1044054" y="259005"/>
                  </a:lnTo>
                  <a:lnTo>
                    <a:pt x="1041561" y="254237"/>
                  </a:lnTo>
                  <a:lnTo>
                    <a:pt x="1039295" y="249470"/>
                  </a:lnTo>
                  <a:lnTo>
                    <a:pt x="1037482" y="244021"/>
                  </a:lnTo>
                  <a:lnTo>
                    <a:pt x="1036575" y="238799"/>
                  </a:lnTo>
                  <a:lnTo>
                    <a:pt x="1036122" y="233350"/>
                  </a:lnTo>
                  <a:lnTo>
                    <a:pt x="1036122" y="228355"/>
                  </a:lnTo>
                  <a:lnTo>
                    <a:pt x="1036349" y="223134"/>
                  </a:lnTo>
                  <a:lnTo>
                    <a:pt x="1037255" y="218139"/>
                  </a:lnTo>
                  <a:lnTo>
                    <a:pt x="1038841" y="213144"/>
                  </a:lnTo>
                  <a:lnTo>
                    <a:pt x="1040654" y="208376"/>
                  </a:lnTo>
                  <a:lnTo>
                    <a:pt x="1042920" y="203836"/>
                  </a:lnTo>
                  <a:lnTo>
                    <a:pt x="1045866" y="199295"/>
                  </a:lnTo>
                  <a:lnTo>
                    <a:pt x="1049266" y="195435"/>
                  </a:lnTo>
                  <a:lnTo>
                    <a:pt x="1052891" y="191576"/>
                  </a:lnTo>
                  <a:lnTo>
                    <a:pt x="1056744" y="188170"/>
                  </a:lnTo>
                  <a:lnTo>
                    <a:pt x="1061049" y="185219"/>
                  </a:lnTo>
                  <a:lnTo>
                    <a:pt x="1065582" y="182494"/>
                  </a:lnTo>
                  <a:lnTo>
                    <a:pt x="1070567" y="180451"/>
                  </a:lnTo>
                  <a:lnTo>
                    <a:pt x="1443569" y="41279"/>
                  </a:lnTo>
                  <a:lnTo>
                    <a:pt x="1446288" y="40370"/>
                  </a:lnTo>
                  <a:lnTo>
                    <a:pt x="1449461" y="39462"/>
                  </a:lnTo>
                  <a:lnTo>
                    <a:pt x="1452633" y="38781"/>
                  </a:lnTo>
                  <a:lnTo>
                    <a:pt x="1455579" y="38327"/>
                  </a:lnTo>
                  <a:lnTo>
                    <a:pt x="1458752" y="38100"/>
                  </a:lnTo>
                  <a:close/>
                  <a:moveTo>
                    <a:pt x="102528" y="0"/>
                  </a:moveTo>
                  <a:lnTo>
                    <a:pt x="107971" y="454"/>
                  </a:lnTo>
                  <a:lnTo>
                    <a:pt x="113189" y="681"/>
                  </a:lnTo>
                  <a:lnTo>
                    <a:pt x="118406" y="1361"/>
                  </a:lnTo>
                  <a:lnTo>
                    <a:pt x="123169" y="2268"/>
                  </a:lnTo>
                  <a:lnTo>
                    <a:pt x="128386" y="3403"/>
                  </a:lnTo>
                  <a:lnTo>
                    <a:pt x="133376" y="4764"/>
                  </a:lnTo>
                  <a:lnTo>
                    <a:pt x="137913" y="6578"/>
                  </a:lnTo>
                  <a:lnTo>
                    <a:pt x="142450" y="8393"/>
                  </a:lnTo>
                  <a:lnTo>
                    <a:pt x="147213" y="10434"/>
                  </a:lnTo>
                  <a:lnTo>
                    <a:pt x="151523" y="12476"/>
                  </a:lnTo>
                  <a:lnTo>
                    <a:pt x="156059" y="14971"/>
                  </a:lnTo>
                  <a:lnTo>
                    <a:pt x="160143" y="17693"/>
                  </a:lnTo>
                  <a:lnTo>
                    <a:pt x="164225" y="20642"/>
                  </a:lnTo>
                  <a:lnTo>
                    <a:pt x="168082" y="23590"/>
                  </a:lnTo>
                  <a:lnTo>
                    <a:pt x="171711" y="26993"/>
                  </a:lnTo>
                  <a:lnTo>
                    <a:pt x="175340" y="30169"/>
                  </a:lnTo>
                  <a:lnTo>
                    <a:pt x="178743" y="33798"/>
                  </a:lnTo>
                  <a:lnTo>
                    <a:pt x="181918" y="37427"/>
                  </a:lnTo>
                  <a:lnTo>
                    <a:pt x="185094" y="41510"/>
                  </a:lnTo>
                  <a:lnTo>
                    <a:pt x="188043" y="45593"/>
                  </a:lnTo>
                  <a:lnTo>
                    <a:pt x="190538" y="49676"/>
                  </a:lnTo>
                  <a:lnTo>
                    <a:pt x="193033" y="53986"/>
                  </a:lnTo>
                  <a:lnTo>
                    <a:pt x="195074" y="58296"/>
                  </a:lnTo>
                  <a:lnTo>
                    <a:pt x="197343" y="63059"/>
                  </a:lnTo>
                  <a:lnTo>
                    <a:pt x="199157" y="67596"/>
                  </a:lnTo>
                  <a:lnTo>
                    <a:pt x="200745" y="72359"/>
                  </a:lnTo>
                  <a:lnTo>
                    <a:pt x="202106" y="77122"/>
                  </a:lnTo>
                  <a:lnTo>
                    <a:pt x="203467" y="82340"/>
                  </a:lnTo>
                  <a:lnTo>
                    <a:pt x="204148" y="87330"/>
                  </a:lnTo>
                  <a:lnTo>
                    <a:pt x="205055" y="92320"/>
                  </a:lnTo>
                  <a:lnTo>
                    <a:pt x="205282" y="97537"/>
                  </a:lnTo>
                  <a:lnTo>
                    <a:pt x="205509" y="102981"/>
                  </a:lnTo>
                  <a:lnTo>
                    <a:pt x="205509" y="2092965"/>
                  </a:lnTo>
                  <a:lnTo>
                    <a:pt x="2195719" y="2092965"/>
                  </a:lnTo>
                  <a:lnTo>
                    <a:pt x="2201163" y="2093192"/>
                  </a:lnTo>
                  <a:lnTo>
                    <a:pt x="2206380" y="2093419"/>
                  </a:lnTo>
                  <a:lnTo>
                    <a:pt x="2211597" y="2094326"/>
                  </a:lnTo>
                  <a:lnTo>
                    <a:pt x="2216587" y="2095233"/>
                  </a:lnTo>
                  <a:lnTo>
                    <a:pt x="2221578" y="2096367"/>
                  </a:lnTo>
                  <a:lnTo>
                    <a:pt x="2226568" y="2097501"/>
                  </a:lnTo>
                  <a:lnTo>
                    <a:pt x="2231105" y="2099316"/>
                  </a:lnTo>
                  <a:lnTo>
                    <a:pt x="2235868" y="2101131"/>
                  </a:lnTo>
                  <a:lnTo>
                    <a:pt x="2240405" y="2103172"/>
                  </a:lnTo>
                  <a:lnTo>
                    <a:pt x="2244714" y="2105667"/>
                  </a:lnTo>
                  <a:lnTo>
                    <a:pt x="2249251" y="2107936"/>
                  </a:lnTo>
                  <a:lnTo>
                    <a:pt x="2253334" y="2110658"/>
                  </a:lnTo>
                  <a:lnTo>
                    <a:pt x="2257417" y="2113606"/>
                  </a:lnTo>
                  <a:lnTo>
                    <a:pt x="2261273" y="2116328"/>
                  </a:lnTo>
                  <a:lnTo>
                    <a:pt x="2264902" y="2119731"/>
                  </a:lnTo>
                  <a:lnTo>
                    <a:pt x="2268532" y="2123133"/>
                  </a:lnTo>
                  <a:lnTo>
                    <a:pt x="2271934" y="2126763"/>
                  </a:lnTo>
                  <a:lnTo>
                    <a:pt x="2275337" y="2130619"/>
                  </a:lnTo>
                  <a:lnTo>
                    <a:pt x="2278285" y="2134475"/>
                  </a:lnTo>
                  <a:lnTo>
                    <a:pt x="2281234" y="2138331"/>
                  </a:lnTo>
                  <a:lnTo>
                    <a:pt x="2283729" y="2142414"/>
                  </a:lnTo>
                  <a:lnTo>
                    <a:pt x="2286224" y="2146724"/>
                  </a:lnTo>
                  <a:lnTo>
                    <a:pt x="2288720" y="2151260"/>
                  </a:lnTo>
                  <a:lnTo>
                    <a:pt x="2290761" y="2155797"/>
                  </a:lnTo>
                  <a:lnTo>
                    <a:pt x="2292576" y="2160560"/>
                  </a:lnTo>
                  <a:lnTo>
                    <a:pt x="2294164" y="2165324"/>
                  </a:lnTo>
                  <a:lnTo>
                    <a:pt x="2295298" y="2170087"/>
                  </a:lnTo>
                  <a:lnTo>
                    <a:pt x="2296659" y="2175304"/>
                  </a:lnTo>
                  <a:lnTo>
                    <a:pt x="2297339" y="2180068"/>
                  </a:lnTo>
                  <a:lnTo>
                    <a:pt x="2298246" y="2185285"/>
                  </a:lnTo>
                  <a:lnTo>
                    <a:pt x="2298473" y="2190729"/>
                  </a:lnTo>
                  <a:lnTo>
                    <a:pt x="2298700" y="2195946"/>
                  </a:lnTo>
                  <a:lnTo>
                    <a:pt x="2298473" y="2201163"/>
                  </a:lnTo>
                  <a:lnTo>
                    <a:pt x="2298246" y="2206380"/>
                  </a:lnTo>
                  <a:lnTo>
                    <a:pt x="2297339" y="2211597"/>
                  </a:lnTo>
                  <a:lnTo>
                    <a:pt x="2296659" y="2216361"/>
                  </a:lnTo>
                  <a:lnTo>
                    <a:pt x="2295298" y="2221578"/>
                  </a:lnTo>
                  <a:lnTo>
                    <a:pt x="2294164" y="2226568"/>
                  </a:lnTo>
                  <a:lnTo>
                    <a:pt x="2292576" y="2231105"/>
                  </a:lnTo>
                  <a:lnTo>
                    <a:pt x="2290761" y="2235868"/>
                  </a:lnTo>
                  <a:lnTo>
                    <a:pt x="2288720" y="2240405"/>
                  </a:lnTo>
                  <a:lnTo>
                    <a:pt x="2286224" y="2244941"/>
                  </a:lnTo>
                  <a:lnTo>
                    <a:pt x="2283729" y="2249251"/>
                  </a:lnTo>
                  <a:lnTo>
                    <a:pt x="2281234" y="2253334"/>
                  </a:lnTo>
                  <a:lnTo>
                    <a:pt x="2278285" y="2257417"/>
                  </a:lnTo>
                  <a:lnTo>
                    <a:pt x="2275337" y="2261273"/>
                  </a:lnTo>
                  <a:lnTo>
                    <a:pt x="2271934" y="2264902"/>
                  </a:lnTo>
                  <a:lnTo>
                    <a:pt x="2268532" y="2268532"/>
                  </a:lnTo>
                  <a:lnTo>
                    <a:pt x="2264902" y="2271934"/>
                  </a:lnTo>
                  <a:lnTo>
                    <a:pt x="2261273" y="2275337"/>
                  </a:lnTo>
                  <a:lnTo>
                    <a:pt x="2257417" y="2278059"/>
                  </a:lnTo>
                  <a:lnTo>
                    <a:pt x="2253334" y="2281234"/>
                  </a:lnTo>
                  <a:lnTo>
                    <a:pt x="2249251" y="2283729"/>
                  </a:lnTo>
                  <a:lnTo>
                    <a:pt x="2244714" y="2286451"/>
                  </a:lnTo>
                  <a:lnTo>
                    <a:pt x="2240405" y="2288493"/>
                  </a:lnTo>
                  <a:lnTo>
                    <a:pt x="2235868" y="2290534"/>
                  </a:lnTo>
                  <a:lnTo>
                    <a:pt x="2231105" y="2292349"/>
                  </a:lnTo>
                  <a:lnTo>
                    <a:pt x="2226568" y="2294164"/>
                  </a:lnTo>
                  <a:lnTo>
                    <a:pt x="2221578" y="2295298"/>
                  </a:lnTo>
                  <a:lnTo>
                    <a:pt x="2216587" y="2296659"/>
                  </a:lnTo>
                  <a:lnTo>
                    <a:pt x="2211597" y="2297566"/>
                  </a:lnTo>
                  <a:lnTo>
                    <a:pt x="2206380" y="2298246"/>
                  </a:lnTo>
                  <a:lnTo>
                    <a:pt x="2201163" y="2298473"/>
                  </a:lnTo>
                  <a:lnTo>
                    <a:pt x="2195719" y="2298700"/>
                  </a:lnTo>
                  <a:lnTo>
                    <a:pt x="102528" y="2298700"/>
                  </a:lnTo>
                  <a:lnTo>
                    <a:pt x="97310" y="2298473"/>
                  </a:lnTo>
                  <a:lnTo>
                    <a:pt x="92093" y="2298246"/>
                  </a:lnTo>
                  <a:lnTo>
                    <a:pt x="86876" y="2297566"/>
                  </a:lnTo>
                  <a:lnTo>
                    <a:pt x="81886" y="2296659"/>
                  </a:lnTo>
                  <a:lnTo>
                    <a:pt x="77122" y="2295298"/>
                  </a:lnTo>
                  <a:lnTo>
                    <a:pt x="72132" y="2294164"/>
                  </a:lnTo>
                  <a:lnTo>
                    <a:pt x="67142" y="2292349"/>
                  </a:lnTo>
                  <a:lnTo>
                    <a:pt x="62605" y="2290534"/>
                  </a:lnTo>
                  <a:lnTo>
                    <a:pt x="57842" y="2288493"/>
                  </a:lnTo>
                  <a:lnTo>
                    <a:pt x="53532" y="2286451"/>
                  </a:lnTo>
                  <a:lnTo>
                    <a:pt x="49449" y="2283729"/>
                  </a:lnTo>
                  <a:lnTo>
                    <a:pt x="45139" y="2281234"/>
                  </a:lnTo>
                  <a:lnTo>
                    <a:pt x="41283" y="2278059"/>
                  </a:lnTo>
                  <a:lnTo>
                    <a:pt x="37200" y="2275337"/>
                  </a:lnTo>
                  <a:lnTo>
                    <a:pt x="33344" y="2271934"/>
                  </a:lnTo>
                  <a:lnTo>
                    <a:pt x="29715" y="2268532"/>
                  </a:lnTo>
                  <a:lnTo>
                    <a:pt x="26539" y="2264902"/>
                  </a:lnTo>
                  <a:lnTo>
                    <a:pt x="23364" y="2261273"/>
                  </a:lnTo>
                  <a:lnTo>
                    <a:pt x="20188" y="2257417"/>
                  </a:lnTo>
                  <a:lnTo>
                    <a:pt x="17466" y="2253334"/>
                  </a:lnTo>
                  <a:lnTo>
                    <a:pt x="14517" y="2249251"/>
                  </a:lnTo>
                  <a:lnTo>
                    <a:pt x="12249" y="2244941"/>
                  </a:lnTo>
                  <a:lnTo>
                    <a:pt x="9981" y="2240405"/>
                  </a:lnTo>
                  <a:lnTo>
                    <a:pt x="7939" y="2235868"/>
                  </a:lnTo>
                  <a:lnTo>
                    <a:pt x="6125" y="2231105"/>
                  </a:lnTo>
                  <a:lnTo>
                    <a:pt x="4537" y="2226568"/>
                  </a:lnTo>
                  <a:lnTo>
                    <a:pt x="2949" y="2221578"/>
                  </a:lnTo>
                  <a:lnTo>
                    <a:pt x="2042" y="2216361"/>
                  </a:lnTo>
                  <a:lnTo>
                    <a:pt x="907" y="2211597"/>
                  </a:lnTo>
                  <a:lnTo>
                    <a:pt x="454" y="2206380"/>
                  </a:lnTo>
                  <a:lnTo>
                    <a:pt x="0" y="2201163"/>
                  </a:lnTo>
                  <a:lnTo>
                    <a:pt x="0" y="2195946"/>
                  </a:lnTo>
                  <a:lnTo>
                    <a:pt x="0" y="102981"/>
                  </a:lnTo>
                  <a:lnTo>
                    <a:pt x="0" y="97537"/>
                  </a:lnTo>
                  <a:lnTo>
                    <a:pt x="454" y="92320"/>
                  </a:lnTo>
                  <a:lnTo>
                    <a:pt x="907" y="87330"/>
                  </a:lnTo>
                  <a:lnTo>
                    <a:pt x="2042" y="82340"/>
                  </a:lnTo>
                  <a:lnTo>
                    <a:pt x="2949" y="77122"/>
                  </a:lnTo>
                  <a:lnTo>
                    <a:pt x="4537" y="72359"/>
                  </a:lnTo>
                  <a:lnTo>
                    <a:pt x="6125" y="67596"/>
                  </a:lnTo>
                  <a:lnTo>
                    <a:pt x="7939" y="63059"/>
                  </a:lnTo>
                  <a:lnTo>
                    <a:pt x="9981" y="58296"/>
                  </a:lnTo>
                  <a:lnTo>
                    <a:pt x="12249" y="53986"/>
                  </a:lnTo>
                  <a:lnTo>
                    <a:pt x="14517" y="49676"/>
                  </a:lnTo>
                  <a:lnTo>
                    <a:pt x="17466" y="45593"/>
                  </a:lnTo>
                  <a:lnTo>
                    <a:pt x="20188" y="41510"/>
                  </a:lnTo>
                  <a:lnTo>
                    <a:pt x="23364" y="37427"/>
                  </a:lnTo>
                  <a:lnTo>
                    <a:pt x="26539" y="33798"/>
                  </a:lnTo>
                  <a:lnTo>
                    <a:pt x="29715" y="30169"/>
                  </a:lnTo>
                  <a:lnTo>
                    <a:pt x="33344" y="26993"/>
                  </a:lnTo>
                  <a:lnTo>
                    <a:pt x="37200" y="23590"/>
                  </a:lnTo>
                  <a:lnTo>
                    <a:pt x="41283" y="20642"/>
                  </a:lnTo>
                  <a:lnTo>
                    <a:pt x="45139" y="17693"/>
                  </a:lnTo>
                  <a:lnTo>
                    <a:pt x="49449" y="14971"/>
                  </a:lnTo>
                  <a:lnTo>
                    <a:pt x="53532" y="12476"/>
                  </a:lnTo>
                  <a:lnTo>
                    <a:pt x="57842" y="10434"/>
                  </a:lnTo>
                  <a:lnTo>
                    <a:pt x="62605" y="8393"/>
                  </a:lnTo>
                  <a:lnTo>
                    <a:pt x="67142" y="6578"/>
                  </a:lnTo>
                  <a:lnTo>
                    <a:pt x="72132" y="4764"/>
                  </a:lnTo>
                  <a:lnTo>
                    <a:pt x="77122" y="3403"/>
                  </a:lnTo>
                  <a:lnTo>
                    <a:pt x="81886" y="2268"/>
                  </a:lnTo>
                  <a:lnTo>
                    <a:pt x="86876" y="1361"/>
                  </a:lnTo>
                  <a:lnTo>
                    <a:pt x="92093" y="681"/>
                  </a:lnTo>
                  <a:lnTo>
                    <a:pt x="97310" y="454"/>
                  </a:lnTo>
                  <a:lnTo>
                    <a:pt x="102528"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sz="1702">
                <a:solidFill>
                  <a:srgbClr val="FFFFFF"/>
                </a:solidFill>
                <a:latin typeface="微软雅黑" panose="020B0503020204020204" pitchFamily="34" charset="-122"/>
                <a:ea typeface="微软雅黑" panose="020B0503020204020204" pitchFamily="34" charset="-122"/>
              </a:endParaRPr>
            </a:p>
          </p:txBody>
        </p:sp>
      </p:grpSp>
      <p:sp>
        <p:nvSpPr>
          <p:cNvPr id="22" name="MH_Text_1"/>
          <p:cNvSpPr txBox="1"/>
          <p:nvPr>
            <p:custDataLst>
              <p:tags r:id="rId4"/>
            </p:custDataLst>
          </p:nvPr>
        </p:nvSpPr>
        <p:spPr>
          <a:xfrm>
            <a:off x="1685674" y="1990012"/>
            <a:ext cx="3246366" cy="1598765"/>
          </a:xfrm>
          <a:prstGeom prst="rect">
            <a:avLst/>
          </a:prstGeom>
          <a:noFill/>
        </p:spPr>
        <p:txBody>
          <a:bodyPr lIns="0" tIns="0" rIns="0" bIns="0">
            <a:noAutofit/>
          </a:bodyPr>
          <a:lstStyle/>
          <a:p>
            <a:pPr marL="285750" indent="-285750">
              <a:buFont typeface="Wingdings" charset="2"/>
              <a:buChar char="§"/>
            </a:pPr>
            <a:r>
              <a:rPr lang="zh-CN" altLang="en-US" sz="1200" dirty="0"/>
              <a:t>白酒作为我国消费量巨大的酒精饮料，酒的质量关系到千千万万消费者的健康甚至生命；</a:t>
            </a:r>
            <a:endParaRPr lang="en-US" sz="1200" dirty="0"/>
          </a:p>
          <a:p>
            <a:pPr marL="285750" indent="-285750">
              <a:buFont typeface="Wingdings" charset="2"/>
              <a:buChar char="§"/>
            </a:pPr>
            <a:r>
              <a:rPr lang="zh-CN" altLang="en-US" sz="1200" dirty="0"/>
              <a:t>酒企的信用作为酒产品的背书，承载着消费者的信赖和市场的健康；</a:t>
            </a:r>
            <a:endParaRPr lang="en-US" sz="1200" dirty="0"/>
          </a:p>
          <a:p>
            <a:pPr marL="285750" indent="-285750">
              <a:buFont typeface="Wingdings" charset="2"/>
              <a:buChar char="§"/>
            </a:pPr>
            <a:r>
              <a:rPr lang="zh-CN" altLang="en-US" sz="1200" dirty="0"/>
              <a:t>但由于酒企众多，且各省分布广泛，在行业统一监管上存在操作困难，且透明度较低</a:t>
            </a:r>
            <a:r>
              <a:rPr lang="zh-CN" altLang="en-US" sz="1200" dirty="0" smtClean="0"/>
              <a:t>。</a:t>
            </a:r>
            <a:endParaRPr lang="en-US" sz="1200" dirty="0"/>
          </a:p>
        </p:txBody>
      </p:sp>
      <p:sp>
        <p:nvSpPr>
          <p:cNvPr id="23" name="MH_Text_1"/>
          <p:cNvSpPr txBox="1"/>
          <p:nvPr>
            <p:custDataLst>
              <p:tags r:id="rId5"/>
            </p:custDataLst>
          </p:nvPr>
        </p:nvSpPr>
        <p:spPr>
          <a:xfrm>
            <a:off x="1685674" y="4213572"/>
            <a:ext cx="3246366" cy="982989"/>
          </a:xfrm>
          <a:prstGeom prst="rect">
            <a:avLst/>
          </a:prstGeom>
          <a:noFill/>
        </p:spPr>
        <p:txBody>
          <a:bodyPr lIns="0" tIns="0" rIns="0" bIns="0">
            <a:normAutofit/>
          </a:bodyPr>
          <a:lstStyle/>
          <a:p>
            <a:pPr marL="171450" indent="-171450">
              <a:buFont typeface="Wingdings" charset="2"/>
              <a:buChar char="§"/>
            </a:pPr>
            <a:r>
              <a:rPr lang="zh-CN" altLang="en-US" sz="1200" dirty="0"/>
              <a:t>收集酒企相关数据，分析信用因素权重，建立酒企信用指数</a:t>
            </a:r>
            <a:r>
              <a:rPr lang="zh-CN" altLang="en-US" sz="1200" dirty="0" smtClean="0"/>
              <a:t>模型</a:t>
            </a:r>
            <a:endParaRPr lang="en-US" sz="1200" dirty="0"/>
          </a:p>
          <a:p>
            <a:pPr marL="171450" indent="-171450">
              <a:buFont typeface="Wingdings" charset="2"/>
              <a:buChar char="§"/>
            </a:pPr>
            <a:r>
              <a:rPr lang="zh-CN" altLang="en-US" sz="1200" dirty="0"/>
              <a:t>对企业评分，划分酒业（白酒）</a:t>
            </a:r>
            <a:r>
              <a:rPr lang="zh-CN" altLang="en-US" sz="1200" dirty="0" smtClean="0"/>
              <a:t>等级</a:t>
            </a:r>
            <a:endParaRPr lang="zh-CN" altLang="en-US" sz="1200" dirty="0">
              <a:solidFill>
                <a:schemeClr val="tx1">
                  <a:lumMod val="65000"/>
                  <a:lumOff val="35000"/>
                </a:schemeClr>
              </a:solidFill>
              <a:latin typeface="DengXian" charset="-122"/>
              <a:ea typeface="DengXian" charset="-122"/>
              <a:cs typeface="DengXian" charset="-122"/>
            </a:endParaRPr>
          </a:p>
        </p:txBody>
      </p:sp>
      <p:sp>
        <p:nvSpPr>
          <p:cNvPr id="24" name="MH_Text_1"/>
          <p:cNvSpPr txBox="1"/>
          <p:nvPr>
            <p:custDataLst>
              <p:tags r:id="rId6"/>
            </p:custDataLst>
          </p:nvPr>
        </p:nvSpPr>
        <p:spPr>
          <a:xfrm>
            <a:off x="1684670" y="5909885"/>
            <a:ext cx="3247370" cy="598947"/>
          </a:xfrm>
          <a:prstGeom prst="rect">
            <a:avLst/>
          </a:prstGeom>
          <a:noFill/>
        </p:spPr>
        <p:txBody>
          <a:bodyPr lIns="0" tIns="0" rIns="0" bIns="0">
            <a:normAutofit/>
          </a:bodyPr>
          <a:lstStyle/>
          <a:p>
            <a:pPr marL="171450" lvl="0" indent="-171450">
              <a:buFont typeface="Wingdings" charset="2"/>
              <a:buChar char="§"/>
            </a:pPr>
            <a:r>
              <a:rPr lang="zh-CN" altLang="en-US" sz="1200" dirty="0"/>
              <a:t>企业信用指数化，帮助企业提升产品服务</a:t>
            </a:r>
            <a:r>
              <a:rPr lang="zh-CN" altLang="en-US" sz="1200" dirty="0" smtClean="0"/>
              <a:t>质量</a:t>
            </a:r>
            <a:endParaRPr lang="en-US" altLang="zh-CN" sz="1200" dirty="0" smtClean="0"/>
          </a:p>
          <a:p>
            <a:pPr marL="171450" lvl="0" indent="-171450">
              <a:buFont typeface="Wingdings" charset="2"/>
              <a:buChar char="§"/>
            </a:pPr>
            <a:r>
              <a:rPr lang="zh-CN" altLang="en-US" sz="1200" dirty="0" smtClean="0"/>
              <a:t>为</a:t>
            </a:r>
            <a:r>
              <a:rPr lang="zh-CN" altLang="en-US" sz="1200" dirty="0"/>
              <a:t>企业提高信用成绩提供</a:t>
            </a:r>
            <a:r>
              <a:rPr lang="zh-CN" altLang="en-US" sz="1200" dirty="0" smtClean="0"/>
              <a:t>方向</a:t>
            </a:r>
            <a:endParaRPr lang="zh-CN" altLang="en-US" sz="1200" dirty="0">
              <a:solidFill>
                <a:schemeClr val="tx1">
                  <a:lumMod val="65000"/>
                  <a:lumOff val="35000"/>
                </a:schemeClr>
              </a:solidFill>
              <a:latin typeface="DengXian" charset="-122"/>
              <a:ea typeface="DengXian" charset="-122"/>
              <a:cs typeface="DengXian" charset="-122"/>
            </a:endParaRPr>
          </a:p>
        </p:txBody>
      </p:sp>
      <p:grpSp>
        <p:nvGrpSpPr>
          <p:cNvPr id="29" name="Group 28"/>
          <p:cNvGrpSpPr/>
          <p:nvPr/>
        </p:nvGrpSpPr>
        <p:grpSpPr>
          <a:xfrm>
            <a:off x="4932041" y="2159586"/>
            <a:ext cx="4149323" cy="2948093"/>
            <a:chOff x="4932040" y="1619689"/>
            <a:chExt cx="4149323" cy="2211070"/>
          </a:xfrm>
        </p:grpSpPr>
        <p:pic>
          <p:nvPicPr>
            <p:cNvPr id="25" name="图片 1"/>
            <p:cNvPicPr/>
            <p:nvPr/>
          </p:nvPicPr>
          <p:blipFill rotWithShape="1">
            <a:blip r:embed="rId18" cstate="print">
              <a:extLst>
                <a:ext uri="{28A0092B-C50C-407E-A947-70E740481C1C}">
                  <a14:useLocalDpi xmlns:a14="http://schemas.microsoft.com/office/drawing/2010/main" val="0"/>
                </a:ext>
              </a:extLst>
            </a:blip>
            <a:srcRect t="5819"/>
            <a:stretch/>
          </p:blipFill>
          <p:spPr bwMode="auto">
            <a:xfrm>
              <a:off x="4932040" y="1619689"/>
              <a:ext cx="4149323" cy="2211070"/>
            </a:xfrm>
            <a:prstGeom prst="rect">
              <a:avLst/>
            </a:prstGeom>
            <a:ln>
              <a:noFill/>
            </a:ln>
            <a:extLst>
              <a:ext uri="{53640926-AAD7-44D8-BBD7-CCE9431645EC}">
                <a14:shadowObscured xmlns:a14="http://schemas.microsoft.com/office/drawing/2010/main"/>
              </a:ext>
            </a:extLst>
          </p:spPr>
        </p:pic>
        <p:sp>
          <p:nvSpPr>
            <p:cNvPr id="26" name="TextBox 25"/>
            <p:cNvSpPr txBox="1"/>
            <p:nvPr/>
          </p:nvSpPr>
          <p:spPr>
            <a:xfrm>
              <a:off x="7720083" y="2822439"/>
              <a:ext cx="569387" cy="103874"/>
            </a:xfrm>
            <a:prstGeom prst="rect">
              <a:avLst/>
            </a:prstGeom>
            <a:solidFill>
              <a:schemeClr val="bg1"/>
            </a:solidFill>
          </p:spPr>
          <p:txBody>
            <a:bodyPr wrap="none" rtlCol="0">
              <a:spAutoFit/>
            </a:bodyPr>
            <a:lstStyle/>
            <a:p>
              <a:r>
                <a:rPr lang="zh-CN" altLang="en-US" sz="300" smtClean="0"/>
                <a:t>失信</a:t>
              </a:r>
              <a:r>
                <a:rPr lang="zh-CN" altLang="en-US" sz="300" dirty="0" smtClean="0"/>
                <a:t>企业从业人员分析</a:t>
              </a:r>
              <a:endParaRPr lang="en-US" sz="300" dirty="0"/>
            </a:p>
          </p:txBody>
        </p:sp>
        <p:sp>
          <p:nvSpPr>
            <p:cNvPr id="28" name="Rectangle 27"/>
            <p:cNvSpPr/>
            <p:nvPr/>
          </p:nvSpPr>
          <p:spPr>
            <a:xfrm>
              <a:off x="6516216" y="2787774"/>
              <a:ext cx="415498" cy="103874"/>
            </a:xfrm>
            <a:prstGeom prst="rect">
              <a:avLst/>
            </a:prstGeom>
            <a:solidFill>
              <a:schemeClr val="bg1"/>
            </a:solidFill>
          </p:spPr>
          <p:txBody>
            <a:bodyPr wrap="none">
              <a:spAutoFit/>
            </a:bodyPr>
            <a:lstStyle/>
            <a:p>
              <a:r>
                <a:rPr lang="zh-CN" altLang="en-US" sz="300"/>
                <a:t>失信企业占比</a:t>
              </a:r>
              <a:endParaRPr lang="en-US" sz="300" dirty="0"/>
            </a:p>
          </p:txBody>
        </p:sp>
      </p:grpSp>
      <p:sp>
        <p:nvSpPr>
          <p:cNvPr id="27" name="矩形 26"/>
          <p:cNvSpPr/>
          <p:nvPr/>
        </p:nvSpPr>
        <p:spPr>
          <a:xfrm>
            <a:off x="751847" y="707660"/>
            <a:ext cx="1569660" cy="369332"/>
          </a:xfrm>
          <a:prstGeom prst="rect">
            <a:avLst/>
          </a:prstGeom>
        </p:spPr>
        <p:txBody>
          <a:bodyPr wrap="none">
            <a:spAutoFit/>
          </a:bodyPr>
          <a:lstStyle/>
          <a:p>
            <a:r>
              <a:rPr lang="zh-CN" altLang="en-US" b="1" dirty="0">
                <a:solidFill>
                  <a:prstClr val="black">
                    <a:lumMod val="75000"/>
                    <a:lumOff val="25000"/>
                  </a:prstClr>
                </a:solidFill>
                <a:latin typeface="微软雅黑" panose="020B0503020204020204" pitchFamily="34" charset="-122"/>
                <a:ea typeface="微软雅黑" panose="020B0503020204020204" pitchFamily="34" charset="-122"/>
              </a:rPr>
              <a:t>酒企信用指数</a:t>
            </a:r>
          </a:p>
        </p:txBody>
      </p:sp>
    </p:spTree>
    <p:extLst>
      <p:ext uri="{BB962C8B-B14F-4D97-AF65-F5344CB8AC3E}">
        <p14:creationId xmlns:p14="http://schemas.microsoft.com/office/powerpoint/2010/main" val="832662743"/>
      </p:ext>
    </p:extLst>
  </p:cSld>
  <p:clrMapOvr>
    <a:masterClrMapping/>
  </p:clrMapOvr>
  <mc:AlternateContent xmlns:mc="http://schemas.openxmlformats.org/markup-compatibility/2006" xmlns:p14="http://schemas.microsoft.com/office/powerpoint/2010/main">
    <mc:Choice Requires="p14">
      <p:transition spd="slow" p14:dur="2250" advTm="0"/>
    </mc:Choice>
    <mc:Fallback xmlns="">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9"/>
          <p:cNvSpPr txBox="1"/>
          <p:nvPr userDrawn="1"/>
        </p:nvSpPr>
        <p:spPr>
          <a:xfrm>
            <a:off x="618214" y="164637"/>
            <a:ext cx="5249931" cy="389168"/>
          </a:xfrm>
          <a:prstGeom prst="rect">
            <a:avLst/>
          </a:prstGeom>
          <a:noFill/>
        </p:spPr>
        <p:txBody>
          <a:bodyPr wrap="square" lIns="80605" tIns="40302" rIns="80605" bIns="40302"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业务</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应用</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咨询</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酒业指数服务</a:t>
            </a:r>
          </a:p>
        </p:txBody>
      </p:sp>
      <p:sp>
        <p:nvSpPr>
          <p:cNvPr id="10" name="MH_SubTitle_1"/>
          <p:cNvSpPr txBox="1">
            <a:spLocks noChangeArrowheads="1"/>
          </p:cNvSpPr>
          <p:nvPr>
            <p:custDataLst>
              <p:tags r:id="rId1"/>
            </p:custDataLst>
          </p:nvPr>
        </p:nvSpPr>
        <p:spPr bwMode="auto">
          <a:xfrm>
            <a:off x="1685674" y="1316765"/>
            <a:ext cx="1014118" cy="54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b="1" dirty="0">
                <a:solidFill>
                  <a:schemeClr val="accent1"/>
                </a:solidFill>
                <a:latin typeface="微软雅黑" panose="020B0503020204020204" pitchFamily="34" charset="-122"/>
                <a:ea typeface="微软雅黑" panose="020B0503020204020204" pitchFamily="34" charset="-122"/>
              </a:rPr>
              <a:t>难点及痛点</a:t>
            </a:r>
          </a:p>
        </p:txBody>
      </p:sp>
      <p:sp>
        <p:nvSpPr>
          <p:cNvPr id="12" name="MH_SubTitle_2"/>
          <p:cNvSpPr txBox="1">
            <a:spLocks noChangeArrowheads="1"/>
          </p:cNvSpPr>
          <p:nvPr>
            <p:custDataLst>
              <p:tags r:id="rId2"/>
            </p:custDataLst>
          </p:nvPr>
        </p:nvSpPr>
        <p:spPr bwMode="auto">
          <a:xfrm>
            <a:off x="1685674" y="3717032"/>
            <a:ext cx="1014118" cy="54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b="1" dirty="0">
                <a:solidFill>
                  <a:schemeClr val="accent2"/>
                </a:solidFill>
                <a:latin typeface="微软雅黑" panose="020B0503020204020204" pitchFamily="34" charset="-122"/>
                <a:ea typeface="微软雅黑" panose="020B0503020204020204" pitchFamily="34" charset="-122"/>
              </a:rPr>
              <a:t>解决的思路</a:t>
            </a:r>
          </a:p>
        </p:txBody>
      </p:sp>
      <p:sp>
        <p:nvSpPr>
          <p:cNvPr id="15" name="MH_SubTitle_3"/>
          <p:cNvSpPr txBox="1"/>
          <p:nvPr>
            <p:custDataLst>
              <p:tags r:id="rId3"/>
            </p:custDataLst>
          </p:nvPr>
        </p:nvSpPr>
        <p:spPr>
          <a:xfrm>
            <a:off x="1685674" y="5031877"/>
            <a:ext cx="1014118" cy="547867"/>
          </a:xfrm>
          <a:prstGeom prst="rect">
            <a:avLst/>
          </a:prstGeom>
          <a:noFill/>
        </p:spPr>
        <p:txBody>
          <a:bodyPr lIns="0" tIns="0" rIns="0" bIns="0" anchor="b">
            <a:normAutofit/>
          </a:bodyPr>
          <a:lstStyle/>
          <a:p>
            <a:pPr>
              <a:defRPr/>
            </a:pPr>
            <a:r>
              <a:rPr lang="zh-CN" altLang="en-US" sz="1400" b="1" dirty="0">
                <a:solidFill>
                  <a:srgbClr val="FFC000"/>
                </a:solidFill>
                <a:latin typeface="微软雅黑" panose="020B0503020204020204" pitchFamily="34" charset="-122"/>
                <a:ea typeface="微软雅黑" panose="020B0503020204020204" pitchFamily="34" charset="-122"/>
              </a:rPr>
              <a:t>获得的收益</a:t>
            </a:r>
          </a:p>
        </p:txBody>
      </p:sp>
      <p:grpSp>
        <p:nvGrpSpPr>
          <p:cNvPr id="3" name="Group 2"/>
          <p:cNvGrpSpPr/>
          <p:nvPr/>
        </p:nvGrpSpPr>
        <p:grpSpPr>
          <a:xfrm>
            <a:off x="776013" y="1631271"/>
            <a:ext cx="647641" cy="894461"/>
            <a:chOff x="590108" y="1575814"/>
            <a:chExt cx="647641" cy="670846"/>
          </a:xfrm>
        </p:grpSpPr>
        <p:sp>
          <p:nvSpPr>
            <p:cNvPr id="4" name="MH_Other_1"/>
            <p:cNvSpPr/>
            <p:nvPr>
              <p:custDataLst>
                <p:tags r:id="rId13"/>
              </p:custDataLst>
            </p:nvPr>
          </p:nvSpPr>
          <p:spPr>
            <a:xfrm>
              <a:off x="685351" y="1668635"/>
              <a:ext cx="468326" cy="4852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2">
                <a:solidFill>
                  <a:srgbClr val="FFFFFF"/>
                </a:solidFill>
                <a:latin typeface="微软雅黑" panose="020B0503020204020204" pitchFamily="34" charset="-122"/>
                <a:ea typeface="微软雅黑" panose="020B0503020204020204" pitchFamily="34" charset="-122"/>
              </a:endParaRPr>
            </a:p>
          </p:txBody>
        </p:sp>
        <p:sp>
          <p:nvSpPr>
            <p:cNvPr id="5" name="MH_Other_2"/>
            <p:cNvSpPr/>
            <p:nvPr>
              <p:custDataLst>
                <p:tags r:id="rId14"/>
              </p:custDataLst>
            </p:nvPr>
          </p:nvSpPr>
          <p:spPr>
            <a:xfrm>
              <a:off x="590108" y="1575814"/>
              <a:ext cx="647641" cy="670846"/>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2">
                <a:latin typeface="微软雅黑" panose="020B0503020204020204" pitchFamily="34" charset="-122"/>
                <a:ea typeface="微软雅黑" panose="020B0503020204020204" pitchFamily="34" charset="-122"/>
              </a:endParaRPr>
            </a:p>
          </p:txBody>
        </p:sp>
        <p:sp>
          <p:nvSpPr>
            <p:cNvPr id="17" name="MH_Other_7"/>
            <p:cNvSpPr>
              <a:spLocks/>
            </p:cNvSpPr>
            <p:nvPr>
              <p:custDataLst>
                <p:tags r:id="rId15"/>
              </p:custDataLst>
            </p:nvPr>
          </p:nvSpPr>
          <p:spPr bwMode="auto">
            <a:xfrm>
              <a:off x="799303" y="1754968"/>
              <a:ext cx="264753" cy="263698"/>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a:extLst/>
          </p:spPr>
          <p:txBody>
            <a:bodyPr anchor="ctr">
              <a:scene3d>
                <a:camera prst="orthographicFront"/>
                <a:lightRig rig="threePt" dir="t"/>
              </a:scene3d>
              <a:sp3d>
                <a:contourClr>
                  <a:srgbClr val="FFFFFF"/>
                </a:contourClr>
              </a:sp3d>
            </a:bodyPr>
            <a:lstStyle/>
            <a:p>
              <a:pPr algn="ctr">
                <a:defRPr/>
              </a:pPr>
              <a:endParaRPr lang="zh-CN" altLang="en-US" sz="1702">
                <a:solidFill>
                  <a:srgbClr val="FFFFFF"/>
                </a:solidFill>
                <a:latin typeface="微软雅黑" panose="020B0503020204020204" pitchFamily="34" charset="-122"/>
                <a:ea typeface="微软雅黑" panose="020B0503020204020204" pitchFamily="34" charset="-122"/>
              </a:endParaRPr>
            </a:p>
          </p:txBody>
        </p:sp>
      </p:grpSp>
      <p:grpSp>
        <p:nvGrpSpPr>
          <p:cNvPr id="21" name="Group 20"/>
          <p:cNvGrpSpPr/>
          <p:nvPr/>
        </p:nvGrpSpPr>
        <p:grpSpPr>
          <a:xfrm>
            <a:off x="776013" y="4002627"/>
            <a:ext cx="647641" cy="894461"/>
            <a:chOff x="590108" y="3001837"/>
            <a:chExt cx="647641" cy="670846"/>
          </a:xfrm>
        </p:grpSpPr>
        <p:sp>
          <p:nvSpPr>
            <p:cNvPr id="6" name="MH_Other_3"/>
            <p:cNvSpPr/>
            <p:nvPr>
              <p:custDataLst>
                <p:tags r:id="rId10"/>
              </p:custDataLst>
            </p:nvPr>
          </p:nvSpPr>
          <p:spPr>
            <a:xfrm>
              <a:off x="685351" y="3094659"/>
              <a:ext cx="468326" cy="4852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2">
                <a:solidFill>
                  <a:srgbClr val="FFFFFF"/>
                </a:solidFill>
                <a:latin typeface="微软雅黑" panose="020B0503020204020204" pitchFamily="34" charset="-122"/>
                <a:ea typeface="微软雅黑" panose="020B0503020204020204" pitchFamily="34" charset="-122"/>
              </a:endParaRPr>
            </a:p>
          </p:txBody>
        </p:sp>
        <p:sp>
          <p:nvSpPr>
            <p:cNvPr id="7" name="MH_Other_4"/>
            <p:cNvSpPr/>
            <p:nvPr>
              <p:custDataLst>
                <p:tags r:id="rId11"/>
              </p:custDataLst>
            </p:nvPr>
          </p:nvSpPr>
          <p:spPr>
            <a:xfrm>
              <a:off x="590108" y="3001837"/>
              <a:ext cx="647641" cy="670846"/>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2">
                <a:latin typeface="微软雅黑" panose="020B0503020204020204" pitchFamily="34" charset="-122"/>
                <a:ea typeface="微软雅黑" panose="020B0503020204020204" pitchFamily="34" charset="-122"/>
              </a:endParaRPr>
            </a:p>
          </p:txBody>
        </p:sp>
        <p:sp>
          <p:nvSpPr>
            <p:cNvPr id="18" name="MH_Other_8"/>
            <p:cNvSpPr>
              <a:spLocks noChangeAspect="1"/>
            </p:cNvSpPr>
            <p:nvPr>
              <p:custDataLst>
                <p:tags r:id="rId12"/>
              </p:custDataLst>
            </p:nvPr>
          </p:nvSpPr>
          <p:spPr bwMode="auto">
            <a:xfrm>
              <a:off x="800168" y="3171662"/>
              <a:ext cx="263697" cy="26158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FFFFFF"/>
            </a:solidFill>
            <a:ln>
              <a:noFill/>
            </a:ln>
            <a:extLst/>
          </p:spPr>
          <p:txBody>
            <a:bodyPr anchor="ctr">
              <a:scene3d>
                <a:camera prst="orthographicFront"/>
                <a:lightRig rig="threePt" dir="t"/>
              </a:scene3d>
              <a:sp3d>
                <a:contourClr>
                  <a:srgbClr val="FFFFFF"/>
                </a:contourClr>
              </a:sp3d>
            </a:bodyPr>
            <a:lstStyle/>
            <a:p>
              <a:pPr algn="ctr">
                <a:defRPr/>
              </a:pPr>
              <a:endParaRPr lang="zh-CN" altLang="en-US" sz="1702">
                <a:solidFill>
                  <a:srgbClr val="FFFFFF"/>
                </a:solidFill>
                <a:latin typeface="微软雅黑" panose="020B0503020204020204" pitchFamily="34" charset="-122"/>
                <a:ea typeface="微软雅黑" panose="020B0503020204020204" pitchFamily="34" charset="-122"/>
              </a:endParaRPr>
            </a:p>
          </p:txBody>
        </p:sp>
      </p:grpSp>
      <p:grpSp>
        <p:nvGrpSpPr>
          <p:cNvPr id="20" name="Group 19"/>
          <p:cNvGrpSpPr/>
          <p:nvPr/>
        </p:nvGrpSpPr>
        <p:grpSpPr>
          <a:xfrm>
            <a:off x="776012" y="5329195"/>
            <a:ext cx="647210" cy="892460"/>
            <a:chOff x="590108" y="4358251"/>
            <a:chExt cx="647210" cy="669345"/>
          </a:xfrm>
          <a:solidFill>
            <a:srgbClr val="FFC000"/>
          </a:solidFill>
        </p:grpSpPr>
        <p:sp>
          <p:nvSpPr>
            <p:cNvPr id="8" name="MH_Other_5"/>
            <p:cNvSpPr/>
            <p:nvPr>
              <p:custDataLst>
                <p:tags r:id="rId7"/>
              </p:custDataLst>
            </p:nvPr>
          </p:nvSpPr>
          <p:spPr>
            <a:xfrm>
              <a:off x="666034" y="4471870"/>
              <a:ext cx="468014" cy="484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2">
                <a:solidFill>
                  <a:srgbClr val="FFFFFF"/>
                </a:solidFill>
                <a:latin typeface="微软雅黑" panose="020B0503020204020204" pitchFamily="34" charset="-122"/>
                <a:ea typeface="微软雅黑" panose="020B0503020204020204" pitchFamily="34" charset="-122"/>
              </a:endParaRPr>
            </a:p>
          </p:txBody>
        </p:sp>
        <p:sp>
          <p:nvSpPr>
            <p:cNvPr id="9" name="MH_Other_6"/>
            <p:cNvSpPr/>
            <p:nvPr>
              <p:custDataLst>
                <p:tags r:id="rId8"/>
              </p:custDataLst>
            </p:nvPr>
          </p:nvSpPr>
          <p:spPr>
            <a:xfrm>
              <a:off x="590108" y="4358251"/>
              <a:ext cx="647210" cy="669345"/>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2">
                <a:latin typeface="微软雅黑" panose="020B0503020204020204" pitchFamily="34" charset="-122"/>
                <a:ea typeface="微软雅黑" panose="020B0503020204020204" pitchFamily="34" charset="-122"/>
              </a:endParaRPr>
            </a:p>
          </p:txBody>
        </p:sp>
        <p:sp>
          <p:nvSpPr>
            <p:cNvPr id="19" name="MH_Other_9"/>
            <p:cNvSpPr>
              <a:spLocks noChangeAspect="1"/>
            </p:cNvSpPr>
            <p:nvPr>
              <p:custDataLst>
                <p:tags r:id="rId9"/>
              </p:custDataLst>
            </p:nvPr>
          </p:nvSpPr>
          <p:spPr bwMode="auto">
            <a:xfrm>
              <a:off x="781425" y="4560635"/>
              <a:ext cx="264576" cy="264575"/>
            </a:xfrm>
            <a:custGeom>
              <a:avLst/>
              <a:gdLst>
                <a:gd name="T0" fmla="*/ 883582 w 2298700"/>
                <a:gd name="T1" fmla="*/ 1295872 h 2298700"/>
                <a:gd name="T2" fmla="*/ 899660 w 2298700"/>
                <a:gd name="T3" fmla="*/ 1824434 h 2298700"/>
                <a:gd name="T4" fmla="*/ 870674 w 2298700"/>
                <a:gd name="T5" fmla="*/ 1867800 h 2298700"/>
                <a:gd name="T6" fmla="*/ 472571 w 2298700"/>
                <a:gd name="T7" fmla="*/ 1870524 h 2298700"/>
                <a:gd name="T8" fmla="*/ 439282 w 2298700"/>
                <a:gd name="T9" fmla="*/ 1829883 h 2298700"/>
                <a:gd name="T10" fmla="*/ 450831 w 2298700"/>
                <a:gd name="T11" fmla="*/ 1299959 h 2298700"/>
                <a:gd name="T12" fmla="*/ 1168971 w 2298700"/>
                <a:gd name="T13" fmla="*/ 903287 h 2298700"/>
                <a:gd name="T14" fmla="*/ 1561900 w 2298700"/>
                <a:gd name="T15" fmla="*/ 923717 h 2298700"/>
                <a:gd name="T16" fmla="*/ 1573443 w 2298700"/>
                <a:gd name="T17" fmla="*/ 1829892 h 2298700"/>
                <a:gd name="T18" fmla="*/ 1540624 w 2298700"/>
                <a:gd name="T19" fmla="*/ 1870524 h 2298700"/>
                <a:gd name="T20" fmla="*/ 1142262 w 2298700"/>
                <a:gd name="T21" fmla="*/ 1867800 h 2298700"/>
                <a:gd name="T22" fmla="*/ 1113291 w 2298700"/>
                <a:gd name="T23" fmla="*/ 1824444 h 2298700"/>
                <a:gd name="T24" fmla="*/ 1129361 w 2298700"/>
                <a:gd name="T25" fmla="*/ 919404 h 2298700"/>
                <a:gd name="T26" fmla="*/ 2191940 w 2298700"/>
                <a:gd name="T27" fmla="*/ 450850 h 2298700"/>
                <a:gd name="T28" fmla="*/ 2238385 w 2298700"/>
                <a:gd name="T29" fmla="*/ 475582 h 2298700"/>
                <a:gd name="T30" fmla="*/ 2245636 w 2298700"/>
                <a:gd name="T31" fmla="*/ 1835358 h 2298700"/>
                <a:gd name="T32" fmla="*/ 2208706 w 2298700"/>
                <a:gd name="T33" fmla="*/ 1872115 h 2298700"/>
                <a:gd name="T34" fmla="*/ 1810633 w 2298700"/>
                <a:gd name="T35" fmla="*/ 1865309 h 2298700"/>
                <a:gd name="T36" fmla="*/ 1785938 w 2298700"/>
                <a:gd name="T37" fmla="*/ 1818568 h 2298700"/>
                <a:gd name="T38" fmla="*/ 1806329 w 2298700"/>
                <a:gd name="T39" fmla="*/ 463556 h 2298700"/>
                <a:gd name="T40" fmla="*/ 1464870 w 2298700"/>
                <a:gd name="T41" fmla="*/ 38100 h 2298700"/>
                <a:gd name="T42" fmla="*/ 1493876 w 2298700"/>
                <a:gd name="T43" fmla="*/ 48317 h 2298700"/>
                <a:gd name="T44" fmla="*/ 1512005 w 2298700"/>
                <a:gd name="T45" fmla="*/ 72609 h 2298700"/>
                <a:gd name="T46" fmla="*/ 1540105 w 2298700"/>
                <a:gd name="T47" fmla="*/ 509198 h 2298700"/>
                <a:gd name="T48" fmla="*/ 1503847 w 2298700"/>
                <a:gd name="T49" fmla="*/ 543253 h 2298700"/>
                <a:gd name="T50" fmla="*/ 1459205 w 2298700"/>
                <a:gd name="T51" fmla="*/ 535761 h 2298700"/>
                <a:gd name="T52" fmla="*/ 1437677 w 2298700"/>
                <a:gd name="T53" fmla="*/ 503749 h 2298700"/>
                <a:gd name="T54" fmla="*/ 1348845 w 2298700"/>
                <a:gd name="T55" fmla="*/ 357311 h 2298700"/>
                <a:gd name="T56" fmla="*/ 1214465 w 2298700"/>
                <a:gd name="T57" fmla="*/ 507608 h 2298700"/>
                <a:gd name="T58" fmla="*/ 1010062 w 2298700"/>
                <a:gd name="T59" fmla="*/ 669711 h 2298700"/>
                <a:gd name="T60" fmla="*/ 834212 w 2298700"/>
                <a:gd name="T61" fmla="*/ 763477 h 2298700"/>
                <a:gd name="T62" fmla="*/ 682609 w 2298700"/>
                <a:gd name="T63" fmla="*/ 817965 h 2298700"/>
                <a:gd name="T64" fmla="*/ 523528 w 2298700"/>
                <a:gd name="T65" fmla="*/ 852928 h 2298700"/>
                <a:gd name="T66" fmla="*/ 404104 w 2298700"/>
                <a:gd name="T67" fmla="*/ 862464 h 2298700"/>
                <a:gd name="T68" fmla="*/ 374191 w 2298700"/>
                <a:gd name="T69" fmla="*/ 838852 h 2298700"/>
                <a:gd name="T70" fmla="*/ 369206 w 2298700"/>
                <a:gd name="T71" fmla="*/ 795034 h 2298700"/>
                <a:gd name="T72" fmla="*/ 405237 w 2298700"/>
                <a:gd name="T73" fmla="*/ 760071 h 2298700"/>
                <a:gd name="T74" fmla="*/ 535765 w 2298700"/>
                <a:gd name="T75" fmla="*/ 742589 h 2298700"/>
                <a:gd name="T76" fmla="*/ 679890 w 2298700"/>
                <a:gd name="T77" fmla="*/ 706945 h 2298700"/>
                <a:gd name="T78" fmla="*/ 816536 w 2298700"/>
                <a:gd name="T79" fmla="*/ 654273 h 2298700"/>
                <a:gd name="T80" fmla="*/ 989667 w 2298700"/>
                <a:gd name="T81" fmla="*/ 554832 h 2298700"/>
                <a:gd name="T82" fmla="*/ 1171862 w 2298700"/>
                <a:gd name="T83" fmla="*/ 398859 h 2298700"/>
                <a:gd name="T84" fmla="*/ 1282675 w 2298700"/>
                <a:gd name="T85" fmla="*/ 267178 h 2298700"/>
                <a:gd name="T86" fmla="*/ 1087110 w 2298700"/>
                <a:gd name="T87" fmla="*/ 283979 h 2298700"/>
                <a:gd name="T88" fmla="*/ 1044054 w 2298700"/>
                <a:gd name="T89" fmla="*/ 259005 h 2298700"/>
                <a:gd name="T90" fmla="*/ 1040654 w 2298700"/>
                <a:gd name="T91" fmla="*/ 208376 h 2298700"/>
                <a:gd name="T92" fmla="*/ 1446288 w 2298700"/>
                <a:gd name="T93" fmla="*/ 40370 h 2298700"/>
                <a:gd name="T94" fmla="*/ 128386 w 2298700"/>
                <a:gd name="T95" fmla="*/ 3403 h 2298700"/>
                <a:gd name="T96" fmla="*/ 171711 w 2298700"/>
                <a:gd name="T97" fmla="*/ 26993 h 2298700"/>
                <a:gd name="T98" fmla="*/ 199157 w 2298700"/>
                <a:gd name="T99" fmla="*/ 67596 h 2298700"/>
                <a:gd name="T100" fmla="*/ 2201163 w 2298700"/>
                <a:gd name="T101" fmla="*/ 2093192 h 2298700"/>
                <a:gd name="T102" fmla="*/ 2249251 w 2298700"/>
                <a:gd name="T103" fmla="*/ 2107936 h 2298700"/>
                <a:gd name="T104" fmla="*/ 2283729 w 2298700"/>
                <a:gd name="T105" fmla="*/ 2142414 h 2298700"/>
                <a:gd name="T106" fmla="*/ 2298473 w 2298700"/>
                <a:gd name="T107" fmla="*/ 2190729 h 2298700"/>
                <a:gd name="T108" fmla="*/ 2288720 w 2298700"/>
                <a:gd name="T109" fmla="*/ 2240405 h 2298700"/>
                <a:gd name="T110" fmla="*/ 2257417 w 2298700"/>
                <a:gd name="T111" fmla="*/ 2278059 h 2298700"/>
                <a:gd name="T112" fmla="*/ 2211597 w 2298700"/>
                <a:gd name="T113" fmla="*/ 2297566 h 2298700"/>
                <a:gd name="T114" fmla="*/ 72132 w 2298700"/>
                <a:gd name="T115" fmla="*/ 2294164 h 2298700"/>
                <a:gd name="T116" fmla="*/ 29715 w 2298700"/>
                <a:gd name="T117" fmla="*/ 2268532 h 2298700"/>
                <a:gd name="T118" fmla="*/ 4537 w 2298700"/>
                <a:gd name="T119" fmla="*/ 2226568 h 2298700"/>
                <a:gd name="T120" fmla="*/ 907 w 2298700"/>
                <a:gd name="T121" fmla="*/ 87330 h 2298700"/>
                <a:gd name="T122" fmla="*/ 20188 w 2298700"/>
                <a:gd name="T123" fmla="*/ 41510 h 2298700"/>
                <a:gd name="T124" fmla="*/ 57842 w 2298700"/>
                <a:gd name="T125" fmla="*/ 10434 h 2298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98700" h="2298700">
                  <a:moveTo>
                    <a:pt x="494084" y="1279525"/>
                  </a:moveTo>
                  <a:lnTo>
                    <a:pt x="844179" y="1279525"/>
                  </a:lnTo>
                  <a:lnTo>
                    <a:pt x="849841" y="1279752"/>
                  </a:lnTo>
                  <a:lnTo>
                    <a:pt x="855502" y="1280660"/>
                  </a:lnTo>
                  <a:lnTo>
                    <a:pt x="860710" y="1282023"/>
                  </a:lnTo>
                  <a:lnTo>
                    <a:pt x="865692" y="1283839"/>
                  </a:lnTo>
                  <a:lnTo>
                    <a:pt x="870674" y="1286109"/>
                  </a:lnTo>
                  <a:lnTo>
                    <a:pt x="875203" y="1289061"/>
                  </a:lnTo>
                  <a:lnTo>
                    <a:pt x="879732" y="1292467"/>
                  </a:lnTo>
                  <a:lnTo>
                    <a:pt x="883582" y="1295872"/>
                  </a:lnTo>
                  <a:lnTo>
                    <a:pt x="887205" y="1299959"/>
                  </a:lnTo>
                  <a:lnTo>
                    <a:pt x="890602" y="1304273"/>
                  </a:lnTo>
                  <a:lnTo>
                    <a:pt x="893320" y="1308814"/>
                  </a:lnTo>
                  <a:lnTo>
                    <a:pt x="895584" y="1313809"/>
                  </a:lnTo>
                  <a:lnTo>
                    <a:pt x="897396" y="1319031"/>
                  </a:lnTo>
                  <a:lnTo>
                    <a:pt x="898981" y="1324480"/>
                  </a:lnTo>
                  <a:lnTo>
                    <a:pt x="899660" y="1329702"/>
                  </a:lnTo>
                  <a:lnTo>
                    <a:pt x="900113" y="1335378"/>
                  </a:lnTo>
                  <a:lnTo>
                    <a:pt x="900113" y="1818531"/>
                  </a:lnTo>
                  <a:lnTo>
                    <a:pt x="899660" y="1824434"/>
                  </a:lnTo>
                  <a:lnTo>
                    <a:pt x="898981" y="1829883"/>
                  </a:lnTo>
                  <a:lnTo>
                    <a:pt x="897396" y="1835332"/>
                  </a:lnTo>
                  <a:lnTo>
                    <a:pt x="895584" y="1840554"/>
                  </a:lnTo>
                  <a:lnTo>
                    <a:pt x="893320" y="1845322"/>
                  </a:lnTo>
                  <a:lnTo>
                    <a:pt x="890602" y="1850090"/>
                  </a:lnTo>
                  <a:lnTo>
                    <a:pt x="887205" y="1854404"/>
                  </a:lnTo>
                  <a:lnTo>
                    <a:pt x="883582" y="1858264"/>
                  </a:lnTo>
                  <a:lnTo>
                    <a:pt x="879732" y="1861897"/>
                  </a:lnTo>
                  <a:lnTo>
                    <a:pt x="875203" y="1865302"/>
                  </a:lnTo>
                  <a:lnTo>
                    <a:pt x="870674" y="1867800"/>
                  </a:lnTo>
                  <a:lnTo>
                    <a:pt x="865692" y="1870524"/>
                  </a:lnTo>
                  <a:lnTo>
                    <a:pt x="860710" y="1872114"/>
                  </a:lnTo>
                  <a:lnTo>
                    <a:pt x="855502" y="1873476"/>
                  </a:lnTo>
                  <a:lnTo>
                    <a:pt x="849841" y="1874611"/>
                  </a:lnTo>
                  <a:lnTo>
                    <a:pt x="844179" y="1874838"/>
                  </a:lnTo>
                  <a:lnTo>
                    <a:pt x="494084" y="1874838"/>
                  </a:lnTo>
                  <a:lnTo>
                    <a:pt x="488423" y="1874611"/>
                  </a:lnTo>
                  <a:lnTo>
                    <a:pt x="482761" y="1873476"/>
                  </a:lnTo>
                  <a:lnTo>
                    <a:pt x="477326" y="1872114"/>
                  </a:lnTo>
                  <a:lnTo>
                    <a:pt x="472571" y="1870524"/>
                  </a:lnTo>
                  <a:lnTo>
                    <a:pt x="467589" y="1867800"/>
                  </a:lnTo>
                  <a:lnTo>
                    <a:pt x="463060" y="1865302"/>
                  </a:lnTo>
                  <a:lnTo>
                    <a:pt x="458531" y="1861897"/>
                  </a:lnTo>
                  <a:lnTo>
                    <a:pt x="454455" y="1858264"/>
                  </a:lnTo>
                  <a:lnTo>
                    <a:pt x="450831" y="1854404"/>
                  </a:lnTo>
                  <a:lnTo>
                    <a:pt x="447661" y="1850090"/>
                  </a:lnTo>
                  <a:lnTo>
                    <a:pt x="444944" y="1845322"/>
                  </a:lnTo>
                  <a:lnTo>
                    <a:pt x="442679" y="1840554"/>
                  </a:lnTo>
                  <a:lnTo>
                    <a:pt x="440868" y="1835332"/>
                  </a:lnTo>
                  <a:lnTo>
                    <a:pt x="439282" y="1829883"/>
                  </a:lnTo>
                  <a:lnTo>
                    <a:pt x="438603" y="1824434"/>
                  </a:lnTo>
                  <a:lnTo>
                    <a:pt x="438150" y="1818531"/>
                  </a:lnTo>
                  <a:lnTo>
                    <a:pt x="438150" y="1335378"/>
                  </a:lnTo>
                  <a:lnTo>
                    <a:pt x="438603" y="1329702"/>
                  </a:lnTo>
                  <a:lnTo>
                    <a:pt x="439282" y="1324480"/>
                  </a:lnTo>
                  <a:lnTo>
                    <a:pt x="440868" y="1319031"/>
                  </a:lnTo>
                  <a:lnTo>
                    <a:pt x="442679" y="1313809"/>
                  </a:lnTo>
                  <a:lnTo>
                    <a:pt x="444944" y="1308814"/>
                  </a:lnTo>
                  <a:lnTo>
                    <a:pt x="447661" y="1304273"/>
                  </a:lnTo>
                  <a:lnTo>
                    <a:pt x="450831" y="1299959"/>
                  </a:lnTo>
                  <a:lnTo>
                    <a:pt x="454455" y="1295872"/>
                  </a:lnTo>
                  <a:lnTo>
                    <a:pt x="458531" y="1292467"/>
                  </a:lnTo>
                  <a:lnTo>
                    <a:pt x="463060" y="1289061"/>
                  </a:lnTo>
                  <a:lnTo>
                    <a:pt x="467589" y="1286109"/>
                  </a:lnTo>
                  <a:lnTo>
                    <a:pt x="472571" y="1283839"/>
                  </a:lnTo>
                  <a:lnTo>
                    <a:pt x="477326" y="1282023"/>
                  </a:lnTo>
                  <a:lnTo>
                    <a:pt x="482761" y="1280660"/>
                  </a:lnTo>
                  <a:lnTo>
                    <a:pt x="488423" y="1279752"/>
                  </a:lnTo>
                  <a:lnTo>
                    <a:pt x="494084" y="1279525"/>
                  </a:lnTo>
                  <a:close/>
                  <a:moveTo>
                    <a:pt x="1168971" y="903287"/>
                  </a:moveTo>
                  <a:lnTo>
                    <a:pt x="1518668" y="903287"/>
                  </a:lnTo>
                  <a:lnTo>
                    <a:pt x="1524553" y="903514"/>
                  </a:lnTo>
                  <a:lnTo>
                    <a:pt x="1529985" y="904195"/>
                  </a:lnTo>
                  <a:lnTo>
                    <a:pt x="1535418" y="905557"/>
                  </a:lnTo>
                  <a:lnTo>
                    <a:pt x="1540624" y="907600"/>
                  </a:lnTo>
                  <a:lnTo>
                    <a:pt x="1545377" y="909870"/>
                  </a:lnTo>
                  <a:lnTo>
                    <a:pt x="1550130" y="912821"/>
                  </a:lnTo>
                  <a:lnTo>
                    <a:pt x="1554430" y="915999"/>
                  </a:lnTo>
                  <a:lnTo>
                    <a:pt x="1558278" y="919404"/>
                  </a:lnTo>
                  <a:lnTo>
                    <a:pt x="1561900" y="923717"/>
                  </a:lnTo>
                  <a:lnTo>
                    <a:pt x="1565295" y="927803"/>
                  </a:lnTo>
                  <a:lnTo>
                    <a:pt x="1567784" y="932343"/>
                  </a:lnTo>
                  <a:lnTo>
                    <a:pt x="1570274" y="937337"/>
                  </a:lnTo>
                  <a:lnTo>
                    <a:pt x="1572085" y="942558"/>
                  </a:lnTo>
                  <a:lnTo>
                    <a:pt x="1573443" y="948006"/>
                  </a:lnTo>
                  <a:lnTo>
                    <a:pt x="1574575" y="953681"/>
                  </a:lnTo>
                  <a:lnTo>
                    <a:pt x="1574801" y="959355"/>
                  </a:lnTo>
                  <a:lnTo>
                    <a:pt x="1574801" y="1818542"/>
                  </a:lnTo>
                  <a:lnTo>
                    <a:pt x="1574575" y="1824444"/>
                  </a:lnTo>
                  <a:lnTo>
                    <a:pt x="1573443" y="1829892"/>
                  </a:lnTo>
                  <a:lnTo>
                    <a:pt x="1572085" y="1835340"/>
                  </a:lnTo>
                  <a:lnTo>
                    <a:pt x="1570274" y="1840560"/>
                  </a:lnTo>
                  <a:lnTo>
                    <a:pt x="1567784" y="1845327"/>
                  </a:lnTo>
                  <a:lnTo>
                    <a:pt x="1565295" y="1850094"/>
                  </a:lnTo>
                  <a:lnTo>
                    <a:pt x="1561900" y="1854407"/>
                  </a:lnTo>
                  <a:lnTo>
                    <a:pt x="1558278" y="1858266"/>
                  </a:lnTo>
                  <a:lnTo>
                    <a:pt x="1554430" y="1861898"/>
                  </a:lnTo>
                  <a:lnTo>
                    <a:pt x="1550130" y="1865303"/>
                  </a:lnTo>
                  <a:lnTo>
                    <a:pt x="1545377" y="1867800"/>
                  </a:lnTo>
                  <a:lnTo>
                    <a:pt x="1540624" y="1870524"/>
                  </a:lnTo>
                  <a:lnTo>
                    <a:pt x="1535418" y="1872113"/>
                  </a:lnTo>
                  <a:lnTo>
                    <a:pt x="1529985" y="1873475"/>
                  </a:lnTo>
                  <a:lnTo>
                    <a:pt x="1524553" y="1874610"/>
                  </a:lnTo>
                  <a:lnTo>
                    <a:pt x="1518668" y="1874837"/>
                  </a:lnTo>
                  <a:lnTo>
                    <a:pt x="1168971" y="1874837"/>
                  </a:lnTo>
                  <a:lnTo>
                    <a:pt x="1163312" y="1874610"/>
                  </a:lnTo>
                  <a:lnTo>
                    <a:pt x="1157654" y="1873475"/>
                  </a:lnTo>
                  <a:lnTo>
                    <a:pt x="1152221" y="1872113"/>
                  </a:lnTo>
                  <a:lnTo>
                    <a:pt x="1147242" y="1870524"/>
                  </a:lnTo>
                  <a:lnTo>
                    <a:pt x="1142262" y="1867800"/>
                  </a:lnTo>
                  <a:lnTo>
                    <a:pt x="1137736" y="1865303"/>
                  </a:lnTo>
                  <a:lnTo>
                    <a:pt x="1133435" y="1861898"/>
                  </a:lnTo>
                  <a:lnTo>
                    <a:pt x="1129361" y="1858266"/>
                  </a:lnTo>
                  <a:lnTo>
                    <a:pt x="1125740" y="1854407"/>
                  </a:lnTo>
                  <a:lnTo>
                    <a:pt x="1122797" y="1850094"/>
                  </a:lnTo>
                  <a:lnTo>
                    <a:pt x="1119855" y="1845327"/>
                  </a:lnTo>
                  <a:lnTo>
                    <a:pt x="1117365" y="1840560"/>
                  </a:lnTo>
                  <a:lnTo>
                    <a:pt x="1115554" y="1835340"/>
                  </a:lnTo>
                  <a:lnTo>
                    <a:pt x="1114196" y="1829892"/>
                  </a:lnTo>
                  <a:lnTo>
                    <a:pt x="1113291" y="1824444"/>
                  </a:lnTo>
                  <a:lnTo>
                    <a:pt x="1112838" y="1818542"/>
                  </a:lnTo>
                  <a:lnTo>
                    <a:pt x="1112838" y="959355"/>
                  </a:lnTo>
                  <a:lnTo>
                    <a:pt x="1113291" y="953681"/>
                  </a:lnTo>
                  <a:lnTo>
                    <a:pt x="1114196" y="948006"/>
                  </a:lnTo>
                  <a:lnTo>
                    <a:pt x="1115554" y="942558"/>
                  </a:lnTo>
                  <a:lnTo>
                    <a:pt x="1117365" y="937337"/>
                  </a:lnTo>
                  <a:lnTo>
                    <a:pt x="1119855" y="932343"/>
                  </a:lnTo>
                  <a:lnTo>
                    <a:pt x="1122797" y="927803"/>
                  </a:lnTo>
                  <a:lnTo>
                    <a:pt x="1125740" y="923717"/>
                  </a:lnTo>
                  <a:lnTo>
                    <a:pt x="1129361" y="919404"/>
                  </a:lnTo>
                  <a:lnTo>
                    <a:pt x="1133435" y="915999"/>
                  </a:lnTo>
                  <a:lnTo>
                    <a:pt x="1137736" y="912821"/>
                  </a:lnTo>
                  <a:lnTo>
                    <a:pt x="1142262" y="909870"/>
                  </a:lnTo>
                  <a:lnTo>
                    <a:pt x="1147242" y="907600"/>
                  </a:lnTo>
                  <a:lnTo>
                    <a:pt x="1152221" y="905557"/>
                  </a:lnTo>
                  <a:lnTo>
                    <a:pt x="1157654" y="904195"/>
                  </a:lnTo>
                  <a:lnTo>
                    <a:pt x="1163312" y="903514"/>
                  </a:lnTo>
                  <a:lnTo>
                    <a:pt x="1168971" y="903287"/>
                  </a:lnTo>
                  <a:close/>
                  <a:moveTo>
                    <a:pt x="1841899" y="450850"/>
                  </a:moveTo>
                  <a:lnTo>
                    <a:pt x="2191940" y="450850"/>
                  </a:lnTo>
                  <a:lnTo>
                    <a:pt x="2197604" y="451077"/>
                  </a:lnTo>
                  <a:lnTo>
                    <a:pt x="2203268" y="451985"/>
                  </a:lnTo>
                  <a:lnTo>
                    <a:pt x="2208706" y="453573"/>
                  </a:lnTo>
                  <a:lnTo>
                    <a:pt x="2213917" y="455388"/>
                  </a:lnTo>
                  <a:lnTo>
                    <a:pt x="2218674" y="457657"/>
                  </a:lnTo>
                  <a:lnTo>
                    <a:pt x="2223206" y="460380"/>
                  </a:lnTo>
                  <a:lnTo>
                    <a:pt x="2227510" y="463556"/>
                  </a:lnTo>
                  <a:lnTo>
                    <a:pt x="2231589" y="467186"/>
                  </a:lnTo>
                  <a:lnTo>
                    <a:pt x="2235214" y="471271"/>
                  </a:lnTo>
                  <a:lnTo>
                    <a:pt x="2238385" y="475582"/>
                  </a:lnTo>
                  <a:lnTo>
                    <a:pt x="2241104" y="480119"/>
                  </a:lnTo>
                  <a:lnTo>
                    <a:pt x="2243596" y="484884"/>
                  </a:lnTo>
                  <a:lnTo>
                    <a:pt x="2245636" y="490103"/>
                  </a:lnTo>
                  <a:lnTo>
                    <a:pt x="2246768" y="495548"/>
                  </a:lnTo>
                  <a:lnTo>
                    <a:pt x="2247675" y="501221"/>
                  </a:lnTo>
                  <a:lnTo>
                    <a:pt x="2247901" y="506893"/>
                  </a:lnTo>
                  <a:lnTo>
                    <a:pt x="2247901" y="1818568"/>
                  </a:lnTo>
                  <a:lnTo>
                    <a:pt x="2247675" y="1824468"/>
                  </a:lnTo>
                  <a:lnTo>
                    <a:pt x="2246768" y="1829913"/>
                  </a:lnTo>
                  <a:lnTo>
                    <a:pt x="2245636" y="1835358"/>
                  </a:lnTo>
                  <a:lnTo>
                    <a:pt x="2243596" y="1840577"/>
                  </a:lnTo>
                  <a:lnTo>
                    <a:pt x="2241104" y="1845342"/>
                  </a:lnTo>
                  <a:lnTo>
                    <a:pt x="2238385" y="1850107"/>
                  </a:lnTo>
                  <a:lnTo>
                    <a:pt x="2235214" y="1854418"/>
                  </a:lnTo>
                  <a:lnTo>
                    <a:pt x="2231589" y="1858275"/>
                  </a:lnTo>
                  <a:lnTo>
                    <a:pt x="2227510" y="1861905"/>
                  </a:lnTo>
                  <a:lnTo>
                    <a:pt x="2223206" y="1865309"/>
                  </a:lnTo>
                  <a:lnTo>
                    <a:pt x="2218674" y="1867804"/>
                  </a:lnTo>
                  <a:lnTo>
                    <a:pt x="2213917" y="1870527"/>
                  </a:lnTo>
                  <a:lnTo>
                    <a:pt x="2208706" y="1872115"/>
                  </a:lnTo>
                  <a:lnTo>
                    <a:pt x="2203268" y="1873477"/>
                  </a:lnTo>
                  <a:lnTo>
                    <a:pt x="2197604" y="1874611"/>
                  </a:lnTo>
                  <a:lnTo>
                    <a:pt x="2191940" y="1874838"/>
                  </a:lnTo>
                  <a:lnTo>
                    <a:pt x="1841899" y="1874838"/>
                  </a:lnTo>
                  <a:lnTo>
                    <a:pt x="1836235" y="1874611"/>
                  </a:lnTo>
                  <a:lnTo>
                    <a:pt x="1830798" y="1873477"/>
                  </a:lnTo>
                  <a:lnTo>
                    <a:pt x="1825360" y="1872115"/>
                  </a:lnTo>
                  <a:lnTo>
                    <a:pt x="1820149" y="1870527"/>
                  </a:lnTo>
                  <a:lnTo>
                    <a:pt x="1815165" y="1867804"/>
                  </a:lnTo>
                  <a:lnTo>
                    <a:pt x="1810633" y="1865309"/>
                  </a:lnTo>
                  <a:lnTo>
                    <a:pt x="1806329" y="1861905"/>
                  </a:lnTo>
                  <a:lnTo>
                    <a:pt x="1802477" y="1858275"/>
                  </a:lnTo>
                  <a:lnTo>
                    <a:pt x="1798852" y="1854418"/>
                  </a:lnTo>
                  <a:lnTo>
                    <a:pt x="1795454" y="1850107"/>
                  </a:lnTo>
                  <a:lnTo>
                    <a:pt x="1792508" y="1845342"/>
                  </a:lnTo>
                  <a:lnTo>
                    <a:pt x="1790243" y="1840577"/>
                  </a:lnTo>
                  <a:lnTo>
                    <a:pt x="1788430" y="1835358"/>
                  </a:lnTo>
                  <a:lnTo>
                    <a:pt x="1786844" y="1829913"/>
                  </a:lnTo>
                  <a:lnTo>
                    <a:pt x="1786165" y="1824468"/>
                  </a:lnTo>
                  <a:lnTo>
                    <a:pt x="1785938" y="1818568"/>
                  </a:lnTo>
                  <a:lnTo>
                    <a:pt x="1785938" y="506893"/>
                  </a:lnTo>
                  <a:lnTo>
                    <a:pt x="1786165" y="501221"/>
                  </a:lnTo>
                  <a:lnTo>
                    <a:pt x="1786844" y="495548"/>
                  </a:lnTo>
                  <a:lnTo>
                    <a:pt x="1788430" y="490103"/>
                  </a:lnTo>
                  <a:lnTo>
                    <a:pt x="1790243" y="484884"/>
                  </a:lnTo>
                  <a:lnTo>
                    <a:pt x="1792508" y="480119"/>
                  </a:lnTo>
                  <a:lnTo>
                    <a:pt x="1795454" y="475582"/>
                  </a:lnTo>
                  <a:lnTo>
                    <a:pt x="1798852" y="471271"/>
                  </a:lnTo>
                  <a:lnTo>
                    <a:pt x="1802477" y="467186"/>
                  </a:lnTo>
                  <a:lnTo>
                    <a:pt x="1806329" y="463556"/>
                  </a:lnTo>
                  <a:lnTo>
                    <a:pt x="1810633" y="460380"/>
                  </a:lnTo>
                  <a:lnTo>
                    <a:pt x="1815165" y="457657"/>
                  </a:lnTo>
                  <a:lnTo>
                    <a:pt x="1820149" y="455388"/>
                  </a:lnTo>
                  <a:lnTo>
                    <a:pt x="1825360" y="453573"/>
                  </a:lnTo>
                  <a:lnTo>
                    <a:pt x="1830798" y="451985"/>
                  </a:lnTo>
                  <a:lnTo>
                    <a:pt x="1836235" y="451077"/>
                  </a:lnTo>
                  <a:lnTo>
                    <a:pt x="1841899" y="450850"/>
                  </a:lnTo>
                  <a:close/>
                  <a:moveTo>
                    <a:pt x="1458752" y="38100"/>
                  </a:moveTo>
                  <a:lnTo>
                    <a:pt x="1461698" y="38100"/>
                  </a:lnTo>
                  <a:lnTo>
                    <a:pt x="1464870" y="38100"/>
                  </a:lnTo>
                  <a:lnTo>
                    <a:pt x="1468043" y="38327"/>
                  </a:lnTo>
                  <a:lnTo>
                    <a:pt x="1470989" y="38554"/>
                  </a:lnTo>
                  <a:lnTo>
                    <a:pt x="1473935" y="39235"/>
                  </a:lnTo>
                  <a:lnTo>
                    <a:pt x="1477107" y="40143"/>
                  </a:lnTo>
                  <a:lnTo>
                    <a:pt x="1479827" y="40825"/>
                  </a:lnTo>
                  <a:lnTo>
                    <a:pt x="1482773" y="42187"/>
                  </a:lnTo>
                  <a:lnTo>
                    <a:pt x="1485718" y="43322"/>
                  </a:lnTo>
                  <a:lnTo>
                    <a:pt x="1488438" y="44684"/>
                  </a:lnTo>
                  <a:lnTo>
                    <a:pt x="1491157" y="46500"/>
                  </a:lnTo>
                  <a:lnTo>
                    <a:pt x="1493876" y="48317"/>
                  </a:lnTo>
                  <a:lnTo>
                    <a:pt x="1496143" y="50133"/>
                  </a:lnTo>
                  <a:lnTo>
                    <a:pt x="1498409" y="52176"/>
                  </a:lnTo>
                  <a:lnTo>
                    <a:pt x="1500675" y="54447"/>
                  </a:lnTo>
                  <a:lnTo>
                    <a:pt x="1502714" y="56490"/>
                  </a:lnTo>
                  <a:lnTo>
                    <a:pt x="1504754" y="59214"/>
                  </a:lnTo>
                  <a:lnTo>
                    <a:pt x="1506567" y="61485"/>
                  </a:lnTo>
                  <a:lnTo>
                    <a:pt x="1508153" y="64436"/>
                  </a:lnTo>
                  <a:lnTo>
                    <a:pt x="1509739" y="66934"/>
                  </a:lnTo>
                  <a:lnTo>
                    <a:pt x="1511099" y="69658"/>
                  </a:lnTo>
                  <a:lnTo>
                    <a:pt x="1512005" y="72609"/>
                  </a:lnTo>
                  <a:lnTo>
                    <a:pt x="1513138" y="75334"/>
                  </a:lnTo>
                  <a:lnTo>
                    <a:pt x="1514045" y="78512"/>
                  </a:lnTo>
                  <a:lnTo>
                    <a:pt x="1514725" y="81691"/>
                  </a:lnTo>
                  <a:lnTo>
                    <a:pt x="1515178" y="84642"/>
                  </a:lnTo>
                  <a:lnTo>
                    <a:pt x="1515405" y="87821"/>
                  </a:lnTo>
                  <a:lnTo>
                    <a:pt x="1543051" y="488083"/>
                  </a:lnTo>
                  <a:lnTo>
                    <a:pt x="1543051" y="493305"/>
                  </a:lnTo>
                  <a:lnTo>
                    <a:pt x="1542371" y="498754"/>
                  </a:lnTo>
                  <a:lnTo>
                    <a:pt x="1541691" y="503976"/>
                  </a:lnTo>
                  <a:lnTo>
                    <a:pt x="1540105" y="509198"/>
                  </a:lnTo>
                  <a:lnTo>
                    <a:pt x="1538066" y="513965"/>
                  </a:lnTo>
                  <a:lnTo>
                    <a:pt x="1535800" y="518506"/>
                  </a:lnTo>
                  <a:lnTo>
                    <a:pt x="1532854" y="522820"/>
                  </a:lnTo>
                  <a:lnTo>
                    <a:pt x="1529908" y="526906"/>
                  </a:lnTo>
                  <a:lnTo>
                    <a:pt x="1526282" y="530539"/>
                  </a:lnTo>
                  <a:lnTo>
                    <a:pt x="1522429" y="533944"/>
                  </a:lnTo>
                  <a:lnTo>
                    <a:pt x="1518350" y="537123"/>
                  </a:lnTo>
                  <a:lnTo>
                    <a:pt x="1513592" y="539620"/>
                  </a:lnTo>
                  <a:lnTo>
                    <a:pt x="1509059" y="541663"/>
                  </a:lnTo>
                  <a:lnTo>
                    <a:pt x="1503847" y="543253"/>
                  </a:lnTo>
                  <a:lnTo>
                    <a:pt x="1498635" y="544615"/>
                  </a:lnTo>
                  <a:lnTo>
                    <a:pt x="1493197" y="545069"/>
                  </a:lnTo>
                  <a:lnTo>
                    <a:pt x="1488211" y="545296"/>
                  </a:lnTo>
                  <a:lnTo>
                    <a:pt x="1482999" y="544842"/>
                  </a:lnTo>
                  <a:lnTo>
                    <a:pt x="1478014" y="543934"/>
                  </a:lnTo>
                  <a:lnTo>
                    <a:pt x="1473481" y="542799"/>
                  </a:lnTo>
                  <a:lnTo>
                    <a:pt x="1469629" y="541437"/>
                  </a:lnTo>
                  <a:lnTo>
                    <a:pt x="1466003" y="539847"/>
                  </a:lnTo>
                  <a:lnTo>
                    <a:pt x="1462604" y="537804"/>
                  </a:lnTo>
                  <a:lnTo>
                    <a:pt x="1459205" y="535761"/>
                  </a:lnTo>
                  <a:lnTo>
                    <a:pt x="1456032" y="533490"/>
                  </a:lnTo>
                  <a:lnTo>
                    <a:pt x="1453086" y="530766"/>
                  </a:lnTo>
                  <a:lnTo>
                    <a:pt x="1450367" y="528041"/>
                  </a:lnTo>
                  <a:lnTo>
                    <a:pt x="1447874" y="525090"/>
                  </a:lnTo>
                  <a:lnTo>
                    <a:pt x="1445382" y="522139"/>
                  </a:lnTo>
                  <a:lnTo>
                    <a:pt x="1443342" y="518733"/>
                  </a:lnTo>
                  <a:lnTo>
                    <a:pt x="1441529" y="515100"/>
                  </a:lnTo>
                  <a:lnTo>
                    <a:pt x="1439943" y="511468"/>
                  </a:lnTo>
                  <a:lnTo>
                    <a:pt x="1438583" y="507608"/>
                  </a:lnTo>
                  <a:lnTo>
                    <a:pt x="1437677" y="503749"/>
                  </a:lnTo>
                  <a:lnTo>
                    <a:pt x="1436770" y="499662"/>
                  </a:lnTo>
                  <a:lnTo>
                    <a:pt x="1436317" y="495348"/>
                  </a:lnTo>
                  <a:lnTo>
                    <a:pt x="1419775" y="256735"/>
                  </a:lnTo>
                  <a:lnTo>
                    <a:pt x="1404592" y="280119"/>
                  </a:lnTo>
                  <a:lnTo>
                    <a:pt x="1396434" y="292606"/>
                  </a:lnTo>
                  <a:lnTo>
                    <a:pt x="1387596" y="304866"/>
                  </a:lnTo>
                  <a:lnTo>
                    <a:pt x="1378531" y="317580"/>
                  </a:lnTo>
                  <a:lnTo>
                    <a:pt x="1369014" y="330748"/>
                  </a:lnTo>
                  <a:lnTo>
                    <a:pt x="1359270" y="343916"/>
                  </a:lnTo>
                  <a:lnTo>
                    <a:pt x="1348845" y="357311"/>
                  </a:lnTo>
                  <a:lnTo>
                    <a:pt x="1338421" y="370933"/>
                  </a:lnTo>
                  <a:lnTo>
                    <a:pt x="1327317" y="384782"/>
                  </a:lnTo>
                  <a:lnTo>
                    <a:pt x="1315760" y="398632"/>
                  </a:lnTo>
                  <a:lnTo>
                    <a:pt x="1303750" y="412935"/>
                  </a:lnTo>
                  <a:lnTo>
                    <a:pt x="1291513" y="426784"/>
                  </a:lnTo>
                  <a:lnTo>
                    <a:pt x="1278823" y="441314"/>
                  </a:lnTo>
                  <a:lnTo>
                    <a:pt x="1265679" y="455390"/>
                  </a:lnTo>
                  <a:lnTo>
                    <a:pt x="1252082" y="469920"/>
                  </a:lnTo>
                  <a:lnTo>
                    <a:pt x="1233500" y="488991"/>
                  </a:lnTo>
                  <a:lnTo>
                    <a:pt x="1214465" y="507608"/>
                  </a:lnTo>
                  <a:lnTo>
                    <a:pt x="1195430" y="525998"/>
                  </a:lnTo>
                  <a:lnTo>
                    <a:pt x="1175715" y="543707"/>
                  </a:lnTo>
                  <a:lnTo>
                    <a:pt x="1156226" y="560961"/>
                  </a:lnTo>
                  <a:lnTo>
                    <a:pt x="1136058" y="577762"/>
                  </a:lnTo>
                  <a:lnTo>
                    <a:pt x="1115663" y="594336"/>
                  </a:lnTo>
                  <a:lnTo>
                    <a:pt x="1095041" y="610455"/>
                  </a:lnTo>
                  <a:lnTo>
                    <a:pt x="1074193" y="625893"/>
                  </a:lnTo>
                  <a:lnTo>
                    <a:pt x="1053118" y="641105"/>
                  </a:lnTo>
                  <a:lnTo>
                    <a:pt x="1031590" y="655408"/>
                  </a:lnTo>
                  <a:lnTo>
                    <a:pt x="1010062" y="669711"/>
                  </a:lnTo>
                  <a:lnTo>
                    <a:pt x="988081" y="683333"/>
                  </a:lnTo>
                  <a:lnTo>
                    <a:pt x="966099" y="696501"/>
                  </a:lnTo>
                  <a:lnTo>
                    <a:pt x="943891" y="709442"/>
                  </a:lnTo>
                  <a:lnTo>
                    <a:pt x="921004" y="721702"/>
                  </a:lnTo>
                  <a:lnTo>
                    <a:pt x="906954" y="729194"/>
                  </a:lnTo>
                  <a:lnTo>
                    <a:pt x="892451" y="736232"/>
                  </a:lnTo>
                  <a:lnTo>
                    <a:pt x="878174" y="743497"/>
                  </a:lnTo>
                  <a:lnTo>
                    <a:pt x="863671" y="750309"/>
                  </a:lnTo>
                  <a:lnTo>
                    <a:pt x="848941" y="756893"/>
                  </a:lnTo>
                  <a:lnTo>
                    <a:pt x="834212" y="763477"/>
                  </a:lnTo>
                  <a:lnTo>
                    <a:pt x="819482" y="769834"/>
                  </a:lnTo>
                  <a:lnTo>
                    <a:pt x="804526" y="775736"/>
                  </a:lnTo>
                  <a:lnTo>
                    <a:pt x="789569" y="781866"/>
                  </a:lnTo>
                  <a:lnTo>
                    <a:pt x="774613" y="787542"/>
                  </a:lnTo>
                  <a:lnTo>
                    <a:pt x="759430" y="793218"/>
                  </a:lnTo>
                  <a:lnTo>
                    <a:pt x="744247" y="798440"/>
                  </a:lnTo>
                  <a:lnTo>
                    <a:pt x="729064" y="803435"/>
                  </a:lnTo>
                  <a:lnTo>
                    <a:pt x="713655" y="808657"/>
                  </a:lnTo>
                  <a:lnTo>
                    <a:pt x="698472" y="813197"/>
                  </a:lnTo>
                  <a:lnTo>
                    <a:pt x="682609" y="817965"/>
                  </a:lnTo>
                  <a:lnTo>
                    <a:pt x="667199" y="822279"/>
                  </a:lnTo>
                  <a:lnTo>
                    <a:pt x="651563" y="826365"/>
                  </a:lnTo>
                  <a:lnTo>
                    <a:pt x="635701" y="830452"/>
                  </a:lnTo>
                  <a:lnTo>
                    <a:pt x="620064" y="834084"/>
                  </a:lnTo>
                  <a:lnTo>
                    <a:pt x="604202" y="837717"/>
                  </a:lnTo>
                  <a:lnTo>
                    <a:pt x="588112" y="841350"/>
                  </a:lnTo>
                  <a:lnTo>
                    <a:pt x="572249" y="844528"/>
                  </a:lnTo>
                  <a:lnTo>
                    <a:pt x="555933" y="847479"/>
                  </a:lnTo>
                  <a:lnTo>
                    <a:pt x="539618" y="850431"/>
                  </a:lnTo>
                  <a:lnTo>
                    <a:pt x="523528" y="852928"/>
                  </a:lnTo>
                  <a:lnTo>
                    <a:pt x="507212" y="855653"/>
                  </a:lnTo>
                  <a:lnTo>
                    <a:pt x="490896" y="857923"/>
                  </a:lnTo>
                  <a:lnTo>
                    <a:pt x="474353" y="859966"/>
                  </a:lnTo>
                  <a:lnTo>
                    <a:pt x="458037" y="861783"/>
                  </a:lnTo>
                  <a:lnTo>
                    <a:pt x="441268" y="863372"/>
                  </a:lnTo>
                  <a:lnTo>
                    <a:pt x="424726" y="864961"/>
                  </a:lnTo>
                  <a:lnTo>
                    <a:pt x="419287" y="865188"/>
                  </a:lnTo>
                  <a:lnTo>
                    <a:pt x="414075" y="864734"/>
                  </a:lnTo>
                  <a:lnTo>
                    <a:pt x="409089" y="863826"/>
                  </a:lnTo>
                  <a:lnTo>
                    <a:pt x="404104" y="862464"/>
                  </a:lnTo>
                  <a:lnTo>
                    <a:pt x="400252" y="861329"/>
                  </a:lnTo>
                  <a:lnTo>
                    <a:pt x="396626" y="859739"/>
                  </a:lnTo>
                  <a:lnTo>
                    <a:pt x="393227" y="857923"/>
                  </a:lnTo>
                  <a:lnTo>
                    <a:pt x="389827" y="855880"/>
                  </a:lnTo>
                  <a:lnTo>
                    <a:pt x="386882" y="853609"/>
                  </a:lnTo>
                  <a:lnTo>
                    <a:pt x="383936" y="850885"/>
                  </a:lnTo>
                  <a:lnTo>
                    <a:pt x="381216" y="848161"/>
                  </a:lnTo>
                  <a:lnTo>
                    <a:pt x="378497" y="845209"/>
                  </a:lnTo>
                  <a:lnTo>
                    <a:pt x="376231" y="842258"/>
                  </a:lnTo>
                  <a:lnTo>
                    <a:pt x="374191" y="838852"/>
                  </a:lnTo>
                  <a:lnTo>
                    <a:pt x="372378" y="835447"/>
                  </a:lnTo>
                  <a:lnTo>
                    <a:pt x="370566" y="831814"/>
                  </a:lnTo>
                  <a:lnTo>
                    <a:pt x="369206" y="827955"/>
                  </a:lnTo>
                  <a:lnTo>
                    <a:pt x="368299" y="824095"/>
                  </a:lnTo>
                  <a:lnTo>
                    <a:pt x="367620" y="820008"/>
                  </a:lnTo>
                  <a:lnTo>
                    <a:pt x="366940" y="815922"/>
                  </a:lnTo>
                  <a:lnTo>
                    <a:pt x="366713" y="810473"/>
                  </a:lnTo>
                  <a:lnTo>
                    <a:pt x="367167" y="805024"/>
                  </a:lnTo>
                  <a:lnTo>
                    <a:pt x="368073" y="799802"/>
                  </a:lnTo>
                  <a:lnTo>
                    <a:pt x="369206" y="795034"/>
                  </a:lnTo>
                  <a:lnTo>
                    <a:pt x="371472" y="790040"/>
                  </a:lnTo>
                  <a:lnTo>
                    <a:pt x="373738" y="785272"/>
                  </a:lnTo>
                  <a:lnTo>
                    <a:pt x="376231" y="780958"/>
                  </a:lnTo>
                  <a:lnTo>
                    <a:pt x="379403" y="776872"/>
                  </a:lnTo>
                  <a:lnTo>
                    <a:pt x="383029" y="773239"/>
                  </a:lnTo>
                  <a:lnTo>
                    <a:pt x="386882" y="769607"/>
                  </a:lnTo>
                  <a:lnTo>
                    <a:pt x="390961" y="766882"/>
                  </a:lnTo>
                  <a:lnTo>
                    <a:pt x="395266" y="763931"/>
                  </a:lnTo>
                  <a:lnTo>
                    <a:pt x="400252" y="761887"/>
                  </a:lnTo>
                  <a:lnTo>
                    <a:pt x="405237" y="760071"/>
                  </a:lnTo>
                  <a:lnTo>
                    <a:pt x="410222" y="758709"/>
                  </a:lnTo>
                  <a:lnTo>
                    <a:pt x="415661" y="758255"/>
                  </a:lnTo>
                  <a:lnTo>
                    <a:pt x="431071" y="756666"/>
                  </a:lnTo>
                  <a:lnTo>
                    <a:pt x="446027" y="755076"/>
                  </a:lnTo>
                  <a:lnTo>
                    <a:pt x="461210" y="753714"/>
                  </a:lnTo>
                  <a:lnTo>
                    <a:pt x="476166" y="751898"/>
                  </a:lnTo>
                  <a:lnTo>
                    <a:pt x="491123" y="749854"/>
                  </a:lnTo>
                  <a:lnTo>
                    <a:pt x="506079" y="747357"/>
                  </a:lnTo>
                  <a:lnTo>
                    <a:pt x="521035" y="745087"/>
                  </a:lnTo>
                  <a:lnTo>
                    <a:pt x="535765" y="742589"/>
                  </a:lnTo>
                  <a:lnTo>
                    <a:pt x="550495" y="739638"/>
                  </a:lnTo>
                  <a:lnTo>
                    <a:pt x="565224" y="736913"/>
                  </a:lnTo>
                  <a:lnTo>
                    <a:pt x="579728" y="733735"/>
                  </a:lnTo>
                  <a:lnTo>
                    <a:pt x="594231" y="730329"/>
                  </a:lnTo>
                  <a:lnTo>
                    <a:pt x="608734" y="726697"/>
                  </a:lnTo>
                  <a:lnTo>
                    <a:pt x="623010" y="723064"/>
                  </a:lnTo>
                  <a:lnTo>
                    <a:pt x="637287" y="719432"/>
                  </a:lnTo>
                  <a:lnTo>
                    <a:pt x="651563" y="715345"/>
                  </a:lnTo>
                  <a:lnTo>
                    <a:pt x="665613" y="711259"/>
                  </a:lnTo>
                  <a:lnTo>
                    <a:pt x="679890" y="706945"/>
                  </a:lnTo>
                  <a:lnTo>
                    <a:pt x="693713" y="702404"/>
                  </a:lnTo>
                  <a:lnTo>
                    <a:pt x="707763" y="697864"/>
                  </a:lnTo>
                  <a:lnTo>
                    <a:pt x="721586" y="692869"/>
                  </a:lnTo>
                  <a:lnTo>
                    <a:pt x="735183" y="687874"/>
                  </a:lnTo>
                  <a:lnTo>
                    <a:pt x="749233" y="682652"/>
                  </a:lnTo>
                  <a:lnTo>
                    <a:pt x="762603" y="677430"/>
                  </a:lnTo>
                  <a:lnTo>
                    <a:pt x="776199" y="671755"/>
                  </a:lnTo>
                  <a:lnTo>
                    <a:pt x="789569" y="666079"/>
                  </a:lnTo>
                  <a:lnTo>
                    <a:pt x="803166" y="660176"/>
                  </a:lnTo>
                  <a:lnTo>
                    <a:pt x="816536" y="654273"/>
                  </a:lnTo>
                  <a:lnTo>
                    <a:pt x="829679" y="648143"/>
                  </a:lnTo>
                  <a:lnTo>
                    <a:pt x="842823" y="641559"/>
                  </a:lnTo>
                  <a:lnTo>
                    <a:pt x="855966" y="634975"/>
                  </a:lnTo>
                  <a:lnTo>
                    <a:pt x="868883" y="628164"/>
                  </a:lnTo>
                  <a:lnTo>
                    <a:pt x="889505" y="617039"/>
                  </a:lnTo>
                  <a:lnTo>
                    <a:pt x="910126" y="605460"/>
                  </a:lnTo>
                  <a:lnTo>
                    <a:pt x="930068" y="593655"/>
                  </a:lnTo>
                  <a:lnTo>
                    <a:pt x="950237" y="580941"/>
                  </a:lnTo>
                  <a:lnTo>
                    <a:pt x="970178" y="568000"/>
                  </a:lnTo>
                  <a:lnTo>
                    <a:pt x="989667" y="554832"/>
                  </a:lnTo>
                  <a:lnTo>
                    <a:pt x="1008929" y="540982"/>
                  </a:lnTo>
                  <a:lnTo>
                    <a:pt x="1027964" y="526906"/>
                  </a:lnTo>
                  <a:lnTo>
                    <a:pt x="1046773" y="512149"/>
                  </a:lnTo>
                  <a:lnTo>
                    <a:pt x="1065355" y="497165"/>
                  </a:lnTo>
                  <a:lnTo>
                    <a:pt x="1083937" y="481726"/>
                  </a:lnTo>
                  <a:lnTo>
                    <a:pt x="1102066" y="466061"/>
                  </a:lnTo>
                  <a:lnTo>
                    <a:pt x="1119742" y="449714"/>
                  </a:lnTo>
                  <a:lnTo>
                    <a:pt x="1137644" y="433141"/>
                  </a:lnTo>
                  <a:lnTo>
                    <a:pt x="1154866" y="416113"/>
                  </a:lnTo>
                  <a:lnTo>
                    <a:pt x="1171862" y="398859"/>
                  </a:lnTo>
                  <a:lnTo>
                    <a:pt x="1184779" y="385236"/>
                  </a:lnTo>
                  <a:lnTo>
                    <a:pt x="1197469" y="371841"/>
                  </a:lnTo>
                  <a:lnTo>
                    <a:pt x="1209480" y="358219"/>
                  </a:lnTo>
                  <a:lnTo>
                    <a:pt x="1221037" y="344597"/>
                  </a:lnTo>
                  <a:lnTo>
                    <a:pt x="1232367" y="331429"/>
                  </a:lnTo>
                  <a:lnTo>
                    <a:pt x="1243245" y="318261"/>
                  </a:lnTo>
                  <a:lnTo>
                    <a:pt x="1253895" y="305093"/>
                  </a:lnTo>
                  <a:lnTo>
                    <a:pt x="1263866" y="292606"/>
                  </a:lnTo>
                  <a:lnTo>
                    <a:pt x="1273384" y="279665"/>
                  </a:lnTo>
                  <a:lnTo>
                    <a:pt x="1282675" y="267178"/>
                  </a:lnTo>
                  <a:lnTo>
                    <a:pt x="1291739" y="255145"/>
                  </a:lnTo>
                  <a:lnTo>
                    <a:pt x="1300124" y="242886"/>
                  </a:lnTo>
                  <a:lnTo>
                    <a:pt x="1308282" y="231307"/>
                  </a:lnTo>
                  <a:lnTo>
                    <a:pt x="1316213" y="219728"/>
                  </a:lnTo>
                  <a:lnTo>
                    <a:pt x="1330263" y="197706"/>
                  </a:lnTo>
                  <a:lnTo>
                    <a:pt x="1107958" y="281027"/>
                  </a:lnTo>
                  <a:lnTo>
                    <a:pt x="1102746" y="282390"/>
                  </a:lnTo>
                  <a:lnTo>
                    <a:pt x="1097534" y="283525"/>
                  </a:lnTo>
                  <a:lnTo>
                    <a:pt x="1092322" y="283979"/>
                  </a:lnTo>
                  <a:lnTo>
                    <a:pt x="1087110" y="283979"/>
                  </a:lnTo>
                  <a:lnTo>
                    <a:pt x="1081898" y="283752"/>
                  </a:lnTo>
                  <a:lnTo>
                    <a:pt x="1076686" y="282844"/>
                  </a:lnTo>
                  <a:lnTo>
                    <a:pt x="1071927" y="281255"/>
                  </a:lnTo>
                  <a:lnTo>
                    <a:pt x="1067168" y="279438"/>
                  </a:lnTo>
                  <a:lnTo>
                    <a:pt x="1062636" y="277168"/>
                  </a:lnTo>
                  <a:lnTo>
                    <a:pt x="1058103" y="274216"/>
                  </a:lnTo>
                  <a:lnTo>
                    <a:pt x="1054251" y="270811"/>
                  </a:lnTo>
                  <a:lnTo>
                    <a:pt x="1050399" y="267178"/>
                  </a:lnTo>
                  <a:lnTo>
                    <a:pt x="1047226" y="263319"/>
                  </a:lnTo>
                  <a:lnTo>
                    <a:pt x="1044054" y="259005"/>
                  </a:lnTo>
                  <a:lnTo>
                    <a:pt x="1041561" y="254237"/>
                  </a:lnTo>
                  <a:lnTo>
                    <a:pt x="1039295" y="249470"/>
                  </a:lnTo>
                  <a:lnTo>
                    <a:pt x="1037482" y="244021"/>
                  </a:lnTo>
                  <a:lnTo>
                    <a:pt x="1036575" y="238799"/>
                  </a:lnTo>
                  <a:lnTo>
                    <a:pt x="1036122" y="233350"/>
                  </a:lnTo>
                  <a:lnTo>
                    <a:pt x="1036122" y="228355"/>
                  </a:lnTo>
                  <a:lnTo>
                    <a:pt x="1036349" y="223134"/>
                  </a:lnTo>
                  <a:lnTo>
                    <a:pt x="1037255" y="218139"/>
                  </a:lnTo>
                  <a:lnTo>
                    <a:pt x="1038841" y="213144"/>
                  </a:lnTo>
                  <a:lnTo>
                    <a:pt x="1040654" y="208376"/>
                  </a:lnTo>
                  <a:lnTo>
                    <a:pt x="1042920" y="203836"/>
                  </a:lnTo>
                  <a:lnTo>
                    <a:pt x="1045866" y="199295"/>
                  </a:lnTo>
                  <a:lnTo>
                    <a:pt x="1049266" y="195435"/>
                  </a:lnTo>
                  <a:lnTo>
                    <a:pt x="1052891" y="191576"/>
                  </a:lnTo>
                  <a:lnTo>
                    <a:pt x="1056744" y="188170"/>
                  </a:lnTo>
                  <a:lnTo>
                    <a:pt x="1061049" y="185219"/>
                  </a:lnTo>
                  <a:lnTo>
                    <a:pt x="1065582" y="182494"/>
                  </a:lnTo>
                  <a:lnTo>
                    <a:pt x="1070567" y="180451"/>
                  </a:lnTo>
                  <a:lnTo>
                    <a:pt x="1443569" y="41279"/>
                  </a:lnTo>
                  <a:lnTo>
                    <a:pt x="1446288" y="40370"/>
                  </a:lnTo>
                  <a:lnTo>
                    <a:pt x="1449461" y="39462"/>
                  </a:lnTo>
                  <a:lnTo>
                    <a:pt x="1452633" y="38781"/>
                  </a:lnTo>
                  <a:lnTo>
                    <a:pt x="1455579" y="38327"/>
                  </a:lnTo>
                  <a:lnTo>
                    <a:pt x="1458752" y="38100"/>
                  </a:lnTo>
                  <a:close/>
                  <a:moveTo>
                    <a:pt x="102528" y="0"/>
                  </a:moveTo>
                  <a:lnTo>
                    <a:pt x="107971" y="454"/>
                  </a:lnTo>
                  <a:lnTo>
                    <a:pt x="113189" y="681"/>
                  </a:lnTo>
                  <a:lnTo>
                    <a:pt x="118406" y="1361"/>
                  </a:lnTo>
                  <a:lnTo>
                    <a:pt x="123169" y="2268"/>
                  </a:lnTo>
                  <a:lnTo>
                    <a:pt x="128386" y="3403"/>
                  </a:lnTo>
                  <a:lnTo>
                    <a:pt x="133376" y="4764"/>
                  </a:lnTo>
                  <a:lnTo>
                    <a:pt x="137913" y="6578"/>
                  </a:lnTo>
                  <a:lnTo>
                    <a:pt x="142450" y="8393"/>
                  </a:lnTo>
                  <a:lnTo>
                    <a:pt x="147213" y="10434"/>
                  </a:lnTo>
                  <a:lnTo>
                    <a:pt x="151523" y="12476"/>
                  </a:lnTo>
                  <a:lnTo>
                    <a:pt x="156059" y="14971"/>
                  </a:lnTo>
                  <a:lnTo>
                    <a:pt x="160143" y="17693"/>
                  </a:lnTo>
                  <a:lnTo>
                    <a:pt x="164225" y="20642"/>
                  </a:lnTo>
                  <a:lnTo>
                    <a:pt x="168082" y="23590"/>
                  </a:lnTo>
                  <a:lnTo>
                    <a:pt x="171711" y="26993"/>
                  </a:lnTo>
                  <a:lnTo>
                    <a:pt x="175340" y="30169"/>
                  </a:lnTo>
                  <a:lnTo>
                    <a:pt x="178743" y="33798"/>
                  </a:lnTo>
                  <a:lnTo>
                    <a:pt x="181918" y="37427"/>
                  </a:lnTo>
                  <a:lnTo>
                    <a:pt x="185094" y="41510"/>
                  </a:lnTo>
                  <a:lnTo>
                    <a:pt x="188043" y="45593"/>
                  </a:lnTo>
                  <a:lnTo>
                    <a:pt x="190538" y="49676"/>
                  </a:lnTo>
                  <a:lnTo>
                    <a:pt x="193033" y="53986"/>
                  </a:lnTo>
                  <a:lnTo>
                    <a:pt x="195074" y="58296"/>
                  </a:lnTo>
                  <a:lnTo>
                    <a:pt x="197343" y="63059"/>
                  </a:lnTo>
                  <a:lnTo>
                    <a:pt x="199157" y="67596"/>
                  </a:lnTo>
                  <a:lnTo>
                    <a:pt x="200745" y="72359"/>
                  </a:lnTo>
                  <a:lnTo>
                    <a:pt x="202106" y="77122"/>
                  </a:lnTo>
                  <a:lnTo>
                    <a:pt x="203467" y="82340"/>
                  </a:lnTo>
                  <a:lnTo>
                    <a:pt x="204148" y="87330"/>
                  </a:lnTo>
                  <a:lnTo>
                    <a:pt x="205055" y="92320"/>
                  </a:lnTo>
                  <a:lnTo>
                    <a:pt x="205282" y="97537"/>
                  </a:lnTo>
                  <a:lnTo>
                    <a:pt x="205509" y="102981"/>
                  </a:lnTo>
                  <a:lnTo>
                    <a:pt x="205509" y="2092965"/>
                  </a:lnTo>
                  <a:lnTo>
                    <a:pt x="2195719" y="2092965"/>
                  </a:lnTo>
                  <a:lnTo>
                    <a:pt x="2201163" y="2093192"/>
                  </a:lnTo>
                  <a:lnTo>
                    <a:pt x="2206380" y="2093419"/>
                  </a:lnTo>
                  <a:lnTo>
                    <a:pt x="2211597" y="2094326"/>
                  </a:lnTo>
                  <a:lnTo>
                    <a:pt x="2216587" y="2095233"/>
                  </a:lnTo>
                  <a:lnTo>
                    <a:pt x="2221578" y="2096367"/>
                  </a:lnTo>
                  <a:lnTo>
                    <a:pt x="2226568" y="2097501"/>
                  </a:lnTo>
                  <a:lnTo>
                    <a:pt x="2231105" y="2099316"/>
                  </a:lnTo>
                  <a:lnTo>
                    <a:pt x="2235868" y="2101131"/>
                  </a:lnTo>
                  <a:lnTo>
                    <a:pt x="2240405" y="2103172"/>
                  </a:lnTo>
                  <a:lnTo>
                    <a:pt x="2244714" y="2105667"/>
                  </a:lnTo>
                  <a:lnTo>
                    <a:pt x="2249251" y="2107936"/>
                  </a:lnTo>
                  <a:lnTo>
                    <a:pt x="2253334" y="2110658"/>
                  </a:lnTo>
                  <a:lnTo>
                    <a:pt x="2257417" y="2113606"/>
                  </a:lnTo>
                  <a:lnTo>
                    <a:pt x="2261273" y="2116328"/>
                  </a:lnTo>
                  <a:lnTo>
                    <a:pt x="2264902" y="2119731"/>
                  </a:lnTo>
                  <a:lnTo>
                    <a:pt x="2268532" y="2123133"/>
                  </a:lnTo>
                  <a:lnTo>
                    <a:pt x="2271934" y="2126763"/>
                  </a:lnTo>
                  <a:lnTo>
                    <a:pt x="2275337" y="2130619"/>
                  </a:lnTo>
                  <a:lnTo>
                    <a:pt x="2278285" y="2134475"/>
                  </a:lnTo>
                  <a:lnTo>
                    <a:pt x="2281234" y="2138331"/>
                  </a:lnTo>
                  <a:lnTo>
                    <a:pt x="2283729" y="2142414"/>
                  </a:lnTo>
                  <a:lnTo>
                    <a:pt x="2286224" y="2146724"/>
                  </a:lnTo>
                  <a:lnTo>
                    <a:pt x="2288720" y="2151260"/>
                  </a:lnTo>
                  <a:lnTo>
                    <a:pt x="2290761" y="2155797"/>
                  </a:lnTo>
                  <a:lnTo>
                    <a:pt x="2292576" y="2160560"/>
                  </a:lnTo>
                  <a:lnTo>
                    <a:pt x="2294164" y="2165324"/>
                  </a:lnTo>
                  <a:lnTo>
                    <a:pt x="2295298" y="2170087"/>
                  </a:lnTo>
                  <a:lnTo>
                    <a:pt x="2296659" y="2175304"/>
                  </a:lnTo>
                  <a:lnTo>
                    <a:pt x="2297339" y="2180068"/>
                  </a:lnTo>
                  <a:lnTo>
                    <a:pt x="2298246" y="2185285"/>
                  </a:lnTo>
                  <a:lnTo>
                    <a:pt x="2298473" y="2190729"/>
                  </a:lnTo>
                  <a:lnTo>
                    <a:pt x="2298700" y="2195946"/>
                  </a:lnTo>
                  <a:lnTo>
                    <a:pt x="2298473" y="2201163"/>
                  </a:lnTo>
                  <a:lnTo>
                    <a:pt x="2298246" y="2206380"/>
                  </a:lnTo>
                  <a:lnTo>
                    <a:pt x="2297339" y="2211597"/>
                  </a:lnTo>
                  <a:lnTo>
                    <a:pt x="2296659" y="2216361"/>
                  </a:lnTo>
                  <a:lnTo>
                    <a:pt x="2295298" y="2221578"/>
                  </a:lnTo>
                  <a:lnTo>
                    <a:pt x="2294164" y="2226568"/>
                  </a:lnTo>
                  <a:lnTo>
                    <a:pt x="2292576" y="2231105"/>
                  </a:lnTo>
                  <a:lnTo>
                    <a:pt x="2290761" y="2235868"/>
                  </a:lnTo>
                  <a:lnTo>
                    <a:pt x="2288720" y="2240405"/>
                  </a:lnTo>
                  <a:lnTo>
                    <a:pt x="2286224" y="2244941"/>
                  </a:lnTo>
                  <a:lnTo>
                    <a:pt x="2283729" y="2249251"/>
                  </a:lnTo>
                  <a:lnTo>
                    <a:pt x="2281234" y="2253334"/>
                  </a:lnTo>
                  <a:lnTo>
                    <a:pt x="2278285" y="2257417"/>
                  </a:lnTo>
                  <a:lnTo>
                    <a:pt x="2275337" y="2261273"/>
                  </a:lnTo>
                  <a:lnTo>
                    <a:pt x="2271934" y="2264902"/>
                  </a:lnTo>
                  <a:lnTo>
                    <a:pt x="2268532" y="2268532"/>
                  </a:lnTo>
                  <a:lnTo>
                    <a:pt x="2264902" y="2271934"/>
                  </a:lnTo>
                  <a:lnTo>
                    <a:pt x="2261273" y="2275337"/>
                  </a:lnTo>
                  <a:lnTo>
                    <a:pt x="2257417" y="2278059"/>
                  </a:lnTo>
                  <a:lnTo>
                    <a:pt x="2253334" y="2281234"/>
                  </a:lnTo>
                  <a:lnTo>
                    <a:pt x="2249251" y="2283729"/>
                  </a:lnTo>
                  <a:lnTo>
                    <a:pt x="2244714" y="2286451"/>
                  </a:lnTo>
                  <a:lnTo>
                    <a:pt x="2240405" y="2288493"/>
                  </a:lnTo>
                  <a:lnTo>
                    <a:pt x="2235868" y="2290534"/>
                  </a:lnTo>
                  <a:lnTo>
                    <a:pt x="2231105" y="2292349"/>
                  </a:lnTo>
                  <a:lnTo>
                    <a:pt x="2226568" y="2294164"/>
                  </a:lnTo>
                  <a:lnTo>
                    <a:pt x="2221578" y="2295298"/>
                  </a:lnTo>
                  <a:lnTo>
                    <a:pt x="2216587" y="2296659"/>
                  </a:lnTo>
                  <a:lnTo>
                    <a:pt x="2211597" y="2297566"/>
                  </a:lnTo>
                  <a:lnTo>
                    <a:pt x="2206380" y="2298246"/>
                  </a:lnTo>
                  <a:lnTo>
                    <a:pt x="2201163" y="2298473"/>
                  </a:lnTo>
                  <a:lnTo>
                    <a:pt x="2195719" y="2298700"/>
                  </a:lnTo>
                  <a:lnTo>
                    <a:pt x="102528" y="2298700"/>
                  </a:lnTo>
                  <a:lnTo>
                    <a:pt x="97310" y="2298473"/>
                  </a:lnTo>
                  <a:lnTo>
                    <a:pt x="92093" y="2298246"/>
                  </a:lnTo>
                  <a:lnTo>
                    <a:pt x="86876" y="2297566"/>
                  </a:lnTo>
                  <a:lnTo>
                    <a:pt x="81886" y="2296659"/>
                  </a:lnTo>
                  <a:lnTo>
                    <a:pt x="77122" y="2295298"/>
                  </a:lnTo>
                  <a:lnTo>
                    <a:pt x="72132" y="2294164"/>
                  </a:lnTo>
                  <a:lnTo>
                    <a:pt x="67142" y="2292349"/>
                  </a:lnTo>
                  <a:lnTo>
                    <a:pt x="62605" y="2290534"/>
                  </a:lnTo>
                  <a:lnTo>
                    <a:pt x="57842" y="2288493"/>
                  </a:lnTo>
                  <a:lnTo>
                    <a:pt x="53532" y="2286451"/>
                  </a:lnTo>
                  <a:lnTo>
                    <a:pt x="49449" y="2283729"/>
                  </a:lnTo>
                  <a:lnTo>
                    <a:pt x="45139" y="2281234"/>
                  </a:lnTo>
                  <a:lnTo>
                    <a:pt x="41283" y="2278059"/>
                  </a:lnTo>
                  <a:lnTo>
                    <a:pt x="37200" y="2275337"/>
                  </a:lnTo>
                  <a:lnTo>
                    <a:pt x="33344" y="2271934"/>
                  </a:lnTo>
                  <a:lnTo>
                    <a:pt x="29715" y="2268532"/>
                  </a:lnTo>
                  <a:lnTo>
                    <a:pt x="26539" y="2264902"/>
                  </a:lnTo>
                  <a:lnTo>
                    <a:pt x="23364" y="2261273"/>
                  </a:lnTo>
                  <a:lnTo>
                    <a:pt x="20188" y="2257417"/>
                  </a:lnTo>
                  <a:lnTo>
                    <a:pt x="17466" y="2253334"/>
                  </a:lnTo>
                  <a:lnTo>
                    <a:pt x="14517" y="2249251"/>
                  </a:lnTo>
                  <a:lnTo>
                    <a:pt x="12249" y="2244941"/>
                  </a:lnTo>
                  <a:lnTo>
                    <a:pt x="9981" y="2240405"/>
                  </a:lnTo>
                  <a:lnTo>
                    <a:pt x="7939" y="2235868"/>
                  </a:lnTo>
                  <a:lnTo>
                    <a:pt x="6125" y="2231105"/>
                  </a:lnTo>
                  <a:lnTo>
                    <a:pt x="4537" y="2226568"/>
                  </a:lnTo>
                  <a:lnTo>
                    <a:pt x="2949" y="2221578"/>
                  </a:lnTo>
                  <a:lnTo>
                    <a:pt x="2042" y="2216361"/>
                  </a:lnTo>
                  <a:lnTo>
                    <a:pt x="907" y="2211597"/>
                  </a:lnTo>
                  <a:lnTo>
                    <a:pt x="454" y="2206380"/>
                  </a:lnTo>
                  <a:lnTo>
                    <a:pt x="0" y="2201163"/>
                  </a:lnTo>
                  <a:lnTo>
                    <a:pt x="0" y="2195946"/>
                  </a:lnTo>
                  <a:lnTo>
                    <a:pt x="0" y="102981"/>
                  </a:lnTo>
                  <a:lnTo>
                    <a:pt x="0" y="97537"/>
                  </a:lnTo>
                  <a:lnTo>
                    <a:pt x="454" y="92320"/>
                  </a:lnTo>
                  <a:lnTo>
                    <a:pt x="907" y="87330"/>
                  </a:lnTo>
                  <a:lnTo>
                    <a:pt x="2042" y="82340"/>
                  </a:lnTo>
                  <a:lnTo>
                    <a:pt x="2949" y="77122"/>
                  </a:lnTo>
                  <a:lnTo>
                    <a:pt x="4537" y="72359"/>
                  </a:lnTo>
                  <a:lnTo>
                    <a:pt x="6125" y="67596"/>
                  </a:lnTo>
                  <a:lnTo>
                    <a:pt x="7939" y="63059"/>
                  </a:lnTo>
                  <a:lnTo>
                    <a:pt x="9981" y="58296"/>
                  </a:lnTo>
                  <a:lnTo>
                    <a:pt x="12249" y="53986"/>
                  </a:lnTo>
                  <a:lnTo>
                    <a:pt x="14517" y="49676"/>
                  </a:lnTo>
                  <a:lnTo>
                    <a:pt x="17466" y="45593"/>
                  </a:lnTo>
                  <a:lnTo>
                    <a:pt x="20188" y="41510"/>
                  </a:lnTo>
                  <a:lnTo>
                    <a:pt x="23364" y="37427"/>
                  </a:lnTo>
                  <a:lnTo>
                    <a:pt x="26539" y="33798"/>
                  </a:lnTo>
                  <a:lnTo>
                    <a:pt x="29715" y="30169"/>
                  </a:lnTo>
                  <a:lnTo>
                    <a:pt x="33344" y="26993"/>
                  </a:lnTo>
                  <a:lnTo>
                    <a:pt x="37200" y="23590"/>
                  </a:lnTo>
                  <a:lnTo>
                    <a:pt x="41283" y="20642"/>
                  </a:lnTo>
                  <a:lnTo>
                    <a:pt x="45139" y="17693"/>
                  </a:lnTo>
                  <a:lnTo>
                    <a:pt x="49449" y="14971"/>
                  </a:lnTo>
                  <a:lnTo>
                    <a:pt x="53532" y="12476"/>
                  </a:lnTo>
                  <a:lnTo>
                    <a:pt x="57842" y="10434"/>
                  </a:lnTo>
                  <a:lnTo>
                    <a:pt x="62605" y="8393"/>
                  </a:lnTo>
                  <a:lnTo>
                    <a:pt x="67142" y="6578"/>
                  </a:lnTo>
                  <a:lnTo>
                    <a:pt x="72132" y="4764"/>
                  </a:lnTo>
                  <a:lnTo>
                    <a:pt x="77122" y="3403"/>
                  </a:lnTo>
                  <a:lnTo>
                    <a:pt x="81886" y="2268"/>
                  </a:lnTo>
                  <a:lnTo>
                    <a:pt x="86876" y="1361"/>
                  </a:lnTo>
                  <a:lnTo>
                    <a:pt x="92093" y="681"/>
                  </a:lnTo>
                  <a:lnTo>
                    <a:pt x="97310" y="454"/>
                  </a:lnTo>
                  <a:lnTo>
                    <a:pt x="102528"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sz="1702">
                <a:solidFill>
                  <a:schemeClr val="bg1"/>
                </a:solidFill>
                <a:latin typeface="微软雅黑" panose="020B0503020204020204" pitchFamily="34" charset="-122"/>
                <a:ea typeface="微软雅黑" panose="020B0503020204020204" pitchFamily="34" charset="-122"/>
              </a:endParaRPr>
            </a:p>
          </p:txBody>
        </p:sp>
      </p:grpSp>
      <p:sp>
        <p:nvSpPr>
          <p:cNvPr id="22" name="MH_Text_1"/>
          <p:cNvSpPr txBox="1"/>
          <p:nvPr>
            <p:custDataLst>
              <p:tags r:id="rId4"/>
            </p:custDataLst>
          </p:nvPr>
        </p:nvSpPr>
        <p:spPr>
          <a:xfrm>
            <a:off x="1685674" y="2043601"/>
            <a:ext cx="3174358" cy="1792592"/>
          </a:xfrm>
          <a:prstGeom prst="rect">
            <a:avLst/>
          </a:prstGeom>
          <a:noFill/>
        </p:spPr>
        <p:txBody>
          <a:bodyPr lIns="0" tIns="0" rIns="0" bIns="0">
            <a:normAutofit/>
          </a:bodyPr>
          <a:lstStyle/>
          <a:p>
            <a:pPr marL="171450" lvl="0" indent="-171450">
              <a:buFont typeface="Wingdings" charset="2"/>
              <a:buChar char="§"/>
            </a:pPr>
            <a:r>
              <a:rPr lang="zh-CN" altLang="en-US" sz="1200" dirty="0"/>
              <a:t>企业经营的合规性是政府监管的核心，也是企业诚信经营的重要表现</a:t>
            </a:r>
            <a:endParaRPr lang="en-US" sz="1200" dirty="0"/>
          </a:p>
          <a:p>
            <a:pPr marL="171450" lvl="0" indent="-171450">
              <a:buFont typeface="Wingdings" charset="2"/>
              <a:buChar char="§"/>
            </a:pPr>
            <a:r>
              <a:rPr lang="zh-CN" altLang="en-US" sz="1200" dirty="0"/>
              <a:t>白酒企业的合规生产是保障产品和服务质量的基础前提</a:t>
            </a:r>
            <a:endParaRPr lang="en-US" sz="1200" dirty="0"/>
          </a:p>
          <a:p>
            <a:pPr marL="171450" lvl="0" indent="-171450">
              <a:buFont typeface="Wingdings" charset="2"/>
              <a:buChar char="§"/>
            </a:pPr>
            <a:r>
              <a:rPr lang="zh-CN" altLang="en-US" sz="1200" dirty="0" smtClean="0"/>
              <a:t>各</a:t>
            </a:r>
            <a:r>
              <a:rPr lang="zh-CN" altLang="en-US" sz="1200" dirty="0"/>
              <a:t>地区</a:t>
            </a:r>
            <a:r>
              <a:rPr lang="zh-CN" altLang="en-US" sz="1200" dirty="0" smtClean="0"/>
              <a:t>大、小</a:t>
            </a:r>
            <a:r>
              <a:rPr lang="zh-CN" altLang="en-US" sz="1200" dirty="0"/>
              <a:t>企业的合规生产情况并没有统一出口向公众开放</a:t>
            </a:r>
            <a:endParaRPr lang="en-US" sz="1200" dirty="0"/>
          </a:p>
          <a:p>
            <a:pPr marL="171450" lvl="0" indent="-171450">
              <a:buFont typeface="Wingdings" charset="2"/>
              <a:buChar char="§"/>
            </a:pPr>
            <a:r>
              <a:rPr lang="zh-CN" altLang="en-US" sz="1200" dirty="0"/>
              <a:t>消费者无法判断广告中的产品和企业的实际生产是否对等</a:t>
            </a:r>
            <a:endParaRPr lang="en-US" sz="1200" dirty="0"/>
          </a:p>
        </p:txBody>
      </p:sp>
      <p:sp>
        <p:nvSpPr>
          <p:cNvPr id="23" name="MH_Text_1"/>
          <p:cNvSpPr txBox="1"/>
          <p:nvPr>
            <p:custDataLst>
              <p:tags r:id="rId5"/>
            </p:custDataLst>
          </p:nvPr>
        </p:nvSpPr>
        <p:spPr>
          <a:xfrm>
            <a:off x="1685674" y="4405594"/>
            <a:ext cx="2958334" cy="616725"/>
          </a:xfrm>
          <a:prstGeom prst="rect">
            <a:avLst/>
          </a:prstGeom>
          <a:noFill/>
        </p:spPr>
        <p:txBody>
          <a:bodyPr lIns="0" tIns="0" rIns="0" bIns="0">
            <a:normAutofit/>
          </a:bodyPr>
          <a:lstStyle/>
          <a:p>
            <a:pPr marL="171450" indent="-171450">
              <a:lnSpc>
                <a:spcPct val="120000"/>
              </a:lnSpc>
              <a:buFont typeface="Wingdings" charset="2"/>
              <a:buChar char="§"/>
              <a:defRPr/>
            </a:pPr>
            <a:r>
              <a:rPr lang="zh-CN" altLang="en-US" sz="1200" dirty="0"/>
              <a:t>圈定区域进行处罚指数</a:t>
            </a:r>
            <a:r>
              <a:rPr lang="zh-CN" altLang="en-US" sz="1200" dirty="0" smtClean="0"/>
              <a:t>计算</a:t>
            </a:r>
            <a:endParaRPr lang="en-US" altLang="zh-CN" sz="1200" dirty="0" smtClean="0"/>
          </a:p>
          <a:p>
            <a:pPr marL="171450" indent="-171450">
              <a:lnSpc>
                <a:spcPct val="120000"/>
              </a:lnSpc>
              <a:buFont typeface="Wingdings" charset="2"/>
              <a:buChar char="§"/>
              <a:defRPr/>
            </a:pPr>
            <a:r>
              <a:rPr lang="zh-CN" altLang="en-US" sz="1200" dirty="0" smtClean="0"/>
              <a:t>指数</a:t>
            </a:r>
            <a:r>
              <a:rPr lang="zh-CN" altLang="en-US" sz="1200" dirty="0"/>
              <a:t>越高，表明该地区处罚越</a:t>
            </a:r>
            <a:r>
              <a:rPr lang="zh-CN" altLang="en-US" sz="1200" dirty="0" smtClean="0"/>
              <a:t>集中</a:t>
            </a:r>
            <a:endParaRPr lang="zh-CN" altLang="en-US" sz="1200" dirty="0">
              <a:solidFill>
                <a:schemeClr val="tx1">
                  <a:lumMod val="65000"/>
                  <a:lumOff val="35000"/>
                </a:schemeClr>
              </a:solidFill>
              <a:latin typeface="DengXian" charset="-122"/>
              <a:ea typeface="DengXian" charset="-122"/>
              <a:cs typeface="DengXian" charset="-122"/>
            </a:endParaRPr>
          </a:p>
        </p:txBody>
      </p:sp>
      <p:sp>
        <p:nvSpPr>
          <p:cNvPr id="24" name="MH_Text_1"/>
          <p:cNvSpPr txBox="1"/>
          <p:nvPr>
            <p:custDataLst>
              <p:tags r:id="rId6"/>
            </p:custDataLst>
          </p:nvPr>
        </p:nvSpPr>
        <p:spPr>
          <a:xfrm>
            <a:off x="1684670" y="5688560"/>
            <a:ext cx="3535402" cy="812781"/>
          </a:xfrm>
          <a:prstGeom prst="rect">
            <a:avLst/>
          </a:prstGeom>
          <a:noFill/>
        </p:spPr>
        <p:txBody>
          <a:bodyPr lIns="0" tIns="0" rIns="0" bIns="0">
            <a:normAutofit/>
          </a:bodyPr>
          <a:lstStyle/>
          <a:p>
            <a:pPr marL="171450" lvl="0" indent="-171450">
              <a:buFont typeface="Wingdings" charset="2"/>
              <a:buChar char="§"/>
            </a:pPr>
            <a:r>
              <a:rPr lang="zh-CN" altLang="en-US" sz="1200" dirty="0"/>
              <a:t>区域酒业处罚指数，用于区域间对</a:t>
            </a:r>
            <a:r>
              <a:rPr lang="zh-CN" altLang="en-US" sz="1200" dirty="0" smtClean="0"/>
              <a:t>标</a:t>
            </a:r>
            <a:endParaRPr lang="en-US" altLang="zh-CN" sz="1200" dirty="0" smtClean="0"/>
          </a:p>
          <a:p>
            <a:pPr marL="171450" lvl="0" indent="-171450">
              <a:buFont typeface="Wingdings" charset="2"/>
              <a:buChar char="§"/>
            </a:pPr>
            <a:r>
              <a:rPr lang="zh-CN" altLang="en-US" sz="1200" dirty="0" smtClean="0"/>
              <a:t>激励</a:t>
            </a:r>
            <a:r>
              <a:rPr lang="zh-CN" altLang="en-US" sz="1200" dirty="0"/>
              <a:t>区域管辖部门重视酒业生产经营</a:t>
            </a:r>
            <a:r>
              <a:rPr lang="zh-CN" altLang="en-US" sz="1200" dirty="0" smtClean="0"/>
              <a:t>合规性</a:t>
            </a:r>
            <a:endParaRPr lang="zh-CN" altLang="en-US" sz="1200" dirty="0">
              <a:solidFill>
                <a:schemeClr val="tx1">
                  <a:lumMod val="65000"/>
                  <a:lumOff val="35000"/>
                </a:schemeClr>
              </a:solidFill>
              <a:latin typeface="DengXian" charset="-122"/>
              <a:ea typeface="DengXian" charset="-122"/>
              <a:cs typeface="DengXian" charset="-122"/>
            </a:endParaRPr>
          </a:p>
        </p:txBody>
      </p:sp>
      <p:grpSp>
        <p:nvGrpSpPr>
          <p:cNvPr id="33" name="Group 32"/>
          <p:cNvGrpSpPr/>
          <p:nvPr/>
        </p:nvGrpSpPr>
        <p:grpSpPr>
          <a:xfrm>
            <a:off x="5104306" y="1755032"/>
            <a:ext cx="3528392" cy="3933528"/>
            <a:chOff x="5004049" y="1316274"/>
            <a:chExt cx="3528392" cy="2950146"/>
          </a:xfrm>
        </p:grpSpPr>
        <p:pic>
          <p:nvPicPr>
            <p:cNvPr id="28" name="图片 2"/>
            <p:cNvPicPr>
              <a:picLocks noChangeAspect="1"/>
            </p:cNvPicPr>
            <p:nvPr/>
          </p:nvPicPr>
          <p:blipFill rotWithShape="1">
            <a:blip r:embed="rId18" cstate="print">
              <a:extLst>
                <a:ext uri="{28A0092B-C50C-407E-A947-70E740481C1C}">
                  <a14:useLocalDpi xmlns:a14="http://schemas.microsoft.com/office/drawing/2010/main" val="0"/>
                </a:ext>
              </a:extLst>
            </a:blip>
            <a:srcRect l="42384" t="20670" r="8690"/>
            <a:stretch/>
          </p:blipFill>
          <p:spPr>
            <a:xfrm>
              <a:off x="5004049" y="1316274"/>
              <a:ext cx="3528392" cy="2950146"/>
            </a:xfrm>
            <a:prstGeom prst="rect">
              <a:avLst/>
            </a:prstGeom>
          </p:spPr>
        </p:pic>
        <p:sp>
          <p:nvSpPr>
            <p:cNvPr id="29" name="TextBox 28"/>
            <p:cNvSpPr txBox="1"/>
            <p:nvPr/>
          </p:nvSpPr>
          <p:spPr>
            <a:xfrm>
              <a:off x="5148064" y="1338842"/>
              <a:ext cx="1107996" cy="138500"/>
            </a:xfrm>
            <a:prstGeom prst="rect">
              <a:avLst/>
            </a:prstGeom>
            <a:solidFill>
              <a:srgbClr val="10295B"/>
            </a:solidFill>
          </p:spPr>
          <p:txBody>
            <a:bodyPr wrap="none" rtlCol="0">
              <a:spAutoFit/>
            </a:bodyPr>
            <a:lstStyle/>
            <a:p>
              <a:r>
                <a:rPr lang="zh-CN" altLang="en-US" sz="600" dirty="0" smtClean="0">
                  <a:solidFill>
                    <a:schemeClr val="bg1"/>
                  </a:solidFill>
                </a:rPr>
                <a:t>区域酒业（白酒）处罚指数</a:t>
              </a:r>
              <a:endParaRPr lang="en-US" sz="600" dirty="0">
                <a:solidFill>
                  <a:schemeClr val="bg1"/>
                </a:solidFill>
              </a:endParaRPr>
            </a:p>
          </p:txBody>
        </p:sp>
        <p:sp>
          <p:nvSpPr>
            <p:cNvPr id="30" name="TextBox 29"/>
            <p:cNvSpPr txBox="1"/>
            <p:nvPr/>
          </p:nvSpPr>
          <p:spPr>
            <a:xfrm>
              <a:off x="5148064" y="2216796"/>
              <a:ext cx="1213049" cy="138500"/>
            </a:xfrm>
            <a:prstGeom prst="rect">
              <a:avLst/>
            </a:prstGeom>
            <a:solidFill>
              <a:srgbClr val="10295B"/>
            </a:solidFill>
          </p:spPr>
          <p:txBody>
            <a:bodyPr wrap="square" rtlCol="0">
              <a:spAutoFit/>
            </a:bodyPr>
            <a:lstStyle/>
            <a:p>
              <a:r>
                <a:rPr lang="zh-CN" altLang="en-US" sz="600" dirty="0" smtClean="0">
                  <a:solidFill>
                    <a:schemeClr val="bg1"/>
                  </a:solidFill>
                </a:rPr>
                <a:t>处罚指数数量势分析</a:t>
              </a:r>
              <a:endParaRPr lang="en-US" sz="600" dirty="0">
                <a:solidFill>
                  <a:schemeClr val="bg1"/>
                </a:solidFill>
              </a:endParaRPr>
            </a:p>
          </p:txBody>
        </p:sp>
        <p:sp>
          <p:nvSpPr>
            <p:cNvPr id="32" name="TextBox 31"/>
            <p:cNvSpPr txBox="1"/>
            <p:nvPr/>
          </p:nvSpPr>
          <p:spPr>
            <a:xfrm>
              <a:off x="5147771" y="2426351"/>
              <a:ext cx="1800493" cy="138500"/>
            </a:xfrm>
            <a:prstGeom prst="rect">
              <a:avLst/>
            </a:prstGeom>
            <a:solidFill>
              <a:srgbClr val="081C48"/>
            </a:solidFill>
          </p:spPr>
          <p:txBody>
            <a:bodyPr wrap="none" rtlCol="0">
              <a:spAutoFit/>
            </a:bodyPr>
            <a:lstStyle/>
            <a:p>
              <a:r>
                <a:rPr lang="en-US" altLang="zh-CN" sz="600" dirty="0" smtClean="0">
                  <a:solidFill>
                    <a:schemeClr val="bg1"/>
                  </a:solidFill>
                </a:rPr>
                <a:t>2016</a:t>
              </a:r>
              <a:r>
                <a:rPr lang="zh-CN" altLang="en-US" sz="600" dirty="0" smtClean="0">
                  <a:solidFill>
                    <a:schemeClr val="bg1"/>
                  </a:solidFill>
                </a:rPr>
                <a:t>年</a:t>
              </a:r>
              <a:r>
                <a:rPr lang="en-US" altLang="zh-CN" sz="600" dirty="0" smtClean="0">
                  <a:solidFill>
                    <a:schemeClr val="bg1"/>
                  </a:solidFill>
                </a:rPr>
                <a:t>01</a:t>
              </a:r>
              <a:r>
                <a:rPr lang="zh-CN" altLang="en-US" sz="600" dirty="0" smtClean="0">
                  <a:solidFill>
                    <a:schemeClr val="bg1"/>
                  </a:solidFill>
                </a:rPr>
                <a:t>月各级区域处罚指数地市数量趋势分析</a:t>
              </a:r>
              <a:endParaRPr lang="en-US" sz="600" dirty="0">
                <a:solidFill>
                  <a:schemeClr val="bg1"/>
                </a:solidFill>
              </a:endParaRPr>
            </a:p>
          </p:txBody>
        </p:sp>
      </p:grpSp>
      <p:sp>
        <p:nvSpPr>
          <p:cNvPr id="31" name="矩形 30"/>
          <p:cNvSpPr/>
          <p:nvPr/>
        </p:nvSpPr>
        <p:spPr>
          <a:xfrm>
            <a:off x="751848" y="707660"/>
            <a:ext cx="2954655" cy="369332"/>
          </a:xfrm>
          <a:prstGeom prst="rect">
            <a:avLst/>
          </a:prstGeom>
        </p:spPr>
        <p:txBody>
          <a:bodyPr wrap="none">
            <a:spAutoFit/>
          </a:bodyPr>
          <a:lstStyle/>
          <a:p>
            <a:r>
              <a:rPr lang="zh-CN" altLang="en-US" b="1" dirty="0">
                <a:solidFill>
                  <a:prstClr val="black">
                    <a:lumMod val="75000"/>
                    <a:lumOff val="25000"/>
                  </a:prstClr>
                </a:solidFill>
                <a:latin typeface="微软雅黑" panose="020B0503020204020204" pitchFamily="34" charset="-122"/>
                <a:ea typeface="微软雅黑" panose="020B0503020204020204" pitchFamily="34" charset="-122"/>
              </a:rPr>
              <a:t>区域酒业（白酒）处罚指数</a:t>
            </a:r>
          </a:p>
        </p:txBody>
      </p:sp>
    </p:spTree>
    <p:extLst>
      <p:ext uri="{BB962C8B-B14F-4D97-AF65-F5344CB8AC3E}">
        <p14:creationId xmlns:p14="http://schemas.microsoft.com/office/powerpoint/2010/main" val="1012586800"/>
      </p:ext>
    </p:extLst>
  </p:cSld>
  <p:clrMapOvr>
    <a:masterClrMapping/>
  </p:clrMapOvr>
  <mc:AlternateContent xmlns:mc="http://schemas.openxmlformats.org/markup-compatibility/2006" xmlns:p14="http://schemas.microsoft.com/office/powerpoint/2010/main">
    <mc:Choice Requires="p14">
      <p:transition spd="slow" p14:dur="2250" advTm="0"/>
    </mc:Choice>
    <mc:Fallback xmlns="">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9"/>
          <p:cNvSpPr txBox="1"/>
          <p:nvPr userDrawn="1"/>
        </p:nvSpPr>
        <p:spPr>
          <a:xfrm>
            <a:off x="618214" y="164637"/>
            <a:ext cx="5249931" cy="389168"/>
          </a:xfrm>
          <a:prstGeom prst="rect">
            <a:avLst/>
          </a:prstGeom>
          <a:noFill/>
        </p:spPr>
        <p:txBody>
          <a:bodyPr wrap="square" lIns="80605" tIns="40302" rIns="80605" bIns="40302"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业务</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应用</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咨询</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酒业指数服务</a:t>
            </a:r>
          </a:p>
        </p:txBody>
      </p:sp>
      <p:sp>
        <p:nvSpPr>
          <p:cNvPr id="10" name="MH_SubTitle_1"/>
          <p:cNvSpPr txBox="1">
            <a:spLocks noChangeArrowheads="1"/>
          </p:cNvSpPr>
          <p:nvPr>
            <p:custDataLst>
              <p:tags r:id="rId1"/>
            </p:custDataLst>
          </p:nvPr>
        </p:nvSpPr>
        <p:spPr bwMode="auto">
          <a:xfrm>
            <a:off x="1685674" y="1220755"/>
            <a:ext cx="1086126" cy="54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b="1" dirty="0">
                <a:solidFill>
                  <a:schemeClr val="accent1"/>
                </a:solidFill>
                <a:latin typeface="微软雅黑" panose="020B0503020204020204" pitchFamily="34" charset="-122"/>
                <a:ea typeface="微软雅黑" panose="020B0503020204020204" pitchFamily="34" charset="-122"/>
              </a:rPr>
              <a:t>难点及痛点</a:t>
            </a:r>
          </a:p>
        </p:txBody>
      </p:sp>
      <p:sp>
        <p:nvSpPr>
          <p:cNvPr id="12" name="MH_SubTitle_2"/>
          <p:cNvSpPr txBox="1">
            <a:spLocks noChangeArrowheads="1"/>
          </p:cNvSpPr>
          <p:nvPr>
            <p:custDataLst>
              <p:tags r:id="rId2"/>
            </p:custDataLst>
          </p:nvPr>
        </p:nvSpPr>
        <p:spPr bwMode="auto">
          <a:xfrm>
            <a:off x="1685674" y="3717032"/>
            <a:ext cx="1086126" cy="54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b="1" dirty="0">
                <a:solidFill>
                  <a:schemeClr val="accent2"/>
                </a:solidFill>
                <a:latin typeface="微软雅黑" panose="020B0503020204020204" pitchFamily="34" charset="-122"/>
                <a:ea typeface="微软雅黑" panose="020B0503020204020204" pitchFamily="34" charset="-122"/>
              </a:rPr>
              <a:t>解决的思路</a:t>
            </a:r>
          </a:p>
        </p:txBody>
      </p:sp>
      <p:sp>
        <p:nvSpPr>
          <p:cNvPr id="15" name="MH_SubTitle_3"/>
          <p:cNvSpPr txBox="1"/>
          <p:nvPr>
            <p:custDataLst>
              <p:tags r:id="rId3"/>
            </p:custDataLst>
          </p:nvPr>
        </p:nvSpPr>
        <p:spPr>
          <a:xfrm>
            <a:off x="1685674" y="5031877"/>
            <a:ext cx="1086126" cy="547867"/>
          </a:xfrm>
          <a:prstGeom prst="rect">
            <a:avLst/>
          </a:prstGeom>
          <a:noFill/>
        </p:spPr>
        <p:txBody>
          <a:bodyPr lIns="0" tIns="0" rIns="0" bIns="0" anchor="b">
            <a:normAutofit/>
          </a:bodyPr>
          <a:lstStyle/>
          <a:p>
            <a:pPr>
              <a:defRPr/>
            </a:pPr>
            <a:r>
              <a:rPr lang="zh-CN" altLang="en-US" sz="1400" b="1" dirty="0">
                <a:solidFill>
                  <a:srgbClr val="FFC000"/>
                </a:solidFill>
                <a:latin typeface="微软雅黑" panose="020B0503020204020204" pitchFamily="34" charset="-122"/>
                <a:ea typeface="微软雅黑" panose="020B0503020204020204" pitchFamily="34" charset="-122"/>
              </a:rPr>
              <a:t>获得的收益</a:t>
            </a:r>
          </a:p>
        </p:txBody>
      </p:sp>
      <p:grpSp>
        <p:nvGrpSpPr>
          <p:cNvPr id="3" name="Group 2"/>
          <p:cNvGrpSpPr/>
          <p:nvPr/>
        </p:nvGrpSpPr>
        <p:grpSpPr>
          <a:xfrm>
            <a:off x="793764" y="1541282"/>
            <a:ext cx="647641" cy="894461"/>
            <a:chOff x="590108" y="1575814"/>
            <a:chExt cx="647641" cy="670846"/>
          </a:xfrm>
        </p:grpSpPr>
        <p:sp>
          <p:nvSpPr>
            <p:cNvPr id="4" name="MH_Other_1"/>
            <p:cNvSpPr/>
            <p:nvPr>
              <p:custDataLst>
                <p:tags r:id="rId13"/>
              </p:custDataLst>
            </p:nvPr>
          </p:nvSpPr>
          <p:spPr>
            <a:xfrm>
              <a:off x="685351" y="1668635"/>
              <a:ext cx="468326" cy="4852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2">
                <a:solidFill>
                  <a:srgbClr val="FFFFFF"/>
                </a:solidFill>
                <a:latin typeface="微软雅黑" panose="020B0503020204020204" pitchFamily="34" charset="-122"/>
                <a:ea typeface="微软雅黑" panose="020B0503020204020204" pitchFamily="34" charset="-122"/>
              </a:endParaRPr>
            </a:p>
          </p:txBody>
        </p:sp>
        <p:sp>
          <p:nvSpPr>
            <p:cNvPr id="5" name="MH_Other_2"/>
            <p:cNvSpPr/>
            <p:nvPr>
              <p:custDataLst>
                <p:tags r:id="rId14"/>
              </p:custDataLst>
            </p:nvPr>
          </p:nvSpPr>
          <p:spPr>
            <a:xfrm>
              <a:off x="590108" y="1575814"/>
              <a:ext cx="647641" cy="670846"/>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2">
                <a:latin typeface="微软雅黑" panose="020B0503020204020204" pitchFamily="34" charset="-122"/>
                <a:ea typeface="微软雅黑" panose="020B0503020204020204" pitchFamily="34" charset="-122"/>
              </a:endParaRPr>
            </a:p>
          </p:txBody>
        </p:sp>
        <p:sp>
          <p:nvSpPr>
            <p:cNvPr id="17" name="MH_Other_7"/>
            <p:cNvSpPr>
              <a:spLocks/>
            </p:cNvSpPr>
            <p:nvPr>
              <p:custDataLst>
                <p:tags r:id="rId15"/>
              </p:custDataLst>
            </p:nvPr>
          </p:nvSpPr>
          <p:spPr bwMode="auto">
            <a:xfrm>
              <a:off x="799303" y="1754968"/>
              <a:ext cx="264753" cy="263698"/>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a:extLst/>
          </p:spPr>
          <p:txBody>
            <a:bodyPr anchor="ctr">
              <a:scene3d>
                <a:camera prst="orthographicFront"/>
                <a:lightRig rig="threePt" dir="t"/>
              </a:scene3d>
              <a:sp3d>
                <a:contourClr>
                  <a:srgbClr val="FFFFFF"/>
                </a:contourClr>
              </a:sp3d>
            </a:bodyPr>
            <a:lstStyle/>
            <a:p>
              <a:pPr algn="ctr">
                <a:defRPr/>
              </a:pPr>
              <a:endParaRPr lang="zh-CN" altLang="en-US" sz="1702">
                <a:solidFill>
                  <a:srgbClr val="FFFFFF"/>
                </a:solidFill>
                <a:latin typeface="微软雅黑" panose="020B0503020204020204" pitchFamily="34" charset="-122"/>
                <a:ea typeface="微软雅黑" panose="020B0503020204020204" pitchFamily="34" charset="-122"/>
              </a:endParaRPr>
            </a:p>
          </p:txBody>
        </p:sp>
      </p:grpSp>
      <p:grpSp>
        <p:nvGrpSpPr>
          <p:cNvPr id="21" name="Group 20"/>
          <p:cNvGrpSpPr/>
          <p:nvPr/>
        </p:nvGrpSpPr>
        <p:grpSpPr>
          <a:xfrm>
            <a:off x="793764" y="3988583"/>
            <a:ext cx="647641" cy="894461"/>
            <a:chOff x="590108" y="3001837"/>
            <a:chExt cx="647641" cy="670846"/>
          </a:xfrm>
        </p:grpSpPr>
        <p:sp>
          <p:nvSpPr>
            <p:cNvPr id="6" name="MH_Other_3"/>
            <p:cNvSpPr/>
            <p:nvPr>
              <p:custDataLst>
                <p:tags r:id="rId10"/>
              </p:custDataLst>
            </p:nvPr>
          </p:nvSpPr>
          <p:spPr>
            <a:xfrm>
              <a:off x="685351" y="3094659"/>
              <a:ext cx="468326" cy="4852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2">
                <a:solidFill>
                  <a:srgbClr val="FFFFFF"/>
                </a:solidFill>
                <a:latin typeface="微软雅黑" panose="020B0503020204020204" pitchFamily="34" charset="-122"/>
                <a:ea typeface="微软雅黑" panose="020B0503020204020204" pitchFamily="34" charset="-122"/>
              </a:endParaRPr>
            </a:p>
          </p:txBody>
        </p:sp>
        <p:sp>
          <p:nvSpPr>
            <p:cNvPr id="7" name="MH_Other_4"/>
            <p:cNvSpPr/>
            <p:nvPr>
              <p:custDataLst>
                <p:tags r:id="rId11"/>
              </p:custDataLst>
            </p:nvPr>
          </p:nvSpPr>
          <p:spPr>
            <a:xfrm>
              <a:off x="590108" y="3001837"/>
              <a:ext cx="647641" cy="670846"/>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2">
                <a:latin typeface="微软雅黑" panose="020B0503020204020204" pitchFamily="34" charset="-122"/>
                <a:ea typeface="微软雅黑" panose="020B0503020204020204" pitchFamily="34" charset="-122"/>
              </a:endParaRPr>
            </a:p>
          </p:txBody>
        </p:sp>
        <p:sp>
          <p:nvSpPr>
            <p:cNvPr id="18" name="MH_Other_8"/>
            <p:cNvSpPr>
              <a:spLocks noChangeAspect="1"/>
            </p:cNvSpPr>
            <p:nvPr>
              <p:custDataLst>
                <p:tags r:id="rId12"/>
              </p:custDataLst>
            </p:nvPr>
          </p:nvSpPr>
          <p:spPr bwMode="auto">
            <a:xfrm>
              <a:off x="800168" y="3171662"/>
              <a:ext cx="263697" cy="26158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FFFFFF"/>
            </a:solidFill>
            <a:ln>
              <a:noFill/>
            </a:ln>
            <a:extLst/>
          </p:spPr>
          <p:txBody>
            <a:bodyPr anchor="ctr">
              <a:scene3d>
                <a:camera prst="orthographicFront"/>
                <a:lightRig rig="threePt" dir="t"/>
              </a:scene3d>
              <a:sp3d>
                <a:contourClr>
                  <a:srgbClr val="FFFFFF"/>
                </a:contourClr>
              </a:sp3d>
            </a:bodyPr>
            <a:lstStyle/>
            <a:p>
              <a:pPr algn="ctr">
                <a:defRPr/>
              </a:pPr>
              <a:endParaRPr lang="zh-CN" altLang="en-US" sz="1702">
                <a:solidFill>
                  <a:srgbClr val="FFFFFF"/>
                </a:solidFill>
                <a:latin typeface="微软雅黑" panose="020B0503020204020204" pitchFamily="34" charset="-122"/>
                <a:ea typeface="微软雅黑" panose="020B0503020204020204" pitchFamily="34" charset="-122"/>
              </a:endParaRPr>
            </a:p>
          </p:txBody>
        </p:sp>
      </p:grpSp>
      <p:grpSp>
        <p:nvGrpSpPr>
          <p:cNvPr id="20" name="Group 19"/>
          <p:cNvGrpSpPr/>
          <p:nvPr/>
        </p:nvGrpSpPr>
        <p:grpSpPr>
          <a:xfrm>
            <a:off x="795713" y="5345295"/>
            <a:ext cx="647210" cy="892460"/>
            <a:chOff x="590108" y="4358251"/>
            <a:chExt cx="647210" cy="669345"/>
          </a:xfrm>
          <a:solidFill>
            <a:srgbClr val="FFC000"/>
          </a:solidFill>
        </p:grpSpPr>
        <p:sp>
          <p:nvSpPr>
            <p:cNvPr id="8" name="MH_Other_5"/>
            <p:cNvSpPr/>
            <p:nvPr>
              <p:custDataLst>
                <p:tags r:id="rId7"/>
              </p:custDataLst>
            </p:nvPr>
          </p:nvSpPr>
          <p:spPr>
            <a:xfrm>
              <a:off x="666034" y="4471870"/>
              <a:ext cx="468014" cy="484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2">
                <a:solidFill>
                  <a:srgbClr val="FFFFFF"/>
                </a:solidFill>
                <a:latin typeface="微软雅黑" panose="020B0503020204020204" pitchFamily="34" charset="-122"/>
                <a:ea typeface="微软雅黑" panose="020B0503020204020204" pitchFamily="34" charset="-122"/>
              </a:endParaRPr>
            </a:p>
          </p:txBody>
        </p:sp>
        <p:sp>
          <p:nvSpPr>
            <p:cNvPr id="9" name="MH_Other_6"/>
            <p:cNvSpPr/>
            <p:nvPr>
              <p:custDataLst>
                <p:tags r:id="rId8"/>
              </p:custDataLst>
            </p:nvPr>
          </p:nvSpPr>
          <p:spPr>
            <a:xfrm>
              <a:off x="590108" y="4358251"/>
              <a:ext cx="647210" cy="669345"/>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2">
                <a:latin typeface="微软雅黑" panose="020B0503020204020204" pitchFamily="34" charset="-122"/>
                <a:ea typeface="微软雅黑" panose="020B0503020204020204" pitchFamily="34" charset="-122"/>
              </a:endParaRPr>
            </a:p>
          </p:txBody>
        </p:sp>
        <p:sp>
          <p:nvSpPr>
            <p:cNvPr id="19" name="MH_Other_9"/>
            <p:cNvSpPr>
              <a:spLocks noChangeAspect="1"/>
            </p:cNvSpPr>
            <p:nvPr>
              <p:custDataLst>
                <p:tags r:id="rId9"/>
              </p:custDataLst>
            </p:nvPr>
          </p:nvSpPr>
          <p:spPr bwMode="auto">
            <a:xfrm>
              <a:off x="781425" y="4560635"/>
              <a:ext cx="264576" cy="264575"/>
            </a:xfrm>
            <a:custGeom>
              <a:avLst/>
              <a:gdLst>
                <a:gd name="T0" fmla="*/ 883582 w 2298700"/>
                <a:gd name="T1" fmla="*/ 1295872 h 2298700"/>
                <a:gd name="T2" fmla="*/ 899660 w 2298700"/>
                <a:gd name="T3" fmla="*/ 1824434 h 2298700"/>
                <a:gd name="T4" fmla="*/ 870674 w 2298700"/>
                <a:gd name="T5" fmla="*/ 1867800 h 2298700"/>
                <a:gd name="T6" fmla="*/ 472571 w 2298700"/>
                <a:gd name="T7" fmla="*/ 1870524 h 2298700"/>
                <a:gd name="T8" fmla="*/ 439282 w 2298700"/>
                <a:gd name="T9" fmla="*/ 1829883 h 2298700"/>
                <a:gd name="T10" fmla="*/ 450831 w 2298700"/>
                <a:gd name="T11" fmla="*/ 1299959 h 2298700"/>
                <a:gd name="T12" fmla="*/ 1168971 w 2298700"/>
                <a:gd name="T13" fmla="*/ 903287 h 2298700"/>
                <a:gd name="T14" fmla="*/ 1561900 w 2298700"/>
                <a:gd name="T15" fmla="*/ 923717 h 2298700"/>
                <a:gd name="T16" fmla="*/ 1573443 w 2298700"/>
                <a:gd name="T17" fmla="*/ 1829892 h 2298700"/>
                <a:gd name="T18" fmla="*/ 1540624 w 2298700"/>
                <a:gd name="T19" fmla="*/ 1870524 h 2298700"/>
                <a:gd name="T20" fmla="*/ 1142262 w 2298700"/>
                <a:gd name="T21" fmla="*/ 1867800 h 2298700"/>
                <a:gd name="T22" fmla="*/ 1113291 w 2298700"/>
                <a:gd name="T23" fmla="*/ 1824444 h 2298700"/>
                <a:gd name="T24" fmla="*/ 1129361 w 2298700"/>
                <a:gd name="T25" fmla="*/ 919404 h 2298700"/>
                <a:gd name="T26" fmla="*/ 2191940 w 2298700"/>
                <a:gd name="T27" fmla="*/ 450850 h 2298700"/>
                <a:gd name="T28" fmla="*/ 2238385 w 2298700"/>
                <a:gd name="T29" fmla="*/ 475582 h 2298700"/>
                <a:gd name="T30" fmla="*/ 2245636 w 2298700"/>
                <a:gd name="T31" fmla="*/ 1835358 h 2298700"/>
                <a:gd name="T32" fmla="*/ 2208706 w 2298700"/>
                <a:gd name="T33" fmla="*/ 1872115 h 2298700"/>
                <a:gd name="T34" fmla="*/ 1810633 w 2298700"/>
                <a:gd name="T35" fmla="*/ 1865309 h 2298700"/>
                <a:gd name="T36" fmla="*/ 1785938 w 2298700"/>
                <a:gd name="T37" fmla="*/ 1818568 h 2298700"/>
                <a:gd name="T38" fmla="*/ 1806329 w 2298700"/>
                <a:gd name="T39" fmla="*/ 463556 h 2298700"/>
                <a:gd name="T40" fmla="*/ 1464870 w 2298700"/>
                <a:gd name="T41" fmla="*/ 38100 h 2298700"/>
                <a:gd name="T42" fmla="*/ 1493876 w 2298700"/>
                <a:gd name="T43" fmla="*/ 48317 h 2298700"/>
                <a:gd name="T44" fmla="*/ 1512005 w 2298700"/>
                <a:gd name="T45" fmla="*/ 72609 h 2298700"/>
                <a:gd name="T46" fmla="*/ 1540105 w 2298700"/>
                <a:gd name="T47" fmla="*/ 509198 h 2298700"/>
                <a:gd name="T48" fmla="*/ 1503847 w 2298700"/>
                <a:gd name="T49" fmla="*/ 543253 h 2298700"/>
                <a:gd name="T50" fmla="*/ 1459205 w 2298700"/>
                <a:gd name="T51" fmla="*/ 535761 h 2298700"/>
                <a:gd name="T52" fmla="*/ 1437677 w 2298700"/>
                <a:gd name="T53" fmla="*/ 503749 h 2298700"/>
                <a:gd name="T54" fmla="*/ 1348845 w 2298700"/>
                <a:gd name="T55" fmla="*/ 357311 h 2298700"/>
                <a:gd name="T56" fmla="*/ 1214465 w 2298700"/>
                <a:gd name="T57" fmla="*/ 507608 h 2298700"/>
                <a:gd name="T58" fmla="*/ 1010062 w 2298700"/>
                <a:gd name="T59" fmla="*/ 669711 h 2298700"/>
                <a:gd name="T60" fmla="*/ 834212 w 2298700"/>
                <a:gd name="T61" fmla="*/ 763477 h 2298700"/>
                <a:gd name="T62" fmla="*/ 682609 w 2298700"/>
                <a:gd name="T63" fmla="*/ 817965 h 2298700"/>
                <a:gd name="T64" fmla="*/ 523528 w 2298700"/>
                <a:gd name="T65" fmla="*/ 852928 h 2298700"/>
                <a:gd name="T66" fmla="*/ 404104 w 2298700"/>
                <a:gd name="T67" fmla="*/ 862464 h 2298700"/>
                <a:gd name="T68" fmla="*/ 374191 w 2298700"/>
                <a:gd name="T69" fmla="*/ 838852 h 2298700"/>
                <a:gd name="T70" fmla="*/ 369206 w 2298700"/>
                <a:gd name="T71" fmla="*/ 795034 h 2298700"/>
                <a:gd name="T72" fmla="*/ 405237 w 2298700"/>
                <a:gd name="T73" fmla="*/ 760071 h 2298700"/>
                <a:gd name="T74" fmla="*/ 535765 w 2298700"/>
                <a:gd name="T75" fmla="*/ 742589 h 2298700"/>
                <a:gd name="T76" fmla="*/ 679890 w 2298700"/>
                <a:gd name="T77" fmla="*/ 706945 h 2298700"/>
                <a:gd name="T78" fmla="*/ 816536 w 2298700"/>
                <a:gd name="T79" fmla="*/ 654273 h 2298700"/>
                <a:gd name="T80" fmla="*/ 989667 w 2298700"/>
                <a:gd name="T81" fmla="*/ 554832 h 2298700"/>
                <a:gd name="T82" fmla="*/ 1171862 w 2298700"/>
                <a:gd name="T83" fmla="*/ 398859 h 2298700"/>
                <a:gd name="T84" fmla="*/ 1282675 w 2298700"/>
                <a:gd name="T85" fmla="*/ 267178 h 2298700"/>
                <a:gd name="T86" fmla="*/ 1087110 w 2298700"/>
                <a:gd name="T87" fmla="*/ 283979 h 2298700"/>
                <a:gd name="T88" fmla="*/ 1044054 w 2298700"/>
                <a:gd name="T89" fmla="*/ 259005 h 2298700"/>
                <a:gd name="T90" fmla="*/ 1040654 w 2298700"/>
                <a:gd name="T91" fmla="*/ 208376 h 2298700"/>
                <a:gd name="T92" fmla="*/ 1446288 w 2298700"/>
                <a:gd name="T93" fmla="*/ 40370 h 2298700"/>
                <a:gd name="T94" fmla="*/ 128386 w 2298700"/>
                <a:gd name="T95" fmla="*/ 3403 h 2298700"/>
                <a:gd name="T96" fmla="*/ 171711 w 2298700"/>
                <a:gd name="T97" fmla="*/ 26993 h 2298700"/>
                <a:gd name="T98" fmla="*/ 199157 w 2298700"/>
                <a:gd name="T99" fmla="*/ 67596 h 2298700"/>
                <a:gd name="T100" fmla="*/ 2201163 w 2298700"/>
                <a:gd name="T101" fmla="*/ 2093192 h 2298700"/>
                <a:gd name="T102" fmla="*/ 2249251 w 2298700"/>
                <a:gd name="T103" fmla="*/ 2107936 h 2298700"/>
                <a:gd name="T104" fmla="*/ 2283729 w 2298700"/>
                <a:gd name="T105" fmla="*/ 2142414 h 2298700"/>
                <a:gd name="T106" fmla="*/ 2298473 w 2298700"/>
                <a:gd name="T107" fmla="*/ 2190729 h 2298700"/>
                <a:gd name="T108" fmla="*/ 2288720 w 2298700"/>
                <a:gd name="T109" fmla="*/ 2240405 h 2298700"/>
                <a:gd name="T110" fmla="*/ 2257417 w 2298700"/>
                <a:gd name="T111" fmla="*/ 2278059 h 2298700"/>
                <a:gd name="T112" fmla="*/ 2211597 w 2298700"/>
                <a:gd name="T113" fmla="*/ 2297566 h 2298700"/>
                <a:gd name="T114" fmla="*/ 72132 w 2298700"/>
                <a:gd name="T115" fmla="*/ 2294164 h 2298700"/>
                <a:gd name="T116" fmla="*/ 29715 w 2298700"/>
                <a:gd name="T117" fmla="*/ 2268532 h 2298700"/>
                <a:gd name="T118" fmla="*/ 4537 w 2298700"/>
                <a:gd name="T119" fmla="*/ 2226568 h 2298700"/>
                <a:gd name="T120" fmla="*/ 907 w 2298700"/>
                <a:gd name="T121" fmla="*/ 87330 h 2298700"/>
                <a:gd name="T122" fmla="*/ 20188 w 2298700"/>
                <a:gd name="T123" fmla="*/ 41510 h 2298700"/>
                <a:gd name="T124" fmla="*/ 57842 w 2298700"/>
                <a:gd name="T125" fmla="*/ 10434 h 2298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98700" h="2298700">
                  <a:moveTo>
                    <a:pt x="494084" y="1279525"/>
                  </a:moveTo>
                  <a:lnTo>
                    <a:pt x="844179" y="1279525"/>
                  </a:lnTo>
                  <a:lnTo>
                    <a:pt x="849841" y="1279752"/>
                  </a:lnTo>
                  <a:lnTo>
                    <a:pt x="855502" y="1280660"/>
                  </a:lnTo>
                  <a:lnTo>
                    <a:pt x="860710" y="1282023"/>
                  </a:lnTo>
                  <a:lnTo>
                    <a:pt x="865692" y="1283839"/>
                  </a:lnTo>
                  <a:lnTo>
                    <a:pt x="870674" y="1286109"/>
                  </a:lnTo>
                  <a:lnTo>
                    <a:pt x="875203" y="1289061"/>
                  </a:lnTo>
                  <a:lnTo>
                    <a:pt x="879732" y="1292467"/>
                  </a:lnTo>
                  <a:lnTo>
                    <a:pt x="883582" y="1295872"/>
                  </a:lnTo>
                  <a:lnTo>
                    <a:pt x="887205" y="1299959"/>
                  </a:lnTo>
                  <a:lnTo>
                    <a:pt x="890602" y="1304273"/>
                  </a:lnTo>
                  <a:lnTo>
                    <a:pt x="893320" y="1308814"/>
                  </a:lnTo>
                  <a:lnTo>
                    <a:pt x="895584" y="1313809"/>
                  </a:lnTo>
                  <a:lnTo>
                    <a:pt x="897396" y="1319031"/>
                  </a:lnTo>
                  <a:lnTo>
                    <a:pt x="898981" y="1324480"/>
                  </a:lnTo>
                  <a:lnTo>
                    <a:pt x="899660" y="1329702"/>
                  </a:lnTo>
                  <a:lnTo>
                    <a:pt x="900113" y="1335378"/>
                  </a:lnTo>
                  <a:lnTo>
                    <a:pt x="900113" y="1818531"/>
                  </a:lnTo>
                  <a:lnTo>
                    <a:pt x="899660" y="1824434"/>
                  </a:lnTo>
                  <a:lnTo>
                    <a:pt x="898981" y="1829883"/>
                  </a:lnTo>
                  <a:lnTo>
                    <a:pt x="897396" y="1835332"/>
                  </a:lnTo>
                  <a:lnTo>
                    <a:pt x="895584" y="1840554"/>
                  </a:lnTo>
                  <a:lnTo>
                    <a:pt x="893320" y="1845322"/>
                  </a:lnTo>
                  <a:lnTo>
                    <a:pt x="890602" y="1850090"/>
                  </a:lnTo>
                  <a:lnTo>
                    <a:pt x="887205" y="1854404"/>
                  </a:lnTo>
                  <a:lnTo>
                    <a:pt x="883582" y="1858264"/>
                  </a:lnTo>
                  <a:lnTo>
                    <a:pt x="879732" y="1861897"/>
                  </a:lnTo>
                  <a:lnTo>
                    <a:pt x="875203" y="1865302"/>
                  </a:lnTo>
                  <a:lnTo>
                    <a:pt x="870674" y="1867800"/>
                  </a:lnTo>
                  <a:lnTo>
                    <a:pt x="865692" y="1870524"/>
                  </a:lnTo>
                  <a:lnTo>
                    <a:pt x="860710" y="1872114"/>
                  </a:lnTo>
                  <a:lnTo>
                    <a:pt x="855502" y="1873476"/>
                  </a:lnTo>
                  <a:lnTo>
                    <a:pt x="849841" y="1874611"/>
                  </a:lnTo>
                  <a:lnTo>
                    <a:pt x="844179" y="1874838"/>
                  </a:lnTo>
                  <a:lnTo>
                    <a:pt x="494084" y="1874838"/>
                  </a:lnTo>
                  <a:lnTo>
                    <a:pt x="488423" y="1874611"/>
                  </a:lnTo>
                  <a:lnTo>
                    <a:pt x="482761" y="1873476"/>
                  </a:lnTo>
                  <a:lnTo>
                    <a:pt x="477326" y="1872114"/>
                  </a:lnTo>
                  <a:lnTo>
                    <a:pt x="472571" y="1870524"/>
                  </a:lnTo>
                  <a:lnTo>
                    <a:pt x="467589" y="1867800"/>
                  </a:lnTo>
                  <a:lnTo>
                    <a:pt x="463060" y="1865302"/>
                  </a:lnTo>
                  <a:lnTo>
                    <a:pt x="458531" y="1861897"/>
                  </a:lnTo>
                  <a:lnTo>
                    <a:pt x="454455" y="1858264"/>
                  </a:lnTo>
                  <a:lnTo>
                    <a:pt x="450831" y="1854404"/>
                  </a:lnTo>
                  <a:lnTo>
                    <a:pt x="447661" y="1850090"/>
                  </a:lnTo>
                  <a:lnTo>
                    <a:pt x="444944" y="1845322"/>
                  </a:lnTo>
                  <a:lnTo>
                    <a:pt x="442679" y="1840554"/>
                  </a:lnTo>
                  <a:lnTo>
                    <a:pt x="440868" y="1835332"/>
                  </a:lnTo>
                  <a:lnTo>
                    <a:pt x="439282" y="1829883"/>
                  </a:lnTo>
                  <a:lnTo>
                    <a:pt x="438603" y="1824434"/>
                  </a:lnTo>
                  <a:lnTo>
                    <a:pt x="438150" y="1818531"/>
                  </a:lnTo>
                  <a:lnTo>
                    <a:pt x="438150" y="1335378"/>
                  </a:lnTo>
                  <a:lnTo>
                    <a:pt x="438603" y="1329702"/>
                  </a:lnTo>
                  <a:lnTo>
                    <a:pt x="439282" y="1324480"/>
                  </a:lnTo>
                  <a:lnTo>
                    <a:pt x="440868" y="1319031"/>
                  </a:lnTo>
                  <a:lnTo>
                    <a:pt x="442679" y="1313809"/>
                  </a:lnTo>
                  <a:lnTo>
                    <a:pt x="444944" y="1308814"/>
                  </a:lnTo>
                  <a:lnTo>
                    <a:pt x="447661" y="1304273"/>
                  </a:lnTo>
                  <a:lnTo>
                    <a:pt x="450831" y="1299959"/>
                  </a:lnTo>
                  <a:lnTo>
                    <a:pt x="454455" y="1295872"/>
                  </a:lnTo>
                  <a:lnTo>
                    <a:pt x="458531" y="1292467"/>
                  </a:lnTo>
                  <a:lnTo>
                    <a:pt x="463060" y="1289061"/>
                  </a:lnTo>
                  <a:lnTo>
                    <a:pt x="467589" y="1286109"/>
                  </a:lnTo>
                  <a:lnTo>
                    <a:pt x="472571" y="1283839"/>
                  </a:lnTo>
                  <a:lnTo>
                    <a:pt x="477326" y="1282023"/>
                  </a:lnTo>
                  <a:lnTo>
                    <a:pt x="482761" y="1280660"/>
                  </a:lnTo>
                  <a:lnTo>
                    <a:pt x="488423" y="1279752"/>
                  </a:lnTo>
                  <a:lnTo>
                    <a:pt x="494084" y="1279525"/>
                  </a:lnTo>
                  <a:close/>
                  <a:moveTo>
                    <a:pt x="1168971" y="903287"/>
                  </a:moveTo>
                  <a:lnTo>
                    <a:pt x="1518668" y="903287"/>
                  </a:lnTo>
                  <a:lnTo>
                    <a:pt x="1524553" y="903514"/>
                  </a:lnTo>
                  <a:lnTo>
                    <a:pt x="1529985" y="904195"/>
                  </a:lnTo>
                  <a:lnTo>
                    <a:pt x="1535418" y="905557"/>
                  </a:lnTo>
                  <a:lnTo>
                    <a:pt x="1540624" y="907600"/>
                  </a:lnTo>
                  <a:lnTo>
                    <a:pt x="1545377" y="909870"/>
                  </a:lnTo>
                  <a:lnTo>
                    <a:pt x="1550130" y="912821"/>
                  </a:lnTo>
                  <a:lnTo>
                    <a:pt x="1554430" y="915999"/>
                  </a:lnTo>
                  <a:lnTo>
                    <a:pt x="1558278" y="919404"/>
                  </a:lnTo>
                  <a:lnTo>
                    <a:pt x="1561900" y="923717"/>
                  </a:lnTo>
                  <a:lnTo>
                    <a:pt x="1565295" y="927803"/>
                  </a:lnTo>
                  <a:lnTo>
                    <a:pt x="1567784" y="932343"/>
                  </a:lnTo>
                  <a:lnTo>
                    <a:pt x="1570274" y="937337"/>
                  </a:lnTo>
                  <a:lnTo>
                    <a:pt x="1572085" y="942558"/>
                  </a:lnTo>
                  <a:lnTo>
                    <a:pt x="1573443" y="948006"/>
                  </a:lnTo>
                  <a:lnTo>
                    <a:pt x="1574575" y="953681"/>
                  </a:lnTo>
                  <a:lnTo>
                    <a:pt x="1574801" y="959355"/>
                  </a:lnTo>
                  <a:lnTo>
                    <a:pt x="1574801" y="1818542"/>
                  </a:lnTo>
                  <a:lnTo>
                    <a:pt x="1574575" y="1824444"/>
                  </a:lnTo>
                  <a:lnTo>
                    <a:pt x="1573443" y="1829892"/>
                  </a:lnTo>
                  <a:lnTo>
                    <a:pt x="1572085" y="1835340"/>
                  </a:lnTo>
                  <a:lnTo>
                    <a:pt x="1570274" y="1840560"/>
                  </a:lnTo>
                  <a:lnTo>
                    <a:pt x="1567784" y="1845327"/>
                  </a:lnTo>
                  <a:lnTo>
                    <a:pt x="1565295" y="1850094"/>
                  </a:lnTo>
                  <a:lnTo>
                    <a:pt x="1561900" y="1854407"/>
                  </a:lnTo>
                  <a:lnTo>
                    <a:pt x="1558278" y="1858266"/>
                  </a:lnTo>
                  <a:lnTo>
                    <a:pt x="1554430" y="1861898"/>
                  </a:lnTo>
                  <a:lnTo>
                    <a:pt x="1550130" y="1865303"/>
                  </a:lnTo>
                  <a:lnTo>
                    <a:pt x="1545377" y="1867800"/>
                  </a:lnTo>
                  <a:lnTo>
                    <a:pt x="1540624" y="1870524"/>
                  </a:lnTo>
                  <a:lnTo>
                    <a:pt x="1535418" y="1872113"/>
                  </a:lnTo>
                  <a:lnTo>
                    <a:pt x="1529985" y="1873475"/>
                  </a:lnTo>
                  <a:lnTo>
                    <a:pt x="1524553" y="1874610"/>
                  </a:lnTo>
                  <a:lnTo>
                    <a:pt x="1518668" y="1874837"/>
                  </a:lnTo>
                  <a:lnTo>
                    <a:pt x="1168971" y="1874837"/>
                  </a:lnTo>
                  <a:lnTo>
                    <a:pt x="1163312" y="1874610"/>
                  </a:lnTo>
                  <a:lnTo>
                    <a:pt x="1157654" y="1873475"/>
                  </a:lnTo>
                  <a:lnTo>
                    <a:pt x="1152221" y="1872113"/>
                  </a:lnTo>
                  <a:lnTo>
                    <a:pt x="1147242" y="1870524"/>
                  </a:lnTo>
                  <a:lnTo>
                    <a:pt x="1142262" y="1867800"/>
                  </a:lnTo>
                  <a:lnTo>
                    <a:pt x="1137736" y="1865303"/>
                  </a:lnTo>
                  <a:lnTo>
                    <a:pt x="1133435" y="1861898"/>
                  </a:lnTo>
                  <a:lnTo>
                    <a:pt x="1129361" y="1858266"/>
                  </a:lnTo>
                  <a:lnTo>
                    <a:pt x="1125740" y="1854407"/>
                  </a:lnTo>
                  <a:lnTo>
                    <a:pt x="1122797" y="1850094"/>
                  </a:lnTo>
                  <a:lnTo>
                    <a:pt x="1119855" y="1845327"/>
                  </a:lnTo>
                  <a:lnTo>
                    <a:pt x="1117365" y="1840560"/>
                  </a:lnTo>
                  <a:lnTo>
                    <a:pt x="1115554" y="1835340"/>
                  </a:lnTo>
                  <a:lnTo>
                    <a:pt x="1114196" y="1829892"/>
                  </a:lnTo>
                  <a:lnTo>
                    <a:pt x="1113291" y="1824444"/>
                  </a:lnTo>
                  <a:lnTo>
                    <a:pt x="1112838" y="1818542"/>
                  </a:lnTo>
                  <a:lnTo>
                    <a:pt x="1112838" y="959355"/>
                  </a:lnTo>
                  <a:lnTo>
                    <a:pt x="1113291" y="953681"/>
                  </a:lnTo>
                  <a:lnTo>
                    <a:pt x="1114196" y="948006"/>
                  </a:lnTo>
                  <a:lnTo>
                    <a:pt x="1115554" y="942558"/>
                  </a:lnTo>
                  <a:lnTo>
                    <a:pt x="1117365" y="937337"/>
                  </a:lnTo>
                  <a:lnTo>
                    <a:pt x="1119855" y="932343"/>
                  </a:lnTo>
                  <a:lnTo>
                    <a:pt x="1122797" y="927803"/>
                  </a:lnTo>
                  <a:lnTo>
                    <a:pt x="1125740" y="923717"/>
                  </a:lnTo>
                  <a:lnTo>
                    <a:pt x="1129361" y="919404"/>
                  </a:lnTo>
                  <a:lnTo>
                    <a:pt x="1133435" y="915999"/>
                  </a:lnTo>
                  <a:lnTo>
                    <a:pt x="1137736" y="912821"/>
                  </a:lnTo>
                  <a:lnTo>
                    <a:pt x="1142262" y="909870"/>
                  </a:lnTo>
                  <a:lnTo>
                    <a:pt x="1147242" y="907600"/>
                  </a:lnTo>
                  <a:lnTo>
                    <a:pt x="1152221" y="905557"/>
                  </a:lnTo>
                  <a:lnTo>
                    <a:pt x="1157654" y="904195"/>
                  </a:lnTo>
                  <a:lnTo>
                    <a:pt x="1163312" y="903514"/>
                  </a:lnTo>
                  <a:lnTo>
                    <a:pt x="1168971" y="903287"/>
                  </a:lnTo>
                  <a:close/>
                  <a:moveTo>
                    <a:pt x="1841899" y="450850"/>
                  </a:moveTo>
                  <a:lnTo>
                    <a:pt x="2191940" y="450850"/>
                  </a:lnTo>
                  <a:lnTo>
                    <a:pt x="2197604" y="451077"/>
                  </a:lnTo>
                  <a:lnTo>
                    <a:pt x="2203268" y="451985"/>
                  </a:lnTo>
                  <a:lnTo>
                    <a:pt x="2208706" y="453573"/>
                  </a:lnTo>
                  <a:lnTo>
                    <a:pt x="2213917" y="455388"/>
                  </a:lnTo>
                  <a:lnTo>
                    <a:pt x="2218674" y="457657"/>
                  </a:lnTo>
                  <a:lnTo>
                    <a:pt x="2223206" y="460380"/>
                  </a:lnTo>
                  <a:lnTo>
                    <a:pt x="2227510" y="463556"/>
                  </a:lnTo>
                  <a:lnTo>
                    <a:pt x="2231589" y="467186"/>
                  </a:lnTo>
                  <a:lnTo>
                    <a:pt x="2235214" y="471271"/>
                  </a:lnTo>
                  <a:lnTo>
                    <a:pt x="2238385" y="475582"/>
                  </a:lnTo>
                  <a:lnTo>
                    <a:pt x="2241104" y="480119"/>
                  </a:lnTo>
                  <a:lnTo>
                    <a:pt x="2243596" y="484884"/>
                  </a:lnTo>
                  <a:lnTo>
                    <a:pt x="2245636" y="490103"/>
                  </a:lnTo>
                  <a:lnTo>
                    <a:pt x="2246768" y="495548"/>
                  </a:lnTo>
                  <a:lnTo>
                    <a:pt x="2247675" y="501221"/>
                  </a:lnTo>
                  <a:lnTo>
                    <a:pt x="2247901" y="506893"/>
                  </a:lnTo>
                  <a:lnTo>
                    <a:pt x="2247901" y="1818568"/>
                  </a:lnTo>
                  <a:lnTo>
                    <a:pt x="2247675" y="1824468"/>
                  </a:lnTo>
                  <a:lnTo>
                    <a:pt x="2246768" y="1829913"/>
                  </a:lnTo>
                  <a:lnTo>
                    <a:pt x="2245636" y="1835358"/>
                  </a:lnTo>
                  <a:lnTo>
                    <a:pt x="2243596" y="1840577"/>
                  </a:lnTo>
                  <a:lnTo>
                    <a:pt x="2241104" y="1845342"/>
                  </a:lnTo>
                  <a:lnTo>
                    <a:pt x="2238385" y="1850107"/>
                  </a:lnTo>
                  <a:lnTo>
                    <a:pt x="2235214" y="1854418"/>
                  </a:lnTo>
                  <a:lnTo>
                    <a:pt x="2231589" y="1858275"/>
                  </a:lnTo>
                  <a:lnTo>
                    <a:pt x="2227510" y="1861905"/>
                  </a:lnTo>
                  <a:lnTo>
                    <a:pt x="2223206" y="1865309"/>
                  </a:lnTo>
                  <a:lnTo>
                    <a:pt x="2218674" y="1867804"/>
                  </a:lnTo>
                  <a:lnTo>
                    <a:pt x="2213917" y="1870527"/>
                  </a:lnTo>
                  <a:lnTo>
                    <a:pt x="2208706" y="1872115"/>
                  </a:lnTo>
                  <a:lnTo>
                    <a:pt x="2203268" y="1873477"/>
                  </a:lnTo>
                  <a:lnTo>
                    <a:pt x="2197604" y="1874611"/>
                  </a:lnTo>
                  <a:lnTo>
                    <a:pt x="2191940" y="1874838"/>
                  </a:lnTo>
                  <a:lnTo>
                    <a:pt x="1841899" y="1874838"/>
                  </a:lnTo>
                  <a:lnTo>
                    <a:pt x="1836235" y="1874611"/>
                  </a:lnTo>
                  <a:lnTo>
                    <a:pt x="1830798" y="1873477"/>
                  </a:lnTo>
                  <a:lnTo>
                    <a:pt x="1825360" y="1872115"/>
                  </a:lnTo>
                  <a:lnTo>
                    <a:pt x="1820149" y="1870527"/>
                  </a:lnTo>
                  <a:lnTo>
                    <a:pt x="1815165" y="1867804"/>
                  </a:lnTo>
                  <a:lnTo>
                    <a:pt x="1810633" y="1865309"/>
                  </a:lnTo>
                  <a:lnTo>
                    <a:pt x="1806329" y="1861905"/>
                  </a:lnTo>
                  <a:lnTo>
                    <a:pt x="1802477" y="1858275"/>
                  </a:lnTo>
                  <a:lnTo>
                    <a:pt x="1798852" y="1854418"/>
                  </a:lnTo>
                  <a:lnTo>
                    <a:pt x="1795454" y="1850107"/>
                  </a:lnTo>
                  <a:lnTo>
                    <a:pt x="1792508" y="1845342"/>
                  </a:lnTo>
                  <a:lnTo>
                    <a:pt x="1790243" y="1840577"/>
                  </a:lnTo>
                  <a:lnTo>
                    <a:pt x="1788430" y="1835358"/>
                  </a:lnTo>
                  <a:lnTo>
                    <a:pt x="1786844" y="1829913"/>
                  </a:lnTo>
                  <a:lnTo>
                    <a:pt x="1786165" y="1824468"/>
                  </a:lnTo>
                  <a:lnTo>
                    <a:pt x="1785938" y="1818568"/>
                  </a:lnTo>
                  <a:lnTo>
                    <a:pt x="1785938" y="506893"/>
                  </a:lnTo>
                  <a:lnTo>
                    <a:pt x="1786165" y="501221"/>
                  </a:lnTo>
                  <a:lnTo>
                    <a:pt x="1786844" y="495548"/>
                  </a:lnTo>
                  <a:lnTo>
                    <a:pt x="1788430" y="490103"/>
                  </a:lnTo>
                  <a:lnTo>
                    <a:pt x="1790243" y="484884"/>
                  </a:lnTo>
                  <a:lnTo>
                    <a:pt x="1792508" y="480119"/>
                  </a:lnTo>
                  <a:lnTo>
                    <a:pt x="1795454" y="475582"/>
                  </a:lnTo>
                  <a:lnTo>
                    <a:pt x="1798852" y="471271"/>
                  </a:lnTo>
                  <a:lnTo>
                    <a:pt x="1802477" y="467186"/>
                  </a:lnTo>
                  <a:lnTo>
                    <a:pt x="1806329" y="463556"/>
                  </a:lnTo>
                  <a:lnTo>
                    <a:pt x="1810633" y="460380"/>
                  </a:lnTo>
                  <a:lnTo>
                    <a:pt x="1815165" y="457657"/>
                  </a:lnTo>
                  <a:lnTo>
                    <a:pt x="1820149" y="455388"/>
                  </a:lnTo>
                  <a:lnTo>
                    <a:pt x="1825360" y="453573"/>
                  </a:lnTo>
                  <a:lnTo>
                    <a:pt x="1830798" y="451985"/>
                  </a:lnTo>
                  <a:lnTo>
                    <a:pt x="1836235" y="451077"/>
                  </a:lnTo>
                  <a:lnTo>
                    <a:pt x="1841899" y="450850"/>
                  </a:lnTo>
                  <a:close/>
                  <a:moveTo>
                    <a:pt x="1458752" y="38100"/>
                  </a:moveTo>
                  <a:lnTo>
                    <a:pt x="1461698" y="38100"/>
                  </a:lnTo>
                  <a:lnTo>
                    <a:pt x="1464870" y="38100"/>
                  </a:lnTo>
                  <a:lnTo>
                    <a:pt x="1468043" y="38327"/>
                  </a:lnTo>
                  <a:lnTo>
                    <a:pt x="1470989" y="38554"/>
                  </a:lnTo>
                  <a:lnTo>
                    <a:pt x="1473935" y="39235"/>
                  </a:lnTo>
                  <a:lnTo>
                    <a:pt x="1477107" y="40143"/>
                  </a:lnTo>
                  <a:lnTo>
                    <a:pt x="1479827" y="40825"/>
                  </a:lnTo>
                  <a:lnTo>
                    <a:pt x="1482773" y="42187"/>
                  </a:lnTo>
                  <a:lnTo>
                    <a:pt x="1485718" y="43322"/>
                  </a:lnTo>
                  <a:lnTo>
                    <a:pt x="1488438" y="44684"/>
                  </a:lnTo>
                  <a:lnTo>
                    <a:pt x="1491157" y="46500"/>
                  </a:lnTo>
                  <a:lnTo>
                    <a:pt x="1493876" y="48317"/>
                  </a:lnTo>
                  <a:lnTo>
                    <a:pt x="1496143" y="50133"/>
                  </a:lnTo>
                  <a:lnTo>
                    <a:pt x="1498409" y="52176"/>
                  </a:lnTo>
                  <a:lnTo>
                    <a:pt x="1500675" y="54447"/>
                  </a:lnTo>
                  <a:lnTo>
                    <a:pt x="1502714" y="56490"/>
                  </a:lnTo>
                  <a:lnTo>
                    <a:pt x="1504754" y="59214"/>
                  </a:lnTo>
                  <a:lnTo>
                    <a:pt x="1506567" y="61485"/>
                  </a:lnTo>
                  <a:lnTo>
                    <a:pt x="1508153" y="64436"/>
                  </a:lnTo>
                  <a:lnTo>
                    <a:pt x="1509739" y="66934"/>
                  </a:lnTo>
                  <a:lnTo>
                    <a:pt x="1511099" y="69658"/>
                  </a:lnTo>
                  <a:lnTo>
                    <a:pt x="1512005" y="72609"/>
                  </a:lnTo>
                  <a:lnTo>
                    <a:pt x="1513138" y="75334"/>
                  </a:lnTo>
                  <a:lnTo>
                    <a:pt x="1514045" y="78512"/>
                  </a:lnTo>
                  <a:lnTo>
                    <a:pt x="1514725" y="81691"/>
                  </a:lnTo>
                  <a:lnTo>
                    <a:pt x="1515178" y="84642"/>
                  </a:lnTo>
                  <a:lnTo>
                    <a:pt x="1515405" y="87821"/>
                  </a:lnTo>
                  <a:lnTo>
                    <a:pt x="1543051" y="488083"/>
                  </a:lnTo>
                  <a:lnTo>
                    <a:pt x="1543051" y="493305"/>
                  </a:lnTo>
                  <a:lnTo>
                    <a:pt x="1542371" y="498754"/>
                  </a:lnTo>
                  <a:lnTo>
                    <a:pt x="1541691" y="503976"/>
                  </a:lnTo>
                  <a:lnTo>
                    <a:pt x="1540105" y="509198"/>
                  </a:lnTo>
                  <a:lnTo>
                    <a:pt x="1538066" y="513965"/>
                  </a:lnTo>
                  <a:lnTo>
                    <a:pt x="1535800" y="518506"/>
                  </a:lnTo>
                  <a:lnTo>
                    <a:pt x="1532854" y="522820"/>
                  </a:lnTo>
                  <a:lnTo>
                    <a:pt x="1529908" y="526906"/>
                  </a:lnTo>
                  <a:lnTo>
                    <a:pt x="1526282" y="530539"/>
                  </a:lnTo>
                  <a:lnTo>
                    <a:pt x="1522429" y="533944"/>
                  </a:lnTo>
                  <a:lnTo>
                    <a:pt x="1518350" y="537123"/>
                  </a:lnTo>
                  <a:lnTo>
                    <a:pt x="1513592" y="539620"/>
                  </a:lnTo>
                  <a:lnTo>
                    <a:pt x="1509059" y="541663"/>
                  </a:lnTo>
                  <a:lnTo>
                    <a:pt x="1503847" y="543253"/>
                  </a:lnTo>
                  <a:lnTo>
                    <a:pt x="1498635" y="544615"/>
                  </a:lnTo>
                  <a:lnTo>
                    <a:pt x="1493197" y="545069"/>
                  </a:lnTo>
                  <a:lnTo>
                    <a:pt x="1488211" y="545296"/>
                  </a:lnTo>
                  <a:lnTo>
                    <a:pt x="1482999" y="544842"/>
                  </a:lnTo>
                  <a:lnTo>
                    <a:pt x="1478014" y="543934"/>
                  </a:lnTo>
                  <a:lnTo>
                    <a:pt x="1473481" y="542799"/>
                  </a:lnTo>
                  <a:lnTo>
                    <a:pt x="1469629" y="541437"/>
                  </a:lnTo>
                  <a:lnTo>
                    <a:pt x="1466003" y="539847"/>
                  </a:lnTo>
                  <a:lnTo>
                    <a:pt x="1462604" y="537804"/>
                  </a:lnTo>
                  <a:lnTo>
                    <a:pt x="1459205" y="535761"/>
                  </a:lnTo>
                  <a:lnTo>
                    <a:pt x="1456032" y="533490"/>
                  </a:lnTo>
                  <a:lnTo>
                    <a:pt x="1453086" y="530766"/>
                  </a:lnTo>
                  <a:lnTo>
                    <a:pt x="1450367" y="528041"/>
                  </a:lnTo>
                  <a:lnTo>
                    <a:pt x="1447874" y="525090"/>
                  </a:lnTo>
                  <a:lnTo>
                    <a:pt x="1445382" y="522139"/>
                  </a:lnTo>
                  <a:lnTo>
                    <a:pt x="1443342" y="518733"/>
                  </a:lnTo>
                  <a:lnTo>
                    <a:pt x="1441529" y="515100"/>
                  </a:lnTo>
                  <a:lnTo>
                    <a:pt x="1439943" y="511468"/>
                  </a:lnTo>
                  <a:lnTo>
                    <a:pt x="1438583" y="507608"/>
                  </a:lnTo>
                  <a:lnTo>
                    <a:pt x="1437677" y="503749"/>
                  </a:lnTo>
                  <a:lnTo>
                    <a:pt x="1436770" y="499662"/>
                  </a:lnTo>
                  <a:lnTo>
                    <a:pt x="1436317" y="495348"/>
                  </a:lnTo>
                  <a:lnTo>
                    <a:pt x="1419775" y="256735"/>
                  </a:lnTo>
                  <a:lnTo>
                    <a:pt x="1404592" y="280119"/>
                  </a:lnTo>
                  <a:lnTo>
                    <a:pt x="1396434" y="292606"/>
                  </a:lnTo>
                  <a:lnTo>
                    <a:pt x="1387596" y="304866"/>
                  </a:lnTo>
                  <a:lnTo>
                    <a:pt x="1378531" y="317580"/>
                  </a:lnTo>
                  <a:lnTo>
                    <a:pt x="1369014" y="330748"/>
                  </a:lnTo>
                  <a:lnTo>
                    <a:pt x="1359270" y="343916"/>
                  </a:lnTo>
                  <a:lnTo>
                    <a:pt x="1348845" y="357311"/>
                  </a:lnTo>
                  <a:lnTo>
                    <a:pt x="1338421" y="370933"/>
                  </a:lnTo>
                  <a:lnTo>
                    <a:pt x="1327317" y="384782"/>
                  </a:lnTo>
                  <a:lnTo>
                    <a:pt x="1315760" y="398632"/>
                  </a:lnTo>
                  <a:lnTo>
                    <a:pt x="1303750" y="412935"/>
                  </a:lnTo>
                  <a:lnTo>
                    <a:pt x="1291513" y="426784"/>
                  </a:lnTo>
                  <a:lnTo>
                    <a:pt x="1278823" y="441314"/>
                  </a:lnTo>
                  <a:lnTo>
                    <a:pt x="1265679" y="455390"/>
                  </a:lnTo>
                  <a:lnTo>
                    <a:pt x="1252082" y="469920"/>
                  </a:lnTo>
                  <a:lnTo>
                    <a:pt x="1233500" y="488991"/>
                  </a:lnTo>
                  <a:lnTo>
                    <a:pt x="1214465" y="507608"/>
                  </a:lnTo>
                  <a:lnTo>
                    <a:pt x="1195430" y="525998"/>
                  </a:lnTo>
                  <a:lnTo>
                    <a:pt x="1175715" y="543707"/>
                  </a:lnTo>
                  <a:lnTo>
                    <a:pt x="1156226" y="560961"/>
                  </a:lnTo>
                  <a:lnTo>
                    <a:pt x="1136058" y="577762"/>
                  </a:lnTo>
                  <a:lnTo>
                    <a:pt x="1115663" y="594336"/>
                  </a:lnTo>
                  <a:lnTo>
                    <a:pt x="1095041" y="610455"/>
                  </a:lnTo>
                  <a:lnTo>
                    <a:pt x="1074193" y="625893"/>
                  </a:lnTo>
                  <a:lnTo>
                    <a:pt x="1053118" y="641105"/>
                  </a:lnTo>
                  <a:lnTo>
                    <a:pt x="1031590" y="655408"/>
                  </a:lnTo>
                  <a:lnTo>
                    <a:pt x="1010062" y="669711"/>
                  </a:lnTo>
                  <a:lnTo>
                    <a:pt x="988081" y="683333"/>
                  </a:lnTo>
                  <a:lnTo>
                    <a:pt x="966099" y="696501"/>
                  </a:lnTo>
                  <a:lnTo>
                    <a:pt x="943891" y="709442"/>
                  </a:lnTo>
                  <a:lnTo>
                    <a:pt x="921004" y="721702"/>
                  </a:lnTo>
                  <a:lnTo>
                    <a:pt x="906954" y="729194"/>
                  </a:lnTo>
                  <a:lnTo>
                    <a:pt x="892451" y="736232"/>
                  </a:lnTo>
                  <a:lnTo>
                    <a:pt x="878174" y="743497"/>
                  </a:lnTo>
                  <a:lnTo>
                    <a:pt x="863671" y="750309"/>
                  </a:lnTo>
                  <a:lnTo>
                    <a:pt x="848941" y="756893"/>
                  </a:lnTo>
                  <a:lnTo>
                    <a:pt x="834212" y="763477"/>
                  </a:lnTo>
                  <a:lnTo>
                    <a:pt x="819482" y="769834"/>
                  </a:lnTo>
                  <a:lnTo>
                    <a:pt x="804526" y="775736"/>
                  </a:lnTo>
                  <a:lnTo>
                    <a:pt x="789569" y="781866"/>
                  </a:lnTo>
                  <a:lnTo>
                    <a:pt x="774613" y="787542"/>
                  </a:lnTo>
                  <a:lnTo>
                    <a:pt x="759430" y="793218"/>
                  </a:lnTo>
                  <a:lnTo>
                    <a:pt x="744247" y="798440"/>
                  </a:lnTo>
                  <a:lnTo>
                    <a:pt x="729064" y="803435"/>
                  </a:lnTo>
                  <a:lnTo>
                    <a:pt x="713655" y="808657"/>
                  </a:lnTo>
                  <a:lnTo>
                    <a:pt x="698472" y="813197"/>
                  </a:lnTo>
                  <a:lnTo>
                    <a:pt x="682609" y="817965"/>
                  </a:lnTo>
                  <a:lnTo>
                    <a:pt x="667199" y="822279"/>
                  </a:lnTo>
                  <a:lnTo>
                    <a:pt x="651563" y="826365"/>
                  </a:lnTo>
                  <a:lnTo>
                    <a:pt x="635701" y="830452"/>
                  </a:lnTo>
                  <a:lnTo>
                    <a:pt x="620064" y="834084"/>
                  </a:lnTo>
                  <a:lnTo>
                    <a:pt x="604202" y="837717"/>
                  </a:lnTo>
                  <a:lnTo>
                    <a:pt x="588112" y="841350"/>
                  </a:lnTo>
                  <a:lnTo>
                    <a:pt x="572249" y="844528"/>
                  </a:lnTo>
                  <a:lnTo>
                    <a:pt x="555933" y="847479"/>
                  </a:lnTo>
                  <a:lnTo>
                    <a:pt x="539618" y="850431"/>
                  </a:lnTo>
                  <a:lnTo>
                    <a:pt x="523528" y="852928"/>
                  </a:lnTo>
                  <a:lnTo>
                    <a:pt x="507212" y="855653"/>
                  </a:lnTo>
                  <a:lnTo>
                    <a:pt x="490896" y="857923"/>
                  </a:lnTo>
                  <a:lnTo>
                    <a:pt x="474353" y="859966"/>
                  </a:lnTo>
                  <a:lnTo>
                    <a:pt x="458037" y="861783"/>
                  </a:lnTo>
                  <a:lnTo>
                    <a:pt x="441268" y="863372"/>
                  </a:lnTo>
                  <a:lnTo>
                    <a:pt x="424726" y="864961"/>
                  </a:lnTo>
                  <a:lnTo>
                    <a:pt x="419287" y="865188"/>
                  </a:lnTo>
                  <a:lnTo>
                    <a:pt x="414075" y="864734"/>
                  </a:lnTo>
                  <a:lnTo>
                    <a:pt x="409089" y="863826"/>
                  </a:lnTo>
                  <a:lnTo>
                    <a:pt x="404104" y="862464"/>
                  </a:lnTo>
                  <a:lnTo>
                    <a:pt x="400252" y="861329"/>
                  </a:lnTo>
                  <a:lnTo>
                    <a:pt x="396626" y="859739"/>
                  </a:lnTo>
                  <a:lnTo>
                    <a:pt x="393227" y="857923"/>
                  </a:lnTo>
                  <a:lnTo>
                    <a:pt x="389827" y="855880"/>
                  </a:lnTo>
                  <a:lnTo>
                    <a:pt x="386882" y="853609"/>
                  </a:lnTo>
                  <a:lnTo>
                    <a:pt x="383936" y="850885"/>
                  </a:lnTo>
                  <a:lnTo>
                    <a:pt x="381216" y="848161"/>
                  </a:lnTo>
                  <a:lnTo>
                    <a:pt x="378497" y="845209"/>
                  </a:lnTo>
                  <a:lnTo>
                    <a:pt x="376231" y="842258"/>
                  </a:lnTo>
                  <a:lnTo>
                    <a:pt x="374191" y="838852"/>
                  </a:lnTo>
                  <a:lnTo>
                    <a:pt x="372378" y="835447"/>
                  </a:lnTo>
                  <a:lnTo>
                    <a:pt x="370566" y="831814"/>
                  </a:lnTo>
                  <a:lnTo>
                    <a:pt x="369206" y="827955"/>
                  </a:lnTo>
                  <a:lnTo>
                    <a:pt x="368299" y="824095"/>
                  </a:lnTo>
                  <a:lnTo>
                    <a:pt x="367620" y="820008"/>
                  </a:lnTo>
                  <a:lnTo>
                    <a:pt x="366940" y="815922"/>
                  </a:lnTo>
                  <a:lnTo>
                    <a:pt x="366713" y="810473"/>
                  </a:lnTo>
                  <a:lnTo>
                    <a:pt x="367167" y="805024"/>
                  </a:lnTo>
                  <a:lnTo>
                    <a:pt x="368073" y="799802"/>
                  </a:lnTo>
                  <a:lnTo>
                    <a:pt x="369206" y="795034"/>
                  </a:lnTo>
                  <a:lnTo>
                    <a:pt x="371472" y="790040"/>
                  </a:lnTo>
                  <a:lnTo>
                    <a:pt x="373738" y="785272"/>
                  </a:lnTo>
                  <a:lnTo>
                    <a:pt x="376231" y="780958"/>
                  </a:lnTo>
                  <a:lnTo>
                    <a:pt x="379403" y="776872"/>
                  </a:lnTo>
                  <a:lnTo>
                    <a:pt x="383029" y="773239"/>
                  </a:lnTo>
                  <a:lnTo>
                    <a:pt x="386882" y="769607"/>
                  </a:lnTo>
                  <a:lnTo>
                    <a:pt x="390961" y="766882"/>
                  </a:lnTo>
                  <a:lnTo>
                    <a:pt x="395266" y="763931"/>
                  </a:lnTo>
                  <a:lnTo>
                    <a:pt x="400252" y="761887"/>
                  </a:lnTo>
                  <a:lnTo>
                    <a:pt x="405237" y="760071"/>
                  </a:lnTo>
                  <a:lnTo>
                    <a:pt x="410222" y="758709"/>
                  </a:lnTo>
                  <a:lnTo>
                    <a:pt x="415661" y="758255"/>
                  </a:lnTo>
                  <a:lnTo>
                    <a:pt x="431071" y="756666"/>
                  </a:lnTo>
                  <a:lnTo>
                    <a:pt x="446027" y="755076"/>
                  </a:lnTo>
                  <a:lnTo>
                    <a:pt x="461210" y="753714"/>
                  </a:lnTo>
                  <a:lnTo>
                    <a:pt x="476166" y="751898"/>
                  </a:lnTo>
                  <a:lnTo>
                    <a:pt x="491123" y="749854"/>
                  </a:lnTo>
                  <a:lnTo>
                    <a:pt x="506079" y="747357"/>
                  </a:lnTo>
                  <a:lnTo>
                    <a:pt x="521035" y="745087"/>
                  </a:lnTo>
                  <a:lnTo>
                    <a:pt x="535765" y="742589"/>
                  </a:lnTo>
                  <a:lnTo>
                    <a:pt x="550495" y="739638"/>
                  </a:lnTo>
                  <a:lnTo>
                    <a:pt x="565224" y="736913"/>
                  </a:lnTo>
                  <a:lnTo>
                    <a:pt x="579728" y="733735"/>
                  </a:lnTo>
                  <a:lnTo>
                    <a:pt x="594231" y="730329"/>
                  </a:lnTo>
                  <a:lnTo>
                    <a:pt x="608734" y="726697"/>
                  </a:lnTo>
                  <a:lnTo>
                    <a:pt x="623010" y="723064"/>
                  </a:lnTo>
                  <a:lnTo>
                    <a:pt x="637287" y="719432"/>
                  </a:lnTo>
                  <a:lnTo>
                    <a:pt x="651563" y="715345"/>
                  </a:lnTo>
                  <a:lnTo>
                    <a:pt x="665613" y="711259"/>
                  </a:lnTo>
                  <a:lnTo>
                    <a:pt x="679890" y="706945"/>
                  </a:lnTo>
                  <a:lnTo>
                    <a:pt x="693713" y="702404"/>
                  </a:lnTo>
                  <a:lnTo>
                    <a:pt x="707763" y="697864"/>
                  </a:lnTo>
                  <a:lnTo>
                    <a:pt x="721586" y="692869"/>
                  </a:lnTo>
                  <a:lnTo>
                    <a:pt x="735183" y="687874"/>
                  </a:lnTo>
                  <a:lnTo>
                    <a:pt x="749233" y="682652"/>
                  </a:lnTo>
                  <a:lnTo>
                    <a:pt x="762603" y="677430"/>
                  </a:lnTo>
                  <a:lnTo>
                    <a:pt x="776199" y="671755"/>
                  </a:lnTo>
                  <a:lnTo>
                    <a:pt x="789569" y="666079"/>
                  </a:lnTo>
                  <a:lnTo>
                    <a:pt x="803166" y="660176"/>
                  </a:lnTo>
                  <a:lnTo>
                    <a:pt x="816536" y="654273"/>
                  </a:lnTo>
                  <a:lnTo>
                    <a:pt x="829679" y="648143"/>
                  </a:lnTo>
                  <a:lnTo>
                    <a:pt x="842823" y="641559"/>
                  </a:lnTo>
                  <a:lnTo>
                    <a:pt x="855966" y="634975"/>
                  </a:lnTo>
                  <a:lnTo>
                    <a:pt x="868883" y="628164"/>
                  </a:lnTo>
                  <a:lnTo>
                    <a:pt x="889505" y="617039"/>
                  </a:lnTo>
                  <a:lnTo>
                    <a:pt x="910126" y="605460"/>
                  </a:lnTo>
                  <a:lnTo>
                    <a:pt x="930068" y="593655"/>
                  </a:lnTo>
                  <a:lnTo>
                    <a:pt x="950237" y="580941"/>
                  </a:lnTo>
                  <a:lnTo>
                    <a:pt x="970178" y="568000"/>
                  </a:lnTo>
                  <a:lnTo>
                    <a:pt x="989667" y="554832"/>
                  </a:lnTo>
                  <a:lnTo>
                    <a:pt x="1008929" y="540982"/>
                  </a:lnTo>
                  <a:lnTo>
                    <a:pt x="1027964" y="526906"/>
                  </a:lnTo>
                  <a:lnTo>
                    <a:pt x="1046773" y="512149"/>
                  </a:lnTo>
                  <a:lnTo>
                    <a:pt x="1065355" y="497165"/>
                  </a:lnTo>
                  <a:lnTo>
                    <a:pt x="1083937" y="481726"/>
                  </a:lnTo>
                  <a:lnTo>
                    <a:pt x="1102066" y="466061"/>
                  </a:lnTo>
                  <a:lnTo>
                    <a:pt x="1119742" y="449714"/>
                  </a:lnTo>
                  <a:lnTo>
                    <a:pt x="1137644" y="433141"/>
                  </a:lnTo>
                  <a:lnTo>
                    <a:pt x="1154866" y="416113"/>
                  </a:lnTo>
                  <a:lnTo>
                    <a:pt x="1171862" y="398859"/>
                  </a:lnTo>
                  <a:lnTo>
                    <a:pt x="1184779" y="385236"/>
                  </a:lnTo>
                  <a:lnTo>
                    <a:pt x="1197469" y="371841"/>
                  </a:lnTo>
                  <a:lnTo>
                    <a:pt x="1209480" y="358219"/>
                  </a:lnTo>
                  <a:lnTo>
                    <a:pt x="1221037" y="344597"/>
                  </a:lnTo>
                  <a:lnTo>
                    <a:pt x="1232367" y="331429"/>
                  </a:lnTo>
                  <a:lnTo>
                    <a:pt x="1243245" y="318261"/>
                  </a:lnTo>
                  <a:lnTo>
                    <a:pt x="1253895" y="305093"/>
                  </a:lnTo>
                  <a:lnTo>
                    <a:pt x="1263866" y="292606"/>
                  </a:lnTo>
                  <a:lnTo>
                    <a:pt x="1273384" y="279665"/>
                  </a:lnTo>
                  <a:lnTo>
                    <a:pt x="1282675" y="267178"/>
                  </a:lnTo>
                  <a:lnTo>
                    <a:pt x="1291739" y="255145"/>
                  </a:lnTo>
                  <a:lnTo>
                    <a:pt x="1300124" y="242886"/>
                  </a:lnTo>
                  <a:lnTo>
                    <a:pt x="1308282" y="231307"/>
                  </a:lnTo>
                  <a:lnTo>
                    <a:pt x="1316213" y="219728"/>
                  </a:lnTo>
                  <a:lnTo>
                    <a:pt x="1330263" y="197706"/>
                  </a:lnTo>
                  <a:lnTo>
                    <a:pt x="1107958" y="281027"/>
                  </a:lnTo>
                  <a:lnTo>
                    <a:pt x="1102746" y="282390"/>
                  </a:lnTo>
                  <a:lnTo>
                    <a:pt x="1097534" y="283525"/>
                  </a:lnTo>
                  <a:lnTo>
                    <a:pt x="1092322" y="283979"/>
                  </a:lnTo>
                  <a:lnTo>
                    <a:pt x="1087110" y="283979"/>
                  </a:lnTo>
                  <a:lnTo>
                    <a:pt x="1081898" y="283752"/>
                  </a:lnTo>
                  <a:lnTo>
                    <a:pt x="1076686" y="282844"/>
                  </a:lnTo>
                  <a:lnTo>
                    <a:pt x="1071927" y="281255"/>
                  </a:lnTo>
                  <a:lnTo>
                    <a:pt x="1067168" y="279438"/>
                  </a:lnTo>
                  <a:lnTo>
                    <a:pt x="1062636" y="277168"/>
                  </a:lnTo>
                  <a:lnTo>
                    <a:pt x="1058103" y="274216"/>
                  </a:lnTo>
                  <a:lnTo>
                    <a:pt x="1054251" y="270811"/>
                  </a:lnTo>
                  <a:lnTo>
                    <a:pt x="1050399" y="267178"/>
                  </a:lnTo>
                  <a:lnTo>
                    <a:pt x="1047226" y="263319"/>
                  </a:lnTo>
                  <a:lnTo>
                    <a:pt x="1044054" y="259005"/>
                  </a:lnTo>
                  <a:lnTo>
                    <a:pt x="1041561" y="254237"/>
                  </a:lnTo>
                  <a:lnTo>
                    <a:pt x="1039295" y="249470"/>
                  </a:lnTo>
                  <a:lnTo>
                    <a:pt x="1037482" y="244021"/>
                  </a:lnTo>
                  <a:lnTo>
                    <a:pt x="1036575" y="238799"/>
                  </a:lnTo>
                  <a:lnTo>
                    <a:pt x="1036122" y="233350"/>
                  </a:lnTo>
                  <a:lnTo>
                    <a:pt x="1036122" y="228355"/>
                  </a:lnTo>
                  <a:lnTo>
                    <a:pt x="1036349" y="223134"/>
                  </a:lnTo>
                  <a:lnTo>
                    <a:pt x="1037255" y="218139"/>
                  </a:lnTo>
                  <a:lnTo>
                    <a:pt x="1038841" y="213144"/>
                  </a:lnTo>
                  <a:lnTo>
                    <a:pt x="1040654" y="208376"/>
                  </a:lnTo>
                  <a:lnTo>
                    <a:pt x="1042920" y="203836"/>
                  </a:lnTo>
                  <a:lnTo>
                    <a:pt x="1045866" y="199295"/>
                  </a:lnTo>
                  <a:lnTo>
                    <a:pt x="1049266" y="195435"/>
                  </a:lnTo>
                  <a:lnTo>
                    <a:pt x="1052891" y="191576"/>
                  </a:lnTo>
                  <a:lnTo>
                    <a:pt x="1056744" y="188170"/>
                  </a:lnTo>
                  <a:lnTo>
                    <a:pt x="1061049" y="185219"/>
                  </a:lnTo>
                  <a:lnTo>
                    <a:pt x="1065582" y="182494"/>
                  </a:lnTo>
                  <a:lnTo>
                    <a:pt x="1070567" y="180451"/>
                  </a:lnTo>
                  <a:lnTo>
                    <a:pt x="1443569" y="41279"/>
                  </a:lnTo>
                  <a:lnTo>
                    <a:pt x="1446288" y="40370"/>
                  </a:lnTo>
                  <a:lnTo>
                    <a:pt x="1449461" y="39462"/>
                  </a:lnTo>
                  <a:lnTo>
                    <a:pt x="1452633" y="38781"/>
                  </a:lnTo>
                  <a:lnTo>
                    <a:pt x="1455579" y="38327"/>
                  </a:lnTo>
                  <a:lnTo>
                    <a:pt x="1458752" y="38100"/>
                  </a:lnTo>
                  <a:close/>
                  <a:moveTo>
                    <a:pt x="102528" y="0"/>
                  </a:moveTo>
                  <a:lnTo>
                    <a:pt x="107971" y="454"/>
                  </a:lnTo>
                  <a:lnTo>
                    <a:pt x="113189" y="681"/>
                  </a:lnTo>
                  <a:lnTo>
                    <a:pt x="118406" y="1361"/>
                  </a:lnTo>
                  <a:lnTo>
                    <a:pt x="123169" y="2268"/>
                  </a:lnTo>
                  <a:lnTo>
                    <a:pt x="128386" y="3403"/>
                  </a:lnTo>
                  <a:lnTo>
                    <a:pt x="133376" y="4764"/>
                  </a:lnTo>
                  <a:lnTo>
                    <a:pt x="137913" y="6578"/>
                  </a:lnTo>
                  <a:lnTo>
                    <a:pt x="142450" y="8393"/>
                  </a:lnTo>
                  <a:lnTo>
                    <a:pt x="147213" y="10434"/>
                  </a:lnTo>
                  <a:lnTo>
                    <a:pt x="151523" y="12476"/>
                  </a:lnTo>
                  <a:lnTo>
                    <a:pt x="156059" y="14971"/>
                  </a:lnTo>
                  <a:lnTo>
                    <a:pt x="160143" y="17693"/>
                  </a:lnTo>
                  <a:lnTo>
                    <a:pt x="164225" y="20642"/>
                  </a:lnTo>
                  <a:lnTo>
                    <a:pt x="168082" y="23590"/>
                  </a:lnTo>
                  <a:lnTo>
                    <a:pt x="171711" y="26993"/>
                  </a:lnTo>
                  <a:lnTo>
                    <a:pt x="175340" y="30169"/>
                  </a:lnTo>
                  <a:lnTo>
                    <a:pt x="178743" y="33798"/>
                  </a:lnTo>
                  <a:lnTo>
                    <a:pt x="181918" y="37427"/>
                  </a:lnTo>
                  <a:lnTo>
                    <a:pt x="185094" y="41510"/>
                  </a:lnTo>
                  <a:lnTo>
                    <a:pt x="188043" y="45593"/>
                  </a:lnTo>
                  <a:lnTo>
                    <a:pt x="190538" y="49676"/>
                  </a:lnTo>
                  <a:lnTo>
                    <a:pt x="193033" y="53986"/>
                  </a:lnTo>
                  <a:lnTo>
                    <a:pt x="195074" y="58296"/>
                  </a:lnTo>
                  <a:lnTo>
                    <a:pt x="197343" y="63059"/>
                  </a:lnTo>
                  <a:lnTo>
                    <a:pt x="199157" y="67596"/>
                  </a:lnTo>
                  <a:lnTo>
                    <a:pt x="200745" y="72359"/>
                  </a:lnTo>
                  <a:lnTo>
                    <a:pt x="202106" y="77122"/>
                  </a:lnTo>
                  <a:lnTo>
                    <a:pt x="203467" y="82340"/>
                  </a:lnTo>
                  <a:lnTo>
                    <a:pt x="204148" y="87330"/>
                  </a:lnTo>
                  <a:lnTo>
                    <a:pt x="205055" y="92320"/>
                  </a:lnTo>
                  <a:lnTo>
                    <a:pt x="205282" y="97537"/>
                  </a:lnTo>
                  <a:lnTo>
                    <a:pt x="205509" y="102981"/>
                  </a:lnTo>
                  <a:lnTo>
                    <a:pt x="205509" y="2092965"/>
                  </a:lnTo>
                  <a:lnTo>
                    <a:pt x="2195719" y="2092965"/>
                  </a:lnTo>
                  <a:lnTo>
                    <a:pt x="2201163" y="2093192"/>
                  </a:lnTo>
                  <a:lnTo>
                    <a:pt x="2206380" y="2093419"/>
                  </a:lnTo>
                  <a:lnTo>
                    <a:pt x="2211597" y="2094326"/>
                  </a:lnTo>
                  <a:lnTo>
                    <a:pt x="2216587" y="2095233"/>
                  </a:lnTo>
                  <a:lnTo>
                    <a:pt x="2221578" y="2096367"/>
                  </a:lnTo>
                  <a:lnTo>
                    <a:pt x="2226568" y="2097501"/>
                  </a:lnTo>
                  <a:lnTo>
                    <a:pt x="2231105" y="2099316"/>
                  </a:lnTo>
                  <a:lnTo>
                    <a:pt x="2235868" y="2101131"/>
                  </a:lnTo>
                  <a:lnTo>
                    <a:pt x="2240405" y="2103172"/>
                  </a:lnTo>
                  <a:lnTo>
                    <a:pt x="2244714" y="2105667"/>
                  </a:lnTo>
                  <a:lnTo>
                    <a:pt x="2249251" y="2107936"/>
                  </a:lnTo>
                  <a:lnTo>
                    <a:pt x="2253334" y="2110658"/>
                  </a:lnTo>
                  <a:lnTo>
                    <a:pt x="2257417" y="2113606"/>
                  </a:lnTo>
                  <a:lnTo>
                    <a:pt x="2261273" y="2116328"/>
                  </a:lnTo>
                  <a:lnTo>
                    <a:pt x="2264902" y="2119731"/>
                  </a:lnTo>
                  <a:lnTo>
                    <a:pt x="2268532" y="2123133"/>
                  </a:lnTo>
                  <a:lnTo>
                    <a:pt x="2271934" y="2126763"/>
                  </a:lnTo>
                  <a:lnTo>
                    <a:pt x="2275337" y="2130619"/>
                  </a:lnTo>
                  <a:lnTo>
                    <a:pt x="2278285" y="2134475"/>
                  </a:lnTo>
                  <a:lnTo>
                    <a:pt x="2281234" y="2138331"/>
                  </a:lnTo>
                  <a:lnTo>
                    <a:pt x="2283729" y="2142414"/>
                  </a:lnTo>
                  <a:lnTo>
                    <a:pt x="2286224" y="2146724"/>
                  </a:lnTo>
                  <a:lnTo>
                    <a:pt x="2288720" y="2151260"/>
                  </a:lnTo>
                  <a:lnTo>
                    <a:pt x="2290761" y="2155797"/>
                  </a:lnTo>
                  <a:lnTo>
                    <a:pt x="2292576" y="2160560"/>
                  </a:lnTo>
                  <a:lnTo>
                    <a:pt x="2294164" y="2165324"/>
                  </a:lnTo>
                  <a:lnTo>
                    <a:pt x="2295298" y="2170087"/>
                  </a:lnTo>
                  <a:lnTo>
                    <a:pt x="2296659" y="2175304"/>
                  </a:lnTo>
                  <a:lnTo>
                    <a:pt x="2297339" y="2180068"/>
                  </a:lnTo>
                  <a:lnTo>
                    <a:pt x="2298246" y="2185285"/>
                  </a:lnTo>
                  <a:lnTo>
                    <a:pt x="2298473" y="2190729"/>
                  </a:lnTo>
                  <a:lnTo>
                    <a:pt x="2298700" y="2195946"/>
                  </a:lnTo>
                  <a:lnTo>
                    <a:pt x="2298473" y="2201163"/>
                  </a:lnTo>
                  <a:lnTo>
                    <a:pt x="2298246" y="2206380"/>
                  </a:lnTo>
                  <a:lnTo>
                    <a:pt x="2297339" y="2211597"/>
                  </a:lnTo>
                  <a:lnTo>
                    <a:pt x="2296659" y="2216361"/>
                  </a:lnTo>
                  <a:lnTo>
                    <a:pt x="2295298" y="2221578"/>
                  </a:lnTo>
                  <a:lnTo>
                    <a:pt x="2294164" y="2226568"/>
                  </a:lnTo>
                  <a:lnTo>
                    <a:pt x="2292576" y="2231105"/>
                  </a:lnTo>
                  <a:lnTo>
                    <a:pt x="2290761" y="2235868"/>
                  </a:lnTo>
                  <a:lnTo>
                    <a:pt x="2288720" y="2240405"/>
                  </a:lnTo>
                  <a:lnTo>
                    <a:pt x="2286224" y="2244941"/>
                  </a:lnTo>
                  <a:lnTo>
                    <a:pt x="2283729" y="2249251"/>
                  </a:lnTo>
                  <a:lnTo>
                    <a:pt x="2281234" y="2253334"/>
                  </a:lnTo>
                  <a:lnTo>
                    <a:pt x="2278285" y="2257417"/>
                  </a:lnTo>
                  <a:lnTo>
                    <a:pt x="2275337" y="2261273"/>
                  </a:lnTo>
                  <a:lnTo>
                    <a:pt x="2271934" y="2264902"/>
                  </a:lnTo>
                  <a:lnTo>
                    <a:pt x="2268532" y="2268532"/>
                  </a:lnTo>
                  <a:lnTo>
                    <a:pt x="2264902" y="2271934"/>
                  </a:lnTo>
                  <a:lnTo>
                    <a:pt x="2261273" y="2275337"/>
                  </a:lnTo>
                  <a:lnTo>
                    <a:pt x="2257417" y="2278059"/>
                  </a:lnTo>
                  <a:lnTo>
                    <a:pt x="2253334" y="2281234"/>
                  </a:lnTo>
                  <a:lnTo>
                    <a:pt x="2249251" y="2283729"/>
                  </a:lnTo>
                  <a:lnTo>
                    <a:pt x="2244714" y="2286451"/>
                  </a:lnTo>
                  <a:lnTo>
                    <a:pt x="2240405" y="2288493"/>
                  </a:lnTo>
                  <a:lnTo>
                    <a:pt x="2235868" y="2290534"/>
                  </a:lnTo>
                  <a:lnTo>
                    <a:pt x="2231105" y="2292349"/>
                  </a:lnTo>
                  <a:lnTo>
                    <a:pt x="2226568" y="2294164"/>
                  </a:lnTo>
                  <a:lnTo>
                    <a:pt x="2221578" y="2295298"/>
                  </a:lnTo>
                  <a:lnTo>
                    <a:pt x="2216587" y="2296659"/>
                  </a:lnTo>
                  <a:lnTo>
                    <a:pt x="2211597" y="2297566"/>
                  </a:lnTo>
                  <a:lnTo>
                    <a:pt x="2206380" y="2298246"/>
                  </a:lnTo>
                  <a:lnTo>
                    <a:pt x="2201163" y="2298473"/>
                  </a:lnTo>
                  <a:lnTo>
                    <a:pt x="2195719" y="2298700"/>
                  </a:lnTo>
                  <a:lnTo>
                    <a:pt x="102528" y="2298700"/>
                  </a:lnTo>
                  <a:lnTo>
                    <a:pt x="97310" y="2298473"/>
                  </a:lnTo>
                  <a:lnTo>
                    <a:pt x="92093" y="2298246"/>
                  </a:lnTo>
                  <a:lnTo>
                    <a:pt x="86876" y="2297566"/>
                  </a:lnTo>
                  <a:lnTo>
                    <a:pt x="81886" y="2296659"/>
                  </a:lnTo>
                  <a:lnTo>
                    <a:pt x="77122" y="2295298"/>
                  </a:lnTo>
                  <a:lnTo>
                    <a:pt x="72132" y="2294164"/>
                  </a:lnTo>
                  <a:lnTo>
                    <a:pt x="67142" y="2292349"/>
                  </a:lnTo>
                  <a:lnTo>
                    <a:pt x="62605" y="2290534"/>
                  </a:lnTo>
                  <a:lnTo>
                    <a:pt x="57842" y="2288493"/>
                  </a:lnTo>
                  <a:lnTo>
                    <a:pt x="53532" y="2286451"/>
                  </a:lnTo>
                  <a:lnTo>
                    <a:pt x="49449" y="2283729"/>
                  </a:lnTo>
                  <a:lnTo>
                    <a:pt x="45139" y="2281234"/>
                  </a:lnTo>
                  <a:lnTo>
                    <a:pt x="41283" y="2278059"/>
                  </a:lnTo>
                  <a:lnTo>
                    <a:pt x="37200" y="2275337"/>
                  </a:lnTo>
                  <a:lnTo>
                    <a:pt x="33344" y="2271934"/>
                  </a:lnTo>
                  <a:lnTo>
                    <a:pt x="29715" y="2268532"/>
                  </a:lnTo>
                  <a:lnTo>
                    <a:pt x="26539" y="2264902"/>
                  </a:lnTo>
                  <a:lnTo>
                    <a:pt x="23364" y="2261273"/>
                  </a:lnTo>
                  <a:lnTo>
                    <a:pt x="20188" y="2257417"/>
                  </a:lnTo>
                  <a:lnTo>
                    <a:pt x="17466" y="2253334"/>
                  </a:lnTo>
                  <a:lnTo>
                    <a:pt x="14517" y="2249251"/>
                  </a:lnTo>
                  <a:lnTo>
                    <a:pt x="12249" y="2244941"/>
                  </a:lnTo>
                  <a:lnTo>
                    <a:pt x="9981" y="2240405"/>
                  </a:lnTo>
                  <a:lnTo>
                    <a:pt x="7939" y="2235868"/>
                  </a:lnTo>
                  <a:lnTo>
                    <a:pt x="6125" y="2231105"/>
                  </a:lnTo>
                  <a:lnTo>
                    <a:pt x="4537" y="2226568"/>
                  </a:lnTo>
                  <a:lnTo>
                    <a:pt x="2949" y="2221578"/>
                  </a:lnTo>
                  <a:lnTo>
                    <a:pt x="2042" y="2216361"/>
                  </a:lnTo>
                  <a:lnTo>
                    <a:pt x="907" y="2211597"/>
                  </a:lnTo>
                  <a:lnTo>
                    <a:pt x="454" y="2206380"/>
                  </a:lnTo>
                  <a:lnTo>
                    <a:pt x="0" y="2201163"/>
                  </a:lnTo>
                  <a:lnTo>
                    <a:pt x="0" y="2195946"/>
                  </a:lnTo>
                  <a:lnTo>
                    <a:pt x="0" y="102981"/>
                  </a:lnTo>
                  <a:lnTo>
                    <a:pt x="0" y="97537"/>
                  </a:lnTo>
                  <a:lnTo>
                    <a:pt x="454" y="92320"/>
                  </a:lnTo>
                  <a:lnTo>
                    <a:pt x="907" y="87330"/>
                  </a:lnTo>
                  <a:lnTo>
                    <a:pt x="2042" y="82340"/>
                  </a:lnTo>
                  <a:lnTo>
                    <a:pt x="2949" y="77122"/>
                  </a:lnTo>
                  <a:lnTo>
                    <a:pt x="4537" y="72359"/>
                  </a:lnTo>
                  <a:lnTo>
                    <a:pt x="6125" y="67596"/>
                  </a:lnTo>
                  <a:lnTo>
                    <a:pt x="7939" y="63059"/>
                  </a:lnTo>
                  <a:lnTo>
                    <a:pt x="9981" y="58296"/>
                  </a:lnTo>
                  <a:lnTo>
                    <a:pt x="12249" y="53986"/>
                  </a:lnTo>
                  <a:lnTo>
                    <a:pt x="14517" y="49676"/>
                  </a:lnTo>
                  <a:lnTo>
                    <a:pt x="17466" y="45593"/>
                  </a:lnTo>
                  <a:lnTo>
                    <a:pt x="20188" y="41510"/>
                  </a:lnTo>
                  <a:lnTo>
                    <a:pt x="23364" y="37427"/>
                  </a:lnTo>
                  <a:lnTo>
                    <a:pt x="26539" y="33798"/>
                  </a:lnTo>
                  <a:lnTo>
                    <a:pt x="29715" y="30169"/>
                  </a:lnTo>
                  <a:lnTo>
                    <a:pt x="33344" y="26993"/>
                  </a:lnTo>
                  <a:lnTo>
                    <a:pt x="37200" y="23590"/>
                  </a:lnTo>
                  <a:lnTo>
                    <a:pt x="41283" y="20642"/>
                  </a:lnTo>
                  <a:lnTo>
                    <a:pt x="45139" y="17693"/>
                  </a:lnTo>
                  <a:lnTo>
                    <a:pt x="49449" y="14971"/>
                  </a:lnTo>
                  <a:lnTo>
                    <a:pt x="53532" y="12476"/>
                  </a:lnTo>
                  <a:lnTo>
                    <a:pt x="57842" y="10434"/>
                  </a:lnTo>
                  <a:lnTo>
                    <a:pt x="62605" y="8393"/>
                  </a:lnTo>
                  <a:lnTo>
                    <a:pt x="67142" y="6578"/>
                  </a:lnTo>
                  <a:lnTo>
                    <a:pt x="72132" y="4764"/>
                  </a:lnTo>
                  <a:lnTo>
                    <a:pt x="77122" y="3403"/>
                  </a:lnTo>
                  <a:lnTo>
                    <a:pt x="81886" y="2268"/>
                  </a:lnTo>
                  <a:lnTo>
                    <a:pt x="86876" y="1361"/>
                  </a:lnTo>
                  <a:lnTo>
                    <a:pt x="92093" y="681"/>
                  </a:lnTo>
                  <a:lnTo>
                    <a:pt x="97310" y="454"/>
                  </a:lnTo>
                  <a:lnTo>
                    <a:pt x="102528"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sz="1702">
                <a:solidFill>
                  <a:srgbClr val="FFFFFF"/>
                </a:solidFill>
                <a:latin typeface="微软雅黑" panose="020B0503020204020204" pitchFamily="34" charset="-122"/>
                <a:ea typeface="微软雅黑" panose="020B0503020204020204" pitchFamily="34" charset="-122"/>
              </a:endParaRPr>
            </a:p>
          </p:txBody>
        </p:sp>
      </p:grpSp>
      <p:sp>
        <p:nvSpPr>
          <p:cNvPr id="22" name="MH_Text_1"/>
          <p:cNvSpPr txBox="1"/>
          <p:nvPr>
            <p:custDataLst>
              <p:tags r:id="rId4"/>
            </p:custDataLst>
          </p:nvPr>
        </p:nvSpPr>
        <p:spPr>
          <a:xfrm>
            <a:off x="1685674" y="1947590"/>
            <a:ext cx="3390382" cy="1881711"/>
          </a:xfrm>
          <a:prstGeom prst="rect">
            <a:avLst/>
          </a:prstGeom>
          <a:noFill/>
        </p:spPr>
        <p:txBody>
          <a:bodyPr lIns="0" tIns="0" rIns="0" bIns="0">
            <a:normAutofit/>
          </a:bodyPr>
          <a:lstStyle/>
          <a:p>
            <a:pPr marL="171450" lvl="0" indent="-171450">
              <a:buFont typeface="Wingdings" charset="2"/>
              <a:buChar char="§"/>
            </a:pPr>
            <a:r>
              <a:rPr lang="zh-CN" altLang="en-US" sz="1200" dirty="0"/>
              <a:t>酒类产品品牌众多，具有一厂多牌的特点，产品品牌与企业品牌不存在一一对应关系</a:t>
            </a:r>
            <a:endParaRPr lang="en-US" sz="1200" dirty="0"/>
          </a:p>
          <a:p>
            <a:pPr marL="171450" lvl="0" indent="-171450">
              <a:buFont typeface="Wingdings" charset="2"/>
              <a:buChar char="§"/>
            </a:pPr>
            <a:r>
              <a:rPr lang="zh-CN" altLang="en-US" sz="1200" dirty="0"/>
              <a:t>消费者对白酒产品的了解、认知、评价均建立在品牌上</a:t>
            </a:r>
            <a:endParaRPr lang="en-US" sz="1200" dirty="0"/>
          </a:p>
          <a:p>
            <a:pPr marL="171450" lvl="0" indent="-171450">
              <a:buFont typeface="Wingdings" charset="2"/>
              <a:buChar char="§"/>
            </a:pPr>
            <a:r>
              <a:rPr lang="zh-CN" altLang="en-US" sz="1200" dirty="0"/>
              <a:t>企业对白酒产品的营销以品牌为抓手，品牌既是产品线，也是战略规划</a:t>
            </a:r>
            <a:endParaRPr lang="en-US" sz="1200" dirty="0"/>
          </a:p>
          <a:p>
            <a:pPr marL="171450" lvl="0" indent="-171450">
              <a:buFont typeface="Wingdings" charset="2"/>
              <a:buChar char="§"/>
            </a:pPr>
            <a:r>
              <a:rPr lang="zh-CN" altLang="en-US" sz="1200" dirty="0"/>
              <a:t>大多品牌的营销目前还处于烧钱阶段，需要向价值深度进行挖掘，但缺少方向、目标、方法</a:t>
            </a:r>
            <a:endParaRPr lang="en-US" sz="1200" dirty="0"/>
          </a:p>
        </p:txBody>
      </p:sp>
      <p:sp>
        <p:nvSpPr>
          <p:cNvPr id="23" name="MH_Text_1"/>
          <p:cNvSpPr txBox="1"/>
          <p:nvPr>
            <p:custDataLst>
              <p:tags r:id="rId5"/>
            </p:custDataLst>
          </p:nvPr>
        </p:nvSpPr>
        <p:spPr>
          <a:xfrm>
            <a:off x="1685674" y="4405594"/>
            <a:ext cx="2958334" cy="706673"/>
          </a:xfrm>
          <a:prstGeom prst="rect">
            <a:avLst/>
          </a:prstGeom>
          <a:noFill/>
        </p:spPr>
        <p:txBody>
          <a:bodyPr lIns="0" tIns="0" rIns="0" bIns="0">
            <a:normAutofit/>
          </a:bodyPr>
          <a:lstStyle/>
          <a:p>
            <a:pPr>
              <a:lnSpc>
                <a:spcPct val="120000"/>
              </a:lnSpc>
              <a:defRPr/>
            </a:pPr>
            <a:r>
              <a:rPr lang="zh-CN" altLang="en-US" sz="1200" dirty="0"/>
              <a:t>建立酒类品牌评价模型，对酒类品牌进行等级划分，分类排名。</a:t>
            </a:r>
            <a:endParaRPr lang="zh-CN" altLang="en-US" sz="1200" dirty="0">
              <a:solidFill>
                <a:schemeClr val="tx1">
                  <a:lumMod val="65000"/>
                  <a:lumOff val="35000"/>
                </a:schemeClr>
              </a:solidFill>
              <a:latin typeface="DengXian" charset="-122"/>
              <a:ea typeface="DengXian" charset="-122"/>
              <a:cs typeface="DengXian" charset="-122"/>
            </a:endParaRPr>
          </a:p>
        </p:txBody>
      </p:sp>
      <p:sp>
        <p:nvSpPr>
          <p:cNvPr id="24" name="MH_Text_1"/>
          <p:cNvSpPr txBox="1"/>
          <p:nvPr>
            <p:custDataLst>
              <p:tags r:id="rId6"/>
            </p:custDataLst>
          </p:nvPr>
        </p:nvSpPr>
        <p:spPr>
          <a:xfrm>
            <a:off x="1684670" y="5688560"/>
            <a:ext cx="2958334" cy="646507"/>
          </a:xfrm>
          <a:prstGeom prst="rect">
            <a:avLst/>
          </a:prstGeom>
          <a:noFill/>
        </p:spPr>
        <p:txBody>
          <a:bodyPr lIns="0" tIns="0" rIns="0" bIns="0">
            <a:normAutofit/>
          </a:bodyPr>
          <a:lstStyle/>
          <a:p>
            <a:pPr marL="171450" lvl="0" indent="-171450">
              <a:buFont typeface="Wingdings" charset="2"/>
              <a:buChar char="§"/>
            </a:pPr>
            <a:r>
              <a:rPr lang="zh-CN" altLang="en-US" sz="1200" dirty="0"/>
              <a:t>提升酒类企业的品牌竞争</a:t>
            </a:r>
            <a:r>
              <a:rPr lang="zh-CN" altLang="en-US" sz="1200" dirty="0" smtClean="0"/>
              <a:t>意识</a:t>
            </a:r>
            <a:endParaRPr lang="en-US" altLang="zh-CN" sz="1200" dirty="0" smtClean="0"/>
          </a:p>
          <a:p>
            <a:pPr marL="171450" lvl="0" indent="-171450">
              <a:buFont typeface="Wingdings" charset="2"/>
              <a:buChar char="§"/>
            </a:pPr>
            <a:r>
              <a:rPr lang="zh-CN" altLang="en-US" sz="1200" dirty="0" smtClean="0"/>
              <a:t>提升</a:t>
            </a:r>
            <a:r>
              <a:rPr lang="zh-CN" altLang="en-US" sz="1200" dirty="0"/>
              <a:t>品牌经营</a:t>
            </a:r>
            <a:r>
              <a:rPr lang="zh-CN" altLang="en-US" sz="1200" dirty="0" smtClean="0"/>
              <a:t>水平</a:t>
            </a:r>
            <a:endParaRPr lang="zh-CN" altLang="en-US" sz="1200" dirty="0">
              <a:solidFill>
                <a:schemeClr val="tx1">
                  <a:lumMod val="65000"/>
                  <a:lumOff val="35000"/>
                </a:schemeClr>
              </a:solidFill>
              <a:latin typeface="DengXian" charset="-122"/>
              <a:ea typeface="DengXian" charset="-122"/>
              <a:cs typeface="DengXian" charset="-122"/>
            </a:endParaRPr>
          </a:p>
        </p:txBody>
      </p:sp>
      <p:pic>
        <p:nvPicPr>
          <p:cNvPr id="26" name="Picture 25"/>
          <p:cNvPicPr>
            <a:picLocks noChangeAspect="1"/>
          </p:cNvPicPr>
          <p:nvPr/>
        </p:nvPicPr>
        <p:blipFill rotWithShape="1">
          <a:blip r:embed="rId18">
            <a:extLst>
              <a:ext uri="{BEBA8EAE-BF5A-486C-A8C5-ECC9F3942E4B}">
                <a14:imgProps xmlns:a14="http://schemas.microsoft.com/office/drawing/2010/main">
                  <a14:imgLayer r:embed="rId19">
                    <a14:imgEffect>
                      <a14:brightnessContrast bright="20000" contrast="-40000"/>
                    </a14:imgEffect>
                  </a14:imgLayer>
                </a14:imgProps>
              </a:ext>
            </a:extLst>
          </a:blip>
          <a:srcRect t="3800" b="2719"/>
          <a:stretch/>
        </p:blipFill>
        <p:spPr>
          <a:xfrm>
            <a:off x="5508105" y="1498090"/>
            <a:ext cx="3003687" cy="4836977"/>
          </a:xfrm>
          <a:prstGeom prst="rect">
            <a:avLst/>
          </a:prstGeom>
        </p:spPr>
      </p:pic>
      <p:sp>
        <p:nvSpPr>
          <p:cNvPr id="27" name="TextBox 26"/>
          <p:cNvSpPr txBox="1"/>
          <p:nvPr/>
        </p:nvSpPr>
        <p:spPr>
          <a:xfrm>
            <a:off x="5953154" y="1105009"/>
            <a:ext cx="1723549" cy="276999"/>
          </a:xfrm>
          <a:prstGeom prst="rect">
            <a:avLst/>
          </a:prstGeom>
          <a:noFill/>
        </p:spPr>
        <p:txBody>
          <a:bodyPr wrap="none" rtlCol="0">
            <a:spAutoFit/>
          </a:bodyPr>
          <a:lstStyle/>
          <a:p>
            <a:r>
              <a:rPr lang="zh-CN" altLang="en-US" sz="1200" dirty="0" smtClean="0"/>
              <a:t>酒业（白酒</a:t>
            </a:r>
            <a:r>
              <a:rPr lang="zh-CN" altLang="en-US" sz="1200" smtClean="0"/>
              <a:t>）品牌指数</a:t>
            </a:r>
            <a:endParaRPr lang="en-US" sz="1200" dirty="0"/>
          </a:p>
        </p:txBody>
      </p:sp>
      <p:sp>
        <p:nvSpPr>
          <p:cNvPr id="25" name="矩形 24"/>
          <p:cNvSpPr/>
          <p:nvPr/>
        </p:nvSpPr>
        <p:spPr>
          <a:xfrm>
            <a:off x="751847" y="707660"/>
            <a:ext cx="2492990" cy="369332"/>
          </a:xfrm>
          <a:prstGeom prst="rect">
            <a:avLst/>
          </a:prstGeom>
        </p:spPr>
        <p:txBody>
          <a:bodyPr wrap="none">
            <a:spAutoFit/>
          </a:bodyPr>
          <a:lstStyle/>
          <a:p>
            <a:r>
              <a:rPr lang="zh-CN" altLang="en-US" b="1" dirty="0">
                <a:solidFill>
                  <a:prstClr val="black">
                    <a:lumMod val="75000"/>
                    <a:lumOff val="25000"/>
                  </a:prstClr>
                </a:solidFill>
                <a:latin typeface="微软雅黑" panose="020B0503020204020204" pitchFamily="34" charset="-122"/>
                <a:ea typeface="微软雅黑" panose="020B0503020204020204" pitchFamily="34" charset="-122"/>
              </a:rPr>
              <a:t>酒业（白酒）品牌指数</a:t>
            </a:r>
          </a:p>
        </p:txBody>
      </p:sp>
    </p:spTree>
    <p:extLst>
      <p:ext uri="{BB962C8B-B14F-4D97-AF65-F5344CB8AC3E}">
        <p14:creationId xmlns:p14="http://schemas.microsoft.com/office/powerpoint/2010/main" val="2806469718"/>
      </p:ext>
    </p:extLst>
  </p:cSld>
  <p:clrMapOvr>
    <a:masterClrMapping/>
  </p:clrMapOvr>
  <mc:AlternateContent xmlns:mc="http://schemas.openxmlformats.org/markup-compatibility/2006" xmlns:p14="http://schemas.microsoft.com/office/powerpoint/2010/main">
    <mc:Choice Requires="p14">
      <p:transition spd="slow" p14:dur="2250" advTm="0"/>
    </mc:Choice>
    <mc:Fallback xmlns="">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9"/>
          <p:cNvSpPr txBox="1"/>
          <p:nvPr userDrawn="1"/>
        </p:nvSpPr>
        <p:spPr>
          <a:xfrm>
            <a:off x="618214" y="164637"/>
            <a:ext cx="5249931" cy="389168"/>
          </a:xfrm>
          <a:prstGeom prst="rect">
            <a:avLst/>
          </a:prstGeom>
          <a:noFill/>
        </p:spPr>
        <p:txBody>
          <a:bodyPr wrap="square" lIns="80605" tIns="40302" rIns="80605" bIns="40302"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业务</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应用</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咨询</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酒业指数服务</a:t>
            </a:r>
          </a:p>
        </p:txBody>
      </p:sp>
      <p:sp>
        <p:nvSpPr>
          <p:cNvPr id="10" name="MH_SubTitle_1"/>
          <p:cNvSpPr txBox="1">
            <a:spLocks noChangeArrowheads="1"/>
          </p:cNvSpPr>
          <p:nvPr>
            <p:custDataLst>
              <p:tags r:id="rId1"/>
            </p:custDataLst>
          </p:nvPr>
        </p:nvSpPr>
        <p:spPr bwMode="auto">
          <a:xfrm>
            <a:off x="1685674" y="1339926"/>
            <a:ext cx="1014118" cy="428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b="1" dirty="0">
                <a:solidFill>
                  <a:schemeClr val="accent1"/>
                </a:solidFill>
                <a:latin typeface="微软雅黑" panose="020B0503020204020204" pitchFamily="34" charset="-122"/>
                <a:ea typeface="微软雅黑" panose="020B0503020204020204" pitchFamily="34" charset="-122"/>
              </a:rPr>
              <a:t>难点及痛点</a:t>
            </a:r>
          </a:p>
        </p:txBody>
      </p:sp>
      <p:sp>
        <p:nvSpPr>
          <p:cNvPr id="12" name="MH_SubTitle_2"/>
          <p:cNvSpPr txBox="1">
            <a:spLocks noChangeArrowheads="1"/>
          </p:cNvSpPr>
          <p:nvPr>
            <p:custDataLst>
              <p:tags r:id="rId2"/>
            </p:custDataLst>
          </p:nvPr>
        </p:nvSpPr>
        <p:spPr bwMode="auto">
          <a:xfrm>
            <a:off x="1685674" y="3569937"/>
            <a:ext cx="1014118" cy="41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b="1" dirty="0">
                <a:solidFill>
                  <a:schemeClr val="accent2"/>
                </a:solidFill>
                <a:latin typeface="微软雅黑" panose="020B0503020204020204" pitchFamily="34" charset="-122"/>
                <a:ea typeface="微软雅黑" panose="020B0503020204020204" pitchFamily="34" charset="-122"/>
              </a:rPr>
              <a:t>解决的思路</a:t>
            </a:r>
          </a:p>
        </p:txBody>
      </p:sp>
      <p:sp>
        <p:nvSpPr>
          <p:cNvPr id="15" name="MH_SubTitle_3"/>
          <p:cNvSpPr txBox="1"/>
          <p:nvPr>
            <p:custDataLst>
              <p:tags r:id="rId3"/>
            </p:custDataLst>
          </p:nvPr>
        </p:nvSpPr>
        <p:spPr>
          <a:xfrm>
            <a:off x="1685674" y="5172571"/>
            <a:ext cx="1014118" cy="407172"/>
          </a:xfrm>
          <a:prstGeom prst="rect">
            <a:avLst/>
          </a:prstGeom>
          <a:noFill/>
        </p:spPr>
        <p:txBody>
          <a:bodyPr lIns="0" tIns="0" rIns="0" bIns="0" anchor="b">
            <a:normAutofit/>
          </a:bodyPr>
          <a:lstStyle/>
          <a:p>
            <a:pPr>
              <a:defRPr/>
            </a:pPr>
            <a:r>
              <a:rPr lang="zh-CN" altLang="en-US" sz="1400" b="1" dirty="0">
                <a:solidFill>
                  <a:srgbClr val="FFC000"/>
                </a:solidFill>
                <a:latin typeface="微软雅黑" panose="020B0503020204020204" pitchFamily="34" charset="-122"/>
                <a:ea typeface="微软雅黑" panose="020B0503020204020204" pitchFamily="34" charset="-122"/>
              </a:rPr>
              <a:t>获得的收益</a:t>
            </a:r>
          </a:p>
        </p:txBody>
      </p:sp>
      <p:grpSp>
        <p:nvGrpSpPr>
          <p:cNvPr id="3" name="Group 2"/>
          <p:cNvGrpSpPr/>
          <p:nvPr/>
        </p:nvGrpSpPr>
        <p:grpSpPr>
          <a:xfrm>
            <a:off x="789795" y="1534287"/>
            <a:ext cx="647641" cy="894461"/>
            <a:chOff x="590108" y="1575814"/>
            <a:chExt cx="647641" cy="670846"/>
          </a:xfrm>
        </p:grpSpPr>
        <p:sp>
          <p:nvSpPr>
            <p:cNvPr id="4" name="MH_Other_1"/>
            <p:cNvSpPr/>
            <p:nvPr>
              <p:custDataLst>
                <p:tags r:id="rId13"/>
              </p:custDataLst>
            </p:nvPr>
          </p:nvSpPr>
          <p:spPr>
            <a:xfrm>
              <a:off x="685351" y="1668635"/>
              <a:ext cx="468326" cy="4852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2">
                <a:solidFill>
                  <a:srgbClr val="FFFFFF"/>
                </a:solidFill>
                <a:latin typeface="微软雅黑" panose="020B0503020204020204" pitchFamily="34" charset="-122"/>
                <a:ea typeface="微软雅黑" panose="020B0503020204020204" pitchFamily="34" charset="-122"/>
              </a:endParaRPr>
            </a:p>
          </p:txBody>
        </p:sp>
        <p:sp>
          <p:nvSpPr>
            <p:cNvPr id="5" name="MH_Other_2"/>
            <p:cNvSpPr/>
            <p:nvPr>
              <p:custDataLst>
                <p:tags r:id="rId14"/>
              </p:custDataLst>
            </p:nvPr>
          </p:nvSpPr>
          <p:spPr>
            <a:xfrm>
              <a:off x="590108" y="1575814"/>
              <a:ext cx="647641" cy="670846"/>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2">
                <a:latin typeface="微软雅黑" panose="020B0503020204020204" pitchFamily="34" charset="-122"/>
                <a:ea typeface="微软雅黑" panose="020B0503020204020204" pitchFamily="34" charset="-122"/>
              </a:endParaRPr>
            </a:p>
          </p:txBody>
        </p:sp>
        <p:sp>
          <p:nvSpPr>
            <p:cNvPr id="17" name="MH_Other_7"/>
            <p:cNvSpPr>
              <a:spLocks/>
            </p:cNvSpPr>
            <p:nvPr>
              <p:custDataLst>
                <p:tags r:id="rId15"/>
              </p:custDataLst>
            </p:nvPr>
          </p:nvSpPr>
          <p:spPr bwMode="auto">
            <a:xfrm>
              <a:off x="799303" y="1754968"/>
              <a:ext cx="264753" cy="263698"/>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a:extLst/>
          </p:spPr>
          <p:txBody>
            <a:bodyPr anchor="ctr">
              <a:scene3d>
                <a:camera prst="orthographicFront"/>
                <a:lightRig rig="threePt" dir="t"/>
              </a:scene3d>
              <a:sp3d>
                <a:contourClr>
                  <a:srgbClr val="FFFFFF"/>
                </a:contourClr>
              </a:sp3d>
            </a:bodyPr>
            <a:lstStyle/>
            <a:p>
              <a:pPr algn="ctr">
                <a:defRPr/>
              </a:pPr>
              <a:endParaRPr lang="zh-CN" altLang="en-US" sz="1702">
                <a:solidFill>
                  <a:srgbClr val="FFFFFF"/>
                </a:solidFill>
                <a:latin typeface="微软雅黑" panose="020B0503020204020204" pitchFamily="34" charset="-122"/>
                <a:ea typeface="微软雅黑" panose="020B0503020204020204" pitchFamily="34" charset="-122"/>
              </a:endParaRPr>
            </a:p>
          </p:txBody>
        </p:sp>
      </p:grpSp>
      <p:grpSp>
        <p:nvGrpSpPr>
          <p:cNvPr id="21" name="Group 20"/>
          <p:cNvGrpSpPr/>
          <p:nvPr/>
        </p:nvGrpSpPr>
        <p:grpSpPr>
          <a:xfrm>
            <a:off x="793764" y="3777516"/>
            <a:ext cx="647641" cy="894461"/>
            <a:chOff x="590108" y="3001837"/>
            <a:chExt cx="647641" cy="670846"/>
          </a:xfrm>
        </p:grpSpPr>
        <p:sp>
          <p:nvSpPr>
            <p:cNvPr id="6" name="MH_Other_3"/>
            <p:cNvSpPr/>
            <p:nvPr>
              <p:custDataLst>
                <p:tags r:id="rId10"/>
              </p:custDataLst>
            </p:nvPr>
          </p:nvSpPr>
          <p:spPr>
            <a:xfrm>
              <a:off x="685351" y="3094659"/>
              <a:ext cx="468326" cy="4852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2">
                <a:solidFill>
                  <a:srgbClr val="FFFFFF"/>
                </a:solidFill>
                <a:latin typeface="微软雅黑" panose="020B0503020204020204" pitchFamily="34" charset="-122"/>
                <a:ea typeface="微软雅黑" panose="020B0503020204020204" pitchFamily="34" charset="-122"/>
              </a:endParaRPr>
            </a:p>
          </p:txBody>
        </p:sp>
        <p:sp>
          <p:nvSpPr>
            <p:cNvPr id="7" name="MH_Other_4"/>
            <p:cNvSpPr/>
            <p:nvPr>
              <p:custDataLst>
                <p:tags r:id="rId11"/>
              </p:custDataLst>
            </p:nvPr>
          </p:nvSpPr>
          <p:spPr>
            <a:xfrm>
              <a:off x="590108" y="3001837"/>
              <a:ext cx="647641" cy="670846"/>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2">
                <a:latin typeface="微软雅黑" panose="020B0503020204020204" pitchFamily="34" charset="-122"/>
                <a:ea typeface="微软雅黑" panose="020B0503020204020204" pitchFamily="34" charset="-122"/>
              </a:endParaRPr>
            </a:p>
          </p:txBody>
        </p:sp>
        <p:sp>
          <p:nvSpPr>
            <p:cNvPr id="18" name="MH_Other_8"/>
            <p:cNvSpPr>
              <a:spLocks noChangeAspect="1"/>
            </p:cNvSpPr>
            <p:nvPr>
              <p:custDataLst>
                <p:tags r:id="rId12"/>
              </p:custDataLst>
            </p:nvPr>
          </p:nvSpPr>
          <p:spPr bwMode="auto">
            <a:xfrm>
              <a:off x="800168" y="3171662"/>
              <a:ext cx="263697" cy="26158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FFFFFF"/>
            </a:solidFill>
            <a:ln>
              <a:noFill/>
            </a:ln>
            <a:extLst/>
          </p:spPr>
          <p:txBody>
            <a:bodyPr anchor="ctr">
              <a:scene3d>
                <a:camera prst="orthographicFront"/>
                <a:lightRig rig="threePt" dir="t"/>
              </a:scene3d>
              <a:sp3d>
                <a:contourClr>
                  <a:srgbClr val="FFFFFF"/>
                </a:contourClr>
              </a:sp3d>
            </a:bodyPr>
            <a:lstStyle/>
            <a:p>
              <a:pPr algn="ctr">
                <a:defRPr/>
              </a:pPr>
              <a:endParaRPr lang="zh-CN" altLang="en-US" sz="1702">
                <a:solidFill>
                  <a:srgbClr val="FFFFFF"/>
                </a:solidFill>
                <a:latin typeface="微软雅黑" panose="020B0503020204020204" pitchFamily="34" charset="-122"/>
                <a:ea typeface="微软雅黑" panose="020B0503020204020204" pitchFamily="34" charset="-122"/>
              </a:endParaRPr>
            </a:p>
          </p:txBody>
        </p:sp>
      </p:grpSp>
      <p:grpSp>
        <p:nvGrpSpPr>
          <p:cNvPr id="20" name="Group 19"/>
          <p:cNvGrpSpPr/>
          <p:nvPr/>
        </p:nvGrpSpPr>
        <p:grpSpPr>
          <a:xfrm>
            <a:off x="789794" y="5305811"/>
            <a:ext cx="647210" cy="892460"/>
            <a:chOff x="590108" y="4358251"/>
            <a:chExt cx="647210" cy="669345"/>
          </a:xfrm>
          <a:solidFill>
            <a:srgbClr val="FFC000"/>
          </a:solidFill>
        </p:grpSpPr>
        <p:sp>
          <p:nvSpPr>
            <p:cNvPr id="8" name="MH_Other_5"/>
            <p:cNvSpPr/>
            <p:nvPr>
              <p:custDataLst>
                <p:tags r:id="rId7"/>
              </p:custDataLst>
            </p:nvPr>
          </p:nvSpPr>
          <p:spPr>
            <a:xfrm>
              <a:off x="666034" y="4471870"/>
              <a:ext cx="468014" cy="484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2">
                <a:solidFill>
                  <a:srgbClr val="FFFFFF"/>
                </a:solidFill>
                <a:latin typeface="微软雅黑" panose="020B0503020204020204" pitchFamily="34" charset="-122"/>
                <a:ea typeface="微软雅黑" panose="020B0503020204020204" pitchFamily="34" charset="-122"/>
              </a:endParaRPr>
            </a:p>
          </p:txBody>
        </p:sp>
        <p:sp>
          <p:nvSpPr>
            <p:cNvPr id="9" name="MH_Other_6"/>
            <p:cNvSpPr/>
            <p:nvPr>
              <p:custDataLst>
                <p:tags r:id="rId8"/>
              </p:custDataLst>
            </p:nvPr>
          </p:nvSpPr>
          <p:spPr>
            <a:xfrm>
              <a:off x="590108" y="4358251"/>
              <a:ext cx="647210" cy="669345"/>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2">
                <a:latin typeface="微软雅黑" panose="020B0503020204020204" pitchFamily="34" charset="-122"/>
                <a:ea typeface="微软雅黑" panose="020B0503020204020204" pitchFamily="34" charset="-122"/>
              </a:endParaRPr>
            </a:p>
          </p:txBody>
        </p:sp>
        <p:sp>
          <p:nvSpPr>
            <p:cNvPr id="19" name="MH_Other_9"/>
            <p:cNvSpPr>
              <a:spLocks noChangeAspect="1"/>
            </p:cNvSpPr>
            <p:nvPr>
              <p:custDataLst>
                <p:tags r:id="rId9"/>
              </p:custDataLst>
            </p:nvPr>
          </p:nvSpPr>
          <p:spPr bwMode="auto">
            <a:xfrm>
              <a:off x="781425" y="4560635"/>
              <a:ext cx="264576" cy="264575"/>
            </a:xfrm>
            <a:custGeom>
              <a:avLst/>
              <a:gdLst>
                <a:gd name="T0" fmla="*/ 883582 w 2298700"/>
                <a:gd name="T1" fmla="*/ 1295872 h 2298700"/>
                <a:gd name="T2" fmla="*/ 899660 w 2298700"/>
                <a:gd name="T3" fmla="*/ 1824434 h 2298700"/>
                <a:gd name="T4" fmla="*/ 870674 w 2298700"/>
                <a:gd name="T5" fmla="*/ 1867800 h 2298700"/>
                <a:gd name="T6" fmla="*/ 472571 w 2298700"/>
                <a:gd name="T7" fmla="*/ 1870524 h 2298700"/>
                <a:gd name="T8" fmla="*/ 439282 w 2298700"/>
                <a:gd name="T9" fmla="*/ 1829883 h 2298700"/>
                <a:gd name="T10" fmla="*/ 450831 w 2298700"/>
                <a:gd name="T11" fmla="*/ 1299959 h 2298700"/>
                <a:gd name="T12" fmla="*/ 1168971 w 2298700"/>
                <a:gd name="T13" fmla="*/ 903287 h 2298700"/>
                <a:gd name="T14" fmla="*/ 1561900 w 2298700"/>
                <a:gd name="T15" fmla="*/ 923717 h 2298700"/>
                <a:gd name="T16" fmla="*/ 1573443 w 2298700"/>
                <a:gd name="T17" fmla="*/ 1829892 h 2298700"/>
                <a:gd name="T18" fmla="*/ 1540624 w 2298700"/>
                <a:gd name="T19" fmla="*/ 1870524 h 2298700"/>
                <a:gd name="T20" fmla="*/ 1142262 w 2298700"/>
                <a:gd name="T21" fmla="*/ 1867800 h 2298700"/>
                <a:gd name="T22" fmla="*/ 1113291 w 2298700"/>
                <a:gd name="T23" fmla="*/ 1824444 h 2298700"/>
                <a:gd name="T24" fmla="*/ 1129361 w 2298700"/>
                <a:gd name="T25" fmla="*/ 919404 h 2298700"/>
                <a:gd name="T26" fmla="*/ 2191940 w 2298700"/>
                <a:gd name="T27" fmla="*/ 450850 h 2298700"/>
                <a:gd name="T28" fmla="*/ 2238385 w 2298700"/>
                <a:gd name="T29" fmla="*/ 475582 h 2298700"/>
                <a:gd name="T30" fmla="*/ 2245636 w 2298700"/>
                <a:gd name="T31" fmla="*/ 1835358 h 2298700"/>
                <a:gd name="T32" fmla="*/ 2208706 w 2298700"/>
                <a:gd name="T33" fmla="*/ 1872115 h 2298700"/>
                <a:gd name="T34" fmla="*/ 1810633 w 2298700"/>
                <a:gd name="T35" fmla="*/ 1865309 h 2298700"/>
                <a:gd name="T36" fmla="*/ 1785938 w 2298700"/>
                <a:gd name="T37" fmla="*/ 1818568 h 2298700"/>
                <a:gd name="T38" fmla="*/ 1806329 w 2298700"/>
                <a:gd name="T39" fmla="*/ 463556 h 2298700"/>
                <a:gd name="T40" fmla="*/ 1464870 w 2298700"/>
                <a:gd name="T41" fmla="*/ 38100 h 2298700"/>
                <a:gd name="T42" fmla="*/ 1493876 w 2298700"/>
                <a:gd name="T43" fmla="*/ 48317 h 2298700"/>
                <a:gd name="T44" fmla="*/ 1512005 w 2298700"/>
                <a:gd name="T45" fmla="*/ 72609 h 2298700"/>
                <a:gd name="T46" fmla="*/ 1540105 w 2298700"/>
                <a:gd name="T47" fmla="*/ 509198 h 2298700"/>
                <a:gd name="T48" fmla="*/ 1503847 w 2298700"/>
                <a:gd name="T49" fmla="*/ 543253 h 2298700"/>
                <a:gd name="T50" fmla="*/ 1459205 w 2298700"/>
                <a:gd name="T51" fmla="*/ 535761 h 2298700"/>
                <a:gd name="T52" fmla="*/ 1437677 w 2298700"/>
                <a:gd name="T53" fmla="*/ 503749 h 2298700"/>
                <a:gd name="T54" fmla="*/ 1348845 w 2298700"/>
                <a:gd name="T55" fmla="*/ 357311 h 2298700"/>
                <a:gd name="T56" fmla="*/ 1214465 w 2298700"/>
                <a:gd name="T57" fmla="*/ 507608 h 2298700"/>
                <a:gd name="T58" fmla="*/ 1010062 w 2298700"/>
                <a:gd name="T59" fmla="*/ 669711 h 2298700"/>
                <a:gd name="T60" fmla="*/ 834212 w 2298700"/>
                <a:gd name="T61" fmla="*/ 763477 h 2298700"/>
                <a:gd name="T62" fmla="*/ 682609 w 2298700"/>
                <a:gd name="T63" fmla="*/ 817965 h 2298700"/>
                <a:gd name="T64" fmla="*/ 523528 w 2298700"/>
                <a:gd name="T65" fmla="*/ 852928 h 2298700"/>
                <a:gd name="T66" fmla="*/ 404104 w 2298700"/>
                <a:gd name="T67" fmla="*/ 862464 h 2298700"/>
                <a:gd name="T68" fmla="*/ 374191 w 2298700"/>
                <a:gd name="T69" fmla="*/ 838852 h 2298700"/>
                <a:gd name="T70" fmla="*/ 369206 w 2298700"/>
                <a:gd name="T71" fmla="*/ 795034 h 2298700"/>
                <a:gd name="T72" fmla="*/ 405237 w 2298700"/>
                <a:gd name="T73" fmla="*/ 760071 h 2298700"/>
                <a:gd name="T74" fmla="*/ 535765 w 2298700"/>
                <a:gd name="T75" fmla="*/ 742589 h 2298700"/>
                <a:gd name="T76" fmla="*/ 679890 w 2298700"/>
                <a:gd name="T77" fmla="*/ 706945 h 2298700"/>
                <a:gd name="T78" fmla="*/ 816536 w 2298700"/>
                <a:gd name="T79" fmla="*/ 654273 h 2298700"/>
                <a:gd name="T80" fmla="*/ 989667 w 2298700"/>
                <a:gd name="T81" fmla="*/ 554832 h 2298700"/>
                <a:gd name="T82" fmla="*/ 1171862 w 2298700"/>
                <a:gd name="T83" fmla="*/ 398859 h 2298700"/>
                <a:gd name="T84" fmla="*/ 1282675 w 2298700"/>
                <a:gd name="T85" fmla="*/ 267178 h 2298700"/>
                <a:gd name="T86" fmla="*/ 1087110 w 2298700"/>
                <a:gd name="T87" fmla="*/ 283979 h 2298700"/>
                <a:gd name="T88" fmla="*/ 1044054 w 2298700"/>
                <a:gd name="T89" fmla="*/ 259005 h 2298700"/>
                <a:gd name="T90" fmla="*/ 1040654 w 2298700"/>
                <a:gd name="T91" fmla="*/ 208376 h 2298700"/>
                <a:gd name="T92" fmla="*/ 1446288 w 2298700"/>
                <a:gd name="T93" fmla="*/ 40370 h 2298700"/>
                <a:gd name="T94" fmla="*/ 128386 w 2298700"/>
                <a:gd name="T95" fmla="*/ 3403 h 2298700"/>
                <a:gd name="T96" fmla="*/ 171711 w 2298700"/>
                <a:gd name="T97" fmla="*/ 26993 h 2298700"/>
                <a:gd name="T98" fmla="*/ 199157 w 2298700"/>
                <a:gd name="T99" fmla="*/ 67596 h 2298700"/>
                <a:gd name="T100" fmla="*/ 2201163 w 2298700"/>
                <a:gd name="T101" fmla="*/ 2093192 h 2298700"/>
                <a:gd name="T102" fmla="*/ 2249251 w 2298700"/>
                <a:gd name="T103" fmla="*/ 2107936 h 2298700"/>
                <a:gd name="T104" fmla="*/ 2283729 w 2298700"/>
                <a:gd name="T105" fmla="*/ 2142414 h 2298700"/>
                <a:gd name="T106" fmla="*/ 2298473 w 2298700"/>
                <a:gd name="T107" fmla="*/ 2190729 h 2298700"/>
                <a:gd name="T108" fmla="*/ 2288720 w 2298700"/>
                <a:gd name="T109" fmla="*/ 2240405 h 2298700"/>
                <a:gd name="T110" fmla="*/ 2257417 w 2298700"/>
                <a:gd name="T111" fmla="*/ 2278059 h 2298700"/>
                <a:gd name="T112" fmla="*/ 2211597 w 2298700"/>
                <a:gd name="T113" fmla="*/ 2297566 h 2298700"/>
                <a:gd name="T114" fmla="*/ 72132 w 2298700"/>
                <a:gd name="T115" fmla="*/ 2294164 h 2298700"/>
                <a:gd name="T116" fmla="*/ 29715 w 2298700"/>
                <a:gd name="T117" fmla="*/ 2268532 h 2298700"/>
                <a:gd name="T118" fmla="*/ 4537 w 2298700"/>
                <a:gd name="T119" fmla="*/ 2226568 h 2298700"/>
                <a:gd name="T120" fmla="*/ 907 w 2298700"/>
                <a:gd name="T121" fmla="*/ 87330 h 2298700"/>
                <a:gd name="T122" fmla="*/ 20188 w 2298700"/>
                <a:gd name="T123" fmla="*/ 41510 h 2298700"/>
                <a:gd name="T124" fmla="*/ 57842 w 2298700"/>
                <a:gd name="T125" fmla="*/ 10434 h 2298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98700" h="2298700">
                  <a:moveTo>
                    <a:pt x="494084" y="1279525"/>
                  </a:moveTo>
                  <a:lnTo>
                    <a:pt x="844179" y="1279525"/>
                  </a:lnTo>
                  <a:lnTo>
                    <a:pt x="849841" y="1279752"/>
                  </a:lnTo>
                  <a:lnTo>
                    <a:pt x="855502" y="1280660"/>
                  </a:lnTo>
                  <a:lnTo>
                    <a:pt x="860710" y="1282023"/>
                  </a:lnTo>
                  <a:lnTo>
                    <a:pt x="865692" y="1283839"/>
                  </a:lnTo>
                  <a:lnTo>
                    <a:pt x="870674" y="1286109"/>
                  </a:lnTo>
                  <a:lnTo>
                    <a:pt x="875203" y="1289061"/>
                  </a:lnTo>
                  <a:lnTo>
                    <a:pt x="879732" y="1292467"/>
                  </a:lnTo>
                  <a:lnTo>
                    <a:pt x="883582" y="1295872"/>
                  </a:lnTo>
                  <a:lnTo>
                    <a:pt x="887205" y="1299959"/>
                  </a:lnTo>
                  <a:lnTo>
                    <a:pt x="890602" y="1304273"/>
                  </a:lnTo>
                  <a:lnTo>
                    <a:pt x="893320" y="1308814"/>
                  </a:lnTo>
                  <a:lnTo>
                    <a:pt x="895584" y="1313809"/>
                  </a:lnTo>
                  <a:lnTo>
                    <a:pt x="897396" y="1319031"/>
                  </a:lnTo>
                  <a:lnTo>
                    <a:pt x="898981" y="1324480"/>
                  </a:lnTo>
                  <a:lnTo>
                    <a:pt x="899660" y="1329702"/>
                  </a:lnTo>
                  <a:lnTo>
                    <a:pt x="900113" y="1335378"/>
                  </a:lnTo>
                  <a:lnTo>
                    <a:pt x="900113" y="1818531"/>
                  </a:lnTo>
                  <a:lnTo>
                    <a:pt x="899660" y="1824434"/>
                  </a:lnTo>
                  <a:lnTo>
                    <a:pt x="898981" y="1829883"/>
                  </a:lnTo>
                  <a:lnTo>
                    <a:pt x="897396" y="1835332"/>
                  </a:lnTo>
                  <a:lnTo>
                    <a:pt x="895584" y="1840554"/>
                  </a:lnTo>
                  <a:lnTo>
                    <a:pt x="893320" y="1845322"/>
                  </a:lnTo>
                  <a:lnTo>
                    <a:pt x="890602" y="1850090"/>
                  </a:lnTo>
                  <a:lnTo>
                    <a:pt x="887205" y="1854404"/>
                  </a:lnTo>
                  <a:lnTo>
                    <a:pt x="883582" y="1858264"/>
                  </a:lnTo>
                  <a:lnTo>
                    <a:pt x="879732" y="1861897"/>
                  </a:lnTo>
                  <a:lnTo>
                    <a:pt x="875203" y="1865302"/>
                  </a:lnTo>
                  <a:lnTo>
                    <a:pt x="870674" y="1867800"/>
                  </a:lnTo>
                  <a:lnTo>
                    <a:pt x="865692" y="1870524"/>
                  </a:lnTo>
                  <a:lnTo>
                    <a:pt x="860710" y="1872114"/>
                  </a:lnTo>
                  <a:lnTo>
                    <a:pt x="855502" y="1873476"/>
                  </a:lnTo>
                  <a:lnTo>
                    <a:pt x="849841" y="1874611"/>
                  </a:lnTo>
                  <a:lnTo>
                    <a:pt x="844179" y="1874838"/>
                  </a:lnTo>
                  <a:lnTo>
                    <a:pt x="494084" y="1874838"/>
                  </a:lnTo>
                  <a:lnTo>
                    <a:pt x="488423" y="1874611"/>
                  </a:lnTo>
                  <a:lnTo>
                    <a:pt x="482761" y="1873476"/>
                  </a:lnTo>
                  <a:lnTo>
                    <a:pt x="477326" y="1872114"/>
                  </a:lnTo>
                  <a:lnTo>
                    <a:pt x="472571" y="1870524"/>
                  </a:lnTo>
                  <a:lnTo>
                    <a:pt x="467589" y="1867800"/>
                  </a:lnTo>
                  <a:lnTo>
                    <a:pt x="463060" y="1865302"/>
                  </a:lnTo>
                  <a:lnTo>
                    <a:pt x="458531" y="1861897"/>
                  </a:lnTo>
                  <a:lnTo>
                    <a:pt x="454455" y="1858264"/>
                  </a:lnTo>
                  <a:lnTo>
                    <a:pt x="450831" y="1854404"/>
                  </a:lnTo>
                  <a:lnTo>
                    <a:pt x="447661" y="1850090"/>
                  </a:lnTo>
                  <a:lnTo>
                    <a:pt x="444944" y="1845322"/>
                  </a:lnTo>
                  <a:lnTo>
                    <a:pt x="442679" y="1840554"/>
                  </a:lnTo>
                  <a:lnTo>
                    <a:pt x="440868" y="1835332"/>
                  </a:lnTo>
                  <a:lnTo>
                    <a:pt x="439282" y="1829883"/>
                  </a:lnTo>
                  <a:lnTo>
                    <a:pt x="438603" y="1824434"/>
                  </a:lnTo>
                  <a:lnTo>
                    <a:pt x="438150" y="1818531"/>
                  </a:lnTo>
                  <a:lnTo>
                    <a:pt x="438150" y="1335378"/>
                  </a:lnTo>
                  <a:lnTo>
                    <a:pt x="438603" y="1329702"/>
                  </a:lnTo>
                  <a:lnTo>
                    <a:pt x="439282" y="1324480"/>
                  </a:lnTo>
                  <a:lnTo>
                    <a:pt x="440868" y="1319031"/>
                  </a:lnTo>
                  <a:lnTo>
                    <a:pt x="442679" y="1313809"/>
                  </a:lnTo>
                  <a:lnTo>
                    <a:pt x="444944" y="1308814"/>
                  </a:lnTo>
                  <a:lnTo>
                    <a:pt x="447661" y="1304273"/>
                  </a:lnTo>
                  <a:lnTo>
                    <a:pt x="450831" y="1299959"/>
                  </a:lnTo>
                  <a:lnTo>
                    <a:pt x="454455" y="1295872"/>
                  </a:lnTo>
                  <a:lnTo>
                    <a:pt x="458531" y="1292467"/>
                  </a:lnTo>
                  <a:lnTo>
                    <a:pt x="463060" y="1289061"/>
                  </a:lnTo>
                  <a:lnTo>
                    <a:pt x="467589" y="1286109"/>
                  </a:lnTo>
                  <a:lnTo>
                    <a:pt x="472571" y="1283839"/>
                  </a:lnTo>
                  <a:lnTo>
                    <a:pt x="477326" y="1282023"/>
                  </a:lnTo>
                  <a:lnTo>
                    <a:pt x="482761" y="1280660"/>
                  </a:lnTo>
                  <a:lnTo>
                    <a:pt x="488423" y="1279752"/>
                  </a:lnTo>
                  <a:lnTo>
                    <a:pt x="494084" y="1279525"/>
                  </a:lnTo>
                  <a:close/>
                  <a:moveTo>
                    <a:pt x="1168971" y="903287"/>
                  </a:moveTo>
                  <a:lnTo>
                    <a:pt x="1518668" y="903287"/>
                  </a:lnTo>
                  <a:lnTo>
                    <a:pt x="1524553" y="903514"/>
                  </a:lnTo>
                  <a:lnTo>
                    <a:pt x="1529985" y="904195"/>
                  </a:lnTo>
                  <a:lnTo>
                    <a:pt x="1535418" y="905557"/>
                  </a:lnTo>
                  <a:lnTo>
                    <a:pt x="1540624" y="907600"/>
                  </a:lnTo>
                  <a:lnTo>
                    <a:pt x="1545377" y="909870"/>
                  </a:lnTo>
                  <a:lnTo>
                    <a:pt x="1550130" y="912821"/>
                  </a:lnTo>
                  <a:lnTo>
                    <a:pt x="1554430" y="915999"/>
                  </a:lnTo>
                  <a:lnTo>
                    <a:pt x="1558278" y="919404"/>
                  </a:lnTo>
                  <a:lnTo>
                    <a:pt x="1561900" y="923717"/>
                  </a:lnTo>
                  <a:lnTo>
                    <a:pt x="1565295" y="927803"/>
                  </a:lnTo>
                  <a:lnTo>
                    <a:pt x="1567784" y="932343"/>
                  </a:lnTo>
                  <a:lnTo>
                    <a:pt x="1570274" y="937337"/>
                  </a:lnTo>
                  <a:lnTo>
                    <a:pt x="1572085" y="942558"/>
                  </a:lnTo>
                  <a:lnTo>
                    <a:pt x="1573443" y="948006"/>
                  </a:lnTo>
                  <a:lnTo>
                    <a:pt x="1574575" y="953681"/>
                  </a:lnTo>
                  <a:lnTo>
                    <a:pt x="1574801" y="959355"/>
                  </a:lnTo>
                  <a:lnTo>
                    <a:pt x="1574801" y="1818542"/>
                  </a:lnTo>
                  <a:lnTo>
                    <a:pt x="1574575" y="1824444"/>
                  </a:lnTo>
                  <a:lnTo>
                    <a:pt x="1573443" y="1829892"/>
                  </a:lnTo>
                  <a:lnTo>
                    <a:pt x="1572085" y="1835340"/>
                  </a:lnTo>
                  <a:lnTo>
                    <a:pt x="1570274" y="1840560"/>
                  </a:lnTo>
                  <a:lnTo>
                    <a:pt x="1567784" y="1845327"/>
                  </a:lnTo>
                  <a:lnTo>
                    <a:pt x="1565295" y="1850094"/>
                  </a:lnTo>
                  <a:lnTo>
                    <a:pt x="1561900" y="1854407"/>
                  </a:lnTo>
                  <a:lnTo>
                    <a:pt x="1558278" y="1858266"/>
                  </a:lnTo>
                  <a:lnTo>
                    <a:pt x="1554430" y="1861898"/>
                  </a:lnTo>
                  <a:lnTo>
                    <a:pt x="1550130" y="1865303"/>
                  </a:lnTo>
                  <a:lnTo>
                    <a:pt x="1545377" y="1867800"/>
                  </a:lnTo>
                  <a:lnTo>
                    <a:pt x="1540624" y="1870524"/>
                  </a:lnTo>
                  <a:lnTo>
                    <a:pt x="1535418" y="1872113"/>
                  </a:lnTo>
                  <a:lnTo>
                    <a:pt x="1529985" y="1873475"/>
                  </a:lnTo>
                  <a:lnTo>
                    <a:pt x="1524553" y="1874610"/>
                  </a:lnTo>
                  <a:lnTo>
                    <a:pt x="1518668" y="1874837"/>
                  </a:lnTo>
                  <a:lnTo>
                    <a:pt x="1168971" y="1874837"/>
                  </a:lnTo>
                  <a:lnTo>
                    <a:pt x="1163312" y="1874610"/>
                  </a:lnTo>
                  <a:lnTo>
                    <a:pt x="1157654" y="1873475"/>
                  </a:lnTo>
                  <a:lnTo>
                    <a:pt x="1152221" y="1872113"/>
                  </a:lnTo>
                  <a:lnTo>
                    <a:pt x="1147242" y="1870524"/>
                  </a:lnTo>
                  <a:lnTo>
                    <a:pt x="1142262" y="1867800"/>
                  </a:lnTo>
                  <a:lnTo>
                    <a:pt x="1137736" y="1865303"/>
                  </a:lnTo>
                  <a:lnTo>
                    <a:pt x="1133435" y="1861898"/>
                  </a:lnTo>
                  <a:lnTo>
                    <a:pt x="1129361" y="1858266"/>
                  </a:lnTo>
                  <a:lnTo>
                    <a:pt x="1125740" y="1854407"/>
                  </a:lnTo>
                  <a:lnTo>
                    <a:pt x="1122797" y="1850094"/>
                  </a:lnTo>
                  <a:lnTo>
                    <a:pt x="1119855" y="1845327"/>
                  </a:lnTo>
                  <a:lnTo>
                    <a:pt x="1117365" y="1840560"/>
                  </a:lnTo>
                  <a:lnTo>
                    <a:pt x="1115554" y="1835340"/>
                  </a:lnTo>
                  <a:lnTo>
                    <a:pt x="1114196" y="1829892"/>
                  </a:lnTo>
                  <a:lnTo>
                    <a:pt x="1113291" y="1824444"/>
                  </a:lnTo>
                  <a:lnTo>
                    <a:pt x="1112838" y="1818542"/>
                  </a:lnTo>
                  <a:lnTo>
                    <a:pt x="1112838" y="959355"/>
                  </a:lnTo>
                  <a:lnTo>
                    <a:pt x="1113291" y="953681"/>
                  </a:lnTo>
                  <a:lnTo>
                    <a:pt x="1114196" y="948006"/>
                  </a:lnTo>
                  <a:lnTo>
                    <a:pt x="1115554" y="942558"/>
                  </a:lnTo>
                  <a:lnTo>
                    <a:pt x="1117365" y="937337"/>
                  </a:lnTo>
                  <a:lnTo>
                    <a:pt x="1119855" y="932343"/>
                  </a:lnTo>
                  <a:lnTo>
                    <a:pt x="1122797" y="927803"/>
                  </a:lnTo>
                  <a:lnTo>
                    <a:pt x="1125740" y="923717"/>
                  </a:lnTo>
                  <a:lnTo>
                    <a:pt x="1129361" y="919404"/>
                  </a:lnTo>
                  <a:lnTo>
                    <a:pt x="1133435" y="915999"/>
                  </a:lnTo>
                  <a:lnTo>
                    <a:pt x="1137736" y="912821"/>
                  </a:lnTo>
                  <a:lnTo>
                    <a:pt x="1142262" y="909870"/>
                  </a:lnTo>
                  <a:lnTo>
                    <a:pt x="1147242" y="907600"/>
                  </a:lnTo>
                  <a:lnTo>
                    <a:pt x="1152221" y="905557"/>
                  </a:lnTo>
                  <a:lnTo>
                    <a:pt x="1157654" y="904195"/>
                  </a:lnTo>
                  <a:lnTo>
                    <a:pt x="1163312" y="903514"/>
                  </a:lnTo>
                  <a:lnTo>
                    <a:pt x="1168971" y="903287"/>
                  </a:lnTo>
                  <a:close/>
                  <a:moveTo>
                    <a:pt x="1841899" y="450850"/>
                  </a:moveTo>
                  <a:lnTo>
                    <a:pt x="2191940" y="450850"/>
                  </a:lnTo>
                  <a:lnTo>
                    <a:pt x="2197604" y="451077"/>
                  </a:lnTo>
                  <a:lnTo>
                    <a:pt x="2203268" y="451985"/>
                  </a:lnTo>
                  <a:lnTo>
                    <a:pt x="2208706" y="453573"/>
                  </a:lnTo>
                  <a:lnTo>
                    <a:pt x="2213917" y="455388"/>
                  </a:lnTo>
                  <a:lnTo>
                    <a:pt x="2218674" y="457657"/>
                  </a:lnTo>
                  <a:lnTo>
                    <a:pt x="2223206" y="460380"/>
                  </a:lnTo>
                  <a:lnTo>
                    <a:pt x="2227510" y="463556"/>
                  </a:lnTo>
                  <a:lnTo>
                    <a:pt x="2231589" y="467186"/>
                  </a:lnTo>
                  <a:lnTo>
                    <a:pt x="2235214" y="471271"/>
                  </a:lnTo>
                  <a:lnTo>
                    <a:pt x="2238385" y="475582"/>
                  </a:lnTo>
                  <a:lnTo>
                    <a:pt x="2241104" y="480119"/>
                  </a:lnTo>
                  <a:lnTo>
                    <a:pt x="2243596" y="484884"/>
                  </a:lnTo>
                  <a:lnTo>
                    <a:pt x="2245636" y="490103"/>
                  </a:lnTo>
                  <a:lnTo>
                    <a:pt x="2246768" y="495548"/>
                  </a:lnTo>
                  <a:lnTo>
                    <a:pt x="2247675" y="501221"/>
                  </a:lnTo>
                  <a:lnTo>
                    <a:pt x="2247901" y="506893"/>
                  </a:lnTo>
                  <a:lnTo>
                    <a:pt x="2247901" y="1818568"/>
                  </a:lnTo>
                  <a:lnTo>
                    <a:pt x="2247675" y="1824468"/>
                  </a:lnTo>
                  <a:lnTo>
                    <a:pt x="2246768" y="1829913"/>
                  </a:lnTo>
                  <a:lnTo>
                    <a:pt x="2245636" y="1835358"/>
                  </a:lnTo>
                  <a:lnTo>
                    <a:pt x="2243596" y="1840577"/>
                  </a:lnTo>
                  <a:lnTo>
                    <a:pt x="2241104" y="1845342"/>
                  </a:lnTo>
                  <a:lnTo>
                    <a:pt x="2238385" y="1850107"/>
                  </a:lnTo>
                  <a:lnTo>
                    <a:pt x="2235214" y="1854418"/>
                  </a:lnTo>
                  <a:lnTo>
                    <a:pt x="2231589" y="1858275"/>
                  </a:lnTo>
                  <a:lnTo>
                    <a:pt x="2227510" y="1861905"/>
                  </a:lnTo>
                  <a:lnTo>
                    <a:pt x="2223206" y="1865309"/>
                  </a:lnTo>
                  <a:lnTo>
                    <a:pt x="2218674" y="1867804"/>
                  </a:lnTo>
                  <a:lnTo>
                    <a:pt x="2213917" y="1870527"/>
                  </a:lnTo>
                  <a:lnTo>
                    <a:pt x="2208706" y="1872115"/>
                  </a:lnTo>
                  <a:lnTo>
                    <a:pt x="2203268" y="1873477"/>
                  </a:lnTo>
                  <a:lnTo>
                    <a:pt x="2197604" y="1874611"/>
                  </a:lnTo>
                  <a:lnTo>
                    <a:pt x="2191940" y="1874838"/>
                  </a:lnTo>
                  <a:lnTo>
                    <a:pt x="1841899" y="1874838"/>
                  </a:lnTo>
                  <a:lnTo>
                    <a:pt x="1836235" y="1874611"/>
                  </a:lnTo>
                  <a:lnTo>
                    <a:pt x="1830798" y="1873477"/>
                  </a:lnTo>
                  <a:lnTo>
                    <a:pt x="1825360" y="1872115"/>
                  </a:lnTo>
                  <a:lnTo>
                    <a:pt x="1820149" y="1870527"/>
                  </a:lnTo>
                  <a:lnTo>
                    <a:pt x="1815165" y="1867804"/>
                  </a:lnTo>
                  <a:lnTo>
                    <a:pt x="1810633" y="1865309"/>
                  </a:lnTo>
                  <a:lnTo>
                    <a:pt x="1806329" y="1861905"/>
                  </a:lnTo>
                  <a:lnTo>
                    <a:pt x="1802477" y="1858275"/>
                  </a:lnTo>
                  <a:lnTo>
                    <a:pt x="1798852" y="1854418"/>
                  </a:lnTo>
                  <a:lnTo>
                    <a:pt x="1795454" y="1850107"/>
                  </a:lnTo>
                  <a:lnTo>
                    <a:pt x="1792508" y="1845342"/>
                  </a:lnTo>
                  <a:lnTo>
                    <a:pt x="1790243" y="1840577"/>
                  </a:lnTo>
                  <a:lnTo>
                    <a:pt x="1788430" y="1835358"/>
                  </a:lnTo>
                  <a:lnTo>
                    <a:pt x="1786844" y="1829913"/>
                  </a:lnTo>
                  <a:lnTo>
                    <a:pt x="1786165" y="1824468"/>
                  </a:lnTo>
                  <a:lnTo>
                    <a:pt x="1785938" y="1818568"/>
                  </a:lnTo>
                  <a:lnTo>
                    <a:pt x="1785938" y="506893"/>
                  </a:lnTo>
                  <a:lnTo>
                    <a:pt x="1786165" y="501221"/>
                  </a:lnTo>
                  <a:lnTo>
                    <a:pt x="1786844" y="495548"/>
                  </a:lnTo>
                  <a:lnTo>
                    <a:pt x="1788430" y="490103"/>
                  </a:lnTo>
                  <a:lnTo>
                    <a:pt x="1790243" y="484884"/>
                  </a:lnTo>
                  <a:lnTo>
                    <a:pt x="1792508" y="480119"/>
                  </a:lnTo>
                  <a:lnTo>
                    <a:pt x="1795454" y="475582"/>
                  </a:lnTo>
                  <a:lnTo>
                    <a:pt x="1798852" y="471271"/>
                  </a:lnTo>
                  <a:lnTo>
                    <a:pt x="1802477" y="467186"/>
                  </a:lnTo>
                  <a:lnTo>
                    <a:pt x="1806329" y="463556"/>
                  </a:lnTo>
                  <a:lnTo>
                    <a:pt x="1810633" y="460380"/>
                  </a:lnTo>
                  <a:lnTo>
                    <a:pt x="1815165" y="457657"/>
                  </a:lnTo>
                  <a:lnTo>
                    <a:pt x="1820149" y="455388"/>
                  </a:lnTo>
                  <a:lnTo>
                    <a:pt x="1825360" y="453573"/>
                  </a:lnTo>
                  <a:lnTo>
                    <a:pt x="1830798" y="451985"/>
                  </a:lnTo>
                  <a:lnTo>
                    <a:pt x="1836235" y="451077"/>
                  </a:lnTo>
                  <a:lnTo>
                    <a:pt x="1841899" y="450850"/>
                  </a:lnTo>
                  <a:close/>
                  <a:moveTo>
                    <a:pt x="1458752" y="38100"/>
                  </a:moveTo>
                  <a:lnTo>
                    <a:pt x="1461698" y="38100"/>
                  </a:lnTo>
                  <a:lnTo>
                    <a:pt x="1464870" y="38100"/>
                  </a:lnTo>
                  <a:lnTo>
                    <a:pt x="1468043" y="38327"/>
                  </a:lnTo>
                  <a:lnTo>
                    <a:pt x="1470989" y="38554"/>
                  </a:lnTo>
                  <a:lnTo>
                    <a:pt x="1473935" y="39235"/>
                  </a:lnTo>
                  <a:lnTo>
                    <a:pt x="1477107" y="40143"/>
                  </a:lnTo>
                  <a:lnTo>
                    <a:pt x="1479827" y="40825"/>
                  </a:lnTo>
                  <a:lnTo>
                    <a:pt x="1482773" y="42187"/>
                  </a:lnTo>
                  <a:lnTo>
                    <a:pt x="1485718" y="43322"/>
                  </a:lnTo>
                  <a:lnTo>
                    <a:pt x="1488438" y="44684"/>
                  </a:lnTo>
                  <a:lnTo>
                    <a:pt x="1491157" y="46500"/>
                  </a:lnTo>
                  <a:lnTo>
                    <a:pt x="1493876" y="48317"/>
                  </a:lnTo>
                  <a:lnTo>
                    <a:pt x="1496143" y="50133"/>
                  </a:lnTo>
                  <a:lnTo>
                    <a:pt x="1498409" y="52176"/>
                  </a:lnTo>
                  <a:lnTo>
                    <a:pt x="1500675" y="54447"/>
                  </a:lnTo>
                  <a:lnTo>
                    <a:pt x="1502714" y="56490"/>
                  </a:lnTo>
                  <a:lnTo>
                    <a:pt x="1504754" y="59214"/>
                  </a:lnTo>
                  <a:lnTo>
                    <a:pt x="1506567" y="61485"/>
                  </a:lnTo>
                  <a:lnTo>
                    <a:pt x="1508153" y="64436"/>
                  </a:lnTo>
                  <a:lnTo>
                    <a:pt x="1509739" y="66934"/>
                  </a:lnTo>
                  <a:lnTo>
                    <a:pt x="1511099" y="69658"/>
                  </a:lnTo>
                  <a:lnTo>
                    <a:pt x="1512005" y="72609"/>
                  </a:lnTo>
                  <a:lnTo>
                    <a:pt x="1513138" y="75334"/>
                  </a:lnTo>
                  <a:lnTo>
                    <a:pt x="1514045" y="78512"/>
                  </a:lnTo>
                  <a:lnTo>
                    <a:pt x="1514725" y="81691"/>
                  </a:lnTo>
                  <a:lnTo>
                    <a:pt x="1515178" y="84642"/>
                  </a:lnTo>
                  <a:lnTo>
                    <a:pt x="1515405" y="87821"/>
                  </a:lnTo>
                  <a:lnTo>
                    <a:pt x="1543051" y="488083"/>
                  </a:lnTo>
                  <a:lnTo>
                    <a:pt x="1543051" y="493305"/>
                  </a:lnTo>
                  <a:lnTo>
                    <a:pt x="1542371" y="498754"/>
                  </a:lnTo>
                  <a:lnTo>
                    <a:pt x="1541691" y="503976"/>
                  </a:lnTo>
                  <a:lnTo>
                    <a:pt x="1540105" y="509198"/>
                  </a:lnTo>
                  <a:lnTo>
                    <a:pt x="1538066" y="513965"/>
                  </a:lnTo>
                  <a:lnTo>
                    <a:pt x="1535800" y="518506"/>
                  </a:lnTo>
                  <a:lnTo>
                    <a:pt x="1532854" y="522820"/>
                  </a:lnTo>
                  <a:lnTo>
                    <a:pt x="1529908" y="526906"/>
                  </a:lnTo>
                  <a:lnTo>
                    <a:pt x="1526282" y="530539"/>
                  </a:lnTo>
                  <a:lnTo>
                    <a:pt x="1522429" y="533944"/>
                  </a:lnTo>
                  <a:lnTo>
                    <a:pt x="1518350" y="537123"/>
                  </a:lnTo>
                  <a:lnTo>
                    <a:pt x="1513592" y="539620"/>
                  </a:lnTo>
                  <a:lnTo>
                    <a:pt x="1509059" y="541663"/>
                  </a:lnTo>
                  <a:lnTo>
                    <a:pt x="1503847" y="543253"/>
                  </a:lnTo>
                  <a:lnTo>
                    <a:pt x="1498635" y="544615"/>
                  </a:lnTo>
                  <a:lnTo>
                    <a:pt x="1493197" y="545069"/>
                  </a:lnTo>
                  <a:lnTo>
                    <a:pt x="1488211" y="545296"/>
                  </a:lnTo>
                  <a:lnTo>
                    <a:pt x="1482999" y="544842"/>
                  </a:lnTo>
                  <a:lnTo>
                    <a:pt x="1478014" y="543934"/>
                  </a:lnTo>
                  <a:lnTo>
                    <a:pt x="1473481" y="542799"/>
                  </a:lnTo>
                  <a:lnTo>
                    <a:pt x="1469629" y="541437"/>
                  </a:lnTo>
                  <a:lnTo>
                    <a:pt x="1466003" y="539847"/>
                  </a:lnTo>
                  <a:lnTo>
                    <a:pt x="1462604" y="537804"/>
                  </a:lnTo>
                  <a:lnTo>
                    <a:pt x="1459205" y="535761"/>
                  </a:lnTo>
                  <a:lnTo>
                    <a:pt x="1456032" y="533490"/>
                  </a:lnTo>
                  <a:lnTo>
                    <a:pt x="1453086" y="530766"/>
                  </a:lnTo>
                  <a:lnTo>
                    <a:pt x="1450367" y="528041"/>
                  </a:lnTo>
                  <a:lnTo>
                    <a:pt x="1447874" y="525090"/>
                  </a:lnTo>
                  <a:lnTo>
                    <a:pt x="1445382" y="522139"/>
                  </a:lnTo>
                  <a:lnTo>
                    <a:pt x="1443342" y="518733"/>
                  </a:lnTo>
                  <a:lnTo>
                    <a:pt x="1441529" y="515100"/>
                  </a:lnTo>
                  <a:lnTo>
                    <a:pt x="1439943" y="511468"/>
                  </a:lnTo>
                  <a:lnTo>
                    <a:pt x="1438583" y="507608"/>
                  </a:lnTo>
                  <a:lnTo>
                    <a:pt x="1437677" y="503749"/>
                  </a:lnTo>
                  <a:lnTo>
                    <a:pt x="1436770" y="499662"/>
                  </a:lnTo>
                  <a:lnTo>
                    <a:pt x="1436317" y="495348"/>
                  </a:lnTo>
                  <a:lnTo>
                    <a:pt x="1419775" y="256735"/>
                  </a:lnTo>
                  <a:lnTo>
                    <a:pt x="1404592" y="280119"/>
                  </a:lnTo>
                  <a:lnTo>
                    <a:pt x="1396434" y="292606"/>
                  </a:lnTo>
                  <a:lnTo>
                    <a:pt x="1387596" y="304866"/>
                  </a:lnTo>
                  <a:lnTo>
                    <a:pt x="1378531" y="317580"/>
                  </a:lnTo>
                  <a:lnTo>
                    <a:pt x="1369014" y="330748"/>
                  </a:lnTo>
                  <a:lnTo>
                    <a:pt x="1359270" y="343916"/>
                  </a:lnTo>
                  <a:lnTo>
                    <a:pt x="1348845" y="357311"/>
                  </a:lnTo>
                  <a:lnTo>
                    <a:pt x="1338421" y="370933"/>
                  </a:lnTo>
                  <a:lnTo>
                    <a:pt x="1327317" y="384782"/>
                  </a:lnTo>
                  <a:lnTo>
                    <a:pt x="1315760" y="398632"/>
                  </a:lnTo>
                  <a:lnTo>
                    <a:pt x="1303750" y="412935"/>
                  </a:lnTo>
                  <a:lnTo>
                    <a:pt x="1291513" y="426784"/>
                  </a:lnTo>
                  <a:lnTo>
                    <a:pt x="1278823" y="441314"/>
                  </a:lnTo>
                  <a:lnTo>
                    <a:pt x="1265679" y="455390"/>
                  </a:lnTo>
                  <a:lnTo>
                    <a:pt x="1252082" y="469920"/>
                  </a:lnTo>
                  <a:lnTo>
                    <a:pt x="1233500" y="488991"/>
                  </a:lnTo>
                  <a:lnTo>
                    <a:pt x="1214465" y="507608"/>
                  </a:lnTo>
                  <a:lnTo>
                    <a:pt x="1195430" y="525998"/>
                  </a:lnTo>
                  <a:lnTo>
                    <a:pt x="1175715" y="543707"/>
                  </a:lnTo>
                  <a:lnTo>
                    <a:pt x="1156226" y="560961"/>
                  </a:lnTo>
                  <a:lnTo>
                    <a:pt x="1136058" y="577762"/>
                  </a:lnTo>
                  <a:lnTo>
                    <a:pt x="1115663" y="594336"/>
                  </a:lnTo>
                  <a:lnTo>
                    <a:pt x="1095041" y="610455"/>
                  </a:lnTo>
                  <a:lnTo>
                    <a:pt x="1074193" y="625893"/>
                  </a:lnTo>
                  <a:lnTo>
                    <a:pt x="1053118" y="641105"/>
                  </a:lnTo>
                  <a:lnTo>
                    <a:pt x="1031590" y="655408"/>
                  </a:lnTo>
                  <a:lnTo>
                    <a:pt x="1010062" y="669711"/>
                  </a:lnTo>
                  <a:lnTo>
                    <a:pt x="988081" y="683333"/>
                  </a:lnTo>
                  <a:lnTo>
                    <a:pt x="966099" y="696501"/>
                  </a:lnTo>
                  <a:lnTo>
                    <a:pt x="943891" y="709442"/>
                  </a:lnTo>
                  <a:lnTo>
                    <a:pt x="921004" y="721702"/>
                  </a:lnTo>
                  <a:lnTo>
                    <a:pt x="906954" y="729194"/>
                  </a:lnTo>
                  <a:lnTo>
                    <a:pt x="892451" y="736232"/>
                  </a:lnTo>
                  <a:lnTo>
                    <a:pt x="878174" y="743497"/>
                  </a:lnTo>
                  <a:lnTo>
                    <a:pt x="863671" y="750309"/>
                  </a:lnTo>
                  <a:lnTo>
                    <a:pt x="848941" y="756893"/>
                  </a:lnTo>
                  <a:lnTo>
                    <a:pt x="834212" y="763477"/>
                  </a:lnTo>
                  <a:lnTo>
                    <a:pt x="819482" y="769834"/>
                  </a:lnTo>
                  <a:lnTo>
                    <a:pt x="804526" y="775736"/>
                  </a:lnTo>
                  <a:lnTo>
                    <a:pt x="789569" y="781866"/>
                  </a:lnTo>
                  <a:lnTo>
                    <a:pt x="774613" y="787542"/>
                  </a:lnTo>
                  <a:lnTo>
                    <a:pt x="759430" y="793218"/>
                  </a:lnTo>
                  <a:lnTo>
                    <a:pt x="744247" y="798440"/>
                  </a:lnTo>
                  <a:lnTo>
                    <a:pt x="729064" y="803435"/>
                  </a:lnTo>
                  <a:lnTo>
                    <a:pt x="713655" y="808657"/>
                  </a:lnTo>
                  <a:lnTo>
                    <a:pt x="698472" y="813197"/>
                  </a:lnTo>
                  <a:lnTo>
                    <a:pt x="682609" y="817965"/>
                  </a:lnTo>
                  <a:lnTo>
                    <a:pt x="667199" y="822279"/>
                  </a:lnTo>
                  <a:lnTo>
                    <a:pt x="651563" y="826365"/>
                  </a:lnTo>
                  <a:lnTo>
                    <a:pt x="635701" y="830452"/>
                  </a:lnTo>
                  <a:lnTo>
                    <a:pt x="620064" y="834084"/>
                  </a:lnTo>
                  <a:lnTo>
                    <a:pt x="604202" y="837717"/>
                  </a:lnTo>
                  <a:lnTo>
                    <a:pt x="588112" y="841350"/>
                  </a:lnTo>
                  <a:lnTo>
                    <a:pt x="572249" y="844528"/>
                  </a:lnTo>
                  <a:lnTo>
                    <a:pt x="555933" y="847479"/>
                  </a:lnTo>
                  <a:lnTo>
                    <a:pt x="539618" y="850431"/>
                  </a:lnTo>
                  <a:lnTo>
                    <a:pt x="523528" y="852928"/>
                  </a:lnTo>
                  <a:lnTo>
                    <a:pt x="507212" y="855653"/>
                  </a:lnTo>
                  <a:lnTo>
                    <a:pt x="490896" y="857923"/>
                  </a:lnTo>
                  <a:lnTo>
                    <a:pt x="474353" y="859966"/>
                  </a:lnTo>
                  <a:lnTo>
                    <a:pt x="458037" y="861783"/>
                  </a:lnTo>
                  <a:lnTo>
                    <a:pt x="441268" y="863372"/>
                  </a:lnTo>
                  <a:lnTo>
                    <a:pt x="424726" y="864961"/>
                  </a:lnTo>
                  <a:lnTo>
                    <a:pt x="419287" y="865188"/>
                  </a:lnTo>
                  <a:lnTo>
                    <a:pt x="414075" y="864734"/>
                  </a:lnTo>
                  <a:lnTo>
                    <a:pt x="409089" y="863826"/>
                  </a:lnTo>
                  <a:lnTo>
                    <a:pt x="404104" y="862464"/>
                  </a:lnTo>
                  <a:lnTo>
                    <a:pt x="400252" y="861329"/>
                  </a:lnTo>
                  <a:lnTo>
                    <a:pt x="396626" y="859739"/>
                  </a:lnTo>
                  <a:lnTo>
                    <a:pt x="393227" y="857923"/>
                  </a:lnTo>
                  <a:lnTo>
                    <a:pt x="389827" y="855880"/>
                  </a:lnTo>
                  <a:lnTo>
                    <a:pt x="386882" y="853609"/>
                  </a:lnTo>
                  <a:lnTo>
                    <a:pt x="383936" y="850885"/>
                  </a:lnTo>
                  <a:lnTo>
                    <a:pt x="381216" y="848161"/>
                  </a:lnTo>
                  <a:lnTo>
                    <a:pt x="378497" y="845209"/>
                  </a:lnTo>
                  <a:lnTo>
                    <a:pt x="376231" y="842258"/>
                  </a:lnTo>
                  <a:lnTo>
                    <a:pt x="374191" y="838852"/>
                  </a:lnTo>
                  <a:lnTo>
                    <a:pt x="372378" y="835447"/>
                  </a:lnTo>
                  <a:lnTo>
                    <a:pt x="370566" y="831814"/>
                  </a:lnTo>
                  <a:lnTo>
                    <a:pt x="369206" y="827955"/>
                  </a:lnTo>
                  <a:lnTo>
                    <a:pt x="368299" y="824095"/>
                  </a:lnTo>
                  <a:lnTo>
                    <a:pt x="367620" y="820008"/>
                  </a:lnTo>
                  <a:lnTo>
                    <a:pt x="366940" y="815922"/>
                  </a:lnTo>
                  <a:lnTo>
                    <a:pt x="366713" y="810473"/>
                  </a:lnTo>
                  <a:lnTo>
                    <a:pt x="367167" y="805024"/>
                  </a:lnTo>
                  <a:lnTo>
                    <a:pt x="368073" y="799802"/>
                  </a:lnTo>
                  <a:lnTo>
                    <a:pt x="369206" y="795034"/>
                  </a:lnTo>
                  <a:lnTo>
                    <a:pt x="371472" y="790040"/>
                  </a:lnTo>
                  <a:lnTo>
                    <a:pt x="373738" y="785272"/>
                  </a:lnTo>
                  <a:lnTo>
                    <a:pt x="376231" y="780958"/>
                  </a:lnTo>
                  <a:lnTo>
                    <a:pt x="379403" y="776872"/>
                  </a:lnTo>
                  <a:lnTo>
                    <a:pt x="383029" y="773239"/>
                  </a:lnTo>
                  <a:lnTo>
                    <a:pt x="386882" y="769607"/>
                  </a:lnTo>
                  <a:lnTo>
                    <a:pt x="390961" y="766882"/>
                  </a:lnTo>
                  <a:lnTo>
                    <a:pt x="395266" y="763931"/>
                  </a:lnTo>
                  <a:lnTo>
                    <a:pt x="400252" y="761887"/>
                  </a:lnTo>
                  <a:lnTo>
                    <a:pt x="405237" y="760071"/>
                  </a:lnTo>
                  <a:lnTo>
                    <a:pt x="410222" y="758709"/>
                  </a:lnTo>
                  <a:lnTo>
                    <a:pt x="415661" y="758255"/>
                  </a:lnTo>
                  <a:lnTo>
                    <a:pt x="431071" y="756666"/>
                  </a:lnTo>
                  <a:lnTo>
                    <a:pt x="446027" y="755076"/>
                  </a:lnTo>
                  <a:lnTo>
                    <a:pt x="461210" y="753714"/>
                  </a:lnTo>
                  <a:lnTo>
                    <a:pt x="476166" y="751898"/>
                  </a:lnTo>
                  <a:lnTo>
                    <a:pt x="491123" y="749854"/>
                  </a:lnTo>
                  <a:lnTo>
                    <a:pt x="506079" y="747357"/>
                  </a:lnTo>
                  <a:lnTo>
                    <a:pt x="521035" y="745087"/>
                  </a:lnTo>
                  <a:lnTo>
                    <a:pt x="535765" y="742589"/>
                  </a:lnTo>
                  <a:lnTo>
                    <a:pt x="550495" y="739638"/>
                  </a:lnTo>
                  <a:lnTo>
                    <a:pt x="565224" y="736913"/>
                  </a:lnTo>
                  <a:lnTo>
                    <a:pt x="579728" y="733735"/>
                  </a:lnTo>
                  <a:lnTo>
                    <a:pt x="594231" y="730329"/>
                  </a:lnTo>
                  <a:lnTo>
                    <a:pt x="608734" y="726697"/>
                  </a:lnTo>
                  <a:lnTo>
                    <a:pt x="623010" y="723064"/>
                  </a:lnTo>
                  <a:lnTo>
                    <a:pt x="637287" y="719432"/>
                  </a:lnTo>
                  <a:lnTo>
                    <a:pt x="651563" y="715345"/>
                  </a:lnTo>
                  <a:lnTo>
                    <a:pt x="665613" y="711259"/>
                  </a:lnTo>
                  <a:lnTo>
                    <a:pt x="679890" y="706945"/>
                  </a:lnTo>
                  <a:lnTo>
                    <a:pt x="693713" y="702404"/>
                  </a:lnTo>
                  <a:lnTo>
                    <a:pt x="707763" y="697864"/>
                  </a:lnTo>
                  <a:lnTo>
                    <a:pt x="721586" y="692869"/>
                  </a:lnTo>
                  <a:lnTo>
                    <a:pt x="735183" y="687874"/>
                  </a:lnTo>
                  <a:lnTo>
                    <a:pt x="749233" y="682652"/>
                  </a:lnTo>
                  <a:lnTo>
                    <a:pt x="762603" y="677430"/>
                  </a:lnTo>
                  <a:lnTo>
                    <a:pt x="776199" y="671755"/>
                  </a:lnTo>
                  <a:lnTo>
                    <a:pt x="789569" y="666079"/>
                  </a:lnTo>
                  <a:lnTo>
                    <a:pt x="803166" y="660176"/>
                  </a:lnTo>
                  <a:lnTo>
                    <a:pt x="816536" y="654273"/>
                  </a:lnTo>
                  <a:lnTo>
                    <a:pt x="829679" y="648143"/>
                  </a:lnTo>
                  <a:lnTo>
                    <a:pt x="842823" y="641559"/>
                  </a:lnTo>
                  <a:lnTo>
                    <a:pt x="855966" y="634975"/>
                  </a:lnTo>
                  <a:lnTo>
                    <a:pt x="868883" y="628164"/>
                  </a:lnTo>
                  <a:lnTo>
                    <a:pt x="889505" y="617039"/>
                  </a:lnTo>
                  <a:lnTo>
                    <a:pt x="910126" y="605460"/>
                  </a:lnTo>
                  <a:lnTo>
                    <a:pt x="930068" y="593655"/>
                  </a:lnTo>
                  <a:lnTo>
                    <a:pt x="950237" y="580941"/>
                  </a:lnTo>
                  <a:lnTo>
                    <a:pt x="970178" y="568000"/>
                  </a:lnTo>
                  <a:lnTo>
                    <a:pt x="989667" y="554832"/>
                  </a:lnTo>
                  <a:lnTo>
                    <a:pt x="1008929" y="540982"/>
                  </a:lnTo>
                  <a:lnTo>
                    <a:pt x="1027964" y="526906"/>
                  </a:lnTo>
                  <a:lnTo>
                    <a:pt x="1046773" y="512149"/>
                  </a:lnTo>
                  <a:lnTo>
                    <a:pt x="1065355" y="497165"/>
                  </a:lnTo>
                  <a:lnTo>
                    <a:pt x="1083937" y="481726"/>
                  </a:lnTo>
                  <a:lnTo>
                    <a:pt x="1102066" y="466061"/>
                  </a:lnTo>
                  <a:lnTo>
                    <a:pt x="1119742" y="449714"/>
                  </a:lnTo>
                  <a:lnTo>
                    <a:pt x="1137644" y="433141"/>
                  </a:lnTo>
                  <a:lnTo>
                    <a:pt x="1154866" y="416113"/>
                  </a:lnTo>
                  <a:lnTo>
                    <a:pt x="1171862" y="398859"/>
                  </a:lnTo>
                  <a:lnTo>
                    <a:pt x="1184779" y="385236"/>
                  </a:lnTo>
                  <a:lnTo>
                    <a:pt x="1197469" y="371841"/>
                  </a:lnTo>
                  <a:lnTo>
                    <a:pt x="1209480" y="358219"/>
                  </a:lnTo>
                  <a:lnTo>
                    <a:pt x="1221037" y="344597"/>
                  </a:lnTo>
                  <a:lnTo>
                    <a:pt x="1232367" y="331429"/>
                  </a:lnTo>
                  <a:lnTo>
                    <a:pt x="1243245" y="318261"/>
                  </a:lnTo>
                  <a:lnTo>
                    <a:pt x="1253895" y="305093"/>
                  </a:lnTo>
                  <a:lnTo>
                    <a:pt x="1263866" y="292606"/>
                  </a:lnTo>
                  <a:lnTo>
                    <a:pt x="1273384" y="279665"/>
                  </a:lnTo>
                  <a:lnTo>
                    <a:pt x="1282675" y="267178"/>
                  </a:lnTo>
                  <a:lnTo>
                    <a:pt x="1291739" y="255145"/>
                  </a:lnTo>
                  <a:lnTo>
                    <a:pt x="1300124" y="242886"/>
                  </a:lnTo>
                  <a:lnTo>
                    <a:pt x="1308282" y="231307"/>
                  </a:lnTo>
                  <a:lnTo>
                    <a:pt x="1316213" y="219728"/>
                  </a:lnTo>
                  <a:lnTo>
                    <a:pt x="1330263" y="197706"/>
                  </a:lnTo>
                  <a:lnTo>
                    <a:pt x="1107958" y="281027"/>
                  </a:lnTo>
                  <a:lnTo>
                    <a:pt x="1102746" y="282390"/>
                  </a:lnTo>
                  <a:lnTo>
                    <a:pt x="1097534" y="283525"/>
                  </a:lnTo>
                  <a:lnTo>
                    <a:pt x="1092322" y="283979"/>
                  </a:lnTo>
                  <a:lnTo>
                    <a:pt x="1087110" y="283979"/>
                  </a:lnTo>
                  <a:lnTo>
                    <a:pt x="1081898" y="283752"/>
                  </a:lnTo>
                  <a:lnTo>
                    <a:pt x="1076686" y="282844"/>
                  </a:lnTo>
                  <a:lnTo>
                    <a:pt x="1071927" y="281255"/>
                  </a:lnTo>
                  <a:lnTo>
                    <a:pt x="1067168" y="279438"/>
                  </a:lnTo>
                  <a:lnTo>
                    <a:pt x="1062636" y="277168"/>
                  </a:lnTo>
                  <a:lnTo>
                    <a:pt x="1058103" y="274216"/>
                  </a:lnTo>
                  <a:lnTo>
                    <a:pt x="1054251" y="270811"/>
                  </a:lnTo>
                  <a:lnTo>
                    <a:pt x="1050399" y="267178"/>
                  </a:lnTo>
                  <a:lnTo>
                    <a:pt x="1047226" y="263319"/>
                  </a:lnTo>
                  <a:lnTo>
                    <a:pt x="1044054" y="259005"/>
                  </a:lnTo>
                  <a:lnTo>
                    <a:pt x="1041561" y="254237"/>
                  </a:lnTo>
                  <a:lnTo>
                    <a:pt x="1039295" y="249470"/>
                  </a:lnTo>
                  <a:lnTo>
                    <a:pt x="1037482" y="244021"/>
                  </a:lnTo>
                  <a:lnTo>
                    <a:pt x="1036575" y="238799"/>
                  </a:lnTo>
                  <a:lnTo>
                    <a:pt x="1036122" y="233350"/>
                  </a:lnTo>
                  <a:lnTo>
                    <a:pt x="1036122" y="228355"/>
                  </a:lnTo>
                  <a:lnTo>
                    <a:pt x="1036349" y="223134"/>
                  </a:lnTo>
                  <a:lnTo>
                    <a:pt x="1037255" y="218139"/>
                  </a:lnTo>
                  <a:lnTo>
                    <a:pt x="1038841" y="213144"/>
                  </a:lnTo>
                  <a:lnTo>
                    <a:pt x="1040654" y="208376"/>
                  </a:lnTo>
                  <a:lnTo>
                    <a:pt x="1042920" y="203836"/>
                  </a:lnTo>
                  <a:lnTo>
                    <a:pt x="1045866" y="199295"/>
                  </a:lnTo>
                  <a:lnTo>
                    <a:pt x="1049266" y="195435"/>
                  </a:lnTo>
                  <a:lnTo>
                    <a:pt x="1052891" y="191576"/>
                  </a:lnTo>
                  <a:lnTo>
                    <a:pt x="1056744" y="188170"/>
                  </a:lnTo>
                  <a:lnTo>
                    <a:pt x="1061049" y="185219"/>
                  </a:lnTo>
                  <a:lnTo>
                    <a:pt x="1065582" y="182494"/>
                  </a:lnTo>
                  <a:lnTo>
                    <a:pt x="1070567" y="180451"/>
                  </a:lnTo>
                  <a:lnTo>
                    <a:pt x="1443569" y="41279"/>
                  </a:lnTo>
                  <a:lnTo>
                    <a:pt x="1446288" y="40370"/>
                  </a:lnTo>
                  <a:lnTo>
                    <a:pt x="1449461" y="39462"/>
                  </a:lnTo>
                  <a:lnTo>
                    <a:pt x="1452633" y="38781"/>
                  </a:lnTo>
                  <a:lnTo>
                    <a:pt x="1455579" y="38327"/>
                  </a:lnTo>
                  <a:lnTo>
                    <a:pt x="1458752" y="38100"/>
                  </a:lnTo>
                  <a:close/>
                  <a:moveTo>
                    <a:pt x="102528" y="0"/>
                  </a:moveTo>
                  <a:lnTo>
                    <a:pt x="107971" y="454"/>
                  </a:lnTo>
                  <a:lnTo>
                    <a:pt x="113189" y="681"/>
                  </a:lnTo>
                  <a:lnTo>
                    <a:pt x="118406" y="1361"/>
                  </a:lnTo>
                  <a:lnTo>
                    <a:pt x="123169" y="2268"/>
                  </a:lnTo>
                  <a:lnTo>
                    <a:pt x="128386" y="3403"/>
                  </a:lnTo>
                  <a:lnTo>
                    <a:pt x="133376" y="4764"/>
                  </a:lnTo>
                  <a:lnTo>
                    <a:pt x="137913" y="6578"/>
                  </a:lnTo>
                  <a:lnTo>
                    <a:pt x="142450" y="8393"/>
                  </a:lnTo>
                  <a:lnTo>
                    <a:pt x="147213" y="10434"/>
                  </a:lnTo>
                  <a:lnTo>
                    <a:pt x="151523" y="12476"/>
                  </a:lnTo>
                  <a:lnTo>
                    <a:pt x="156059" y="14971"/>
                  </a:lnTo>
                  <a:lnTo>
                    <a:pt x="160143" y="17693"/>
                  </a:lnTo>
                  <a:lnTo>
                    <a:pt x="164225" y="20642"/>
                  </a:lnTo>
                  <a:lnTo>
                    <a:pt x="168082" y="23590"/>
                  </a:lnTo>
                  <a:lnTo>
                    <a:pt x="171711" y="26993"/>
                  </a:lnTo>
                  <a:lnTo>
                    <a:pt x="175340" y="30169"/>
                  </a:lnTo>
                  <a:lnTo>
                    <a:pt x="178743" y="33798"/>
                  </a:lnTo>
                  <a:lnTo>
                    <a:pt x="181918" y="37427"/>
                  </a:lnTo>
                  <a:lnTo>
                    <a:pt x="185094" y="41510"/>
                  </a:lnTo>
                  <a:lnTo>
                    <a:pt x="188043" y="45593"/>
                  </a:lnTo>
                  <a:lnTo>
                    <a:pt x="190538" y="49676"/>
                  </a:lnTo>
                  <a:lnTo>
                    <a:pt x="193033" y="53986"/>
                  </a:lnTo>
                  <a:lnTo>
                    <a:pt x="195074" y="58296"/>
                  </a:lnTo>
                  <a:lnTo>
                    <a:pt x="197343" y="63059"/>
                  </a:lnTo>
                  <a:lnTo>
                    <a:pt x="199157" y="67596"/>
                  </a:lnTo>
                  <a:lnTo>
                    <a:pt x="200745" y="72359"/>
                  </a:lnTo>
                  <a:lnTo>
                    <a:pt x="202106" y="77122"/>
                  </a:lnTo>
                  <a:lnTo>
                    <a:pt x="203467" y="82340"/>
                  </a:lnTo>
                  <a:lnTo>
                    <a:pt x="204148" y="87330"/>
                  </a:lnTo>
                  <a:lnTo>
                    <a:pt x="205055" y="92320"/>
                  </a:lnTo>
                  <a:lnTo>
                    <a:pt x="205282" y="97537"/>
                  </a:lnTo>
                  <a:lnTo>
                    <a:pt x="205509" y="102981"/>
                  </a:lnTo>
                  <a:lnTo>
                    <a:pt x="205509" y="2092965"/>
                  </a:lnTo>
                  <a:lnTo>
                    <a:pt x="2195719" y="2092965"/>
                  </a:lnTo>
                  <a:lnTo>
                    <a:pt x="2201163" y="2093192"/>
                  </a:lnTo>
                  <a:lnTo>
                    <a:pt x="2206380" y="2093419"/>
                  </a:lnTo>
                  <a:lnTo>
                    <a:pt x="2211597" y="2094326"/>
                  </a:lnTo>
                  <a:lnTo>
                    <a:pt x="2216587" y="2095233"/>
                  </a:lnTo>
                  <a:lnTo>
                    <a:pt x="2221578" y="2096367"/>
                  </a:lnTo>
                  <a:lnTo>
                    <a:pt x="2226568" y="2097501"/>
                  </a:lnTo>
                  <a:lnTo>
                    <a:pt x="2231105" y="2099316"/>
                  </a:lnTo>
                  <a:lnTo>
                    <a:pt x="2235868" y="2101131"/>
                  </a:lnTo>
                  <a:lnTo>
                    <a:pt x="2240405" y="2103172"/>
                  </a:lnTo>
                  <a:lnTo>
                    <a:pt x="2244714" y="2105667"/>
                  </a:lnTo>
                  <a:lnTo>
                    <a:pt x="2249251" y="2107936"/>
                  </a:lnTo>
                  <a:lnTo>
                    <a:pt x="2253334" y="2110658"/>
                  </a:lnTo>
                  <a:lnTo>
                    <a:pt x="2257417" y="2113606"/>
                  </a:lnTo>
                  <a:lnTo>
                    <a:pt x="2261273" y="2116328"/>
                  </a:lnTo>
                  <a:lnTo>
                    <a:pt x="2264902" y="2119731"/>
                  </a:lnTo>
                  <a:lnTo>
                    <a:pt x="2268532" y="2123133"/>
                  </a:lnTo>
                  <a:lnTo>
                    <a:pt x="2271934" y="2126763"/>
                  </a:lnTo>
                  <a:lnTo>
                    <a:pt x="2275337" y="2130619"/>
                  </a:lnTo>
                  <a:lnTo>
                    <a:pt x="2278285" y="2134475"/>
                  </a:lnTo>
                  <a:lnTo>
                    <a:pt x="2281234" y="2138331"/>
                  </a:lnTo>
                  <a:lnTo>
                    <a:pt x="2283729" y="2142414"/>
                  </a:lnTo>
                  <a:lnTo>
                    <a:pt x="2286224" y="2146724"/>
                  </a:lnTo>
                  <a:lnTo>
                    <a:pt x="2288720" y="2151260"/>
                  </a:lnTo>
                  <a:lnTo>
                    <a:pt x="2290761" y="2155797"/>
                  </a:lnTo>
                  <a:lnTo>
                    <a:pt x="2292576" y="2160560"/>
                  </a:lnTo>
                  <a:lnTo>
                    <a:pt x="2294164" y="2165324"/>
                  </a:lnTo>
                  <a:lnTo>
                    <a:pt x="2295298" y="2170087"/>
                  </a:lnTo>
                  <a:lnTo>
                    <a:pt x="2296659" y="2175304"/>
                  </a:lnTo>
                  <a:lnTo>
                    <a:pt x="2297339" y="2180068"/>
                  </a:lnTo>
                  <a:lnTo>
                    <a:pt x="2298246" y="2185285"/>
                  </a:lnTo>
                  <a:lnTo>
                    <a:pt x="2298473" y="2190729"/>
                  </a:lnTo>
                  <a:lnTo>
                    <a:pt x="2298700" y="2195946"/>
                  </a:lnTo>
                  <a:lnTo>
                    <a:pt x="2298473" y="2201163"/>
                  </a:lnTo>
                  <a:lnTo>
                    <a:pt x="2298246" y="2206380"/>
                  </a:lnTo>
                  <a:lnTo>
                    <a:pt x="2297339" y="2211597"/>
                  </a:lnTo>
                  <a:lnTo>
                    <a:pt x="2296659" y="2216361"/>
                  </a:lnTo>
                  <a:lnTo>
                    <a:pt x="2295298" y="2221578"/>
                  </a:lnTo>
                  <a:lnTo>
                    <a:pt x="2294164" y="2226568"/>
                  </a:lnTo>
                  <a:lnTo>
                    <a:pt x="2292576" y="2231105"/>
                  </a:lnTo>
                  <a:lnTo>
                    <a:pt x="2290761" y="2235868"/>
                  </a:lnTo>
                  <a:lnTo>
                    <a:pt x="2288720" y="2240405"/>
                  </a:lnTo>
                  <a:lnTo>
                    <a:pt x="2286224" y="2244941"/>
                  </a:lnTo>
                  <a:lnTo>
                    <a:pt x="2283729" y="2249251"/>
                  </a:lnTo>
                  <a:lnTo>
                    <a:pt x="2281234" y="2253334"/>
                  </a:lnTo>
                  <a:lnTo>
                    <a:pt x="2278285" y="2257417"/>
                  </a:lnTo>
                  <a:lnTo>
                    <a:pt x="2275337" y="2261273"/>
                  </a:lnTo>
                  <a:lnTo>
                    <a:pt x="2271934" y="2264902"/>
                  </a:lnTo>
                  <a:lnTo>
                    <a:pt x="2268532" y="2268532"/>
                  </a:lnTo>
                  <a:lnTo>
                    <a:pt x="2264902" y="2271934"/>
                  </a:lnTo>
                  <a:lnTo>
                    <a:pt x="2261273" y="2275337"/>
                  </a:lnTo>
                  <a:lnTo>
                    <a:pt x="2257417" y="2278059"/>
                  </a:lnTo>
                  <a:lnTo>
                    <a:pt x="2253334" y="2281234"/>
                  </a:lnTo>
                  <a:lnTo>
                    <a:pt x="2249251" y="2283729"/>
                  </a:lnTo>
                  <a:lnTo>
                    <a:pt x="2244714" y="2286451"/>
                  </a:lnTo>
                  <a:lnTo>
                    <a:pt x="2240405" y="2288493"/>
                  </a:lnTo>
                  <a:lnTo>
                    <a:pt x="2235868" y="2290534"/>
                  </a:lnTo>
                  <a:lnTo>
                    <a:pt x="2231105" y="2292349"/>
                  </a:lnTo>
                  <a:lnTo>
                    <a:pt x="2226568" y="2294164"/>
                  </a:lnTo>
                  <a:lnTo>
                    <a:pt x="2221578" y="2295298"/>
                  </a:lnTo>
                  <a:lnTo>
                    <a:pt x="2216587" y="2296659"/>
                  </a:lnTo>
                  <a:lnTo>
                    <a:pt x="2211597" y="2297566"/>
                  </a:lnTo>
                  <a:lnTo>
                    <a:pt x="2206380" y="2298246"/>
                  </a:lnTo>
                  <a:lnTo>
                    <a:pt x="2201163" y="2298473"/>
                  </a:lnTo>
                  <a:lnTo>
                    <a:pt x="2195719" y="2298700"/>
                  </a:lnTo>
                  <a:lnTo>
                    <a:pt x="102528" y="2298700"/>
                  </a:lnTo>
                  <a:lnTo>
                    <a:pt x="97310" y="2298473"/>
                  </a:lnTo>
                  <a:lnTo>
                    <a:pt x="92093" y="2298246"/>
                  </a:lnTo>
                  <a:lnTo>
                    <a:pt x="86876" y="2297566"/>
                  </a:lnTo>
                  <a:lnTo>
                    <a:pt x="81886" y="2296659"/>
                  </a:lnTo>
                  <a:lnTo>
                    <a:pt x="77122" y="2295298"/>
                  </a:lnTo>
                  <a:lnTo>
                    <a:pt x="72132" y="2294164"/>
                  </a:lnTo>
                  <a:lnTo>
                    <a:pt x="67142" y="2292349"/>
                  </a:lnTo>
                  <a:lnTo>
                    <a:pt x="62605" y="2290534"/>
                  </a:lnTo>
                  <a:lnTo>
                    <a:pt x="57842" y="2288493"/>
                  </a:lnTo>
                  <a:lnTo>
                    <a:pt x="53532" y="2286451"/>
                  </a:lnTo>
                  <a:lnTo>
                    <a:pt x="49449" y="2283729"/>
                  </a:lnTo>
                  <a:lnTo>
                    <a:pt x="45139" y="2281234"/>
                  </a:lnTo>
                  <a:lnTo>
                    <a:pt x="41283" y="2278059"/>
                  </a:lnTo>
                  <a:lnTo>
                    <a:pt x="37200" y="2275337"/>
                  </a:lnTo>
                  <a:lnTo>
                    <a:pt x="33344" y="2271934"/>
                  </a:lnTo>
                  <a:lnTo>
                    <a:pt x="29715" y="2268532"/>
                  </a:lnTo>
                  <a:lnTo>
                    <a:pt x="26539" y="2264902"/>
                  </a:lnTo>
                  <a:lnTo>
                    <a:pt x="23364" y="2261273"/>
                  </a:lnTo>
                  <a:lnTo>
                    <a:pt x="20188" y="2257417"/>
                  </a:lnTo>
                  <a:lnTo>
                    <a:pt x="17466" y="2253334"/>
                  </a:lnTo>
                  <a:lnTo>
                    <a:pt x="14517" y="2249251"/>
                  </a:lnTo>
                  <a:lnTo>
                    <a:pt x="12249" y="2244941"/>
                  </a:lnTo>
                  <a:lnTo>
                    <a:pt x="9981" y="2240405"/>
                  </a:lnTo>
                  <a:lnTo>
                    <a:pt x="7939" y="2235868"/>
                  </a:lnTo>
                  <a:lnTo>
                    <a:pt x="6125" y="2231105"/>
                  </a:lnTo>
                  <a:lnTo>
                    <a:pt x="4537" y="2226568"/>
                  </a:lnTo>
                  <a:lnTo>
                    <a:pt x="2949" y="2221578"/>
                  </a:lnTo>
                  <a:lnTo>
                    <a:pt x="2042" y="2216361"/>
                  </a:lnTo>
                  <a:lnTo>
                    <a:pt x="907" y="2211597"/>
                  </a:lnTo>
                  <a:lnTo>
                    <a:pt x="454" y="2206380"/>
                  </a:lnTo>
                  <a:lnTo>
                    <a:pt x="0" y="2201163"/>
                  </a:lnTo>
                  <a:lnTo>
                    <a:pt x="0" y="2195946"/>
                  </a:lnTo>
                  <a:lnTo>
                    <a:pt x="0" y="102981"/>
                  </a:lnTo>
                  <a:lnTo>
                    <a:pt x="0" y="97537"/>
                  </a:lnTo>
                  <a:lnTo>
                    <a:pt x="454" y="92320"/>
                  </a:lnTo>
                  <a:lnTo>
                    <a:pt x="907" y="87330"/>
                  </a:lnTo>
                  <a:lnTo>
                    <a:pt x="2042" y="82340"/>
                  </a:lnTo>
                  <a:lnTo>
                    <a:pt x="2949" y="77122"/>
                  </a:lnTo>
                  <a:lnTo>
                    <a:pt x="4537" y="72359"/>
                  </a:lnTo>
                  <a:lnTo>
                    <a:pt x="6125" y="67596"/>
                  </a:lnTo>
                  <a:lnTo>
                    <a:pt x="7939" y="63059"/>
                  </a:lnTo>
                  <a:lnTo>
                    <a:pt x="9981" y="58296"/>
                  </a:lnTo>
                  <a:lnTo>
                    <a:pt x="12249" y="53986"/>
                  </a:lnTo>
                  <a:lnTo>
                    <a:pt x="14517" y="49676"/>
                  </a:lnTo>
                  <a:lnTo>
                    <a:pt x="17466" y="45593"/>
                  </a:lnTo>
                  <a:lnTo>
                    <a:pt x="20188" y="41510"/>
                  </a:lnTo>
                  <a:lnTo>
                    <a:pt x="23364" y="37427"/>
                  </a:lnTo>
                  <a:lnTo>
                    <a:pt x="26539" y="33798"/>
                  </a:lnTo>
                  <a:lnTo>
                    <a:pt x="29715" y="30169"/>
                  </a:lnTo>
                  <a:lnTo>
                    <a:pt x="33344" y="26993"/>
                  </a:lnTo>
                  <a:lnTo>
                    <a:pt x="37200" y="23590"/>
                  </a:lnTo>
                  <a:lnTo>
                    <a:pt x="41283" y="20642"/>
                  </a:lnTo>
                  <a:lnTo>
                    <a:pt x="45139" y="17693"/>
                  </a:lnTo>
                  <a:lnTo>
                    <a:pt x="49449" y="14971"/>
                  </a:lnTo>
                  <a:lnTo>
                    <a:pt x="53532" y="12476"/>
                  </a:lnTo>
                  <a:lnTo>
                    <a:pt x="57842" y="10434"/>
                  </a:lnTo>
                  <a:lnTo>
                    <a:pt x="62605" y="8393"/>
                  </a:lnTo>
                  <a:lnTo>
                    <a:pt x="67142" y="6578"/>
                  </a:lnTo>
                  <a:lnTo>
                    <a:pt x="72132" y="4764"/>
                  </a:lnTo>
                  <a:lnTo>
                    <a:pt x="77122" y="3403"/>
                  </a:lnTo>
                  <a:lnTo>
                    <a:pt x="81886" y="2268"/>
                  </a:lnTo>
                  <a:lnTo>
                    <a:pt x="86876" y="1361"/>
                  </a:lnTo>
                  <a:lnTo>
                    <a:pt x="92093" y="681"/>
                  </a:lnTo>
                  <a:lnTo>
                    <a:pt x="97310" y="454"/>
                  </a:lnTo>
                  <a:lnTo>
                    <a:pt x="102528"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sz="1702">
                <a:solidFill>
                  <a:srgbClr val="FFFFFF"/>
                </a:solidFill>
                <a:latin typeface="微软雅黑" panose="020B0503020204020204" pitchFamily="34" charset="-122"/>
                <a:ea typeface="微软雅黑" panose="020B0503020204020204" pitchFamily="34" charset="-122"/>
              </a:endParaRPr>
            </a:p>
          </p:txBody>
        </p:sp>
      </p:grpSp>
      <p:sp>
        <p:nvSpPr>
          <p:cNvPr id="22" name="MH_Text_1"/>
          <p:cNvSpPr txBox="1"/>
          <p:nvPr>
            <p:custDataLst>
              <p:tags r:id="rId4"/>
            </p:custDataLst>
          </p:nvPr>
        </p:nvSpPr>
        <p:spPr>
          <a:xfrm>
            <a:off x="1685674" y="1947590"/>
            <a:ext cx="2958334" cy="1572095"/>
          </a:xfrm>
          <a:prstGeom prst="rect">
            <a:avLst/>
          </a:prstGeom>
          <a:noFill/>
        </p:spPr>
        <p:txBody>
          <a:bodyPr lIns="0" tIns="0" rIns="0" bIns="0">
            <a:normAutofit/>
          </a:bodyPr>
          <a:lstStyle/>
          <a:p>
            <a:pPr marL="171450" lvl="0" indent="-171450">
              <a:buFont typeface="Wingdings" charset="2"/>
              <a:buChar char="§"/>
            </a:pPr>
            <a:r>
              <a:rPr lang="zh-CN" altLang="en-US" sz="1200" dirty="0"/>
              <a:t>酒企在生产经营过程中需要金融服务保障生产顺利及企业发展；</a:t>
            </a:r>
            <a:endParaRPr lang="en-US" sz="1200" dirty="0"/>
          </a:p>
          <a:p>
            <a:pPr marL="171450" lvl="0" indent="-171450">
              <a:buFont typeface="Wingdings" charset="2"/>
              <a:buChar char="§"/>
            </a:pPr>
            <a:r>
              <a:rPr lang="zh-CN" altLang="en-US" sz="1200" dirty="0"/>
              <a:t>核心企业在供应链中具有重要的作用，对上下游企业都掌握得比较全面；</a:t>
            </a:r>
            <a:endParaRPr lang="en-US" sz="1200" dirty="0"/>
          </a:p>
          <a:p>
            <a:pPr marL="171450" lvl="0" indent="-171450">
              <a:buFont typeface="Wingdings" charset="2"/>
              <a:buChar char="§"/>
            </a:pPr>
            <a:r>
              <a:rPr lang="zh-CN" altLang="en-US" sz="1200" dirty="0"/>
              <a:t>金融机构对酒企的判断强烈依赖大数据的支撑。</a:t>
            </a:r>
            <a:endParaRPr lang="en-US" sz="1200" dirty="0"/>
          </a:p>
        </p:txBody>
      </p:sp>
      <p:sp>
        <p:nvSpPr>
          <p:cNvPr id="23" name="MH_Text_1"/>
          <p:cNvSpPr txBox="1"/>
          <p:nvPr>
            <p:custDataLst>
              <p:tags r:id="rId5"/>
            </p:custDataLst>
          </p:nvPr>
        </p:nvSpPr>
        <p:spPr>
          <a:xfrm>
            <a:off x="1685674" y="4128445"/>
            <a:ext cx="2958334" cy="740715"/>
          </a:xfrm>
          <a:prstGeom prst="rect">
            <a:avLst/>
          </a:prstGeom>
          <a:noFill/>
        </p:spPr>
        <p:txBody>
          <a:bodyPr lIns="0" tIns="0" rIns="0" bIns="0">
            <a:normAutofit/>
          </a:bodyPr>
          <a:lstStyle/>
          <a:p>
            <a:pPr>
              <a:lnSpc>
                <a:spcPct val="120000"/>
              </a:lnSpc>
              <a:defRPr/>
            </a:pPr>
            <a:r>
              <a:rPr lang="zh-CN" altLang="en-US" sz="1200" dirty="0"/>
              <a:t>根据企业营收、资金周转、贷款、还息等状况，设定产业链各参与主体金融指数。</a:t>
            </a:r>
            <a:endParaRPr lang="zh-CN" altLang="en-US" sz="1200" dirty="0">
              <a:solidFill>
                <a:schemeClr val="tx1">
                  <a:lumMod val="65000"/>
                  <a:lumOff val="35000"/>
                </a:schemeClr>
              </a:solidFill>
              <a:latin typeface="DengXian" charset="-122"/>
              <a:ea typeface="DengXian" charset="-122"/>
              <a:cs typeface="DengXian" charset="-122"/>
            </a:endParaRPr>
          </a:p>
        </p:txBody>
      </p:sp>
      <p:sp>
        <p:nvSpPr>
          <p:cNvPr id="24" name="MH_Text_1"/>
          <p:cNvSpPr txBox="1"/>
          <p:nvPr>
            <p:custDataLst>
              <p:tags r:id="rId6"/>
            </p:custDataLst>
          </p:nvPr>
        </p:nvSpPr>
        <p:spPr>
          <a:xfrm>
            <a:off x="1684670" y="5688560"/>
            <a:ext cx="2958334" cy="812781"/>
          </a:xfrm>
          <a:prstGeom prst="rect">
            <a:avLst/>
          </a:prstGeom>
          <a:noFill/>
        </p:spPr>
        <p:txBody>
          <a:bodyPr lIns="0" tIns="0" rIns="0" bIns="0">
            <a:normAutofit/>
          </a:bodyPr>
          <a:lstStyle/>
          <a:p>
            <a:pPr marL="171450" lvl="0" indent="-171450">
              <a:buFont typeface="Wingdings" charset="2"/>
              <a:buChar char="§"/>
            </a:pPr>
            <a:r>
              <a:rPr lang="zh-CN" altLang="en-US" sz="1200" dirty="0"/>
              <a:t>预警及避免不良贷款、</a:t>
            </a:r>
            <a:r>
              <a:rPr lang="zh-CN" altLang="en-US" sz="1200" dirty="0" smtClean="0"/>
              <a:t>坏账</a:t>
            </a:r>
            <a:endParaRPr lang="en-US" altLang="zh-CN" sz="1200" dirty="0" smtClean="0"/>
          </a:p>
          <a:p>
            <a:pPr marL="171450" lvl="0" indent="-171450">
              <a:buFont typeface="Wingdings" charset="2"/>
              <a:buChar char="§"/>
            </a:pPr>
            <a:r>
              <a:rPr lang="zh-CN" altLang="en-US" sz="1200" dirty="0" smtClean="0"/>
              <a:t>及时</a:t>
            </a:r>
            <a:r>
              <a:rPr lang="zh-CN" altLang="en-US" sz="1200" dirty="0"/>
              <a:t>指导产业链主体的金融财务及资金</a:t>
            </a:r>
            <a:r>
              <a:rPr lang="zh-CN" altLang="en-US" sz="1200" dirty="0" smtClean="0"/>
              <a:t>规划</a:t>
            </a:r>
            <a:endParaRPr lang="zh-CN" altLang="en-US" sz="1200" dirty="0">
              <a:solidFill>
                <a:schemeClr val="tx1">
                  <a:lumMod val="65000"/>
                  <a:lumOff val="35000"/>
                </a:schemeClr>
              </a:solidFill>
              <a:latin typeface="DengXian" charset="-122"/>
              <a:ea typeface="DengXian" charset="-122"/>
              <a:cs typeface="DengXian" charset="-122"/>
            </a:endParaRPr>
          </a:p>
        </p:txBody>
      </p:sp>
      <p:grpSp>
        <p:nvGrpSpPr>
          <p:cNvPr id="25" name="组合 2"/>
          <p:cNvGrpSpPr/>
          <p:nvPr/>
        </p:nvGrpSpPr>
        <p:grpSpPr>
          <a:xfrm>
            <a:off x="4643004" y="1811380"/>
            <a:ext cx="4393492" cy="4039165"/>
            <a:chOff x="86995" y="808037"/>
            <a:chExt cx="8310134" cy="5798334"/>
          </a:xfrm>
        </p:grpSpPr>
        <p:pic>
          <p:nvPicPr>
            <p:cNvPr id="26" name="图片 6"/>
            <p:cNvPicPr/>
            <p:nvPr/>
          </p:nvPicPr>
          <p:blipFill>
            <a:blip r:embed="rId18"/>
            <a:stretch>
              <a:fillRect/>
            </a:stretch>
          </p:blipFill>
          <p:spPr>
            <a:xfrm>
              <a:off x="86995" y="808037"/>
              <a:ext cx="5274310" cy="2746375"/>
            </a:xfrm>
            <a:prstGeom prst="rect">
              <a:avLst/>
            </a:prstGeom>
          </p:spPr>
        </p:pic>
        <p:pic>
          <p:nvPicPr>
            <p:cNvPr id="27" name="图片 7"/>
            <p:cNvPicPr/>
            <p:nvPr/>
          </p:nvPicPr>
          <p:blipFill>
            <a:blip r:embed="rId19"/>
            <a:stretch>
              <a:fillRect/>
            </a:stretch>
          </p:blipFill>
          <p:spPr>
            <a:xfrm>
              <a:off x="86995" y="3696166"/>
              <a:ext cx="5274310" cy="2910205"/>
            </a:xfrm>
            <a:prstGeom prst="rect">
              <a:avLst/>
            </a:prstGeom>
          </p:spPr>
        </p:pic>
        <p:pic>
          <p:nvPicPr>
            <p:cNvPr id="28" name="图片 8"/>
            <p:cNvPicPr/>
            <p:nvPr/>
          </p:nvPicPr>
          <p:blipFill>
            <a:blip r:embed="rId20"/>
            <a:stretch>
              <a:fillRect/>
            </a:stretch>
          </p:blipFill>
          <p:spPr>
            <a:xfrm>
              <a:off x="4112149" y="2181224"/>
              <a:ext cx="4284980" cy="2811780"/>
            </a:xfrm>
            <a:prstGeom prst="rect">
              <a:avLst/>
            </a:prstGeom>
          </p:spPr>
        </p:pic>
      </p:grpSp>
      <p:sp>
        <p:nvSpPr>
          <p:cNvPr id="29" name="矩形 28"/>
          <p:cNvSpPr/>
          <p:nvPr/>
        </p:nvSpPr>
        <p:spPr>
          <a:xfrm>
            <a:off x="751847" y="707660"/>
            <a:ext cx="2262158" cy="369332"/>
          </a:xfrm>
          <a:prstGeom prst="rect">
            <a:avLst/>
          </a:prstGeom>
        </p:spPr>
        <p:txBody>
          <a:bodyPr wrap="none">
            <a:spAutoFit/>
          </a:bodyPr>
          <a:lstStyle/>
          <a:p>
            <a:r>
              <a:rPr lang="zh-CN" altLang="en-US" b="1" dirty="0">
                <a:solidFill>
                  <a:prstClr val="black">
                    <a:lumMod val="75000"/>
                    <a:lumOff val="25000"/>
                  </a:prstClr>
                </a:solidFill>
                <a:latin typeface="微软雅黑" panose="020B0503020204020204" pitchFamily="34" charset="-122"/>
                <a:ea typeface="微软雅黑" panose="020B0503020204020204" pitchFamily="34" charset="-122"/>
              </a:rPr>
              <a:t>酒业产业链金融指数</a:t>
            </a:r>
          </a:p>
        </p:txBody>
      </p:sp>
    </p:spTree>
    <p:extLst>
      <p:ext uri="{BB962C8B-B14F-4D97-AF65-F5344CB8AC3E}">
        <p14:creationId xmlns:p14="http://schemas.microsoft.com/office/powerpoint/2010/main" val="4272586522"/>
      </p:ext>
    </p:extLst>
  </p:cSld>
  <p:clrMapOvr>
    <a:masterClrMapping/>
  </p:clrMapOvr>
  <mc:AlternateContent xmlns:mc="http://schemas.openxmlformats.org/markup-compatibility/2006" xmlns:p14="http://schemas.microsoft.com/office/powerpoint/2010/main">
    <mc:Choice Requires="p14">
      <p:transition spd="slow" p14:dur="2250" advTm="0"/>
    </mc:Choice>
    <mc:Fallback xmlns="">
      <p:transition spd="slow" advTm="0"/>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SubTitle"/>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Other"/>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Other"/>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Other"/>
  <p:tag name="MH_ORDER" val="8"/>
</p:tagLst>
</file>

<file path=ppt/tags/tag13.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Other"/>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Other"/>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Other"/>
  <p:tag name="MH_ORDER" val="7"/>
</p:tagLst>
</file>

<file path=ppt/tags/tag16.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SubTitle"/>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SubTitle"/>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SubTitle"/>
  <p:tag name="MH_ORDER" val="3"/>
</p:tagLst>
</file>

<file path=ppt/tags/tag19.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Text"/>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Text"/>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Text"/>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Text"/>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Other"/>
  <p:tag name="MH_ORDER" val="5"/>
</p:tagLst>
</file>

<file path=ppt/tags/tag23.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Other"/>
  <p:tag name="MH_ORDER" val="6"/>
</p:tagLst>
</file>

<file path=ppt/tags/tag24.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Other"/>
  <p:tag name="MH_ORDER" val="9"/>
</p:tagLst>
</file>

<file path=ppt/tags/tag25.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Other"/>
  <p:tag name="MH_ORDER" val="3"/>
</p:tagLst>
</file>

<file path=ppt/tags/tag26.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Other"/>
  <p:tag name="MH_ORDER" val="4"/>
</p:tagLst>
</file>

<file path=ppt/tags/tag27.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Other"/>
  <p:tag name="MH_ORDER" val="8"/>
</p:tagLst>
</file>

<file path=ppt/tags/tag28.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Other"/>
  <p:tag name="MH_ORDER" val="1"/>
</p:tagLst>
</file>

<file path=ppt/tags/tag29.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Other"/>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SubTitle"/>
  <p:tag name="MH_ORDER" val="2"/>
</p:tagLst>
</file>

<file path=ppt/tags/tag30.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Other"/>
  <p:tag name="MH_ORDER" val="7"/>
</p:tagLst>
</file>

<file path=ppt/tags/tag31.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SubTitle"/>
  <p:tag name="MH_ORDER" val="1"/>
</p:tagLst>
</file>

<file path=ppt/tags/tag32.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SubTitle"/>
  <p:tag name="MH_ORDER" val="2"/>
</p:tagLst>
</file>

<file path=ppt/tags/tag33.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SubTitle"/>
  <p:tag name="MH_ORDER" val="3"/>
</p:tagLst>
</file>

<file path=ppt/tags/tag34.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Text"/>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Text"/>
  <p:tag name="MH_ORDER" val="1"/>
</p:tagLst>
</file>

<file path=ppt/tags/tag36.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Text"/>
  <p:tag name="MH_ORDER" val="1"/>
</p:tagLst>
</file>

<file path=ppt/tags/tag37.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Other"/>
  <p:tag name="MH_ORDER" val="5"/>
</p:tagLst>
</file>

<file path=ppt/tags/tag38.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Other"/>
  <p:tag name="MH_ORDER" val="6"/>
</p:tagLst>
</file>

<file path=ppt/tags/tag39.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Other"/>
  <p:tag name="MH_ORDER" val="9"/>
</p:tagLst>
</file>

<file path=ppt/tags/tag4.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SubTitle"/>
  <p:tag name="MH_ORDER" val="3"/>
</p:tagLst>
</file>

<file path=ppt/tags/tag40.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Other"/>
  <p:tag name="MH_ORDER" val="3"/>
</p:tagLst>
</file>

<file path=ppt/tags/tag41.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Other"/>
  <p:tag name="MH_ORDER" val="4"/>
</p:tagLst>
</file>

<file path=ppt/tags/tag42.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Other"/>
  <p:tag name="MH_ORDER" val="8"/>
</p:tagLst>
</file>

<file path=ppt/tags/tag43.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Other"/>
  <p:tag name="MH_ORDER" val="1"/>
</p:tagLst>
</file>

<file path=ppt/tags/tag44.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Other"/>
  <p:tag name="MH_ORDER" val="2"/>
</p:tagLst>
</file>

<file path=ppt/tags/tag45.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Other"/>
  <p:tag name="MH_ORDER" val="7"/>
</p:tagLst>
</file>

<file path=ppt/tags/tag46.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SubTitle"/>
  <p:tag name="MH_ORDER" val="1"/>
</p:tagLst>
</file>

<file path=ppt/tags/tag47.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SubTitle"/>
  <p:tag name="MH_ORDER" val="2"/>
</p:tagLst>
</file>

<file path=ppt/tags/tag48.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SubTitle"/>
  <p:tag name="MH_ORDER" val="3"/>
</p:tagLst>
</file>

<file path=ppt/tags/tag49.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Text"/>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Text"/>
  <p:tag name="MH_ORDER" val="1"/>
</p:tagLst>
</file>

<file path=ppt/tags/tag50.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Text"/>
  <p:tag name="MH_ORDER" val="1"/>
</p:tagLst>
</file>

<file path=ppt/tags/tag51.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Text"/>
  <p:tag name="MH_ORDER" val="1"/>
</p:tagLst>
</file>

<file path=ppt/tags/tag52.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Other"/>
  <p:tag name="MH_ORDER" val="5"/>
</p:tagLst>
</file>

<file path=ppt/tags/tag53.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Other"/>
  <p:tag name="MH_ORDER" val="6"/>
</p:tagLst>
</file>

<file path=ppt/tags/tag54.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Other"/>
  <p:tag name="MH_ORDER" val="9"/>
</p:tagLst>
</file>

<file path=ppt/tags/tag55.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Other"/>
  <p:tag name="MH_ORDER" val="3"/>
</p:tagLst>
</file>

<file path=ppt/tags/tag56.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Other"/>
  <p:tag name="MH_ORDER" val="4"/>
</p:tagLst>
</file>

<file path=ppt/tags/tag57.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Other"/>
  <p:tag name="MH_ORDER" val="8"/>
</p:tagLst>
</file>

<file path=ppt/tags/tag58.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Other"/>
  <p:tag name="MH_ORDER" val="1"/>
</p:tagLst>
</file>

<file path=ppt/tags/tag59.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Other"/>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Text"/>
  <p:tag name="MH_ORDER" val="1"/>
</p:tagLst>
</file>

<file path=ppt/tags/tag60.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Other"/>
  <p:tag name="MH_ORDER" val="7"/>
</p:tagLst>
</file>

<file path=ppt/tags/tag61.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SubTitle"/>
  <p:tag name="MH_ORDER" val="1"/>
</p:tagLst>
</file>

<file path=ppt/tags/tag62.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SubTitle"/>
  <p:tag name="MH_ORDER" val="2"/>
</p:tagLst>
</file>

<file path=ppt/tags/tag63.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SubTitle"/>
  <p:tag name="MH_ORDER" val="3"/>
</p:tagLst>
</file>

<file path=ppt/tags/tag64.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Text"/>
  <p:tag name="MH_ORDER" val="1"/>
</p:tagLst>
</file>

<file path=ppt/tags/tag65.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Text"/>
  <p:tag name="MH_ORDER" val="1"/>
</p:tagLst>
</file>

<file path=ppt/tags/tag66.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Text"/>
  <p:tag name="MH_ORDER" val="1"/>
</p:tagLst>
</file>

<file path=ppt/tags/tag67.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Other"/>
  <p:tag name="MH_ORDER" val="5"/>
</p:tagLst>
</file>

<file path=ppt/tags/tag68.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Other"/>
  <p:tag name="MH_ORDER" val="6"/>
</p:tagLst>
</file>

<file path=ppt/tags/tag69.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Other"/>
  <p:tag name="MH_ORDER" val="9"/>
</p:tagLst>
</file>

<file path=ppt/tags/tag7.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Other"/>
  <p:tag name="MH_ORDER" val="5"/>
</p:tagLst>
</file>

<file path=ppt/tags/tag70.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Other"/>
  <p:tag name="MH_ORDER" val="3"/>
</p:tagLst>
</file>

<file path=ppt/tags/tag71.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Other"/>
  <p:tag name="MH_ORDER" val="4"/>
</p:tagLst>
</file>

<file path=ppt/tags/tag72.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Other"/>
  <p:tag name="MH_ORDER" val="8"/>
</p:tagLst>
</file>

<file path=ppt/tags/tag73.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Other"/>
  <p:tag name="MH_ORDER" val="1"/>
</p:tagLst>
</file>

<file path=ppt/tags/tag74.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Other"/>
  <p:tag name="MH_ORDER" val="2"/>
</p:tagLst>
</file>

<file path=ppt/tags/tag75.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Other"/>
  <p:tag name="MH_ORDER" val="7"/>
</p:tagLst>
</file>

<file path=ppt/tags/tag8.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Other"/>
  <p:tag name="MH_ORDER" val="6"/>
</p:tagLst>
</file>

<file path=ppt/tags/tag9.xml><?xml version="1.0" encoding="utf-8"?>
<p:tagLst xmlns:a="http://schemas.openxmlformats.org/drawingml/2006/main" xmlns:r="http://schemas.openxmlformats.org/officeDocument/2006/relationships" xmlns:p="http://schemas.openxmlformats.org/presentationml/2006/main">
  <p:tag name="MH" val="20170301215834"/>
  <p:tag name="MH_LIBRARY" val="GRAPHIC"/>
  <p:tag name="MH_TYPE" val="Other"/>
  <p:tag name="MH_ORDER" val="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1111</Words>
  <Application>Microsoft Office PowerPoint</Application>
  <PresentationFormat>全屏显示(4:3)</PresentationFormat>
  <Paragraphs>103</Paragraphs>
  <Slides>6</Slides>
  <Notes>6</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1</cp:revision>
  <dcterms:created xsi:type="dcterms:W3CDTF">2017-12-29T06:08:08Z</dcterms:created>
  <dcterms:modified xsi:type="dcterms:W3CDTF">2017-12-29T06:09:01Z</dcterms:modified>
</cp:coreProperties>
</file>