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56" r:id="rId2"/>
    <p:sldId id="258" r:id="rId3"/>
    <p:sldId id="259" r:id="rId4"/>
    <p:sldId id="262" r:id="rId5"/>
    <p:sldId id="261"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3" d="100"/>
          <a:sy n="113" d="100"/>
        </p:scale>
        <p:origin x="-31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6/11/2018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‹Nº›</a:t>
            </a:fld>
            <a:endParaRPr lang="en-US" dirty="0"/>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11399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xmlns="" val="275414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xmlns="" val="256920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xmlns="" val="421241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6/11/2018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‹Nº›</a:t>
            </a:fld>
            <a:endParaRPr lang="en-US" dirty="0"/>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xmlns="" val="30662488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pPr/>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xmlns="" val="43734008"/>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pPr/>
              <a:t>6/11/2018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xmlns="" val="429740967"/>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pPr/>
              <a:t>6/11/2018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xmlns="" val="325476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pPr/>
              <a:t>6/11/2018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xmlns="" val="335918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pPr/>
              <a:t>6/11/2018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pPr/>
              <a:t>‹Nº›</a:t>
            </a:fld>
            <a:endParaRPr lang="en-US" dirty="0"/>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7415481"/>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pPr/>
              <a:t>6/11/2018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pPr/>
              <a:t>‹Nº›</a:t>
            </a:fld>
            <a:endParaRPr lang="en-US" dirty="0"/>
          </a:p>
        </p:txBody>
      </p:sp>
    </p:spTree>
    <p:extLst>
      <p:ext uri="{BB962C8B-B14F-4D97-AF65-F5344CB8AC3E}">
        <p14:creationId xmlns:p14="http://schemas.microsoft.com/office/powerpoint/2010/main" xmlns="" val="2696353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6/11/2018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‹Nº›</a:t>
            </a:fld>
            <a:endParaRPr lang="en-US" dirty="0"/>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00324054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1458855-D065-4A9F-A96E-A60F23CC47FC}"/>
              </a:ext>
            </a:extLst>
          </p:cNvPr>
          <p:cNvSpPr>
            <a:spLocks noGrp="1"/>
          </p:cNvSpPr>
          <p:nvPr>
            <p:ph type="ctrTitle"/>
          </p:nvPr>
        </p:nvSpPr>
        <p:spPr>
          <a:xfrm>
            <a:off x="1078522" y="0"/>
            <a:ext cx="10318418" cy="3248809"/>
          </a:xfrm>
        </p:spPr>
        <p:txBody>
          <a:bodyPr/>
          <a:lstStyle/>
          <a:p>
            <a:r>
              <a:rPr lang="es-ES" dirty="0"/>
              <a:t>RESISTENCIA FÍSICA</a:t>
            </a:r>
          </a:p>
        </p:txBody>
      </p:sp>
      <p:sp>
        <p:nvSpPr>
          <p:cNvPr id="3" name="Subtítulo 2">
            <a:extLst>
              <a:ext uri="{FF2B5EF4-FFF2-40B4-BE49-F238E27FC236}">
                <a16:creationId xmlns:a16="http://schemas.microsoft.com/office/drawing/2014/main" xmlns="" id="{F768ACEE-CEBA-4C11-B850-382E30C4FDE9}"/>
              </a:ext>
            </a:extLst>
          </p:cNvPr>
          <p:cNvSpPr>
            <a:spLocks noGrp="1"/>
          </p:cNvSpPr>
          <p:nvPr>
            <p:ph type="subTitle" idx="1"/>
          </p:nvPr>
        </p:nvSpPr>
        <p:spPr>
          <a:xfrm>
            <a:off x="2215045" y="3472666"/>
            <a:ext cx="8045373" cy="3248809"/>
          </a:xfrm>
        </p:spPr>
        <p:txBody>
          <a:bodyPr>
            <a:normAutofit fontScale="92500" lnSpcReduction="10000"/>
          </a:bodyPr>
          <a:lstStyle/>
          <a:p>
            <a:r>
              <a:rPr lang="es-ES" sz="1300" dirty="0">
                <a:latin typeface="Arial" pitchFamily="34" charset="0"/>
                <a:cs typeface="Arial" pitchFamily="34" charset="0"/>
              </a:rPr>
              <a:t>POR:</a:t>
            </a:r>
          </a:p>
          <a:p>
            <a:endParaRPr lang="es-ES" sz="1300" dirty="0">
              <a:latin typeface="Arial" pitchFamily="34" charset="0"/>
              <a:cs typeface="Arial" pitchFamily="34" charset="0"/>
            </a:endParaRPr>
          </a:p>
          <a:p>
            <a:r>
              <a:rPr lang="es-ES" sz="1300" dirty="0">
                <a:latin typeface="Arial" pitchFamily="34" charset="0"/>
                <a:cs typeface="Arial" pitchFamily="34" charset="0"/>
              </a:rPr>
              <a:t>César augusto Pérez</a:t>
            </a:r>
          </a:p>
          <a:p>
            <a:r>
              <a:rPr lang="es-ES" sz="1300" dirty="0">
                <a:latin typeface="Arial" pitchFamily="34" charset="0"/>
                <a:cs typeface="Arial" pitchFamily="34" charset="0"/>
              </a:rPr>
              <a:t>Andrés Felipe Álvarez</a:t>
            </a:r>
          </a:p>
          <a:p>
            <a:r>
              <a:rPr lang="es-ES" sz="1300" dirty="0">
                <a:latin typeface="Arial" pitchFamily="34" charset="0"/>
                <a:cs typeface="Arial" pitchFamily="34" charset="0"/>
              </a:rPr>
              <a:t>Jonatan molina</a:t>
            </a:r>
          </a:p>
          <a:p>
            <a:r>
              <a:rPr lang="es-ES" sz="1300" dirty="0">
                <a:latin typeface="Arial" pitchFamily="34" charset="0"/>
                <a:cs typeface="Arial" pitchFamily="34" charset="0"/>
              </a:rPr>
              <a:t>Adrián Orozco pino</a:t>
            </a:r>
          </a:p>
          <a:p>
            <a:r>
              <a:rPr lang="es-ES" sz="1300" dirty="0">
                <a:latin typeface="Arial" pitchFamily="34" charset="0"/>
                <a:cs typeface="Arial" pitchFamily="34" charset="0"/>
              </a:rPr>
              <a:t>Juan David Ceballos</a:t>
            </a:r>
          </a:p>
          <a:p>
            <a:r>
              <a:rPr lang="es-ES" sz="1300" dirty="0">
                <a:latin typeface="Arial" pitchFamily="34" charset="0"/>
                <a:cs typeface="Arial" pitchFamily="34" charset="0"/>
              </a:rPr>
              <a:t>Miguel Alzate</a:t>
            </a:r>
          </a:p>
          <a:p>
            <a:r>
              <a:rPr lang="es-ES" sz="1300" dirty="0">
                <a:latin typeface="Arial" pitchFamily="34" charset="0"/>
                <a:cs typeface="Arial" pitchFamily="34" charset="0"/>
              </a:rPr>
              <a:t>Esteban Villada</a:t>
            </a:r>
          </a:p>
          <a:p>
            <a:r>
              <a:rPr lang="es-ES" sz="1300" dirty="0">
                <a:latin typeface="Arial" pitchFamily="34" charset="0"/>
                <a:cs typeface="Arial" pitchFamily="34" charset="0"/>
              </a:rPr>
              <a:t>Luis Gustavo Gómez</a:t>
            </a:r>
          </a:p>
          <a:p>
            <a:endParaRPr lang="es-ES" sz="1600" dirty="0"/>
          </a:p>
          <a:p>
            <a:r>
              <a:rPr lang="es-ES" dirty="0"/>
              <a:t> </a:t>
            </a:r>
          </a:p>
        </p:txBody>
      </p:sp>
    </p:spTree>
    <p:extLst>
      <p:ext uri="{BB962C8B-B14F-4D97-AF65-F5344CB8AC3E}">
        <p14:creationId xmlns:p14="http://schemas.microsoft.com/office/powerpoint/2010/main" xmlns="" val="345951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AD8B492-0FDE-427E-87AF-9ACD56F021B6}"/>
              </a:ext>
            </a:extLst>
          </p:cNvPr>
          <p:cNvSpPr>
            <a:spLocks noGrp="1"/>
          </p:cNvSpPr>
          <p:nvPr>
            <p:ph type="title"/>
          </p:nvPr>
        </p:nvSpPr>
        <p:spPr/>
        <p:txBody>
          <a:bodyPr>
            <a:normAutofit fontScale="90000"/>
          </a:bodyPr>
          <a:lstStyle/>
          <a:p>
            <a:pPr algn="ctr"/>
            <a:r>
              <a:rPr lang="es-ES" sz="2800" dirty="0"/>
              <a:t>El umbral anaeróbico</a:t>
            </a:r>
          </a:p>
        </p:txBody>
      </p:sp>
      <p:pic>
        <p:nvPicPr>
          <p:cNvPr id="5" name="Marcador de contenido 4">
            <a:extLst>
              <a:ext uri="{FF2B5EF4-FFF2-40B4-BE49-F238E27FC236}">
                <a16:creationId xmlns:a16="http://schemas.microsoft.com/office/drawing/2014/main" xmlns="" id="{392D30BE-5411-4C82-A41D-7EF962F36EA1}"/>
              </a:ext>
            </a:extLst>
          </p:cNvPr>
          <p:cNvPicPr>
            <a:picLocks noGrp="1" noChangeAspect="1"/>
          </p:cNvPicPr>
          <p:nvPr>
            <p:ph idx="1"/>
          </p:nvPr>
        </p:nvPicPr>
        <p:blipFill>
          <a:blip r:embed="rId2"/>
          <a:stretch>
            <a:fillRect/>
          </a:stretch>
        </p:blipFill>
        <p:spPr>
          <a:xfrm>
            <a:off x="388657" y="1519518"/>
            <a:ext cx="6870076" cy="3991750"/>
          </a:xfrm>
          <a:prstGeom prst="rect">
            <a:avLst/>
          </a:prstGeom>
        </p:spPr>
      </p:pic>
      <p:sp>
        <p:nvSpPr>
          <p:cNvPr id="4" name="Marcador de texto 3">
            <a:extLst>
              <a:ext uri="{FF2B5EF4-FFF2-40B4-BE49-F238E27FC236}">
                <a16:creationId xmlns:a16="http://schemas.microsoft.com/office/drawing/2014/main" xmlns="" id="{4008029F-1C3B-4299-B66F-01635FD6259C}"/>
              </a:ext>
            </a:extLst>
          </p:cNvPr>
          <p:cNvSpPr>
            <a:spLocks noGrp="1"/>
          </p:cNvSpPr>
          <p:nvPr>
            <p:ph type="body" sz="half" idx="2"/>
          </p:nvPr>
        </p:nvSpPr>
        <p:spPr/>
        <p:txBody>
          <a:bodyPr>
            <a:normAutofit/>
          </a:bodyPr>
          <a:lstStyle/>
          <a:p>
            <a:pPr algn="just"/>
            <a:r>
              <a:rPr lang="es-ES" sz="2000" dirty="0">
                <a:latin typeface="Arial" pitchFamily="34" charset="0"/>
                <a:cs typeface="Arial" pitchFamily="34" charset="0"/>
              </a:rPr>
              <a:t>El umbral anaeróbico es el momento en que el cuerpo comienza a producir ácido láctico. Representa una variable individual, diferente para cada persona, y suele estar alrededor de las 179 pulsaciones por minuto (ppm).</a:t>
            </a:r>
          </a:p>
        </p:txBody>
      </p:sp>
    </p:spTree>
    <p:extLst>
      <p:ext uri="{BB962C8B-B14F-4D97-AF65-F5344CB8AC3E}">
        <p14:creationId xmlns:p14="http://schemas.microsoft.com/office/powerpoint/2010/main" xmlns="" val="51346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ABD3C33-9998-46AD-9A38-77989D53F840}"/>
              </a:ext>
            </a:extLst>
          </p:cNvPr>
          <p:cNvSpPr>
            <a:spLocks noGrp="1"/>
          </p:cNvSpPr>
          <p:nvPr>
            <p:ph type="title"/>
          </p:nvPr>
        </p:nvSpPr>
        <p:spPr>
          <a:xfrm>
            <a:off x="8437039" y="435683"/>
            <a:ext cx="3092115" cy="1196671"/>
          </a:xfrm>
        </p:spPr>
        <p:txBody>
          <a:bodyPr>
            <a:normAutofit fontScale="90000"/>
          </a:bodyPr>
          <a:lstStyle/>
          <a:p>
            <a:pPr algn="ctr"/>
            <a:r>
              <a:rPr lang="es-ES" sz="4000" dirty="0"/>
              <a:t>LA FATIGA</a:t>
            </a:r>
          </a:p>
        </p:txBody>
      </p:sp>
      <p:pic>
        <p:nvPicPr>
          <p:cNvPr id="5" name="Marcador de contenido 4">
            <a:extLst>
              <a:ext uri="{FF2B5EF4-FFF2-40B4-BE49-F238E27FC236}">
                <a16:creationId xmlns:a16="http://schemas.microsoft.com/office/drawing/2014/main" xmlns="" id="{E74AD894-D5B9-4F2A-AFDD-F83B5C5F04FF}"/>
              </a:ext>
            </a:extLst>
          </p:cNvPr>
          <p:cNvPicPr>
            <a:picLocks noGrp="1" noChangeAspect="1"/>
          </p:cNvPicPr>
          <p:nvPr>
            <p:ph idx="1"/>
          </p:nvPr>
        </p:nvPicPr>
        <p:blipFill>
          <a:blip r:embed="rId2"/>
          <a:stretch>
            <a:fillRect/>
          </a:stretch>
        </p:blipFill>
        <p:spPr>
          <a:xfrm>
            <a:off x="796131" y="1384300"/>
            <a:ext cx="6096000" cy="4057650"/>
          </a:xfrm>
          <a:prstGeom prst="rect">
            <a:avLst/>
          </a:prstGeom>
        </p:spPr>
      </p:pic>
      <p:sp>
        <p:nvSpPr>
          <p:cNvPr id="4" name="Marcador de texto 3">
            <a:extLst>
              <a:ext uri="{FF2B5EF4-FFF2-40B4-BE49-F238E27FC236}">
                <a16:creationId xmlns:a16="http://schemas.microsoft.com/office/drawing/2014/main" xmlns="" id="{3CCD3536-26A2-42C5-8FE0-C0C362B05C37}"/>
              </a:ext>
            </a:extLst>
          </p:cNvPr>
          <p:cNvSpPr>
            <a:spLocks noGrp="1"/>
          </p:cNvSpPr>
          <p:nvPr>
            <p:ph type="body" sz="half" idx="2"/>
          </p:nvPr>
        </p:nvSpPr>
        <p:spPr>
          <a:xfrm>
            <a:off x="8240359" y="1741336"/>
            <a:ext cx="3485476" cy="4164164"/>
          </a:xfrm>
        </p:spPr>
        <p:txBody>
          <a:bodyPr>
            <a:normAutofit lnSpcReduction="10000"/>
          </a:bodyPr>
          <a:lstStyle/>
          <a:p>
            <a:pPr algn="just"/>
            <a:r>
              <a:rPr lang="es-ES" sz="2000" dirty="0">
                <a:latin typeface="Arial" pitchFamily="34" charset="0"/>
                <a:cs typeface="Arial" pitchFamily="34" charset="0"/>
              </a:rPr>
              <a:t>La fatiga es una disminución transitoria y reversible de la capacidad de rendimiento. Se debe, básicamente, a una disminución de las reservas energéticas y a una progresiva intoxicación del organismo por la acumulación de sustancias de desecho producidas por el metabolismo celular, al ser dificultosa su eliminación.</a:t>
            </a:r>
          </a:p>
        </p:txBody>
      </p:sp>
    </p:spTree>
    <p:extLst>
      <p:ext uri="{BB962C8B-B14F-4D97-AF65-F5344CB8AC3E}">
        <p14:creationId xmlns:p14="http://schemas.microsoft.com/office/powerpoint/2010/main" xmlns="" val="120636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441E5CA-86AA-4C09-B2F9-A2145743C8B1}"/>
              </a:ext>
            </a:extLst>
          </p:cNvPr>
          <p:cNvSpPr>
            <a:spLocks noGrp="1"/>
          </p:cNvSpPr>
          <p:nvPr>
            <p:ph type="title"/>
          </p:nvPr>
        </p:nvSpPr>
        <p:spPr>
          <a:xfrm>
            <a:off x="8337885" y="564776"/>
            <a:ext cx="3092115" cy="911172"/>
          </a:xfrm>
        </p:spPr>
        <p:txBody>
          <a:bodyPr>
            <a:normAutofit/>
          </a:bodyPr>
          <a:lstStyle/>
          <a:p>
            <a:pPr algn="ctr"/>
            <a:r>
              <a:rPr lang="es-ES" sz="4400" u="sng" dirty="0"/>
              <a:t>¿qué es?</a:t>
            </a:r>
          </a:p>
        </p:txBody>
      </p:sp>
      <p:pic>
        <p:nvPicPr>
          <p:cNvPr id="5" name="Marcador de contenido 4">
            <a:extLst>
              <a:ext uri="{FF2B5EF4-FFF2-40B4-BE49-F238E27FC236}">
                <a16:creationId xmlns:a16="http://schemas.microsoft.com/office/drawing/2014/main" xmlns="" id="{CDE95395-38E1-4010-9885-F69D936DC941}"/>
              </a:ext>
            </a:extLst>
          </p:cNvPr>
          <p:cNvPicPr>
            <a:picLocks noGrp="1" noChangeAspect="1"/>
          </p:cNvPicPr>
          <p:nvPr>
            <p:ph idx="1"/>
          </p:nvPr>
        </p:nvPicPr>
        <p:blipFill>
          <a:blip r:embed="rId2"/>
          <a:stretch>
            <a:fillRect/>
          </a:stretch>
        </p:blipFill>
        <p:spPr>
          <a:xfrm>
            <a:off x="765175" y="1475948"/>
            <a:ext cx="6157913" cy="3874353"/>
          </a:xfrm>
          <a:prstGeom prst="rect">
            <a:avLst/>
          </a:prstGeom>
        </p:spPr>
      </p:pic>
      <p:sp>
        <p:nvSpPr>
          <p:cNvPr id="4" name="Marcador de texto 3">
            <a:extLst>
              <a:ext uri="{FF2B5EF4-FFF2-40B4-BE49-F238E27FC236}">
                <a16:creationId xmlns:a16="http://schemas.microsoft.com/office/drawing/2014/main" xmlns="" id="{8AEFB0F8-15CD-41F9-9C93-2F9679BDE384}"/>
              </a:ext>
            </a:extLst>
          </p:cNvPr>
          <p:cNvSpPr>
            <a:spLocks noGrp="1"/>
          </p:cNvSpPr>
          <p:nvPr>
            <p:ph type="body" sz="half" idx="2"/>
          </p:nvPr>
        </p:nvSpPr>
        <p:spPr>
          <a:xfrm>
            <a:off x="8251115" y="1623001"/>
            <a:ext cx="3345629" cy="4874617"/>
          </a:xfrm>
        </p:spPr>
        <p:txBody>
          <a:bodyPr>
            <a:normAutofit/>
          </a:bodyPr>
          <a:lstStyle/>
          <a:p>
            <a:pPr algn="just"/>
            <a:r>
              <a:rPr lang="es-ES" sz="1900" dirty="0" smtClean="0">
                <a:latin typeface="Arial" pitchFamily="34" charset="0"/>
                <a:cs typeface="Arial" pitchFamily="34" charset="0"/>
              </a:rPr>
              <a:t>Entendemos </a:t>
            </a:r>
            <a:r>
              <a:rPr lang="es-ES" sz="1900" dirty="0">
                <a:latin typeface="Arial" pitchFamily="34" charset="0"/>
                <a:cs typeface="Arial" pitchFamily="34" charset="0"/>
              </a:rPr>
              <a:t>por resistencia la capacidad de mantener un esfuerzo de forma eficaz durante el mayor tiempo posible.</a:t>
            </a:r>
          </a:p>
          <a:p>
            <a:pPr algn="just"/>
            <a:r>
              <a:rPr lang="es-ES" sz="1900" dirty="0" smtClean="0">
                <a:latin typeface="Arial" pitchFamily="34" charset="0"/>
                <a:cs typeface="Arial" pitchFamily="34" charset="0"/>
              </a:rPr>
              <a:t>La cual, </a:t>
            </a:r>
            <a:r>
              <a:rPr lang="es-ES" sz="1900" dirty="0" smtClean="0">
                <a:latin typeface="Arial" pitchFamily="34" charset="0"/>
                <a:cs typeface="Arial" pitchFamily="34" charset="0"/>
              </a:rPr>
              <a:t> </a:t>
            </a:r>
            <a:r>
              <a:rPr lang="es-ES" sz="1900" dirty="0">
                <a:latin typeface="Arial" pitchFamily="34" charset="0"/>
                <a:cs typeface="Arial" pitchFamily="34" charset="0"/>
              </a:rPr>
              <a:t>depende mucho de la alimentación e hidratación para que así, el cuerpo tenga reservas energéticas y pueda resistir a un entrenamiento o carrera.</a:t>
            </a:r>
          </a:p>
          <a:p>
            <a:r>
              <a:rPr lang="es-ES" sz="1200" dirty="0"/>
              <a:t> </a:t>
            </a:r>
          </a:p>
          <a:p>
            <a:endParaRPr lang="es-ES" sz="1200" dirty="0"/>
          </a:p>
        </p:txBody>
      </p:sp>
    </p:spTree>
    <p:extLst>
      <p:ext uri="{BB962C8B-B14F-4D97-AF65-F5344CB8AC3E}">
        <p14:creationId xmlns:p14="http://schemas.microsoft.com/office/powerpoint/2010/main" xmlns="" val="346140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243F092-CD68-42ED-AC14-DE8F21AE3513}"/>
              </a:ext>
            </a:extLst>
          </p:cNvPr>
          <p:cNvSpPr>
            <a:spLocks noGrp="1"/>
          </p:cNvSpPr>
          <p:nvPr>
            <p:ph type="title"/>
          </p:nvPr>
        </p:nvSpPr>
        <p:spPr/>
        <p:txBody>
          <a:bodyPr>
            <a:normAutofit/>
          </a:bodyPr>
          <a:lstStyle/>
          <a:p>
            <a:pPr algn="ctr"/>
            <a:r>
              <a:rPr lang="es-ES" sz="4800" u="sng" dirty="0" smtClean="0"/>
              <a:t> efectos producidos por la resistencia física.</a:t>
            </a:r>
            <a:endParaRPr lang="es-ES" sz="4800" u="sng" dirty="0"/>
          </a:p>
        </p:txBody>
      </p:sp>
      <p:sp>
        <p:nvSpPr>
          <p:cNvPr id="3" name="Marcador de contenido 2">
            <a:extLst>
              <a:ext uri="{FF2B5EF4-FFF2-40B4-BE49-F238E27FC236}">
                <a16:creationId xmlns:a16="http://schemas.microsoft.com/office/drawing/2014/main" xmlns="" id="{54924E46-F07C-4C4A-BA96-859EC3DDB94F}"/>
              </a:ext>
            </a:extLst>
          </p:cNvPr>
          <p:cNvSpPr>
            <a:spLocks noGrp="1"/>
          </p:cNvSpPr>
          <p:nvPr>
            <p:ph idx="1"/>
          </p:nvPr>
        </p:nvSpPr>
        <p:spPr>
          <a:xfrm>
            <a:off x="1251678" y="1874517"/>
            <a:ext cx="10178322" cy="4601098"/>
          </a:xfrm>
        </p:spPr>
        <p:txBody>
          <a:bodyPr/>
          <a:lstStyle/>
          <a:p>
            <a:pPr>
              <a:buFont typeface="Wingdings" panose="05000000000000000000" pitchFamily="2" charset="2"/>
              <a:buChar char="q"/>
            </a:pPr>
            <a:r>
              <a:rPr lang="es-ES" dirty="0">
                <a:latin typeface="Arial" pitchFamily="34" charset="0"/>
                <a:cs typeface="Arial" pitchFamily="34" charset="0"/>
              </a:rPr>
              <a:t> Aumento de volumen cardiaco.</a:t>
            </a:r>
          </a:p>
          <a:p>
            <a:pPr>
              <a:buFont typeface="Wingdings" panose="05000000000000000000" pitchFamily="2" charset="2"/>
              <a:buChar char="q"/>
            </a:pPr>
            <a:r>
              <a:rPr lang="es-ES" dirty="0">
                <a:latin typeface="Arial" pitchFamily="34" charset="0"/>
                <a:cs typeface="Arial" pitchFamily="34" charset="0"/>
              </a:rPr>
              <a:t> Fortalece el corazón.</a:t>
            </a:r>
          </a:p>
          <a:p>
            <a:pPr>
              <a:buFont typeface="Wingdings" panose="05000000000000000000" pitchFamily="2" charset="2"/>
              <a:buChar char="q"/>
            </a:pPr>
            <a:r>
              <a:rPr lang="es-ES" dirty="0">
                <a:latin typeface="Arial" pitchFamily="34" charset="0"/>
                <a:cs typeface="Arial" pitchFamily="34" charset="0"/>
              </a:rPr>
              <a:t> Disminuye la frecuencia cardiaca.</a:t>
            </a:r>
          </a:p>
          <a:p>
            <a:pPr>
              <a:buFont typeface="Wingdings" panose="05000000000000000000" pitchFamily="2" charset="2"/>
              <a:buChar char="q"/>
            </a:pPr>
            <a:r>
              <a:rPr lang="es-ES" dirty="0">
                <a:latin typeface="Arial" pitchFamily="34" charset="0"/>
                <a:cs typeface="Arial" pitchFamily="34" charset="0"/>
              </a:rPr>
              <a:t> Mejora el sistema respiratorio.</a:t>
            </a:r>
          </a:p>
          <a:p>
            <a:pPr>
              <a:buFont typeface="Wingdings" panose="05000000000000000000" pitchFamily="2" charset="2"/>
              <a:buChar char="q"/>
            </a:pPr>
            <a:r>
              <a:rPr lang="es-ES" dirty="0">
                <a:latin typeface="Arial" pitchFamily="34" charset="0"/>
                <a:cs typeface="Arial" pitchFamily="34" charset="0"/>
              </a:rPr>
              <a:t> Optimiza la eliminación de sustancias de desecho.</a:t>
            </a:r>
          </a:p>
          <a:p>
            <a:pPr>
              <a:buFont typeface="Wingdings" panose="05000000000000000000" pitchFamily="2" charset="2"/>
              <a:buChar char="q"/>
            </a:pPr>
            <a:r>
              <a:rPr lang="es-ES" dirty="0">
                <a:latin typeface="Arial" pitchFamily="34" charset="0"/>
                <a:cs typeface="Arial" pitchFamily="34" charset="0"/>
              </a:rPr>
              <a:t> Activa el </a:t>
            </a:r>
            <a:r>
              <a:rPr lang="es-ES" dirty="0" smtClean="0">
                <a:latin typeface="Arial" pitchFamily="34" charset="0"/>
                <a:cs typeface="Arial" pitchFamily="34" charset="0"/>
              </a:rPr>
              <a:t>metabolism</a:t>
            </a:r>
            <a:r>
              <a:rPr lang="es-ES" dirty="0" smtClean="0">
                <a:latin typeface="Arial" pitchFamily="34" charset="0"/>
                <a:cs typeface="Arial" pitchFamily="34" charset="0"/>
              </a:rPr>
              <a:t>o.</a:t>
            </a:r>
            <a:endParaRPr lang="es-ES" dirty="0">
              <a:latin typeface="Arial" pitchFamily="34" charset="0"/>
              <a:cs typeface="Arial" pitchFamily="34" charset="0"/>
            </a:endParaRPr>
          </a:p>
          <a:p>
            <a:pPr>
              <a:buFont typeface="Wingdings" panose="05000000000000000000" pitchFamily="2" charset="2"/>
              <a:buChar char="q"/>
            </a:pPr>
            <a:r>
              <a:rPr lang="es-ES" dirty="0">
                <a:latin typeface="Arial" pitchFamily="34" charset="0"/>
                <a:cs typeface="Arial" pitchFamily="34" charset="0"/>
              </a:rPr>
              <a:t> Mejora el volumen y la capacidad de esfuerzo. </a:t>
            </a:r>
          </a:p>
          <a:p>
            <a:pPr>
              <a:buFont typeface="Wingdings" panose="05000000000000000000" pitchFamily="2" charset="2"/>
              <a:buChar char="q"/>
            </a:pPr>
            <a:r>
              <a:rPr lang="es-ES" dirty="0">
                <a:latin typeface="Arial" pitchFamily="34" charset="0"/>
                <a:cs typeface="Arial" pitchFamily="34" charset="0"/>
              </a:rPr>
              <a:t> Fortalece el sistema muscular. </a:t>
            </a:r>
          </a:p>
        </p:txBody>
      </p:sp>
    </p:spTree>
    <p:extLst>
      <p:ext uri="{BB962C8B-B14F-4D97-AF65-F5344CB8AC3E}">
        <p14:creationId xmlns:p14="http://schemas.microsoft.com/office/powerpoint/2010/main" xmlns="" val="131915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CC298BC-8797-4833-993E-9F8FEA52E978}"/>
              </a:ext>
            </a:extLst>
          </p:cNvPr>
          <p:cNvSpPr>
            <a:spLocks noGrp="1"/>
          </p:cNvSpPr>
          <p:nvPr>
            <p:ph type="title"/>
          </p:nvPr>
        </p:nvSpPr>
        <p:spPr>
          <a:xfrm>
            <a:off x="3242929" y="1073889"/>
            <a:ext cx="8187071" cy="1959768"/>
          </a:xfrm>
        </p:spPr>
        <p:txBody>
          <a:bodyPr>
            <a:normAutofit/>
          </a:bodyPr>
          <a:lstStyle/>
          <a:p>
            <a:pPr algn="ctr"/>
            <a:r>
              <a:rPr lang="es-ES" sz="6600" u="sng" dirty="0"/>
              <a:t>Tipos de resistencia</a:t>
            </a:r>
          </a:p>
        </p:txBody>
      </p:sp>
      <p:sp>
        <p:nvSpPr>
          <p:cNvPr id="3" name="Marcador de texto 2">
            <a:extLst>
              <a:ext uri="{FF2B5EF4-FFF2-40B4-BE49-F238E27FC236}">
                <a16:creationId xmlns:a16="http://schemas.microsoft.com/office/drawing/2014/main" xmlns="" id="{785B821A-181A-4861-8528-8C023B28BE59}"/>
              </a:ext>
            </a:extLst>
          </p:cNvPr>
          <p:cNvSpPr>
            <a:spLocks noGrp="1"/>
          </p:cNvSpPr>
          <p:nvPr>
            <p:ph type="body" idx="1"/>
          </p:nvPr>
        </p:nvSpPr>
        <p:spPr>
          <a:xfrm>
            <a:off x="3942177" y="3824344"/>
            <a:ext cx="7017488" cy="1861645"/>
          </a:xfrm>
        </p:spPr>
        <p:txBody>
          <a:bodyPr/>
          <a:lstStyle/>
          <a:p>
            <a:r>
              <a:rPr lang="es-ES" dirty="0">
                <a:latin typeface="Arial" pitchFamily="34" charset="0"/>
                <a:cs typeface="Arial" pitchFamily="34" charset="0"/>
              </a:rPr>
              <a:t>AERÓBICA.</a:t>
            </a:r>
          </a:p>
          <a:p>
            <a:endParaRPr lang="es-ES" dirty="0">
              <a:latin typeface="Arial" pitchFamily="34" charset="0"/>
              <a:cs typeface="Arial" pitchFamily="34" charset="0"/>
            </a:endParaRPr>
          </a:p>
          <a:p>
            <a:r>
              <a:rPr lang="es-ES" dirty="0">
                <a:latin typeface="Arial" pitchFamily="34" charset="0"/>
                <a:cs typeface="Arial" pitchFamily="34" charset="0"/>
              </a:rPr>
              <a:t>ANAERÓBICA.</a:t>
            </a:r>
          </a:p>
        </p:txBody>
      </p:sp>
      <p:pic>
        <p:nvPicPr>
          <p:cNvPr id="9" name="Gráfico 8" descr="Aletas">
            <a:extLst>
              <a:ext uri="{FF2B5EF4-FFF2-40B4-BE49-F238E27FC236}">
                <a16:creationId xmlns:a16="http://schemas.microsoft.com/office/drawing/2014/main" xmlns="" id="{D02AAFC4-5F15-40F7-A491-B9EE10CFB02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275489" y="3706010"/>
            <a:ext cx="666688" cy="666688"/>
          </a:xfrm>
          <a:prstGeom prst="rect">
            <a:avLst/>
          </a:prstGeom>
        </p:spPr>
      </p:pic>
      <p:pic>
        <p:nvPicPr>
          <p:cNvPr id="11" name="Gráfico 10" descr="Golf">
            <a:extLst>
              <a:ext uri="{FF2B5EF4-FFF2-40B4-BE49-F238E27FC236}">
                <a16:creationId xmlns:a16="http://schemas.microsoft.com/office/drawing/2014/main" xmlns="" id="{4CC40744-9DF8-4A0B-B294-621D5BB7DC8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275489" y="4496697"/>
            <a:ext cx="666688" cy="666688"/>
          </a:xfrm>
          <a:prstGeom prst="rect">
            <a:avLst/>
          </a:prstGeom>
        </p:spPr>
      </p:pic>
    </p:spTree>
    <p:extLst>
      <p:ext uri="{BB962C8B-B14F-4D97-AF65-F5344CB8AC3E}">
        <p14:creationId xmlns:p14="http://schemas.microsoft.com/office/powerpoint/2010/main" xmlns="" val="374933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xmlns="" id="{5532B23D-DF47-4B8A-9662-2188C0361151}"/>
              </a:ext>
            </a:extLst>
          </p:cNvPr>
          <p:cNvSpPr>
            <a:spLocks noGrp="1"/>
          </p:cNvSpPr>
          <p:nvPr>
            <p:ph type="title"/>
          </p:nvPr>
        </p:nvSpPr>
        <p:spPr/>
        <p:txBody>
          <a:bodyPr>
            <a:normAutofit/>
          </a:bodyPr>
          <a:lstStyle/>
          <a:p>
            <a:pPr algn="ctr"/>
            <a:r>
              <a:rPr lang="es-ES" sz="2400"/>
              <a:t>ANAERÓBICA </a:t>
            </a:r>
            <a:endParaRPr lang="es-ES" sz="2400" dirty="0"/>
          </a:p>
        </p:txBody>
      </p:sp>
      <p:sp>
        <p:nvSpPr>
          <p:cNvPr id="4" name="Marcador de texto 3">
            <a:extLst>
              <a:ext uri="{FF2B5EF4-FFF2-40B4-BE49-F238E27FC236}">
                <a16:creationId xmlns:a16="http://schemas.microsoft.com/office/drawing/2014/main" xmlns="" id="{D7A0FD7A-2B12-49A0-AD11-BFEA535BE103}"/>
              </a:ext>
            </a:extLst>
          </p:cNvPr>
          <p:cNvSpPr>
            <a:spLocks noGrp="1"/>
          </p:cNvSpPr>
          <p:nvPr>
            <p:ph type="body" sz="half" idx="2"/>
          </p:nvPr>
        </p:nvSpPr>
        <p:spPr/>
        <p:txBody>
          <a:bodyPr>
            <a:normAutofit/>
          </a:bodyPr>
          <a:lstStyle/>
          <a:p>
            <a:pPr algn="just"/>
            <a:r>
              <a:rPr lang="es-ES" sz="2000" dirty="0">
                <a:latin typeface="Arial" pitchFamily="34" charset="0"/>
                <a:cs typeface="Arial" pitchFamily="34" charset="0"/>
              </a:rPr>
              <a:t>La resistencia anaeróbica se refiere a la capacidad de soportar esfuerzos de gran intensidad y de corta duración, retrasando el mayor tiempo posible la aparición de la fatiga, pese a la progresiva disminución de las reservas orgánicas.</a:t>
            </a:r>
            <a:endParaRPr lang="es-ES" sz="2400" dirty="0">
              <a:latin typeface="Arial" pitchFamily="34" charset="0"/>
              <a:cs typeface="Arial" pitchFamily="34" charset="0"/>
            </a:endParaRPr>
          </a:p>
        </p:txBody>
      </p:sp>
      <p:pic>
        <p:nvPicPr>
          <p:cNvPr id="5" name="Imagen 4">
            <a:extLst>
              <a:ext uri="{FF2B5EF4-FFF2-40B4-BE49-F238E27FC236}">
                <a16:creationId xmlns:a16="http://schemas.microsoft.com/office/drawing/2014/main" xmlns="" id="{50D5C67A-FB1F-48C7-8C0C-0EAB5A5E2AAD}"/>
              </a:ext>
            </a:extLst>
          </p:cNvPr>
          <p:cNvPicPr>
            <a:picLocks noChangeAspect="1"/>
          </p:cNvPicPr>
          <p:nvPr/>
        </p:nvPicPr>
        <p:blipFill>
          <a:blip r:embed="rId2"/>
          <a:stretch>
            <a:fillRect/>
          </a:stretch>
        </p:blipFill>
        <p:spPr>
          <a:xfrm>
            <a:off x="762000" y="1653870"/>
            <a:ext cx="6589332" cy="3408275"/>
          </a:xfrm>
          <a:prstGeom prst="rect">
            <a:avLst/>
          </a:prstGeom>
        </p:spPr>
      </p:pic>
    </p:spTree>
    <p:extLst>
      <p:ext uri="{BB962C8B-B14F-4D97-AF65-F5344CB8AC3E}">
        <p14:creationId xmlns:p14="http://schemas.microsoft.com/office/powerpoint/2010/main" xmlns="" val="372202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xmlns="" id="{A8810A89-0FFE-4C4E-904F-4E01F025EC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1" name="Rectangle 11">
            <a:extLst>
              <a:ext uri="{FF2B5EF4-FFF2-40B4-BE49-F238E27FC236}">
                <a16:creationId xmlns:a16="http://schemas.microsoft.com/office/drawing/2014/main" xmlns="" id="{5420D737-9CCD-4CC9-9822-1BBA773411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Marcador de posición de imagen 4">
            <a:extLst>
              <a:ext uri="{FF2B5EF4-FFF2-40B4-BE49-F238E27FC236}">
                <a16:creationId xmlns:a16="http://schemas.microsoft.com/office/drawing/2014/main" xmlns="" id="{623A62B9-541C-4576-91C7-3C5B0C2F5452}"/>
              </a:ext>
            </a:extLst>
          </p:cNvPr>
          <p:cNvPicPr>
            <a:picLocks noGrp="1" noChangeAspect="1"/>
          </p:cNvPicPr>
          <p:nvPr>
            <p:ph type="pic" idx="1"/>
          </p:nvPr>
        </p:nvPicPr>
        <p:blipFill rotWithShape="1">
          <a:blip r:embed="rId2"/>
          <a:srcRect l="11679" r="37012" b="-1"/>
          <a:stretch/>
        </p:blipFill>
        <p:spPr>
          <a:xfrm>
            <a:off x="7338646" y="10"/>
            <a:ext cx="4853354" cy="6857990"/>
          </a:xfrm>
          <a:prstGeom prst="rect">
            <a:avLst/>
          </a:prstGeom>
        </p:spPr>
      </p:pic>
      <p:sp>
        <p:nvSpPr>
          <p:cNvPr id="22" name="Freeform 10">
            <a:extLst>
              <a:ext uri="{FF2B5EF4-FFF2-40B4-BE49-F238E27FC236}">
                <a16:creationId xmlns:a16="http://schemas.microsoft.com/office/drawing/2014/main" xmlns="" id="{5D0CF218-804B-46B7-8D12-741D899E5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3" name="Rectangle 15">
            <a:extLst>
              <a:ext uri="{FF2B5EF4-FFF2-40B4-BE49-F238E27FC236}">
                <a16:creationId xmlns:a16="http://schemas.microsoft.com/office/drawing/2014/main" xmlns="" id="{38FCA438-C13E-4ED2-A4C4-BC1C38A056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ítulo 2">
            <a:extLst>
              <a:ext uri="{FF2B5EF4-FFF2-40B4-BE49-F238E27FC236}">
                <a16:creationId xmlns:a16="http://schemas.microsoft.com/office/drawing/2014/main" xmlns="" id="{5CE5232F-076C-4A13-A1E1-FCE61E9C0154}"/>
              </a:ext>
            </a:extLst>
          </p:cNvPr>
          <p:cNvSpPr>
            <a:spLocks noGrp="1"/>
          </p:cNvSpPr>
          <p:nvPr>
            <p:ph type="title"/>
          </p:nvPr>
        </p:nvSpPr>
        <p:spPr>
          <a:xfrm>
            <a:off x="765051" y="382385"/>
            <a:ext cx="6015897" cy="1492132"/>
          </a:xfrm>
        </p:spPr>
        <p:txBody>
          <a:bodyPr vert="horz" lIns="91440" tIns="45720" rIns="91440" bIns="45720" rtlCol="0" anchor="t">
            <a:normAutofit/>
          </a:bodyPr>
          <a:lstStyle/>
          <a:p>
            <a:pPr>
              <a:lnSpc>
                <a:spcPct val="90000"/>
              </a:lnSpc>
            </a:pPr>
            <a:r>
              <a:rPr lang="en-US" sz="5100" u="sng" spc="200" dirty="0">
                <a:solidFill>
                  <a:schemeClr val="tx2"/>
                </a:solidFill>
                <a:latin typeface="+mj-lt"/>
              </a:rPr>
              <a:t>Aeróbica</a:t>
            </a:r>
          </a:p>
        </p:txBody>
      </p:sp>
      <p:sp>
        <p:nvSpPr>
          <p:cNvPr id="4" name="Marcador de texto 3">
            <a:extLst>
              <a:ext uri="{FF2B5EF4-FFF2-40B4-BE49-F238E27FC236}">
                <a16:creationId xmlns:a16="http://schemas.microsoft.com/office/drawing/2014/main" xmlns="" id="{0C26E4D4-979F-422C-88CF-25C778B59D7C}"/>
              </a:ext>
            </a:extLst>
          </p:cNvPr>
          <p:cNvSpPr>
            <a:spLocks noGrp="1"/>
          </p:cNvSpPr>
          <p:nvPr>
            <p:ph type="body" sz="half" idx="2"/>
          </p:nvPr>
        </p:nvSpPr>
        <p:spPr>
          <a:xfrm>
            <a:off x="765051" y="2286001"/>
            <a:ext cx="6015897" cy="3593591"/>
          </a:xfrm>
        </p:spPr>
        <p:txBody>
          <a:bodyPr vert="horz" lIns="91440" tIns="45720" rIns="91440" bIns="45720" rtlCol="0">
            <a:normAutofit/>
          </a:bodyPr>
          <a:lstStyle/>
          <a:p>
            <a:pPr indent="-228600">
              <a:lnSpc>
                <a:spcPct val="110000"/>
              </a:lnSpc>
              <a:spcBef>
                <a:spcPts val="700"/>
              </a:spcBef>
            </a:pPr>
            <a:r>
              <a:rPr lang="en-US" sz="2000" dirty="0">
                <a:solidFill>
                  <a:schemeClr val="tx1">
                    <a:lumMod val="65000"/>
                    <a:lumOff val="35000"/>
                  </a:schemeClr>
                </a:solidFill>
                <a:latin typeface="Arial" pitchFamily="34" charset="0"/>
                <a:cs typeface="Arial" pitchFamily="34" charset="0"/>
              </a:rPr>
              <a:t>La Resistencia aeróbica tiene que ver con la capacidad de realizar esfuerzos de larga duración y de poca intensidad, manteniendo el equilibrio entre el gasto y el aporte de oxígeno.</a:t>
            </a:r>
          </a:p>
          <a:p>
            <a:pPr indent="-228600">
              <a:lnSpc>
                <a:spcPct val="110000"/>
              </a:lnSpc>
              <a:spcBef>
                <a:spcPts val="700"/>
              </a:spcBef>
            </a:pPr>
            <a:endParaRPr lang="en-US" sz="2400" dirty="0">
              <a:solidFill>
                <a:schemeClr val="tx1">
                  <a:lumMod val="65000"/>
                  <a:lumOff val="35000"/>
                </a:schemeClr>
              </a:solidFill>
            </a:endParaRPr>
          </a:p>
          <a:p>
            <a:pPr indent="-228600">
              <a:lnSpc>
                <a:spcPct val="110000"/>
              </a:lnSpc>
              <a:spcBef>
                <a:spcPts val="700"/>
              </a:spcBef>
            </a:pPr>
            <a:endParaRPr lang="en-US" dirty="0">
              <a:solidFill>
                <a:schemeClr val="tx1">
                  <a:lumMod val="65000"/>
                  <a:lumOff val="35000"/>
                </a:schemeClr>
              </a:solidFill>
            </a:endParaRPr>
          </a:p>
        </p:txBody>
      </p:sp>
    </p:spTree>
    <p:extLst>
      <p:ext uri="{BB962C8B-B14F-4D97-AF65-F5344CB8AC3E}">
        <p14:creationId xmlns:p14="http://schemas.microsoft.com/office/powerpoint/2010/main" xmlns="" val="302142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xmlns="" id="{A8810A89-0FFE-4C4E-904F-4E01F025EC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a:extLst>
              <a:ext uri="{FF2B5EF4-FFF2-40B4-BE49-F238E27FC236}">
                <a16:creationId xmlns:a16="http://schemas.microsoft.com/office/drawing/2014/main" xmlns="" id="{5420D737-9CCD-4CC9-9822-1BBA773411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Marcador de contenido 4">
            <a:extLst>
              <a:ext uri="{FF2B5EF4-FFF2-40B4-BE49-F238E27FC236}">
                <a16:creationId xmlns:a16="http://schemas.microsoft.com/office/drawing/2014/main" xmlns="" id="{C9B0C59E-B699-4FF4-8A1A-6F71967784F6}"/>
              </a:ext>
            </a:extLst>
          </p:cNvPr>
          <p:cNvPicPr>
            <a:picLocks noGrp="1" noChangeAspect="1"/>
          </p:cNvPicPr>
          <p:nvPr>
            <p:ph sz="half" idx="2"/>
          </p:nvPr>
        </p:nvPicPr>
        <p:blipFill rotWithShape="1">
          <a:blip r:embed="rId2"/>
          <a:srcRect l="28340" r="-2" b="-2"/>
          <a:stretch/>
        </p:blipFill>
        <p:spPr>
          <a:xfrm>
            <a:off x="6744843" y="2256902"/>
            <a:ext cx="4924425" cy="4569812"/>
          </a:xfrm>
          <a:prstGeom prst="rect">
            <a:avLst/>
          </a:prstGeom>
        </p:spPr>
      </p:pic>
      <p:sp>
        <p:nvSpPr>
          <p:cNvPr id="14" name="Freeform 8">
            <a:extLst>
              <a:ext uri="{FF2B5EF4-FFF2-40B4-BE49-F238E27FC236}">
                <a16:creationId xmlns:a16="http://schemas.microsoft.com/office/drawing/2014/main" xmlns="" id="{F2AF447E-E08D-4A51-ABEE-3A2D71E1E4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1"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9528486 w 12192000"/>
              <a:gd name="connsiteY5" fmla="*/ 2197353 h 6858000"/>
              <a:gd name="connsiteX6" fmla="*/ 9491031 w 12192000"/>
              <a:gd name="connsiteY6" fmla="*/ 2200864 h 6858000"/>
              <a:gd name="connsiteX7" fmla="*/ 9454747 w 12192000"/>
              <a:gd name="connsiteY7" fmla="*/ 2210228 h 6858000"/>
              <a:gd name="connsiteX8" fmla="*/ 9419633 w 12192000"/>
              <a:gd name="connsiteY8" fmla="*/ 2224273 h 6858000"/>
              <a:gd name="connsiteX9" fmla="*/ 9383349 w 12192000"/>
              <a:gd name="connsiteY9" fmla="*/ 2241830 h 6858000"/>
              <a:gd name="connsiteX10" fmla="*/ 9349405 w 12192000"/>
              <a:gd name="connsiteY10" fmla="*/ 2261728 h 6858000"/>
              <a:gd name="connsiteX11" fmla="*/ 9314292 w 12192000"/>
              <a:gd name="connsiteY11" fmla="*/ 2282796 h 6858000"/>
              <a:gd name="connsiteX12" fmla="*/ 9279178 w 12192000"/>
              <a:gd name="connsiteY12" fmla="*/ 2301524 h 6858000"/>
              <a:gd name="connsiteX13" fmla="*/ 9244064 w 12192000"/>
              <a:gd name="connsiteY13" fmla="*/ 2320251 h 6858000"/>
              <a:gd name="connsiteX14" fmla="*/ 9208950 w 12192000"/>
              <a:gd name="connsiteY14" fmla="*/ 2334296 h 6858000"/>
              <a:gd name="connsiteX15" fmla="*/ 9172666 w 12192000"/>
              <a:gd name="connsiteY15" fmla="*/ 2343660 h 6858000"/>
              <a:gd name="connsiteX16" fmla="*/ 9136382 w 12192000"/>
              <a:gd name="connsiteY16" fmla="*/ 2348342 h 6858000"/>
              <a:gd name="connsiteX17" fmla="*/ 9097757 w 12192000"/>
              <a:gd name="connsiteY17" fmla="*/ 2348342 h 6858000"/>
              <a:gd name="connsiteX18" fmla="*/ 9057961 w 12192000"/>
              <a:gd name="connsiteY18" fmla="*/ 2346001 h 6858000"/>
              <a:gd name="connsiteX19" fmla="*/ 9018166 w 12192000"/>
              <a:gd name="connsiteY19" fmla="*/ 2341319 h 6858000"/>
              <a:gd name="connsiteX20" fmla="*/ 8978370 w 12192000"/>
              <a:gd name="connsiteY20" fmla="*/ 2335467 h 6858000"/>
              <a:gd name="connsiteX21" fmla="*/ 8938575 w 12192000"/>
              <a:gd name="connsiteY21" fmla="*/ 2330785 h 6858000"/>
              <a:gd name="connsiteX22" fmla="*/ 8898779 w 12192000"/>
              <a:gd name="connsiteY22" fmla="*/ 2327274 h 6858000"/>
              <a:gd name="connsiteX23" fmla="*/ 8861324 w 12192000"/>
              <a:gd name="connsiteY23" fmla="*/ 2328444 h 6858000"/>
              <a:gd name="connsiteX24" fmla="*/ 8825040 w 12192000"/>
              <a:gd name="connsiteY24" fmla="*/ 2333126 h 6858000"/>
              <a:gd name="connsiteX25" fmla="*/ 8789926 w 12192000"/>
              <a:gd name="connsiteY25" fmla="*/ 2343660 h 6858000"/>
              <a:gd name="connsiteX26" fmla="*/ 8760665 w 12192000"/>
              <a:gd name="connsiteY26" fmla="*/ 2358876 h 6858000"/>
              <a:gd name="connsiteX27" fmla="*/ 8732574 w 12192000"/>
              <a:gd name="connsiteY27" fmla="*/ 2378774 h 6858000"/>
              <a:gd name="connsiteX28" fmla="*/ 8707994 w 12192000"/>
              <a:gd name="connsiteY28" fmla="*/ 2402183 h 6858000"/>
              <a:gd name="connsiteX29" fmla="*/ 8683415 w 12192000"/>
              <a:gd name="connsiteY29" fmla="*/ 2429103 h 6858000"/>
              <a:gd name="connsiteX30" fmla="*/ 8661176 w 12192000"/>
              <a:gd name="connsiteY30" fmla="*/ 2457194 h 6858000"/>
              <a:gd name="connsiteX31" fmla="*/ 8638937 w 12192000"/>
              <a:gd name="connsiteY31" fmla="*/ 2486456 h 6858000"/>
              <a:gd name="connsiteX32" fmla="*/ 8616699 w 12192000"/>
              <a:gd name="connsiteY32" fmla="*/ 2515717 h 6858000"/>
              <a:gd name="connsiteX33" fmla="*/ 8594460 w 12192000"/>
              <a:gd name="connsiteY33" fmla="*/ 2543808 h 6858000"/>
              <a:gd name="connsiteX34" fmla="*/ 8571051 w 12192000"/>
              <a:gd name="connsiteY34" fmla="*/ 2570729 h 6858000"/>
              <a:gd name="connsiteX35" fmla="*/ 8544130 w 12192000"/>
              <a:gd name="connsiteY35" fmla="*/ 2594138 h 6858000"/>
              <a:gd name="connsiteX36" fmla="*/ 8518380 w 12192000"/>
              <a:gd name="connsiteY36" fmla="*/ 2615206 h 6858000"/>
              <a:gd name="connsiteX37" fmla="*/ 8489119 w 12192000"/>
              <a:gd name="connsiteY37" fmla="*/ 2631593 h 6858000"/>
              <a:gd name="connsiteX38" fmla="*/ 8457516 w 12192000"/>
              <a:gd name="connsiteY38" fmla="*/ 2645638 h 6858000"/>
              <a:gd name="connsiteX39" fmla="*/ 8423573 w 12192000"/>
              <a:gd name="connsiteY39" fmla="*/ 2657343 h 6858000"/>
              <a:gd name="connsiteX40" fmla="*/ 8388459 w 12192000"/>
              <a:gd name="connsiteY40" fmla="*/ 2667877 h 6858000"/>
              <a:gd name="connsiteX41" fmla="*/ 8353346 w 12192000"/>
              <a:gd name="connsiteY41" fmla="*/ 2677241 h 6858000"/>
              <a:gd name="connsiteX42" fmla="*/ 8317062 w 12192000"/>
              <a:gd name="connsiteY42" fmla="*/ 2686604 h 6858000"/>
              <a:gd name="connsiteX43" fmla="*/ 8283118 w 12192000"/>
              <a:gd name="connsiteY43" fmla="*/ 2697138 h 6858000"/>
              <a:gd name="connsiteX44" fmla="*/ 8249175 w 12192000"/>
              <a:gd name="connsiteY44" fmla="*/ 2708843 h 6858000"/>
              <a:gd name="connsiteX45" fmla="*/ 8217573 w 12192000"/>
              <a:gd name="connsiteY45" fmla="*/ 2722888 h 6858000"/>
              <a:gd name="connsiteX46" fmla="*/ 8189482 w 12192000"/>
              <a:gd name="connsiteY46" fmla="*/ 2740445 h 6858000"/>
              <a:gd name="connsiteX47" fmla="*/ 8163732 w 12192000"/>
              <a:gd name="connsiteY47" fmla="*/ 2761514 h 6858000"/>
              <a:gd name="connsiteX48" fmla="*/ 8142663 w 12192000"/>
              <a:gd name="connsiteY48" fmla="*/ 2787264 h 6858000"/>
              <a:gd name="connsiteX49" fmla="*/ 8125106 w 12192000"/>
              <a:gd name="connsiteY49" fmla="*/ 2815355 h 6858000"/>
              <a:gd name="connsiteX50" fmla="*/ 8111061 w 12192000"/>
              <a:gd name="connsiteY50" fmla="*/ 2846957 h 6858000"/>
              <a:gd name="connsiteX51" fmla="*/ 8099356 w 12192000"/>
              <a:gd name="connsiteY51" fmla="*/ 2880900 h 6858000"/>
              <a:gd name="connsiteX52" fmla="*/ 8088822 w 12192000"/>
              <a:gd name="connsiteY52" fmla="*/ 2914844 h 6858000"/>
              <a:gd name="connsiteX53" fmla="*/ 8079459 w 12192000"/>
              <a:gd name="connsiteY53" fmla="*/ 2951128 h 6858000"/>
              <a:gd name="connsiteX54" fmla="*/ 8070095 w 12192000"/>
              <a:gd name="connsiteY54" fmla="*/ 2986242 h 6858000"/>
              <a:gd name="connsiteX55" fmla="*/ 8059561 w 12192000"/>
              <a:gd name="connsiteY55" fmla="*/ 3021355 h 6858000"/>
              <a:gd name="connsiteX56" fmla="*/ 8047856 w 12192000"/>
              <a:gd name="connsiteY56" fmla="*/ 3055299 h 6858000"/>
              <a:gd name="connsiteX57" fmla="*/ 8033811 w 12192000"/>
              <a:gd name="connsiteY57" fmla="*/ 3086901 h 6858000"/>
              <a:gd name="connsiteX58" fmla="*/ 8017424 w 12192000"/>
              <a:gd name="connsiteY58" fmla="*/ 3116162 h 6858000"/>
              <a:gd name="connsiteX59" fmla="*/ 7996356 w 12192000"/>
              <a:gd name="connsiteY59" fmla="*/ 3141913 h 6858000"/>
              <a:gd name="connsiteX60" fmla="*/ 7972947 w 12192000"/>
              <a:gd name="connsiteY60" fmla="*/ 3168833 h 6858000"/>
              <a:gd name="connsiteX61" fmla="*/ 7946026 w 12192000"/>
              <a:gd name="connsiteY61" fmla="*/ 3192242 h 6858000"/>
              <a:gd name="connsiteX62" fmla="*/ 7916765 w 12192000"/>
              <a:gd name="connsiteY62" fmla="*/ 3214481 h 6858000"/>
              <a:gd name="connsiteX63" fmla="*/ 7887503 w 12192000"/>
              <a:gd name="connsiteY63" fmla="*/ 3236720 h 6858000"/>
              <a:gd name="connsiteX64" fmla="*/ 7858242 w 12192000"/>
              <a:gd name="connsiteY64" fmla="*/ 3258958 h 6858000"/>
              <a:gd name="connsiteX65" fmla="*/ 7830151 w 12192000"/>
              <a:gd name="connsiteY65" fmla="*/ 3281197 h 6858000"/>
              <a:gd name="connsiteX66" fmla="*/ 7803230 w 12192000"/>
              <a:gd name="connsiteY66" fmla="*/ 3305777 h 6858000"/>
              <a:gd name="connsiteX67" fmla="*/ 7779821 w 12192000"/>
              <a:gd name="connsiteY67" fmla="*/ 3330356 h 6858000"/>
              <a:gd name="connsiteX68" fmla="*/ 7759923 w 12192000"/>
              <a:gd name="connsiteY68" fmla="*/ 3358447 h 6858000"/>
              <a:gd name="connsiteX69" fmla="*/ 7744708 w 12192000"/>
              <a:gd name="connsiteY69" fmla="*/ 3387709 h 6858000"/>
              <a:gd name="connsiteX70" fmla="*/ 7734173 w 12192000"/>
              <a:gd name="connsiteY70" fmla="*/ 3422822 h 6858000"/>
              <a:gd name="connsiteX71" fmla="*/ 7729492 w 12192000"/>
              <a:gd name="connsiteY71" fmla="*/ 3459107 h 6858000"/>
              <a:gd name="connsiteX72" fmla="*/ 7728321 w 12192000"/>
              <a:gd name="connsiteY72" fmla="*/ 3496561 h 6858000"/>
              <a:gd name="connsiteX73" fmla="*/ 7731832 w 12192000"/>
              <a:gd name="connsiteY73" fmla="*/ 3536357 h 6858000"/>
              <a:gd name="connsiteX74" fmla="*/ 7736514 w 12192000"/>
              <a:gd name="connsiteY74" fmla="*/ 3576152 h 6858000"/>
              <a:gd name="connsiteX75" fmla="*/ 7742367 w 12192000"/>
              <a:gd name="connsiteY75" fmla="*/ 3615948 h 6858000"/>
              <a:gd name="connsiteX76" fmla="*/ 7747048 w 12192000"/>
              <a:gd name="connsiteY76" fmla="*/ 3655744 h 6858000"/>
              <a:gd name="connsiteX77" fmla="*/ 7749389 w 12192000"/>
              <a:gd name="connsiteY77" fmla="*/ 3695539 h 6858000"/>
              <a:gd name="connsiteX78" fmla="*/ 7749389 w 12192000"/>
              <a:gd name="connsiteY78" fmla="*/ 3734164 h 6858000"/>
              <a:gd name="connsiteX79" fmla="*/ 7744708 w 12192000"/>
              <a:gd name="connsiteY79" fmla="*/ 3770449 h 6858000"/>
              <a:gd name="connsiteX80" fmla="*/ 7735344 w 12192000"/>
              <a:gd name="connsiteY80" fmla="*/ 3806733 h 6858000"/>
              <a:gd name="connsiteX81" fmla="*/ 7721298 w 12192000"/>
              <a:gd name="connsiteY81" fmla="*/ 3840676 h 6858000"/>
              <a:gd name="connsiteX82" fmla="*/ 7703741 w 12192000"/>
              <a:gd name="connsiteY82" fmla="*/ 3875790 h 6858000"/>
              <a:gd name="connsiteX83" fmla="*/ 7683844 w 12192000"/>
              <a:gd name="connsiteY83" fmla="*/ 3910903 h 6858000"/>
              <a:gd name="connsiteX84" fmla="*/ 7662775 w 12192000"/>
              <a:gd name="connsiteY84" fmla="*/ 3946017 h 6858000"/>
              <a:gd name="connsiteX85" fmla="*/ 7642878 w 12192000"/>
              <a:gd name="connsiteY85" fmla="*/ 3979961 h 6858000"/>
              <a:gd name="connsiteX86" fmla="*/ 7625321 w 12192000"/>
              <a:gd name="connsiteY86" fmla="*/ 4016245 h 6858000"/>
              <a:gd name="connsiteX87" fmla="*/ 7611275 w 12192000"/>
              <a:gd name="connsiteY87" fmla="*/ 4051358 h 6858000"/>
              <a:gd name="connsiteX88" fmla="*/ 7601912 w 12192000"/>
              <a:gd name="connsiteY88" fmla="*/ 4087643 h 6858000"/>
              <a:gd name="connsiteX89" fmla="*/ 7598400 w 12192000"/>
              <a:gd name="connsiteY89" fmla="*/ 4125097 h 6858000"/>
              <a:gd name="connsiteX90" fmla="*/ 7601912 w 12192000"/>
              <a:gd name="connsiteY90" fmla="*/ 4162552 h 6858000"/>
              <a:gd name="connsiteX91" fmla="*/ 7611275 w 12192000"/>
              <a:gd name="connsiteY91" fmla="*/ 4198836 h 6858000"/>
              <a:gd name="connsiteX92" fmla="*/ 7625321 w 12192000"/>
              <a:gd name="connsiteY92" fmla="*/ 4233950 h 6858000"/>
              <a:gd name="connsiteX93" fmla="*/ 7642878 w 12192000"/>
              <a:gd name="connsiteY93" fmla="*/ 4270234 h 6858000"/>
              <a:gd name="connsiteX94" fmla="*/ 7662775 w 12192000"/>
              <a:gd name="connsiteY94" fmla="*/ 4304177 h 6858000"/>
              <a:gd name="connsiteX95" fmla="*/ 7683844 w 12192000"/>
              <a:gd name="connsiteY95" fmla="*/ 4339291 h 6858000"/>
              <a:gd name="connsiteX96" fmla="*/ 7703741 w 12192000"/>
              <a:gd name="connsiteY96" fmla="*/ 4374405 h 6858000"/>
              <a:gd name="connsiteX97" fmla="*/ 7721298 w 12192000"/>
              <a:gd name="connsiteY97" fmla="*/ 4409519 h 6858000"/>
              <a:gd name="connsiteX98" fmla="*/ 7735344 w 12192000"/>
              <a:gd name="connsiteY98" fmla="*/ 4443462 h 6858000"/>
              <a:gd name="connsiteX99" fmla="*/ 7744708 w 12192000"/>
              <a:gd name="connsiteY99" fmla="*/ 4479746 h 6858000"/>
              <a:gd name="connsiteX100" fmla="*/ 7749389 w 12192000"/>
              <a:gd name="connsiteY100" fmla="*/ 4516030 h 6858000"/>
              <a:gd name="connsiteX101" fmla="*/ 7749389 w 12192000"/>
              <a:gd name="connsiteY101" fmla="*/ 4554655 h 6858000"/>
              <a:gd name="connsiteX102" fmla="*/ 7747048 w 12192000"/>
              <a:gd name="connsiteY102" fmla="*/ 4594451 h 6858000"/>
              <a:gd name="connsiteX103" fmla="*/ 7742367 w 12192000"/>
              <a:gd name="connsiteY103" fmla="*/ 4634247 h 6858000"/>
              <a:gd name="connsiteX104" fmla="*/ 7736514 w 12192000"/>
              <a:gd name="connsiteY104" fmla="*/ 4674042 h 6858000"/>
              <a:gd name="connsiteX105" fmla="*/ 7731832 w 12192000"/>
              <a:gd name="connsiteY105" fmla="*/ 4713838 h 6858000"/>
              <a:gd name="connsiteX106" fmla="*/ 7728321 w 12192000"/>
              <a:gd name="connsiteY106" fmla="*/ 4753633 h 6858000"/>
              <a:gd name="connsiteX107" fmla="*/ 7729492 w 12192000"/>
              <a:gd name="connsiteY107" fmla="*/ 4791088 h 6858000"/>
              <a:gd name="connsiteX108" fmla="*/ 7734173 w 12192000"/>
              <a:gd name="connsiteY108" fmla="*/ 4827372 h 6858000"/>
              <a:gd name="connsiteX109" fmla="*/ 7744708 w 12192000"/>
              <a:gd name="connsiteY109" fmla="*/ 4862486 h 6858000"/>
              <a:gd name="connsiteX110" fmla="*/ 7759923 w 12192000"/>
              <a:gd name="connsiteY110" fmla="*/ 4891747 h 6858000"/>
              <a:gd name="connsiteX111" fmla="*/ 7779821 w 12192000"/>
              <a:gd name="connsiteY111" fmla="*/ 4919838 h 6858000"/>
              <a:gd name="connsiteX112" fmla="*/ 7803230 w 12192000"/>
              <a:gd name="connsiteY112" fmla="*/ 4944418 h 6858000"/>
              <a:gd name="connsiteX113" fmla="*/ 7830151 w 12192000"/>
              <a:gd name="connsiteY113" fmla="*/ 4968998 h 6858000"/>
              <a:gd name="connsiteX114" fmla="*/ 7858242 w 12192000"/>
              <a:gd name="connsiteY114" fmla="*/ 4991236 h 6858000"/>
              <a:gd name="connsiteX115" fmla="*/ 7887503 w 12192000"/>
              <a:gd name="connsiteY115" fmla="*/ 5013475 h 6858000"/>
              <a:gd name="connsiteX116" fmla="*/ 7916765 w 12192000"/>
              <a:gd name="connsiteY116" fmla="*/ 5035714 h 6858000"/>
              <a:gd name="connsiteX117" fmla="*/ 7946026 w 12192000"/>
              <a:gd name="connsiteY117" fmla="*/ 5057952 h 6858000"/>
              <a:gd name="connsiteX118" fmla="*/ 7972947 w 12192000"/>
              <a:gd name="connsiteY118" fmla="*/ 5081362 h 6858000"/>
              <a:gd name="connsiteX119" fmla="*/ 7996356 w 12192000"/>
              <a:gd name="connsiteY119" fmla="*/ 5108282 h 6858000"/>
              <a:gd name="connsiteX120" fmla="*/ 8017424 w 12192000"/>
              <a:gd name="connsiteY120" fmla="*/ 5134032 h 6858000"/>
              <a:gd name="connsiteX121" fmla="*/ 8033811 w 12192000"/>
              <a:gd name="connsiteY121" fmla="*/ 5163294 h 6858000"/>
              <a:gd name="connsiteX122" fmla="*/ 8047856 w 12192000"/>
              <a:gd name="connsiteY122" fmla="*/ 5194896 h 6858000"/>
              <a:gd name="connsiteX123" fmla="*/ 8059561 w 12192000"/>
              <a:gd name="connsiteY123" fmla="*/ 5228839 h 6858000"/>
              <a:gd name="connsiteX124" fmla="*/ 8070095 w 12192000"/>
              <a:gd name="connsiteY124" fmla="*/ 5263953 h 6858000"/>
              <a:gd name="connsiteX125" fmla="*/ 8079459 w 12192000"/>
              <a:gd name="connsiteY125" fmla="*/ 5299067 h 6858000"/>
              <a:gd name="connsiteX126" fmla="*/ 8088822 w 12192000"/>
              <a:gd name="connsiteY126" fmla="*/ 5335351 h 6858000"/>
              <a:gd name="connsiteX127" fmla="*/ 8099356 w 12192000"/>
              <a:gd name="connsiteY127" fmla="*/ 5369294 h 6858000"/>
              <a:gd name="connsiteX128" fmla="*/ 8111061 w 12192000"/>
              <a:gd name="connsiteY128" fmla="*/ 5403238 h 6858000"/>
              <a:gd name="connsiteX129" fmla="*/ 8125106 w 12192000"/>
              <a:gd name="connsiteY129" fmla="*/ 5434840 h 6858000"/>
              <a:gd name="connsiteX130" fmla="*/ 8142663 w 12192000"/>
              <a:gd name="connsiteY130" fmla="*/ 5462931 h 6858000"/>
              <a:gd name="connsiteX131" fmla="*/ 8163732 w 12192000"/>
              <a:gd name="connsiteY131" fmla="*/ 5488681 h 6858000"/>
              <a:gd name="connsiteX132" fmla="*/ 8189482 w 12192000"/>
              <a:gd name="connsiteY132" fmla="*/ 5509749 h 6858000"/>
              <a:gd name="connsiteX133" fmla="*/ 8217573 w 12192000"/>
              <a:gd name="connsiteY133" fmla="*/ 5527306 h 6858000"/>
              <a:gd name="connsiteX134" fmla="*/ 8249175 w 12192000"/>
              <a:gd name="connsiteY134" fmla="*/ 5541352 h 6858000"/>
              <a:gd name="connsiteX135" fmla="*/ 8283118 w 12192000"/>
              <a:gd name="connsiteY135" fmla="*/ 5553056 h 6858000"/>
              <a:gd name="connsiteX136" fmla="*/ 8317062 w 12192000"/>
              <a:gd name="connsiteY136" fmla="*/ 5563590 h 6858000"/>
              <a:gd name="connsiteX137" fmla="*/ 8353346 w 12192000"/>
              <a:gd name="connsiteY137" fmla="*/ 5572954 h 6858000"/>
              <a:gd name="connsiteX138" fmla="*/ 8388459 w 12192000"/>
              <a:gd name="connsiteY138" fmla="*/ 5582318 h 6858000"/>
              <a:gd name="connsiteX139" fmla="*/ 8423573 w 12192000"/>
              <a:gd name="connsiteY139" fmla="*/ 5592852 h 6858000"/>
              <a:gd name="connsiteX140" fmla="*/ 8457516 w 12192000"/>
              <a:gd name="connsiteY140" fmla="*/ 5604556 h 6858000"/>
              <a:gd name="connsiteX141" fmla="*/ 8489119 w 12192000"/>
              <a:gd name="connsiteY141" fmla="*/ 5618602 h 6858000"/>
              <a:gd name="connsiteX142" fmla="*/ 8518380 w 12192000"/>
              <a:gd name="connsiteY142" fmla="*/ 5634988 h 6858000"/>
              <a:gd name="connsiteX143" fmla="*/ 8544130 w 12192000"/>
              <a:gd name="connsiteY143" fmla="*/ 5656057 h 6858000"/>
              <a:gd name="connsiteX144" fmla="*/ 8571051 w 12192000"/>
              <a:gd name="connsiteY144" fmla="*/ 5679466 h 6858000"/>
              <a:gd name="connsiteX145" fmla="*/ 8594460 w 12192000"/>
              <a:gd name="connsiteY145" fmla="*/ 5706386 h 6858000"/>
              <a:gd name="connsiteX146" fmla="*/ 8616699 w 12192000"/>
              <a:gd name="connsiteY146" fmla="*/ 5734477 h 6858000"/>
              <a:gd name="connsiteX147" fmla="*/ 8638937 w 12192000"/>
              <a:gd name="connsiteY147" fmla="*/ 5763739 h 6858000"/>
              <a:gd name="connsiteX148" fmla="*/ 8661176 w 12192000"/>
              <a:gd name="connsiteY148" fmla="*/ 5793000 h 6858000"/>
              <a:gd name="connsiteX149" fmla="*/ 8683415 w 12192000"/>
              <a:gd name="connsiteY149" fmla="*/ 5821091 h 6858000"/>
              <a:gd name="connsiteX150" fmla="*/ 8707994 w 12192000"/>
              <a:gd name="connsiteY150" fmla="*/ 5848012 h 6858000"/>
              <a:gd name="connsiteX151" fmla="*/ 8732574 w 12192000"/>
              <a:gd name="connsiteY151" fmla="*/ 5871421 h 6858000"/>
              <a:gd name="connsiteX152" fmla="*/ 8760665 w 12192000"/>
              <a:gd name="connsiteY152" fmla="*/ 5891319 h 6858000"/>
              <a:gd name="connsiteX153" fmla="*/ 8789926 w 12192000"/>
              <a:gd name="connsiteY153" fmla="*/ 5906535 h 6858000"/>
              <a:gd name="connsiteX154" fmla="*/ 8825040 w 12192000"/>
              <a:gd name="connsiteY154" fmla="*/ 5917069 h 6858000"/>
              <a:gd name="connsiteX155" fmla="*/ 8861324 w 12192000"/>
              <a:gd name="connsiteY155" fmla="*/ 5921751 h 6858000"/>
              <a:gd name="connsiteX156" fmla="*/ 8898779 w 12192000"/>
              <a:gd name="connsiteY156" fmla="*/ 5922921 h 6858000"/>
              <a:gd name="connsiteX157" fmla="*/ 8938575 w 12192000"/>
              <a:gd name="connsiteY157" fmla="*/ 5919410 h 6858000"/>
              <a:gd name="connsiteX158" fmla="*/ 8978370 w 12192000"/>
              <a:gd name="connsiteY158" fmla="*/ 5914728 h 6858000"/>
              <a:gd name="connsiteX159" fmla="*/ 9018166 w 12192000"/>
              <a:gd name="connsiteY159" fmla="*/ 5908876 h 6858000"/>
              <a:gd name="connsiteX160" fmla="*/ 9057961 w 12192000"/>
              <a:gd name="connsiteY160" fmla="*/ 5904194 h 6858000"/>
              <a:gd name="connsiteX161" fmla="*/ 9097757 w 12192000"/>
              <a:gd name="connsiteY161" fmla="*/ 5901853 h 6858000"/>
              <a:gd name="connsiteX162" fmla="*/ 9136382 w 12192000"/>
              <a:gd name="connsiteY162" fmla="*/ 5901853 h 6858000"/>
              <a:gd name="connsiteX163" fmla="*/ 9172666 w 12192000"/>
              <a:gd name="connsiteY163" fmla="*/ 5906535 h 6858000"/>
              <a:gd name="connsiteX164" fmla="*/ 9208950 w 12192000"/>
              <a:gd name="connsiteY164" fmla="*/ 5915898 h 6858000"/>
              <a:gd name="connsiteX165" fmla="*/ 9244064 w 12192000"/>
              <a:gd name="connsiteY165" fmla="*/ 5929944 h 6858000"/>
              <a:gd name="connsiteX166" fmla="*/ 9279178 w 12192000"/>
              <a:gd name="connsiteY166" fmla="*/ 5948671 h 6858000"/>
              <a:gd name="connsiteX167" fmla="*/ 9314292 w 12192000"/>
              <a:gd name="connsiteY167" fmla="*/ 5967398 h 6858000"/>
              <a:gd name="connsiteX168" fmla="*/ 9349405 w 12192000"/>
              <a:gd name="connsiteY168" fmla="*/ 5988467 h 6858000"/>
              <a:gd name="connsiteX169" fmla="*/ 9383349 w 12192000"/>
              <a:gd name="connsiteY169" fmla="*/ 6008364 h 6858000"/>
              <a:gd name="connsiteX170" fmla="*/ 9419633 w 12192000"/>
              <a:gd name="connsiteY170" fmla="*/ 6025921 h 6858000"/>
              <a:gd name="connsiteX171" fmla="*/ 9454747 w 12192000"/>
              <a:gd name="connsiteY171" fmla="*/ 6039967 h 6858000"/>
              <a:gd name="connsiteX172" fmla="*/ 9491031 w 12192000"/>
              <a:gd name="connsiteY172" fmla="*/ 6049331 h 6858000"/>
              <a:gd name="connsiteX173" fmla="*/ 9528486 w 12192000"/>
              <a:gd name="connsiteY173" fmla="*/ 6052842 h 6858000"/>
              <a:gd name="connsiteX174" fmla="*/ 9565940 w 12192000"/>
              <a:gd name="connsiteY174" fmla="*/ 6049331 h 6858000"/>
              <a:gd name="connsiteX175" fmla="*/ 9602224 w 12192000"/>
              <a:gd name="connsiteY175" fmla="*/ 6039967 h 6858000"/>
              <a:gd name="connsiteX176" fmla="*/ 9637338 w 12192000"/>
              <a:gd name="connsiteY176" fmla="*/ 6025921 h 6858000"/>
              <a:gd name="connsiteX177" fmla="*/ 9673622 w 12192000"/>
              <a:gd name="connsiteY177" fmla="*/ 6008364 h 6858000"/>
              <a:gd name="connsiteX178" fmla="*/ 9707566 w 12192000"/>
              <a:gd name="connsiteY178" fmla="*/ 5988467 h 6858000"/>
              <a:gd name="connsiteX179" fmla="*/ 9742679 w 12192000"/>
              <a:gd name="connsiteY179" fmla="*/ 5967398 h 6858000"/>
              <a:gd name="connsiteX180" fmla="*/ 9777793 w 12192000"/>
              <a:gd name="connsiteY180" fmla="*/ 5948671 h 6858000"/>
              <a:gd name="connsiteX181" fmla="*/ 9812907 w 12192000"/>
              <a:gd name="connsiteY181" fmla="*/ 5929944 h 6858000"/>
              <a:gd name="connsiteX182" fmla="*/ 9846850 w 12192000"/>
              <a:gd name="connsiteY182" fmla="*/ 5915898 h 6858000"/>
              <a:gd name="connsiteX183" fmla="*/ 9884305 w 12192000"/>
              <a:gd name="connsiteY183" fmla="*/ 5906535 h 6858000"/>
              <a:gd name="connsiteX184" fmla="*/ 9920589 w 12192000"/>
              <a:gd name="connsiteY184" fmla="*/ 5901853 h 6858000"/>
              <a:gd name="connsiteX185" fmla="*/ 9959214 w 12192000"/>
              <a:gd name="connsiteY185" fmla="*/ 5901853 h 6858000"/>
              <a:gd name="connsiteX186" fmla="*/ 9999010 w 12192000"/>
              <a:gd name="connsiteY186" fmla="*/ 5904194 h 6858000"/>
              <a:gd name="connsiteX187" fmla="*/ 10038805 w 12192000"/>
              <a:gd name="connsiteY187" fmla="*/ 5908876 h 6858000"/>
              <a:gd name="connsiteX188" fmla="*/ 10078601 w 12192000"/>
              <a:gd name="connsiteY188" fmla="*/ 5914728 h 6858000"/>
              <a:gd name="connsiteX189" fmla="*/ 10118396 w 12192000"/>
              <a:gd name="connsiteY189" fmla="*/ 5919410 h 6858000"/>
              <a:gd name="connsiteX190" fmla="*/ 10158192 w 12192000"/>
              <a:gd name="connsiteY190" fmla="*/ 5922921 h 6858000"/>
              <a:gd name="connsiteX191" fmla="*/ 10195647 w 12192000"/>
              <a:gd name="connsiteY191" fmla="*/ 5921751 h 6858000"/>
              <a:gd name="connsiteX192" fmla="*/ 10231931 w 12192000"/>
              <a:gd name="connsiteY192" fmla="*/ 5917069 h 6858000"/>
              <a:gd name="connsiteX193" fmla="*/ 10267044 w 12192000"/>
              <a:gd name="connsiteY193" fmla="*/ 5906535 h 6858000"/>
              <a:gd name="connsiteX194" fmla="*/ 10296306 w 12192000"/>
              <a:gd name="connsiteY194" fmla="*/ 5891319 h 6858000"/>
              <a:gd name="connsiteX195" fmla="*/ 10324397 w 12192000"/>
              <a:gd name="connsiteY195" fmla="*/ 5871421 h 6858000"/>
              <a:gd name="connsiteX196" fmla="*/ 10348977 w 12192000"/>
              <a:gd name="connsiteY196" fmla="*/ 5848012 h 6858000"/>
              <a:gd name="connsiteX197" fmla="*/ 10373556 w 12192000"/>
              <a:gd name="connsiteY197" fmla="*/ 5821091 h 6858000"/>
              <a:gd name="connsiteX198" fmla="*/ 10395795 w 12192000"/>
              <a:gd name="connsiteY198" fmla="*/ 5793000 h 6858000"/>
              <a:gd name="connsiteX199" fmla="*/ 10418034 w 12192000"/>
              <a:gd name="connsiteY199" fmla="*/ 5763739 h 6858000"/>
              <a:gd name="connsiteX200" fmla="*/ 10440272 w 12192000"/>
              <a:gd name="connsiteY200" fmla="*/ 5734477 h 6858000"/>
              <a:gd name="connsiteX201" fmla="*/ 10462511 w 12192000"/>
              <a:gd name="connsiteY201" fmla="*/ 5706386 h 6858000"/>
              <a:gd name="connsiteX202" fmla="*/ 10485920 w 12192000"/>
              <a:gd name="connsiteY202" fmla="*/ 5679466 h 6858000"/>
              <a:gd name="connsiteX203" fmla="*/ 10512841 w 12192000"/>
              <a:gd name="connsiteY203" fmla="*/ 5656057 h 6858000"/>
              <a:gd name="connsiteX204" fmla="*/ 10538591 w 12192000"/>
              <a:gd name="connsiteY204" fmla="*/ 5634988 h 6858000"/>
              <a:gd name="connsiteX205" fmla="*/ 10567852 w 12192000"/>
              <a:gd name="connsiteY205" fmla="*/ 5618602 h 6858000"/>
              <a:gd name="connsiteX206" fmla="*/ 10599455 w 12192000"/>
              <a:gd name="connsiteY206" fmla="*/ 5604556 h 6858000"/>
              <a:gd name="connsiteX207" fmla="*/ 10633398 w 12192000"/>
              <a:gd name="connsiteY207" fmla="*/ 5592852 h 6858000"/>
              <a:gd name="connsiteX208" fmla="*/ 10668512 w 12192000"/>
              <a:gd name="connsiteY208" fmla="*/ 5582318 h 6858000"/>
              <a:gd name="connsiteX209" fmla="*/ 10703626 w 12192000"/>
              <a:gd name="connsiteY209" fmla="*/ 5572954 h 6858000"/>
              <a:gd name="connsiteX210" fmla="*/ 10739910 w 12192000"/>
              <a:gd name="connsiteY210" fmla="*/ 5563590 h 6858000"/>
              <a:gd name="connsiteX211" fmla="*/ 10773853 w 12192000"/>
              <a:gd name="connsiteY211" fmla="*/ 5553056 h 6858000"/>
              <a:gd name="connsiteX212" fmla="*/ 10807796 w 12192000"/>
              <a:gd name="connsiteY212" fmla="*/ 5541352 h 6858000"/>
              <a:gd name="connsiteX213" fmla="*/ 10839399 w 12192000"/>
              <a:gd name="connsiteY213" fmla="*/ 5527306 h 6858000"/>
              <a:gd name="connsiteX214" fmla="*/ 10867490 w 12192000"/>
              <a:gd name="connsiteY214" fmla="*/ 5509749 h 6858000"/>
              <a:gd name="connsiteX215" fmla="*/ 10893240 w 12192000"/>
              <a:gd name="connsiteY215" fmla="*/ 5488681 h 6858000"/>
              <a:gd name="connsiteX216" fmla="*/ 10914308 w 12192000"/>
              <a:gd name="connsiteY216" fmla="*/ 5462931 h 6858000"/>
              <a:gd name="connsiteX217" fmla="*/ 10931865 w 12192000"/>
              <a:gd name="connsiteY217" fmla="*/ 5434840 h 6858000"/>
              <a:gd name="connsiteX218" fmla="*/ 10945910 w 12192000"/>
              <a:gd name="connsiteY218" fmla="*/ 5403238 h 6858000"/>
              <a:gd name="connsiteX219" fmla="*/ 10957615 w 12192000"/>
              <a:gd name="connsiteY219" fmla="*/ 5369294 h 6858000"/>
              <a:gd name="connsiteX220" fmla="*/ 10968149 w 12192000"/>
              <a:gd name="connsiteY220" fmla="*/ 5335351 h 6858000"/>
              <a:gd name="connsiteX221" fmla="*/ 10977513 w 12192000"/>
              <a:gd name="connsiteY221" fmla="*/ 5299067 h 6858000"/>
              <a:gd name="connsiteX222" fmla="*/ 10986876 w 12192000"/>
              <a:gd name="connsiteY222" fmla="*/ 5263953 h 6858000"/>
              <a:gd name="connsiteX223" fmla="*/ 10997410 w 12192000"/>
              <a:gd name="connsiteY223" fmla="*/ 5228839 h 6858000"/>
              <a:gd name="connsiteX224" fmla="*/ 11009115 w 12192000"/>
              <a:gd name="connsiteY224" fmla="*/ 5194896 h 6858000"/>
              <a:gd name="connsiteX225" fmla="*/ 11023160 w 12192000"/>
              <a:gd name="connsiteY225" fmla="*/ 5163294 h 6858000"/>
              <a:gd name="connsiteX226" fmla="*/ 11039547 w 12192000"/>
              <a:gd name="connsiteY226" fmla="*/ 5134032 h 6858000"/>
              <a:gd name="connsiteX227" fmla="*/ 11060615 w 12192000"/>
              <a:gd name="connsiteY227" fmla="*/ 5108282 h 6858000"/>
              <a:gd name="connsiteX228" fmla="*/ 11084024 w 12192000"/>
              <a:gd name="connsiteY228" fmla="*/ 5081362 h 6858000"/>
              <a:gd name="connsiteX229" fmla="*/ 11110945 w 12192000"/>
              <a:gd name="connsiteY229" fmla="*/ 5057952 h 6858000"/>
              <a:gd name="connsiteX230" fmla="*/ 11139036 w 12192000"/>
              <a:gd name="connsiteY230" fmla="*/ 5035714 h 6858000"/>
              <a:gd name="connsiteX231" fmla="*/ 11169468 w 12192000"/>
              <a:gd name="connsiteY231" fmla="*/ 5013475 h 6858000"/>
              <a:gd name="connsiteX232" fmla="*/ 11198729 w 12192000"/>
              <a:gd name="connsiteY232" fmla="*/ 4991236 h 6858000"/>
              <a:gd name="connsiteX233" fmla="*/ 11226820 w 12192000"/>
              <a:gd name="connsiteY233" fmla="*/ 4968998 h 6858000"/>
              <a:gd name="connsiteX234" fmla="*/ 11253741 w 12192000"/>
              <a:gd name="connsiteY234" fmla="*/ 4944418 h 6858000"/>
              <a:gd name="connsiteX235" fmla="*/ 11277150 w 12192000"/>
              <a:gd name="connsiteY235" fmla="*/ 4919838 h 6858000"/>
              <a:gd name="connsiteX236" fmla="*/ 11297048 w 12192000"/>
              <a:gd name="connsiteY236" fmla="*/ 4891747 h 6858000"/>
              <a:gd name="connsiteX237" fmla="*/ 11312264 w 12192000"/>
              <a:gd name="connsiteY237" fmla="*/ 4862486 h 6858000"/>
              <a:gd name="connsiteX238" fmla="*/ 11322798 w 12192000"/>
              <a:gd name="connsiteY238" fmla="*/ 4827372 h 6858000"/>
              <a:gd name="connsiteX239" fmla="*/ 11327480 w 12192000"/>
              <a:gd name="connsiteY239" fmla="*/ 4791088 h 6858000"/>
              <a:gd name="connsiteX240" fmla="*/ 11328650 w 12192000"/>
              <a:gd name="connsiteY240" fmla="*/ 4753633 h 6858000"/>
              <a:gd name="connsiteX241" fmla="*/ 11325139 w 12192000"/>
              <a:gd name="connsiteY241" fmla="*/ 4713838 h 6858000"/>
              <a:gd name="connsiteX242" fmla="*/ 11320457 w 12192000"/>
              <a:gd name="connsiteY242" fmla="*/ 4674042 h 6858000"/>
              <a:gd name="connsiteX243" fmla="*/ 11314605 w 12192000"/>
              <a:gd name="connsiteY243" fmla="*/ 4634247 h 6858000"/>
              <a:gd name="connsiteX244" fmla="*/ 11309923 w 12192000"/>
              <a:gd name="connsiteY244" fmla="*/ 4594451 h 6858000"/>
              <a:gd name="connsiteX245" fmla="*/ 11307582 w 12192000"/>
              <a:gd name="connsiteY245" fmla="*/ 4554655 h 6858000"/>
              <a:gd name="connsiteX246" fmla="*/ 11307582 w 12192000"/>
              <a:gd name="connsiteY246" fmla="*/ 4516030 h 6858000"/>
              <a:gd name="connsiteX247" fmla="*/ 11312264 w 12192000"/>
              <a:gd name="connsiteY247" fmla="*/ 4479746 h 6858000"/>
              <a:gd name="connsiteX248" fmla="*/ 11321628 w 12192000"/>
              <a:gd name="connsiteY248" fmla="*/ 4443462 h 6858000"/>
              <a:gd name="connsiteX249" fmla="*/ 11335673 w 12192000"/>
              <a:gd name="connsiteY249" fmla="*/ 4409519 h 6858000"/>
              <a:gd name="connsiteX250" fmla="*/ 11354400 w 12192000"/>
              <a:gd name="connsiteY250" fmla="*/ 4374405 h 6858000"/>
              <a:gd name="connsiteX251" fmla="*/ 11373128 w 12192000"/>
              <a:gd name="connsiteY251" fmla="*/ 4339291 h 6858000"/>
              <a:gd name="connsiteX252" fmla="*/ 11394196 w 12192000"/>
              <a:gd name="connsiteY252" fmla="*/ 4304177 h 6858000"/>
              <a:gd name="connsiteX253" fmla="*/ 11414094 w 12192000"/>
              <a:gd name="connsiteY253" fmla="*/ 4270234 h 6858000"/>
              <a:gd name="connsiteX254" fmla="*/ 11431650 w 12192000"/>
              <a:gd name="connsiteY254" fmla="*/ 4233950 h 6858000"/>
              <a:gd name="connsiteX255" fmla="*/ 11445696 w 12192000"/>
              <a:gd name="connsiteY255" fmla="*/ 4198836 h 6858000"/>
              <a:gd name="connsiteX256" fmla="*/ 11455060 w 12192000"/>
              <a:gd name="connsiteY256" fmla="*/ 4162552 h 6858000"/>
              <a:gd name="connsiteX257" fmla="*/ 11458571 w 12192000"/>
              <a:gd name="connsiteY257" fmla="*/ 4125097 h 6858000"/>
              <a:gd name="connsiteX258" fmla="*/ 11455060 w 12192000"/>
              <a:gd name="connsiteY258" fmla="*/ 4087643 h 6858000"/>
              <a:gd name="connsiteX259" fmla="*/ 11445696 w 12192000"/>
              <a:gd name="connsiteY259" fmla="*/ 4051358 h 6858000"/>
              <a:gd name="connsiteX260" fmla="*/ 11431650 w 12192000"/>
              <a:gd name="connsiteY260" fmla="*/ 4016245 h 6858000"/>
              <a:gd name="connsiteX261" fmla="*/ 11414094 w 12192000"/>
              <a:gd name="connsiteY261" fmla="*/ 3979961 h 6858000"/>
              <a:gd name="connsiteX262" fmla="*/ 11394196 w 12192000"/>
              <a:gd name="connsiteY262" fmla="*/ 3946017 h 6858000"/>
              <a:gd name="connsiteX263" fmla="*/ 11373128 w 12192000"/>
              <a:gd name="connsiteY263" fmla="*/ 3910903 h 6858000"/>
              <a:gd name="connsiteX264" fmla="*/ 11354400 w 12192000"/>
              <a:gd name="connsiteY264" fmla="*/ 3875790 h 6858000"/>
              <a:gd name="connsiteX265" fmla="*/ 11335673 w 12192000"/>
              <a:gd name="connsiteY265" fmla="*/ 3840676 h 6858000"/>
              <a:gd name="connsiteX266" fmla="*/ 11321628 w 12192000"/>
              <a:gd name="connsiteY266" fmla="*/ 3806733 h 6858000"/>
              <a:gd name="connsiteX267" fmla="*/ 11312264 w 12192000"/>
              <a:gd name="connsiteY267" fmla="*/ 3770449 h 6858000"/>
              <a:gd name="connsiteX268" fmla="*/ 11307582 w 12192000"/>
              <a:gd name="connsiteY268" fmla="*/ 3734164 h 6858000"/>
              <a:gd name="connsiteX269" fmla="*/ 11307582 w 12192000"/>
              <a:gd name="connsiteY269" fmla="*/ 3695539 h 6858000"/>
              <a:gd name="connsiteX270" fmla="*/ 11309923 w 12192000"/>
              <a:gd name="connsiteY270" fmla="*/ 3655744 h 6858000"/>
              <a:gd name="connsiteX271" fmla="*/ 11314605 w 12192000"/>
              <a:gd name="connsiteY271" fmla="*/ 3615948 h 6858000"/>
              <a:gd name="connsiteX272" fmla="*/ 11320457 w 12192000"/>
              <a:gd name="connsiteY272" fmla="*/ 3576152 h 6858000"/>
              <a:gd name="connsiteX273" fmla="*/ 11325139 w 12192000"/>
              <a:gd name="connsiteY273" fmla="*/ 3536357 h 6858000"/>
              <a:gd name="connsiteX274" fmla="*/ 11328650 w 12192000"/>
              <a:gd name="connsiteY274" fmla="*/ 3496561 h 6858000"/>
              <a:gd name="connsiteX275" fmla="*/ 11327480 w 12192000"/>
              <a:gd name="connsiteY275" fmla="*/ 3459107 h 6858000"/>
              <a:gd name="connsiteX276" fmla="*/ 11322798 w 12192000"/>
              <a:gd name="connsiteY276" fmla="*/ 3422822 h 6858000"/>
              <a:gd name="connsiteX277" fmla="*/ 11312264 w 12192000"/>
              <a:gd name="connsiteY277" fmla="*/ 3387709 h 6858000"/>
              <a:gd name="connsiteX278" fmla="*/ 11297048 w 12192000"/>
              <a:gd name="connsiteY278" fmla="*/ 3358447 h 6858000"/>
              <a:gd name="connsiteX279" fmla="*/ 11277150 w 12192000"/>
              <a:gd name="connsiteY279" fmla="*/ 3330356 h 6858000"/>
              <a:gd name="connsiteX280" fmla="*/ 11253741 w 12192000"/>
              <a:gd name="connsiteY280" fmla="*/ 3305777 h 6858000"/>
              <a:gd name="connsiteX281" fmla="*/ 11226820 w 12192000"/>
              <a:gd name="connsiteY281" fmla="*/ 3281197 h 6858000"/>
              <a:gd name="connsiteX282" fmla="*/ 11198729 w 12192000"/>
              <a:gd name="connsiteY282" fmla="*/ 3258958 h 6858000"/>
              <a:gd name="connsiteX283" fmla="*/ 11169468 w 12192000"/>
              <a:gd name="connsiteY283" fmla="*/ 3236720 h 6858000"/>
              <a:gd name="connsiteX284" fmla="*/ 11139036 w 12192000"/>
              <a:gd name="connsiteY284" fmla="*/ 3214481 h 6858000"/>
              <a:gd name="connsiteX285" fmla="*/ 11110945 w 12192000"/>
              <a:gd name="connsiteY285" fmla="*/ 3192242 h 6858000"/>
              <a:gd name="connsiteX286" fmla="*/ 11084024 w 12192000"/>
              <a:gd name="connsiteY286" fmla="*/ 3168833 h 6858000"/>
              <a:gd name="connsiteX287" fmla="*/ 11060615 w 12192000"/>
              <a:gd name="connsiteY287" fmla="*/ 3141913 h 6858000"/>
              <a:gd name="connsiteX288" fmla="*/ 11039547 w 12192000"/>
              <a:gd name="connsiteY288" fmla="*/ 3116162 h 6858000"/>
              <a:gd name="connsiteX289" fmla="*/ 11023160 w 12192000"/>
              <a:gd name="connsiteY289" fmla="*/ 3086901 h 6858000"/>
              <a:gd name="connsiteX290" fmla="*/ 11009115 w 12192000"/>
              <a:gd name="connsiteY290" fmla="*/ 3055299 h 6858000"/>
              <a:gd name="connsiteX291" fmla="*/ 10997410 w 12192000"/>
              <a:gd name="connsiteY291" fmla="*/ 3021355 h 6858000"/>
              <a:gd name="connsiteX292" fmla="*/ 10986876 w 12192000"/>
              <a:gd name="connsiteY292" fmla="*/ 2986242 h 6858000"/>
              <a:gd name="connsiteX293" fmla="*/ 10977513 w 12192000"/>
              <a:gd name="connsiteY293" fmla="*/ 2951128 h 6858000"/>
              <a:gd name="connsiteX294" fmla="*/ 10968149 w 12192000"/>
              <a:gd name="connsiteY294" fmla="*/ 2914844 h 6858000"/>
              <a:gd name="connsiteX295" fmla="*/ 10957615 w 12192000"/>
              <a:gd name="connsiteY295" fmla="*/ 2880900 h 6858000"/>
              <a:gd name="connsiteX296" fmla="*/ 10945910 w 12192000"/>
              <a:gd name="connsiteY296" fmla="*/ 2846957 h 6858000"/>
              <a:gd name="connsiteX297" fmla="*/ 10931865 w 12192000"/>
              <a:gd name="connsiteY297" fmla="*/ 2815355 h 6858000"/>
              <a:gd name="connsiteX298" fmla="*/ 10914308 w 12192000"/>
              <a:gd name="connsiteY298" fmla="*/ 2787264 h 6858000"/>
              <a:gd name="connsiteX299" fmla="*/ 10893240 w 12192000"/>
              <a:gd name="connsiteY299" fmla="*/ 2761514 h 6858000"/>
              <a:gd name="connsiteX300" fmla="*/ 10867490 w 12192000"/>
              <a:gd name="connsiteY300" fmla="*/ 2740445 h 6858000"/>
              <a:gd name="connsiteX301" fmla="*/ 10839399 w 12192000"/>
              <a:gd name="connsiteY301" fmla="*/ 2722888 h 6858000"/>
              <a:gd name="connsiteX302" fmla="*/ 10807796 w 12192000"/>
              <a:gd name="connsiteY302" fmla="*/ 2708843 h 6858000"/>
              <a:gd name="connsiteX303" fmla="*/ 10773853 w 12192000"/>
              <a:gd name="connsiteY303" fmla="*/ 2697138 h 6858000"/>
              <a:gd name="connsiteX304" fmla="*/ 10739910 w 12192000"/>
              <a:gd name="connsiteY304" fmla="*/ 2686604 h 6858000"/>
              <a:gd name="connsiteX305" fmla="*/ 10703626 w 12192000"/>
              <a:gd name="connsiteY305" fmla="*/ 2677241 h 6858000"/>
              <a:gd name="connsiteX306" fmla="*/ 10668512 w 12192000"/>
              <a:gd name="connsiteY306" fmla="*/ 2667877 h 6858000"/>
              <a:gd name="connsiteX307" fmla="*/ 10633398 w 12192000"/>
              <a:gd name="connsiteY307" fmla="*/ 2657343 h 6858000"/>
              <a:gd name="connsiteX308" fmla="*/ 10599455 w 12192000"/>
              <a:gd name="connsiteY308" fmla="*/ 2645638 h 6858000"/>
              <a:gd name="connsiteX309" fmla="*/ 10567852 w 12192000"/>
              <a:gd name="connsiteY309" fmla="*/ 2631593 h 6858000"/>
              <a:gd name="connsiteX310" fmla="*/ 10538591 w 12192000"/>
              <a:gd name="connsiteY310" fmla="*/ 2615206 h 6858000"/>
              <a:gd name="connsiteX311" fmla="*/ 10512841 w 12192000"/>
              <a:gd name="connsiteY311" fmla="*/ 2594138 h 6858000"/>
              <a:gd name="connsiteX312" fmla="*/ 10485920 w 12192000"/>
              <a:gd name="connsiteY312" fmla="*/ 2570729 h 6858000"/>
              <a:gd name="connsiteX313" fmla="*/ 10462511 w 12192000"/>
              <a:gd name="connsiteY313" fmla="*/ 2543808 h 6858000"/>
              <a:gd name="connsiteX314" fmla="*/ 10440272 w 12192000"/>
              <a:gd name="connsiteY314" fmla="*/ 2515717 h 6858000"/>
              <a:gd name="connsiteX315" fmla="*/ 10418034 w 12192000"/>
              <a:gd name="connsiteY315" fmla="*/ 2486456 h 6858000"/>
              <a:gd name="connsiteX316" fmla="*/ 10395795 w 12192000"/>
              <a:gd name="connsiteY316" fmla="*/ 2457194 h 6858000"/>
              <a:gd name="connsiteX317" fmla="*/ 10373556 w 12192000"/>
              <a:gd name="connsiteY317" fmla="*/ 2429103 h 6858000"/>
              <a:gd name="connsiteX318" fmla="*/ 10348977 w 12192000"/>
              <a:gd name="connsiteY318" fmla="*/ 2402183 h 6858000"/>
              <a:gd name="connsiteX319" fmla="*/ 10324397 w 12192000"/>
              <a:gd name="connsiteY319" fmla="*/ 2378774 h 6858000"/>
              <a:gd name="connsiteX320" fmla="*/ 10296306 w 12192000"/>
              <a:gd name="connsiteY320" fmla="*/ 2358876 h 6858000"/>
              <a:gd name="connsiteX321" fmla="*/ 10267044 w 12192000"/>
              <a:gd name="connsiteY321" fmla="*/ 2343660 h 6858000"/>
              <a:gd name="connsiteX322" fmla="*/ 10231931 w 12192000"/>
              <a:gd name="connsiteY322" fmla="*/ 2333126 h 6858000"/>
              <a:gd name="connsiteX323" fmla="*/ 10195647 w 12192000"/>
              <a:gd name="connsiteY323" fmla="*/ 2328444 h 6858000"/>
              <a:gd name="connsiteX324" fmla="*/ 10158192 w 12192000"/>
              <a:gd name="connsiteY324" fmla="*/ 2327274 h 6858000"/>
              <a:gd name="connsiteX325" fmla="*/ 10118396 w 12192000"/>
              <a:gd name="connsiteY325" fmla="*/ 2330785 h 6858000"/>
              <a:gd name="connsiteX326" fmla="*/ 10078601 w 12192000"/>
              <a:gd name="connsiteY326" fmla="*/ 2335467 h 6858000"/>
              <a:gd name="connsiteX327" fmla="*/ 10038805 w 12192000"/>
              <a:gd name="connsiteY327" fmla="*/ 2341319 h 6858000"/>
              <a:gd name="connsiteX328" fmla="*/ 9999010 w 12192000"/>
              <a:gd name="connsiteY328" fmla="*/ 2346001 h 6858000"/>
              <a:gd name="connsiteX329" fmla="*/ 9959214 w 12192000"/>
              <a:gd name="connsiteY329" fmla="*/ 2348342 h 6858000"/>
              <a:gd name="connsiteX330" fmla="*/ 9920589 w 12192000"/>
              <a:gd name="connsiteY330" fmla="*/ 2348342 h 6858000"/>
              <a:gd name="connsiteX331" fmla="*/ 9884305 w 12192000"/>
              <a:gd name="connsiteY331" fmla="*/ 2343660 h 6858000"/>
              <a:gd name="connsiteX332" fmla="*/ 9846850 w 12192000"/>
              <a:gd name="connsiteY332" fmla="*/ 2334296 h 6858000"/>
              <a:gd name="connsiteX333" fmla="*/ 9812907 w 12192000"/>
              <a:gd name="connsiteY333" fmla="*/ 2320251 h 6858000"/>
              <a:gd name="connsiteX334" fmla="*/ 9777793 w 12192000"/>
              <a:gd name="connsiteY334" fmla="*/ 2301524 h 6858000"/>
              <a:gd name="connsiteX335" fmla="*/ 9742679 w 12192000"/>
              <a:gd name="connsiteY335" fmla="*/ 2282796 h 6858000"/>
              <a:gd name="connsiteX336" fmla="*/ 9707566 w 12192000"/>
              <a:gd name="connsiteY336" fmla="*/ 2261728 h 6858000"/>
              <a:gd name="connsiteX337" fmla="*/ 9673622 w 12192000"/>
              <a:gd name="connsiteY337" fmla="*/ 2241830 h 6858000"/>
              <a:gd name="connsiteX338" fmla="*/ 9637338 w 12192000"/>
              <a:gd name="connsiteY338" fmla="*/ 2224273 h 6858000"/>
              <a:gd name="connsiteX339" fmla="*/ 9602224 w 12192000"/>
              <a:gd name="connsiteY339" fmla="*/ 2210228 h 6858000"/>
              <a:gd name="connsiteX340" fmla="*/ 9565940 w 12192000"/>
              <a:gd name="connsiteY340" fmla="*/ 2200864 h 6858000"/>
              <a:gd name="connsiteX341" fmla="*/ 9528486 w 12192000"/>
              <a:gd name="connsiteY341" fmla="*/ 21973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2192000" h="6858000">
                <a:moveTo>
                  <a:pt x="0" y="0"/>
                </a:moveTo>
                <a:lnTo>
                  <a:pt x="12192000" y="0"/>
                </a:lnTo>
                <a:lnTo>
                  <a:pt x="12192000" y="6858000"/>
                </a:lnTo>
                <a:lnTo>
                  <a:pt x="0" y="6858000"/>
                </a:lnTo>
                <a:lnTo>
                  <a:pt x="0" y="0"/>
                </a:lnTo>
                <a:close/>
                <a:moveTo>
                  <a:pt x="9528486" y="2197353"/>
                </a:moveTo>
                <a:lnTo>
                  <a:pt x="9491031" y="2200864"/>
                </a:lnTo>
                <a:lnTo>
                  <a:pt x="9454747" y="2210228"/>
                </a:lnTo>
                <a:lnTo>
                  <a:pt x="9419633" y="2224273"/>
                </a:lnTo>
                <a:lnTo>
                  <a:pt x="9383349" y="2241830"/>
                </a:lnTo>
                <a:lnTo>
                  <a:pt x="9349405" y="2261728"/>
                </a:lnTo>
                <a:lnTo>
                  <a:pt x="9314292" y="2282796"/>
                </a:lnTo>
                <a:lnTo>
                  <a:pt x="9279178" y="2301524"/>
                </a:lnTo>
                <a:lnTo>
                  <a:pt x="9244064" y="2320251"/>
                </a:lnTo>
                <a:lnTo>
                  <a:pt x="9208950" y="2334296"/>
                </a:lnTo>
                <a:lnTo>
                  <a:pt x="9172666" y="2343660"/>
                </a:lnTo>
                <a:lnTo>
                  <a:pt x="9136382" y="2348342"/>
                </a:lnTo>
                <a:lnTo>
                  <a:pt x="9097757" y="2348342"/>
                </a:lnTo>
                <a:lnTo>
                  <a:pt x="9057961" y="2346001"/>
                </a:lnTo>
                <a:lnTo>
                  <a:pt x="9018166" y="2341319"/>
                </a:lnTo>
                <a:lnTo>
                  <a:pt x="8978370" y="2335467"/>
                </a:lnTo>
                <a:lnTo>
                  <a:pt x="8938575" y="2330785"/>
                </a:lnTo>
                <a:lnTo>
                  <a:pt x="8898779" y="2327274"/>
                </a:lnTo>
                <a:lnTo>
                  <a:pt x="8861324" y="2328444"/>
                </a:lnTo>
                <a:lnTo>
                  <a:pt x="8825040" y="2333126"/>
                </a:lnTo>
                <a:lnTo>
                  <a:pt x="8789926" y="2343660"/>
                </a:lnTo>
                <a:lnTo>
                  <a:pt x="8760665" y="2358876"/>
                </a:lnTo>
                <a:lnTo>
                  <a:pt x="8732574" y="2378774"/>
                </a:lnTo>
                <a:lnTo>
                  <a:pt x="8707994" y="2402183"/>
                </a:lnTo>
                <a:lnTo>
                  <a:pt x="8683415" y="2429103"/>
                </a:lnTo>
                <a:lnTo>
                  <a:pt x="8661176" y="2457194"/>
                </a:lnTo>
                <a:lnTo>
                  <a:pt x="8638937" y="2486456"/>
                </a:lnTo>
                <a:lnTo>
                  <a:pt x="8616699" y="2515717"/>
                </a:lnTo>
                <a:lnTo>
                  <a:pt x="8594460" y="2543808"/>
                </a:lnTo>
                <a:lnTo>
                  <a:pt x="8571051" y="2570729"/>
                </a:lnTo>
                <a:lnTo>
                  <a:pt x="8544130" y="2594138"/>
                </a:lnTo>
                <a:lnTo>
                  <a:pt x="8518380" y="2615206"/>
                </a:lnTo>
                <a:lnTo>
                  <a:pt x="8489119" y="2631593"/>
                </a:lnTo>
                <a:lnTo>
                  <a:pt x="8457516" y="2645638"/>
                </a:lnTo>
                <a:lnTo>
                  <a:pt x="8423573" y="2657343"/>
                </a:lnTo>
                <a:lnTo>
                  <a:pt x="8388459" y="2667877"/>
                </a:lnTo>
                <a:lnTo>
                  <a:pt x="8353346" y="2677241"/>
                </a:lnTo>
                <a:lnTo>
                  <a:pt x="8317062" y="2686604"/>
                </a:lnTo>
                <a:lnTo>
                  <a:pt x="8283118" y="2697138"/>
                </a:lnTo>
                <a:lnTo>
                  <a:pt x="8249175" y="2708843"/>
                </a:lnTo>
                <a:lnTo>
                  <a:pt x="8217573" y="2722888"/>
                </a:lnTo>
                <a:lnTo>
                  <a:pt x="8189482" y="2740445"/>
                </a:lnTo>
                <a:lnTo>
                  <a:pt x="8163732" y="2761514"/>
                </a:lnTo>
                <a:lnTo>
                  <a:pt x="8142663" y="2787264"/>
                </a:lnTo>
                <a:lnTo>
                  <a:pt x="8125106" y="2815355"/>
                </a:lnTo>
                <a:lnTo>
                  <a:pt x="8111061" y="2846957"/>
                </a:lnTo>
                <a:lnTo>
                  <a:pt x="8099356" y="2880900"/>
                </a:lnTo>
                <a:lnTo>
                  <a:pt x="8088822" y="2914844"/>
                </a:lnTo>
                <a:lnTo>
                  <a:pt x="8079459" y="2951128"/>
                </a:lnTo>
                <a:lnTo>
                  <a:pt x="8070095" y="2986242"/>
                </a:lnTo>
                <a:lnTo>
                  <a:pt x="8059561" y="3021355"/>
                </a:lnTo>
                <a:lnTo>
                  <a:pt x="8047856" y="3055299"/>
                </a:lnTo>
                <a:lnTo>
                  <a:pt x="8033811" y="3086901"/>
                </a:lnTo>
                <a:lnTo>
                  <a:pt x="8017424" y="3116162"/>
                </a:lnTo>
                <a:lnTo>
                  <a:pt x="7996356" y="3141913"/>
                </a:lnTo>
                <a:lnTo>
                  <a:pt x="7972947" y="3168833"/>
                </a:lnTo>
                <a:lnTo>
                  <a:pt x="7946026" y="3192242"/>
                </a:lnTo>
                <a:lnTo>
                  <a:pt x="7916765" y="3214481"/>
                </a:lnTo>
                <a:lnTo>
                  <a:pt x="7887503" y="3236720"/>
                </a:lnTo>
                <a:lnTo>
                  <a:pt x="7858242" y="3258958"/>
                </a:lnTo>
                <a:lnTo>
                  <a:pt x="7830151" y="3281197"/>
                </a:lnTo>
                <a:lnTo>
                  <a:pt x="7803230" y="3305777"/>
                </a:lnTo>
                <a:lnTo>
                  <a:pt x="7779821" y="3330356"/>
                </a:lnTo>
                <a:lnTo>
                  <a:pt x="7759923" y="3358447"/>
                </a:lnTo>
                <a:lnTo>
                  <a:pt x="7744708" y="3387709"/>
                </a:lnTo>
                <a:lnTo>
                  <a:pt x="7734173" y="3422822"/>
                </a:lnTo>
                <a:lnTo>
                  <a:pt x="7729492" y="3459107"/>
                </a:lnTo>
                <a:lnTo>
                  <a:pt x="7728321" y="3496561"/>
                </a:lnTo>
                <a:lnTo>
                  <a:pt x="7731832" y="3536357"/>
                </a:lnTo>
                <a:lnTo>
                  <a:pt x="7736514" y="3576152"/>
                </a:lnTo>
                <a:lnTo>
                  <a:pt x="7742367" y="3615948"/>
                </a:lnTo>
                <a:lnTo>
                  <a:pt x="7747048" y="3655744"/>
                </a:lnTo>
                <a:lnTo>
                  <a:pt x="7749389" y="3695539"/>
                </a:lnTo>
                <a:lnTo>
                  <a:pt x="7749389" y="3734164"/>
                </a:lnTo>
                <a:lnTo>
                  <a:pt x="7744708" y="3770449"/>
                </a:lnTo>
                <a:lnTo>
                  <a:pt x="7735344" y="3806733"/>
                </a:lnTo>
                <a:lnTo>
                  <a:pt x="7721298" y="3840676"/>
                </a:lnTo>
                <a:lnTo>
                  <a:pt x="7703741" y="3875790"/>
                </a:lnTo>
                <a:lnTo>
                  <a:pt x="7683844" y="3910903"/>
                </a:lnTo>
                <a:lnTo>
                  <a:pt x="7662775" y="3946017"/>
                </a:lnTo>
                <a:lnTo>
                  <a:pt x="7642878" y="3979961"/>
                </a:lnTo>
                <a:lnTo>
                  <a:pt x="7625321" y="4016245"/>
                </a:lnTo>
                <a:lnTo>
                  <a:pt x="7611275" y="4051358"/>
                </a:lnTo>
                <a:lnTo>
                  <a:pt x="7601912" y="4087643"/>
                </a:lnTo>
                <a:lnTo>
                  <a:pt x="7598400" y="4125097"/>
                </a:lnTo>
                <a:lnTo>
                  <a:pt x="7601912" y="4162552"/>
                </a:lnTo>
                <a:lnTo>
                  <a:pt x="7611275" y="4198836"/>
                </a:lnTo>
                <a:lnTo>
                  <a:pt x="7625321" y="4233950"/>
                </a:lnTo>
                <a:lnTo>
                  <a:pt x="7642878" y="4270234"/>
                </a:lnTo>
                <a:lnTo>
                  <a:pt x="7662775" y="4304177"/>
                </a:lnTo>
                <a:lnTo>
                  <a:pt x="7683844" y="4339291"/>
                </a:lnTo>
                <a:lnTo>
                  <a:pt x="7703741" y="4374405"/>
                </a:lnTo>
                <a:lnTo>
                  <a:pt x="7721298" y="4409519"/>
                </a:lnTo>
                <a:lnTo>
                  <a:pt x="7735344" y="4443462"/>
                </a:lnTo>
                <a:lnTo>
                  <a:pt x="7744708" y="4479746"/>
                </a:lnTo>
                <a:lnTo>
                  <a:pt x="7749389" y="4516030"/>
                </a:lnTo>
                <a:lnTo>
                  <a:pt x="7749389" y="4554655"/>
                </a:lnTo>
                <a:lnTo>
                  <a:pt x="7747048" y="4594451"/>
                </a:lnTo>
                <a:lnTo>
                  <a:pt x="7742367" y="4634247"/>
                </a:lnTo>
                <a:lnTo>
                  <a:pt x="7736514" y="4674042"/>
                </a:lnTo>
                <a:lnTo>
                  <a:pt x="7731832" y="4713838"/>
                </a:lnTo>
                <a:lnTo>
                  <a:pt x="7728321" y="4753633"/>
                </a:lnTo>
                <a:lnTo>
                  <a:pt x="7729492" y="4791088"/>
                </a:lnTo>
                <a:lnTo>
                  <a:pt x="7734173" y="4827372"/>
                </a:lnTo>
                <a:lnTo>
                  <a:pt x="7744708" y="4862486"/>
                </a:lnTo>
                <a:lnTo>
                  <a:pt x="7759923" y="4891747"/>
                </a:lnTo>
                <a:lnTo>
                  <a:pt x="7779821" y="4919838"/>
                </a:lnTo>
                <a:lnTo>
                  <a:pt x="7803230" y="4944418"/>
                </a:lnTo>
                <a:lnTo>
                  <a:pt x="7830151" y="4968998"/>
                </a:lnTo>
                <a:lnTo>
                  <a:pt x="7858242" y="4991236"/>
                </a:lnTo>
                <a:lnTo>
                  <a:pt x="7887503" y="5013475"/>
                </a:lnTo>
                <a:lnTo>
                  <a:pt x="7916765" y="5035714"/>
                </a:lnTo>
                <a:lnTo>
                  <a:pt x="7946026" y="5057952"/>
                </a:lnTo>
                <a:lnTo>
                  <a:pt x="7972947" y="5081362"/>
                </a:lnTo>
                <a:lnTo>
                  <a:pt x="7996356" y="5108282"/>
                </a:lnTo>
                <a:lnTo>
                  <a:pt x="8017424" y="5134032"/>
                </a:lnTo>
                <a:lnTo>
                  <a:pt x="8033811" y="5163294"/>
                </a:lnTo>
                <a:lnTo>
                  <a:pt x="8047856" y="5194896"/>
                </a:lnTo>
                <a:lnTo>
                  <a:pt x="8059561" y="5228839"/>
                </a:lnTo>
                <a:lnTo>
                  <a:pt x="8070095" y="5263953"/>
                </a:lnTo>
                <a:lnTo>
                  <a:pt x="8079459" y="5299067"/>
                </a:lnTo>
                <a:lnTo>
                  <a:pt x="8088822" y="5335351"/>
                </a:lnTo>
                <a:lnTo>
                  <a:pt x="8099356" y="5369294"/>
                </a:lnTo>
                <a:lnTo>
                  <a:pt x="8111061" y="5403238"/>
                </a:lnTo>
                <a:lnTo>
                  <a:pt x="8125106" y="5434840"/>
                </a:lnTo>
                <a:lnTo>
                  <a:pt x="8142663" y="5462931"/>
                </a:lnTo>
                <a:lnTo>
                  <a:pt x="8163732" y="5488681"/>
                </a:lnTo>
                <a:lnTo>
                  <a:pt x="8189482" y="5509749"/>
                </a:lnTo>
                <a:lnTo>
                  <a:pt x="8217573" y="5527306"/>
                </a:lnTo>
                <a:lnTo>
                  <a:pt x="8249175" y="5541352"/>
                </a:lnTo>
                <a:lnTo>
                  <a:pt x="8283118" y="5553056"/>
                </a:lnTo>
                <a:lnTo>
                  <a:pt x="8317062" y="5563590"/>
                </a:lnTo>
                <a:lnTo>
                  <a:pt x="8353346" y="5572954"/>
                </a:lnTo>
                <a:lnTo>
                  <a:pt x="8388459" y="5582318"/>
                </a:lnTo>
                <a:lnTo>
                  <a:pt x="8423573" y="5592852"/>
                </a:lnTo>
                <a:lnTo>
                  <a:pt x="8457516" y="5604556"/>
                </a:lnTo>
                <a:lnTo>
                  <a:pt x="8489119" y="5618602"/>
                </a:lnTo>
                <a:lnTo>
                  <a:pt x="8518380" y="5634988"/>
                </a:lnTo>
                <a:lnTo>
                  <a:pt x="8544130" y="5656057"/>
                </a:lnTo>
                <a:lnTo>
                  <a:pt x="8571051" y="5679466"/>
                </a:lnTo>
                <a:lnTo>
                  <a:pt x="8594460" y="5706386"/>
                </a:lnTo>
                <a:lnTo>
                  <a:pt x="8616699" y="5734477"/>
                </a:lnTo>
                <a:lnTo>
                  <a:pt x="8638937" y="5763739"/>
                </a:lnTo>
                <a:lnTo>
                  <a:pt x="8661176" y="5793000"/>
                </a:lnTo>
                <a:lnTo>
                  <a:pt x="8683415" y="5821091"/>
                </a:lnTo>
                <a:lnTo>
                  <a:pt x="8707994" y="5848012"/>
                </a:lnTo>
                <a:lnTo>
                  <a:pt x="8732574" y="5871421"/>
                </a:lnTo>
                <a:lnTo>
                  <a:pt x="8760665" y="5891319"/>
                </a:lnTo>
                <a:lnTo>
                  <a:pt x="8789926" y="5906535"/>
                </a:lnTo>
                <a:lnTo>
                  <a:pt x="8825040" y="5917069"/>
                </a:lnTo>
                <a:lnTo>
                  <a:pt x="8861324" y="5921751"/>
                </a:lnTo>
                <a:lnTo>
                  <a:pt x="8898779" y="5922921"/>
                </a:lnTo>
                <a:lnTo>
                  <a:pt x="8938575" y="5919410"/>
                </a:lnTo>
                <a:lnTo>
                  <a:pt x="8978370" y="5914728"/>
                </a:lnTo>
                <a:lnTo>
                  <a:pt x="9018166" y="5908876"/>
                </a:lnTo>
                <a:lnTo>
                  <a:pt x="9057961" y="5904194"/>
                </a:lnTo>
                <a:lnTo>
                  <a:pt x="9097757" y="5901853"/>
                </a:lnTo>
                <a:lnTo>
                  <a:pt x="9136382" y="5901853"/>
                </a:lnTo>
                <a:lnTo>
                  <a:pt x="9172666" y="5906535"/>
                </a:lnTo>
                <a:lnTo>
                  <a:pt x="9208950" y="5915898"/>
                </a:lnTo>
                <a:lnTo>
                  <a:pt x="9244064" y="5929944"/>
                </a:lnTo>
                <a:lnTo>
                  <a:pt x="9279178" y="5948671"/>
                </a:lnTo>
                <a:lnTo>
                  <a:pt x="9314292" y="5967398"/>
                </a:lnTo>
                <a:lnTo>
                  <a:pt x="9349405" y="5988467"/>
                </a:lnTo>
                <a:lnTo>
                  <a:pt x="9383349" y="6008364"/>
                </a:lnTo>
                <a:lnTo>
                  <a:pt x="9419633" y="6025921"/>
                </a:lnTo>
                <a:lnTo>
                  <a:pt x="9454747" y="6039967"/>
                </a:lnTo>
                <a:lnTo>
                  <a:pt x="9491031" y="6049331"/>
                </a:lnTo>
                <a:lnTo>
                  <a:pt x="9528486" y="6052842"/>
                </a:lnTo>
                <a:lnTo>
                  <a:pt x="9565940" y="6049331"/>
                </a:lnTo>
                <a:lnTo>
                  <a:pt x="9602224" y="6039967"/>
                </a:lnTo>
                <a:lnTo>
                  <a:pt x="9637338" y="6025921"/>
                </a:lnTo>
                <a:lnTo>
                  <a:pt x="9673622" y="6008364"/>
                </a:lnTo>
                <a:lnTo>
                  <a:pt x="9707566" y="5988467"/>
                </a:lnTo>
                <a:lnTo>
                  <a:pt x="9742679" y="5967398"/>
                </a:lnTo>
                <a:lnTo>
                  <a:pt x="9777793" y="5948671"/>
                </a:lnTo>
                <a:lnTo>
                  <a:pt x="9812907" y="5929944"/>
                </a:lnTo>
                <a:lnTo>
                  <a:pt x="9846850" y="5915898"/>
                </a:lnTo>
                <a:lnTo>
                  <a:pt x="9884305" y="5906535"/>
                </a:lnTo>
                <a:lnTo>
                  <a:pt x="9920589" y="5901853"/>
                </a:lnTo>
                <a:lnTo>
                  <a:pt x="9959214" y="5901853"/>
                </a:lnTo>
                <a:lnTo>
                  <a:pt x="9999010" y="5904194"/>
                </a:lnTo>
                <a:lnTo>
                  <a:pt x="10038805" y="5908876"/>
                </a:lnTo>
                <a:lnTo>
                  <a:pt x="10078601" y="5914728"/>
                </a:lnTo>
                <a:lnTo>
                  <a:pt x="10118396" y="5919410"/>
                </a:lnTo>
                <a:lnTo>
                  <a:pt x="10158192" y="5922921"/>
                </a:lnTo>
                <a:lnTo>
                  <a:pt x="10195647" y="5921751"/>
                </a:lnTo>
                <a:lnTo>
                  <a:pt x="10231931" y="5917069"/>
                </a:lnTo>
                <a:lnTo>
                  <a:pt x="10267044" y="5906535"/>
                </a:lnTo>
                <a:lnTo>
                  <a:pt x="10296306" y="5891319"/>
                </a:lnTo>
                <a:lnTo>
                  <a:pt x="10324397" y="5871421"/>
                </a:lnTo>
                <a:lnTo>
                  <a:pt x="10348977" y="5848012"/>
                </a:lnTo>
                <a:lnTo>
                  <a:pt x="10373556" y="5821091"/>
                </a:lnTo>
                <a:lnTo>
                  <a:pt x="10395795" y="5793000"/>
                </a:lnTo>
                <a:lnTo>
                  <a:pt x="10418034" y="5763739"/>
                </a:lnTo>
                <a:lnTo>
                  <a:pt x="10440272" y="5734477"/>
                </a:lnTo>
                <a:lnTo>
                  <a:pt x="10462511" y="5706386"/>
                </a:lnTo>
                <a:lnTo>
                  <a:pt x="10485920" y="5679466"/>
                </a:lnTo>
                <a:lnTo>
                  <a:pt x="10512841" y="5656057"/>
                </a:lnTo>
                <a:lnTo>
                  <a:pt x="10538591" y="5634988"/>
                </a:lnTo>
                <a:lnTo>
                  <a:pt x="10567852" y="5618602"/>
                </a:lnTo>
                <a:lnTo>
                  <a:pt x="10599455" y="5604556"/>
                </a:lnTo>
                <a:lnTo>
                  <a:pt x="10633398" y="5592852"/>
                </a:lnTo>
                <a:lnTo>
                  <a:pt x="10668512" y="5582318"/>
                </a:lnTo>
                <a:lnTo>
                  <a:pt x="10703626" y="5572954"/>
                </a:lnTo>
                <a:lnTo>
                  <a:pt x="10739910" y="5563590"/>
                </a:lnTo>
                <a:lnTo>
                  <a:pt x="10773853" y="5553056"/>
                </a:lnTo>
                <a:lnTo>
                  <a:pt x="10807796" y="5541352"/>
                </a:lnTo>
                <a:lnTo>
                  <a:pt x="10839399" y="5527306"/>
                </a:lnTo>
                <a:lnTo>
                  <a:pt x="10867490" y="5509749"/>
                </a:lnTo>
                <a:lnTo>
                  <a:pt x="10893240" y="5488681"/>
                </a:lnTo>
                <a:lnTo>
                  <a:pt x="10914308" y="5462931"/>
                </a:lnTo>
                <a:lnTo>
                  <a:pt x="10931865" y="5434840"/>
                </a:lnTo>
                <a:lnTo>
                  <a:pt x="10945910" y="5403238"/>
                </a:lnTo>
                <a:lnTo>
                  <a:pt x="10957615" y="5369294"/>
                </a:lnTo>
                <a:lnTo>
                  <a:pt x="10968149" y="5335351"/>
                </a:lnTo>
                <a:lnTo>
                  <a:pt x="10977513" y="5299067"/>
                </a:lnTo>
                <a:lnTo>
                  <a:pt x="10986876" y="5263953"/>
                </a:lnTo>
                <a:lnTo>
                  <a:pt x="10997410" y="5228839"/>
                </a:lnTo>
                <a:lnTo>
                  <a:pt x="11009115" y="5194896"/>
                </a:lnTo>
                <a:lnTo>
                  <a:pt x="11023160" y="5163294"/>
                </a:lnTo>
                <a:lnTo>
                  <a:pt x="11039547" y="5134032"/>
                </a:lnTo>
                <a:lnTo>
                  <a:pt x="11060615" y="5108282"/>
                </a:lnTo>
                <a:lnTo>
                  <a:pt x="11084024" y="5081362"/>
                </a:lnTo>
                <a:lnTo>
                  <a:pt x="11110945" y="5057952"/>
                </a:lnTo>
                <a:lnTo>
                  <a:pt x="11139036" y="5035714"/>
                </a:lnTo>
                <a:lnTo>
                  <a:pt x="11169468" y="5013475"/>
                </a:lnTo>
                <a:lnTo>
                  <a:pt x="11198729" y="4991236"/>
                </a:lnTo>
                <a:lnTo>
                  <a:pt x="11226820" y="4968998"/>
                </a:lnTo>
                <a:lnTo>
                  <a:pt x="11253741" y="4944418"/>
                </a:lnTo>
                <a:lnTo>
                  <a:pt x="11277150" y="4919838"/>
                </a:lnTo>
                <a:lnTo>
                  <a:pt x="11297048" y="4891747"/>
                </a:lnTo>
                <a:lnTo>
                  <a:pt x="11312264" y="4862486"/>
                </a:lnTo>
                <a:lnTo>
                  <a:pt x="11322798" y="4827372"/>
                </a:lnTo>
                <a:lnTo>
                  <a:pt x="11327480" y="4791088"/>
                </a:lnTo>
                <a:lnTo>
                  <a:pt x="11328650" y="4753633"/>
                </a:lnTo>
                <a:lnTo>
                  <a:pt x="11325139" y="4713838"/>
                </a:lnTo>
                <a:lnTo>
                  <a:pt x="11320457" y="4674042"/>
                </a:lnTo>
                <a:lnTo>
                  <a:pt x="11314605" y="4634247"/>
                </a:lnTo>
                <a:lnTo>
                  <a:pt x="11309923" y="4594451"/>
                </a:lnTo>
                <a:lnTo>
                  <a:pt x="11307582" y="4554655"/>
                </a:lnTo>
                <a:lnTo>
                  <a:pt x="11307582" y="4516030"/>
                </a:lnTo>
                <a:lnTo>
                  <a:pt x="11312264" y="4479746"/>
                </a:lnTo>
                <a:lnTo>
                  <a:pt x="11321628" y="4443462"/>
                </a:lnTo>
                <a:lnTo>
                  <a:pt x="11335673" y="4409519"/>
                </a:lnTo>
                <a:lnTo>
                  <a:pt x="11354400" y="4374405"/>
                </a:lnTo>
                <a:lnTo>
                  <a:pt x="11373128" y="4339291"/>
                </a:lnTo>
                <a:lnTo>
                  <a:pt x="11394196" y="4304177"/>
                </a:lnTo>
                <a:lnTo>
                  <a:pt x="11414094" y="4270234"/>
                </a:lnTo>
                <a:lnTo>
                  <a:pt x="11431650" y="4233950"/>
                </a:lnTo>
                <a:lnTo>
                  <a:pt x="11445696" y="4198836"/>
                </a:lnTo>
                <a:lnTo>
                  <a:pt x="11455060" y="4162552"/>
                </a:lnTo>
                <a:lnTo>
                  <a:pt x="11458571" y="4125097"/>
                </a:lnTo>
                <a:lnTo>
                  <a:pt x="11455060" y="4087643"/>
                </a:lnTo>
                <a:lnTo>
                  <a:pt x="11445696" y="4051358"/>
                </a:lnTo>
                <a:lnTo>
                  <a:pt x="11431650" y="4016245"/>
                </a:lnTo>
                <a:lnTo>
                  <a:pt x="11414094" y="3979961"/>
                </a:lnTo>
                <a:lnTo>
                  <a:pt x="11394196" y="3946017"/>
                </a:lnTo>
                <a:lnTo>
                  <a:pt x="11373128" y="3910903"/>
                </a:lnTo>
                <a:lnTo>
                  <a:pt x="11354400" y="3875790"/>
                </a:lnTo>
                <a:lnTo>
                  <a:pt x="11335673" y="3840676"/>
                </a:lnTo>
                <a:lnTo>
                  <a:pt x="11321628" y="3806733"/>
                </a:lnTo>
                <a:lnTo>
                  <a:pt x="11312264" y="3770449"/>
                </a:lnTo>
                <a:lnTo>
                  <a:pt x="11307582" y="3734164"/>
                </a:lnTo>
                <a:lnTo>
                  <a:pt x="11307582" y="3695539"/>
                </a:lnTo>
                <a:lnTo>
                  <a:pt x="11309923" y="3655744"/>
                </a:lnTo>
                <a:lnTo>
                  <a:pt x="11314605" y="3615948"/>
                </a:lnTo>
                <a:lnTo>
                  <a:pt x="11320457" y="3576152"/>
                </a:lnTo>
                <a:lnTo>
                  <a:pt x="11325139" y="3536357"/>
                </a:lnTo>
                <a:lnTo>
                  <a:pt x="11328650" y="3496561"/>
                </a:lnTo>
                <a:lnTo>
                  <a:pt x="11327480" y="3459107"/>
                </a:lnTo>
                <a:lnTo>
                  <a:pt x="11322798" y="3422822"/>
                </a:lnTo>
                <a:lnTo>
                  <a:pt x="11312264" y="3387709"/>
                </a:lnTo>
                <a:lnTo>
                  <a:pt x="11297048" y="3358447"/>
                </a:lnTo>
                <a:lnTo>
                  <a:pt x="11277150" y="3330356"/>
                </a:lnTo>
                <a:lnTo>
                  <a:pt x="11253741" y="3305777"/>
                </a:lnTo>
                <a:lnTo>
                  <a:pt x="11226820" y="3281197"/>
                </a:lnTo>
                <a:lnTo>
                  <a:pt x="11198729" y="3258958"/>
                </a:lnTo>
                <a:lnTo>
                  <a:pt x="11169468" y="3236720"/>
                </a:lnTo>
                <a:lnTo>
                  <a:pt x="11139036" y="3214481"/>
                </a:lnTo>
                <a:lnTo>
                  <a:pt x="11110945" y="3192242"/>
                </a:lnTo>
                <a:lnTo>
                  <a:pt x="11084024" y="3168833"/>
                </a:lnTo>
                <a:lnTo>
                  <a:pt x="11060615" y="3141913"/>
                </a:lnTo>
                <a:lnTo>
                  <a:pt x="11039547" y="3116162"/>
                </a:lnTo>
                <a:lnTo>
                  <a:pt x="11023160" y="3086901"/>
                </a:lnTo>
                <a:lnTo>
                  <a:pt x="11009115" y="3055299"/>
                </a:lnTo>
                <a:lnTo>
                  <a:pt x="10997410" y="3021355"/>
                </a:lnTo>
                <a:lnTo>
                  <a:pt x="10986876" y="2986242"/>
                </a:lnTo>
                <a:lnTo>
                  <a:pt x="10977513" y="2951128"/>
                </a:lnTo>
                <a:lnTo>
                  <a:pt x="10968149" y="2914844"/>
                </a:lnTo>
                <a:lnTo>
                  <a:pt x="10957615" y="2880900"/>
                </a:lnTo>
                <a:lnTo>
                  <a:pt x="10945910" y="2846957"/>
                </a:lnTo>
                <a:lnTo>
                  <a:pt x="10931865" y="2815355"/>
                </a:lnTo>
                <a:lnTo>
                  <a:pt x="10914308" y="2787264"/>
                </a:lnTo>
                <a:lnTo>
                  <a:pt x="10893240" y="2761514"/>
                </a:lnTo>
                <a:lnTo>
                  <a:pt x="10867490" y="2740445"/>
                </a:lnTo>
                <a:lnTo>
                  <a:pt x="10839399" y="2722888"/>
                </a:lnTo>
                <a:lnTo>
                  <a:pt x="10807796" y="2708843"/>
                </a:lnTo>
                <a:lnTo>
                  <a:pt x="10773853" y="2697138"/>
                </a:lnTo>
                <a:lnTo>
                  <a:pt x="10739910" y="2686604"/>
                </a:lnTo>
                <a:lnTo>
                  <a:pt x="10703626" y="2677241"/>
                </a:lnTo>
                <a:lnTo>
                  <a:pt x="10668512" y="2667877"/>
                </a:lnTo>
                <a:lnTo>
                  <a:pt x="10633398" y="2657343"/>
                </a:lnTo>
                <a:lnTo>
                  <a:pt x="10599455" y="2645638"/>
                </a:lnTo>
                <a:lnTo>
                  <a:pt x="10567852" y="2631593"/>
                </a:lnTo>
                <a:lnTo>
                  <a:pt x="10538591" y="2615206"/>
                </a:lnTo>
                <a:lnTo>
                  <a:pt x="10512841" y="2594138"/>
                </a:lnTo>
                <a:lnTo>
                  <a:pt x="10485920" y="2570729"/>
                </a:lnTo>
                <a:lnTo>
                  <a:pt x="10462511" y="2543808"/>
                </a:lnTo>
                <a:lnTo>
                  <a:pt x="10440272" y="2515717"/>
                </a:lnTo>
                <a:lnTo>
                  <a:pt x="10418034" y="2486456"/>
                </a:lnTo>
                <a:lnTo>
                  <a:pt x="10395795" y="2457194"/>
                </a:lnTo>
                <a:lnTo>
                  <a:pt x="10373556" y="2429103"/>
                </a:lnTo>
                <a:lnTo>
                  <a:pt x="10348977" y="2402183"/>
                </a:lnTo>
                <a:lnTo>
                  <a:pt x="10324397" y="2378774"/>
                </a:lnTo>
                <a:lnTo>
                  <a:pt x="10296306" y="2358876"/>
                </a:lnTo>
                <a:lnTo>
                  <a:pt x="10267044" y="2343660"/>
                </a:lnTo>
                <a:lnTo>
                  <a:pt x="10231931" y="2333126"/>
                </a:lnTo>
                <a:lnTo>
                  <a:pt x="10195647" y="2328444"/>
                </a:lnTo>
                <a:lnTo>
                  <a:pt x="10158192" y="2327274"/>
                </a:lnTo>
                <a:lnTo>
                  <a:pt x="10118396" y="2330785"/>
                </a:lnTo>
                <a:lnTo>
                  <a:pt x="10078601" y="2335467"/>
                </a:lnTo>
                <a:lnTo>
                  <a:pt x="10038805" y="2341319"/>
                </a:lnTo>
                <a:lnTo>
                  <a:pt x="9999010" y="2346001"/>
                </a:lnTo>
                <a:lnTo>
                  <a:pt x="9959214" y="2348342"/>
                </a:lnTo>
                <a:lnTo>
                  <a:pt x="9920589" y="2348342"/>
                </a:lnTo>
                <a:lnTo>
                  <a:pt x="9884305" y="2343660"/>
                </a:lnTo>
                <a:lnTo>
                  <a:pt x="9846850" y="2334296"/>
                </a:lnTo>
                <a:lnTo>
                  <a:pt x="9812907" y="2320251"/>
                </a:lnTo>
                <a:lnTo>
                  <a:pt x="9777793" y="2301524"/>
                </a:lnTo>
                <a:lnTo>
                  <a:pt x="9742679" y="2282796"/>
                </a:lnTo>
                <a:lnTo>
                  <a:pt x="9707566" y="2261728"/>
                </a:lnTo>
                <a:lnTo>
                  <a:pt x="9673622" y="2241830"/>
                </a:lnTo>
                <a:lnTo>
                  <a:pt x="9637338" y="2224273"/>
                </a:lnTo>
                <a:lnTo>
                  <a:pt x="9602224" y="2210228"/>
                </a:lnTo>
                <a:lnTo>
                  <a:pt x="9565940" y="2200864"/>
                </a:lnTo>
                <a:lnTo>
                  <a:pt x="9528486" y="2197353"/>
                </a:lnTo>
                <a:close/>
              </a:path>
            </a:pathLst>
          </a:custGeom>
          <a:solidFill>
            <a:schemeClr val="bg2"/>
          </a:solidFill>
          <a:ln w="101600">
            <a:noFill/>
            <a:prstDash val="solid"/>
            <a:round/>
            <a:headEnd/>
            <a:tailEnd/>
          </a:ln>
        </p:spPr>
      </p:sp>
      <p:sp>
        <p:nvSpPr>
          <p:cNvPr id="16" name="Freeform 6">
            <a:extLst>
              <a:ext uri="{FF2B5EF4-FFF2-40B4-BE49-F238E27FC236}">
                <a16:creationId xmlns:a16="http://schemas.microsoft.com/office/drawing/2014/main" xmlns="" id="{59146B5A-0BC2-431D-8B26-141ADDE36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8" name="Rectangle 17">
            <a:extLst>
              <a:ext uri="{FF2B5EF4-FFF2-40B4-BE49-F238E27FC236}">
                <a16:creationId xmlns:a16="http://schemas.microsoft.com/office/drawing/2014/main" xmlns="" id="{28A7DA0B-D1CC-428A-941E-C31E8E7BD4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xmlns="" id="{F0832BF0-765F-4C90-84A5-6C0EA62738A1}"/>
              </a:ext>
            </a:extLst>
          </p:cNvPr>
          <p:cNvSpPr>
            <a:spLocks noGrp="1"/>
          </p:cNvSpPr>
          <p:nvPr>
            <p:ph type="title"/>
          </p:nvPr>
        </p:nvSpPr>
        <p:spPr>
          <a:xfrm>
            <a:off x="1251678" y="382385"/>
            <a:ext cx="10178322" cy="1492132"/>
          </a:xfrm>
        </p:spPr>
        <p:txBody>
          <a:bodyPr vert="horz" lIns="91440" tIns="45720" rIns="91440" bIns="45720" rtlCol="0" anchor="t">
            <a:normAutofit/>
          </a:bodyPr>
          <a:lstStyle/>
          <a:p>
            <a:r>
              <a:rPr lang="es-ES" u="sng" dirty="0"/>
              <a:t>¿cuándo se considera que una persona tiene resistencia?</a:t>
            </a:r>
          </a:p>
        </p:txBody>
      </p:sp>
      <p:sp>
        <p:nvSpPr>
          <p:cNvPr id="3" name="Marcador de contenido 2">
            <a:extLst>
              <a:ext uri="{FF2B5EF4-FFF2-40B4-BE49-F238E27FC236}">
                <a16:creationId xmlns:a16="http://schemas.microsoft.com/office/drawing/2014/main" xmlns="" id="{2EB4B42B-E1DF-4EC7-9BA3-99F8E1353E54}"/>
              </a:ext>
            </a:extLst>
          </p:cNvPr>
          <p:cNvSpPr>
            <a:spLocks noGrp="1"/>
          </p:cNvSpPr>
          <p:nvPr>
            <p:ph sz="half" idx="1"/>
          </p:nvPr>
        </p:nvSpPr>
        <p:spPr>
          <a:xfrm>
            <a:off x="1251678" y="2286001"/>
            <a:ext cx="6015897" cy="3593591"/>
          </a:xfrm>
        </p:spPr>
        <p:txBody>
          <a:bodyPr vert="horz" lIns="91440" tIns="45720" rIns="91440" bIns="45720" rtlCol="0">
            <a:normAutofit/>
          </a:bodyPr>
          <a:lstStyle/>
          <a:p>
            <a:r>
              <a:rPr lang="es-ES" dirty="0"/>
              <a:t>Se considera que una persona tiene resistencia cuando es capaz de realizar un esfuerzo de una determinada intensidad durante un tiempo relativamente largo sin acusar los síntomas de la fatiga</a:t>
            </a:r>
          </a:p>
        </p:txBody>
      </p:sp>
    </p:spTree>
    <p:extLst>
      <p:ext uri="{BB962C8B-B14F-4D97-AF65-F5344CB8AC3E}">
        <p14:creationId xmlns:p14="http://schemas.microsoft.com/office/powerpoint/2010/main" xmlns="" val="201316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BE490B9-ED30-47EB-8DC6-99F9A1E6206A}"/>
              </a:ext>
            </a:extLst>
          </p:cNvPr>
          <p:cNvSpPr>
            <a:spLocks noGrp="1"/>
          </p:cNvSpPr>
          <p:nvPr>
            <p:ph type="title"/>
          </p:nvPr>
        </p:nvSpPr>
        <p:spPr>
          <a:xfrm>
            <a:off x="1251678" y="156474"/>
            <a:ext cx="10178322" cy="1102170"/>
          </a:xfrm>
        </p:spPr>
        <p:txBody>
          <a:bodyPr>
            <a:noAutofit/>
          </a:bodyPr>
          <a:lstStyle/>
          <a:p>
            <a:pPr algn="ctr"/>
            <a:r>
              <a:rPr lang="es-ES" sz="3600" u="sng" dirty="0"/>
              <a:t>factores que hay que tener en cuenta a la hora de estudiar la resistencia:</a:t>
            </a:r>
          </a:p>
        </p:txBody>
      </p:sp>
      <p:sp>
        <p:nvSpPr>
          <p:cNvPr id="3" name="Marcador de contenido 2">
            <a:extLst>
              <a:ext uri="{FF2B5EF4-FFF2-40B4-BE49-F238E27FC236}">
                <a16:creationId xmlns:a16="http://schemas.microsoft.com/office/drawing/2014/main" xmlns="" id="{A1501003-234C-4364-9AA0-2B83924DDBDD}"/>
              </a:ext>
            </a:extLst>
          </p:cNvPr>
          <p:cNvSpPr>
            <a:spLocks noGrp="1"/>
          </p:cNvSpPr>
          <p:nvPr>
            <p:ph idx="1"/>
          </p:nvPr>
        </p:nvSpPr>
        <p:spPr>
          <a:xfrm>
            <a:off x="1251678" y="1258644"/>
            <a:ext cx="10178322" cy="5442881"/>
          </a:xfrm>
        </p:spPr>
        <p:txBody>
          <a:bodyPr/>
          <a:lstStyle/>
          <a:p>
            <a:pPr algn="just"/>
            <a:r>
              <a:rPr lang="es-ES" b="1" dirty="0">
                <a:solidFill>
                  <a:srgbClr val="0070C0"/>
                </a:solidFill>
                <a:latin typeface="Arial" pitchFamily="34" charset="0"/>
                <a:cs typeface="Arial" pitchFamily="34" charset="0"/>
              </a:rPr>
              <a:t>Las fuentes de energía: </a:t>
            </a:r>
            <a:r>
              <a:rPr lang="es-ES" dirty="0">
                <a:solidFill>
                  <a:schemeClr val="tx1"/>
                </a:solidFill>
                <a:latin typeface="Arial" pitchFamily="34" charset="0"/>
                <a:cs typeface="Arial" pitchFamily="34" charset="0"/>
              </a:rPr>
              <a:t>A partir de los alimentos que consumimos se obtiene ATP (Adenosín Trifosfato) que se almacena en los músculos. El ATP es una molécula que produce la energía necesaria para que se realicen las contracciones musculares, la conducción nerviosa, etc.</a:t>
            </a:r>
          </a:p>
          <a:p>
            <a:pPr marL="0" indent="0" algn="just">
              <a:buNone/>
            </a:pPr>
            <a:r>
              <a:rPr lang="es-ES" sz="1600" dirty="0">
                <a:latin typeface="Arial" pitchFamily="34" charset="0"/>
                <a:cs typeface="Arial" pitchFamily="34" charset="0"/>
              </a:rPr>
              <a:t>Existen otras vías diferentes y sucesivas para obtenerlo. En función de la actividad a desarrollar interviene de manera predominante una u otra vía:</a:t>
            </a:r>
            <a:r>
              <a:rPr lang="es-ES" sz="1600" dirty="0">
                <a:solidFill>
                  <a:schemeClr val="tx1"/>
                </a:solidFill>
                <a:latin typeface="Arial" pitchFamily="34" charset="0"/>
                <a:cs typeface="Arial" pitchFamily="34" charset="0"/>
              </a:rPr>
              <a:t>  </a:t>
            </a:r>
          </a:p>
          <a:p>
            <a:pPr algn="just">
              <a:buFont typeface="Wingdings" panose="05000000000000000000" pitchFamily="2" charset="2"/>
              <a:buChar char="§"/>
            </a:pPr>
            <a:r>
              <a:rPr lang="es-ES" b="1" dirty="0">
                <a:solidFill>
                  <a:srgbClr val="7030A0"/>
                </a:solidFill>
                <a:latin typeface="Arial" pitchFamily="34" charset="0"/>
                <a:cs typeface="Arial" pitchFamily="34" charset="0"/>
              </a:rPr>
              <a:t>Vía anaeróbica aláctica: </a:t>
            </a:r>
            <a:r>
              <a:rPr lang="es-ES" dirty="0">
                <a:solidFill>
                  <a:schemeClr val="tx1"/>
                </a:solidFill>
                <a:latin typeface="Arial" pitchFamily="34" charset="0"/>
                <a:cs typeface="Arial" pitchFamily="34" charset="0"/>
              </a:rPr>
              <a:t>Utiliza de modo inmediato el ATP y también el CP (Fosfato de Creatina, a partir de él se obtiene ATP) almacenado en los músculos, y no requiere oxígeno para su aprovechamiento.</a:t>
            </a:r>
          </a:p>
          <a:p>
            <a:pPr algn="just">
              <a:buFont typeface="Wingdings" panose="05000000000000000000" pitchFamily="2" charset="2"/>
              <a:buChar char="§"/>
            </a:pPr>
            <a:r>
              <a:rPr lang="es-ES" b="1" dirty="0">
                <a:solidFill>
                  <a:srgbClr val="7030A0"/>
                </a:solidFill>
                <a:latin typeface="Arial" pitchFamily="34" charset="0"/>
                <a:cs typeface="Arial" pitchFamily="34" charset="0"/>
              </a:rPr>
              <a:t>Vía anaeróbica láctica: </a:t>
            </a:r>
            <a:r>
              <a:rPr lang="es-ES" dirty="0">
                <a:solidFill>
                  <a:schemeClr val="tx1"/>
                </a:solidFill>
                <a:latin typeface="Arial" pitchFamily="34" charset="0"/>
                <a:cs typeface="Arial" pitchFamily="34" charset="0"/>
              </a:rPr>
              <a:t>Utiliza el ATP procedente de la descomposición del glucógeno existente en los depósitos de los músculos y del hígado. Esto se produce en ausencia de oxígeno y genera como desecho ácido láctico.</a:t>
            </a:r>
          </a:p>
          <a:p>
            <a:pPr algn="just">
              <a:buFont typeface="Wingdings" panose="05000000000000000000" pitchFamily="2" charset="2"/>
              <a:buChar char="§"/>
            </a:pPr>
            <a:r>
              <a:rPr lang="es-ES" b="1" dirty="0">
                <a:solidFill>
                  <a:srgbClr val="7030A0"/>
                </a:solidFill>
                <a:latin typeface="Arial" pitchFamily="34" charset="0"/>
                <a:cs typeface="Arial" pitchFamily="34" charset="0"/>
              </a:rPr>
              <a:t>Vía aeróbica: </a:t>
            </a:r>
            <a:r>
              <a:rPr lang="es-ES" dirty="0">
                <a:solidFill>
                  <a:schemeClr val="tx1"/>
                </a:solidFill>
                <a:latin typeface="Arial" pitchFamily="34" charset="0"/>
                <a:cs typeface="Arial" pitchFamily="34" charset="0"/>
              </a:rPr>
              <a:t>En ejercicio de duración superior a los dos minutos, el organismo recurre a la oxidación del glucógeno para obtener ATP.</a:t>
            </a:r>
          </a:p>
        </p:txBody>
      </p:sp>
    </p:spTree>
    <p:extLst>
      <p:ext uri="{BB962C8B-B14F-4D97-AF65-F5344CB8AC3E}">
        <p14:creationId xmlns:p14="http://schemas.microsoft.com/office/powerpoint/2010/main" xmlns="" val="46554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xmlns="" id="{A8810A89-0FFE-4C4E-904F-4E01F025EC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a:extLst>
              <a:ext uri="{FF2B5EF4-FFF2-40B4-BE49-F238E27FC236}">
                <a16:creationId xmlns:a16="http://schemas.microsoft.com/office/drawing/2014/main" xmlns="" id="{5420D737-9CCD-4CC9-9822-1BBA773411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n 4">
            <a:extLst>
              <a:ext uri="{FF2B5EF4-FFF2-40B4-BE49-F238E27FC236}">
                <a16:creationId xmlns:a16="http://schemas.microsoft.com/office/drawing/2014/main" xmlns="" id="{D64ECC67-E9A2-4A5B-AF1B-3C3A84BD0482}"/>
              </a:ext>
            </a:extLst>
          </p:cNvPr>
          <p:cNvPicPr>
            <a:picLocks noChangeAspect="1"/>
          </p:cNvPicPr>
          <p:nvPr/>
        </p:nvPicPr>
        <p:blipFill rotWithShape="1">
          <a:blip r:embed="rId2"/>
          <a:srcRect t="6695" r="2" b="2"/>
          <a:stretch/>
        </p:blipFill>
        <p:spPr>
          <a:xfrm>
            <a:off x="5279472" y="645107"/>
            <a:ext cx="5995465" cy="5594047"/>
          </a:xfrm>
          <a:prstGeom prst="rect">
            <a:avLst/>
          </a:prstGeom>
        </p:spPr>
      </p:pic>
      <p:sp>
        <p:nvSpPr>
          <p:cNvPr id="3" name="Título 2">
            <a:extLst>
              <a:ext uri="{FF2B5EF4-FFF2-40B4-BE49-F238E27FC236}">
                <a16:creationId xmlns:a16="http://schemas.microsoft.com/office/drawing/2014/main" xmlns="" id="{80A25768-B1DD-404C-BFA9-C83E68DAEEE3}"/>
              </a:ext>
            </a:extLst>
          </p:cNvPr>
          <p:cNvSpPr>
            <a:spLocks noGrp="1"/>
          </p:cNvSpPr>
          <p:nvPr>
            <p:ph type="title"/>
          </p:nvPr>
        </p:nvSpPr>
        <p:spPr>
          <a:xfrm>
            <a:off x="1293082" y="354650"/>
            <a:ext cx="3384329" cy="1640894"/>
          </a:xfrm>
        </p:spPr>
        <p:txBody>
          <a:bodyPr vert="horz" lIns="91440" tIns="45720" rIns="91440" bIns="45720" rtlCol="0" anchor="t">
            <a:normAutofit/>
          </a:bodyPr>
          <a:lstStyle/>
          <a:p>
            <a:pPr algn="ctr">
              <a:lnSpc>
                <a:spcPct val="90000"/>
              </a:lnSpc>
            </a:pPr>
            <a:r>
              <a:rPr lang="es-ES" sz="4000" u="sng" spc="200" dirty="0">
                <a:solidFill>
                  <a:schemeClr val="tx2"/>
                </a:solidFill>
                <a:latin typeface="+mj-lt"/>
              </a:rPr>
              <a:t>El consumo de oxígeno</a:t>
            </a:r>
          </a:p>
        </p:txBody>
      </p:sp>
      <p:sp>
        <p:nvSpPr>
          <p:cNvPr id="4" name="Marcador de texto 3">
            <a:extLst>
              <a:ext uri="{FF2B5EF4-FFF2-40B4-BE49-F238E27FC236}">
                <a16:creationId xmlns:a16="http://schemas.microsoft.com/office/drawing/2014/main" xmlns="" id="{C9554E03-41E9-4C66-A611-FF0076811158}"/>
              </a:ext>
            </a:extLst>
          </p:cNvPr>
          <p:cNvSpPr>
            <a:spLocks noGrp="1"/>
          </p:cNvSpPr>
          <p:nvPr>
            <p:ph type="body" sz="half" idx="2"/>
          </p:nvPr>
        </p:nvSpPr>
        <p:spPr>
          <a:xfrm>
            <a:off x="1129553" y="1909482"/>
            <a:ext cx="3711388" cy="4317363"/>
          </a:xfrm>
        </p:spPr>
        <p:txBody>
          <a:bodyPr vert="horz" lIns="91440" tIns="45720" rIns="91440" bIns="45720" rtlCol="0">
            <a:normAutofit fontScale="92500" lnSpcReduction="10000"/>
          </a:bodyPr>
          <a:lstStyle/>
          <a:p>
            <a:pPr indent="-228600" algn="just">
              <a:lnSpc>
                <a:spcPct val="110000"/>
              </a:lnSpc>
              <a:spcBef>
                <a:spcPts val="700"/>
              </a:spcBef>
            </a:pPr>
            <a:r>
              <a:rPr lang="es-ES" sz="2000" dirty="0">
                <a:solidFill>
                  <a:schemeClr val="tx1">
                    <a:lumMod val="65000"/>
                    <a:lumOff val="35000"/>
                  </a:schemeClr>
                </a:solidFill>
                <a:latin typeface="Arial" pitchFamily="34" charset="0"/>
                <a:cs typeface="Arial" pitchFamily="34" charset="0"/>
              </a:rPr>
              <a:t>Al realizar un esfuerzo, el organismo consume oxígeno. La necesidad de oxígeno en los tejidos que trabajan o en las células musculares implicadas en una actividad física depende de la intensidad y de la duración de la misma.</a:t>
            </a:r>
          </a:p>
          <a:p>
            <a:pPr indent="-228600" algn="just">
              <a:lnSpc>
                <a:spcPct val="110000"/>
              </a:lnSpc>
              <a:spcBef>
                <a:spcPts val="700"/>
              </a:spcBef>
            </a:pPr>
            <a:r>
              <a:rPr lang="es-ES" sz="2000" dirty="0">
                <a:solidFill>
                  <a:schemeClr val="tx1">
                    <a:lumMod val="65000"/>
                    <a:lumOff val="35000"/>
                  </a:schemeClr>
                </a:solidFill>
                <a:latin typeface="Arial" pitchFamily="34" charset="0"/>
                <a:cs typeface="Arial" pitchFamily="34" charset="0"/>
              </a:rPr>
              <a:t>Existe una relación lineal entre la frecuencia cardiaca y la intensidad del esfuerzo desarrollado, de tal forma que a mayor intensidad mayor frecuencia cardíaca.</a:t>
            </a:r>
          </a:p>
        </p:txBody>
      </p:sp>
    </p:spTree>
    <p:extLst>
      <p:ext uri="{BB962C8B-B14F-4D97-AF65-F5344CB8AC3E}">
        <p14:creationId xmlns:p14="http://schemas.microsoft.com/office/powerpoint/2010/main" xmlns="" val="9664839"/>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Distintivo">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TM10001106[[fn=Distintivo]]</Template>
  <TotalTime>203</TotalTime>
  <Words>618</Words>
  <Application>Microsoft Office PowerPoint</Application>
  <PresentationFormat>Personalizado</PresentationFormat>
  <Paragraphs>49</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Distintivo</vt:lpstr>
      <vt:lpstr>RESISTENCIA FÍSICA</vt:lpstr>
      <vt:lpstr>¿qué es?</vt:lpstr>
      <vt:lpstr> efectos producidos por la resistencia física.</vt:lpstr>
      <vt:lpstr>Tipos de resistencia</vt:lpstr>
      <vt:lpstr>ANAERÓBICA </vt:lpstr>
      <vt:lpstr>Aeróbica</vt:lpstr>
      <vt:lpstr>¿cuándo se considera que una persona tiene resistencia?</vt:lpstr>
      <vt:lpstr>factores que hay que tener en cuenta a la hora de estudiar la resistencia:</vt:lpstr>
      <vt:lpstr>El consumo de oxígeno</vt:lpstr>
      <vt:lpstr>El umbral anaeróbico</vt:lpstr>
      <vt:lpstr>LA FATIGA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RESISTENCIA FÍSICA</dc:title>
  <dc:creator>Gomez P</dc:creator>
  <cp:lastModifiedBy>OROZCO PINO</cp:lastModifiedBy>
  <cp:revision>24</cp:revision>
  <dcterms:created xsi:type="dcterms:W3CDTF">2018-06-11T00:23:22Z</dcterms:created>
  <dcterms:modified xsi:type="dcterms:W3CDTF">2018-06-12T04:05:25Z</dcterms:modified>
</cp:coreProperties>
</file>