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2" r:id="rId4"/>
    <p:sldId id="258" r:id="rId5"/>
    <p:sldId id="264" r:id="rId6"/>
    <p:sldId id="265" r:id="rId7"/>
    <p:sldId id="269" r:id="rId8"/>
    <p:sldId id="259" r:id="rId9"/>
    <p:sldId id="260" r:id="rId10"/>
    <p:sldId id="266" r:id="rId11"/>
    <p:sldId id="267" r:id="rId12"/>
    <p:sldId id="261" r:id="rId13"/>
    <p:sldId id="268" r:id="rId14"/>
    <p:sldId id="271" r:id="rId15"/>
    <p:sldId id="262" r:id="rId16"/>
    <p:sldId id="263" r:id="rId17"/>
    <p:sldId id="270" r:id="rId18"/>
    <p:sldId id="273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9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62400"/>
            <a:ext cx="38862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987A3A-6FE2-4B0B-A7FC-C8461F690F3F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B7A27-A237-488A-9675-737394D1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4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987A3A-6FE2-4B0B-A7FC-C8461F690F3F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B7A27-A237-488A-9675-737394D1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8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987A3A-6FE2-4B0B-A7FC-C8461F690F3F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B7A27-A237-488A-9675-737394D1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0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987A3A-6FE2-4B0B-A7FC-C8461F690F3F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B7A27-A237-488A-9675-737394D1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987A3A-6FE2-4B0B-A7FC-C8461F690F3F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B7A27-A237-488A-9675-737394D1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4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987A3A-6FE2-4B0B-A7FC-C8461F690F3F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B7A27-A237-488A-9675-737394D1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8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987A3A-6FE2-4B0B-A7FC-C8461F690F3F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B7A27-A237-488A-9675-737394D1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9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987A3A-6FE2-4B0B-A7FC-C8461F690F3F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B7A27-A237-488A-9675-737394D1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8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987A3A-6FE2-4B0B-A7FC-C8461F690F3F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B7A27-A237-488A-9675-737394D1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0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987A3A-6FE2-4B0B-A7FC-C8461F690F3F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B7A27-A237-488A-9675-737394D1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2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987A3A-6FE2-4B0B-A7FC-C8461F690F3F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B7A27-A237-488A-9675-737394D1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6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8600" y="76200"/>
            <a:ext cx="8686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0A987A3A-6FE2-4B0B-A7FC-C8461F690F3F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E28B7A27-A237-488A-9675-737394D1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7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E46C0A"/>
          </a:solidFill>
          <a:latin typeface="Cambria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Cambria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Cambria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Cambria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Cambri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Cambri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Cambri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Cambri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Cambr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D750-110C-470A-8D7B-103CF3114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</a:t>
            </a:r>
            <a:br>
              <a:rPr lang="en-US" dirty="0"/>
            </a:br>
            <a:r>
              <a:rPr lang="en-US" sz="3200" dirty="0"/>
              <a:t>with Applications in Biomedical Imaging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540A6-AEDC-474D-963A-AA85E2B267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Ezgi Mercan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5D169-A272-43ED-B591-664CE74D0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31" y="4059121"/>
            <a:ext cx="4754469" cy="201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84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41AB-A464-4BD1-BC39-BE650D68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Cleft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B46AD-2F54-4E23-BB7E-5976B4699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the impact of cleft severity on nose deformity</a:t>
            </a:r>
          </a:p>
        </p:txBody>
      </p:sp>
    </p:spTree>
    <p:extLst>
      <p:ext uri="{BB962C8B-B14F-4D97-AF65-F5344CB8AC3E}">
        <p14:creationId xmlns:p14="http://schemas.microsoft.com/office/powerpoint/2010/main" val="814802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3425-0EF4-47D9-B5E4-CFB3CF94B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Cranial Growth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DDFA-251B-40F6-B356-7270DE52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landmark location based on age</a:t>
            </a:r>
          </a:p>
          <a:p>
            <a:r>
              <a:rPr lang="en-US" dirty="0"/>
              <a:t>Dimensionality reduction + noise removal with PCA</a:t>
            </a:r>
          </a:p>
        </p:txBody>
      </p:sp>
    </p:spTree>
    <p:extLst>
      <p:ext uri="{BB962C8B-B14F-4D97-AF65-F5344CB8AC3E}">
        <p14:creationId xmlns:p14="http://schemas.microsoft.com/office/powerpoint/2010/main" val="464482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6B84E-D08E-447D-943E-4F7C43F4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30247-8EEA-45FF-BB82-E80C8B756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K-nearest neighbor</a:t>
            </a:r>
          </a:p>
          <a:p>
            <a:r>
              <a:rPr lang="en-US" dirty="0"/>
              <a:t>Decision trees</a:t>
            </a:r>
          </a:p>
          <a:p>
            <a:r>
              <a:rPr lang="en-US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470787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DB33-918F-41E4-83AA-4F02B6CB2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Histopathology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1A0B0-DADC-426A-90FD-D36D69057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5D4D8-132A-4446-A946-3641EB92A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28"/>
          <a:stretch/>
        </p:blipFill>
        <p:spPr>
          <a:xfrm>
            <a:off x="1873405" y="3499174"/>
            <a:ext cx="6668429" cy="237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22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0515-E32D-4B8D-88EB-72357496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FaceBase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E112F-16C6-4495-AE1A-AEA3EA54B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/>
              <a:t>LASSO</a:t>
            </a:r>
          </a:p>
          <a:p>
            <a:r>
              <a:rPr lang="en-US" dirty="0"/>
              <a:t>Feature selection embedded in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B83DE-5D50-4CC8-9EB6-01835C154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220" y="3126059"/>
            <a:ext cx="4462990" cy="202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04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13DE-CA78-4E24-84A4-3F9192A4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(Deep) Neural 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93AF3-81E7-415F-A5F1-CB25BE909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all the rage</a:t>
            </a:r>
          </a:p>
          <a:p>
            <a:r>
              <a:rPr lang="en-US" dirty="0"/>
              <a:t>GPU / training requirements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Fine-tuning a pre-trained 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15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3288-481C-4F35-8E93-CCDF817E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D7C9-6FC9-4FDC-9C3F-85BFEDBED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  <a:p>
            <a:r>
              <a:rPr lang="en-US" dirty="0"/>
              <a:t>Remind convolution</a:t>
            </a:r>
          </a:p>
          <a:p>
            <a:r>
              <a:rPr lang="en-US" dirty="0"/>
              <a:t>Visual cortex analogy</a:t>
            </a:r>
          </a:p>
          <a:p>
            <a:r>
              <a:rPr lang="en-US" dirty="0"/>
              <a:t>Re-purposing pre-trained ones</a:t>
            </a:r>
          </a:p>
        </p:txBody>
      </p:sp>
    </p:spTree>
    <p:extLst>
      <p:ext uri="{BB962C8B-B14F-4D97-AF65-F5344CB8AC3E}">
        <p14:creationId xmlns:p14="http://schemas.microsoft.com/office/powerpoint/2010/main" val="3692527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0390-D5C6-4DB8-9D26-56C968FB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DD323-6FA1-41D3-AA2F-14A71964A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55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9726-9C98-47F6-B6B7-6D584DAC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D3C54-1353-43D4-BD02-38C8E2611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complexity</a:t>
            </a:r>
          </a:p>
          <a:p>
            <a:pPr lvl="1"/>
            <a:r>
              <a:rPr lang="en-US" dirty="0"/>
              <a:t>Show how </a:t>
            </a:r>
            <a:r>
              <a:rPr lang="en-US" dirty="0" err="1"/>
              <a:t>kNN</a:t>
            </a:r>
            <a:r>
              <a:rPr lang="en-US" dirty="0"/>
              <a:t> beats some complex models</a:t>
            </a:r>
          </a:p>
          <a:p>
            <a:r>
              <a:rPr lang="en-US" dirty="0"/>
              <a:t>Interpretability</a:t>
            </a:r>
          </a:p>
          <a:p>
            <a:r>
              <a:rPr lang="en-US" dirty="0"/>
              <a:t>Evaluation pitfalls</a:t>
            </a:r>
          </a:p>
          <a:p>
            <a:r>
              <a:rPr lang="en-US" dirty="0"/>
              <a:t>Data requirements, noise</a:t>
            </a:r>
          </a:p>
        </p:txBody>
      </p:sp>
    </p:spTree>
    <p:extLst>
      <p:ext uri="{BB962C8B-B14F-4D97-AF65-F5344CB8AC3E}">
        <p14:creationId xmlns:p14="http://schemas.microsoft.com/office/powerpoint/2010/main" val="242101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AB84-0E43-4C55-A5C9-A8EC59B9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ABD6E-78DE-441B-8922-5B704164A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1684-0DFF-4E5B-BA85-58F1D6660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General ML Pipeline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1DD110-C953-4C30-8BD6-3C9EAF2ECF23}"/>
              </a:ext>
            </a:extLst>
          </p:cNvPr>
          <p:cNvSpPr/>
          <p:nvPr/>
        </p:nvSpPr>
        <p:spPr>
          <a:xfrm>
            <a:off x="182144" y="1812748"/>
            <a:ext cx="1230351" cy="1331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78A97A-4E92-43BF-87DD-BC1025B5543A}"/>
              </a:ext>
            </a:extLst>
          </p:cNvPr>
          <p:cNvSpPr/>
          <p:nvPr/>
        </p:nvSpPr>
        <p:spPr>
          <a:xfrm>
            <a:off x="3520067" y="2227371"/>
            <a:ext cx="1263805" cy="503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0CAEB1-7CD2-4D49-BF3F-C0AE7D2C7B90}"/>
              </a:ext>
            </a:extLst>
          </p:cNvPr>
          <p:cNvSpPr/>
          <p:nvPr/>
        </p:nvSpPr>
        <p:spPr>
          <a:xfrm>
            <a:off x="5709423" y="3558283"/>
            <a:ext cx="1263805" cy="1216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36B1C-2859-41EA-B3DA-B0A1B5727FC5}"/>
              </a:ext>
            </a:extLst>
          </p:cNvPr>
          <p:cNvSpPr/>
          <p:nvPr/>
        </p:nvSpPr>
        <p:spPr>
          <a:xfrm>
            <a:off x="3455878" y="3779736"/>
            <a:ext cx="1390017" cy="774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C5EB2F-855B-4537-8146-3B423291E5E2}"/>
              </a:ext>
            </a:extLst>
          </p:cNvPr>
          <p:cNvSpPr/>
          <p:nvPr/>
        </p:nvSpPr>
        <p:spPr>
          <a:xfrm>
            <a:off x="1787913" y="2091507"/>
            <a:ext cx="1334430" cy="774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C79AEF-DFF9-4E6B-9090-9D74F4920093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1412495" y="2478547"/>
            <a:ext cx="3754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070759-0ECB-4503-8AEA-A6BE0B8B5882}"/>
              </a:ext>
            </a:extLst>
          </p:cNvPr>
          <p:cNvCxnSpPr>
            <a:stCxn id="11" idx="3"/>
            <a:endCxn id="5" idx="1"/>
          </p:cNvCxnSpPr>
          <p:nvPr/>
        </p:nvCxnSpPr>
        <p:spPr>
          <a:xfrm>
            <a:off x="3122343" y="2478547"/>
            <a:ext cx="397724" cy="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5CEA7D3-9329-4122-AC28-23F88CA5CECA}"/>
              </a:ext>
            </a:extLst>
          </p:cNvPr>
          <p:cNvCxnSpPr>
            <a:cxnSpLocks/>
            <a:stCxn id="4" idx="2"/>
            <a:endCxn id="10" idx="1"/>
          </p:cNvCxnSpPr>
          <p:nvPr/>
        </p:nvCxnSpPr>
        <p:spPr>
          <a:xfrm rot="16200000" flipH="1">
            <a:off x="1615384" y="2326282"/>
            <a:ext cx="1022430" cy="265855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8BE77B-00CB-4DE3-B26E-E383359B724B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4150887" y="2731035"/>
            <a:ext cx="1083" cy="1048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CBC90E-1D61-4381-8839-BBCF203058B9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845895" y="4166776"/>
            <a:ext cx="8635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DE0828A-DCD1-48C8-A225-ED729B009EA5}"/>
              </a:ext>
            </a:extLst>
          </p:cNvPr>
          <p:cNvSpPr/>
          <p:nvPr/>
        </p:nvSpPr>
        <p:spPr>
          <a:xfrm>
            <a:off x="5666677" y="5371011"/>
            <a:ext cx="1349298" cy="6072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Evaluation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328B0A6-5977-4FF0-A1E6-677F8E089212}"/>
              </a:ext>
            </a:extLst>
          </p:cNvPr>
          <p:cNvCxnSpPr>
            <a:cxnSpLocks/>
            <a:stCxn id="4" idx="2"/>
            <a:endCxn id="24" idx="1"/>
          </p:cNvCxnSpPr>
          <p:nvPr/>
        </p:nvCxnSpPr>
        <p:spPr>
          <a:xfrm rot="16200000" flipH="1">
            <a:off x="1966846" y="1974819"/>
            <a:ext cx="2530305" cy="486935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51B7935-6175-4B6D-B543-67DF969E65E4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6341326" y="4775268"/>
            <a:ext cx="0" cy="5957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8CA1D54-3B1D-4269-B144-FE3BDA62A20A}"/>
              </a:ext>
            </a:extLst>
          </p:cNvPr>
          <p:cNvSpPr/>
          <p:nvPr/>
        </p:nvSpPr>
        <p:spPr>
          <a:xfrm>
            <a:off x="7297544" y="5413722"/>
            <a:ext cx="1634583" cy="521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Performance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C9A5EDB-CED0-4FAE-A5A3-A933C899562F}"/>
              </a:ext>
            </a:extLst>
          </p:cNvPr>
          <p:cNvCxnSpPr>
            <a:cxnSpLocks/>
            <a:stCxn id="24" idx="3"/>
            <a:endCxn id="49" idx="1"/>
          </p:cNvCxnSpPr>
          <p:nvPr/>
        </p:nvCxnSpPr>
        <p:spPr>
          <a:xfrm>
            <a:off x="7015975" y="5674651"/>
            <a:ext cx="281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7872CE3-6DB8-47C7-A87D-42FADE1500D6}"/>
                  </a:ext>
                </a:extLst>
              </p:cNvPr>
              <p:cNvSpPr txBox="1"/>
              <p:nvPr/>
            </p:nvSpPr>
            <p:spPr>
              <a:xfrm>
                <a:off x="4125019" y="3070719"/>
                <a:ext cx="446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𝒳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7872CE3-6DB8-47C7-A87D-42FADE150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019" y="3070719"/>
                <a:ext cx="4469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2849940-F47B-45F8-B3B7-28DDEB65E479}"/>
                  </a:ext>
                </a:extLst>
              </p:cNvPr>
              <p:cNvSpPr txBox="1"/>
              <p:nvPr/>
            </p:nvSpPr>
            <p:spPr>
              <a:xfrm>
                <a:off x="2425215" y="3779736"/>
                <a:ext cx="424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2849940-F47B-45F8-B3B7-28DDEB65E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5" y="3779736"/>
                <a:ext cx="424090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29615AE-9927-4D57-BB5E-01C244F9404C}"/>
                  </a:ext>
                </a:extLst>
              </p:cNvPr>
              <p:cNvSpPr txBox="1"/>
              <p:nvPr/>
            </p:nvSpPr>
            <p:spPr>
              <a:xfrm>
                <a:off x="4753529" y="5257792"/>
                <a:ext cx="6864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𝓎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29615AE-9927-4D57-BB5E-01C244F94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529" y="5257792"/>
                <a:ext cx="686406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38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832B-E816-4D44-A4A6-3F4B5B31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9DBFD-B316-4817-9CDB-159F7D0DD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1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3C0B-6949-4952-B965-F290F23C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Histopathology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F43F0-AB55-4523-844D-A039BD99A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  <a:p>
            <a:r>
              <a:rPr lang="en-US" dirty="0"/>
              <a:t>k-means</a:t>
            </a:r>
          </a:p>
          <a:p>
            <a:r>
              <a:rPr lang="en-US" dirty="0"/>
              <a:t>Hierarchical clustering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E64AD3-D3DA-452C-AB6D-E6227B473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56" y="3956749"/>
            <a:ext cx="4988018" cy="211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70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BD23-BFAD-4978-85AA-154B2BFF6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Craniofacial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20EBA-CFEC-460D-8289-757F5F87D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Sagittal craniosynostosis subtypes</a:t>
            </a:r>
          </a:p>
        </p:txBody>
      </p:sp>
      <p:pic>
        <p:nvPicPr>
          <p:cNvPr id="1026" name="Picture 2" descr="Bifrontal Bossing &#10;Bitemporal Protrusion &#10;Occipital Protuberance &#10;Coronal Constriction ">
            <a:extLst>
              <a:ext uri="{FF2B5EF4-FFF2-40B4-BE49-F238E27FC236}">
                <a16:creationId xmlns:a16="http://schemas.microsoft.com/office/drawing/2014/main" id="{041236E3-3BE4-4BDD-812D-1FA4FD8B8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3240917"/>
            <a:ext cx="4801877" cy="311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29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C613-5E93-48F6-93B5-E183CB3C0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Biology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283C9-926C-422B-A245-B252FE908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MGL / gene pathways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F3D5EB-3361-4E8F-A945-859A6174D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976" y="3282524"/>
            <a:ext cx="42672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2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56F5-BE4C-46CE-912B-97FEA7CD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1C25E-6129-425C-BB18-E96E2E6FC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Concepts of training/test/validation sets</a:t>
            </a:r>
          </a:p>
          <a:p>
            <a:r>
              <a:rPr lang="en-US" dirty="0"/>
              <a:t>Training error / Test error</a:t>
            </a:r>
          </a:p>
          <a:p>
            <a:r>
              <a:rPr lang="en-US" dirty="0"/>
              <a:t>Overfitting </a:t>
            </a:r>
          </a:p>
          <a:p>
            <a:r>
              <a:rPr lang="en-US" dirty="0"/>
              <a:t>Evaluation metrics</a:t>
            </a:r>
          </a:p>
          <a:p>
            <a:r>
              <a:rPr lang="en-US" dirty="0"/>
              <a:t>Parameter / 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330600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C36D-017F-4A0D-8B1C-AAA15183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A6D28-EBED-4041-A719-64341DA73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LASSO / dimensionality reduction / feature selection</a:t>
            </a:r>
          </a:p>
          <a:p>
            <a:r>
              <a:rPr lang="en-US" dirty="0"/>
              <a:t>Fit / significance / interpretations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317745"/>
      </p:ext>
    </p:extLst>
  </p:cSld>
  <p:clrMapOvr>
    <a:masterClrMapping/>
  </p:clrMapOvr>
</p:sld>
</file>

<file path=ppt/theme/theme1.xml><?xml version="1.0" encoding="utf-8"?>
<a:theme xmlns:a="http://schemas.openxmlformats.org/drawingml/2006/main" name="Mercan.CranialGrowt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rcan.CranialGrowth.pptx" id="{B20F4CB7-4D43-488F-B3A0-863DB29EF433}" vid="{47485967-3C02-4CAC-920C-7C32292F17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Mercan.CranialGrowth</Template>
  <TotalTime>73</TotalTime>
  <Words>179</Words>
  <Application>Microsoft Office PowerPoint</Application>
  <PresentationFormat>On-screen Show (4:3)</PresentationFormat>
  <Paragraphs>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Cambria</vt:lpstr>
      <vt:lpstr>Cambria Math</vt:lpstr>
      <vt:lpstr>Mercan.CranialGrowth</vt:lpstr>
      <vt:lpstr>Machine Learning  with Applications in Biomedical Imaging</vt:lpstr>
      <vt:lpstr>Machine Learning</vt:lpstr>
      <vt:lpstr>General ML Pipeline</vt:lpstr>
      <vt:lpstr>Unsupervised Machine Learning</vt:lpstr>
      <vt:lpstr>Histopathology Example</vt:lpstr>
      <vt:lpstr>Craniofacial Example</vt:lpstr>
      <vt:lpstr>Computational Biology Example</vt:lpstr>
      <vt:lpstr>Supervised Machine Learning</vt:lpstr>
      <vt:lpstr>Regression</vt:lpstr>
      <vt:lpstr>Cleft Example</vt:lpstr>
      <vt:lpstr>Cranial Growth Example</vt:lpstr>
      <vt:lpstr>Classification</vt:lpstr>
      <vt:lpstr>Histopathology Example</vt:lpstr>
      <vt:lpstr>FaceBase Example</vt:lpstr>
      <vt:lpstr>(Deep) Neural Nets</vt:lpstr>
      <vt:lpstr>Convolutional Neural Nets</vt:lpstr>
      <vt:lpstr>Interpretability </vt:lpstr>
      <vt:lpstr>Trade-offs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with Applications in Biomedical Imaging</dc:title>
  <dc:creator>Mercan Keremoglu, Ezgi</dc:creator>
  <cp:lastModifiedBy>Mercan Keremoglu, Ezgi</cp:lastModifiedBy>
  <cp:revision>8</cp:revision>
  <dcterms:created xsi:type="dcterms:W3CDTF">2019-08-15T16:42:15Z</dcterms:created>
  <dcterms:modified xsi:type="dcterms:W3CDTF">2019-08-15T17:55:48Z</dcterms:modified>
</cp:coreProperties>
</file>