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8288000" cy="10287000"/>
  <p:notesSz cx="6858000" cy="9144000"/>
  <p:embeddedFontLst>
    <p:embeddedFont>
      <p:font typeface="Inter Bold" panose="020B0604020202020204" charset="0"/>
      <p:regular r:id="rId12"/>
    </p:embeddedFont>
    <p:embeddedFont>
      <p:font typeface="Poppins" panose="020B0502040204020203" charset="0"/>
      <p:regular r:id="rId13"/>
    </p:embeddedFont>
    <p:embeddedFont>
      <p:font typeface="Poppins Bold" panose="020B0604020202020204" charset="0"/>
      <p:regular r:id="rId14"/>
    </p:embeddedFont>
    <p:embeddedFont>
      <p:font typeface="Rundeck" charset="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8" Type="http://schemas.openxmlformats.org/officeDocument/2006/relationships/image" Target="../media/image2.svg"/><Relationship Id="rId3" Type="http://schemas.openxmlformats.org/officeDocument/2006/relationships/image" Target="../media/image8.svg"/><Relationship Id="rId7"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4CD"/>
        </a:solidFill>
        <a:effectLst/>
      </p:bgPr>
    </p:bg>
    <p:spTree>
      <p:nvGrpSpPr>
        <p:cNvPr id="1" name=""/>
        <p:cNvGrpSpPr/>
        <p:nvPr/>
      </p:nvGrpSpPr>
      <p:grpSpPr>
        <a:xfrm>
          <a:off x="0" y="0"/>
          <a:ext cx="0" cy="0"/>
          <a:chOff x="0" y="0"/>
          <a:chExt cx="0" cy="0"/>
        </a:xfrm>
      </p:grpSpPr>
      <p:sp>
        <p:nvSpPr>
          <p:cNvPr id="2" name="Freeform 2"/>
          <p:cNvSpPr/>
          <p:nvPr/>
        </p:nvSpPr>
        <p:spPr>
          <a:xfrm>
            <a:off x="16215077" y="7200900"/>
            <a:ext cx="3744468" cy="4114800"/>
          </a:xfrm>
          <a:custGeom>
            <a:avLst/>
            <a:gdLst/>
            <a:ahLst/>
            <a:cxnLst/>
            <a:rect l="l" t="t" r="r" b="b"/>
            <a:pathLst>
              <a:path w="3744468" h="4114800">
                <a:moveTo>
                  <a:pt x="0" y="0"/>
                </a:moveTo>
                <a:lnTo>
                  <a:pt x="3744468" y="0"/>
                </a:lnTo>
                <a:lnTo>
                  <a:pt x="374446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717862" y="-673206"/>
            <a:ext cx="3408812" cy="11754526"/>
          </a:xfrm>
          <a:custGeom>
            <a:avLst/>
            <a:gdLst/>
            <a:ahLst/>
            <a:cxnLst/>
            <a:rect l="l" t="t" r="r" b="b"/>
            <a:pathLst>
              <a:path w="3408812" h="11754526">
                <a:moveTo>
                  <a:pt x="0" y="0"/>
                </a:moveTo>
                <a:lnTo>
                  <a:pt x="3408813" y="0"/>
                </a:lnTo>
                <a:lnTo>
                  <a:pt x="3408813" y="11754525"/>
                </a:lnTo>
                <a:lnTo>
                  <a:pt x="0" y="117545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15966964" y="72748"/>
            <a:ext cx="6860050" cy="6868636"/>
          </a:xfrm>
          <a:custGeom>
            <a:avLst/>
            <a:gdLst/>
            <a:ahLst/>
            <a:cxnLst/>
            <a:rect l="l" t="t" r="r" b="b"/>
            <a:pathLst>
              <a:path w="6860050" h="6868636">
                <a:moveTo>
                  <a:pt x="0" y="0"/>
                </a:moveTo>
                <a:lnTo>
                  <a:pt x="6860050" y="0"/>
                </a:lnTo>
                <a:lnTo>
                  <a:pt x="6860050" y="6868636"/>
                </a:lnTo>
                <a:lnTo>
                  <a:pt x="0" y="686863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TextBox 5"/>
          <p:cNvSpPr txBox="1"/>
          <p:nvPr/>
        </p:nvSpPr>
        <p:spPr>
          <a:xfrm>
            <a:off x="4804247" y="8017976"/>
            <a:ext cx="5599379" cy="684355"/>
          </a:xfrm>
          <a:prstGeom prst="rect">
            <a:avLst/>
          </a:prstGeom>
        </p:spPr>
        <p:txBody>
          <a:bodyPr lIns="0" tIns="0" rIns="0" bIns="0" rtlCol="0" anchor="t">
            <a:spAutoFit/>
          </a:bodyPr>
          <a:lstStyle/>
          <a:p>
            <a:pPr marL="0" lvl="0" indent="0" algn="l">
              <a:lnSpc>
                <a:spcPts val="5361"/>
              </a:lnSpc>
              <a:spcBef>
                <a:spcPct val="0"/>
              </a:spcBef>
            </a:pPr>
            <a:r>
              <a:rPr lang="en-US" sz="3829" b="1">
                <a:solidFill>
                  <a:srgbClr val="000000"/>
                </a:solidFill>
                <a:latin typeface="Poppins Bold"/>
                <a:ea typeface="Poppins Bold"/>
                <a:cs typeface="Poppins Bold"/>
                <a:sym typeface="Poppins Bold"/>
              </a:rPr>
              <a:t>MURFANDI RAMADANI</a:t>
            </a:r>
          </a:p>
        </p:txBody>
      </p:sp>
      <p:grpSp>
        <p:nvGrpSpPr>
          <p:cNvPr id="6" name="Group 6"/>
          <p:cNvGrpSpPr/>
          <p:nvPr/>
        </p:nvGrpSpPr>
        <p:grpSpPr>
          <a:xfrm>
            <a:off x="6787346" y="852831"/>
            <a:ext cx="7232560" cy="2654235"/>
            <a:chOff x="0" y="0"/>
            <a:chExt cx="9643414" cy="3538980"/>
          </a:xfrm>
        </p:grpSpPr>
        <p:sp>
          <p:nvSpPr>
            <p:cNvPr id="7" name="TextBox 7"/>
            <p:cNvSpPr txBox="1"/>
            <p:nvPr/>
          </p:nvSpPr>
          <p:spPr>
            <a:xfrm>
              <a:off x="856066" y="-152400"/>
              <a:ext cx="7931281" cy="2299285"/>
            </a:xfrm>
            <a:prstGeom prst="rect">
              <a:avLst/>
            </a:prstGeom>
          </p:spPr>
          <p:txBody>
            <a:bodyPr lIns="0" tIns="0" rIns="0" bIns="0" rtlCol="0" anchor="t">
              <a:spAutoFit/>
            </a:bodyPr>
            <a:lstStyle/>
            <a:p>
              <a:pPr marL="0" lvl="0" indent="0" algn="l">
                <a:lnSpc>
                  <a:spcPts val="10907"/>
                </a:lnSpc>
              </a:pPr>
              <a:r>
                <a:rPr lang="en-US" sz="10590" spc="-264">
                  <a:solidFill>
                    <a:srgbClr val="3C7F72"/>
                  </a:solidFill>
                  <a:latin typeface="Rundeck"/>
                  <a:ea typeface="Rundeck"/>
                  <a:cs typeface="Rundeck"/>
                  <a:sym typeface="Rundeck"/>
                </a:rPr>
                <a:t>Website</a:t>
              </a:r>
            </a:p>
          </p:txBody>
        </p:sp>
        <p:sp>
          <p:nvSpPr>
            <p:cNvPr id="8" name="TextBox 8"/>
            <p:cNvSpPr txBox="1"/>
            <p:nvPr/>
          </p:nvSpPr>
          <p:spPr>
            <a:xfrm>
              <a:off x="0" y="2061160"/>
              <a:ext cx="5483002" cy="1477820"/>
            </a:xfrm>
            <a:prstGeom prst="rect">
              <a:avLst/>
            </a:prstGeom>
          </p:spPr>
          <p:txBody>
            <a:bodyPr lIns="0" tIns="0" rIns="0" bIns="0" rtlCol="0" anchor="t">
              <a:spAutoFit/>
            </a:bodyPr>
            <a:lstStyle/>
            <a:p>
              <a:pPr marL="0" lvl="0" indent="0" algn="l">
                <a:lnSpc>
                  <a:spcPts val="7083"/>
                </a:lnSpc>
              </a:pPr>
              <a:r>
                <a:rPr lang="en-US" sz="6876" spc="-171">
                  <a:solidFill>
                    <a:srgbClr val="3C7F72"/>
                  </a:solidFill>
                  <a:latin typeface="Rundeck"/>
                  <a:ea typeface="Rundeck"/>
                  <a:cs typeface="Rundeck"/>
                  <a:sym typeface="Rundeck"/>
                </a:rPr>
                <a:t>Clothing</a:t>
              </a:r>
            </a:p>
          </p:txBody>
        </p:sp>
        <p:sp>
          <p:nvSpPr>
            <p:cNvPr id="9" name="TextBox 9"/>
            <p:cNvSpPr txBox="1"/>
            <p:nvPr/>
          </p:nvSpPr>
          <p:spPr>
            <a:xfrm>
              <a:off x="5483002" y="2061160"/>
              <a:ext cx="4160412" cy="1477820"/>
            </a:xfrm>
            <a:prstGeom prst="rect">
              <a:avLst/>
            </a:prstGeom>
          </p:spPr>
          <p:txBody>
            <a:bodyPr lIns="0" tIns="0" rIns="0" bIns="0" rtlCol="0" anchor="t">
              <a:spAutoFit/>
            </a:bodyPr>
            <a:lstStyle/>
            <a:p>
              <a:pPr marL="0" lvl="0" indent="0" algn="l">
                <a:lnSpc>
                  <a:spcPts val="7083"/>
                </a:lnSpc>
              </a:pPr>
              <a:r>
                <a:rPr lang="en-US" sz="6876" spc="-171">
                  <a:solidFill>
                    <a:srgbClr val="3C7F72"/>
                  </a:solidFill>
                  <a:latin typeface="Rundeck"/>
                  <a:ea typeface="Rundeck"/>
                  <a:cs typeface="Rundeck"/>
                  <a:sym typeface="Rundeck"/>
                </a:rPr>
                <a:t>Brand</a:t>
              </a:r>
            </a:p>
          </p:txBody>
        </p:sp>
      </p:grpSp>
      <p:sp>
        <p:nvSpPr>
          <p:cNvPr id="10" name="TextBox 10"/>
          <p:cNvSpPr txBox="1"/>
          <p:nvPr/>
        </p:nvSpPr>
        <p:spPr>
          <a:xfrm>
            <a:off x="4804247" y="8806090"/>
            <a:ext cx="2780259" cy="684355"/>
          </a:xfrm>
          <a:prstGeom prst="rect">
            <a:avLst/>
          </a:prstGeom>
        </p:spPr>
        <p:txBody>
          <a:bodyPr lIns="0" tIns="0" rIns="0" bIns="0" rtlCol="0" anchor="t">
            <a:spAutoFit/>
          </a:bodyPr>
          <a:lstStyle/>
          <a:p>
            <a:pPr marL="0" lvl="0" indent="0" algn="l">
              <a:lnSpc>
                <a:spcPts val="5361"/>
              </a:lnSpc>
              <a:spcBef>
                <a:spcPct val="0"/>
              </a:spcBef>
            </a:pPr>
            <a:r>
              <a:rPr lang="en-US" sz="3829" b="1">
                <a:solidFill>
                  <a:srgbClr val="000000"/>
                </a:solidFill>
                <a:latin typeface="Poppins Bold"/>
                <a:ea typeface="Poppins Bold"/>
                <a:cs typeface="Poppins Bold"/>
                <a:sym typeface="Poppins Bold"/>
              </a:rPr>
              <a:t>230210065</a:t>
            </a:r>
          </a:p>
        </p:txBody>
      </p:sp>
      <p:sp>
        <p:nvSpPr>
          <p:cNvPr id="11" name="TextBox 11"/>
          <p:cNvSpPr txBox="1"/>
          <p:nvPr/>
        </p:nvSpPr>
        <p:spPr>
          <a:xfrm>
            <a:off x="5362142" y="4824844"/>
            <a:ext cx="10082970" cy="1532899"/>
          </a:xfrm>
          <a:prstGeom prst="rect">
            <a:avLst/>
          </a:prstGeom>
        </p:spPr>
        <p:txBody>
          <a:bodyPr lIns="0" tIns="0" rIns="0" bIns="0" rtlCol="0" anchor="t">
            <a:spAutoFit/>
          </a:bodyPr>
          <a:lstStyle/>
          <a:p>
            <a:pPr marL="0" lvl="0" indent="0" algn="l">
              <a:lnSpc>
                <a:spcPts val="9559"/>
              </a:lnSpc>
            </a:pPr>
            <a:r>
              <a:rPr lang="en-US" sz="9280" spc="-232">
                <a:solidFill>
                  <a:srgbClr val="D34A24"/>
                </a:solidFill>
                <a:latin typeface="Rundeck"/>
                <a:ea typeface="Rundeck"/>
                <a:cs typeface="Rundeck"/>
                <a:sym typeface="Rundeck"/>
              </a:rPr>
              <a:t>(Cenx Studios)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4CD"/>
        </a:solidFill>
        <a:effectLst/>
      </p:bgPr>
    </p:bg>
    <p:spTree>
      <p:nvGrpSpPr>
        <p:cNvPr id="1" name=""/>
        <p:cNvGrpSpPr/>
        <p:nvPr/>
      </p:nvGrpSpPr>
      <p:grpSpPr>
        <a:xfrm>
          <a:off x="0" y="0"/>
          <a:ext cx="0" cy="0"/>
          <a:chOff x="0" y="0"/>
          <a:chExt cx="0" cy="0"/>
        </a:xfrm>
      </p:grpSpPr>
      <p:sp>
        <p:nvSpPr>
          <p:cNvPr id="2" name="Freeform 2"/>
          <p:cNvSpPr/>
          <p:nvPr/>
        </p:nvSpPr>
        <p:spPr>
          <a:xfrm>
            <a:off x="423028" y="-376144"/>
            <a:ext cx="3408812" cy="11754526"/>
          </a:xfrm>
          <a:custGeom>
            <a:avLst/>
            <a:gdLst/>
            <a:ahLst/>
            <a:cxnLst/>
            <a:rect l="l" t="t" r="r" b="b"/>
            <a:pathLst>
              <a:path w="3408812" h="11754526">
                <a:moveTo>
                  <a:pt x="0" y="0"/>
                </a:moveTo>
                <a:lnTo>
                  <a:pt x="3408812" y="0"/>
                </a:lnTo>
                <a:lnTo>
                  <a:pt x="3408812" y="11754525"/>
                </a:lnTo>
                <a:lnTo>
                  <a:pt x="0" y="11754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4525551" y="6100474"/>
            <a:ext cx="6860050" cy="6868636"/>
          </a:xfrm>
          <a:custGeom>
            <a:avLst/>
            <a:gdLst/>
            <a:ahLst/>
            <a:cxnLst/>
            <a:rect l="l" t="t" r="r" b="b"/>
            <a:pathLst>
              <a:path w="6860050" h="6868636">
                <a:moveTo>
                  <a:pt x="0" y="0"/>
                </a:moveTo>
                <a:lnTo>
                  <a:pt x="6860050" y="0"/>
                </a:lnTo>
                <a:lnTo>
                  <a:pt x="6860050" y="6868636"/>
                </a:lnTo>
                <a:lnTo>
                  <a:pt x="0" y="686863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4352048" y="1230135"/>
            <a:ext cx="12317583" cy="7474546"/>
          </a:xfrm>
          <a:prstGeom prst="rect">
            <a:avLst/>
          </a:prstGeom>
        </p:spPr>
        <p:txBody>
          <a:bodyPr lIns="0" tIns="0" rIns="0" bIns="0" rtlCol="0" anchor="t">
            <a:spAutoFit/>
          </a:bodyPr>
          <a:lstStyle/>
          <a:p>
            <a:pPr marL="0" lvl="0" indent="0" algn="l">
              <a:lnSpc>
                <a:spcPts val="25967"/>
              </a:lnSpc>
            </a:pPr>
            <a:r>
              <a:rPr lang="en-US" sz="25211" spc="-630">
                <a:solidFill>
                  <a:srgbClr val="D34A24"/>
                </a:solidFill>
                <a:latin typeface="Rundeck"/>
                <a:ea typeface="Rundeck"/>
                <a:cs typeface="Rundeck"/>
                <a:sym typeface="Rundeck"/>
              </a:rPr>
              <a:t>Thank You</a:t>
            </a:r>
          </a:p>
        </p:txBody>
      </p:sp>
      <p:sp>
        <p:nvSpPr>
          <p:cNvPr id="5" name="Freeform 5"/>
          <p:cNvSpPr/>
          <p:nvPr/>
        </p:nvSpPr>
        <p:spPr>
          <a:xfrm>
            <a:off x="15698909" y="-1466770"/>
            <a:ext cx="4825263" cy="6967889"/>
          </a:xfrm>
          <a:custGeom>
            <a:avLst/>
            <a:gdLst/>
            <a:ahLst/>
            <a:cxnLst/>
            <a:rect l="l" t="t" r="r" b="b"/>
            <a:pathLst>
              <a:path w="4825263" h="6967889">
                <a:moveTo>
                  <a:pt x="0" y="0"/>
                </a:moveTo>
                <a:lnTo>
                  <a:pt x="4825263" y="0"/>
                </a:lnTo>
                <a:lnTo>
                  <a:pt x="4825263" y="6967889"/>
                </a:lnTo>
                <a:lnTo>
                  <a:pt x="0" y="696788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a:off x="11691779" y="6100474"/>
            <a:ext cx="2623824" cy="2472954"/>
          </a:xfrm>
          <a:custGeom>
            <a:avLst/>
            <a:gdLst/>
            <a:ahLst/>
            <a:cxnLst/>
            <a:rect l="l" t="t" r="r" b="b"/>
            <a:pathLst>
              <a:path w="2623824" h="2472954">
                <a:moveTo>
                  <a:pt x="0" y="0"/>
                </a:moveTo>
                <a:lnTo>
                  <a:pt x="2623824" y="0"/>
                </a:lnTo>
                <a:lnTo>
                  <a:pt x="2623824" y="2472954"/>
                </a:lnTo>
                <a:lnTo>
                  <a:pt x="0" y="247295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4CD"/>
        </a:solidFill>
        <a:effectLst/>
      </p:bgPr>
    </p:bg>
    <p:spTree>
      <p:nvGrpSpPr>
        <p:cNvPr id="1" name=""/>
        <p:cNvGrpSpPr/>
        <p:nvPr/>
      </p:nvGrpSpPr>
      <p:grpSpPr>
        <a:xfrm>
          <a:off x="0" y="0"/>
          <a:ext cx="0" cy="0"/>
          <a:chOff x="0" y="0"/>
          <a:chExt cx="0" cy="0"/>
        </a:xfrm>
      </p:grpSpPr>
      <p:sp>
        <p:nvSpPr>
          <p:cNvPr id="2" name="Freeform 2"/>
          <p:cNvSpPr/>
          <p:nvPr/>
        </p:nvSpPr>
        <p:spPr>
          <a:xfrm>
            <a:off x="16446068" y="-232716"/>
            <a:ext cx="3367619" cy="4862988"/>
          </a:xfrm>
          <a:custGeom>
            <a:avLst/>
            <a:gdLst/>
            <a:ahLst/>
            <a:cxnLst/>
            <a:rect l="l" t="t" r="r" b="b"/>
            <a:pathLst>
              <a:path w="3367619" h="4862988">
                <a:moveTo>
                  <a:pt x="0" y="0"/>
                </a:moveTo>
                <a:lnTo>
                  <a:pt x="3367619" y="0"/>
                </a:lnTo>
                <a:lnTo>
                  <a:pt x="3367619" y="4862988"/>
                </a:lnTo>
                <a:lnTo>
                  <a:pt x="0" y="48629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64884" y="495458"/>
            <a:ext cx="2623824" cy="2472954"/>
          </a:xfrm>
          <a:custGeom>
            <a:avLst/>
            <a:gdLst/>
            <a:ahLst/>
            <a:cxnLst/>
            <a:rect l="l" t="t" r="r" b="b"/>
            <a:pathLst>
              <a:path w="2623824" h="2472954">
                <a:moveTo>
                  <a:pt x="0" y="0"/>
                </a:moveTo>
                <a:lnTo>
                  <a:pt x="2623824" y="0"/>
                </a:lnTo>
                <a:lnTo>
                  <a:pt x="2623824" y="2472954"/>
                </a:lnTo>
                <a:lnTo>
                  <a:pt x="0" y="247295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AutoShape 4"/>
          <p:cNvSpPr/>
          <p:nvPr/>
        </p:nvSpPr>
        <p:spPr>
          <a:xfrm>
            <a:off x="3597920" y="2461241"/>
            <a:ext cx="10983426" cy="0"/>
          </a:xfrm>
          <a:prstGeom prst="line">
            <a:avLst/>
          </a:prstGeom>
          <a:ln w="76200" cap="flat">
            <a:solidFill>
              <a:srgbClr val="3C7F72"/>
            </a:solidFill>
            <a:prstDash val="solid"/>
            <a:headEnd type="none" w="sm" len="sm"/>
            <a:tailEnd type="none" w="sm" len="sm"/>
          </a:ln>
        </p:spPr>
      </p:sp>
      <p:grpSp>
        <p:nvGrpSpPr>
          <p:cNvPr id="5" name="Group 5"/>
          <p:cNvGrpSpPr/>
          <p:nvPr/>
        </p:nvGrpSpPr>
        <p:grpSpPr>
          <a:xfrm>
            <a:off x="4422383" y="2821659"/>
            <a:ext cx="9443235" cy="6289888"/>
            <a:chOff x="0" y="0"/>
            <a:chExt cx="2487107" cy="1656596"/>
          </a:xfrm>
        </p:grpSpPr>
        <p:sp>
          <p:nvSpPr>
            <p:cNvPr id="6" name="Freeform 6"/>
            <p:cNvSpPr/>
            <p:nvPr/>
          </p:nvSpPr>
          <p:spPr>
            <a:xfrm>
              <a:off x="0" y="0"/>
              <a:ext cx="2487107" cy="1656596"/>
            </a:xfrm>
            <a:custGeom>
              <a:avLst/>
              <a:gdLst/>
              <a:ahLst/>
              <a:cxnLst/>
              <a:rect l="l" t="t" r="r" b="b"/>
              <a:pathLst>
                <a:path w="2487107" h="1656596">
                  <a:moveTo>
                    <a:pt x="34433" y="0"/>
                  </a:moveTo>
                  <a:lnTo>
                    <a:pt x="2452674" y="0"/>
                  </a:lnTo>
                  <a:cubicBezTo>
                    <a:pt x="2461806" y="0"/>
                    <a:pt x="2470564" y="3628"/>
                    <a:pt x="2477022" y="10085"/>
                  </a:cubicBezTo>
                  <a:cubicBezTo>
                    <a:pt x="2483479" y="16543"/>
                    <a:pt x="2487107" y="25301"/>
                    <a:pt x="2487107" y="34433"/>
                  </a:cubicBezTo>
                  <a:lnTo>
                    <a:pt x="2487107" y="1622163"/>
                  </a:lnTo>
                  <a:cubicBezTo>
                    <a:pt x="2487107" y="1641180"/>
                    <a:pt x="2471691" y="1656596"/>
                    <a:pt x="2452674" y="1656596"/>
                  </a:cubicBezTo>
                  <a:lnTo>
                    <a:pt x="34433" y="1656596"/>
                  </a:lnTo>
                  <a:cubicBezTo>
                    <a:pt x="25301" y="1656596"/>
                    <a:pt x="16543" y="1652968"/>
                    <a:pt x="10085" y="1646511"/>
                  </a:cubicBezTo>
                  <a:cubicBezTo>
                    <a:pt x="3628" y="1640053"/>
                    <a:pt x="0" y="1631295"/>
                    <a:pt x="0" y="1622163"/>
                  </a:cubicBezTo>
                  <a:lnTo>
                    <a:pt x="0" y="34433"/>
                  </a:lnTo>
                  <a:cubicBezTo>
                    <a:pt x="0" y="25301"/>
                    <a:pt x="3628" y="16543"/>
                    <a:pt x="10085" y="10085"/>
                  </a:cubicBezTo>
                  <a:cubicBezTo>
                    <a:pt x="16543" y="3628"/>
                    <a:pt x="25301" y="0"/>
                    <a:pt x="34433" y="0"/>
                  </a:cubicBezTo>
                  <a:close/>
                </a:path>
              </a:pathLst>
            </a:custGeom>
            <a:solidFill>
              <a:srgbClr val="3C7F72"/>
            </a:solidFill>
          </p:spPr>
        </p:sp>
        <p:sp>
          <p:nvSpPr>
            <p:cNvPr id="7" name="TextBox 7"/>
            <p:cNvSpPr txBox="1"/>
            <p:nvPr/>
          </p:nvSpPr>
          <p:spPr>
            <a:xfrm>
              <a:off x="0" y="-47625"/>
              <a:ext cx="2487107" cy="1704221"/>
            </a:xfrm>
            <a:prstGeom prst="rect">
              <a:avLst/>
            </a:prstGeom>
          </p:spPr>
          <p:txBody>
            <a:bodyPr lIns="50800" tIns="50800" rIns="50800" bIns="50800" rtlCol="0" anchor="ctr"/>
            <a:lstStyle/>
            <a:p>
              <a:pPr algn="ctr">
                <a:lnSpc>
                  <a:spcPts val="3693"/>
                </a:lnSpc>
              </a:pPr>
              <a:endParaRPr/>
            </a:p>
          </p:txBody>
        </p:sp>
      </p:grpSp>
      <p:grpSp>
        <p:nvGrpSpPr>
          <p:cNvPr id="8" name="Group 8"/>
          <p:cNvGrpSpPr/>
          <p:nvPr/>
        </p:nvGrpSpPr>
        <p:grpSpPr>
          <a:xfrm>
            <a:off x="4634920" y="3161052"/>
            <a:ext cx="9018160" cy="5520895"/>
            <a:chOff x="0" y="0"/>
            <a:chExt cx="12024213" cy="7361193"/>
          </a:xfrm>
        </p:grpSpPr>
        <p:sp>
          <p:nvSpPr>
            <p:cNvPr id="9" name="TextBox 9"/>
            <p:cNvSpPr txBox="1"/>
            <p:nvPr/>
          </p:nvSpPr>
          <p:spPr>
            <a:xfrm>
              <a:off x="3054248" y="-180975"/>
              <a:ext cx="5915716" cy="937910"/>
            </a:xfrm>
            <a:prstGeom prst="rect">
              <a:avLst/>
            </a:prstGeom>
          </p:spPr>
          <p:txBody>
            <a:bodyPr lIns="0" tIns="0" rIns="0" bIns="0" rtlCol="0" anchor="t">
              <a:spAutoFit/>
            </a:bodyPr>
            <a:lstStyle/>
            <a:p>
              <a:pPr marL="0" lvl="0" indent="0" algn="ctr">
                <a:lnSpc>
                  <a:spcPts val="5294"/>
                </a:lnSpc>
                <a:spcBef>
                  <a:spcPct val="0"/>
                </a:spcBef>
              </a:pPr>
              <a:r>
                <a:rPr lang="en-US" sz="3782">
                  <a:solidFill>
                    <a:srgbClr val="FFAF00"/>
                  </a:solidFill>
                  <a:latin typeface="Rundeck"/>
                  <a:ea typeface="Rundeck"/>
                  <a:cs typeface="Rundeck"/>
                  <a:sym typeface="Rundeck"/>
                </a:rPr>
                <a:t>Latar Belakang</a:t>
              </a:r>
            </a:p>
          </p:txBody>
        </p:sp>
        <p:sp>
          <p:nvSpPr>
            <p:cNvPr id="10" name="TextBox 10"/>
            <p:cNvSpPr txBox="1"/>
            <p:nvPr/>
          </p:nvSpPr>
          <p:spPr>
            <a:xfrm>
              <a:off x="326734" y="924107"/>
              <a:ext cx="11370746" cy="937910"/>
            </a:xfrm>
            <a:prstGeom prst="rect">
              <a:avLst/>
            </a:prstGeom>
          </p:spPr>
          <p:txBody>
            <a:bodyPr lIns="0" tIns="0" rIns="0" bIns="0" rtlCol="0" anchor="t">
              <a:spAutoFit/>
            </a:bodyPr>
            <a:lstStyle/>
            <a:p>
              <a:pPr marL="0" lvl="0" indent="0" algn="ctr">
                <a:lnSpc>
                  <a:spcPts val="5294"/>
                </a:lnSpc>
                <a:spcBef>
                  <a:spcPct val="0"/>
                </a:spcBef>
              </a:pPr>
              <a:r>
                <a:rPr lang="en-US" sz="3782">
                  <a:solidFill>
                    <a:srgbClr val="FFAF00"/>
                  </a:solidFill>
                  <a:latin typeface="Rundeck"/>
                  <a:ea typeface="Rundeck"/>
                  <a:cs typeface="Rundeck"/>
                  <a:sym typeface="Rundeck"/>
                </a:rPr>
                <a:t>Tujuan dan Manfaat Website</a:t>
              </a:r>
            </a:p>
          </p:txBody>
        </p:sp>
        <p:sp>
          <p:nvSpPr>
            <p:cNvPr id="11" name="TextBox 11"/>
            <p:cNvSpPr txBox="1"/>
            <p:nvPr/>
          </p:nvSpPr>
          <p:spPr>
            <a:xfrm>
              <a:off x="326734" y="2023942"/>
              <a:ext cx="11370746" cy="937910"/>
            </a:xfrm>
            <a:prstGeom prst="rect">
              <a:avLst/>
            </a:prstGeom>
          </p:spPr>
          <p:txBody>
            <a:bodyPr lIns="0" tIns="0" rIns="0" bIns="0" rtlCol="0" anchor="t">
              <a:spAutoFit/>
            </a:bodyPr>
            <a:lstStyle/>
            <a:p>
              <a:pPr marL="0" lvl="0" indent="0" algn="ctr">
                <a:lnSpc>
                  <a:spcPts val="5294"/>
                </a:lnSpc>
                <a:spcBef>
                  <a:spcPct val="0"/>
                </a:spcBef>
              </a:pPr>
              <a:r>
                <a:rPr lang="en-US" sz="3782">
                  <a:solidFill>
                    <a:srgbClr val="FFAF00"/>
                  </a:solidFill>
                  <a:latin typeface="Rundeck"/>
                  <a:ea typeface="Rundeck"/>
                  <a:cs typeface="Rundeck"/>
                  <a:sym typeface="Rundeck"/>
                </a:rPr>
                <a:t>Hak Akses</a:t>
              </a:r>
            </a:p>
          </p:txBody>
        </p:sp>
        <p:sp>
          <p:nvSpPr>
            <p:cNvPr id="12" name="TextBox 12"/>
            <p:cNvSpPr txBox="1"/>
            <p:nvPr/>
          </p:nvSpPr>
          <p:spPr>
            <a:xfrm>
              <a:off x="326734" y="3123778"/>
              <a:ext cx="11370746" cy="937910"/>
            </a:xfrm>
            <a:prstGeom prst="rect">
              <a:avLst/>
            </a:prstGeom>
          </p:spPr>
          <p:txBody>
            <a:bodyPr lIns="0" tIns="0" rIns="0" bIns="0" rtlCol="0" anchor="t">
              <a:spAutoFit/>
            </a:bodyPr>
            <a:lstStyle/>
            <a:p>
              <a:pPr marL="0" lvl="0" indent="0" algn="ctr">
                <a:lnSpc>
                  <a:spcPts val="5294"/>
                </a:lnSpc>
                <a:spcBef>
                  <a:spcPct val="0"/>
                </a:spcBef>
              </a:pPr>
              <a:r>
                <a:rPr lang="en-US" sz="3782">
                  <a:solidFill>
                    <a:srgbClr val="FFAF00"/>
                  </a:solidFill>
                  <a:latin typeface="Rundeck"/>
                  <a:ea typeface="Rundeck"/>
                  <a:cs typeface="Rundeck"/>
                  <a:sym typeface="Rundeck"/>
                </a:rPr>
                <a:t>Fitur Utama</a:t>
              </a:r>
            </a:p>
          </p:txBody>
        </p:sp>
        <p:sp>
          <p:nvSpPr>
            <p:cNvPr id="13" name="TextBox 13"/>
            <p:cNvSpPr txBox="1"/>
            <p:nvPr/>
          </p:nvSpPr>
          <p:spPr>
            <a:xfrm>
              <a:off x="326734" y="4223613"/>
              <a:ext cx="11370746" cy="937910"/>
            </a:xfrm>
            <a:prstGeom prst="rect">
              <a:avLst/>
            </a:prstGeom>
          </p:spPr>
          <p:txBody>
            <a:bodyPr lIns="0" tIns="0" rIns="0" bIns="0" rtlCol="0" anchor="t">
              <a:spAutoFit/>
            </a:bodyPr>
            <a:lstStyle/>
            <a:p>
              <a:pPr marL="0" lvl="0" indent="0" algn="ctr">
                <a:lnSpc>
                  <a:spcPts val="5294"/>
                </a:lnSpc>
                <a:spcBef>
                  <a:spcPct val="0"/>
                </a:spcBef>
              </a:pPr>
              <a:r>
                <a:rPr lang="en-US" sz="3782">
                  <a:solidFill>
                    <a:srgbClr val="FFAF00"/>
                  </a:solidFill>
                  <a:latin typeface="Rundeck"/>
                  <a:ea typeface="Rundeck"/>
                  <a:cs typeface="Rundeck"/>
                  <a:sym typeface="Rundeck"/>
                </a:rPr>
                <a:t>Flowchart</a:t>
              </a:r>
            </a:p>
          </p:txBody>
        </p:sp>
        <p:sp>
          <p:nvSpPr>
            <p:cNvPr id="14" name="TextBox 14"/>
            <p:cNvSpPr txBox="1"/>
            <p:nvPr/>
          </p:nvSpPr>
          <p:spPr>
            <a:xfrm>
              <a:off x="326734" y="5323448"/>
              <a:ext cx="11370746" cy="937910"/>
            </a:xfrm>
            <a:prstGeom prst="rect">
              <a:avLst/>
            </a:prstGeom>
          </p:spPr>
          <p:txBody>
            <a:bodyPr lIns="0" tIns="0" rIns="0" bIns="0" rtlCol="0" anchor="t">
              <a:spAutoFit/>
            </a:bodyPr>
            <a:lstStyle/>
            <a:p>
              <a:pPr marL="0" lvl="0" indent="0" algn="ctr">
                <a:lnSpc>
                  <a:spcPts val="5294"/>
                </a:lnSpc>
                <a:spcBef>
                  <a:spcPct val="0"/>
                </a:spcBef>
              </a:pPr>
              <a:r>
                <a:rPr lang="en-US" sz="3782">
                  <a:solidFill>
                    <a:srgbClr val="FFAF00"/>
                  </a:solidFill>
                  <a:latin typeface="Rundeck"/>
                  <a:ea typeface="Rundeck"/>
                  <a:cs typeface="Rundeck"/>
                  <a:sym typeface="Rundeck"/>
                </a:rPr>
                <a:t>Use Case Diagram</a:t>
              </a:r>
            </a:p>
          </p:txBody>
        </p:sp>
        <p:sp>
          <p:nvSpPr>
            <p:cNvPr id="15" name="TextBox 15"/>
            <p:cNvSpPr txBox="1"/>
            <p:nvPr/>
          </p:nvSpPr>
          <p:spPr>
            <a:xfrm>
              <a:off x="0" y="6423283"/>
              <a:ext cx="12024213" cy="937910"/>
            </a:xfrm>
            <a:prstGeom prst="rect">
              <a:avLst/>
            </a:prstGeom>
          </p:spPr>
          <p:txBody>
            <a:bodyPr lIns="0" tIns="0" rIns="0" bIns="0" rtlCol="0" anchor="t">
              <a:spAutoFit/>
            </a:bodyPr>
            <a:lstStyle/>
            <a:p>
              <a:pPr marL="0" lvl="0" indent="0" algn="ctr">
                <a:lnSpc>
                  <a:spcPts val="5294"/>
                </a:lnSpc>
                <a:spcBef>
                  <a:spcPct val="0"/>
                </a:spcBef>
              </a:pPr>
              <a:r>
                <a:rPr lang="en-US" sz="3782">
                  <a:solidFill>
                    <a:srgbClr val="FFAF00"/>
                  </a:solidFill>
                  <a:latin typeface="Rundeck"/>
                  <a:ea typeface="Rundeck"/>
                  <a:cs typeface="Rundeck"/>
                  <a:sym typeface="Rundeck"/>
                </a:rPr>
                <a:t>Tools dan Bahasa Pemrogaman</a:t>
              </a:r>
            </a:p>
          </p:txBody>
        </p:sp>
      </p:grpSp>
      <p:sp>
        <p:nvSpPr>
          <p:cNvPr id="16" name="Freeform 16"/>
          <p:cNvSpPr/>
          <p:nvPr/>
        </p:nvSpPr>
        <p:spPr>
          <a:xfrm>
            <a:off x="-1490823" y="5966603"/>
            <a:ext cx="3367619" cy="4862988"/>
          </a:xfrm>
          <a:custGeom>
            <a:avLst/>
            <a:gdLst/>
            <a:ahLst/>
            <a:cxnLst/>
            <a:rect l="l" t="t" r="r" b="b"/>
            <a:pathLst>
              <a:path w="3367619" h="4862988">
                <a:moveTo>
                  <a:pt x="0" y="0"/>
                </a:moveTo>
                <a:lnTo>
                  <a:pt x="3367619" y="0"/>
                </a:lnTo>
                <a:lnTo>
                  <a:pt x="3367619" y="4862988"/>
                </a:lnTo>
                <a:lnTo>
                  <a:pt x="0" y="48629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TextBox 17"/>
          <p:cNvSpPr txBox="1"/>
          <p:nvPr/>
        </p:nvSpPr>
        <p:spPr>
          <a:xfrm>
            <a:off x="5908998" y="321067"/>
            <a:ext cx="6470005" cy="1877778"/>
          </a:xfrm>
          <a:prstGeom prst="rect">
            <a:avLst/>
          </a:prstGeom>
        </p:spPr>
        <p:txBody>
          <a:bodyPr lIns="0" tIns="0" rIns="0" bIns="0" rtlCol="0" anchor="t">
            <a:spAutoFit/>
          </a:bodyPr>
          <a:lstStyle/>
          <a:p>
            <a:pPr marL="0" lvl="0" indent="0" algn="l">
              <a:lnSpc>
                <a:spcPts val="13050"/>
              </a:lnSpc>
              <a:spcBef>
                <a:spcPct val="0"/>
              </a:spcBef>
            </a:pPr>
            <a:r>
              <a:rPr lang="en-US" sz="9321">
                <a:solidFill>
                  <a:srgbClr val="D34A24"/>
                </a:solidFill>
                <a:latin typeface="Rundeck"/>
                <a:ea typeface="Rundeck"/>
                <a:cs typeface="Rundeck"/>
                <a:sym typeface="Rundeck"/>
              </a:rPr>
              <a:t>Overview</a:t>
            </a:r>
          </a:p>
        </p:txBody>
      </p:sp>
      <p:sp>
        <p:nvSpPr>
          <p:cNvPr id="18" name="Freeform 18"/>
          <p:cNvSpPr/>
          <p:nvPr/>
        </p:nvSpPr>
        <p:spPr>
          <a:xfrm flipV="1">
            <a:off x="16446068" y="6366038"/>
            <a:ext cx="3367619" cy="4862988"/>
          </a:xfrm>
          <a:custGeom>
            <a:avLst/>
            <a:gdLst/>
            <a:ahLst/>
            <a:cxnLst/>
            <a:rect l="l" t="t" r="r" b="b"/>
            <a:pathLst>
              <a:path w="3367619" h="4862988">
                <a:moveTo>
                  <a:pt x="0" y="4862988"/>
                </a:moveTo>
                <a:lnTo>
                  <a:pt x="3367619" y="4862988"/>
                </a:lnTo>
                <a:lnTo>
                  <a:pt x="3367619" y="0"/>
                </a:lnTo>
                <a:lnTo>
                  <a:pt x="0" y="0"/>
                </a:lnTo>
                <a:lnTo>
                  <a:pt x="0" y="4862988"/>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AF00"/>
        </a:solidFill>
        <a:effectLst/>
      </p:bgPr>
    </p:bg>
    <p:spTree>
      <p:nvGrpSpPr>
        <p:cNvPr id="1" name=""/>
        <p:cNvGrpSpPr/>
        <p:nvPr/>
      </p:nvGrpSpPr>
      <p:grpSpPr>
        <a:xfrm>
          <a:off x="0" y="0"/>
          <a:ext cx="0" cy="0"/>
          <a:chOff x="0" y="0"/>
          <a:chExt cx="0" cy="0"/>
        </a:xfrm>
      </p:grpSpPr>
      <p:grpSp>
        <p:nvGrpSpPr>
          <p:cNvPr id="2" name="Group 2"/>
          <p:cNvGrpSpPr/>
          <p:nvPr/>
        </p:nvGrpSpPr>
        <p:grpSpPr>
          <a:xfrm>
            <a:off x="3211193" y="760802"/>
            <a:ext cx="11865614" cy="8765397"/>
            <a:chOff x="0" y="0"/>
            <a:chExt cx="3125100" cy="2308582"/>
          </a:xfrm>
        </p:grpSpPr>
        <p:sp>
          <p:nvSpPr>
            <p:cNvPr id="3" name="Freeform 3"/>
            <p:cNvSpPr/>
            <p:nvPr/>
          </p:nvSpPr>
          <p:spPr>
            <a:xfrm>
              <a:off x="0" y="0"/>
              <a:ext cx="3125100" cy="2308582"/>
            </a:xfrm>
            <a:custGeom>
              <a:avLst/>
              <a:gdLst/>
              <a:ahLst/>
              <a:cxnLst/>
              <a:rect l="l" t="t" r="r" b="b"/>
              <a:pathLst>
                <a:path w="3125100" h="2308582">
                  <a:moveTo>
                    <a:pt x="65247" y="0"/>
                  </a:moveTo>
                  <a:lnTo>
                    <a:pt x="3059853" y="0"/>
                  </a:lnTo>
                  <a:cubicBezTo>
                    <a:pt x="3077158" y="0"/>
                    <a:pt x="3093754" y="6874"/>
                    <a:pt x="3105990" y="19110"/>
                  </a:cubicBezTo>
                  <a:cubicBezTo>
                    <a:pt x="3118226" y="31346"/>
                    <a:pt x="3125100" y="47942"/>
                    <a:pt x="3125100" y="65247"/>
                  </a:cubicBezTo>
                  <a:lnTo>
                    <a:pt x="3125100" y="2243335"/>
                  </a:lnTo>
                  <a:cubicBezTo>
                    <a:pt x="3125100" y="2260640"/>
                    <a:pt x="3118226" y="2277236"/>
                    <a:pt x="3105990" y="2289472"/>
                  </a:cubicBezTo>
                  <a:cubicBezTo>
                    <a:pt x="3093754" y="2301708"/>
                    <a:pt x="3077158" y="2308582"/>
                    <a:pt x="3059853" y="2308582"/>
                  </a:cubicBezTo>
                  <a:lnTo>
                    <a:pt x="65247" y="2308582"/>
                  </a:lnTo>
                  <a:cubicBezTo>
                    <a:pt x="47942" y="2308582"/>
                    <a:pt x="31346" y="2301708"/>
                    <a:pt x="19110" y="2289472"/>
                  </a:cubicBezTo>
                  <a:cubicBezTo>
                    <a:pt x="6874" y="2277236"/>
                    <a:pt x="0" y="2260640"/>
                    <a:pt x="0" y="2243335"/>
                  </a:cubicBezTo>
                  <a:lnTo>
                    <a:pt x="0" y="65247"/>
                  </a:lnTo>
                  <a:cubicBezTo>
                    <a:pt x="0" y="47942"/>
                    <a:pt x="6874" y="31346"/>
                    <a:pt x="19110" y="19110"/>
                  </a:cubicBezTo>
                  <a:cubicBezTo>
                    <a:pt x="31346" y="6874"/>
                    <a:pt x="47942" y="0"/>
                    <a:pt x="65247" y="0"/>
                  </a:cubicBezTo>
                  <a:close/>
                </a:path>
              </a:pathLst>
            </a:custGeom>
            <a:solidFill>
              <a:srgbClr val="FFF4CD"/>
            </a:solidFill>
            <a:ln w="95250" cap="rnd">
              <a:solidFill>
                <a:srgbClr val="000000"/>
              </a:solidFill>
              <a:prstDash val="solid"/>
              <a:round/>
            </a:ln>
          </p:spPr>
        </p:sp>
        <p:sp>
          <p:nvSpPr>
            <p:cNvPr id="4" name="TextBox 4"/>
            <p:cNvSpPr txBox="1"/>
            <p:nvPr/>
          </p:nvSpPr>
          <p:spPr>
            <a:xfrm>
              <a:off x="0" y="-47625"/>
              <a:ext cx="3125100" cy="2356207"/>
            </a:xfrm>
            <a:prstGeom prst="rect">
              <a:avLst/>
            </a:prstGeom>
          </p:spPr>
          <p:txBody>
            <a:bodyPr lIns="50800" tIns="50800" rIns="50800" bIns="50800" rtlCol="0" anchor="ctr"/>
            <a:lstStyle/>
            <a:p>
              <a:pPr algn="ctr">
                <a:lnSpc>
                  <a:spcPts val="3693"/>
                </a:lnSpc>
              </a:pPr>
              <a:endParaRPr/>
            </a:p>
          </p:txBody>
        </p:sp>
      </p:grpSp>
      <p:sp>
        <p:nvSpPr>
          <p:cNvPr id="5" name="Freeform 5"/>
          <p:cNvSpPr/>
          <p:nvPr/>
        </p:nvSpPr>
        <p:spPr>
          <a:xfrm>
            <a:off x="1240629" y="7564"/>
            <a:ext cx="3121979" cy="3185693"/>
          </a:xfrm>
          <a:custGeom>
            <a:avLst/>
            <a:gdLst/>
            <a:ahLst/>
            <a:cxnLst/>
            <a:rect l="l" t="t" r="r" b="b"/>
            <a:pathLst>
              <a:path w="3121979" h="3185693">
                <a:moveTo>
                  <a:pt x="0" y="0"/>
                </a:moveTo>
                <a:lnTo>
                  <a:pt x="3121979" y="0"/>
                </a:lnTo>
                <a:lnTo>
                  <a:pt x="3121979" y="3185693"/>
                </a:lnTo>
                <a:lnTo>
                  <a:pt x="0" y="31856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446157" y="3223330"/>
            <a:ext cx="9395686" cy="5237468"/>
          </a:xfrm>
          <a:prstGeom prst="rect">
            <a:avLst/>
          </a:prstGeom>
        </p:spPr>
        <p:txBody>
          <a:bodyPr lIns="0" tIns="0" rIns="0" bIns="0" rtlCol="0" anchor="t">
            <a:spAutoFit/>
          </a:bodyPr>
          <a:lstStyle/>
          <a:p>
            <a:pPr algn="ctr">
              <a:lnSpc>
                <a:spcPts val="4175"/>
              </a:lnSpc>
            </a:pPr>
            <a:r>
              <a:rPr lang="en-US" sz="2783">
                <a:solidFill>
                  <a:srgbClr val="000000"/>
                </a:solidFill>
                <a:latin typeface="Poppins"/>
                <a:ea typeface="Poppins"/>
                <a:cs typeface="Poppins"/>
                <a:sym typeface="Poppins"/>
              </a:rPr>
              <a:t>Di era digital, fashion bukan lagi sekadar kebutuhan, tapi juga bentuk ekspresi diri. CenxStudios hadir sebagai brand streetwear lokal yang mencerminkan karakter anak muda: bebas, berani, dan autentik.</a:t>
            </a:r>
          </a:p>
          <a:p>
            <a:pPr marL="0" lvl="0" indent="0" algn="ctr">
              <a:lnSpc>
                <a:spcPts val="4175"/>
              </a:lnSpc>
            </a:pPr>
            <a:r>
              <a:rPr lang="en-US" sz="2783">
                <a:solidFill>
                  <a:srgbClr val="000000"/>
                </a:solidFill>
                <a:latin typeface="Poppins"/>
                <a:ea typeface="Poppins"/>
                <a:cs typeface="Poppins"/>
                <a:sym typeface="Poppins"/>
              </a:rPr>
              <a:t> Melihat potensi besar di e-commerce, website resmi dibangun sebagai pusat penjualan, media branding, dan cara untuk mempererat hubungan dengan pelanggan. Melalui platform ini, CenxStudios ingin menghadirkan pengalaman belanja yang simple, cepat, dan tetap stylish.</a:t>
            </a:r>
          </a:p>
        </p:txBody>
      </p:sp>
      <p:sp>
        <p:nvSpPr>
          <p:cNvPr id="7" name="TextBox 7"/>
          <p:cNvSpPr txBox="1"/>
          <p:nvPr/>
        </p:nvSpPr>
        <p:spPr>
          <a:xfrm>
            <a:off x="4567436" y="1354473"/>
            <a:ext cx="9153129" cy="1616074"/>
          </a:xfrm>
          <a:prstGeom prst="rect">
            <a:avLst/>
          </a:prstGeom>
        </p:spPr>
        <p:txBody>
          <a:bodyPr lIns="0" tIns="0" rIns="0" bIns="0" rtlCol="0" anchor="t">
            <a:spAutoFit/>
          </a:bodyPr>
          <a:lstStyle/>
          <a:p>
            <a:pPr marL="0" lvl="0" indent="0" algn="ctr">
              <a:lnSpc>
                <a:spcPts val="11200"/>
              </a:lnSpc>
              <a:spcBef>
                <a:spcPct val="0"/>
              </a:spcBef>
            </a:pPr>
            <a:r>
              <a:rPr lang="en-US" sz="8000">
                <a:solidFill>
                  <a:srgbClr val="D34A24"/>
                </a:solidFill>
                <a:latin typeface="Rundeck"/>
                <a:ea typeface="Rundeck"/>
                <a:cs typeface="Rundeck"/>
                <a:sym typeface="Rundeck"/>
              </a:rPr>
              <a:t>Latar Belakang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4CD"/>
        </a:solidFill>
        <a:effectLst/>
      </p:bgPr>
    </p:bg>
    <p:spTree>
      <p:nvGrpSpPr>
        <p:cNvPr id="1" name=""/>
        <p:cNvGrpSpPr/>
        <p:nvPr/>
      </p:nvGrpSpPr>
      <p:grpSpPr>
        <a:xfrm>
          <a:off x="0" y="0"/>
          <a:ext cx="0" cy="0"/>
          <a:chOff x="0" y="0"/>
          <a:chExt cx="0" cy="0"/>
        </a:xfrm>
      </p:grpSpPr>
      <p:sp>
        <p:nvSpPr>
          <p:cNvPr id="2" name="TextBox 2"/>
          <p:cNvSpPr txBox="1"/>
          <p:nvPr/>
        </p:nvSpPr>
        <p:spPr>
          <a:xfrm>
            <a:off x="4680983" y="636463"/>
            <a:ext cx="8926034" cy="2379111"/>
          </a:xfrm>
          <a:prstGeom prst="rect">
            <a:avLst/>
          </a:prstGeom>
        </p:spPr>
        <p:txBody>
          <a:bodyPr lIns="0" tIns="0" rIns="0" bIns="0" rtlCol="0" anchor="t">
            <a:spAutoFit/>
          </a:bodyPr>
          <a:lstStyle/>
          <a:p>
            <a:pPr marL="0" lvl="0" indent="0" algn="ctr">
              <a:lnSpc>
                <a:spcPts val="8676"/>
              </a:lnSpc>
            </a:pPr>
            <a:r>
              <a:rPr lang="en-US" sz="6885">
                <a:solidFill>
                  <a:srgbClr val="D34A24"/>
                </a:solidFill>
                <a:latin typeface="Rundeck"/>
                <a:ea typeface="Rundeck"/>
                <a:cs typeface="Rundeck"/>
                <a:sym typeface="Rundeck"/>
              </a:rPr>
              <a:t>Tujuan dan Manfaat Website</a:t>
            </a:r>
          </a:p>
        </p:txBody>
      </p:sp>
      <p:sp>
        <p:nvSpPr>
          <p:cNvPr id="3" name="Freeform 3"/>
          <p:cNvSpPr/>
          <p:nvPr/>
        </p:nvSpPr>
        <p:spPr>
          <a:xfrm>
            <a:off x="16446068" y="-232716"/>
            <a:ext cx="3367619" cy="4862988"/>
          </a:xfrm>
          <a:custGeom>
            <a:avLst/>
            <a:gdLst/>
            <a:ahLst/>
            <a:cxnLst/>
            <a:rect l="l" t="t" r="r" b="b"/>
            <a:pathLst>
              <a:path w="3367619" h="4862988">
                <a:moveTo>
                  <a:pt x="0" y="0"/>
                </a:moveTo>
                <a:lnTo>
                  <a:pt x="3367619" y="0"/>
                </a:lnTo>
                <a:lnTo>
                  <a:pt x="3367619" y="4862988"/>
                </a:lnTo>
                <a:lnTo>
                  <a:pt x="0" y="48629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131650" y="3440302"/>
            <a:ext cx="14024701" cy="6010638"/>
            <a:chOff x="0" y="0"/>
            <a:chExt cx="3693748" cy="1583049"/>
          </a:xfrm>
        </p:grpSpPr>
        <p:sp>
          <p:nvSpPr>
            <p:cNvPr id="5" name="Freeform 5"/>
            <p:cNvSpPr/>
            <p:nvPr/>
          </p:nvSpPr>
          <p:spPr>
            <a:xfrm>
              <a:off x="0" y="0"/>
              <a:ext cx="3693748" cy="1583049"/>
            </a:xfrm>
            <a:custGeom>
              <a:avLst/>
              <a:gdLst/>
              <a:ahLst/>
              <a:cxnLst/>
              <a:rect l="l" t="t" r="r" b="b"/>
              <a:pathLst>
                <a:path w="3693748" h="1583049">
                  <a:moveTo>
                    <a:pt x="55202" y="0"/>
                  </a:moveTo>
                  <a:lnTo>
                    <a:pt x="3638546" y="0"/>
                  </a:lnTo>
                  <a:cubicBezTo>
                    <a:pt x="3669033" y="0"/>
                    <a:pt x="3693748" y="24715"/>
                    <a:pt x="3693748" y="55202"/>
                  </a:cubicBezTo>
                  <a:lnTo>
                    <a:pt x="3693748" y="1527847"/>
                  </a:lnTo>
                  <a:cubicBezTo>
                    <a:pt x="3693748" y="1558334"/>
                    <a:pt x="3669033" y="1583049"/>
                    <a:pt x="3638546" y="1583049"/>
                  </a:cubicBezTo>
                  <a:lnTo>
                    <a:pt x="55202" y="1583049"/>
                  </a:lnTo>
                  <a:cubicBezTo>
                    <a:pt x="24715" y="1583049"/>
                    <a:pt x="0" y="1558334"/>
                    <a:pt x="0" y="1527847"/>
                  </a:cubicBezTo>
                  <a:lnTo>
                    <a:pt x="0" y="55202"/>
                  </a:lnTo>
                  <a:cubicBezTo>
                    <a:pt x="0" y="24715"/>
                    <a:pt x="24715" y="0"/>
                    <a:pt x="55202" y="0"/>
                  </a:cubicBezTo>
                  <a:close/>
                </a:path>
              </a:pathLst>
            </a:custGeom>
            <a:solidFill>
              <a:srgbClr val="3C7F72"/>
            </a:solidFill>
            <a:ln w="95250" cap="rnd">
              <a:solidFill>
                <a:srgbClr val="FFAF00"/>
              </a:solidFill>
              <a:prstDash val="solid"/>
              <a:round/>
            </a:ln>
          </p:spPr>
        </p:sp>
        <p:sp>
          <p:nvSpPr>
            <p:cNvPr id="6" name="TextBox 6"/>
            <p:cNvSpPr txBox="1"/>
            <p:nvPr/>
          </p:nvSpPr>
          <p:spPr>
            <a:xfrm>
              <a:off x="0" y="-47625"/>
              <a:ext cx="3693748" cy="1630674"/>
            </a:xfrm>
            <a:prstGeom prst="rect">
              <a:avLst/>
            </a:prstGeom>
          </p:spPr>
          <p:txBody>
            <a:bodyPr lIns="50800" tIns="50800" rIns="50800" bIns="50800" rtlCol="0" anchor="ctr"/>
            <a:lstStyle/>
            <a:p>
              <a:pPr algn="ctr">
                <a:lnSpc>
                  <a:spcPts val="3693"/>
                </a:lnSpc>
              </a:pPr>
              <a:endParaRPr/>
            </a:p>
          </p:txBody>
        </p:sp>
      </p:grpSp>
      <p:sp>
        <p:nvSpPr>
          <p:cNvPr id="7" name="TextBox 7"/>
          <p:cNvSpPr txBox="1"/>
          <p:nvPr/>
        </p:nvSpPr>
        <p:spPr>
          <a:xfrm>
            <a:off x="2876137" y="4171286"/>
            <a:ext cx="12535725" cy="4189718"/>
          </a:xfrm>
          <a:prstGeom prst="rect">
            <a:avLst/>
          </a:prstGeom>
        </p:spPr>
        <p:txBody>
          <a:bodyPr lIns="0" tIns="0" rIns="0" bIns="0" rtlCol="0" anchor="t">
            <a:spAutoFit/>
          </a:bodyPr>
          <a:lstStyle/>
          <a:p>
            <a:pPr marL="0" lvl="0" indent="0" algn="ctr">
              <a:lnSpc>
                <a:spcPts val="4175"/>
              </a:lnSpc>
            </a:pPr>
            <a:r>
              <a:rPr lang="en-US" sz="2783">
                <a:solidFill>
                  <a:srgbClr val="FFFFFF"/>
                </a:solidFill>
                <a:latin typeface="Poppins"/>
                <a:ea typeface="Poppins"/>
                <a:cs typeface="Poppins"/>
                <a:sym typeface="Poppins"/>
              </a:rPr>
              <a:t>Website CenxStudios dibangun dengan tujuan untuk menyediakan platform resmi penjualan online yang memudahkan pelanggan dalam menjelajahi dan membeli produk secara praktis dan aman. Selain itu, website ini bermanfaat untuk memperluas jangkauan pasar, meningkatkan visibilitas brand, serta menjadi media komunikasi dan promosi koleksi terbaru. Dengan hadirnya website ini, CenxStudios dapat membentuk citra brand yang lebih profesional, modern, dan dekat dengan pelanggan.</a:t>
            </a:r>
          </a:p>
        </p:txBody>
      </p:sp>
      <p:sp>
        <p:nvSpPr>
          <p:cNvPr id="8" name="Freeform 8"/>
          <p:cNvSpPr/>
          <p:nvPr/>
        </p:nvSpPr>
        <p:spPr>
          <a:xfrm flipH="1" flipV="1">
            <a:off x="-4600362" y="-3428334"/>
            <a:ext cx="6860050" cy="6868636"/>
          </a:xfrm>
          <a:custGeom>
            <a:avLst/>
            <a:gdLst/>
            <a:ahLst/>
            <a:cxnLst/>
            <a:rect l="l" t="t" r="r" b="b"/>
            <a:pathLst>
              <a:path w="6860050" h="6868636">
                <a:moveTo>
                  <a:pt x="6860050" y="6868636"/>
                </a:moveTo>
                <a:lnTo>
                  <a:pt x="0" y="6868636"/>
                </a:lnTo>
                <a:lnTo>
                  <a:pt x="0" y="0"/>
                </a:lnTo>
                <a:lnTo>
                  <a:pt x="6860050" y="0"/>
                </a:lnTo>
                <a:lnTo>
                  <a:pt x="6860050" y="6868636"/>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4903586" y="7882039"/>
            <a:ext cx="2003544" cy="2044433"/>
          </a:xfrm>
          <a:custGeom>
            <a:avLst/>
            <a:gdLst/>
            <a:ahLst/>
            <a:cxnLst/>
            <a:rect l="l" t="t" r="r" b="b"/>
            <a:pathLst>
              <a:path w="2003544" h="2044433">
                <a:moveTo>
                  <a:pt x="0" y="0"/>
                </a:moveTo>
                <a:lnTo>
                  <a:pt x="2003544" y="0"/>
                </a:lnTo>
                <a:lnTo>
                  <a:pt x="2003544" y="2044433"/>
                </a:lnTo>
                <a:lnTo>
                  <a:pt x="0" y="204443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4CD"/>
        </a:solidFill>
        <a:effectLst/>
      </p:bgPr>
    </p:bg>
    <p:spTree>
      <p:nvGrpSpPr>
        <p:cNvPr id="1" name=""/>
        <p:cNvGrpSpPr/>
        <p:nvPr/>
      </p:nvGrpSpPr>
      <p:grpSpPr>
        <a:xfrm>
          <a:off x="0" y="0"/>
          <a:ext cx="0" cy="0"/>
          <a:chOff x="0" y="0"/>
          <a:chExt cx="0" cy="0"/>
        </a:xfrm>
      </p:grpSpPr>
      <p:grpSp>
        <p:nvGrpSpPr>
          <p:cNvPr id="2" name="Group 2"/>
          <p:cNvGrpSpPr/>
          <p:nvPr/>
        </p:nvGrpSpPr>
        <p:grpSpPr>
          <a:xfrm>
            <a:off x="392116" y="230491"/>
            <a:ext cx="17503767" cy="9826017"/>
            <a:chOff x="0" y="0"/>
            <a:chExt cx="4610046" cy="2587922"/>
          </a:xfrm>
        </p:grpSpPr>
        <p:sp>
          <p:nvSpPr>
            <p:cNvPr id="3" name="Freeform 3"/>
            <p:cNvSpPr/>
            <p:nvPr/>
          </p:nvSpPr>
          <p:spPr>
            <a:xfrm>
              <a:off x="0" y="0"/>
              <a:ext cx="4610046" cy="2587922"/>
            </a:xfrm>
            <a:custGeom>
              <a:avLst/>
              <a:gdLst/>
              <a:ahLst/>
              <a:cxnLst/>
              <a:rect l="l" t="t" r="r" b="b"/>
              <a:pathLst>
                <a:path w="4610046" h="2587922">
                  <a:moveTo>
                    <a:pt x="30961" y="0"/>
                  </a:moveTo>
                  <a:lnTo>
                    <a:pt x="4579085" y="0"/>
                  </a:lnTo>
                  <a:cubicBezTo>
                    <a:pt x="4587296" y="0"/>
                    <a:pt x="4595171" y="3262"/>
                    <a:pt x="4600977" y="9068"/>
                  </a:cubicBezTo>
                  <a:cubicBezTo>
                    <a:pt x="4606784" y="14875"/>
                    <a:pt x="4610046" y="22750"/>
                    <a:pt x="4610046" y="30961"/>
                  </a:cubicBezTo>
                  <a:lnTo>
                    <a:pt x="4610046" y="2556961"/>
                  </a:lnTo>
                  <a:cubicBezTo>
                    <a:pt x="4610046" y="2574061"/>
                    <a:pt x="4596184" y="2587922"/>
                    <a:pt x="4579085" y="2587922"/>
                  </a:cubicBezTo>
                  <a:lnTo>
                    <a:pt x="30961" y="2587922"/>
                  </a:lnTo>
                  <a:cubicBezTo>
                    <a:pt x="22750" y="2587922"/>
                    <a:pt x="14875" y="2584660"/>
                    <a:pt x="9068" y="2578854"/>
                  </a:cubicBezTo>
                  <a:cubicBezTo>
                    <a:pt x="3262" y="2573048"/>
                    <a:pt x="0" y="2565173"/>
                    <a:pt x="0" y="2556961"/>
                  </a:cubicBezTo>
                  <a:lnTo>
                    <a:pt x="0" y="30961"/>
                  </a:lnTo>
                  <a:cubicBezTo>
                    <a:pt x="0" y="22750"/>
                    <a:pt x="3262" y="14875"/>
                    <a:pt x="9068" y="9068"/>
                  </a:cubicBezTo>
                  <a:cubicBezTo>
                    <a:pt x="14875" y="3262"/>
                    <a:pt x="22750" y="0"/>
                    <a:pt x="30961" y="0"/>
                  </a:cubicBezTo>
                  <a:close/>
                </a:path>
              </a:pathLst>
            </a:custGeom>
            <a:solidFill>
              <a:srgbClr val="3C7F72"/>
            </a:solidFill>
          </p:spPr>
        </p:sp>
        <p:sp>
          <p:nvSpPr>
            <p:cNvPr id="4" name="TextBox 4"/>
            <p:cNvSpPr txBox="1"/>
            <p:nvPr/>
          </p:nvSpPr>
          <p:spPr>
            <a:xfrm>
              <a:off x="0" y="-47625"/>
              <a:ext cx="4610046" cy="2635547"/>
            </a:xfrm>
            <a:prstGeom prst="rect">
              <a:avLst/>
            </a:prstGeom>
          </p:spPr>
          <p:txBody>
            <a:bodyPr lIns="50800" tIns="50800" rIns="50800" bIns="50800" rtlCol="0" anchor="ctr"/>
            <a:lstStyle/>
            <a:p>
              <a:pPr algn="ctr">
                <a:lnSpc>
                  <a:spcPts val="3693"/>
                </a:lnSpc>
              </a:pPr>
              <a:endParaRPr/>
            </a:p>
          </p:txBody>
        </p:sp>
      </p:grpSp>
      <p:grpSp>
        <p:nvGrpSpPr>
          <p:cNvPr id="5" name="Group 5"/>
          <p:cNvGrpSpPr/>
          <p:nvPr/>
        </p:nvGrpSpPr>
        <p:grpSpPr>
          <a:xfrm>
            <a:off x="750499" y="536199"/>
            <a:ext cx="16787001" cy="9214602"/>
            <a:chOff x="0" y="0"/>
            <a:chExt cx="4421268" cy="2426891"/>
          </a:xfrm>
        </p:grpSpPr>
        <p:sp>
          <p:nvSpPr>
            <p:cNvPr id="6" name="Freeform 6"/>
            <p:cNvSpPr/>
            <p:nvPr/>
          </p:nvSpPr>
          <p:spPr>
            <a:xfrm>
              <a:off x="0" y="0"/>
              <a:ext cx="4421268" cy="2426891"/>
            </a:xfrm>
            <a:custGeom>
              <a:avLst/>
              <a:gdLst/>
              <a:ahLst/>
              <a:cxnLst/>
              <a:rect l="l" t="t" r="r" b="b"/>
              <a:pathLst>
                <a:path w="4421268" h="2426891">
                  <a:moveTo>
                    <a:pt x="32283" y="0"/>
                  </a:moveTo>
                  <a:lnTo>
                    <a:pt x="4388985" y="0"/>
                  </a:lnTo>
                  <a:cubicBezTo>
                    <a:pt x="4406814" y="0"/>
                    <a:pt x="4421268" y="14454"/>
                    <a:pt x="4421268" y="32283"/>
                  </a:cubicBezTo>
                  <a:lnTo>
                    <a:pt x="4421268" y="2394608"/>
                  </a:lnTo>
                  <a:cubicBezTo>
                    <a:pt x="4421268" y="2412437"/>
                    <a:pt x="4406814" y="2426891"/>
                    <a:pt x="4388985" y="2426891"/>
                  </a:cubicBezTo>
                  <a:lnTo>
                    <a:pt x="32283" y="2426891"/>
                  </a:lnTo>
                  <a:cubicBezTo>
                    <a:pt x="14454" y="2426891"/>
                    <a:pt x="0" y="2412437"/>
                    <a:pt x="0" y="2394608"/>
                  </a:cubicBezTo>
                  <a:lnTo>
                    <a:pt x="0" y="32283"/>
                  </a:lnTo>
                  <a:cubicBezTo>
                    <a:pt x="0" y="14454"/>
                    <a:pt x="14454" y="0"/>
                    <a:pt x="32283" y="0"/>
                  </a:cubicBezTo>
                  <a:close/>
                </a:path>
              </a:pathLst>
            </a:custGeom>
            <a:solidFill>
              <a:srgbClr val="FFAF00"/>
            </a:solidFill>
          </p:spPr>
        </p:sp>
        <p:sp>
          <p:nvSpPr>
            <p:cNvPr id="7" name="TextBox 7"/>
            <p:cNvSpPr txBox="1"/>
            <p:nvPr/>
          </p:nvSpPr>
          <p:spPr>
            <a:xfrm>
              <a:off x="0" y="-47625"/>
              <a:ext cx="4421268" cy="2474516"/>
            </a:xfrm>
            <a:prstGeom prst="rect">
              <a:avLst/>
            </a:prstGeom>
          </p:spPr>
          <p:txBody>
            <a:bodyPr lIns="50800" tIns="50800" rIns="50800" bIns="50800" rtlCol="0" anchor="ctr"/>
            <a:lstStyle/>
            <a:p>
              <a:pPr algn="ctr">
                <a:lnSpc>
                  <a:spcPts val="3693"/>
                </a:lnSpc>
              </a:pPr>
              <a:endParaRPr/>
            </a:p>
          </p:txBody>
        </p:sp>
      </p:grpSp>
      <p:grpSp>
        <p:nvGrpSpPr>
          <p:cNvPr id="8" name="Group 8"/>
          <p:cNvGrpSpPr/>
          <p:nvPr/>
        </p:nvGrpSpPr>
        <p:grpSpPr>
          <a:xfrm>
            <a:off x="1102070" y="862632"/>
            <a:ext cx="16083860" cy="8561736"/>
            <a:chOff x="0" y="0"/>
            <a:chExt cx="4236078" cy="2254943"/>
          </a:xfrm>
        </p:grpSpPr>
        <p:sp>
          <p:nvSpPr>
            <p:cNvPr id="9" name="Freeform 9"/>
            <p:cNvSpPr/>
            <p:nvPr/>
          </p:nvSpPr>
          <p:spPr>
            <a:xfrm>
              <a:off x="0" y="0"/>
              <a:ext cx="4236078" cy="2254943"/>
            </a:xfrm>
            <a:custGeom>
              <a:avLst/>
              <a:gdLst/>
              <a:ahLst/>
              <a:cxnLst/>
              <a:rect l="l" t="t" r="r" b="b"/>
              <a:pathLst>
                <a:path w="4236078" h="2254943">
                  <a:moveTo>
                    <a:pt x="33694" y="0"/>
                  </a:moveTo>
                  <a:lnTo>
                    <a:pt x="4202384" y="0"/>
                  </a:lnTo>
                  <a:cubicBezTo>
                    <a:pt x="4220993" y="0"/>
                    <a:pt x="4236078" y="15085"/>
                    <a:pt x="4236078" y="33694"/>
                  </a:cubicBezTo>
                  <a:lnTo>
                    <a:pt x="4236078" y="2221249"/>
                  </a:lnTo>
                  <a:cubicBezTo>
                    <a:pt x="4236078" y="2230185"/>
                    <a:pt x="4232528" y="2238755"/>
                    <a:pt x="4226209" y="2245074"/>
                  </a:cubicBezTo>
                  <a:cubicBezTo>
                    <a:pt x="4219890" y="2251393"/>
                    <a:pt x="4211320" y="2254943"/>
                    <a:pt x="4202384" y="2254943"/>
                  </a:cubicBezTo>
                  <a:lnTo>
                    <a:pt x="33694" y="2254943"/>
                  </a:lnTo>
                  <a:cubicBezTo>
                    <a:pt x="24758" y="2254943"/>
                    <a:pt x="16188" y="2251393"/>
                    <a:pt x="9869" y="2245074"/>
                  </a:cubicBezTo>
                  <a:cubicBezTo>
                    <a:pt x="3550" y="2238755"/>
                    <a:pt x="0" y="2230185"/>
                    <a:pt x="0" y="2221249"/>
                  </a:cubicBezTo>
                  <a:lnTo>
                    <a:pt x="0" y="33694"/>
                  </a:lnTo>
                  <a:cubicBezTo>
                    <a:pt x="0" y="24758"/>
                    <a:pt x="3550" y="16188"/>
                    <a:pt x="9869" y="9869"/>
                  </a:cubicBezTo>
                  <a:cubicBezTo>
                    <a:pt x="16188" y="3550"/>
                    <a:pt x="24758" y="0"/>
                    <a:pt x="33694" y="0"/>
                  </a:cubicBezTo>
                  <a:close/>
                </a:path>
              </a:pathLst>
            </a:custGeom>
            <a:solidFill>
              <a:srgbClr val="D34A24"/>
            </a:solidFill>
          </p:spPr>
        </p:sp>
        <p:sp>
          <p:nvSpPr>
            <p:cNvPr id="10" name="TextBox 10"/>
            <p:cNvSpPr txBox="1"/>
            <p:nvPr/>
          </p:nvSpPr>
          <p:spPr>
            <a:xfrm>
              <a:off x="0" y="-47625"/>
              <a:ext cx="4236078" cy="2302568"/>
            </a:xfrm>
            <a:prstGeom prst="rect">
              <a:avLst/>
            </a:prstGeom>
          </p:spPr>
          <p:txBody>
            <a:bodyPr lIns="50800" tIns="50800" rIns="50800" bIns="50800" rtlCol="0" anchor="ctr"/>
            <a:lstStyle/>
            <a:p>
              <a:pPr algn="ctr">
                <a:lnSpc>
                  <a:spcPts val="3693"/>
                </a:lnSpc>
              </a:pPr>
              <a:endParaRPr/>
            </a:p>
          </p:txBody>
        </p:sp>
      </p:grpSp>
      <p:grpSp>
        <p:nvGrpSpPr>
          <p:cNvPr id="11" name="Group 11"/>
          <p:cNvGrpSpPr/>
          <p:nvPr/>
        </p:nvGrpSpPr>
        <p:grpSpPr>
          <a:xfrm>
            <a:off x="1763056" y="3737906"/>
            <a:ext cx="7158434" cy="4643934"/>
            <a:chOff x="0" y="0"/>
            <a:chExt cx="1885349" cy="1223094"/>
          </a:xfrm>
        </p:grpSpPr>
        <p:sp>
          <p:nvSpPr>
            <p:cNvPr id="12" name="Freeform 12"/>
            <p:cNvSpPr/>
            <p:nvPr/>
          </p:nvSpPr>
          <p:spPr>
            <a:xfrm>
              <a:off x="0" y="0"/>
              <a:ext cx="1885349" cy="1223094"/>
            </a:xfrm>
            <a:custGeom>
              <a:avLst/>
              <a:gdLst/>
              <a:ahLst/>
              <a:cxnLst/>
              <a:rect l="l" t="t" r="r" b="b"/>
              <a:pathLst>
                <a:path w="1885349" h="1223094">
                  <a:moveTo>
                    <a:pt x="38934" y="0"/>
                  </a:moveTo>
                  <a:lnTo>
                    <a:pt x="1846414" y="0"/>
                  </a:lnTo>
                  <a:cubicBezTo>
                    <a:pt x="1856741" y="0"/>
                    <a:pt x="1866644" y="4102"/>
                    <a:pt x="1873945" y="11404"/>
                  </a:cubicBezTo>
                  <a:cubicBezTo>
                    <a:pt x="1881247" y="18705"/>
                    <a:pt x="1885349" y="28608"/>
                    <a:pt x="1885349" y="38934"/>
                  </a:cubicBezTo>
                  <a:lnTo>
                    <a:pt x="1885349" y="1184159"/>
                  </a:lnTo>
                  <a:cubicBezTo>
                    <a:pt x="1885349" y="1194485"/>
                    <a:pt x="1881247" y="1204388"/>
                    <a:pt x="1873945" y="1211690"/>
                  </a:cubicBezTo>
                  <a:cubicBezTo>
                    <a:pt x="1866644" y="1218992"/>
                    <a:pt x="1856741" y="1223094"/>
                    <a:pt x="1846414" y="1223094"/>
                  </a:cubicBezTo>
                  <a:lnTo>
                    <a:pt x="38934" y="1223094"/>
                  </a:lnTo>
                  <a:cubicBezTo>
                    <a:pt x="28608" y="1223094"/>
                    <a:pt x="18705" y="1218992"/>
                    <a:pt x="11404" y="1211690"/>
                  </a:cubicBezTo>
                  <a:cubicBezTo>
                    <a:pt x="4102" y="1204388"/>
                    <a:pt x="0" y="1194485"/>
                    <a:pt x="0" y="1184159"/>
                  </a:cubicBezTo>
                  <a:lnTo>
                    <a:pt x="0" y="38934"/>
                  </a:lnTo>
                  <a:cubicBezTo>
                    <a:pt x="0" y="28608"/>
                    <a:pt x="4102" y="18705"/>
                    <a:pt x="11404" y="11404"/>
                  </a:cubicBezTo>
                  <a:cubicBezTo>
                    <a:pt x="18705" y="4102"/>
                    <a:pt x="28608" y="0"/>
                    <a:pt x="38934" y="0"/>
                  </a:cubicBezTo>
                  <a:close/>
                </a:path>
              </a:pathLst>
            </a:custGeom>
            <a:solidFill>
              <a:srgbClr val="3C7F72"/>
            </a:solidFill>
            <a:ln w="95250" cap="rnd">
              <a:solidFill>
                <a:srgbClr val="FFFFFF"/>
              </a:solidFill>
              <a:prstDash val="solid"/>
              <a:round/>
            </a:ln>
          </p:spPr>
        </p:sp>
        <p:sp>
          <p:nvSpPr>
            <p:cNvPr id="13" name="TextBox 13"/>
            <p:cNvSpPr txBox="1"/>
            <p:nvPr/>
          </p:nvSpPr>
          <p:spPr>
            <a:xfrm>
              <a:off x="0" y="-47625"/>
              <a:ext cx="1885349" cy="1270719"/>
            </a:xfrm>
            <a:prstGeom prst="rect">
              <a:avLst/>
            </a:prstGeom>
          </p:spPr>
          <p:txBody>
            <a:bodyPr lIns="50800" tIns="50800" rIns="50800" bIns="50800" rtlCol="0" anchor="ctr"/>
            <a:lstStyle/>
            <a:p>
              <a:pPr algn="ctr">
                <a:lnSpc>
                  <a:spcPts val="3693"/>
                </a:lnSpc>
              </a:pPr>
              <a:endParaRPr/>
            </a:p>
          </p:txBody>
        </p:sp>
      </p:grpSp>
      <p:sp>
        <p:nvSpPr>
          <p:cNvPr id="14" name="TextBox 14"/>
          <p:cNvSpPr txBox="1"/>
          <p:nvPr/>
        </p:nvSpPr>
        <p:spPr>
          <a:xfrm>
            <a:off x="3884891" y="1308066"/>
            <a:ext cx="10518216" cy="1482970"/>
          </a:xfrm>
          <a:prstGeom prst="rect">
            <a:avLst/>
          </a:prstGeom>
        </p:spPr>
        <p:txBody>
          <a:bodyPr wrap="square" lIns="0" tIns="0" rIns="0" bIns="0" rtlCol="0" anchor="t">
            <a:spAutoFit/>
          </a:bodyPr>
          <a:lstStyle/>
          <a:p>
            <a:pPr marL="0" lvl="0" indent="0" algn="l">
              <a:lnSpc>
                <a:spcPts val="12381"/>
              </a:lnSpc>
              <a:spcBef>
                <a:spcPct val="0"/>
              </a:spcBef>
            </a:pPr>
            <a:r>
              <a:rPr lang="en-US" sz="8843" dirty="0">
                <a:solidFill>
                  <a:srgbClr val="FFFFFF"/>
                </a:solidFill>
                <a:latin typeface="Rundeck"/>
                <a:ea typeface="Rundeck"/>
                <a:cs typeface="Rundeck"/>
                <a:sym typeface="Rundeck"/>
              </a:rPr>
              <a:t>Hak dan Akses</a:t>
            </a:r>
          </a:p>
        </p:txBody>
      </p:sp>
      <p:grpSp>
        <p:nvGrpSpPr>
          <p:cNvPr id="15" name="Group 15"/>
          <p:cNvGrpSpPr/>
          <p:nvPr/>
        </p:nvGrpSpPr>
        <p:grpSpPr>
          <a:xfrm>
            <a:off x="9366510" y="3737906"/>
            <a:ext cx="7158434" cy="4643934"/>
            <a:chOff x="0" y="0"/>
            <a:chExt cx="1885349" cy="1223094"/>
          </a:xfrm>
        </p:grpSpPr>
        <p:sp>
          <p:nvSpPr>
            <p:cNvPr id="16" name="Freeform 16"/>
            <p:cNvSpPr/>
            <p:nvPr/>
          </p:nvSpPr>
          <p:spPr>
            <a:xfrm>
              <a:off x="0" y="0"/>
              <a:ext cx="1885349" cy="1223094"/>
            </a:xfrm>
            <a:custGeom>
              <a:avLst/>
              <a:gdLst/>
              <a:ahLst/>
              <a:cxnLst/>
              <a:rect l="l" t="t" r="r" b="b"/>
              <a:pathLst>
                <a:path w="1885349" h="1223094">
                  <a:moveTo>
                    <a:pt x="38934" y="0"/>
                  </a:moveTo>
                  <a:lnTo>
                    <a:pt x="1846414" y="0"/>
                  </a:lnTo>
                  <a:cubicBezTo>
                    <a:pt x="1856741" y="0"/>
                    <a:pt x="1866644" y="4102"/>
                    <a:pt x="1873945" y="11404"/>
                  </a:cubicBezTo>
                  <a:cubicBezTo>
                    <a:pt x="1881247" y="18705"/>
                    <a:pt x="1885349" y="28608"/>
                    <a:pt x="1885349" y="38934"/>
                  </a:cubicBezTo>
                  <a:lnTo>
                    <a:pt x="1885349" y="1184159"/>
                  </a:lnTo>
                  <a:cubicBezTo>
                    <a:pt x="1885349" y="1194485"/>
                    <a:pt x="1881247" y="1204388"/>
                    <a:pt x="1873945" y="1211690"/>
                  </a:cubicBezTo>
                  <a:cubicBezTo>
                    <a:pt x="1866644" y="1218992"/>
                    <a:pt x="1856741" y="1223094"/>
                    <a:pt x="1846414" y="1223094"/>
                  </a:cubicBezTo>
                  <a:lnTo>
                    <a:pt x="38934" y="1223094"/>
                  </a:lnTo>
                  <a:cubicBezTo>
                    <a:pt x="28608" y="1223094"/>
                    <a:pt x="18705" y="1218992"/>
                    <a:pt x="11404" y="1211690"/>
                  </a:cubicBezTo>
                  <a:cubicBezTo>
                    <a:pt x="4102" y="1204388"/>
                    <a:pt x="0" y="1194485"/>
                    <a:pt x="0" y="1184159"/>
                  </a:cubicBezTo>
                  <a:lnTo>
                    <a:pt x="0" y="38934"/>
                  </a:lnTo>
                  <a:cubicBezTo>
                    <a:pt x="0" y="28608"/>
                    <a:pt x="4102" y="18705"/>
                    <a:pt x="11404" y="11404"/>
                  </a:cubicBezTo>
                  <a:cubicBezTo>
                    <a:pt x="18705" y="4102"/>
                    <a:pt x="28608" y="0"/>
                    <a:pt x="38934" y="0"/>
                  </a:cubicBezTo>
                  <a:close/>
                </a:path>
              </a:pathLst>
            </a:custGeom>
            <a:solidFill>
              <a:srgbClr val="3C7F72"/>
            </a:solidFill>
            <a:ln w="95250" cap="rnd">
              <a:solidFill>
                <a:srgbClr val="FFFFFF"/>
              </a:solidFill>
              <a:prstDash val="solid"/>
              <a:round/>
            </a:ln>
          </p:spPr>
        </p:sp>
        <p:sp>
          <p:nvSpPr>
            <p:cNvPr id="17" name="TextBox 17"/>
            <p:cNvSpPr txBox="1"/>
            <p:nvPr/>
          </p:nvSpPr>
          <p:spPr>
            <a:xfrm>
              <a:off x="0" y="-47625"/>
              <a:ext cx="1885349" cy="1270719"/>
            </a:xfrm>
            <a:prstGeom prst="rect">
              <a:avLst/>
            </a:prstGeom>
          </p:spPr>
          <p:txBody>
            <a:bodyPr lIns="50800" tIns="50800" rIns="50800" bIns="50800" rtlCol="0" anchor="ctr"/>
            <a:lstStyle/>
            <a:p>
              <a:pPr algn="ctr">
                <a:lnSpc>
                  <a:spcPts val="3693"/>
                </a:lnSpc>
              </a:pPr>
              <a:endParaRPr/>
            </a:p>
          </p:txBody>
        </p:sp>
      </p:grpSp>
      <p:sp>
        <p:nvSpPr>
          <p:cNvPr id="18" name="TextBox 18"/>
          <p:cNvSpPr txBox="1"/>
          <p:nvPr/>
        </p:nvSpPr>
        <p:spPr>
          <a:xfrm>
            <a:off x="4444009" y="3899906"/>
            <a:ext cx="1796529" cy="701712"/>
          </a:xfrm>
          <a:prstGeom prst="rect">
            <a:avLst/>
          </a:prstGeom>
        </p:spPr>
        <p:txBody>
          <a:bodyPr lIns="0" tIns="0" rIns="0" bIns="0" rtlCol="0" anchor="t">
            <a:spAutoFit/>
          </a:bodyPr>
          <a:lstStyle/>
          <a:p>
            <a:pPr marL="0" lvl="0" indent="0" algn="l">
              <a:lnSpc>
                <a:spcPts val="4897"/>
              </a:lnSpc>
              <a:spcBef>
                <a:spcPct val="0"/>
              </a:spcBef>
            </a:pPr>
            <a:r>
              <a:rPr lang="en-US" sz="3498">
                <a:solidFill>
                  <a:srgbClr val="FFFFFF"/>
                </a:solidFill>
                <a:latin typeface="Rundeck"/>
                <a:ea typeface="Rundeck"/>
                <a:cs typeface="Rundeck"/>
                <a:sym typeface="Rundeck"/>
              </a:rPr>
              <a:t>Admin</a:t>
            </a:r>
          </a:p>
        </p:txBody>
      </p:sp>
      <p:sp>
        <p:nvSpPr>
          <p:cNvPr id="19" name="TextBox 19"/>
          <p:cNvSpPr txBox="1"/>
          <p:nvPr/>
        </p:nvSpPr>
        <p:spPr>
          <a:xfrm>
            <a:off x="10641712" y="3899906"/>
            <a:ext cx="4608029" cy="701712"/>
          </a:xfrm>
          <a:prstGeom prst="rect">
            <a:avLst/>
          </a:prstGeom>
        </p:spPr>
        <p:txBody>
          <a:bodyPr lIns="0" tIns="0" rIns="0" bIns="0" rtlCol="0" anchor="t">
            <a:spAutoFit/>
          </a:bodyPr>
          <a:lstStyle/>
          <a:p>
            <a:pPr marL="0" lvl="0" indent="0" algn="l">
              <a:lnSpc>
                <a:spcPts val="4897"/>
              </a:lnSpc>
              <a:spcBef>
                <a:spcPct val="0"/>
              </a:spcBef>
            </a:pPr>
            <a:r>
              <a:rPr lang="en-US" sz="3498">
                <a:solidFill>
                  <a:srgbClr val="FFFFFF"/>
                </a:solidFill>
                <a:latin typeface="Rundeck"/>
                <a:ea typeface="Rundeck"/>
                <a:cs typeface="Rundeck"/>
                <a:sym typeface="Rundeck"/>
              </a:rPr>
              <a:t>User (Pelanggan)</a:t>
            </a:r>
          </a:p>
        </p:txBody>
      </p:sp>
      <p:sp>
        <p:nvSpPr>
          <p:cNvPr id="20" name="TextBox 20"/>
          <p:cNvSpPr txBox="1"/>
          <p:nvPr/>
        </p:nvSpPr>
        <p:spPr>
          <a:xfrm>
            <a:off x="2238049" y="5124450"/>
            <a:ext cx="6208448" cy="2741512"/>
          </a:xfrm>
          <a:prstGeom prst="rect">
            <a:avLst/>
          </a:prstGeom>
        </p:spPr>
        <p:txBody>
          <a:bodyPr lIns="0" tIns="0" rIns="0" bIns="0" rtlCol="0" anchor="t">
            <a:spAutoFit/>
          </a:bodyPr>
          <a:lstStyle/>
          <a:p>
            <a:pPr marL="0" lvl="0" indent="0" algn="ctr">
              <a:lnSpc>
                <a:spcPts val="4380"/>
              </a:lnSpc>
            </a:pPr>
            <a:r>
              <a:rPr lang="en-US" sz="2920">
                <a:solidFill>
                  <a:srgbClr val="FFFFFF"/>
                </a:solidFill>
                <a:latin typeface="Poppins"/>
                <a:ea typeface="Poppins"/>
                <a:cs typeface="Poppins"/>
                <a:sym typeface="Poppins"/>
              </a:rPr>
              <a:t>Admin punya akses penuh untuk mengelola produk, pesanan, pengguna, dan laporan, serta mengatur tampilan dan pembayaran.</a:t>
            </a:r>
          </a:p>
        </p:txBody>
      </p:sp>
      <p:sp>
        <p:nvSpPr>
          <p:cNvPr id="21" name="TextBox 21"/>
          <p:cNvSpPr txBox="1"/>
          <p:nvPr/>
        </p:nvSpPr>
        <p:spPr>
          <a:xfrm>
            <a:off x="9841503" y="5124450"/>
            <a:ext cx="6208448" cy="2741512"/>
          </a:xfrm>
          <a:prstGeom prst="rect">
            <a:avLst/>
          </a:prstGeom>
        </p:spPr>
        <p:txBody>
          <a:bodyPr lIns="0" tIns="0" rIns="0" bIns="0" rtlCol="0" anchor="t">
            <a:spAutoFit/>
          </a:bodyPr>
          <a:lstStyle/>
          <a:p>
            <a:pPr marL="0" lvl="0" indent="0" algn="ctr">
              <a:lnSpc>
                <a:spcPts val="4380"/>
              </a:lnSpc>
            </a:pPr>
            <a:r>
              <a:rPr lang="en-US" sz="2920">
                <a:solidFill>
                  <a:srgbClr val="FFFFFF"/>
                </a:solidFill>
                <a:latin typeface="Poppins"/>
                <a:ea typeface="Poppins"/>
                <a:cs typeface="Poppins"/>
                <a:sym typeface="Poppins"/>
              </a:rPr>
              <a:t>Pelanggan hanya bisa melihat produk, membeli, melacak pesanan, mengubah akun, memberi ulasan, dan melihat riwayat transaksi.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4CD"/>
        </a:solidFill>
        <a:effectLst/>
      </p:bgPr>
    </p:bg>
    <p:spTree>
      <p:nvGrpSpPr>
        <p:cNvPr id="1" name=""/>
        <p:cNvGrpSpPr/>
        <p:nvPr/>
      </p:nvGrpSpPr>
      <p:grpSpPr>
        <a:xfrm>
          <a:off x="0" y="0"/>
          <a:ext cx="0" cy="0"/>
          <a:chOff x="0" y="0"/>
          <a:chExt cx="0" cy="0"/>
        </a:xfrm>
      </p:grpSpPr>
      <p:sp>
        <p:nvSpPr>
          <p:cNvPr id="2" name="Freeform 2"/>
          <p:cNvSpPr/>
          <p:nvPr/>
        </p:nvSpPr>
        <p:spPr>
          <a:xfrm>
            <a:off x="-262630" y="-478072"/>
            <a:ext cx="3120782" cy="4506545"/>
          </a:xfrm>
          <a:custGeom>
            <a:avLst/>
            <a:gdLst/>
            <a:ahLst/>
            <a:cxnLst/>
            <a:rect l="l" t="t" r="r" b="b"/>
            <a:pathLst>
              <a:path w="3120782" h="4506545">
                <a:moveTo>
                  <a:pt x="0" y="0"/>
                </a:moveTo>
                <a:lnTo>
                  <a:pt x="3120782" y="0"/>
                </a:lnTo>
                <a:lnTo>
                  <a:pt x="3120782" y="4506545"/>
                </a:lnTo>
                <a:lnTo>
                  <a:pt x="0" y="45065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616332" y="3527105"/>
            <a:ext cx="7797572" cy="5163045"/>
            <a:chOff x="0" y="0"/>
            <a:chExt cx="2053681" cy="1359814"/>
          </a:xfrm>
        </p:grpSpPr>
        <p:sp>
          <p:nvSpPr>
            <p:cNvPr id="4" name="Freeform 4"/>
            <p:cNvSpPr/>
            <p:nvPr/>
          </p:nvSpPr>
          <p:spPr>
            <a:xfrm>
              <a:off x="0" y="0"/>
              <a:ext cx="2053681" cy="1359814"/>
            </a:xfrm>
            <a:custGeom>
              <a:avLst/>
              <a:gdLst/>
              <a:ahLst/>
              <a:cxnLst/>
              <a:rect l="l" t="t" r="r" b="b"/>
              <a:pathLst>
                <a:path w="2053681" h="1359814">
                  <a:moveTo>
                    <a:pt x="69500" y="0"/>
                  </a:moveTo>
                  <a:lnTo>
                    <a:pt x="1984181" y="0"/>
                  </a:lnTo>
                  <a:cubicBezTo>
                    <a:pt x="2022565" y="0"/>
                    <a:pt x="2053681" y="31116"/>
                    <a:pt x="2053681" y="69500"/>
                  </a:cubicBezTo>
                  <a:lnTo>
                    <a:pt x="2053681" y="1290314"/>
                  </a:lnTo>
                  <a:cubicBezTo>
                    <a:pt x="2053681" y="1328698"/>
                    <a:pt x="2022565" y="1359814"/>
                    <a:pt x="1984181" y="1359814"/>
                  </a:cubicBezTo>
                  <a:lnTo>
                    <a:pt x="69500" y="1359814"/>
                  </a:lnTo>
                  <a:cubicBezTo>
                    <a:pt x="31116" y="1359814"/>
                    <a:pt x="0" y="1328698"/>
                    <a:pt x="0" y="1290314"/>
                  </a:cubicBezTo>
                  <a:lnTo>
                    <a:pt x="0" y="69500"/>
                  </a:lnTo>
                  <a:cubicBezTo>
                    <a:pt x="0" y="31116"/>
                    <a:pt x="31116" y="0"/>
                    <a:pt x="69500" y="0"/>
                  </a:cubicBezTo>
                  <a:close/>
                </a:path>
              </a:pathLst>
            </a:custGeom>
            <a:solidFill>
              <a:srgbClr val="992800"/>
            </a:solidFill>
            <a:ln w="95250" cap="rnd">
              <a:solidFill>
                <a:srgbClr val="FFAF00"/>
              </a:solidFill>
              <a:prstDash val="solid"/>
              <a:round/>
            </a:ln>
          </p:spPr>
        </p:sp>
        <p:sp>
          <p:nvSpPr>
            <p:cNvPr id="5" name="TextBox 5"/>
            <p:cNvSpPr txBox="1"/>
            <p:nvPr/>
          </p:nvSpPr>
          <p:spPr>
            <a:xfrm>
              <a:off x="0" y="-47625"/>
              <a:ext cx="2053681" cy="1407439"/>
            </a:xfrm>
            <a:prstGeom prst="rect">
              <a:avLst/>
            </a:prstGeom>
          </p:spPr>
          <p:txBody>
            <a:bodyPr lIns="50800" tIns="50800" rIns="50800" bIns="50800" rtlCol="0" anchor="ctr"/>
            <a:lstStyle/>
            <a:p>
              <a:pPr algn="ctr">
                <a:lnSpc>
                  <a:spcPts val="3693"/>
                </a:lnSpc>
              </a:pPr>
              <a:endParaRPr/>
            </a:p>
          </p:txBody>
        </p:sp>
      </p:grpSp>
      <p:sp>
        <p:nvSpPr>
          <p:cNvPr id="6" name="Freeform 6"/>
          <p:cNvSpPr/>
          <p:nvPr/>
        </p:nvSpPr>
        <p:spPr>
          <a:xfrm>
            <a:off x="16224839" y="-879680"/>
            <a:ext cx="4126321" cy="5958587"/>
          </a:xfrm>
          <a:custGeom>
            <a:avLst/>
            <a:gdLst/>
            <a:ahLst/>
            <a:cxnLst/>
            <a:rect l="l" t="t" r="r" b="b"/>
            <a:pathLst>
              <a:path w="4126321" h="5958587">
                <a:moveTo>
                  <a:pt x="0" y="0"/>
                </a:moveTo>
                <a:lnTo>
                  <a:pt x="4126322" y="0"/>
                </a:lnTo>
                <a:lnTo>
                  <a:pt x="4126322" y="5958587"/>
                </a:lnTo>
                <a:lnTo>
                  <a:pt x="0" y="595858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3362157" y="828675"/>
            <a:ext cx="12078456" cy="1564929"/>
          </a:xfrm>
          <a:prstGeom prst="rect">
            <a:avLst/>
          </a:prstGeom>
        </p:spPr>
        <p:txBody>
          <a:bodyPr lIns="0" tIns="0" rIns="0" bIns="0" rtlCol="0" anchor="t">
            <a:spAutoFit/>
          </a:bodyPr>
          <a:lstStyle/>
          <a:p>
            <a:pPr marL="0" lvl="0" indent="0" algn="ctr">
              <a:lnSpc>
                <a:spcPts val="10093"/>
              </a:lnSpc>
            </a:pPr>
            <a:r>
              <a:rPr lang="en-US" sz="9011">
                <a:solidFill>
                  <a:srgbClr val="D34A24"/>
                </a:solidFill>
                <a:latin typeface="Rundeck"/>
                <a:ea typeface="Rundeck"/>
                <a:cs typeface="Rundeck"/>
                <a:sym typeface="Rundeck"/>
              </a:rPr>
              <a:t>Fitur-Fitur Utama</a:t>
            </a:r>
          </a:p>
        </p:txBody>
      </p:sp>
      <p:sp>
        <p:nvSpPr>
          <p:cNvPr id="8" name="TextBox 8"/>
          <p:cNvSpPr txBox="1"/>
          <p:nvPr/>
        </p:nvSpPr>
        <p:spPr>
          <a:xfrm>
            <a:off x="1028700" y="4875661"/>
            <a:ext cx="4899101" cy="2902682"/>
          </a:xfrm>
          <a:prstGeom prst="rect">
            <a:avLst/>
          </a:prstGeom>
        </p:spPr>
        <p:txBody>
          <a:bodyPr lIns="0" tIns="0" rIns="0" bIns="0" rtlCol="0" anchor="t">
            <a:spAutoFit/>
          </a:bodyPr>
          <a:lstStyle/>
          <a:p>
            <a:pPr marL="612170" lvl="1" indent="-306085" algn="l">
              <a:lnSpc>
                <a:spcPts val="4621"/>
              </a:lnSpc>
              <a:buFont typeface="Arial"/>
              <a:buChar char="•"/>
            </a:pPr>
            <a:r>
              <a:rPr lang="en-US" sz="2835">
                <a:solidFill>
                  <a:srgbClr val="FFF4CD"/>
                </a:solidFill>
                <a:latin typeface="Poppins"/>
                <a:ea typeface="Poppins"/>
                <a:cs typeface="Poppins"/>
                <a:sym typeface="Poppins"/>
              </a:rPr>
              <a:t>Manajemen Produk</a:t>
            </a:r>
          </a:p>
          <a:p>
            <a:pPr marL="612170" lvl="1" indent="-306085" algn="l">
              <a:lnSpc>
                <a:spcPts val="4621"/>
              </a:lnSpc>
              <a:buFont typeface="Arial"/>
              <a:buChar char="•"/>
            </a:pPr>
            <a:r>
              <a:rPr lang="en-US" sz="2835">
                <a:solidFill>
                  <a:srgbClr val="FFF4CD"/>
                </a:solidFill>
                <a:latin typeface="Poppins"/>
                <a:ea typeface="Poppins"/>
                <a:cs typeface="Poppins"/>
                <a:sym typeface="Poppins"/>
              </a:rPr>
              <a:t>Manajemen Pesanan</a:t>
            </a:r>
          </a:p>
          <a:p>
            <a:pPr marL="612170" lvl="1" indent="-306085" algn="l">
              <a:lnSpc>
                <a:spcPts val="4621"/>
              </a:lnSpc>
              <a:buFont typeface="Arial"/>
              <a:buChar char="•"/>
            </a:pPr>
            <a:r>
              <a:rPr lang="en-US" sz="2835">
                <a:solidFill>
                  <a:srgbClr val="FFF4CD"/>
                </a:solidFill>
                <a:latin typeface="Poppins"/>
                <a:ea typeface="Poppins"/>
                <a:cs typeface="Poppins"/>
                <a:sym typeface="Poppins"/>
              </a:rPr>
              <a:t>Manajemen Pengguna</a:t>
            </a:r>
          </a:p>
          <a:p>
            <a:pPr marL="612170" lvl="1" indent="-306085" algn="l">
              <a:lnSpc>
                <a:spcPts val="4621"/>
              </a:lnSpc>
              <a:buFont typeface="Arial"/>
              <a:buChar char="•"/>
            </a:pPr>
            <a:r>
              <a:rPr lang="en-US" sz="2835">
                <a:solidFill>
                  <a:srgbClr val="FFF4CD"/>
                </a:solidFill>
                <a:latin typeface="Poppins"/>
                <a:ea typeface="Poppins"/>
                <a:cs typeface="Poppins"/>
                <a:sym typeface="Poppins"/>
              </a:rPr>
              <a:t>Laporan Penjualan</a:t>
            </a:r>
          </a:p>
          <a:p>
            <a:pPr marL="612170" lvl="1" indent="-306085" algn="l">
              <a:lnSpc>
                <a:spcPts val="4621"/>
              </a:lnSpc>
              <a:buFont typeface="Arial"/>
              <a:buChar char="•"/>
            </a:pPr>
            <a:r>
              <a:rPr lang="en-US" sz="2835">
                <a:solidFill>
                  <a:srgbClr val="FFF4CD"/>
                </a:solidFill>
                <a:latin typeface="Poppins"/>
                <a:ea typeface="Poppins"/>
                <a:cs typeface="Poppins"/>
                <a:sym typeface="Poppins"/>
              </a:rPr>
              <a:t>Pengaturan Website</a:t>
            </a:r>
          </a:p>
        </p:txBody>
      </p:sp>
      <p:sp>
        <p:nvSpPr>
          <p:cNvPr id="9" name="TextBox 9"/>
          <p:cNvSpPr txBox="1"/>
          <p:nvPr/>
        </p:nvSpPr>
        <p:spPr>
          <a:xfrm>
            <a:off x="3593993" y="3914173"/>
            <a:ext cx="1842250" cy="724412"/>
          </a:xfrm>
          <a:prstGeom prst="rect">
            <a:avLst/>
          </a:prstGeom>
        </p:spPr>
        <p:txBody>
          <a:bodyPr lIns="0" tIns="0" rIns="0" bIns="0" rtlCol="0" anchor="t">
            <a:spAutoFit/>
          </a:bodyPr>
          <a:lstStyle/>
          <a:p>
            <a:pPr marL="0" lvl="0" indent="0" algn="ctr">
              <a:lnSpc>
                <a:spcPts val="5688"/>
              </a:lnSpc>
              <a:spcBef>
                <a:spcPct val="0"/>
              </a:spcBef>
            </a:pPr>
            <a:r>
              <a:rPr lang="en-US" sz="4063" b="1">
                <a:solidFill>
                  <a:srgbClr val="FFF4CD"/>
                </a:solidFill>
                <a:latin typeface="Poppins Bold"/>
                <a:ea typeface="Poppins Bold"/>
                <a:cs typeface="Poppins Bold"/>
                <a:sym typeface="Poppins Bold"/>
              </a:rPr>
              <a:t>Admin</a:t>
            </a:r>
          </a:p>
        </p:txBody>
      </p:sp>
      <p:sp>
        <p:nvSpPr>
          <p:cNvPr id="10" name="Freeform 10"/>
          <p:cNvSpPr/>
          <p:nvPr/>
        </p:nvSpPr>
        <p:spPr>
          <a:xfrm>
            <a:off x="3644016" y="8167820"/>
            <a:ext cx="1742204" cy="1777760"/>
          </a:xfrm>
          <a:custGeom>
            <a:avLst/>
            <a:gdLst/>
            <a:ahLst/>
            <a:cxnLst/>
            <a:rect l="l" t="t" r="r" b="b"/>
            <a:pathLst>
              <a:path w="1742204" h="1777760">
                <a:moveTo>
                  <a:pt x="0" y="0"/>
                </a:moveTo>
                <a:lnTo>
                  <a:pt x="1742204" y="0"/>
                </a:lnTo>
                <a:lnTo>
                  <a:pt x="1742204" y="1777760"/>
                </a:lnTo>
                <a:lnTo>
                  <a:pt x="0" y="17777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9840823" y="3527105"/>
            <a:ext cx="7797572" cy="5163045"/>
            <a:chOff x="0" y="0"/>
            <a:chExt cx="2053681" cy="1359814"/>
          </a:xfrm>
        </p:grpSpPr>
        <p:sp>
          <p:nvSpPr>
            <p:cNvPr id="12" name="Freeform 12"/>
            <p:cNvSpPr/>
            <p:nvPr/>
          </p:nvSpPr>
          <p:spPr>
            <a:xfrm>
              <a:off x="0" y="0"/>
              <a:ext cx="2053681" cy="1359814"/>
            </a:xfrm>
            <a:custGeom>
              <a:avLst/>
              <a:gdLst/>
              <a:ahLst/>
              <a:cxnLst/>
              <a:rect l="l" t="t" r="r" b="b"/>
              <a:pathLst>
                <a:path w="2053681" h="1359814">
                  <a:moveTo>
                    <a:pt x="69500" y="0"/>
                  </a:moveTo>
                  <a:lnTo>
                    <a:pt x="1984181" y="0"/>
                  </a:lnTo>
                  <a:cubicBezTo>
                    <a:pt x="2022565" y="0"/>
                    <a:pt x="2053681" y="31116"/>
                    <a:pt x="2053681" y="69500"/>
                  </a:cubicBezTo>
                  <a:lnTo>
                    <a:pt x="2053681" y="1290314"/>
                  </a:lnTo>
                  <a:cubicBezTo>
                    <a:pt x="2053681" y="1328698"/>
                    <a:pt x="2022565" y="1359814"/>
                    <a:pt x="1984181" y="1359814"/>
                  </a:cubicBezTo>
                  <a:lnTo>
                    <a:pt x="69500" y="1359814"/>
                  </a:lnTo>
                  <a:cubicBezTo>
                    <a:pt x="31116" y="1359814"/>
                    <a:pt x="0" y="1328698"/>
                    <a:pt x="0" y="1290314"/>
                  </a:cubicBezTo>
                  <a:lnTo>
                    <a:pt x="0" y="69500"/>
                  </a:lnTo>
                  <a:cubicBezTo>
                    <a:pt x="0" y="31116"/>
                    <a:pt x="31116" y="0"/>
                    <a:pt x="69500" y="0"/>
                  </a:cubicBezTo>
                  <a:close/>
                </a:path>
              </a:pathLst>
            </a:custGeom>
            <a:solidFill>
              <a:srgbClr val="992800"/>
            </a:solidFill>
            <a:ln w="95250" cap="rnd">
              <a:solidFill>
                <a:srgbClr val="FFAF00"/>
              </a:solidFill>
              <a:prstDash val="solid"/>
              <a:round/>
            </a:ln>
          </p:spPr>
        </p:sp>
        <p:sp>
          <p:nvSpPr>
            <p:cNvPr id="13" name="TextBox 13"/>
            <p:cNvSpPr txBox="1"/>
            <p:nvPr/>
          </p:nvSpPr>
          <p:spPr>
            <a:xfrm>
              <a:off x="0" y="-47625"/>
              <a:ext cx="2053681" cy="1407439"/>
            </a:xfrm>
            <a:prstGeom prst="rect">
              <a:avLst/>
            </a:prstGeom>
          </p:spPr>
          <p:txBody>
            <a:bodyPr lIns="50800" tIns="50800" rIns="50800" bIns="50800" rtlCol="0" anchor="ctr"/>
            <a:lstStyle/>
            <a:p>
              <a:pPr algn="ctr">
                <a:lnSpc>
                  <a:spcPts val="3693"/>
                </a:lnSpc>
              </a:pPr>
              <a:endParaRPr/>
            </a:p>
          </p:txBody>
        </p:sp>
      </p:grpSp>
      <p:sp>
        <p:nvSpPr>
          <p:cNvPr id="14" name="TextBox 14"/>
          <p:cNvSpPr txBox="1"/>
          <p:nvPr/>
        </p:nvSpPr>
        <p:spPr>
          <a:xfrm>
            <a:off x="10253190" y="4875661"/>
            <a:ext cx="4899101" cy="2902682"/>
          </a:xfrm>
          <a:prstGeom prst="rect">
            <a:avLst/>
          </a:prstGeom>
        </p:spPr>
        <p:txBody>
          <a:bodyPr lIns="0" tIns="0" rIns="0" bIns="0" rtlCol="0" anchor="t">
            <a:spAutoFit/>
          </a:bodyPr>
          <a:lstStyle/>
          <a:p>
            <a:pPr marL="612170" lvl="1" indent="-306085" algn="l">
              <a:lnSpc>
                <a:spcPts val="4621"/>
              </a:lnSpc>
              <a:buFont typeface="Arial"/>
              <a:buChar char="•"/>
            </a:pPr>
            <a:r>
              <a:rPr lang="en-US" sz="2835">
                <a:solidFill>
                  <a:srgbClr val="FFF4CD"/>
                </a:solidFill>
                <a:latin typeface="Poppins"/>
                <a:ea typeface="Poppins"/>
                <a:cs typeface="Poppins"/>
                <a:sym typeface="Poppins"/>
              </a:rPr>
              <a:t>Manajemen Produk</a:t>
            </a:r>
          </a:p>
          <a:p>
            <a:pPr marL="612170" lvl="1" indent="-306085" algn="l">
              <a:lnSpc>
                <a:spcPts val="4621"/>
              </a:lnSpc>
              <a:buFont typeface="Arial"/>
              <a:buChar char="•"/>
            </a:pPr>
            <a:r>
              <a:rPr lang="en-US" sz="2835">
                <a:solidFill>
                  <a:srgbClr val="FFF4CD"/>
                </a:solidFill>
                <a:latin typeface="Poppins"/>
                <a:ea typeface="Poppins"/>
                <a:cs typeface="Poppins"/>
                <a:sym typeface="Poppins"/>
              </a:rPr>
              <a:t>Manajemen Pesanan</a:t>
            </a:r>
          </a:p>
          <a:p>
            <a:pPr marL="612170" lvl="1" indent="-306085" algn="l">
              <a:lnSpc>
                <a:spcPts val="4621"/>
              </a:lnSpc>
              <a:buFont typeface="Arial"/>
              <a:buChar char="•"/>
            </a:pPr>
            <a:r>
              <a:rPr lang="en-US" sz="2835">
                <a:solidFill>
                  <a:srgbClr val="FFF4CD"/>
                </a:solidFill>
                <a:latin typeface="Poppins"/>
                <a:ea typeface="Poppins"/>
                <a:cs typeface="Poppins"/>
                <a:sym typeface="Poppins"/>
              </a:rPr>
              <a:t>Manajemen Pengguna</a:t>
            </a:r>
          </a:p>
          <a:p>
            <a:pPr marL="612170" lvl="1" indent="-306085" algn="l">
              <a:lnSpc>
                <a:spcPts val="4621"/>
              </a:lnSpc>
              <a:buFont typeface="Arial"/>
              <a:buChar char="•"/>
            </a:pPr>
            <a:r>
              <a:rPr lang="en-US" sz="2835">
                <a:solidFill>
                  <a:srgbClr val="FFF4CD"/>
                </a:solidFill>
                <a:latin typeface="Poppins"/>
                <a:ea typeface="Poppins"/>
                <a:cs typeface="Poppins"/>
                <a:sym typeface="Poppins"/>
              </a:rPr>
              <a:t>Laporan Penjualan</a:t>
            </a:r>
          </a:p>
          <a:p>
            <a:pPr marL="612170" lvl="1" indent="-306085" algn="l">
              <a:lnSpc>
                <a:spcPts val="4621"/>
              </a:lnSpc>
              <a:buFont typeface="Arial"/>
              <a:buChar char="•"/>
            </a:pPr>
            <a:r>
              <a:rPr lang="en-US" sz="2835">
                <a:solidFill>
                  <a:srgbClr val="FFF4CD"/>
                </a:solidFill>
                <a:latin typeface="Poppins"/>
                <a:ea typeface="Poppins"/>
                <a:cs typeface="Poppins"/>
                <a:sym typeface="Poppins"/>
              </a:rPr>
              <a:t>Pengaturan Website</a:t>
            </a:r>
          </a:p>
        </p:txBody>
      </p:sp>
      <p:sp>
        <p:nvSpPr>
          <p:cNvPr id="15" name="TextBox 15"/>
          <p:cNvSpPr txBox="1"/>
          <p:nvPr/>
        </p:nvSpPr>
        <p:spPr>
          <a:xfrm>
            <a:off x="11329653" y="3914173"/>
            <a:ext cx="4819911" cy="724412"/>
          </a:xfrm>
          <a:prstGeom prst="rect">
            <a:avLst/>
          </a:prstGeom>
        </p:spPr>
        <p:txBody>
          <a:bodyPr lIns="0" tIns="0" rIns="0" bIns="0" rtlCol="0" anchor="t">
            <a:spAutoFit/>
          </a:bodyPr>
          <a:lstStyle/>
          <a:p>
            <a:pPr marL="0" lvl="0" indent="0" algn="ctr">
              <a:lnSpc>
                <a:spcPts val="5688"/>
              </a:lnSpc>
              <a:spcBef>
                <a:spcPct val="0"/>
              </a:spcBef>
            </a:pPr>
            <a:r>
              <a:rPr lang="en-US" sz="4063" b="1">
                <a:solidFill>
                  <a:srgbClr val="FFF4CD"/>
                </a:solidFill>
                <a:latin typeface="Poppins Bold"/>
                <a:ea typeface="Poppins Bold"/>
                <a:cs typeface="Poppins Bold"/>
                <a:sym typeface="Poppins Bold"/>
              </a:rPr>
              <a:t>User (Pelanggan)</a:t>
            </a:r>
          </a:p>
        </p:txBody>
      </p:sp>
      <p:sp>
        <p:nvSpPr>
          <p:cNvPr id="16" name="Freeform 16"/>
          <p:cNvSpPr/>
          <p:nvPr/>
        </p:nvSpPr>
        <p:spPr>
          <a:xfrm>
            <a:off x="12868506" y="8167820"/>
            <a:ext cx="1742204" cy="1777760"/>
          </a:xfrm>
          <a:custGeom>
            <a:avLst/>
            <a:gdLst/>
            <a:ahLst/>
            <a:cxnLst/>
            <a:rect l="l" t="t" r="r" b="b"/>
            <a:pathLst>
              <a:path w="1742204" h="1777760">
                <a:moveTo>
                  <a:pt x="0" y="0"/>
                </a:moveTo>
                <a:lnTo>
                  <a:pt x="1742205" y="0"/>
                </a:lnTo>
                <a:lnTo>
                  <a:pt x="1742205" y="1777760"/>
                </a:lnTo>
                <a:lnTo>
                  <a:pt x="0" y="17777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4CD"/>
        </a:solidFill>
        <a:effectLst/>
      </p:bgPr>
    </p:bg>
    <p:spTree>
      <p:nvGrpSpPr>
        <p:cNvPr id="1" name=""/>
        <p:cNvGrpSpPr/>
        <p:nvPr/>
      </p:nvGrpSpPr>
      <p:grpSpPr>
        <a:xfrm>
          <a:off x="0" y="0"/>
          <a:ext cx="0" cy="0"/>
          <a:chOff x="0" y="0"/>
          <a:chExt cx="0" cy="0"/>
        </a:xfrm>
      </p:grpSpPr>
      <p:sp>
        <p:nvSpPr>
          <p:cNvPr id="2" name="Freeform 2"/>
          <p:cNvSpPr/>
          <p:nvPr/>
        </p:nvSpPr>
        <p:spPr>
          <a:xfrm>
            <a:off x="16446068" y="-232716"/>
            <a:ext cx="3367619" cy="4862988"/>
          </a:xfrm>
          <a:custGeom>
            <a:avLst/>
            <a:gdLst/>
            <a:ahLst/>
            <a:cxnLst/>
            <a:rect l="l" t="t" r="r" b="b"/>
            <a:pathLst>
              <a:path w="3367619" h="4862988">
                <a:moveTo>
                  <a:pt x="0" y="0"/>
                </a:moveTo>
                <a:lnTo>
                  <a:pt x="3367619" y="0"/>
                </a:lnTo>
                <a:lnTo>
                  <a:pt x="3367619" y="4862988"/>
                </a:lnTo>
                <a:lnTo>
                  <a:pt x="0" y="48629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flipV="1">
            <a:off x="-4760727" y="-3667033"/>
            <a:ext cx="6860050" cy="6868636"/>
          </a:xfrm>
          <a:custGeom>
            <a:avLst/>
            <a:gdLst/>
            <a:ahLst/>
            <a:cxnLst/>
            <a:rect l="l" t="t" r="r" b="b"/>
            <a:pathLst>
              <a:path w="6860050" h="6868636">
                <a:moveTo>
                  <a:pt x="6860050" y="6868635"/>
                </a:moveTo>
                <a:lnTo>
                  <a:pt x="0" y="6868635"/>
                </a:lnTo>
                <a:lnTo>
                  <a:pt x="0" y="0"/>
                </a:lnTo>
                <a:lnTo>
                  <a:pt x="6860050" y="0"/>
                </a:lnTo>
                <a:lnTo>
                  <a:pt x="6860050" y="6868635"/>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4" name="Group 4"/>
          <p:cNvGrpSpPr/>
          <p:nvPr/>
        </p:nvGrpSpPr>
        <p:grpSpPr>
          <a:xfrm>
            <a:off x="10203388" y="1028700"/>
            <a:ext cx="6018493" cy="8742744"/>
            <a:chOff x="0" y="0"/>
            <a:chExt cx="1585117" cy="2302616"/>
          </a:xfrm>
        </p:grpSpPr>
        <p:sp>
          <p:nvSpPr>
            <p:cNvPr id="5" name="Freeform 5"/>
            <p:cNvSpPr/>
            <p:nvPr/>
          </p:nvSpPr>
          <p:spPr>
            <a:xfrm>
              <a:off x="0" y="0"/>
              <a:ext cx="1585117" cy="2302616"/>
            </a:xfrm>
            <a:custGeom>
              <a:avLst/>
              <a:gdLst/>
              <a:ahLst/>
              <a:cxnLst/>
              <a:rect l="l" t="t" r="r" b="b"/>
              <a:pathLst>
                <a:path w="1585117" h="2302616">
                  <a:moveTo>
                    <a:pt x="0" y="0"/>
                  </a:moveTo>
                  <a:lnTo>
                    <a:pt x="1585117" y="0"/>
                  </a:lnTo>
                  <a:lnTo>
                    <a:pt x="1585117" y="2302616"/>
                  </a:lnTo>
                  <a:lnTo>
                    <a:pt x="0" y="2302616"/>
                  </a:lnTo>
                  <a:close/>
                </a:path>
              </a:pathLst>
            </a:custGeom>
            <a:solidFill>
              <a:srgbClr val="3C7F72"/>
            </a:solidFill>
          </p:spPr>
        </p:sp>
        <p:sp>
          <p:nvSpPr>
            <p:cNvPr id="6" name="TextBox 6"/>
            <p:cNvSpPr txBox="1"/>
            <p:nvPr/>
          </p:nvSpPr>
          <p:spPr>
            <a:xfrm>
              <a:off x="0" y="-47625"/>
              <a:ext cx="1585117" cy="2350241"/>
            </a:xfrm>
            <a:prstGeom prst="rect">
              <a:avLst/>
            </a:prstGeom>
          </p:spPr>
          <p:txBody>
            <a:bodyPr lIns="50800" tIns="50800" rIns="50800" bIns="50800" rtlCol="0" anchor="ctr"/>
            <a:lstStyle/>
            <a:p>
              <a:pPr algn="ctr">
                <a:lnSpc>
                  <a:spcPts val="3693"/>
                </a:lnSpc>
              </a:pPr>
              <a:endParaRPr/>
            </a:p>
          </p:txBody>
        </p:sp>
      </p:grpSp>
      <p:sp>
        <p:nvSpPr>
          <p:cNvPr id="7" name="Freeform 7"/>
          <p:cNvSpPr/>
          <p:nvPr/>
        </p:nvSpPr>
        <p:spPr>
          <a:xfrm>
            <a:off x="10450637" y="1262248"/>
            <a:ext cx="5523995" cy="8275648"/>
          </a:xfrm>
          <a:custGeom>
            <a:avLst/>
            <a:gdLst/>
            <a:ahLst/>
            <a:cxnLst/>
            <a:rect l="l" t="t" r="r" b="b"/>
            <a:pathLst>
              <a:path w="5523995" h="8275648">
                <a:moveTo>
                  <a:pt x="0" y="0"/>
                </a:moveTo>
                <a:lnTo>
                  <a:pt x="5523995" y="0"/>
                </a:lnTo>
                <a:lnTo>
                  <a:pt x="5523995" y="8275648"/>
                </a:lnTo>
                <a:lnTo>
                  <a:pt x="0" y="8275648"/>
                </a:lnTo>
                <a:lnTo>
                  <a:pt x="0" y="0"/>
                </a:lnTo>
                <a:close/>
              </a:path>
            </a:pathLst>
          </a:custGeom>
          <a:blipFill>
            <a:blip r:embed="rId6"/>
            <a:stretch>
              <a:fillRect/>
            </a:stretch>
          </a:blipFill>
        </p:spPr>
      </p:sp>
      <p:sp>
        <p:nvSpPr>
          <p:cNvPr id="8" name="TextBox 8"/>
          <p:cNvSpPr txBox="1"/>
          <p:nvPr/>
        </p:nvSpPr>
        <p:spPr>
          <a:xfrm>
            <a:off x="2449078" y="552450"/>
            <a:ext cx="7166235" cy="1938531"/>
          </a:xfrm>
          <a:prstGeom prst="rect">
            <a:avLst/>
          </a:prstGeom>
        </p:spPr>
        <p:txBody>
          <a:bodyPr lIns="0" tIns="0" rIns="0" bIns="0" rtlCol="0" anchor="t">
            <a:spAutoFit/>
          </a:bodyPr>
          <a:lstStyle/>
          <a:p>
            <a:pPr marL="0" lvl="0" indent="0" algn="ctr">
              <a:lnSpc>
                <a:spcPts val="13433"/>
              </a:lnSpc>
              <a:spcBef>
                <a:spcPct val="0"/>
              </a:spcBef>
            </a:pPr>
            <a:r>
              <a:rPr lang="en-US" sz="9595">
                <a:solidFill>
                  <a:srgbClr val="D34A24"/>
                </a:solidFill>
                <a:latin typeface="Rundeck"/>
                <a:ea typeface="Rundeck"/>
                <a:cs typeface="Rundeck"/>
                <a:sym typeface="Rundeck"/>
              </a:rPr>
              <a:t>Flowchart</a:t>
            </a:r>
          </a:p>
        </p:txBody>
      </p:sp>
      <p:sp>
        <p:nvSpPr>
          <p:cNvPr id="9" name="Freeform 9"/>
          <p:cNvSpPr/>
          <p:nvPr/>
        </p:nvSpPr>
        <p:spPr>
          <a:xfrm>
            <a:off x="-371270" y="7200900"/>
            <a:ext cx="3744468" cy="4114800"/>
          </a:xfrm>
          <a:custGeom>
            <a:avLst/>
            <a:gdLst/>
            <a:ahLst/>
            <a:cxnLst/>
            <a:rect l="l" t="t" r="r" b="b"/>
            <a:pathLst>
              <a:path w="3744468" h="4114800">
                <a:moveTo>
                  <a:pt x="0" y="0"/>
                </a:moveTo>
                <a:lnTo>
                  <a:pt x="3744468" y="0"/>
                </a:lnTo>
                <a:lnTo>
                  <a:pt x="374446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4CD"/>
        </a:solidFill>
        <a:effectLst/>
      </p:bgPr>
    </p:bg>
    <p:spTree>
      <p:nvGrpSpPr>
        <p:cNvPr id="1" name=""/>
        <p:cNvGrpSpPr/>
        <p:nvPr/>
      </p:nvGrpSpPr>
      <p:grpSpPr>
        <a:xfrm>
          <a:off x="0" y="0"/>
          <a:ext cx="0" cy="0"/>
          <a:chOff x="0" y="0"/>
          <a:chExt cx="0" cy="0"/>
        </a:xfrm>
      </p:grpSpPr>
      <p:sp>
        <p:nvSpPr>
          <p:cNvPr id="2" name="Freeform 2"/>
          <p:cNvSpPr/>
          <p:nvPr/>
        </p:nvSpPr>
        <p:spPr>
          <a:xfrm>
            <a:off x="-1951222" y="5910303"/>
            <a:ext cx="3902444" cy="5635298"/>
          </a:xfrm>
          <a:custGeom>
            <a:avLst/>
            <a:gdLst/>
            <a:ahLst/>
            <a:cxnLst/>
            <a:rect l="l" t="t" r="r" b="b"/>
            <a:pathLst>
              <a:path w="3902444" h="5635298">
                <a:moveTo>
                  <a:pt x="0" y="0"/>
                </a:moveTo>
                <a:lnTo>
                  <a:pt x="3902444" y="0"/>
                </a:lnTo>
                <a:lnTo>
                  <a:pt x="3902444" y="5635298"/>
                </a:lnTo>
                <a:lnTo>
                  <a:pt x="0" y="56352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608694" y="626321"/>
            <a:ext cx="11070612" cy="1351011"/>
          </a:xfrm>
          <a:prstGeom prst="rect">
            <a:avLst/>
          </a:prstGeom>
        </p:spPr>
        <p:txBody>
          <a:bodyPr wrap="square" lIns="0" tIns="0" rIns="0" bIns="0" rtlCol="0" anchor="t">
            <a:spAutoFit/>
          </a:bodyPr>
          <a:lstStyle/>
          <a:p>
            <a:pPr marL="0" lvl="0" indent="0" algn="ctr">
              <a:lnSpc>
                <a:spcPts val="11266"/>
              </a:lnSpc>
              <a:spcBef>
                <a:spcPct val="0"/>
              </a:spcBef>
            </a:pPr>
            <a:r>
              <a:rPr lang="en-US" sz="8047" dirty="0">
                <a:solidFill>
                  <a:srgbClr val="D34A24"/>
                </a:solidFill>
                <a:latin typeface="Rundeck"/>
                <a:ea typeface="Rundeck"/>
                <a:cs typeface="Rundeck"/>
                <a:sym typeface="Rundeck"/>
              </a:rPr>
              <a:t>Use Case Diagram</a:t>
            </a:r>
          </a:p>
        </p:txBody>
      </p:sp>
      <p:grpSp>
        <p:nvGrpSpPr>
          <p:cNvPr id="4" name="Group 4"/>
          <p:cNvGrpSpPr/>
          <p:nvPr/>
        </p:nvGrpSpPr>
        <p:grpSpPr>
          <a:xfrm>
            <a:off x="10657026" y="2173938"/>
            <a:ext cx="6602274" cy="7238032"/>
            <a:chOff x="0" y="0"/>
            <a:chExt cx="8803032" cy="9650709"/>
          </a:xfrm>
        </p:grpSpPr>
        <p:grpSp>
          <p:nvGrpSpPr>
            <p:cNvPr id="5" name="Group 5"/>
            <p:cNvGrpSpPr/>
            <p:nvPr/>
          </p:nvGrpSpPr>
          <p:grpSpPr>
            <a:xfrm>
              <a:off x="6459886" y="0"/>
              <a:ext cx="2343146" cy="2343146"/>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C7F72"/>
              </a:solidFill>
            </p:spPr>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3693"/>
                  </a:lnSpc>
                </a:pPr>
                <a:endParaRPr/>
              </a:p>
            </p:txBody>
          </p:sp>
        </p:grpSp>
        <p:grpSp>
          <p:nvGrpSpPr>
            <p:cNvPr id="8" name="Group 8"/>
            <p:cNvGrpSpPr/>
            <p:nvPr/>
          </p:nvGrpSpPr>
          <p:grpSpPr>
            <a:xfrm>
              <a:off x="0" y="783870"/>
              <a:ext cx="4949908" cy="1267898"/>
              <a:chOff x="0" y="0"/>
              <a:chExt cx="1100279" cy="281832"/>
            </a:xfrm>
          </p:grpSpPr>
          <p:sp>
            <p:nvSpPr>
              <p:cNvPr id="9" name="Freeform 9"/>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10" name="TextBox 10"/>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11" name="Group 11"/>
            <p:cNvGrpSpPr/>
            <p:nvPr/>
          </p:nvGrpSpPr>
          <p:grpSpPr>
            <a:xfrm>
              <a:off x="0" y="2300932"/>
              <a:ext cx="4949908" cy="1267898"/>
              <a:chOff x="0" y="0"/>
              <a:chExt cx="1100279" cy="281832"/>
            </a:xfrm>
          </p:grpSpPr>
          <p:sp>
            <p:nvSpPr>
              <p:cNvPr id="12" name="Freeform 12"/>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13" name="TextBox 13"/>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14" name="Group 14"/>
            <p:cNvGrpSpPr/>
            <p:nvPr/>
          </p:nvGrpSpPr>
          <p:grpSpPr>
            <a:xfrm>
              <a:off x="0" y="3817118"/>
              <a:ext cx="4949908" cy="1267898"/>
              <a:chOff x="0" y="0"/>
              <a:chExt cx="1100279" cy="281832"/>
            </a:xfrm>
          </p:grpSpPr>
          <p:sp>
            <p:nvSpPr>
              <p:cNvPr id="15" name="Freeform 15"/>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16" name="TextBox 16"/>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17" name="Group 17"/>
            <p:cNvGrpSpPr/>
            <p:nvPr/>
          </p:nvGrpSpPr>
          <p:grpSpPr>
            <a:xfrm>
              <a:off x="0" y="5339016"/>
              <a:ext cx="4949908" cy="1267898"/>
              <a:chOff x="0" y="0"/>
              <a:chExt cx="1100279" cy="281832"/>
            </a:xfrm>
          </p:grpSpPr>
          <p:sp>
            <p:nvSpPr>
              <p:cNvPr id="18" name="Freeform 18"/>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19" name="TextBox 19"/>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20" name="Group 20"/>
            <p:cNvGrpSpPr/>
            <p:nvPr/>
          </p:nvGrpSpPr>
          <p:grpSpPr>
            <a:xfrm>
              <a:off x="0" y="6860914"/>
              <a:ext cx="4949908" cy="1267898"/>
              <a:chOff x="0" y="0"/>
              <a:chExt cx="1100279" cy="281832"/>
            </a:xfrm>
          </p:grpSpPr>
          <p:sp>
            <p:nvSpPr>
              <p:cNvPr id="21" name="Freeform 21"/>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22" name="TextBox 22"/>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23" name="Group 23"/>
            <p:cNvGrpSpPr/>
            <p:nvPr/>
          </p:nvGrpSpPr>
          <p:grpSpPr>
            <a:xfrm>
              <a:off x="0" y="8382812"/>
              <a:ext cx="4949908" cy="1267898"/>
              <a:chOff x="0" y="0"/>
              <a:chExt cx="1100279" cy="281832"/>
            </a:xfrm>
          </p:grpSpPr>
          <p:sp>
            <p:nvSpPr>
              <p:cNvPr id="24" name="Freeform 24"/>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25" name="TextBox 25"/>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sp>
          <p:nvSpPr>
            <p:cNvPr id="26" name="TextBox 26"/>
            <p:cNvSpPr txBox="1"/>
            <p:nvPr/>
          </p:nvSpPr>
          <p:spPr>
            <a:xfrm>
              <a:off x="413672" y="1114423"/>
              <a:ext cx="4122564" cy="549641"/>
            </a:xfrm>
            <a:prstGeom prst="rect">
              <a:avLst/>
            </a:prstGeom>
          </p:spPr>
          <p:txBody>
            <a:bodyPr lIns="0" tIns="0" rIns="0" bIns="0" rtlCol="0" anchor="t">
              <a:spAutoFit/>
            </a:bodyPr>
            <a:lstStyle/>
            <a:p>
              <a:pPr algn="ctr">
                <a:lnSpc>
                  <a:spcPts val="3413"/>
                </a:lnSpc>
                <a:spcBef>
                  <a:spcPct val="0"/>
                </a:spcBef>
              </a:pPr>
              <a:r>
                <a:rPr lang="en-US" sz="2438" b="1">
                  <a:solidFill>
                    <a:srgbClr val="FFFFFF"/>
                  </a:solidFill>
                  <a:latin typeface="Inter Bold"/>
                  <a:ea typeface="Inter Bold"/>
                  <a:cs typeface="Inter Bold"/>
                  <a:sym typeface="Inter Bold"/>
                </a:rPr>
                <a:t>Lihat Produk</a:t>
              </a:r>
            </a:p>
          </p:txBody>
        </p:sp>
        <p:sp>
          <p:nvSpPr>
            <p:cNvPr id="27" name="TextBox 27"/>
            <p:cNvSpPr txBox="1"/>
            <p:nvPr/>
          </p:nvSpPr>
          <p:spPr>
            <a:xfrm>
              <a:off x="413672" y="2420217"/>
              <a:ext cx="4122564" cy="1010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Tambah ke Keranjang</a:t>
              </a:r>
            </a:p>
          </p:txBody>
        </p:sp>
        <p:sp>
          <p:nvSpPr>
            <p:cNvPr id="28" name="TextBox 28"/>
            <p:cNvSpPr txBox="1"/>
            <p:nvPr/>
          </p:nvSpPr>
          <p:spPr>
            <a:xfrm>
              <a:off x="413672" y="4193259"/>
              <a:ext cx="4122564" cy="502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Buat / Ubah Akun</a:t>
              </a:r>
            </a:p>
          </p:txBody>
        </p:sp>
        <p:sp>
          <p:nvSpPr>
            <p:cNvPr id="29" name="TextBox 29"/>
            <p:cNvSpPr txBox="1"/>
            <p:nvPr/>
          </p:nvSpPr>
          <p:spPr>
            <a:xfrm>
              <a:off x="413672" y="5459666"/>
              <a:ext cx="4122564" cy="1010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Lacak Status Pemesanan</a:t>
              </a:r>
            </a:p>
          </p:txBody>
        </p:sp>
        <p:sp>
          <p:nvSpPr>
            <p:cNvPr id="30" name="TextBox 30"/>
            <p:cNvSpPr txBox="1"/>
            <p:nvPr/>
          </p:nvSpPr>
          <p:spPr>
            <a:xfrm>
              <a:off x="413672" y="6968864"/>
              <a:ext cx="4122564" cy="1010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Beri Ulasan dan Rating</a:t>
              </a:r>
            </a:p>
          </p:txBody>
        </p:sp>
        <p:sp>
          <p:nvSpPr>
            <p:cNvPr id="31" name="TextBox 31"/>
            <p:cNvSpPr txBox="1"/>
            <p:nvPr/>
          </p:nvSpPr>
          <p:spPr>
            <a:xfrm>
              <a:off x="413672" y="8502097"/>
              <a:ext cx="4122564" cy="1010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Lakukan Pembayaran</a:t>
              </a:r>
            </a:p>
          </p:txBody>
        </p:sp>
        <p:sp>
          <p:nvSpPr>
            <p:cNvPr id="32" name="AutoShape 32"/>
            <p:cNvSpPr/>
            <p:nvPr/>
          </p:nvSpPr>
          <p:spPr>
            <a:xfrm>
              <a:off x="4060478" y="1171573"/>
              <a:ext cx="3570982" cy="25400"/>
            </a:xfrm>
            <a:prstGeom prst="line">
              <a:avLst/>
            </a:prstGeom>
            <a:ln w="50800" cap="flat">
              <a:solidFill>
                <a:srgbClr val="3C7F72"/>
              </a:solidFill>
              <a:prstDash val="solid"/>
              <a:headEnd type="none" w="sm" len="sm"/>
              <a:tailEnd type="none" w="sm" len="sm"/>
            </a:ln>
          </p:spPr>
        </p:sp>
        <p:sp>
          <p:nvSpPr>
            <p:cNvPr id="33" name="AutoShape 33"/>
            <p:cNvSpPr/>
            <p:nvPr/>
          </p:nvSpPr>
          <p:spPr>
            <a:xfrm flipV="1">
              <a:off x="4443475" y="1400173"/>
              <a:ext cx="3391184" cy="1412982"/>
            </a:xfrm>
            <a:prstGeom prst="line">
              <a:avLst/>
            </a:prstGeom>
            <a:ln w="50800" cap="flat">
              <a:solidFill>
                <a:srgbClr val="3C7F72"/>
              </a:solidFill>
              <a:prstDash val="solid"/>
              <a:headEnd type="none" w="sm" len="sm"/>
              <a:tailEnd type="none" w="sm" len="sm"/>
            </a:ln>
          </p:spPr>
        </p:sp>
        <p:sp>
          <p:nvSpPr>
            <p:cNvPr id="34" name="AutoShape 34"/>
            <p:cNvSpPr/>
            <p:nvPr/>
          </p:nvSpPr>
          <p:spPr>
            <a:xfrm flipV="1">
              <a:off x="4674432" y="1441265"/>
              <a:ext cx="3262757" cy="2877050"/>
            </a:xfrm>
            <a:prstGeom prst="line">
              <a:avLst/>
            </a:prstGeom>
            <a:ln w="50800" cap="flat">
              <a:solidFill>
                <a:srgbClr val="3C7F72"/>
              </a:solidFill>
              <a:prstDash val="solid"/>
              <a:headEnd type="none" w="sm" len="sm"/>
              <a:tailEnd type="none" w="sm" len="sm"/>
            </a:ln>
          </p:spPr>
        </p:sp>
        <p:sp>
          <p:nvSpPr>
            <p:cNvPr id="35" name="AutoShape 35"/>
            <p:cNvSpPr/>
            <p:nvPr/>
          </p:nvSpPr>
          <p:spPr>
            <a:xfrm flipV="1">
              <a:off x="4270496" y="1419224"/>
              <a:ext cx="3545296" cy="4553740"/>
            </a:xfrm>
            <a:prstGeom prst="line">
              <a:avLst/>
            </a:prstGeom>
            <a:ln w="50800" cap="flat">
              <a:solidFill>
                <a:srgbClr val="3C7F72"/>
              </a:solidFill>
              <a:prstDash val="solid"/>
              <a:headEnd type="none" w="sm" len="sm"/>
              <a:tailEnd type="none" w="sm" len="sm"/>
            </a:ln>
          </p:spPr>
        </p:sp>
        <p:sp>
          <p:nvSpPr>
            <p:cNvPr id="36" name="AutoShape 36"/>
            <p:cNvSpPr/>
            <p:nvPr/>
          </p:nvSpPr>
          <p:spPr>
            <a:xfrm flipV="1">
              <a:off x="4536236" y="1400173"/>
              <a:ext cx="3400953" cy="6083354"/>
            </a:xfrm>
            <a:prstGeom prst="line">
              <a:avLst/>
            </a:prstGeom>
            <a:ln w="50800" cap="flat">
              <a:solidFill>
                <a:srgbClr val="3C7F72"/>
              </a:solidFill>
              <a:prstDash val="solid"/>
              <a:headEnd type="none" w="sm" len="sm"/>
              <a:tailEnd type="none" w="sm" len="sm"/>
            </a:ln>
          </p:spPr>
        </p:sp>
        <p:sp>
          <p:nvSpPr>
            <p:cNvPr id="37" name="AutoShape 37"/>
            <p:cNvSpPr/>
            <p:nvPr/>
          </p:nvSpPr>
          <p:spPr>
            <a:xfrm flipV="1">
              <a:off x="4741719" y="1441265"/>
              <a:ext cx="3195470" cy="7601181"/>
            </a:xfrm>
            <a:prstGeom prst="line">
              <a:avLst/>
            </a:prstGeom>
            <a:ln w="50800" cap="flat">
              <a:solidFill>
                <a:srgbClr val="3C7F72"/>
              </a:solidFill>
              <a:prstDash val="solid"/>
              <a:headEnd type="none" w="sm" len="sm"/>
              <a:tailEnd type="none" w="sm" len="sm"/>
            </a:ln>
          </p:spPr>
        </p:sp>
        <p:sp>
          <p:nvSpPr>
            <p:cNvPr id="38" name="TextBox 38"/>
            <p:cNvSpPr txBox="1"/>
            <p:nvPr/>
          </p:nvSpPr>
          <p:spPr>
            <a:xfrm>
              <a:off x="6818637" y="788802"/>
              <a:ext cx="1625644" cy="547158"/>
            </a:xfrm>
            <a:prstGeom prst="rect">
              <a:avLst/>
            </a:prstGeom>
          </p:spPr>
          <p:txBody>
            <a:bodyPr lIns="0" tIns="0" rIns="0" bIns="0" rtlCol="0" anchor="t">
              <a:spAutoFit/>
            </a:bodyPr>
            <a:lstStyle/>
            <a:p>
              <a:pPr algn="ctr">
                <a:lnSpc>
                  <a:spcPts val="3499"/>
                </a:lnSpc>
                <a:spcBef>
                  <a:spcPct val="0"/>
                </a:spcBef>
              </a:pPr>
              <a:r>
                <a:rPr lang="en-US" sz="2499" b="1">
                  <a:solidFill>
                    <a:srgbClr val="FFFFFF"/>
                  </a:solidFill>
                  <a:latin typeface="Inter Bold"/>
                  <a:ea typeface="Inter Bold"/>
                  <a:cs typeface="Inter Bold"/>
                  <a:sym typeface="Inter Bold"/>
                </a:rPr>
                <a:t>User</a:t>
              </a:r>
            </a:p>
          </p:txBody>
        </p:sp>
      </p:grpSp>
      <p:grpSp>
        <p:nvGrpSpPr>
          <p:cNvPr id="39" name="Group 39"/>
          <p:cNvGrpSpPr/>
          <p:nvPr/>
        </p:nvGrpSpPr>
        <p:grpSpPr>
          <a:xfrm>
            <a:off x="1028700" y="2109904"/>
            <a:ext cx="6643612" cy="7302066"/>
            <a:chOff x="0" y="0"/>
            <a:chExt cx="8858149" cy="9736088"/>
          </a:xfrm>
        </p:grpSpPr>
        <p:grpSp>
          <p:nvGrpSpPr>
            <p:cNvPr id="40" name="Group 40"/>
            <p:cNvGrpSpPr/>
            <p:nvPr/>
          </p:nvGrpSpPr>
          <p:grpSpPr>
            <a:xfrm>
              <a:off x="0" y="0"/>
              <a:ext cx="2343146" cy="2343146"/>
              <a:chOff x="0" y="0"/>
              <a:chExt cx="812800" cy="812800"/>
            </a:xfrm>
          </p:grpSpPr>
          <p:sp>
            <p:nvSpPr>
              <p:cNvPr id="41" name="Freeform 4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C7F72"/>
              </a:solidFill>
            </p:spPr>
          </p:sp>
          <p:sp>
            <p:nvSpPr>
              <p:cNvPr id="42" name="TextBox 42"/>
              <p:cNvSpPr txBox="1"/>
              <p:nvPr/>
            </p:nvSpPr>
            <p:spPr>
              <a:xfrm>
                <a:off x="76200" y="28575"/>
                <a:ext cx="660400" cy="708025"/>
              </a:xfrm>
              <a:prstGeom prst="rect">
                <a:avLst/>
              </a:prstGeom>
            </p:spPr>
            <p:txBody>
              <a:bodyPr lIns="50800" tIns="50800" rIns="50800" bIns="50800" rtlCol="0" anchor="ctr"/>
              <a:lstStyle/>
              <a:p>
                <a:pPr algn="ctr">
                  <a:lnSpc>
                    <a:spcPts val="3693"/>
                  </a:lnSpc>
                </a:pPr>
                <a:endParaRPr/>
              </a:p>
            </p:txBody>
          </p:sp>
        </p:grpSp>
        <p:sp>
          <p:nvSpPr>
            <p:cNvPr id="43" name="TextBox 43"/>
            <p:cNvSpPr txBox="1"/>
            <p:nvPr/>
          </p:nvSpPr>
          <p:spPr>
            <a:xfrm>
              <a:off x="358751" y="788802"/>
              <a:ext cx="1625644" cy="547158"/>
            </a:xfrm>
            <a:prstGeom prst="rect">
              <a:avLst/>
            </a:prstGeom>
          </p:spPr>
          <p:txBody>
            <a:bodyPr lIns="0" tIns="0" rIns="0" bIns="0" rtlCol="0" anchor="t">
              <a:spAutoFit/>
            </a:bodyPr>
            <a:lstStyle/>
            <a:p>
              <a:pPr algn="ctr">
                <a:lnSpc>
                  <a:spcPts val="3499"/>
                </a:lnSpc>
                <a:spcBef>
                  <a:spcPct val="0"/>
                </a:spcBef>
              </a:pPr>
              <a:r>
                <a:rPr lang="en-US" sz="2499" b="1">
                  <a:solidFill>
                    <a:srgbClr val="FFFFFF"/>
                  </a:solidFill>
                  <a:latin typeface="Inter Bold"/>
                  <a:ea typeface="Inter Bold"/>
                  <a:cs typeface="Inter Bold"/>
                  <a:sym typeface="Inter Bold"/>
                </a:rPr>
                <a:t>Admin</a:t>
              </a:r>
            </a:p>
          </p:txBody>
        </p:sp>
        <p:grpSp>
          <p:nvGrpSpPr>
            <p:cNvPr id="44" name="Group 44"/>
            <p:cNvGrpSpPr/>
            <p:nvPr/>
          </p:nvGrpSpPr>
          <p:grpSpPr>
            <a:xfrm>
              <a:off x="3908241" y="869249"/>
              <a:ext cx="4949908" cy="1267898"/>
              <a:chOff x="0" y="0"/>
              <a:chExt cx="1100279" cy="281832"/>
            </a:xfrm>
          </p:grpSpPr>
          <p:sp>
            <p:nvSpPr>
              <p:cNvPr id="45" name="Freeform 45"/>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46" name="TextBox 46"/>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47" name="Group 47"/>
            <p:cNvGrpSpPr/>
            <p:nvPr/>
          </p:nvGrpSpPr>
          <p:grpSpPr>
            <a:xfrm>
              <a:off x="3908241" y="2386311"/>
              <a:ext cx="4949908" cy="1267898"/>
              <a:chOff x="0" y="0"/>
              <a:chExt cx="1100279" cy="281832"/>
            </a:xfrm>
          </p:grpSpPr>
          <p:sp>
            <p:nvSpPr>
              <p:cNvPr id="48" name="Freeform 48"/>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49" name="TextBox 49"/>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50" name="Group 50"/>
            <p:cNvGrpSpPr/>
            <p:nvPr/>
          </p:nvGrpSpPr>
          <p:grpSpPr>
            <a:xfrm>
              <a:off x="3908241" y="3902497"/>
              <a:ext cx="4949908" cy="1267898"/>
              <a:chOff x="0" y="0"/>
              <a:chExt cx="1100279" cy="281832"/>
            </a:xfrm>
          </p:grpSpPr>
          <p:sp>
            <p:nvSpPr>
              <p:cNvPr id="51" name="Freeform 51"/>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52" name="TextBox 52"/>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53" name="Group 53"/>
            <p:cNvGrpSpPr/>
            <p:nvPr/>
          </p:nvGrpSpPr>
          <p:grpSpPr>
            <a:xfrm>
              <a:off x="3908241" y="5424395"/>
              <a:ext cx="4949908" cy="1267898"/>
              <a:chOff x="0" y="0"/>
              <a:chExt cx="1100279" cy="281832"/>
            </a:xfrm>
          </p:grpSpPr>
          <p:sp>
            <p:nvSpPr>
              <p:cNvPr id="54" name="Freeform 54"/>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55" name="TextBox 55"/>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56" name="Group 56"/>
            <p:cNvGrpSpPr/>
            <p:nvPr/>
          </p:nvGrpSpPr>
          <p:grpSpPr>
            <a:xfrm>
              <a:off x="3908241" y="6946293"/>
              <a:ext cx="4949908" cy="1267898"/>
              <a:chOff x="0" y="0"/>
              <a:chExt cx="1100279" cy="281832"/>
            </a:xfrm>
          </p:grpSpPr>
          <p:sp>
            <p:nvSpPr>
              <p:cNvPr id="57" name="Freeform 57"/>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58" name="TextBox 58"/>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grpSp>
          <p:nvGrpSpPr>
            <p:cNvPr id="59" name="Group 59"/>
            <p:cNvGrpSpPr/>
            <p:nvPr/>
          </p:nvGrpSpPr>
          <p:grpSpPr>
            <a:xfrm>
              <a:off x="3908241" y="8468190"/>
              <a:ext cx="4949908" cy="1267898"/>
              <a:chOff x="0" y="0"/>
              <a:chExt cx="1100279" cy="281832"/>
            </a:xfrm>
          </p:grpSpPr>
          <p:sp>
            <p:nvSpPr>
              <p:cNvPr id="60" name="Freeform 60"/>
              <p:cNvSpPr/>
              <p:nvPr/>
            </p:nvSpPr>
            <p:spPr>
              <a:xfrm>
                <a:off x="0" y="0"/>
                <a:ext cx="1100279" cy="281832"/>
              </a:xfrm>
              <a:custGeom>
                <a:avLst/>
                <a:gdLst/>
                <a:ahLst/>
                <a:cxnLst/>
                <a:rect l="l" t="t" r="r" b="b"/>
                <a:pathLst>
                  <a:path w="1100279" h="281832">
                    <a:moveTo>
                      <a:pt x="83416" y="0"/>
                    </a:moveTo>
                    <a:lnTo>
                      <a:pt x="1016863" y="0"/>
                    </a:lnTo>
                    <a:cubicBezTo>
                      <a:pt x="1038986" y="0"/>
                      <a:pt x="1060203" y="8788"/>
                      <a:pt x="1075847" y="24432"/>
                    </a:cubicBezTo>
                    <a:cubicBezTo>
                      <a:pt x="1091491" y="40076"/>
                      <a:pt x="1100279" y="61293"/>
                      <a:pt x="1100279" y="83416"/>
                    </a:cubicBezTo>
                    <a:lnTo>
                      <a:pt x="1100279" y="198416"/>
                    </a:lnTo>
                    <a:cubicBezTo>
                      <a:pt x="1100279" y="220539"/>
                      <a:pt x="1091491" y="241756"/>
                      <a:pt x="1075847" y="257400"/>
                    </a:cubicBezTo>
                    <a:cubicBezTo>
                      <a:pt x="1060203" y="273043"/>
                      <a:pt x="1038986" y="281832"/>
                      <a:pt x="1016863" y="281832"/>
                    </a:cubicBezTo>
                    <a:lnTo>
                      <a:pt x="83416" y="281832"/>
                    </a:lnTo>
                    <a:cubicBezTo>
                      <a:pt x="61293" y="281832"/>
                      <a:pt x="40076" y="273043"/>
                      <a:pt x="24432" y="257400"/>
                    </a:cubicBezTo>
                    <a:cubicBezTo>
                      <a:pt x="8788" y="241756"/>
                      <a:pt x="0" y="220539"/>
                      <a:pt x="0" y="198416"/>
                    </a:cubicBezTo>
                    <a:lnTo>
                      <a:pt x="0" y="83416"/>
                    </a:lnTo>
                    <a:cubicBezTo>
                      <a:pt x="0" y="61293"/>
                      <a:pt x="8788" y="40076"/>
                      <a:pt x="24432" y="24432"/>
                    </a:cubicBezTo>
                    <a:cubicBezTo>
                      <a:pt x="40076" y="8788"/>
                      <a:pt x="61293" y="0"/>
                      <a:pt x="83416" y="0"/>
                    </a:cubicBezTo>
                    <a:close/>
                  </a:path>
                </a:pathLst>
              </a:custGeom>
              <a:solidFill>
                <a:srgbClr val="3C7F72"/>
              </a:solidFill>
            </p:spPr>
          </p:sp>
          <p:sp>
            <p:nvSpPr>
              <p:cNvPr id="61" name="TextBox 61"/>
              <p:cNvSpPr txBox="1"/>
              <p:nvPr/>
            </p:nvSpPr>
            <p:spPr>
              <a:xfrm>
                <a:off x="0" y="-47625"/>
                <a:ext cx="1100279" cy="329457"/>
              </a:xfrm>
              <a:prstGeom prst="rect">
                <a:avLst/>
              </a:prstGeom>
            </p:spPr>
            <p:txBody>
              <a:bodyPr lIns="50800" tIns="50800" rIns="50800" bIns="50800" rtlCol="0" anchor="ctr"/>
              <a:lstStyle/>
              <a:p>
                <a:pPr algn="ctr">
                  <a:lnSpc>
                    <a:spcPts val="3693"/>
                  </a:lnSpc>
                </a:pPr>
                <a:endParaRPr/>
              </a:p>
            </p:txBody>
          </p:sp>
        </p:grpSp>
        <p:sp>
          <p:nvSpPr>
            <p:cNvPr id="62" name="TextBox 62"/>
            <p:cNvSpPr txBox="1"/>
            <p:nvPr/>
          </p:nvSpPr>
          <p:spPr>
            <a:xfrm>
              <a:off x="4321913" y="1225202"/>
              <a:ext cx="4122564" cy="549641"/>
            </a:xfrm>
            <a:prstGeom prst="rect">
              <a:avLst/>
            </a:prstGeom>
          </p:spPr>
          <p:txBody>
            <a:bodyPr lIns="0" tIns="0" rIns="0" bIns="0" rtlCol="0" anchor="t">
              <a:spAutoFit/>
            </a:bodyPr>
            <a:lstStyle/>
            <a:p>
              <a:pPr algn="ctr">
                <a:lnSpc>
                  <a:spcPts val="3413"/>
                </a:lnSpc>
                <a:spcBef>
                  <a:spcPct val="0"/>
                </a:spcBef>
              </a:pPr>
              <a:r>
                <a:rPr lang="en-US" sz="2438" b="1">
                  <a:solidFill>
                    <a:srgbClr val="FFFFFF"/>
                  </a:solidFill>
                  <a:latin typeface="Inter Bold"/>
                  <a:ea typeface="Inter Bold"/>
                  <a:cs typeface="Inter Bold"/>
                  <a:sym typeface="Inter Bold"/>
                </a:rPr>
                <a:t>Kelola Produk</a:t>
              </a:r>
            </a:p>
          </p:txBody>
        </p:sp>
        <p:sp>
          <p:nvSpPr>
            <p:cNvPr id="63" name="TextBox 63"/>
            <p:cNvSpPr txBox="1"/>
            <p:nvPr/>
          </p:nvSpPr>
          <p:spPr>
            <a:xfrm>
              <a:off x="4321913" y="2759596"/>
              <a:ext cx="4122564" cy="502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Kelola Pesanan</a:t>
              </a:r>
            </a:p>
          </p:txBody>
        </p:sp>
        <p:sp>
          <p:nvSpPr>
            <p:cNvPr id="64" name="TextBox 64"/>
            <p:cNvSpPr txBox="1"/>
            <p:nvPr/>
          </p:nvSpPr>
          <p:spPr>
            <a:xfrm>
              <a:off x="4321913" y="4275782"/>
              <a:ext cx="4122564" cy="502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Kelola Pengguna</a:t>
              </a:r>
            </a:p>
          </p:txBody>
        </p:sp>
        <p:sp>
          <p:nvSpPr>
            <p:cNvPr id="65" name="TextBox 65"/>
            <p:cNvSpPr txBox="1"/>
            <p:nvPr/>
          </p:nvSpPr>
          <p:spPr>
            <a:xfrm>
              <a:off x="4321913" y="5545045"/>
              <a:ext cx="4122564" cy="1010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Lihat Laporan Penjualan</a:t>
              </a:r>
            </a:p>
          </p:txBody>
        </p:sp>
        <p:sp>
          <p:nvSpPr>
            <p:cNvPr id="66" name="TextBox 66"/>
            <p:cNvSpPr txBox="1"/>
            <p:nvPr/>
          </p:nvSpPr>
          <p:spPr>
            <a:xfrm>
              <a:off x="4321913" y="7054243"/>
              <a:ext cx="4122564" cy="1010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Kelola Pengaturan Website</a:t>
              </a:r>
            </a:p>
          </p:txBody>
        </p:sp>
        <p:sp>
          <p:nvSpPr>
            <p:cNvPr id="67" name="TextBox 67"/>
            <p:cNvSpPr txBox="1"/>
            <p:nvPr/>
          </p:nvSpPr>
          <p:spPr>
            <a:xfrm>
              <a:off x="4321913" y="8804740"/>
              <a:ext cx="4122564" cy="502277"/>
            </a:xfrm>
            <a:prstGeom prst="rect">
              <a:avLst/>
            </a:prstGeom>
          </p:spPr>
          <p:txBody>
            <a:bodyPr lIns="0" tIns="0" rIns="0" bIns="0" rtlCol="0" anchor="t">
              <a:spAutoFit/>
            </a:bodyPr>
            <a:lstStyle/>
            <a:p>
              <a:pPr algn="ctr">
                <a:lnSpc>
                  <a:spcPts val="3072"/>
                </a:lnSpc>
              </a:pPr>
              <a:r>
                <a:rPr lang="en-US" sz="2438" b="1">
                  <a:solidFill>
                    <a:srgbClr val="FFFFFF"/>
                  </a:solidFill>
                  <a:latin typeface="Inter Bold"/>
                  <a:ea typeface="Inter Bold"/>
                  <a:cs typeface="Inter Bold"/>
                  <a:sym typeface="Inter Bold"/>
                </a:rPr>
                <a:t>Kelola Pembayaran</a:t>
              </a:r>
            </a:p>
          </p:txBody>
        </p:sp>
        <p:sp>
          <p:nvSpPr>
            <p:cNvPr id="68" name="AutoShape 68"/>
            <p:cNvSpPr/>
            <p:nvPr/>
          </p:nvSpPr>
          <p:spPr>
            <a:xfrm>
              <a:off x="1483588" y="1335961"/>
              <a:ext cx="3159646" cy="192637"/>
            </a:xfrm>
            <a:prstGeom prst="line">
              <a:avLst/>
            </a:prstGeom>
            <a:ln w="50800" cap="flat">
              <a:solidFill>
                <a:srgbClr val="3C7F72"/>
              </a:solidFill>
              <a:prstDash val="solid"/>
              <a:headEnd type="none" w="sm" len="sm"/>
              <a:tailEnd type="none" w="sm" len="sm"/>
            </a:ln>
          </p:spPr>
        </p:sp>
        <p:sp>
          <p:nvSpPr>
            <p:cNvPr id="69" name="AutoShape 69"/>
            <p:cNvSpPr/>
            <p:nvPr/>
          </p:nvSpPr>
          <p:spPr>
            <a:xfrm>
              <a:off x="1482042" y="1533321"/>
              <a:ext cx="2928477" cy="1348479"/>
            </a:xfrm>
            <a:prstGeom prst="line">
              <a:avLst/>
            </a:prstGeom>
            <a:ln w="50800" cap="flat">
              <a:solidFill>
                <a:srgbClr val="3C7F72"/>
              </a:solidFill>
              <a:prstDash val="solid"/>
              <a:headEnd type="none" w="sm" len="sm"/>
              <a:tailEnd type="none" w="sm" len="sm"/>
            </a:ln>
          </p:spPr>
        </p:sp>
        <p:sp>
          <p:nvSpPr>
            <p:cNvPr id="70" name="AutoShape 70"/>
            <p:cNvSpPr/>
            <p:nvPr/>
          </p:nvSpPr>
          <p:spPr>
            <a:xfrm>
              <a:off x="1171573" y="1749443"/>
              <a:ext cx="3150340" cy="2787003"/>
            </a:xfrm>
            <a:prstGeom prst="line">
              <a:avLst/>
            </a:prstGeom>
            <a:ln w="50800" cap="flat">
              <a:solidFill>
                <a:srgbClr val="3C7F72"/>
              </a:solidFill>
              <a:prstDash val="solid"/>
              <a:headEnd type="none" w="sm" len="sm"/>
              <a:tailEnd type="none" w="sm" len="sm"/>
            </a:ln>
          </p:spPr>
        </p:sp>
        <p:sp>
          <p:nvSpPr>
            <p:cNvPr id="71" name="AutoShape 71"/>
            <p:cNvSpPr/>
            <p:nvPr/>
          </p:nvSpPr>
          <p:spPr>
            <a:xfrm>
              <a:off x="1171573" y="1749443"/>
              <a:ext cx="3150340" cy="4310265"/>
            </a:xfrm>
            <a:prstGeom prst="line">
              <a:avLst/>
            </a:prstGeom>
            <a:ln w="50800" cap="flat">
              <a:solidFill>
                <a:srgbClr val="3C7F72"/>
              </a:solidFill>
              <a:prstDash val="solid"/>
              <a:headEnd type="none" w="sm" len="sm"/>
              <a:tailEnd type="none" w="sm" len="sm"/>
            </a:ln>
          </p:spPr>
        </p:sp>
        <p:sp>
          <p:nvSpPr>
            <p:cNvPr id="72" name="AutoShape 72"/>
            <p:cNvSpPr/>
            <p:nvPr/>
          </p:nvSpPr>
          <p:spPr>
            <a:xfrm>
              <a:off x="1151066" y="1789831"/>
              <a:ext cx="3073284" cy="5697277"/>
            </a:xfrm>
            <a:prstGeom prst="line">
              <a:avLst/>
            </a:prstGeom>
            <a:ln w="50800" cap="flat">
              <a:solidFill>
                <a:srgbClr val="3C7F72"/>
              </a:solidFill>
              <a:prstDash val="solid"/>
              <a:headEnd type="none" w="sm" len="sm"/>
              <a:tailEnd type="none" w="sm" len="sm"/>
            </a:ln>
          </p:spPr>
        </p:sp>
        <p:sp>
          <p:nvSpPr>
            <p:cNvPr id="73" name="AutoShape 73"/>
            <p:cNvSpPr/>
            <p:nvPr/>
          </p:nvSpPr>
          <p:spPr>
            <a:xfrm>
              <a:off x="812602" y="1545380"/>
              <a:ext cx="3304452" cy="7392513"/>
            </a:xfrm>
            <a:prstGeom prst="line">
              <a:avLst/>
            </a:prstGeom>
            <a:ln w="50800" cap="flat">
              <a:solidFill>
                <a:srgbClr val="3C7F72"/>
              </a:solidFill>
              <a:prstDash val="solid"/>
              <a:headEnd type="none" w="sm" len="sm"/>
              <a:tailEnd type="none" w="sm" len="sm"/>
            </a:ln>
          </p:spPr>
        </p:sp>
      </p:grpSp>
      <p:sp>
        <p:nvSpPr>
          <p:cNvPr id="74" name="Freeform 74"/>
          <p:cNvSpPr/>
          <p:nvPr/>
        </p:nvSpPr>
        <p:spPr>
          <a:xfrm flipH="1">
            <a:off x="15855177" y="3937198"/>
            <a:ext cx="4588461" cy="6625936"/>
          </a:xfrm>
          <a:custGeom>
            <a:avLst/>
            <a:gdLst/>
            <a:ahLst/>
            <a:cxnLst/>
            <a:rect l="l" t="t" r="r" b="b"/>
            <a:pathLst>
              <a:path w="4588461" h="6625936">
                <a:moveTo>
                  <a:pt x="4588461" y="0"/>
                </a:moveTo>
                <a:lnTo>
                  <a:pt x="0" y="0"/>
                </a:lnTo>
                <a:lnTo>
                  <a:pt x="0" y="6625937"/>
                </a:lnTo>
                <a:lnTo>
                  <a:pt x="4588461" y="6625937"/>
                </a:lnTo>
                <a:lnTo>
                  <a:pt x="4588461"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5" name="Freeform 75"/>
          <p:cNvSpPr/>
          <p:nvPr/>
        </p:nvSpPr>
        <p:spPr>
          <a:xfrm>
            <a:off x="17031937" y="-428978"/>
            <a:ext cx="2234941" cy="3227351"/>
          </a:xfrm>
          <a:custGeom>
            <a:avLst/>
            <a:gdLst/>
            <a:ahLst/>
            <a:cxnLst/>
            <a:rect l="l" t="t" r="r" b="b"/>
            <a:pathLst>
              <a:path w="2234941" h="3227351">
                <a:moveTo>
                  <a:pt x="0" y="0"/>
                </a:moveTo>
                <a:lnTo>
                  <a:pt x="2234941" y="0"/>
                </a:lnTo>
                <a:lnTo>
                  <a:pt x="2234941" y="3227351"/>
                </a:lnTo>
                <a:lnTo>
                  <a:pt x="0" y="322735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6" name="Freeform 76"/>
          <p:cNvSpPr/>
          <p:nvPr/>
        </p:nvSpPr>
        <p:spPr>
          <a:xfrm flipH="1">
            <a:off x="-980203" y="-584976"/>
            <a:ext cx="2234941" cy="3227351"/>
          </a:xfrm>
          <a:custGeom>
            <a:avLst/>
            <a:gdLst/>
            <a:ahLst/>
            <a:cxnLst/>
            <a:rect l="l" t="t" r="r" b="b"/>
            <a:pathLst>
              <a:path w="2234941" h="3227351">
                <a:moveTo>
                  <a:pt x="2234941" y="0"/>
                </a:moveTo>
                <a:lnTo>
                  <a:pt x="0" y="0"/>
                </a:lnTo>
                <a:lnTo>
                  <a:pt x="0" y="3227352"/>
                </a:lnTo>
                <a:lnTo>
                  <a:pt x="2234941" y="3227352"/>
                </a:lnTo>
                <a:lnTo>
                  <a:pt x="2234941"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4CD"/>
        </a:solidFill>
        <a:effectLst/>
      </p:bgPr>
    </p:bg>
    <p:spTree>
      <p:nvGrpSpPr>
        <p:cNvPr id="1" name=""/>
        <p:cNvGrpSpPr/>
        <p:nvPr/>
      </p:nvGrpSpPr>
      <p:grpSpPr>
        <a:xfrm>
          <a:off x="0" y="0"/>
          <a:ext cx="0" cy="0"/>
          <a:chOff x="0" y="0"/>
          <a:chExt cx="0" cy="0"/>
        </a:xfrm>
      </p:grpSpPr>
      <p:grpSp>
        <p:nvGrpSpPr>
          <p:cNvPr id="2" name="Group 2"/>
          <p:cNvGrpSpPr/>
          <p:nvPr/>
        </p:nvGrpSpPr>
        <p:grpSpPr>
          <a:xfrm>
            <a:off x="2143367" y="4159588"/>
            <a:ext cx="14001266" cy="5098712"/>
            <a:chOff x="0" y="0"/>
            <a:chExt cx="3687576" cy="1342871"/>
          </a:xfrm>
        </p:grpSpPr>
        <p:sp>
          <p:nvSpPr>
            <p:cNvPr id="3" name="Freeform 3"/>
            <p:cNvSpPr/>
            <p:nvPr/>
          </p:nvSpPr>
          <p:spPr>
            <a:xfrm>
              <a:off x="0" y="0"/>
              <a:ext cx="3687576" cy="1342871"/>
            </a:xfrm>
            <a:custGeom>
              <a:avLst/>
              <a:gdLst/>
              <a:ahLst/>
              <a:cxnLst/>
              <a:rect l="l" t="t" r="r" b="b"/>
              <a:pathLst>
                <a:path w="3687576" h="1342871">
                  <a:moveTo>
                    <a:pt x="38706" y="0"/>
                  </a:moveTo>
                  <a:lnTo>
                    <a:pt x="3648870" y="0"/>
                  </a:lnTo>
                  <a:cubicBezTo>
                    <a:pt x="3670247" y="0"/>
                    <a:pt x="3687576" y="17329"/>
                    <a:pt x="3687576" y="38706"/>
                  </a:cubicBezTo>
                  <a:lnTo>
                    <a:pt x="3687576" y="1304165"/>
                  </a:lnTo>
                  <a:cubicBezTo>
                    <a:pt x="3687576" y="1325541"/>
                    <a:pt x="3670247" y="1342871"/>
                    <a:pt x="3648870" y="1342871"/>
                  </a:cubicBezTo>
                  <a:lnTo>
                    <a:pt x="38706" y="1342871"/>
                  </a:lnTo>
                  <a:cubicBezTo>
                    <a:pt x="17329" y="1342871"/>
                    <a:pt x="0" y="1325541"/>
                    <a:pt x="0" y="1304165"/>
                  </a:cubicBezTo>
                  <a:lnTo>
                    <a:pt x="0" y="38706"/>
                  </a:lnTo>
                  <a:cubicBezTo>
                    <a:pt x="0" y="17329"/>
                    <a:pt x="17329" y="0"/>
                    <a:pt x="38706" y="0"/>
                  </a:cubicBezTo>
                  <a:close/>
                </a:path>
              </a:pathLst>
            </a:custGeom>
            <a:solidFill>
              <a:srgbClr val="D34A24"/>
            </a:solidFill>
            <a:ln w="95250" cap="rnd">
              <a:solidFill>
                <a:srgbClr val="FFAF00"/>
              </a:solidFill>
              <a:prstDash val="solid"/>
              <a:round/>
            </a:ln>
          </p:spPr>
        </p:sp>
        <p:sp>
          <p:nvSpPr>
            <p:cNvPr id="4" name="TextBox 4"/>
            <p:cNvSpPr txBox="1"/>
            <p:nvPr/>
          </p:nvSpPr>
          <p:spPr>
            <a:xfrm>
              <a:off x="0" y="-47625"/>
              <a:ext cx="3687576" cy="1390496"/>
            </a:xfrm>
            <a:prstGeom prst="rect">
              <a:avLst/>
            </a:prstGeom>
          </p:spPr>
          <p:txBody>
            <a:bodyPr lIns="50800" tIns="50800" rIns="50800" bIns="50800" rtlCol="0" anchor="ctr"/>
            <a:lstStyle/>
            <a:p>
              <a:pPr algn="ctr">
                <a:lnSpc>
                  <a:spcPts val="3693"/>
                </a:lnSpc>
              </a:pPr>
              <a:endParaRPr/>
            </a:p>
          </p:txBody>
        </p:sp>
      </p:grpSp>
      <p:sp>
        <p:nvSpPr>
          <p:cNvPr id="5" name="Freeform 5"/>
          <p:cNvSpPr/>
          <p:nvPr/>
        </p:nvSpPr>
        <p:spPr>
          <a:xfrm rot="1172102">
            <a:off x="14297313" y="1968655"/>
            <a:ext cx="1844952" cy="1738867"/>
          </a:xfrm>
          <a:custGeom>
            <a:avLst/>
            <a:gdLst/>
            <a:ahLst/>
            <a:cxnLst/>
            <a:rect l="l" t="t" r="r" b="b"/>
            <a:pathLst>
              <a:path w="1844952" h="1738867">
                <a:moveTo>
                  <a:pt x="0" y="0"/>
                </a:moveTo>
                <a:lnTo>
                  <a:pt x="1844952" y="0"/>
                </a:lnTo>
                <a:lnTo>
                  <a:pt x="1844952" y="1738867"/>
                </a:lnTo>
                <a:lnTo>
                  <a:pt x="0" y="173886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055872" y="1386048"/>
            <a:ext cx="10176256" cy="2197927"/>
          </a:xfrm>
          <a:prstGeom prst="rect">
            <a:avLst/>
          </a:prstGeom>
        </p:spPr>
        <p:txBody>
          <a:bodyPr lIns="0" tIns="0" rIns="0" bIns="0" rtlCol="0" anchor="t">
            <a:spAutoFit/>
          </a:bodyPr>
          <a:lstStyle/>
          <a:p>
            <a:pPr marL="0" lvl="0" indent="0" algn="ctr">
              <a:lnSpc>
                <a:spcPts val="7627"/>
              </a:lnSpc>
            </a:pPr>
            <a:r>
              <a:rPr lang="en-US" sz="7627">
                <a:solidFill>
                  <a:srgbClr val="D34A24"/>
                </a:solidFill>
                <a:latin typeface="Rundeck"/>
                <a:ea typeface="Rundeck"/>
                <a:cs typeface="Rundeck"/>
                <a:sym typeface="Rundeck"/>
              </a:rPr>
              <a:t>Tools dan Bahasa Pemrograman</a:t>
            </a:r>
          </a:p>
        </p:txBody>
      </p:sp>
      <p:sp>
        <p:nvSpPr>
          <p:cNvPr id="7" name="Freeform 7"/>
          <p:cNvSpPr/>
          <p:nvPr/>
        </p:nvSpPr>
        <p:spPr>
          <a:xfrm>
            <a:off x="16834217" y="-849165"/>
            <a:ext cx="2907566" cy="4198651"/>
          </a:xfrm>
          <a:custGeom>
            <a:avLst/>
            <a:gdLst/>
            <a:ahLst/>
            <a:cxnLst/>
            <a:rect l="l" t="t" r="r" b="b"/>
            <a:pathLst>
              <a:path w="2907566" h="4198651">
                <a:moveTo>
                  <a:pt x="0" y="0"/>
                </a:moveTo>
                <a:lnTo>
                  <a:pt x="2907566" y="0"/>
                </a:lnTo>
                <a:lnTo>
                  <a:pt x="2907566" y="4198651"/>
                </a:lnTo>
                <a:lnTo>
                  <a:pt x="0" y="419865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flipH="1">
            <a:off x="-1269068" y="-256990"/>
            <a:ext cx="2724615" cy="3934461"/>
          </a:xfrm>
          <a:custGeom>
            <a:avLst/>
            <a:gdLst/>
            <a:ahLst/>
            <a:cxnLst/>
            <a:rect l="l" t="t" r="r" b="b"/>
            <a:pathLst>
              <a:path w="2724615" h="3934461">
                <a:moveTo>
                  <a:pt x="2724615" y="0"/>
                </a:moveTo>
                <a:lnTo>
                  <a:pt x="0" y="0"/>
                </a:lnTo>
                <a:lnTo>
                  <a:pt x="0" y="3934462"/>
                </a:lnTo>
                <a:lnTo>
                  <a:pt x="2724615" y="3934462"/>
                </a:lnTo>
                <a:lnTo>
                  <a:pt x="272461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TextBox 9"/>
          <p:cNvSpPr txBox="1"/>
          <p:nvPr/>
        </p:nvSpPr>
        <p:spPr>
          <a:xfrm>
            <a:off x="4301092" y="4881211"/>
            <a:ext cx="9685816" cy="3474490"/>
          </a:xfrm>
          <a:prstGeom prst="rect">
            <a:avLst/>
          </a:prstGeom>
        </p:spPr>
        <p:txBody>
          <a:bodyPr lIns="0" tIns="0" rIns="0" bIns="0" rtlCol="0" anchor="t">
            <a:spAutoFit/>
          </a:bodyPr>
          <a:lstStyle/>
          <a:p>
            <a:pPr algn="ctr">
              <a:lnSpc>
                <a:spcPts val="6834"/>
              </a:lnSpc>
            </a:pPr>
            <a:r>
              <a:rPr lang="en-US" sz="4556" b="1">
                <a:solidFill>
                  <a:srgbClr val="FFF4CD"/>
                </a:solidFill>
                <a:latin typeface="Poppins Bold"/>
                <a:ea typeface="Poppins Bold"/>
                <a:cs typeface="Poppins Bold"/>
                <a:sym typeface="Poppins Bold"/>
              </a:rPr>
              <a:t>Visual Studio Code</a:t>
            </a:r>
          </a:p>
          <a:p>
            <a:pPr algn="ctr">
              <a:lnSpc>
                <a:spcPts val="6834"/>
              </a:lnSpc>
            </a:pPr>
            <a:r>
              <a:rPr lang="en-US" sz="4556" b="1">
                <a:solidFill>
                  <a:srgbClr val="FFF4CD"/>
                </a:solidFill>
                <a:latin typeface="Poppins Bold"/>
                <a:ea typeface="Poppins Bold"/>
                <a:cs typeface="Poppins Bold"/>
                <a:sym typeface="Poppins Bold"/>
              </a:rPr>
              <a:t>HTML, CSS, Java Script</a:t>
            </a:r>
          </a:p>
          <a:p>
            <a:pPr algn="ctr">
              <a:lnSpc>
                <a:spcPts val="6834"/>
              </a:lnSpc>
            </a:pPr>
            <a:r>
              <a:rPr lang="en-US" sz="4556" b="1">
                <a:solidFill>
                  <a:srgbClr val="FFF4CD"/>
                </a:solidFill>
                <a:latin typeface="Poppins Bold"/>
                <a:ea typeface="Poppins Bold"/>
                <a:cs typeface="Poppins Bold"/>
                <a:sym typeface="Poppins Bold"/>
              </a:rPr>
              <a:t>PHP/Node.js</a:t>
            </a:r>
          </a:p>
          <a:p>
            <a:pPr marL="0" lvl="0" indent="0" algn="ctr">
              <a:lnSpc>
                <a:spcPts val="6834"/>
              </a:lnSpc>
            </a:pPr>
            <a:r>
              <a:rPr lang="en-US" sz="4556" b="1">
                <a:solidFill>
                  <a:srgbClr val="FFF4CD"/>
                </a:solidFill>
                <a:latin typeface="Poppins Bold"/>
                <a:ea typeface="Poppins Bold"/>
                <a:cs typeface="Poppins Bold"/>
                <a:sym typeface="Poppins Bold"/>
              </a:rPr>
              <a:t>MySql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319</Words>
  <Application>Microsoft Office PowerPoint</Application>
  <PresentationFormat>Custom</PresentationFormat>
  <Paragraphs>59</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Calibri</vt:lpstr>
      <vt:lpstr>Poppins Bold</vt:lpstr>
      <vt:lpstr>Rundeck</vt:lpstr>
      <vt:lpstr>Poppins</vt:lpstr>
      <vt:lpstr>Inter 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Website Cenx Studios</dc:title>
  <cp:lastModifiedBy>MURFANDI RAMADANI</cp:lastModifiedBy>
  <cp:revision>2</cp:revision>
  <dcterms:created xsi:type="dcterms:W3CDTF">2006-08-16T00:00:00Z</dcterms:created>
  <dcterms:modified xsi:type="dcterms:W3CDTF">2025-05-23T04:00:27Z</dcterms:modified>
  <dc:identifier>DAGoOoloUww</dc:identifier>
</cp:coreProperties>
</file>