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963" r:id="rId2"/>
  </p:sldMasterIdLst>
  <p:notesMasterIdLst>
    <p:notesMasterId r:id="rId71"/>
  </p:notesMasterIdLst>
  <p:sldIdLst>
    <p:sldId id="256" r:id="rId3"/>
    <p:sldId id="287" r:id="rId4"/>
    <p:sldId id="332" r:id="rId5"/>
    <p:sldId id="330" r:id="rId6"/>
    <p:sldId id="288" r:id="rId7"/>
    <p:sldId id="280" r:id="rId8"/>
    <p:sldId id="257" r:id="rId9"/>
    <p:sldId id="258" r:id="rId10"/>
    <p:sldId id="286" r:id="rId11"/>
    <p:sldId id="285" r:id="rId12"/>
    <p:sldId id="284" r:id="rId13"/>
    <p:sldId id="259" r:id="rId14"/>
    <p:sldId id="260" r:id="rId15"/>
    <p:sldId id="261" r:id="rId16"/>
    <p:sldId id="319" r:id="rId17"/>
    <p:sldId id="262" r:id="rId18"/>
    <p:sldId id="325" r:id="rId19"/>
    <p:sldId id="326" r:id="rId20"/>
    <p:sldId id="289" r:id="rId21"/>
    <p:sldId id="290" r:id="rId22"/>
    <p:sldId id="291" r:id="rId23"/>
    <p:sldId id="304" r:id="rId24"/>
    <p:sldId id="263" r:id="rId25"/>
    <p:sldId id="276" r:id="rId26"/>
    <p:sldId id="320" r:id="rId27"/>
    <p:sldId id="300" r:id="rId28"/>
    <p:sldId id="277" r:id="rId29"/>
    <p:sldId id="301" r:id="rId30"/>
    <p:sldId id="292" r:id="rId31"/>
    <p:sldId id="264" r:id="rId32"/>
    <p:sldId id="295" r:id="rId33"/>
    <p:sldId id="296" r:id="rId34"/>
    <p:sldId id="293" r:id="rId35"/>
    <p:sldId id="294" r:id="rId36"/>
    <p:sldId id="265" r:id="rId37"/>
    <p:sldId id="266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3" r:id="rId46"/>
    <p:sldId id="312" r:id="rId47"/>
    <p:sldId id="314" r:id="rId48"/>
    <p:sldId id="315" r:id="rId49"/>
    <p:sldId id="321" r:id="rId50"/>
    <p:sldId id="298" r:id="rId51"/>
    <p:sldId id="267" r:id="rId52"/>
    <p:sldId id="329" r:id="rId53"/>
    <p:sldId id="322" r:id="rId54"/>
    <p:sldId id="323" r:id="rId55"/>
    <p:sldId id="318" r:id="rId56"/>
    <p:sldId id="317" r:id="rId57"/>
    <p:sldId id="324" r:id="rId58"/>
    <p:sldId id="278" r:id="rId59"/>
    <p:sldId id="327" r:id="rId60"/>
    <p:sldId id="328" r:id="rId61"/>
    <p:sldId id="268" r:id="rId62"/>
    <p:sldId id="281" r:id="rId63"/>
    <p:sldId id="270" r:id="rId64"/>
    <p:sldId id="316" r:id="rId65"/>
    <p:sldId id="273" r:id="rId66"/>
    <p:sldId id="331" r:id="rId67"/>
    <p:sldId id="274" r:id="rId68"/>
    <p:sldId id="275" r:id="rId69"/>
    <p:sldId id="279" r:id="rId7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60B518-1319-6746-AD48-8BF71D607794}" v="1" dt="2021-02-15T06:55:45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0941" autoAdjust="0"/>
  </p:normalViewPr>
  <p:slideViewPr>
    <p:cSldViewPr snapToGrid="0">
      <p:cViewPr varScale="1">
        <p:scale>
          <a:sx n="112" d="100"/>
          <a:sy n="112" d="100"/>
        </p:scale>
        <p:origin x="1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microsoft.com/office/2016/11/relationships/changesInfo" Target="changesInfos/changesInfo1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9C60B518-1319-6746-AD48-8BF71D607794}"/>
    <pc:docChg chg="custSel modSld">
      <pc:chgData name="Marin Fotache" userId="9233cd031198ef03" providerId="LiveId" clId="{9C60B518-1319-6746-AD48-8BF71D607794}" dt="2021-02-15T06:56:07.253" v="69" actId="14100"/>
      <pc:docMkLst>
        <pc:docMk/>
      </pc:docMkLst>
      <pc:sldChg chg="modSp mod">
        <pc:chgData name="Marin Fotache" userId="9233cd031198ef03" providerId="LiveId" clId="{9C60B518-1319-6746-AD48-8BF71D607794}" dt="2021-02-15T06:55:45.273" v="57"/>
        <pc:sldMkLst>
          <pc:docMk/>
          <pc:sldMk cId="0" sldId="273"/>
        </pc:sldMkLst>
        <pc:spChg chg="mod">
          <ac:chgData name="Marin Fotache" userId="9233cd031198ef03" providerId="LiveId" clId="{9C60B518-1319-6746-AD48-8BF71D607794}" dt="2021-02-15T06:55:45.273" v="57"/>
          <ac:spMkLst>
            <pc:docMk/>
            <pc:sldMk cId="0" sldId="273"/>
            <ac:spMk id="52227" creationId="{00000000-0000-0000-0000-000000000000}"/>
          </ac:spMkLst>
        </pc:spChg>
      </pc:sldChg>
      <pc:sldChg chg="modSp mod">
        <pc:chgData name="Marin Fotache" userId="9233cd031198ef03" providerId="LiveId" clId="{9C60B518-1319-6746-AD48-8BF71D607794}" dt="2021-02-15T06:56:07.253" v="69" actId="14100"/>
        <pc:sldMkLst>
          <pc:docMk/>
          <pc:sldMk cId="0" sldId="279"/>
        </pc:sldMkLst>
        <pc:spChg chg="mod">
          <ac:chgData name="Marin Fotache" userId="9233cd031198ef03" providerId="LiveId" clId="{9C60B518-1319-6746-AD48-8BF71D607794}" dt="2021-02-15T06:56:07.253" v="69" actId="14100"/>
          <ac:spMkLst>
            <pc:docMk/>
            <pc:sldMk cId="0" sldId="279"/>
            <ac:spMk id="3" creationId="{00000000-0000-0000-0000-000000000000}"/>
          </ac:spMkLst>
        </pc:spChg>
      </pc:sldChg>
      <pc:sldChg chg="modSp mod">
        <pc:chgData name="Marin Fotache" userId="9233cd031198ef03" providerId="LiveId" clId="{9C60B518-1319-6746-AD48-8BF71D607794}" dt="2021-02-15T06:51:57.220" v="2" actId="20577"/>
        <pc:sldMkLst>
          <pc:docMk/>
          <pc:sldMk cId="0" sldId="290"/>
        </pc:sldMkLst>
        <pc:spChg chg="mod">
          <ac:chgData name="Marin Fotache" userId="9233cd031198ef03" providerId="LiveId" clId="{9C60B518-1319-6746-AD48-8BF71D607794}" dt="2021-02-15T06:51:57.220" v="2" actId="20577"/>
          <ac:spMkLst>
            <pc:docMk/>
            <pc:sldMk cId="0" sldId="290"/>
            <ac:spMk id="25603" creationId="{00000000-0000-0000-0000-000000000000}"/>
          </ac:spMkLst>
        </pc:spChg>
      </pc:sldChg>
      <pc:sldChg chg="modSp mod">
        <pc:chgData name="Marin Fotache" userId="9233cd031198ef03" providerId="LiveId" clId="{9C60B518-1319-6746-AD48-8BF71D607794}" dt="2021-02-15T06:52:27.199" v="29" actId="313"/>
        <pc:sldMkLst>
          <pc:docMk/>
          <pc:sldMk cId="0" sldId="291"/>
        </pc:sldMkLst>
        <pc:spChg chg="mod">
          <ac:chgData name="Marin Fotache" userId="9233cd031198ef03" providerId="LiveId" clId="{9C60B518-1319-6746-AD48-8BF71D607794}" dt="2021-02-15T06:52:27.199" v="29" actId="313"/>
          <ac:spMkLst>
            <pc:docMk/>
            <pc:sldMk cId="0" sldId="291"/>
            <ac:spMk id="26627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5CB2E-E12D-4328-B570-FBC4F29E3D11}" type="datetimeFigureOut">
              <a:rPr lang="en-US" smtClean="0"/>
              <a:pPr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1AE1E-61D9-44A0-A79B-2AA9EB4116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1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025C64-4141-43B9-938E-CA9B4D9BC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3FF83-3A8C-4DE9-946B-D22FE6319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0665D-E6E0-4010-8F21-EBDA207D5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07BEE-7993-4042-B249-E74968521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59D16-28E1-46AC-AE60-04F3B020B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15/02/2021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33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15/02/2021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85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15/02/2021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95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15/02/2021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93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15/02/2021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2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15/02/2021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3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6E947-6149-49AD-961B-F3728A863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15/02/2021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69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15/02/2021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83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15/02/2021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45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15/02/2021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416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15/02/2021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8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94AF45-B78A-41BA-BD18-9D37636C4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81D94-CB3F-47FD-9BF3-6D3B7100D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DF6D92-34C6-4495-A560-FE36704DE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BAC50-ECD0-436B-86EB-31EC8C4E8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AA8EC9-9713-4A4A-9829-AC818D295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FEB44E-E6DE-4830-9894-06A9F4899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algn="l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9A892C-EF30-4544-B4B2-88AF14D50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12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0A8631C-21B4-41C1-801E-ECBCA32D7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0" r:id="rId2"/>
    <p:sldLayoutId id="2147483956" r:id="rId3"/>
    <p:sldLayoutId id="2147483951" r:id="rId4"/>
    <p:sldLayoutId id="2147483957" r:id="rId5"/>
    <p:sldLayoutId id="2147483952" r:id="rId6"/>
    <p:sldLayoutId id="2147483958" r:id="rId7"/>
    <p:sldLayoutId id="2147483959" r:id="rId8"/>
    <p:sldLayoutId id="2147483960" r:id="rId9"/>
    <p:sldLayoutId id="2147483953" r:id="rId10"/>
    <p:sldLayoutId id="2147483954" r:id="rId11"/>
    <p:sldLayoutId id="2147483961" r:id="rId12"/>
    <p:sldLayoutId id="2147483962" r:id="rId13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Avenir Medium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200" kern="1200">
          <a:solidFill>
            <a:schemeClr val="tx1"/>
          </a:solidFill>
          <a:latin typeface="Book Antiqua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3C4F9-C31D-5E4D-ADDD-74881D703AEC}" type="datetimeFigureOut">
              <a:t>15/02/2021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 Unicode M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v/s!AgPvmBEDzTOSwQy760GNPzWQSHOk" TargetMode="External"/><Relationship Id="rId7" Type="http://schemas.openxmlformats.org/officeDocument/2006/relationships/hyperlink" Target="https://1drv.ms/v/s!AgPvmBEDzTOSwQgR8A8XdhSbqPg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drv.ms/v/s!AgPvmBEDzTOSwQlP7k0b9RXMDS4l" TargetMode="External"/><Relationship Id="rId5" Type="http://schemas.openxmlformats.org/officeDocument/2006/relationships/hyperlink" Target="https://1drv.ms/v/s!AgPvmBEDzTOSwQqM12vzBjbY8-2f" TargetMode="External"/><Relationship Id="rId4" Type="http://schemas.openxmlformats.org/officeDocument/2006/relationships/hyperlink" Target="https://1drv.ms/v/s!AgPvmBEDzTOSwQt8GPGVvFTm93U7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02_Modelul_relational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5/58/Edgar_F_Codd.jpg" TargetMode="External"/><Relationship Id="rId2" Type="http://schemas.openxmlformats.org/officeDocument/2006/relationships/hyperlink" Target="http://www.seas.upenn.edu/~zives/03f/cis550/cod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yGVhx5LwXw" TargetMode="External"/><Relationship Id="rId2" Type="http://schemas.openxmlformats.org/officeDocument/2006/relationships/hyperlink" Target="https://www.youtube.com/watch?v=NvrpuBAMdd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j9bCZE4zRmU" TargetMode="External"/><Relationship Id="rId5" Type="http://schemas.openxmlformats.org/officeDocument/2006/relationships/hyperlink" Target="https://www.youtube.com/watch?v=spQ7IFksP9g" TargetMode="External"/><Relationship Id="rId4" Type="http://schemas.openxmlformats.org/officeDocument/2006/relationships/hyperlink" Target="http://www.youtube.com/watch?v=xNJZYX6tpWU&amp;NR=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1626419"/>
            <a:ext cx="7407275" cy="30924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sz="8000" b="0" dirty="0" err="1">
                <a:solidFill>
                  <a:schemeClr val="tx2">
                    <a:satMod val="13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MODELUL</a:t>
            </a:r>
            <a:br>
              <a:rPr lang="ro-RO" sz="8000" b="0" dirty="0">
                <a:solidFill>
                  <a:schemeClr val="tx2">
                    <a:satMod val="13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sz="8000" b="0" dirty="0">
                <a:solidFill>
                  <a:schemeClr val="tx2">
                    <a:satMod val="13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RELA</a:t>
            </a:r>
            <a:r>
              <a:rPr lang="ro-RO" sz="8000" b="0" dirty="0">
                <a:solidFill>
                  <a:schemeClr val="tx2">
                    <a:satMod val="13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ȚIONAL</a:t>
            </a:r>
            <a:endParaRPr sz="8000" b="0" dirty="0">
              <a:solidFill>
                <a:schemeClr val="tx2">
                  <a:satMod val="130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4877047"/>
            <a:ext cx="8128000" cy="1312863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5400" b="1" dirty="0">
                <a:latin typeface="Gabriola" pitchFamily="82" charset="0"/>
                <a:cs typeface="Vani" pitchFamily="34" charset="0"/>
              </a:rPr>
              <a:t>No</a:t>
            </a:r>
            <a:r>
              <a:rPr lang="ro-RO" sz="5400" b="1" dirty="0">
                <a:latin typeface="Gabriola" pitchFamily="82" charset="0"/>
                <a:cs typeface="Vani" pitchFamily="34" charset="0"/>
              </a:rPr>
              <a:t>țiuni, restricții, schemă, conținut</a:t>
            </a:r>
            <a:endParaRPr lang="en-US" sz="5400" b="1" dirty="0">
              <a:latin typeface="Gabriola" pitchFamily="82" charset="0"/>
              <a:cs typeface="Vani" pitchFamily="34" charset="0"/>
            </a:endParaRPr>
          </a:p>
        </p:txBody>
      </p:sp>
      <p:pic>
        <p:nvPicPr>
          <p:cNvPr id="7170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08" y="337112"/>
            <a:ext cx="958644" cy="958644"/>
          </a:xfrm>
          <a:prstGeom prst="rect">
            <a:avLst/>
          </a:prstGeom>
          <a:noFill/>
        </p:spPr>
      </p:pic>
      <p:pic>
        <p:nvPicPr>
          <p:cNvPr id="7172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12752" y="358840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Atribute </a:t>
            </a:r>
            <a:r>
              <a:rPr lang="en-US" dirty="0">
                <a:latin typeface="Arial Unicode MS"/>
              </a:rPr>
              <a:t>&amp; </a:t>
            </a:r>
            <a:r>
              <a:rPr lang="en-US" dirty="0" err="1">
                <a:latin typeface="Arial Unicode MS"/>
              </a:rPr>
              <a:t>domenii</a:t>
            </a:r>
            <a:r>
              <a:rPr lang="vi-VN" dirty="0">
                <a:latin typeface="Arial Unicode MS"/>
              </a:rPr>
              <a:t> - </a:t>
            </a:r>
            <a:r>
              <a:rPr lang="en-US" dirty="0">
                <a:latin typeface="Arial Unicode MS"/>
              </a:rPr>
              <a:t>1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50863" y="1447800"/>
            <a:ext cx="8383587" cy="52482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Ansamblul valorilor de acelaşi tip corespunde unui </a:t>
            </a:r>
            <a:r>
              <a:rPr lang="en-US" i="1">
                <a:cs typeface="Times New Roman" pitchFamily="18" charset="0"/>
              </a:rPr>
              <a:t>atribut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Pentru fiecare atribut</a:t>
            </a:r>
            <a:r>
              <a:rPr lang="ro-RO">
                <a:cs typeface="Times New Roman" pitchFamily="18" charset="0"/>
              </a:rPr>
              <a:t> interesează</a:t>
            </a:r>
            <a:r>
              <a:rPr lang="en-US">
                <a:cs typeface="Times New Roman" pitchFamily="18" charset="0"/>
              </a:rPr>
              <a:t>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nume</a:t>
            </a:r>
            <a:r>
              <a:rPr lang="ro-RO">
                <a:cs typeface="Times New Roman" pitchFamily="18" charset="0"/>
              </a:rPr>
              <a:t>le</a:t>
            </a:r>
            <a:r>
              <a:rPr lang="en-US">
                <a:cs typeface="Times New Roman" pitchFamily="18" charset="0"/>
              </a:rPr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domeniu</a:t>
            </a:r>
            <a:r>
              <a:rPr lang="ro-RO">
                <a:cs typeface="Times New Roman" pitchFamily="18" charset="0"/>
              </a:rPr>
              <a:t>l</a:t>
            </a:r>
            <a:r>
              <a:rPr lang="en-US">
                <a:cs typeface="Times New Roman" pitchFamily="18" charset="0"/>
              </a:rPr>
              <a:t> </a:t>
            </a:r>
            <a:endParaRPr lang="ro-RO"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ro-RO">
                <a:cs typeface="Times New Roman" pitchFamily="18" charset="0"/>
              </a:rPr>
              <a:t>Un domeniu este un </a:t>
            </a:r>
            <a:r>
              <a:rPr lang="en-US">
                <a:cs typeface="Times New Roman" pitchFamily="18" charset="0"/>
              </a:rPr>
              <a:t>ansamblu valorilor acceptate (autorizate)</a:t>
            </a:r>
          </a:p>
          <a:p>
            <a:pPr lvl="1"/>
            <a:r>
              <a:rPr lang="ro-RO"/>
              <a:t>Domenii largi, ex.</a:t>
            </a:r>
            <a:r>
              <a:rPr lang="en-US"/>
              <a:t>domeniul </a:t>
            </a:r>
            <a:r>
              <a:rPr lang="en-US" i="1"/>
              <a:t>adreselor po</a:t>
            </a:r>
            <a:r>
              <a:rPr lang="ro-RO" i="1"/>
              <a:t>ştale</a:t>
            </a:r>
          </a:p>
          <a:p>
            <a:pPr lvl="1"/>
            <a:r>
              <a:rPr lang="ro-RO"/>
              <a:t>Domenii înguste, ex.</a:t>
            </a:r>
            <a:r>
              <a:rPr lang="en-US"/>
              <a:t> domeniul </a:t>
            </a:r>
            <a:r>
              <a:rPr lang="en-US" i="1"/>
              <a:t>sexului</a:t>
            </a:r>
            <a:r>
              <a:rPr lang="ro-RO"/>
              <a:t>,</a:t>
            </a:r>
            <a:r>
              <a:rPr lang="en-US"/>
              <a:t> care are doar dou</a:t>
            </a:r>
            <a:r>
              <a:rPr lang="ro-RO"/>
              <a:t>ă valori, M (masculin) şi F (feminin)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Atribute </a:t>
            </a:r>
            <a:r>
              <a:rPr lang="en-US" dirty="0">
                <a:latin typeface="Arial Unicode MS"/>
              </a:rPr>
              <a:t>&amp; </a:t>
            </a:r>
            <a:r>
              <a:rPr lang="en-US" dirty="0" err="1">
                <a:latin typeface="Arial Unicode MS"/>
              </a:rPr>
              <a:t>domenii</a:t>
            </a:r>
            <a:r>
              <a:rPr lang="vi-VN" dirty="0">
                <a:latin typeface="Arial Unicode MS"/>
              </a:rPr>
              <a:t> - </a:t>
            </a:r>
            <a:r>
              <a:rPr lang="en-US" dirty="0">
                <a:latin typeface="Arial Unicode MS"/>
              </a:rPr>
              <a:t>2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06425" y="1447800"/>
            <a:ext cx="8086725" cy="5181600"/>
          </a:xfrm>
        </p:spPr>
        <p:txBody>
          <a:bodyPr/>
          <a:lstStyle/>
          <a:p>
            <a:r>
              <a:rPr lang="ro-RO"/>
              <a:t>O tabelă poate avea oricâte atribute</a:t>
            </a:r>
          </a:p>
          <a:p>
            <a:r>
              <a:rPr lang="ro-RO"/>
              <a:t>În practică, în BD diferite pot exista tabele cu nume identice şi cu număr de atribute complet diferit</a:t>
            </a:r>
            <a:r>
              <a:rPr lang="en-US"/>
              <a:t>. De e</a:t>
            </a:r>
            <a:r>
              <a:rPr lang="ro-RO"/>
              <a:t>x. tabela COMENZI, pentru</a:t>
            </a:r>
            <a:r>
              <a:rPr lang="en-US"/>
              <a:t>:</a:t>
            </a:r>
          </a:p>
          <a:p>
            <a:pPr lvl="2"/>
            <a:r>
              <a:rPr lang="en-US"/>
              <a:t>O pizzerie</a:t>
            </a:r>
          </a:p>
          <a:p>
            <a:pPr lvl="2"/>
            <a:r>
              <a:rPr lang="en-US"/>
              <a:t>Un dealer auto</a:t>
            </a:r>
          </a:p>
          <a:p>
            <a:pPr lvl="2"/>
            <a:r>
              <a:rPr lang="en-US"/>
              <a:t>En-gros</a:t>
            </a:r>
            <a:r>
              <a:rPr lang="ro-RO"/>
              <a:t>s</a:t>
            </a:r>
            <a:r>
              <a:rPr lang="en-US"/>
              <a:t>ist de materiale de const</a:t>
            </a:r>
            <a:r>
              <a:rPr lang="ro-RO"/>
              <a:t>r</a:t>
            </a:r>
            <a:r>
              <a:rPr lang="en-US"/>
              <a:t>uc</a:t>
            </a:r>
            <a:r>
              <a:rPr lang="ro-RO"/>
              <a:t>ţii</a:t>
            </a:r>
          </a:p>
          <a:p>
            <a:pPr lvl="2"/>
            <a:r>
              <a:rPr lang="ro-RO"/>
              <a:t>O firmă de mobilă</a:t>
            </a:r>
          </a:p>
          <a:p>
            <a:pPr lvl="2"/>
            <a:r>
              <a:rPr lang="ro-RO"/>
              <a:t>Un hotel</a:t>
            </a:r>
          </a:p>
          <a:p>
            <a:pPr lvl="2"/>
            <a:r>
              <a:rPr lang="ro-RO"/>
              <a:t>O sală de conferinţe 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368300"/>
            <a:ext cx="844867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Prima definiţie (ca predicat</a:t>
            </a:r>
            <a:r>
              <a:rPr lang="en-US" dirty="0">
                <a:latin typeface="Arial Unicode MS"/>
              </a:rPr>
              <a:t>)</a:t>
            </a:r>
            <a:r>
              <a:rPr lang="ro-RO" dirty="0">
                <a:latin typeface="Arial Unicode MS"/>
              </a:rPr>
              <a:t> a</a:t>
            </a:r>
            <a:br>
              <a:rPr lang="ro-RO" dirty="0">
                <a:latin typeface="Arial Unicode MS"/>
              </a:rPr>
            </a:br>
            <a:r>
              <a:rPr lang="ro-RO" dirty="0">
                <a:latin typeface="Arial Unicode MS"/>
              </a:rPr>
              <a:t>unei relaţii</a:t>
            </a:r>
            <a:endParaRPr lang="vi-VN" dirty="0">
              <a:latin typeface="Arial Unicode MS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647950" y="1985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985838" y="1985090"/>
          <a:ext cx="8158162" cy="4215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Photo Editor Photo" r:id="rId3" imgW="8257143" imgH="4133333" progId="">
                  <p:embed/>
                </p:oleObj>
              </mc:Choice>
              <mc:Fallback>
                <p:oleObj name="Photo Editor Photo" r:id="rId3" imgW="8257143" imgH="4133333" progId="">
                  <p:embed/>
                  <p:pic>
                    <p:nvPicPr>
                      <p:cNvPr id="205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985090"/>
                        <a:ext cx="8158162" cy="4215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5" name="Object 1025"/>
          <p:cNvGraphicFramePr>
            <a:graphicFrameLocks noChangeAspect="1"/>
          </p:cNvGraphicFramePr>
          <p:nvPr/>
        </p:nvGraphicFramePr>
        <p:xfrm>
          <a:off x="1843088" y="4617909"/>
          <a:ext cx="6219824" cy="224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Photo Editor Photo" r:id="rId3" imgW="8907118" imgH="3209524" progId="">
                  <p:embed/>
                </p:oleObj>
              </mc:Choice>
              <mc:Fallback>
                <p:oleObj name="Photo Editor Photo" r:id="rId3" imgW="8907118" imgH="3209524" progId="">
                  <p:embed/>
                  <p:pic>
                    <p:nvPicPr>
                      <p:cNvPr id="3075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4617909"/>
                        <a:ext cx="6219824" cy="2240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533822" y="942975"/>
          <a:ext cx="8274003" cy="370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hoto Editor Photo" r:id="rId5" imgW="6885714" imgH="4723810" progId="">
                  <p:embed/>
                </p:oleObj>
              </mc:Choice>
              <mc:Fallback>
                <p:oleObj name="Photo Editor Photo" r:id="rId5" imgW="6885714" imgH="4723810" progId="">
                  <p:embed/>
                  <p:pic>
                    <p:nvPicPr>
                      <p:cNvPr id="307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22" y="942975"/>
                        <a:ext cx="8274003" cy="370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>
          <a:xfrm>
            <a:off x="414339" y="107950"/>
            <a:ext cx="8729662" cy="877888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A doua definiţie (ca set de înregistrări) a unei relaţii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1325" y="180975"/>
            <a:ext cx="30162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Valori nule</a:t>
            </a:r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2143125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94" y="1863420"/>
            <a:ext cx="9095193" cy="29237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533" name="Content Placeholder 2"/>
          <p:cNvSpPr>
            <a:spLocks noGrp="1"/>
          </p:cNvSpPr>
          <p:nvPr>
            <p:ph idx="1"/>
          </p:nvPr>
        </p:nvSpPr>
        <p:spPr>
          <a:xfrm>
            <a:off x="1263650" y="5400675"/>
            <a:ext cx="2851150" cy="1081088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ro-RO" sz="2800"/>
              <a:t>Valori necunoscute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1209675"/>
            <a:ext cx="2273300" cy="582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ro-RO" sz="3200">
                <a:latin typeface="+mn-lt"/>
              </a:rPr>
              <a:t>CLIENŢI2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478338" y="5419725"/>
            <a:ext cx="443706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algn="ctr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ro-RO">
                <a:latin typeface="+mn-lt"/>
              </a:rPr>
              <a:t>Valoare inexistentă</a:t>
            </a:r>
          </a:p>
          <a:p>
            <a:pPr marL="365125" indent="-282575" algn="ctr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ro-RO" sz="2000">
                <a:latin typeface="+mn-lt"/>
              </a:rPr>
              <a:t>Clientul 6 SA nu are telefon fix instalat (şi nici mobil)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774825" y="4397375"/>
            <a:ext cx="2097088" cy="1349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016250" y="2433638"/>
            <a:ext cx="5105400" cy="30702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804026" y="3913187"/>
            <a:ext cx="1344612" cy="15605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57563" y="3335338"/>
            <a:ext cx="4643437" cy="23209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7" y="85728"/>
            <a:ext cx="8029575" cy="1343022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>
                <a:latin typeface="Arial Unicode MS"/>
              </a:rPr>
              <a:t>Tabele</a:t>
            </a:r>
            <a:r>
              <a:rPr lang="ro-RO" dirty="0">
                <a:latin typeface="Arial Unicode MS"/>
              </a:rPr>
              <a:t> (</a:t>
            </a:r>
            <a:r>
              <a:rPr lang="en-US" dirty="0">
                <a:latin typeface="Arial Unicode MS"/>
              </a:rPr>
              <a:t>cu</a:t>
            </a:r>
            <a:r>
              <a:rPr lang="ro-RO" dirty="0">
                <a:latin typeface="Arial Unicode MS"/>
              </a:rPr>
              <a:t> atribute)</a:t>
            </a:r>
            <a:r>
              <a:rPr lang="en-US" dirty="0">
                <a:latin typeface="Arial Unicode MS"/>
              </a:rPr>
              <a:t> ale </a:t>
            </a:r>
            <a:r>
              <a:rPr lang="ro-RO" dirty="0">
                <a:latin typeface="Arial Unicode MS"/>
              </a:rPr>
              <a:t>bazei de date</a:t>
            </a:r>
            <a:r>
              <a:rPr lang="en-US" dirty="0">
                <a:latin typeface="Arial Unicode MS"/>
              </a:rPr>
              <a:t> V</a:t>
            </a:r>
            <a:r>
              <a:rPr lang="ro-RO" dirty="0">
                <a:latin typeface="Arial Unicode MS"/>
              </a:rPr>
              <a:t>ÂNZĂRI</a:t>
            </a:r>
            <a:endParaRPr lang="en-US" dirty="0">
              <a:latin typeface="Arial Unicode MS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1628775"/>
            <a:ext cx="9141883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2659" y="0"/>
            <a:ext cx="8041341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Reguli privitoare la relaţii (tabele)</a:t>
            </a:r>
            <a:r>
              <a:rPr lang="en-US" dirty="0">
                <a:latin typeface="Arial Unicode MS"/>
              </a:rPr>
              <a:t> (</a:t>
            </a:r>
            <a:r>
              <a:rPr lang="en-US" dirty="0" err="1">
                <a:latin typeface="Arial Unicode MS"/>
              </a:rPr>
              <a:t>Connoly&amp;Begg</a:t>
            </a:r>
            <a:r>
              <a:rPr lang="en-US" dirty="0">
                <a:latin typeface="Arial Unicode MS"/>
              </a:rPr>
              <a:t> 2004)</a:t>
            </a:r>
            <a:endParaRPr dirty="0">
              <a:latin typeface="Arial Unicode M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19125" y="1524000"/>
            <a:ext cx="8296275" cy="51181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ro-RO" sz="3100"/>
              <a:t>Î</a:t>
            </a:r>
            <a:r>
              <a:rPr lang="en-US" sz="3100">
                <a:cs typeface="Times New Roman" pitchFamily="18" charset="0"/>
              </a:rPr>
              <a:t>n cadrul unei baze de date, o rela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ie prezint</a:t>
            </a:r>
            <a:r>
              <a:rPr lang="ro-RO" sz="3100"/>
              <a:t>ă</a:t>
            </a:r>
            <a:r>
              <a:rPr lang="en-US" sz="3100">
                <a:cs typeface="Times New Roman" pitchFamily="18" charset="0"/>
              </a:rPr>
              <a:t> un nume distinct de al celorlalte rela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ii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3100">
                <a:cs typeface="Times New Roman" pitchFamily="18" charset="0"/>
              </a:rPr>
              <a:t>Valoarea unui atribut </a:t>
            </a:r>
            <a:r>
              <a:rPr lang="ro-RO" sz="3100"/>
              <a:t>î</a:t>
            </a:r>
            <a:r>
              <a:rPr lang="en-US" sz="3100">
                <a:cs typeface="Times New Roman" pitchFamily="18" charset="0"/>
              </a:rPr>
              <a:t>ntr-un tuplu </a:t>
            </a:r>
            <a:r>
              <a:rPr lang="ro-RO" sz="3100"/>
              <a:t>este atomică (simplă, elementară)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3100">
                <a:cs typeface="Times New Roman" pitchFamily="18" charset="0"/>
              </a:rPr>
              <a:t>Fiecare atribut are un nume distinct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3100">
                <a:cs typeface="Times New Roman" pitchFamily="18" charset="0"/>
              </a:rPr>
              <a:t>Orice valoare a unui atribut face parte din domeniul pe care a fost definit acesta</a:t>
            </a:r>
            <a:endParaRPr lang="ro-RO" sz="310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3100">
                <a:cs typeface="Times New Roman" pitchFamily="18" charset="0"/>
              </a:rPr>
              <a:t>Ordinea dispunerii atributelor</a:t>
            </a:r>
            <a:r>
              <a:rPr lang="ro-RO" sz="3100"/>
              <a:t> şi tuplurilor nu </a:t>
            </a:r>
            <a:r>
              <a:rPr lang="en-US" sz="3100">
                <a:cs typeface="Times New Roman" pitchFamily="18" charset="0"/>
              </a:rPr>
              <a:t>influen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eaz</a:t>
            </a:r>
            <a:r>
              <a:rPr lang="ro-RO" sz="3100"/>
              <a:t>ă</a:t>
            </a:r>
            <a:r>
              <a:rPr lang="en-US" sz="3100">
                <a:cs typeface="Times New Roman" pitchFamily="18" charset="0"/>
              </a:rPr>
              <a:t> con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inutul informa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ional </a:t>
            </a:r>
            <a:endParaRPr lang="ro-RO" sz="3100"/>
          </a:p>
          <a:p>
            <a:pPr algn="just" eaLnBrk="1" hangingPunct="1">
              <a:lnSpc>
                <a:spcPct val="90000"/>
              </a:lnSpc>
            </a:pPr>
            <a:r>
              <a:rPr lang="ro-RO" sz="3100"/>
              <a:t>N</a:t>
            </a:r>
            <a:r>
              <a:rPr lang="en-US" sz="3100">
                <a:cs typeface="Times New Roman" pitchFamily="18" charset="0"/>
              </a:rPr>
              <a:t>u pot exista dou</a:t>
            </a:r>
            <a:r>
              <a:rPr lang="ro-RO" sz="3100"/>
              <a:t>ă</a:t>
            </a:r>
            <a:r>
              <a:rPr lang="en-US" sz="3100">
                <a:cs typeface="Times New Roman" pitchFamily="18" charset="0"/>
              </a:rPr>
              <a:t> tupluri identice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5" y="1"/>
            <a:ext cx="7458075" cy="62865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>
                <a:latin typeface="Arial Unicode MS"/>
              </a:rPr>
              <a:t>Vizualizarea</a:t>
            </a:r>
            <a:r>
              <a:rPr lang="en-US" dirty="0">
                <a:latin typeface="Arial Unicode MS"/>
              </a:rPr>
              <a:t> o</a:t>
            </a:r>
            <a:r>
              <a:rPr lang="ro-RO" dirty="0">
                <a:latin typeface="Arial Unicode MS"/>
              </a:rPr>
              <a:t>biecte</a:t>
            </a:r>
            <a:r>
              <a:rPr lang="en-US" dirty="0" err="1">
                <a:latin typeface="Arial Unicode MS"/>
              </a:rPr>
              <a:t>lor</a:t>
            </a:r>
            <a:r>
              <a:rPr lang="ro-RO" dirty="0">
                <a:latin typeface="Arial Unicode MS"/>
              </a:rPr>
              <a:t> BD în</a:t>
            </a:r>
            <a:endParaRPr lang="en-US" dirty="0">
              <a:latin typeface="Arial Unicode MS"/>
            </a:endParaRPr>
          </a:p>
        </p:txBody>
      </p:sp>
      <p:pic>
        <p:nvPicPr>
          <p:cNvPr id="47106" name="Picture 2" descr="New Pi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0929" y="742950"/>
            <a:ext cx="746014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7153" y="414338"/>
            <a:ext cx="591406" cy="59959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eaLnBrk="0" hangingPunct="0">
              <a:spcBef>
                <a:spcPct val="0"/>
              </a:spcBef>
              <a:defRPr sz="3600" b="0" i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2pPr>
            <a:lvl3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3pPr>
            <a:lvl4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4pPr>
            <a:lvl5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9pPr>
            <a:extLst/>
          </a:lstStyle>
          <a:p>
            <a:pPr>
              <a:buNone/>
            </a:pPr>
            <a:r>
              <a:rPr lang="ro-RO" b="1" dirty="0"/>
              <a:t>O</a:t>
            </a:r>
            <a:r>
              <a:rPr lang="en-US" b="1" dirty="0"/>
              <a:t> </a:t>
            </a:r>
            <a:r>
              <a:rPr lang="ro-RO" b="1" dirty="0"/>
              <a:t>r</a:t>
            </a:r>
            <a:r>
              <a:rPr lang="en-US" b="1" dirty="0"/>
              <a:t> </a:t>
            </a:r>
            <a:r>
              <a:rPr lang="ro-RO" b="1" dirty="0"/>
              <a:t>a</a:t>
            </a:r>
            <a:r>
              <a:rPr lang="en-US" b="1" dirty="0"/>
              <a:t> </a:t>
            </a:r>
            <a:r>
              <a:rPr lang="ro-RO" b="1" dirty="0"/>
              <a:t>c</a:t>
            </a:r>
            <a:r>
              <a:rPr lang="en-US" b="1" dirty="0"/>
              <a:t> </a:t>
            </a:r>
            <a:r>
              <a:rPr lang="ro-RO" b="1" dirty="0"/>
              <a:t>l</a:t>
            </a:r>
            <a:r>
              <a:rPr lang="en-US" b="1" dirty="0"/>
              <a:t> </a:t>
            </a:r>
            <a:r>
              <a:rPr lang="ro-RO" b="1" dirty="0"/>
              <a:t>e</a:t>
            </a:r>
            <a:endParaRPr lang="en-US" b="1" dirty="0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8739"/>
            <a:ext cx="2157412" cy="2555874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Obiecte ale unei </a:t>
            </a:r>
            <a:br>
              <a:rPr lang="en-US" dirty="0">
                <a:latin typeface="Arial Unicode MS"/>
              </a:rPr>
            </a:br>
            <a:r>
              <a:rPr lang="ro-RO" dirty="0">
                <a:latin typeface="Arial Unicode MS"/>
              </a:rPr>
              <a:t>BD în</a:t>
            </a:r>
            <a:endParaRPr lang="en-US" dirty="0">
              <a:latin typeface="Arial Unicode MS"/>
            </a:endParaRPr>
          </a:p>
        </p:txBody>
      </p:sp>
      <p:pic>
        <p:nvPicPr>
          <p:cNvPr id="45058" name="Picture 2" descr="C:\Users\MARINF~1\AppData\Local\Temp\SNAGHTML6f316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423" y="0"/>
            <a:ext cx="6357939" cy="685800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 rot="16200000">
            <a:off x="-1370980" y="3972026"/>
            <a:ext cx="4629149" cy="11427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eaLnBrk="0" hangingPunct="0">
              <a:spcBef>
                <a:spcPct val="0"/>
              </a:spcBef>
              <a:defRPr sz="3600" b="0" i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2pPr>
            <a:lvl3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3pPr>
            <a:lvl4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4pPr>
            <a:lvl5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9pPr>
            <a:extLst/>
          </a:lstStyle>
          <a:p>
            <a:pPr>
              <a:buNone/>
            </a:pPr>
            <a:r>
              <a:rPr lang="ro-RO" b="1" dirty="0"/>
              <a:t>PostgreSQL</a:t>
            </a:r>
            <a:endParaRPr lang="en-US" b="1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Integritatea unei BD </a:t>
            </a:r>
            <a:r>
              <a:rPr lang="en-US" dirty="0">
                <a:latin typeface="Arial Unicode MS"/>
              </a:rPr>
              <a:t>- 1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08024" y="1715766"/>
            <a:ext cx="8326426" cy="5142233"/>
          </a:xfrm>
        </p:spPr>
        <p:txBody>
          <a:bodyPr/>
          <a:lstStyle/>
          <a:p>
            <a:r>
              <a:rPr lang="ro-RO"/>
              <a:t>O BD conţine informaţii despre procese, tranzacţii, operaţiuni </a:t>
            </a:r>
            <a:r>
              <a:rPr lang="en-US"/>
              <a:t>(</a:t>
            </a:r>
            <a:r>
              <a:rPr lang="ro-RO"/>
              <a:t>etc.</a:t>
            </a:r>
            <a:r>
              <a:rPr lang="en-US"/>
              <a:t>)</a:t>
            </a:r>
            <a:r>
              <a:rPr lang="ro-RO"/>
              <a:t> </a:t>
            </a:r>
            <a:r>
              <a:rPr lang="en-US"/>
              <a:t>e</a:t>
            </a:r>
            <a:r>
              <a:rPr lang="ro-RO"/>
              <a:t>conomice (şi nu numai)</a:t>
            </a:r>
          </a:p>
          <a:p>
            <a:r>
              <a:rPr lang="ro-RO"/>
              <a:t>În BD informaţiile ar trebui să fie exacte sau cât mai apropiate de realitate</a:t>
            </a:r>
          </a:p>
          <a:p>
            <a:r>
              <a:rPr lang="ro-RO"/>
              <a:t>Din păcate, corectitutinea nu poate fi asigurată 100% decât în foarte puţine situaţii</a:t>
            </a:r>
          </a:p>
          <a:p>
            <a:r>
              <a:rPr lang="ro-RO"/>
              <a:t>Mecanismul de integritate diminuează numărul de erori din conţinutul BD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91070" y="880380"/>
            <a:ext cx="8952930" cy="5977620"/>
          </a:xfrm>
        </p:spPr>
        <p:txBody>
          <a:bodyPr/>
          <a:lstStyle/>
          <a:p>
            <a:pPr marL="365760" indent="-283464" eaLnBrk="1" hangingPunct="1">
              <a:buFont typeface="Wingdings 2"/>
              <a:buChar char=""/>
            </a:pPr>
            <a:r>
              <a:rPr lang="x-none" sz="2800" dirty="0">
                <a:cs typeface="Avenir Medium"/>
              </a:rPr>
              <a:t>02a Modelul relațional - structură</a:t>
            </a:r>
            <a:endParaRPr lang="ro-RO" sz="2800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3"/>
              </a:rPr>
              <a:t>https://1drv.ms/v/s!AgPvmBEDzTOSwQy760GNPzWQSHOk</a:t>
            </a:r>
            <a:endParaRPr lang="ro-RO" sz="2400" dirty="0">
              <a:cs typeface="Avenir Medium"/>
            </a:endParaRPr>
          </a:p>
          <a:p>
            <a:pPr marL="365760" indent="-283464" eaLnBrk="1" hangingPunct="1">
              <a:buFont typeface="Wingdings 2"/>
              <a:buChar char=""/>
            </a:pPr>
            <a:r>
              <a:rPr lang="x-none" sz="2800" dirty="0">
                <a:cs typeface="Avenir Medium"/>
              </a:rPr>
              <a:t>02b Lucru cu PostgreSQL. Modelul relațional – restricția de domeniu</a:t>
            </a:r>
            <a:endParaRPr lang="ro-RO" sz="2800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4"/>
              </a:rPr>
              <a:t>https://1drv.ms/v/s!AgPvmBEDzTOSwQt8GPGVvFTm93U7</a:t>
            </a:r>
            <a:endParaRPr lang="ro-RO" sz="2400" dirty="0">
              <a:cs typeface="Avenir Medium"/>
            </a:endParaRPr>
          </a:p>
          <a:p>
            <a:r>
              <a:rPr lang="x-none" dirty="0">
                <a:cs typeface="Avenir Medium"/>
              </a:rPr>
              <a:t>02c Modelul relațional - restricți</a:t>
            </a:r>
            <a:r>
              <a:rPr lang="en-US" dirty="0" err="1">
                <a:cs typeface="Avenir Medium"/>
              </a:rPr>
              <a:t>i</a:t>
            </a:r>
            <a:r>
              <a:rPr lang="x-none" dirty="0">
                <a:cs typeface="Avenir Medium"/>
              </a:rPr>
              <a:t> de domeniu</a:t>
            </a:r>
            <a:r>
              <a:rPr lang="en-US" dirty="0">
                <a:cs typeface="Avenir Medium"/>
              </a:rPr>
              <a:t>, </a:t>
            </a:r>
            <a:r>
              <a:rPr lang="en-US" dirty="0" err="1">
                <a:cs typeface="Avenir Medium"/>
              </a:rPr>
              <a:t>nenulitate</a:t>
            </a:r>
            <a:r>
              <a:rPr lang="en-US" dirty="0">
                <a:cs typeface="Avenir Medium"/>
              </a:rPr>
              <a:t>, </a:t>
            </a:r>
            <a:r>
              <a:rPr lang="en-US" dirty="0" err="1">
                <a:cs typeface="Avenir Medium"/>
              </a:rPr>
              <a:t>unicitate</a:t>
            </a:r>
            <a:endParaRPr lang="ro-RO" sz="2800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5"/>
              </a:rPr>
              <a:t>https://1drv.ms/v/s!AgPvmBEDzTOSwQqM12vzBjbY8-2f</a:t>
            </a:r>
            <a:endParaRPr lang="ro-RO" sz="2400" dirty="0">
              <a:cs typeface="Avenir Medium"/>
            </a:endParaRPr>
          </a:p>
          <a:p>
            <a:r>
              <a:rPr lang="x-none" sz="2800" dirty="0">
                <a:cs typeface="Avenir Medium"/>
              </a:rPr>
              <a:t>02d Modelul relațional - </a:t>
            </a:r>
            <a:r>
              <a:rPr lang="x-none" dirty="0">
                <a:cs typeface="Avenir Medium"/>
              </a:rPr>
              <a:t>restricți</a:t>
            </a:r>
            <a:r>
              <a:rPr lang="en-US" dirty="0">
                <a:cs typeface="Avenir Medium"/>
              </a:rPr>
              <a:t>a </a:t>
            </a:r>
            <a:r>
              <a:rPr lang="en-US" dirty="0" err="1">
                <a:cs typeface="Avenir Medium"/>
              </a:rPr>
              <a:t>referențială</a:t>
            </a:r>
            <a:endParaRPr lang="ro-RO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6"/>
              </a:rPr>
              <a:t>https://1drv.ms/v/s!AgPvmBEDzTOSwQlP7k0b9RXMDS4l</a:t>
            </a:r>
            <a:endParaRPr lang="ro-RO" sz="2400" dirty="0">
              <a:cs typeface="Avenir Medium"/>
            </a:endParaRPr>
          </a:p>
          <a:p>
            <a:r>
              <a:rPr lang="x-none" dirty="0">
                <a:cs typeface="Avenir Medium"/>
              </a:rPr>
              <a:t>02e Modelul relațional – reguli de validare, (sub)schema BD</a:t>
            </a:r>
            <a:endParaRPr lang="ro-RO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7"/>
              </a:rPr>
              <a:t>https://1drv.ms/v/s!AgPvmBEDzTOSwQgR8A8XdhSbqPgJ</a:t>
            </a:r>
            <a:endParaRPr lang="ro-RO" sz="2400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824" y="106359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Integritatea unei BD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2</a:t>
            </a:r>
            <a:endParaRPr lang="en-US" dirty="0">
              <a:latin typeface="Arial Unicode M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77850" y="1239838"/>
            <a:ext cx="8566150" cy="527526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ro-RO" dirty="0"/>
              <a:t>      </a:t>
            </a:r>
            <a:r>
              <a:rPr lang="en-US" dirty="0"/>
              <a:t>Ex. de </a:t>
            </a:r>
            <a:r>
              <a:rPr lang="en-US" dirty="0" err="1"/>
              <a:t>erori</a:t>
            </a:r>
            <a:r>
              <a:rPr lang="en-US" dirty="0"/>
              <a:t> </a:t>
            </a:r>
            <a:r>
              <a:rPr lang="en-US" dirty="0" err="1"/>
              <a:t>evitabile</a:t>
            </a:r>
            <a:r>
              <a:rPr lang="en-US" dirty="0"/>
              <a:t>: </a:t>
            </a:r>
            <a:endParaRPr lang="ro-RO" dirty="0"/>
          </a:p>
          <a:p>
            <a:r>
              <a:rPr lang="en-US" dirty="0" err="1"/>
              <a:t>dou</a:t>
            </a:r>
            <a:r>
              <a:rPr lang="ro-RO" dirty="0"/>
              <a:t>ă persoane cu o aceaşi valoare a atributului CNP</a:t>
            </a:r>
          </a:p>
          <a:p>
            <a:r>
              <a:rPr lang="ro-RO" dirty="0"/>
              <a:t>doi sau mai mulţi studenţi cu matricol identic</a:t>
            </a:r>
          </a:p>
          <a:p>
            <a:r>
              <a:rPr lang="ro-RO" dirty="0"/>
              <a:t>existenţa în BD a unui student căruia să nu i se cunoască numele</a:t>
            </a:r>
          </a:p>
          <a:p>
            <a:r>
              <a:rPr lang="ro-RO" dirty="0"/>
              <a:t>studenţi care să apară înscrişi în anul 7 de studii</a:t>
            </a:r>
          </a:p>
          <a:p>
            <a:r>
              <a:rPr lang="ro-RO" dirty="0"/>
              <a:t>existenţa vreunei note pentru un student inexistent</a:t>
            </a:r>
          </a:p>
          <a:p>
            <a:r>
              <a:rPr lang="ro-RO" dirty="0"/>
              <a:t>...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88" y="127000"/>
            <a:ext cx="674052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Integritatea unei BD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3</a:t>
            </a:r>
            <a:endParaRPr lang="en-US" dirty="0">
              <a:latin typeface="Arial Unicode MS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63563" y="1273175"/>
            <a:ext cx="8593137" cy="5302250"/>
          </a:xfrm>
        </p:spPr>
        <p:txBody>
          <a:bodyPr/>
          <a:lstStyle/>
          <a:p>
            <a:r>
              <a:rPr lang="ro-RO" dirty="0"/>
              <a:t>Mecanismul de integritate al BD este un ansa</a:t>
            </a:r>
            <a:r>
              <a:rPr lang="en-US" dirty="0"/>
              <a:t>m</a:t>
            </a:r>
            <a:r>
              <a:rPr lang="ro-RO" dirty="0"/>
              <a:t>blu de </a:t>
            </a:r>
            <a:r>
              <a:rPr lang="ro-RO" b="1" dirty="0"/>
              <a:t>restricţii</a:t>
            </a:r>
            <a:r>
              <a:rPr lang="ro-RO" dirty="0"/>
              <a:t> care, odată declarate (şi implementate), sunt supravegheate automat de către SGBD</a:t>
            </a:r>
          </a:p>
          <a:p>
            <a:r>
              <a:rPr lang="ro-RO" dirty="0"/>
              <a:t>La încălcarea unei restricţii, SGBD</a:t>
            </a:r>
            <a:r>
              <a:rPr lang="en-US" dirty="0"/>
              <a:t>-</a:t>
            </a:r>
            <a:r>
              <a:rPr lang="en-US" dirty="0" err="1"/>
              <a:t>ul</a:t>
            </a:r>
            <a:r>
              <a:rPr lang="ro-RO" dirty="0"/>
              <a:t> “ţipă” şi blocheză inserarea, modificarea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ro-RO" dirty="0"/>
              <a:t> ştergerea (care a generat încălcarea)</a:t>
            </a:r>
          </a:p>
          <a:p>
            <a:r>
              <a:rPr lang="ro-RO" dirty="0"/>
              <a:t>În BD pentru termenul “încălcare” se foloseşte cuvântul “violare” – engl. ”</a:t>
            </a:r>
            <a:r>
              <a:rPr lang="ro-RO" dirty="0" err="1"/>
              <a:t>violation</a:t>
            </a:r>
            <a:r>
              <a:rPr lang="ro-RO" dirty="0"/>
              <a:t>” (modest omagiu adus ştirilor de la ora 17</a:t>
            </a:r>
            <a:r>
              <a:rPr lang="en-US" dirty="0"/>
              <a:t>:00)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174625"/>
            <a:ext cx="8007350" cy="1398588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Mecanisme de asigurare a integrităţii unei BD</a:t>
            </a:r>
            <a:endParaRPr lang="en-US" dirty="0">
              <a:latin typeface="Arial Unicode MS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19125" y="1797050"/>
            <a:ext cx="8382000" cy="4994275"/>
          </a:xfrm>
        </p:spPr>
        <p:txBody>
          <a:bodyPr/>
          <a:lstStyle/>
          <a:p>
            <a:r>
              <a:rPr lang="ro-RO" dirty="0"/>
              <a:t>Restricţii (</a:t>
            </a:r>
            <a:r>
              <a:rPr lang="en-US" i="1" dirty="0"/>
              <a:t>Constraints</a:t>
            </a:r>
            <a:r>
              <a:rPr lang="en-US" dirty="0"/>
              <a:t> - </a:t>
            </a:r>
            <a:r>
              <a:rPr lang="en-US" dirty="0" err="1"/>
              <a:t>vezi</a:t>
            </a:r>
            <a:r>
              <a:rPr lang="en-US" dirty="0"/>
              <a:t> slide-</a:t>
            </a:r>
            <a:r>
              <a:rPr lang="en-US" dirty="0" err="1"/>
              <a:t>urile</a:t>
            </a:r>
            <a:r>
              <a:rPr lang="en-US" dirty="0"/>
              <a:t> </a:t>
            </a:r>
            <a:r>
              <a:rPr lang="en-US" dirty="0" err="1"/>
              <a:t>urm</a:t>
            </a:r>
            <a:r>
              <a:rPr lang="ro-RO" dirty="0"/>
              <a:t>ătoare) </a:t>
            </a:r>
            <a:r>
              <a:rPr lang="en-US" dirty="0"/>
              <a:t>– </a:t>
            </a:r>
            <a:r>
              <a:rPr lang="en-US" dirty="0" err="1"/>
              <a:t>tratate</a:t>
            </a:r>
            <a:r>
              <a:rPr lang="en-US" dirty="0"/>
              <a:t> </a:t>
            </a:r>
            <a:r>
              <a:rPr lang="ro-RO" dirty="0"/>
              <a:t>în </a:t>
            </a:r>
            <a:r>
              <a:rPr lang="en-US" dirty="0" err="1"/>
              <a:t>acest</a:t>
            </a:r>
            <a:r>
              <a:rPr lang="ro-RO" dirty="0"/>
              <a:t> curs</a:t>
            </a:r>
            <a:r>
              <a:rPr lang="en-US" dirty="0"/>
              <a:t> – </a:t>
            </a:r>
            <a:r>
              <a:rPr lang="en-US" dirty="0" err="1"/>
              <a:t>mecanism</a:t>
            </a:r>
            <a:r>
              <a:rPr lang="en-US" dirty="0"/>
              <a:t> </a:t>
            </a:r>
            <a:r>
              <a:rPr lang="en-US" dirty="0" err="1"/>
              <a:t>pur</a:t>
            </a:r>
            <a:r>
              <a:rPr lang="en-US" dirty="0"/>
              <a:t> </a:t>
            </a:r>
            <a:r>
              <a:rPr lang="en-US" dirty="0" err="1"/>
              <a:t>declarativ</a:t>
            </a:r>
            <a:endParaRPr lang="ro-RO" dirty="0"/>
          </a:p>
          <a:p>
            <a:r>
              <a:rPr lang="ro-RO" dirty="0"/>
              <a:t>Declanşatoare (</a:t>
            </a:r>
            <a:r>
              <a:rPr lang="ro-RO" i="1" dirty="0"/>
              <a:t>Triggers</a:t>
            </a:r>
            <a:r>
              <a:rPr lang="ro-RO" dirty="0"/>
              <a:t>) </a:t>
            </a:r>
            <a:r>
              <a:rPr lang="en-US" dirty="0"/>
              <a:t>– </a:t>
            </a:r>
            <a:r>
              <a:rPr lang="en-US" dirty="0" err="1"/>
              <a:t>subiect</a:t>
            </a:r>
            <a:r>
              <a:rPr lang="en-US" dirty="0"/>
              <a:t> </a:t>
            </a:r>
            <a:r>
              <a:rPr lang="en-US" dirty="0" err="1"/>
              <a:t>abordat</a:t>
            </a:r>
            <a:r>
              <a:rPr lang="en-US" dirty="0"/>
              <a:t> </a:t>
            </a:r>
            <a:r>
              <a:rPr lang="ro-RO" dirty="0"/>
              <a:t>în discipline ale</a:t>
            </a:r>
            <a:r>
              <a:rPr lang="en-US" dirty="0"/>
              <a:t> </a:t>
            </a:r>
            <a:r>
              <a:rPr lang="ro-RO" dirty="0"/>
              <a:t>m</a:t>
            </a:r>
            <a:r>
              <a:rPr lang="en-US" dirty="0" err="1"/>
              <a:t>asterul</a:t>
            </a:r>
            <a:r>
              <a:rPr lang="ro-RO" dirty="0"/>
              <a:t>ui</a:t>
            </a:r>
            <a:r>
              <a:rPr lang="en-US" dirty="0"/>
              <a:t> </a:t>
            </a:r>
            <a:r>
              <a:rPr lang="en-US" i="1" dirty="0" err="1"/>
              <a:t>Sisteme</a:t>
            </a:r>
            <a:r>
              <a:rPr lang="en-US" i="1" dirty="0"/>
              <a:t> </a:t>
            </a:r>
            <a:r>
              <a:rPr lang="en-US" i="1" dirty="0" err="1"/>
              <a:t>informa</a:t>
            </a:r>
            <a:r>
              <a:rPr lang="ro-RO" i="1" dirty="0"/>
              <a:t>ţionale pentru afaceri</a:t>
            </a:r>
            <a:r>
              <a:rPr lang="en-US" i="1" dirty="0"/>
              <a:t> </a:t>
            </a:r>
            <a:r>
              <a:rPr lang="en-US" dirty="0"/>
              <a:t>– </a:t>
            </a:r>
            <a:r>
              <a:rPr lang="en-US" dirty="0" err="1"/>
              <a:t>mecanism</a:t>
            </a:r>
            <a:r>
              <a:rPr lang="en-US" dirty="0"/>
              <a:t> </a:t>
            </a:r>
            <a:r>
              <a:rPr lang="en-US" dirty="0" err="1"/>
              <a:t>declarativ</a:t>
            </a:r>
            <a:r>
              <a:rPr lang="en-US" dirty="0"/>
              <a:t>-procedural </a:t>
            </a:r>
            <a:endParaRPr lang="ro-RO" dirty="0"/>
          </a:p>
          <a:p>
            <a:r>
              <a:rPr lang="ro-RO" dirty="0"/>
              <a:t>Reguli (</a:t>
            </a:r>
            <a:r>
              <a:rPr lang="ro-RO" i="1" dirty="0"/>
              <a:t>Business Rules</a:t>
            </a:r>
            <a:r>
              <a:rPr lang="ro-RO" dirty="0"/>
              <a:t>) </a:t>
            </a:r>
            <a:r>
              <a:rPr lang="en-US" dirty="0"/>
              <a:t>– </a:t>
            </a:r>
            <a:r>
              <a:rPr lang="en-US" dirty="0" err="1"/>
              <a:t>vezi</a:t>
            </a:r>
            <a:r>
              <a:rPr lang="en-US" dirty="0"/>
              <a:t> </a:t>
            </a:r>
            <a:r>
              <a:rPr lang="ro-RO" dirty="0"/>
              <a:t>m</a:t>
            </a:r>
            <a:r>
              <a:rPr lang="en-US" dirty="0"/>
              <a:t>astere </a:t>
            </a:r>
            <a:r>
              <a:rPr lang="en-US" dirty="0" err="1"/>
              <a:t>SIA/SDBIS</a:t>
            </a:r>
            <a:r>
              <a:rPr lang="en-US" dirty="0"/>
              <a:t> – </a:t>
            </a:r>
            <a:r>
              <a:rPr lang="en-US" dirty="0" err="1"/>
              <a:t>mecanism</a:t>
            </a:r>
            <a:r>
              <a:rPr lang="en-US" dirty="0"/>
              <a:t> </a:t>
            </a:r>
            <a:r>
              <a:rPr lang="en-US" dirty="0" err="1"/>
              <a:t>declarativo</a:t>
            </a:r>
            <a:r>
              <a:rPr lang="en-US" dirty="0"/>
              <a:t>-procedural</a:t>
            </a:r>
            <a:endParaRPr lang="ro-RO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149" y="57152"/>
            <a:ext cx="7818437" cy="1406525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Tipuri de restricţii</a:t>
            </a:r>
            <a:r>
              <a:rPr lang="en-US" dirty="0">
                <a:latin typeface="Arial Unicode MS"/>
              </a:rPr>
              <a:t> de </a:t>
            </a:r>
            <a:r>
              <a:rPr lang="en-US" dirty="0" err="1">
                <a:latin typeface="Arial Unicode MS"/>
              </a:rPr>
              <a:t>proiectare</a:t>
            </a:r>
            <a:r>
              <a:rPr lang="en-US" dirty="0">
                <a:latin typeface="Arial Unicode MS"/>
              </a:rPr>
              <a:t> </a:t>
            </a:r>
            <a:r>
              <a:rPr lang="ro-RO" dirty="0">
                <a:latin typeface="Arial Unicode MS"/>
              </a:rPr>
              <a:t>şi implementare într</a:t>
            </a:r>
            <a:r>
              <a:rPr lang="en-US" dirty="0">
                <a:latin typeface="Arial Unicode MS"/>
              </a:rPr>
              <a:t>-o BD</a:t>
            </a:r>
            <a:endParaRPr lang="ro-RO" dirty="0">
              <a:latin typeface="Arial Unicode M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00080" y="1560512"/>
            <a:ext cx="8572495" cy="5011737"/>
          </a:xfrm>
        </p:spPr>
        <p:txBody>
          <a:bodyPr/>
          <a:lstStyle/>
          <a:p>
            <a:pPr algn="just" eaLnBrk="1" hangingPunct="1"/>
            <a:r>
              <a:rPr lang="ro-RO" dirty="0"/>
              <a:t>De domeniu</a:t>
            </a:r>
          </a:p>
          <a:p>
            <a:pPr algn="just" eaLnBrk="1" hangingPunct="1"/>
            <a:r>
              <a:rPr lang="ro-RO" dirty="0"/>
              <a:t>Valori nenule</a:t>
            </a:r>
          </a:p>
          <a:p>
            <a:pPr algn="just" eaLnBrk="1" hangingPunct="1"/>
            <a:r>
              <a:rPr lang="ro-RO" dirty="0"/>
              <a:t>Atomicitate (neimplementabilă</a:t>
            </a:r>
            <a:r>
              <a:rPr lang="en-US" dirty="0"/>
              <a:t> direct</a:t>
            </a:r>
            <a:r>
              <a:rPr lang="ro-RO" dirty="0"/>
              <a:t>, este luată în considerare la proiectarea schemei BD)</a:t>
            </a:r>
            <a:endParaRPr lang="en-US" dirty="0"/>
          </a:p>
          <a:p>
            <a:pPr algn="just" eaLnBrk="1" hangingPunct="1"/>
            <a:r>
              <a:rPr lang="ro-RO" dirty="0"/>
              <a:t>De unicitate</a:t>
            </a:r>
            <a:r>
              <a:rPr lang="en-US" dirty="0"/>
              <a:t> (</a:t>
            </a:r>
            <a:r>
              <a:rPr lang="ro-RO" dirty="0"/>
              <a:t>chei candidate</a:t>
            </a:r>
            <a:r>
              <a:rPr lang="en-US" dirty="0"/>
              <a:t>)</a:t>
            </a:r>
            <a:r>
              <a:rPr lang="ro-RO" dirty="0"/>
              <a:t> </a:t>
            </a:r>
          </a:p>
          <a:p>
            <a:pPr lvl="2" algn="just" eaLnBrk="1" hangingPunct="1"/>
            <a:r>
              <a:rPr lang="ro-RO" dirty="0"/>
              <a:t>cheie primară</a:t>
            </a:r>
          </a:p>
          <a:p>
            <a:pPr lvl="2" algn="just" eaLnBrk="1" hangingPunct="1"/>
            <a:r>
              <a:rPr lang="ro-RO" dirty="0"/>
              <a:t>chei alternative</a:t>
            </a:r>
          </a:p>
          <a:p>
            <a:pPr algn="just" eaLnBrk="1" hangingPunct="1"/>
            <a:r>
              <a:rPr lang="ro-RO" dirty="0"/>
              <a:t>Referenţiale</a:t>
            </a:r>
          </a:p>
          <a:p>
            <a:pPr algn="just" eaLnBrk="1" hangingPunct="1"/>
            <a:r>
              <a:rPr lang="ro-RO" dirty="0"/>
              <a:t>De comportament</a:t>
            </a:r>
            <a:r>
              <a:rPr lang="en-US" dirty="0"/>
              <a:t> (</a:t>
            </a:r>
            <a:r>
              <a:rPr lang="en-US" dirty="0" err="1"/>
              <a:t>reguli</a:t>
            </a:r>
            <a:r>
              <a:rPr lang="en-US" dirty="0"/>
              <a:t> definite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i="1" dirty="0" err="1"/>
              <a:t>atribut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ro-RO" dirty="0"/>
              <a:t>de </a:t>
            </a:r>
            <a:r>
              <a:rPr lang="ro-RO" i="1" dirty="0"/>
              <a:t>înregistrare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1042988" y="276226"/>
            <a:ext cx="7386637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Restricţii de domeniu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128713" y="1447799"/>
            <a:ext cx="7805737" cy="51673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o-RO" dirty="0"/>
              <a:t>Se pot declar</a:t>
            </a:r>
            <a:r>
              <a:rPr lang="en-US" dirty="0"/>
              <a:t>a:</a:t>
            </a:r>
          </a:p>
          <a:p>
            <a:pPr eaLnBrk="1" hangingPunct="1"/>
            <a:r>
              <a:rPr lang="en-US" b="1" dirty="0"/>
              <a:t>Implicit</a:t>
            </a:r>
            <a:r>
              <a:rPr lang="en-US" dirty="0"/>
              <a:t>,</a:t>
            </a:r>
            <a:r>
              <a:rPr lang="ro-RO" dirty="0"/>
              <a:t> la crearea unei tabele,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tipurile</a:t>
            </a:r>
            <a:r>
              <a:rPr lang="en-US" dirty="0"/>
              <a:t> standard</a:t>
            </a:r>
            <a:r>
              <a:rPr lang="ro-RO" dirty="0"/>
              <a:t> asociate fiecărui atribut</a:t>
            </a:r>
            <a:r>
              <a:rPr lang="en-US" dirty="0"/>
              <a:t>: num</a:t>
            </a:r>
            <a:r>
              <a:rPr lang="ro-RO" dirty="0"/>
              <a:t>ă</a:t>
            </a:r>
            <a:r>
              <a:rPr lang="en-US" dirty="0"/>
              <a:t>r </a:t>
            </a:r>
            <a:r>
              <a:rPr lang="ro-RO" dirty="0"/>
              <a:t>î</a:t>
            </a:r>
            <a:r>
              <a:rPr lang="en-US" dirty="0" err="1"/>
              <a:t>ntreg</a:t>
            </a:r>
            <a:r>
              <a:rPr lang="en-US" dirty="0"/>
              <a:t>, num</a:t>
            </a:r>
            <a:r>
              <a:rPr lang="ro-RO" dirty="0"/>
              <a:t>ă</a:t>
            </a:r>
            <a:r>
              <a:rPr lang="en-US" dirty="0"/>
              <a:t>r real, </a:t>
            </a:r>
            <a:r>
              <a:rPr lang="ro-RO" dirty="0"/>
              <a:t>ş</a:t>
            </a:r>
            <a:r>
              <a:rPr lang="en-US" dirty="0" err="1"/>
              <a:t>ir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, </a:t>
            </a:r>
            <a:r>
              <a:rPr lang="en-US" dirty="0" err="1"/>
              <a:t>dat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calendaristic</a:t>
            </a:r>
            <a:r>
              <a:rPr lang="ro-RO" dirty="0"/>
              <a:t>ă, interval etc.</a:t>
            </a:r>
            <a:endParaRPr lang="en-US" dirty="0"/>
          </a:p>
          <a:p>
            <a:pPr eaLnBrk="1" hangingPunct="1"/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comenzi</a:t>
            </a:r>
            <a:r>
              <a:rPr lang="en-US" dirty="0"/>
              <a:t>:</a:t>
            </a:r>
          </a:p>
          <a:p>
            <a:pPr lvl="1" eaLnBrk="1" hangingPunct="1"/>
            <a:r>
              <a:rPr lang="en-US" sz="2800" dirty="0">
                <a:latin typeface="Consolas"/>
                <a:cs typeface="Consolas"/>
              </a:rPr>
              <a:t>CREATE DOMAIN </a:t>
            </a:r>
            <a:r>
              <a:rPr lang="en-US" sz="2800" dirty="0">
                <a:latin typeface="Avenir Medium"/>
                <a:cs typeface="Avenir Medium"/>
              </a:rPr>
              <a:t>(</a:t>
            </a:r>
            <a:r>
              <a:rPr lang="en-US" sz="2800" dirty="0" err="1">
                <a:latin typeface="Avenir Medium"/>
                <a:cs typeface="Avenir Medium"/>
              </a:rPr>
              <a:t>implementa</a:t>
            </a:r>
            <a:r>
              <a:rPr lang="ro-RO" sz="2800" dirty="0">
                <a:latin typeface="Avenir Medium"/>
                <a:cs typeface="Avenir Medium"/>
              </a:rPr>
              <a:t>tă în PostgreSQL)</a:t>
            </a:r>
            <a:endParaRPr lang="en-US" sz="2800" dirty="0">
              <a:latin typeface="Avenir Medium"/>
              <a:cs typeface="Avenir Medium"/>
            </a:endParaRPr>
          </a:p>
          <a:p>
            <a:pPr lvl="1" eaLnBrk="1" hangingPunct="1"/>
            <a:r>
              <a:rPr lang="en-US" sz="2800" dirty="0">
                <a:latin typeface="Consolas"/>
                <a:cs typeface="Consolas"/>
              </a:rPr>
              <a:t>CREATE TYPE</a:t>
            </a:r>
            <a:r>
              <a:rPr lang="ro-RO" sz="2800" dirty="0">
                <a:latin typeface="Consolas"/>
                <a:cs typeface="Consolas"/>
              </a:rPr>
              <a:t> </a:t>
            </a:r>
            <a:r>
              <a:rPr lang="en-US" sz="2800" dirty="0">
                <a:latin typeface="Avenir Medium"/>
                <a:cs typeface="Avenir Medium"/>
              </a:rPr>
              <a:t>(</a:t>
            </a:r>
            <a:r>
              <a:rPr lang="en-US" sz="2800" dirty="0" err="1">
                <a:latin typeface="Avenir Medium"/>
                <a:cs typeface="Avenir Medium"/>
              </a:rPr>
              <a:t>implementa</a:t>
            </a:r>
            <a:r>
              <a:rPr lang="ro-RO" sz="2800" dirty="0">
                <a:latin typeface="Avenir Medium"/>
                <a:cs typeface="Avenir Medium"/>
              </a:rPr>
              <a:t>tă în PostgreSQL) 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88" y="0"/>
            <a:ext cx="8005762" cy="1317622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Două domenii şi o tabelă </a:t>
            </a:r>
            <a:br>
              <a:rPr lang="ro-RO" dirty="0">
                <a:latin typeface="Arial Unicode MS"/>
              </a:rPr>
            </a:br>
            <a:r>
              <a:rPr lang="ro-RO" dirty="0">
                <a:latin typeface="Arial Unicode MS"/>
              </a:rPr>
              <a:t>(în PostgreSQL)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356" y="1466170"/>
            <a:ext cx="7917815" cy="5272088"/>
          </a:xfrm>
        </p:spPr>
        <p:txBody>
          <a:bodyPr/>
          <a:lstStyle/>
          <a:p>
            <a:pPr marL="82550" indent="0">
              <a:buNone/>
            </a:pPr>
            <a:r>
              <a:rPr lang="en-US" sz="2400" dirty="0">
                <a:latin typeface="Consolas"/>
                <a:cs typeface="Consolas"/>
              </a:rPr>
              <a:t>CREATE DOMAIN </a:t>
            </a:r>
            <a:r>
              <a:rPr lang="en-US" sz="2400" dirty="0" err="1">
                <a:latin typeface="Consolas"/>
                <a:cs typeface="Consolas"/>
              </a:rPr>
              <a:t>domCoduriPostale</a:t>
            </a:r>
            <a:r>
              <a:rPr lang="en-US" sz="2400" dirty="0">
                <a:latin typeface="Consolas"/>
                <a:cs typeface="Consolas"/>
              </a:rPr>
              <a:t> NUMERIC(6) </a:t>
            </a: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</a:t>
            </a:r>
            <a:r>
              <a:rPr lang="en-US" sz="2400" dirty="0">
                <a:latin typeface="Consolas"/>
                <a:cs typeface="Consolas"/>
              </a:rPr>
              <a:t>CHECK ( VALUE BETWEEN 100001 AND 999999) ;</a:t>
            </a:r>
          </a:p>
          <a:p>
            <a:pPr marL="82550" indent="0">
              <a:buNone/>
            </a:pP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en-US" sz="2400" dirty="0">
                <a:latin typeface="Consolas"/>
                <a:cs typeface="Consolas"/>
              </a:rPr>
              <a:t>CREATE DOMAIN </a:t>
            </a:r>
            <a:r>
              <a:rPr lang="en-US" sz="2400" dirty="0" err="1">
                <a:latin typeface="Consolas"/>
                <a:cs typeface="Consolas"/>
              </a:rPr>
              <a:t>domEMailuri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(100)</a:t>
            </a: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  </a:t>
            </a:r>
            <a:r>
              <a:rPr lang="en-US" sz="2400" dirty="0">
                <a:latin typeface="Consolas"/>
                <a:cs typeface="Consolas"/>
              </a:rPr>
              <a:t>CHECK (VALUE </a:t>
            </a:r>
            <a:r>
              <a:rPr lang="en-US" sz="2400">
                <a:latin typeface="Consolas"/>
                <a:cs typeface="Consolas"/>
              </a:rPr>
              <a:t>LIKE '%@%.%')</a:t>
            </a:r>
          </a:p>
          <a:p>
            <a:pPr marL="82550" indent="0">
              <a:buNone/>
            </a:pP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en-US" sz="2400" dirty="0">
                <a:latin typeface="Consolas"/>
                <a:cs typeface="Consolas"/>
              </a:rPr>
              <a:t>CREATE TABLE </a:t>
            </a:r>
            <a:r>
              <a:rPr lang="en-US" sz="2400" dirty="0" err="1">
                <a:latin typeface="Consolas"/>
                <a:cs typeface="Consolas"/>
              </a:rPr>
              <a:t>pers</a:t>
            </a:r>
            <a:r>
              <a:rPr lang="en-US" sz="2400" dirty="0">
                <a:latin typeface="Consolas"/>
                <a:cs typeface="Consolas"/>
              </a:rPr>
              <a:t> (</a:t>
            </a: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</a:t>
            </a:r>
            <a:r>
              <a:rPr lang="en-US" sz="2400" dirty="0" err="1">
                <a:latin typeface="Consolas"/>
                <a:cs typeface="Consolas"/>
              </a:rPr>
              <a:t>nume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(50),</a:t>
            </a: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</a:t>
            </a:r>
            <a:r>
              <a:rPr lang="en-US" sz="2400" dirty="0" err="1">
                <a:latin typeface="Consolas"/>
                <a:cs typeface="Consolas"/>
              </a:rPr>
              <a:t>prenume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(50),</a:t>
            </a:r>
            <a:r>
              <a:rPr lang="ro-RO" sz="2400" dirty="0">
                <a:latin typeface="Consolas"/>
                <a:cs typeface="Consolas"/>
              </a:rPr>
              <a:t> </a:t>
            </a: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</a:t>
            </a:r>
            <a:r>
              <a:rPr lang="en-US" sz="2400" dirty="0" err="1">
                <a:latin typeface="Consolas"/>
                <a:cs typeface="Consolas"/>
              </a:rPr>
              <a:t>adresa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(100),</a:t>
            </a:r>
            <a:r>
              <a:rPr lang="ro-RO" sz="2400" dirty="0">
                <a:latin typeface="Consolas"/>
                <a:cs typeface="Consolas"/>
              </a:rPr>
              <a:t> </a:t>
            </a: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</a:t>
            </a:r>
            <a:r>
              <a:rPr lang="en-US" sz="2400" dirty="0" err="1">
                <a:latin typeface="Consolas"/>
                <a:cs typeface="Consolas"/>
              </a:rPr>
              <a:t>codpost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domCoduriPostale</a:t>
            </a:r>
            <a:r>
              <a:rPr lang="en-US" sz="2400" dirty="0">
                <a:latin typeface="Consolas"/>
                <a:cs typeface="Consolas"/>
              </a:rPr>
              <a:t>,</a:t>
            </a:r>
          </a:p>
          <a:p>
            <a:pPr marL="8255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ro-RO" sz="2400" dirty="0">
                <a:latin typeface="Consolas"/>
                <a:cs typeface="Consolas"/>
              </a:rPr>
              <a:t>     </a:t>
            </a:r>
            <a:r>
              <a:rPr lang="en-US" sz="2400" dirty="0">
                <a:latin typeface="Consolas"/>
                <a:cs typeface="Consolas"/>
              </a:rPr>
              <a:t>email </a:t>
            </a:r>
            <a:r>
              <a:rPr lang="en-US" sz="2400" dirty="0" err="1">
                <a:latin typeface="Consolas"/>
                <a:cs typeface="Consolas"/>
              </a:rPr>
              <a:t>domEMailuri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	) ;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5863"/>
            <a:ext cx="9144000" cy="563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42864"/>
            <a:ext cx="8201021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restricţiei de domeniu</a:t>
            </a:r>
            <a:br>
              <a:rPr lang="en-US" dirty="0">
                <a:latin typeface="Arial Unicode MS"/>
              </a:rPr>
            </a:br>
            <a:r>
              <a:rPr lang="en-US" dirty="0">
                <a:latin typeface="Arial Unicode MS"/>
              </a:rPr>
              <a:t>(</a:t>
            </a:r>
            <a:r>
              <a:rPr lang="ro-RO" dirty="0">
                <a:latin typeface="Arial Unicode MS"/>
              </a:rPr>
              <a:t>în PostgreSQL</a:t>
            </a:r>
            <a:r>
              <a:rPr lang="en-US" dirty="0">
                <a:latin typeface="Arial Unicode MS"/>
              </a:rPr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2100261" y="3999662"/>
            <a:ext cx="1571627" cy="400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86088" y="2600325"/>
            <a:ext cx="2843212" cy="8858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 flipV="1">
            <a:off x="1757363" y="3657601"/>
            <a:ext cx="573058" cy="4007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566987" y="5409360"/>
            <a:ext cx="1219201" cy="5056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043238" y="4429126"/>
            <a:ext cx="185737" cy="9286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61938"/>
            <a:ext cx="480536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Valori nenule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968375" y="1447800"/>
            <a:ext cx="7966075" cy="5127625"/>
          </a:xfrm>
        </p:spPr>
        <p:txBody>
          <a:bodyPr/>
          <a:lstStyle/>
          <a:p>
            <a:pPr eaLnBrk="1" hangingPunct="1"/>
            <a:r>
              <a:rPr lang="en-US"/>
              <a:t>Pentru atributele importante, </a:t>
            </a:r>
            <a:r>
              <a:rPr lang="ro-RO"/>
              <a:t>trebuie</a:t>
            </a:r>
            <a:r>
              <a:rPr lang="en-US"/>
              <a:t> instituit</a:t>
            </a:r>
            <a:r>
              <a:rPr lang="ro-RO"/>
              <a:t>ă</a:t>
            </a:r>
            <a:r>
              <a:rPr lang="en-US"/>
              <a:t> obligativitatea valorilor nenule:</a:t>
            </a:r>
          </a:p>
          <a:p>
            <a:pPr lvl="1" eaLnBrk="1" hangingPunct="1"/>
            <a:r>
              <a:rPr lang="en-US"/>
              <a:t>Matricol, </a:t>
            </a:r>
          </a:p>
          <a:p>
            <a:pPr lvl="1" eaLnBrk="1" hangingPunct="1"/>
            <a:r>
              <a:rPr lang="en-US"/>
              <a:t>NumePrenume</a:t>
            </a:r>
          </a:p>
          <a:p>
            <a:pPr lvl="1" eaLnBrk="1" hangingPunct="1"/>
            <a:r>
              <a:rPr lang="en-US"/>
              <a:t>Num</a:t>
            </a:r>
            <a:r>
              <a:rPr lang="ro-RO"/>
              <a:t>ă</a:t>
            </a:r>
            <a:r>
              <a:rPr lang="en-US"/>
              <a:t>rFactur</a:t>
            </a:r>
            <a:r>
              <a:rPr lang="ro-RO"/>
              <a:t>ă</a:t>
            </a:r>
            <a:endParaRPr lang="en-US"/>
          </a:p>
          <a:p>
            <a:pPr eaLnBrk="1" hangingPunct="1"/>
            <a:r>
              <a:rPr lang="en-US"/>
              <a:t>Clauza NOT NULL</a:t>
            </a:r>
          </a:p>
          <a:p>
            <a:pPr eaLnBrk="1" hangingPunct="1"/>
            <a:r>
              <a:rPr lang="ro-RO"/>
              <a:t>Obligatorie pentru atributele  din </a:t>
            </a:r>
            <a:r>
              <a:rPr lang="en-US"/>
              <a:t>chei</a:t>
            </a:r>
            <a:r>
              <a:rPr lang="ro-RO"/>
              <a:t>a</a:t>
            </a:r>
            <a:r>
              <a:rPr lang="en-US"/>
              <a:t> primar</a:t>
            </a:r>
            <a:r>
              <a:rPr lang="ro-RO"/>
              <a:t>ă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57300"/>
            <a:ext cx="91440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38" y="57152"/>
            <a:ext cx="843756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restricţiei de nenulitate</a:t>
            </a:r>
            <a:br>
              <a:rPr lang="en-US" dirty="0">
                <a:latin typeface="Arial Unicode MS"/>
              </a:rPr>
            </a:br>
            <a:r>
              <a:rPr lang="en-US" dirty="0">
                <a:latin typeface="Arial Unicode MS"/>
              </a:rPr>
              <a:t>(</a:t>
            </a:r>
            <a:r>
              <a:rPr lang="ro-RO" dirty="0">
                <a:latin typeface="Arial Unicode MS"/>
              </a:rPr>
              <a:t>în PostgreSQL</a:t>
            </a:r>
            <a:r>
              <a:rPr lang="en-US" dirty="0">
                <a:latin typeface="Arial Unicode MS"/>
              </a:rPr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5143512" y="2557463"/>
            <a:ext cx="3943346" cy="5227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443413" y="3171826"/>
            <a:ext cx="2814640" cy="3128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75" y="166688"/>
            <a:ext cx="4441825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>
                <a:latin typeface="Arial Unicode MS"/>
              </a:rPr>
              <a:t>Atomicitate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04838" y="1447800"/>
            <a:ext cx="8539162" cy="5194300"/>
          </a:xfrm>
        </p:spPr>
        <p:txBody>
          <a:bodyPr/>
          <a:lstStyle/>
          <a:p>
            <a:r>
              <a:rPr lang="en-US" dirty="0"/>
              <a:t>Este o </a:t>
            </a:r>
            <a:r>
              <a:rPr lang="en-US" dirty="0" err="1"/>
              <a:t>restric</a:t>
            </a:r>
            <a:r>
              <a:rPr lang="ro-RO" dirty="0"/>
              <a:t>ţie de </a:t>
            </a:r>
            <a:r>
              <a:rPr lang="ro-RO" i="1" dirty="0"/>
              <a:t>proiectare </a:t>
            </a:r>
            <a:r>
              <a:rPr lang="ro-RO" dirty="0"/>
              <a:t>a BD</a:t>
            </a:r>
          </a:p>
          <a:p>
            <a:r>
              <a:rPr lang="ro-RO" dirty="0"/>
              <a:t>Accepţiunea clasică a atomicităţii</a:t>
            </a:r>
            <a:r>
              <a:rPr lang="en-US" dirty="0"/>
              <a:t>: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atributelor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ro-RO" dirty="0"/>
              <a:t>ă fie simple, elementare (nici complicate</a:t>
            </a:r>
            <a:r>
              <a:rPr lang="en-US" dirty="0"/>
              <a:t>/</a:t>
            </a:r>
            <a:r>
              <a:rPr lang="en-US" dirty="0" err="1"/>
              <a:t>complexe</a:t>
            </a:r>
            <a:r>
              <a:rPr lang="en-US" dirty="0"/>
              <a:t> (</a:t>
            </a:r>
            <a:r>
              <a:rPr lang="en-US" dirty="0" err="1"/>
              <a:t>imagini</a:t>
            </a:r>
            <a:r>
              <a:rPr lang="en-US" dirty="0"/>
              <a:t>, </a:t>
            </a:r>
            <a:r>
              <a:rPr lang="en-US" dirty="0" err="1"/>
              <a:t>clipuri</a:t>
            </a:r>
            <a:r>
              <a:rPr lang="en-US" dirty="0"/>
              <a:t> video) </a:t>
            </a:r>
            <a:r>
              <a:rPr lang="ro-RO" dirty="0"/>
              <a:t>şi nici colecţii/seturi)</a:t>
            </a:r>
          </a:p>
          <a:p>
            <a:r>
              <a:rPr lang="ro-RO" dirty="0"/>
              <a:t>A atras multe reproşuri la adresa modelului relaţional</a:t>
            </a:r>
            <a:r>
              <a:rPr lang="en-US" dirty="0"/>
              <a:t> (</a:t>
            </a:r>
            <a:r>
              <a:rPr lang="en-US" dirty="0" err="1"/>
              <a:t>mai</a:t>
            </a:r>
            <a:r>
              <a:rPr lang="en-US" dirty="0"/>
              <a:t> ales din </a:t>
            </a:r>
            <a:r>
              <a:rPr lang="en-US" dirty="0" err="1"/>
              <a:t>direc</a:t>
            </a:r>
            <a:r>
              <a:rPr lang="ro-RO" dirty="0"/>
              <a:t>ţia orientării pe obiecte)</a:t>
            </a:r>
          </a:p>
          <a:p>
            <a:r>
              <a:rPr lang="ro-RO" dirty="0"/>
              <a:t>Este “alunecoasă”</a:t>
            </a:r>
            <a:r>
              <a:rPr lang="en-US" dirty="0"/>
              <a:t>: o </a:t>
            </a:r>
            <a:r>
              <a:rPr lang="en-US" dirty="0" err="1"/>
              <a:t>acea</a:t>
            </a:r>
            <a:r>
              <a:rPr lang="ro-RO" dirty="0"/>
              <a:t>şi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ro-RO" dirty="0"/>
              <a:t> considerată atomică, alteori neatomică !!!</a:t>
            </a:r>
            <a:r>
              <a:rPr lang="en-US" dirty="0"/>
              <a:t> </a:t>
            </a:r>
            <a:endParaRPr lang="ro-RO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256784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  <a:endParaRPr lang="en-US" sz="3600" dirty="0">
              <a:solidFill>
                <a:schemeClr val="tx2">
                  <a:satMod val="13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123720" y="1762699"/>
            <a:ext cx="8020280" cy="3294044"/>
          </a:xfrm>
        </p:spPr>
        <p:txBody>
          <a:bodyPr/>
          <a:lstStyle/>
          <a:p>
            <a:pPr>
              <a:buNone/>
            </a:pPr>
            <a:r>
              <a:rPr lang="ro-RO" sz="2400" dirty="0">
                <a:cs typeface="Avenir Medium"/>
                <a:hlinkClick r:id="rId3"/>
              </a:rPr>
              <a:t>https://github.com/marinfotache/Baze-de-date-I/blob/master/SQL.%20Dialecte%20DB2-%20Oracle-%20PostgreSQL%20si%20SQL%20Server/SQL2009_Cap02_Modelul_relational.pdf</a:t>
            </a:r>
            <a:endParaRPr lang="ro-RO" sz="2400" dirty="0">
              <a:cs typeface="Avenir Medium"/>
            </a:endParaRPr>
          </a:p>
          <a:p>
            <a:pPr>
              <a:buNone/>
            </a:pPr>
            <a:endParaRPr lang="ro-RO" sz="2400" dirty="0">
              <a:cs typeface="Avenir Medium"/>
            </a:endParaRPr>
          </a:p>
          <a:p>
            <a:pPr marL="365760" indent="-283464" eaLnBrk="1" hangingPunct="1">
              <a:buFont typeface="Wingdings 2"/>
              <a:buChar char=""/>
            </a:pPr>
            <a:endParaRPr lang="ro-RO" sz="2400" dirty="0"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46225043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214313" y="971551"/>
          <a:ext cx="8449468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Photo Editor Photo" r:id="rId3" imgW="9345329" imgH="1914286" progId="">
                  <p:embed/>
                </p:oleObj>
              </mc:Choice>
              <mc:Fallback>
                <p:oleObj name="Photo Editor Photo" r:id="rId3" imgW="9345329" imgH="1914286" progId="">
                  <p:embed/>
                  <p:pic>
                    <p:nvPicPr>
                      <p:cNvPr id="40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971551"/>
                        <a:ext cx="8449468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9063" y="12700"/>
            <a:ext cx="6530975" cy="1171575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A</a:t>
            </a:r>
            <a:r>
              <a:rPr lang="ro-RO" dirty="0">
                <a:latin typeface="Arial Unicode MS"/>
              </a:rPr>
              <a:t>tomic</a:t>
            </a:r>
            <a:r>
              <a:rPr lang="en-US" dirty="0" err="1">
                <a:latin typeface="Arial Unicode MS"/>
              </a:rPr>
              <a:t>itate</a:t>
            </a:r>
            <a:r>
              <a:rPr lang="en-US" dirty="0">
                <a:latin typeface="Arial Unicode MS"/>
              </a:rPr>
              <a:t> – </a:t>
            </a:r>
            <a:r>
              <a:rPr lang="en-US" dirty="0" err="1">
                <a:latin typeface="Arial Unicode MS"/>
              </a:rPr>
              <a:t>ex.1</a:t>
            </a:r>
            <a:endParaRPr lang="ro-RO" dirty="0">
              <a:latin typeface="Arial Unicode MS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895475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4363" y="4154488"/>
            <a:ext cx="8529637" cy="270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Pentru BD dedicată unei biblioteci personale, toate valorile pot fi acceptate ca atomice</a:t>
            </a:r>
          </a:p>
          <a:p>
            <a:pPr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Pentru BD unei biblioteci universitare (căutări după autori, subiecte...), valorile atributelor Cote, Autori şi CuvinteCheie sunt neatomice </a:t>
            </a:r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100013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A</a:t>
            </a:r>
            <a:r>
              <a:rPr lang="ro-RO" dirty="0">
                <a:latin typeface="Arial Unicode MS"/>
              </a:rPr>
              <a:t>tomic</a:t>
            </a:r>
            <a:r>
              <a:rPr lang="en-US" dirty="0" err="1">
                <a:latin typeface="Arial Unicode MS"/>
              </a:rPr>
              <a:t>itate</a:t>
            </a:r>
            <a:r>
              <a:rPr lang="en-US" dirty="0">
                <a:latin typeface="Arial Unicode MS"/>
              </a:rPr>
              <a:t> – </a:t>
            </a:r>
            <a:r>
              <a:rPr lang="en-US" dirty="0" err="1">
                <a:latin typeface="Arial Unicode MS"/>
              </a:rPr>
              <a:t>ex.2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4838" y="976733"/>
            <a:ext cx="8256587" cy="5881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err="1">
                <a:latin typeface="Avenir Medium"/>
                <a:cs typeface="Avenir Medium"/>
              </a:rPr>
              <a:t>Atributul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Adresa</a:t>
            </a:r>
            <a:r>
              <a:rPr lang="en-US" dirty="0">
                <a:latin typeface="Avenir Medium"/>
                <a:cs typeface="Avenir Medium"/>
              </a:rPr>
              <a:t> are </a:t>
            </a:r>
            <a:r>
              <a:rPr lang="en-US" dirty="0" err="1">
                <a:latin typeface="Avenir Medium"/>
                <a:cs typeface="Avenir Medium"/>
              </a:rPr>
              <a:t>componentele</a:t>
            </a:r>
            <a:r>
              <a:rPr lang="en-US" dirty="0">
                <a:latin typeface="Avenir Medium"/>
                <a:cs typeface="Avenir Medium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Avenir Medium"/>
                <a:cs typeface="Avenir Medium"/>
              </a:rPr>
              <a:t>Strada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Avenir Medium"/>
                <a:cs typeface="Avenir Medium"/>
              </a:rPr>
              <a:t>Nr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venir Medium"/>
                <a:cs typeface="Avenir Medium"/>
              </a:rPr>
              <a:t>Bloc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venir Medium"/>
                <a:cs typeface="Avenir Medium"/>
              </a:rPr>
              <a:t>Scar</a:t>
            </a:r>
            <a:r>
              <a:rPr lang="ro-RO" dirty="0">
                <a:latin typeface="Avenir Medium"/>
                <a:cs typeface="Avenir Medium"/>
              </a:rPr>
              <a:t>ă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Avenir Medium"/>
                <a:cs typeface="Avenir Medium"/>
              </a:rPr>
              <a:t>Etaj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Avenir Medium"/>
                <a:cs typeface="Avenir Medium"/>
              </a:rPr>
              <a:t>Apart</a:t>
            </a:r>
            <a:r>
              <a:rPr lang="ro-RO" dirty="0">
                <a:latin typeface="Avenir Medium"/>
                <a:cs typeface="Avenir Medium"/>
              </a:rPr>
              <a:t>ament</a:t>
            </a:r>
          </a:p>
          <a:p>
            <a:pPr lvl="1"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CodPoştal</a:t>
            </a:r>
          </a:p>
          <a:p>
            <a:pPr lvl="1"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Localitate</a:t>
            </a:r>
          </a:p>
          <a:p>
            <a:pPr lvl="1"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Judeţ</a:t>
            </a:r>
          </a:p>
          <a:p>
            <a:pPr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În unele situaţii </a:t>
            </a:r>
            <a:r>
              <a:rPr lang="en-US" dirty="0">
                <a:latin typeface="Avenir Medium"/>
                <a:cs typeface="Avenir Medium"/>
              </a:rPr>
              <a:t>–</a:t>
            </a:r>
            <a:r>
              <a:rPr lang="ro-RO" dirty="0">
                <a:latin typeface="Avenir Medium"/>
                <a:cs typeface="Avenir Medium"/>
              </a:rPr>
              <a:t> ex.</a:t>
            </a:r>
            <a:r>
              <a:rPr lang="en-US" dirty="0">
                <a:latin typeface="Avenir Medium"/>
                <a:cs typeface="Avenir Medium"/>
              </a:rPr>
              <a:t> BD </a:t>
            </a:r>
            <a:r>
              <a:rPr lang="en-US" dirty="0" err="1">
                <a:latin typeface="Avenir Medium"/>
                <a:cs typeface="Avenir Medium"/>
              </a:rPr>
              <a:t>FEAA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ro-RO" dirty="0">
                <a:latin typeface="Avenir Medium"/>
                <a:cs typeface="Avenir Medium"/>
              </a:rPr>
              <a:t>tabela STUDENŢI, atributul Adresa este atomic</a:t>
            </a:r>
          </a:p>
          <a:p>
            <a:pPr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În alte situaţii (ROMTELECOM, ROMGAZ) NU ! 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5" y="180975"/>
            <a:ext cx="76581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Cum </a:t>
            </a:r>
            <a:r>
              <a:rPr lang="en-US" dirty="0" err="1">
                <a:latin typeface="Arial Unicode MS"/>
              </a:rPr>
              <a:t>stabilim</a:t>
            </a:r>
            <a:r>
              <a:rPr lang="en-US" dirty="0">
                <a:latin typeface="Arial Unicode MS"/>
              </a:rPr>
              <a:t> </a:t>
            </a:r>
            <a:r>
              <a:rPr lang="en-US" dirty="0" err="1">
                <a:latin typeface="Arial Unicode MS"/>
              </a:rPr>
              <a:t>dac</a:t>
            </a:r>
            <a:r>
              <a:rPr lang="ro-RO" dirty="0">
                <a:latin typeface="Arial Unicode MS"/>
              </a:rPr>
              <a:t>ă un atribut este atomic sau nu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56652" y="1742786"/>
            <a:ext cx="8365496" cy="511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lvl="1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ro-RO">
                <a:latin typeface="Avenir Medium"/>
                <a:cs typeface="Avenir Medium"/>
              </a:rPr>
              <a:t>Numele unui atribut sugerează destul de bine dacă atributul este atomic sau nu</a:t>
            </a:r>
            <a:r>
              <a:rPr lang="en-US">
                <a:latin typeface="Avenir Medium"/>
                <a:cs typeface="Avenir Medium"/>
              </a:rPr>
              <a:t>:</a:t>
            </a:r>
            <a:endParaRPr lang="ro-RO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Avenir Medium"/>
                <a:cs typeface="Avenir Medium"/>
              </a:rPr>
              <a:t>Atributul </a:t>
            </a:r>
            <a:r>
              <a:rPr lang="ro-RO">
                <a:latin typeface="Avenir Medium"/>
                <a:cs typeface="Avenir Medium"/>
              </a:rPr>
              <a:t>MatricolStudent este atomic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Avenir Medium"/>
                <a:cs typeface="Avenir Medium"/>
              </a:rPr>
              <a:t>Atributul </a:t>
            </a:r>
            <a:r>
              <a:rPr lang="ro-RO">
                <a:latin typeface="Avenir Medium"/>
                <a:cs typeface="Avenir Medium"/>
              </a:rPr>
              <a:t>Student nu este atomic (un student are un nume, un CNP, un matricol, este înscris la o specializare, într</a:t>
            </a:r>
            <a:r>
              <a:rPr lang="en-US">
                <a:latin typeface="Avenir Medium"/>
                <a:cs typeface="Avenir Medium"/>
              </a:rPr>
              <a:t>-un an de studii)</a:t>
            </a:r>
            <a:endParaRPr lang="ro-RO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ro-RO">
                <a:latin typeface="Avenir Medium"/>
                <a:cs typeface="Avenir Medium"/>
              </a:rPr>
              <a:t>NumeClient este atomic</a:t>
            </a:r>
          </a:p>
          <a:p>
            <a:pPr lvl="1">
              <a:lnSpc>
                <a:spcPct val="100000"/>
              </a:lnSpc>
            </a:pPr>
            <a:r>
              <a:rPr lang="ro-RO">
                <a:latin typeface="Avenir Medium"/>
                <a:cs typeface="Avenir Medium"/>
              </a:rPr>
              <a:t>Client nu !</a:t>
            </a:r>
            <a:endParaRPr lang="en-US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Avenir Medium"/>
                <a:cs typeface="Avenir Medium"/>
              </a:rPr>
              <a:t>Atributul Telefon (</a:t>
            </a:r>
            <a:r>
              <a:rPr lang="ro-RO">
                <a:latin typeface="Avenir Medium"/>
                <a:cs typeface="Avenir Medium"/>
              </a:rPr>
              <a:t>numărul</a:t>
            </a:r>
            <a:r>
              <a:rPr lang="en-US">
                <a:latin typeface="Avenir Medium"/>
                <a:cs typeface="Avenir Medium"/>
              </a:rPr>
              <a:t>)</a:t>
            </a:r>
            <a:r>
              <a:rPr lang="ro-RO">
                <a:latin typeface="Avenir Medium"/>
                <a:cs typeface="Avenir Medium"/>
              </a:rPr>
              <a:t> </a:t>
            </a:r>
            <a:r>
              <a:rPr lang="en-US">
                <a:latin typeface="Avenir Medium"/>
                <a:cs typeface="Avenir Medium"/>
              </a:rPr>
              <a:t>este atomic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Avenir Medium"/>
                <a:cs typeface="Avenir Medium"/>
              </a:rPr>
              <a:t>Atributul Telefoane nu !</a:t>
            </a:r>
            <a:endParaRPr lang="ro-RO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0"/>
            <a:ext cx="749776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>
                <a:latin typeface="Arial Unicode MS"/>
              </a:rPr>
              <a:t>Problema identificării</a:t>
            </a:r>
            <a:endParaRPr lang="en-US">
              <a:latin typeface="Arial Unicode M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29628" y="1354138"/>
            <a:ext cx="8414372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5125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lvl="1" indent="-236538" algn="l" eaLnBrk="0" hangingPunct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</a:lstStyle>
          <a:p>
            <a:r>
              <a:rPr lang="ro-RO" dirty="0">
                <a:latin typeface="Avenir Medium"/>
                <a:cs typeface="Avenir Medium"/>
              </a:rPr>
              <a:t>Cum diferenţiem</a:t>
            </a:r>
            <a:r>
              <a:rPr lang="en-US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O</a:t>
            </a:r>
            <a:r>
              <a:rPr lang="ro-RO" dirty="0">
                <a:latin typeface="Avenir Medium"/>
                <a:cs typeface="Avenir Medium"/>
              </a:rPr>
              <a:t> persoană de alta,</a:t>
            </a:r>
            <a:endParaRPr lang="en-US" dirty="0">
              <a:latin typeface="Avenir Medium"/>
              <a:cs typeface="Avenir Medium"/>
            </a:endParaRPr>
          </a:p>
          <a:p>
            <a:pPr lvl="1"/>
            <a:r>
              <a:rPr lang="en-US" dirty="0">
                <a:latin typeface="Avenir Medium"/>
                <a:cs typeface="Avenir Medium"/>
              </a:rPr>
              <a:t>Un </a:t>
            </a:r>
            <a:r>
              <a:rPr lang="en-US" dirty="0" err="1">
                <a:latin typeface="Avenir Medium"/>
                <a:cs typeface="Avenir Medium"/>
              </a:rPr>
              <a:t>profesor</a:t>
            </a:r>
            <a:r>
              <a:rPr lang="en-US" dirty="0">
                <a:latin typeface="Avenir Medium"/>
                <a:cs typeface="Avenir Medium"/>
              </a:rPr>
              <a:t> de </a:t>
            </a:r>
            <a:r>
              <a:rPr lang="en-US" dirty="0" err="1">
                <a:latin typeface="Avenir Medium"/>
                <a:cs typeface="Avenir Medium"/>
              </a:rPr>
              <a:t>altul</a:t>
            </a:r>
            <a:r>
              <a:rPr lang="en-US" dirty="0">
                <a:latin typeface="Avenir Medium"/>
                <a:cs typeface="Avenir Medium"/>
              </a:rPr>
              <a:t> (to</a:t>
            </a:r>
            <a:r>
              <a:rPr lang="ro-RO" dirty="0">
                <a:latin typeface="Avenir Medium"/>
                <a:cs typeface="Avenir Medium"/>
              </a:rPr>
              <a:t>ţi sunt enervanţi!),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carte de altă carte (asta chiar că nu vă interesează!),</a:t>
            </a:r>
            <a:endParaRPr lang="en-US" dirty="0">
              <a:latin typeface="Avenir Medium"/>
              <a:cs typeface="Avenir Medium"/>
            </a:endParaRPr>
          </a:p>
          <a:p>
            <a:pPr lvl="1"/>
            <a:r>
              <a:rPr lang="en-US" dirty="0">
                <a:latin typeface="Avenir Medium"/>
                <a:cs typeface="Avenir Medium"/>
              </a:rPr>
              <a:t>O </a:t>
            </a:r>
            <a:r>
              <a:rPr lang="en-US" dirty="0" err="1">
                <a:latin typeface="Avenir Medium"/>
                <a:cs typeface="Avenir Medium"/>
              </a:rPr>
              <a:t>factur</a:t>
            </a:r>
            <a:r>
              <a:rPr lang="ro-RO" dirty="0">
                <a:latin typeface="Avenir Medium"/>
                <a:cs typeface="Avenir Medium"/>
              </a:rPr>
              <a:t>ă de altă factură </a:t>
            </a:r>
            <a:r>
              <a:rPr lang="en-US" dirty="0">
                <a:latin typeface="Avenir Medium"/>
                <a:cs typeface="Avenir Medium"/>
              </a:rPr>
              <a:t>?</a:t>
            </a:r>
            <a:endParaRPr lang="ro-RO" dirty="0">
              <a:latin typeface="Avenir Medium"/>
              <a:cs typeface="Avenir Medium"/>
            </a:endParaRPr>
          </a:p>
          <a:p>
            <a:r>
              <a:rPr lang="en-US" dirty="0" err="1">
                <a:latin typeface="Avenir Medium"/>
                <a:cs typeface="Avenir Medium"/>
              </a:rPr>
              <a:t>Oamenii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fac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diferen</a:t>
            </a:r>
            <a:r>
              <a:rPr lang="ro-RO" dirty="0">
                <a:latin typeface="Avenir Medium"/>
                <a:cs typeface="Avenir Medium"/>
              </a:rPr>
              <a:t>ţierea uneori inconştient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 err="1">
                <a:latin typeface="Avenir Medium"/>
                <a:cs typeface="Avenir Medium"/>
              </a:rPr>
              <a:t>pe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baza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unei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imagini</a:t>
            </a:r>
            <a:r>
              <a:rPr lang="en-US" dirty="0">
                <a:latin typeface="Avenir Medium"/>
                <a:cs typeface="Avenir Medium"/>
              </a:rPr>
              <a:t> de </a:t>
            </a:r>
            <a:r>
              <a:rPr lang="en-US" dirty="0" err="1">
                <a:latin typeface="Avenir Medium"/>
                <a:cs typeface="Avenir Medium"/>
              </a:rPr>
              <a:t>ansam</a:t>
            </a:r>
            <a:r>
              <a:rPr lang="ro-RO" dirty="0">
                <a:latin typeface="Avenir Medium"/>
                <a:cs typeface="Avenir Medium"/>
              </a:rPr>
              <a:t>b</a:t>
            </a:r>
            <a:r>
              <a:rPr lang="en-US" dirty="0" err="1">
                <a:latin typeface="Avenir Medium"/>
                <a:cs typeface="Avenir Medium"/>
              </a:rPr>
              <a:t>lu</a:t>
            </a:r>
            <a:endParaRPr lang="ro-RO" dirty="0">
              <a:latin typeface="Avenir Medium"/>
              <a:cs typeface="Avenir Medium"/>
            </a:endParaRPr>
          </a:p>
          <a:p>
            <a:r>
              <a:rPr lang="ro-RO" dirty="0">
                <a:latin typeface="Avenir Medium"/>
                <a:cs typeface="Avenir Medium"/>
              </a:rPr>
              <a:t>Calculatoarele au nevoie de informaţii precise pentru a face identificarea</a:t>
            </a:r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0"/>
            <a:ext cx="591978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Identificatori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4838" y="1354138"/>
            <a:ext cx="8329612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5125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lvl="1" indent="-236538" algn="l" eaLnBrk="0" hangingPunct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</a:lstStyle>
          <a:p>
            <a:r>
              <a:rPr lang="ro-RO" dirty="0">
                <a:latin typeface="Avenir Medium"/>
                <a:cs typeface="Avenir Medium"/>
              </a:rPr>
              <a:t>Într</a:t>
            </a:r>
            <a:r>
              <a:rPr lang="en-US" dirty="0">
                <a:latin typeface="Avenir Medium"/>
                <a:cs typeface="Avenir Medium"/>
              </a:rPr>
              <a:t>-o </a:t>
            </a:r>
            <a:r>
              <a:rPr lang="en-US" dirty="0" err="1">
                <a:latin typeface="Avenir Medium"/>
                <a:cs typeface="Avenir Medium"/>
              </a:rPr>
              <a:t>tabel</a:t>
            </a:r>
            <a:r>
              <a:rPr lang="ro-RO" dirty="0">
                <a:latin typeface="Avenir Medium"/>
                <a:cs typeface="Avenir Medium"/>
              </a:rPr>
              <a:t>ă (relaţie) este interzisă existenţa a două (sau mai multe) linii (înregistrări) complet identice</a:t>
            </a:r>
          </a:p>
          <a:p>
            <a:r>
              <a:rPr lang="ro-RO" dirty="0">
                <a:latin typeface="Avenir Medium"/>
                <a:cs typeface="Avenir Medium"/>
              </a:rPr>
              <a:t>Trebuie să existe un atribut (sau o combinaţie de atribute) ale cărui valori nu se repetă pe alte linii, oricât de mare ar fi tabela (miliarde de înregistrări)</a:t>
            </a:r>
          </a:p>
          <a:p>
            <a:r>
              <a:rPr lang="ro-RO" dirty="0">
                <a:latin typeface="Avenir Medium"/>
                <a:cs typeface="Avenir Medium"/>
              </a:rPr>
              <a:t>Dacă o tabelă nu are niciun identificator, atunci trebuie reproiectată (de obicei i se mai adaugă câteva atribute) !</a:t>
            </a:r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050" y="174626"/>
            <a:ext cx="75438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b="1" dirty="0">
                <a:latin typeface="Arial Unicode MS"/>
              </a:rPr>
              <a:t>Cheia primară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14450"/>
            <a:ext cx="8077200" cy="5357813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dirty="0" err="1"/>
              <a:t>Defini</a:t>
            </a:r>
            <a:r>
              <a:rPr lang="ro-RO" dirty="0"/>
              <a:t>ţie</a:t>
            </a:r>
            <a:r>
              <a:rPr lang="en-US" dirty="0"/>
              <a:t>: </a:t>
            </a:r>
            <a:r>
              <a:rPr lang="ro-RO" dirty="0"/>
              <a:t>At</a:t>
            </a:r>
            <a:r>
              <a:rPr lang="en-US" dirty="0" err="1"/>
              <a:t>ribut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un </a:t>
            </a:r>
            <a:r>
              <a:rPr lang="en-US" dirty="0" err="1"/>
              <a:t>grup</a:t>
            </a:r>
            <a:r>
              <a:rPr lang="en-US" dirty="0"/>
              <a:t> de </a:t>
            </a:r>
            <a:r>
              <a:rPr lang="en-US" dirty="0" err="1"/>
              <a:t>atribute</a:t>
            </a:r>
            <a:r>
              <a:rPr lang="en-US" dirty="0"/>
              <a:t> care</a:t>
            </a:r>
            <a:r>
              <a:rPr lang="ro-RO" dirty="0"/>
              <a:t> </a:t>
            </a:r>
            <a:r>
              <a:rPr lang="en-US" dirty="0" err="1"/>
              <a:t>identifică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ambiguitate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tuplu</a:t>
            </a:r>
            <a:r>
              <a:rPr lang="en-US" dirty="0"/>
              <a:t> (</a:t>
            </a:r>
            <a:r>
              <a:rPr lang="en-US" dirty="0" err="1"/>
              <a:t>linie</a:t>
            </a:r>
            <a:r>
              <a:rPr lang="en-US" dirty="0"/>
              <a:t>) al </a:t>
            </a:r>
            <a:r>
              <a:rPr lang="en-US" dirty="0" err="1"/>
              <a:t>relaţiei</a:t>
            </a:r>
            <a:r>
              <a:rPr lang="en-US" dirty="0"/>
              <a:t> (</a:t>
            </a:r>
            <a:r>
              <a:rPr lang="en-US" dirty="0" err="1"/>
              <a:t>tabelei</a:t>
            </a:r>
            <a:r>
              <a:rPr lang="en-US" dirty="0"/>
              <a:t>)</a:t>
            </a:r>
            <a:endParaRPr lang="ro-RO" dirty="0"/>
          </a:p>
          <a:p>
            <a:pPr>
              <a:buFont typeface="Wingdings" pitchFamily="2" charset="2"/>
              <a:buChar char="§"/>
              <a:defRPr/>
            </a:pPr>
            <a:r>
              <a:rPr lang="ro-RO" dirty="0"/>
              <a:t>Cerinţe:</a:t>
            </a:r>
          </a:p>
          <a:p>
            <a:pPr marL="576263" lvl="3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ro-RO" sz="2800" dirty="0"/>
              <a:t>u</a:t>
            </a:r>
            <a:r>
              <a:rPr lang="en-US" sz="2800" dirty="0" err="1"/>
              <a:t>nicitate</a:t>
            </a:r>
            <a:r>
              <a:rPr lang="en-US" sz="2800" dirty="0"/>
              <a:t>:</a:t>
            </a:r>
            <a:endParaRPr lang="ro-RO" sz="2800" dirty="0"/>
          </a:p>
          <a:p>
            <a:pPr marL="576263" lvl="3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ro-RO" sz="2800" dirty="0"/>
              <a:t>c</a:t>
            </a:r>
            <a:r>
              <a:rPr lang="en-US" sz="2800" dirty="0" err="1"/>
              <a:t>ompoziţie</a:t>
            </a:r>
            <a:r>
              <a:rPr lang="en-US" sz="2800" dirty="0"/>
              <a:t> </a:t>
            </a:r>
            <a:r>
              <a:rPr lang="en-US" sz="2800" dirty="0" err="1"/>
              <a:t>minimală</a:t>
            </a:r>
            <a:endParaRPr lang="en-US" sz="2800" dirty="0"/>
          </a:p>
          <a:p>
            <a:pPr marL="576263" lvl="3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ro-RO" sz="2800" dirty="0"/>
              <a:t>v</a:t>
            </a:r>
            <a:r>
              <a:rPr lang="en-US" sz="2800" dirty="0" err="1"/>
              <a:t>alori</a:t>
            </a:r>
            <a:r>
              <a:rPr lang="en-US" sz="2800" dirty="0"/>
              <a:t> non-</a:t>
            </a:r>
            <a:r>
              <a:rPr lang="en-US" sz="2800" dirty="0" err="1"/>
              <a:t>nule</a:t>
            </a:r>
            <a:endParaRPr lang="ro-RO" sz="2800" dirty="0"/>
          </a:p>
          <a:p>
            <a:pPr>
              <a:buFont typeface="Wingdings" pitchFamily="2" charset="2"/>
              <a:buChar char="§"/>
              <a:defRPr/>
            </a:pPr>
            <a:r>
              <a:rPr lang="ro-RO" dirty="0"/>
              <a:t>R</a:t>
            </a:r>
            <a:r>
              <a:rPr lang="en-US" dirty="0" err="1"/>
              <a:t>estricţie</a:t>
            </a:r>
            <a:r>
              <a:rPr lang="en-US" dirty="0"/>
              <a:t>: </a:t>
            </a:r>
            <a:r>
              <a:rPr lang="en-US" dirty="0" err="1"/>
              <a:t>Nici</a:t>
            </a:r>
            <a:r>
              <a:rPr lang="en-US" dirty="0"/>
              <a:t> un </a:t>
            </a:r>
            <a:r>
              <a:rPr lang="en-US" dirty="0" err="1"/>
              <a:t>atribut</a:t>
            </a:r>
            <a:r>
              <a:rPr lang="en-US" dirty="0"/>
              <a:t> din </a:t>
            </a:r>
            <a:r>
              <a:rPr lang="en-US" dirty="0" err="1"/>
              <a:t>chei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en-US" dirty="0" err="1"/>
              <a:t>primar</a:t>
            </a:r>
            <a:r>
              <a:rPr lang="ro-RO" dirty="0"/>
              <a:t>ă</a:t>
            </a:r>
            <a:r>
              <a:rPr lang="en-US" dirty="0"/>
              <a:t> 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nule</a:t>
            </a:r>
            <a:r>
              <a:rPr lang="ro-RO" dirty="0"/>
              <a:t> (restricţia entităţii)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166688"/>
            <a:ext cx="8104188" cy="1433512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 candidat, primare, alternative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idx="1"/>
          </p:nvPr>
        </p:nvSpPr>
        <p:spPr>
          <a:xfrm>
            <a:off x="633413" y="1752600"/>
            <a:ext cx="8335962" cy="48482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Dacă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într</a:t>
            </a:r>
            <a:r>
              <a:rPr lang="en-US" sz="2800" dirty="0">
                <a:cs typeface="Times New Roman" pitchFamily="18" charset="0"/>
              </a:rPr>
              <a:t>-o </a:t>
            </a:r>
            <a:r>
              <a:rPr lang="en-US" sz="2800" dirty="0" err="1">
                <a:cs typeface="Times New Roman" pitchFamily="18" charset="0"/>
              </a:rPr>
              <a:t>relaţie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există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mai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multe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combinaţii</a:t>
            </a:r>
            <a:r>
              <a:rPr lang="en-US" sz="2800" dirty="0">
                <a:cs typeface="Times New Roman" pitchFamily="18" charset="0"/>
              </a:rPr>
              <a:t> de </a:t>
            </a:r>
            <a:r>
              <a:rPr lang="en-US" sz="2800" dirty="0" err="1">
                <a:cs typeface="Times New Roman" pitchFamily="18" charset="0"/>
              </a:rPr>
              <a:t>atribute</a:t>
            </a:r>
            <a:r>
              <a:rPr lang="en-US" sz="2800" dirty="0">
                <a:cs typeface="Times New Roman" pitchFamily="18" charset="0"/>
              </a:rPr>
              <a:t> care </a:t>
            </a:r>
            <a:r>
              <a:rPr lang="en-US" sz="2800" dirty="0" err="1">
                <a:cs typeface="Times New Roman" pitchFamily="18" charset="0"/>
              </a:rPr>
              <a:t>conferă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unicitate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tuplului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acestea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sunt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denumite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chei</a:t>
            </a:r>
            <a:r>
              <a:rPr lang="en-US" sz="2800" i="1" dirty="0">
                <a:cs typeface="Times New Roman" pitchFamily="18" charset="0"/>
              </a:rPr>
              <a:t> candidate</a:t>
            </a:r>
            <a:r>
              <a:rPr lang="en-US" sz="2800" dirty="0">
                <a:cs typeface="Times New Roman" pitchFamily="18" charset="0"/>
              </a:rPr>
              <a:t>. </a:t>
            </a:r>
            <a:endParaRPr lang="ro-RO" sz="2800" dirty="0"/>
          </a:p>
          <a:p>
            <a:pPr algn="just" eaLnBrk="1" hangingPunct="1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O </a:t>
            </a:r>
            <a:r>
              <a:rPr lang="en-US" sz="2800" dirty="0" err="1">
                <a:cs typeface="Times New Roman" pitchFamily="18" charset="0"/>
              </a:rPr>
              <a:t>cheie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candidată</a:t>
            </a:r>
            <a:r>
              <a:rPr lang="en-US" sz="2800" dirty="0">
                <a:cs typeface="Times New Roman" pitchFamily="18" charset="0"/>
              </a:rPr>
              <a:t> care nu </a:t>
            </a:r>
            <a:r>
              <a:rPr lang="en-US" sz="2800" dirty="0" err="1">
                <a:cs typeface="Times New Roman" pitchFamily="18" charset="0"/>
              </a:rPr>
              <a:t>este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identificator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primar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este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referită</a:t>
            </a:r>
            <a:r>
              <a:rPr lang="en-US" sz="2800" dirty="0">
                <a:cs typeface="Times New Roman" pitchFamily="18" charset="0"/>
              </a:rPr>
              <a:t> ca </a:t>
            </a:r>
            <a:r>
              <a:rPr lang="en-US" sz="2800" dirty="0" err="1">
                <a:cs typeface="Times New Roman" pitchFamily="18" charset="0"/>
              </a:rPr>
              <a:t>şi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cheie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alternativă</a:t>
            </a:r>
            <a:r>
              <a:rPr lang="en-US" sz="2800" dirty="0"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</a:rPr>
              <a:t> </a:t>
            </a:r>
            <a:endParaRPr lang="ro-RO" sz="28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800" dirty="0"/>
              <a:t>Criterii de alegere a cheii primare:</a:t>
            </a:r>
            <a:endParaRPr lang="en-US" sz="28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800" dirty="0"/>
              <a:t>	</a:t>
            </a:r>
            <a:r>
              <a:rPr lang="ro-RO" sz="2400" dirty="0"/>
              <a:t>- </a:t>
            </a:r>
            <a:r>
              <a:rPr lang="en-US" sz="2400" dirty="0" err="1">
                <a:cs typeface="Times New Roman" pitchFamily="18" charset="0"/>
              </a:rPr>
              <a:t>Familiaritate</a:t>
            </a:r>
            <a:endParaRPr lang="ro-RO" sz="24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400" dirty="0"/>
              <a:t>	- </a:t>
            </a:r>
            <a:r>
              <a:rPr lang="en-US" sz="2400" dirty="0" err="1">
                <a:cs typeface="Times New Roman" pitchFamily="18" charset="0"/>
              </a:rPr>
              <a:t>Stabilitate</a:t>
            </a:r>
            <a:endParaRPr lang="ro-RO" sz="24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400" dirty="0"/>
              <a:t>	- </a:t>
            </a:r>
            <a:r>
              <a:rPr lang="en-US" sz="2400" dirty="0" err="1">
                <a:cs typeface="Times New Roman" pitchFamily="18" charset="0"/>
              </a:rPr>
              <a:t>Minimalitate</a:t>
            </a:r>
            <a:endParaRPr lang="ro-RO" sz="24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400" dirty="0"/>
              <a:t>	- Sim</a:t>
            </a:r>
            <a:r>
              <a:rPr lang="en-US" sz="2400" dirty="0" err="1">
                <a:cs typeface="Times New Roman" pitchFamily="18" charset="0"/>
              </a:rPr>
              <a:t>plitate</a:t>
            </a:r>
            <a:endParaRPr lang="en-US" sz="2400" dirty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871663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62" y="274638"/>
            <a:ext cx="8015287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Pretendenţi la cheia primară </a:t>
            </a:r>
            <a:r>
              <a:rPr lang="en-US" dirty="0">
                <a:latin typeface="Arial Unicode MS"/>
              </a:rPr>
              <a:t>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2270"/>
            <a:ext cx="8229599" cy="5100918"/>
          </a:xfrm>
        </p:spPr>
        <p:txBody>
          <a:bodyPr/>
          <a:lstStyle/>
          <a:p>
            <a:pPr>
              <a:buNone/>
            </a:pPr>
            <a:r>
              <a:rPr lang="en-US" dirty="0"/>
              <a:t>Se d</a:t>
            </a:r>
            <a:r>
              <a:rPr lang="ro-RO" dirty="0"/>
              <a:t>ă tabela STUDENŢI, pentru BD a FEAA, cu atributele</a:t>
            </a:r>
            <a:r>
              <a:rPr lang="en-US" dirty="0"/>
              <a:t>: </a:t>
            </a:r>
            <a:endParaRPr lang="ro-RO" dirty="0"/>
          </a:p>
          <a:p>
            <a:pPr>
              <a:buNone/>
            </a:pPr>
            <a:r>
              <a:rPr lang="en-US" dirty="0"/>
              <a:t>{ </a:t>
            </a:r>
            <a:r>
              <a:rPr lang="en-US" dirty="0" err="1"/>
              <a:t>Matricol</a:t>
            </a:r>
            <a:r>
              <a:rPr lang="en-US" dirty="0"/>
              <a:t>, </a:t>
            </a:r>
            <a:r>
              <a:rPr lang="en-US" dirty="0" err="1"/>
              <a:t>NumePren</a:t>
            </a:r>
            <a:r>
              <a:rPr lang="en-US" dirty="0"/>
              <a:t>, </a:t>
            </a:r>
            <a:r>
              <a:rPr lang="en-US" dirty="0" err="1"/>
              <a:t>CNP</a:t>
            </a:r>
            <a:r>
              <a:rPr lang="en-US" dirty="0"/>
              <a:t>, </a:t>
            </a:r>
            <a:r>
              <a:rPr lang="en-US" dirty="0" err="1"/>
              <a:t>Adresa</a:t>
            </a:r>
            <a:r>
              <a:rPr lang="en-US" dirty="0"/>
              <a:t>, </a:t>
            </a:r>
            <a:r>
              <a:rPr lang="en-US" dirty="0" err="1"/>
              <a:t>CodPo</a:t>
            </a:r>
            <a:r>
              <a:rPr lang="ro-RO" dirty="0"/>
              <a:t>ş</a:t>
            </a:r>
            <a:r>
              <a:rPr lang="en-US" dirty="0" err="1"/>
              <a:t>tal</a:t>
            </a:r>
            <a:r>
              <a:rPr lang="en-US" dirty="0"/>
              <a:t>,</a:t>
            </a:r>
            <a:r>
              <a:rPr lang="ro-RO" dirty="0"/>
              <a:t> Localitate, Ţ</a:t>
            </a:r>
            <a:r>
              <a:rPr lang="en-US" dirty="0" err="1"/>
              <a:t>ar</a:t>
            </a:r>
            <a:r>
              <a:rPr lang="ro-RO" dirty="0"/>
              <a:t>ă</a:t>
            </a:r>
            <a:r>
              <a:rPr lang="en-US" dirty="0"/>
              <a:t>, </a:t>
            </a:r>
            <a:r>
              <a:rPr lang="en-US" dirty="0" err="1"/>
              <a:t>TelFix</a:t>
            </a:r>
            <a:r>
              <a:rPr lang="en-US" dirty="0"/>
              <a:t>, </a:t>
            </a:r>
            <a:r>
              <a:rPr lang="en-US" dirty="0" err="1"/>
              <a:t>TelMobil</a:t>
            </a:r>
            <a:r>
              <a:rPr lang="en-US" dirty="0"/>
              <a:t>, E-Mail, </a:t>
            </a:r>
            <a:r>
              <a:rPr lang="en-US" dirty="0" err="1"/>
              <a:t>SerieNrCardIdentit</a:t>
            </a:r>
            <a:r>
              <a:rPr lang="en-US" dirty="0"/>
              <a:t>, </a:t>
            </a:r>
            <a:r>
              <a:rPr lang="en-US" dirty="0" err="1"/>
              <a:t>CicluStudii</a:t>
            </a:r>
            <a:r>
              <a:rPr lang="en-US" dirty="0"/>
              <a:t>, </a:t>
            </a:r>
            <a:r>
              <a:rPr lang="en-US" dirty="0" err="1"/>
              <a:t>AnStudii</a:t>
            </a:r>
            <a:r>
              <a:rPr lang="en-US" dirty="0"/>
              <a:t>, </a:t>
            </a:r>
            <a:r>
              <a:rPr lang="en-US" dirty="0" err="1"/>
              <a:t>FormaStudii</a:t>
            </a:r>
            <a:r>
              <a:rPr lang="en-US" dirty="0"/>
              <a:t>, </a:t>
            </a:r>
            <a:r>
              <a:rPr lang="en-US" dirty="0" err="1"/>
              <a:t>Modul</a:t>
            </a:r>
            <a:r>
              <a:rPr lang="en-US" dirty="0"/>
              <a:t>, </a:t>
            </a:r>
            <a:r>
              <a:rPr lang="en-US" dirty="0" err="1"/>
              <a:t>Specializare</a:t>
            </a:r>
            <a:r>
              <a:rPr lang="en-US" dirty="0"/>
              <a:t>, </a:t>
            </a:r>
            <a:r>
              <a:rPr lang="en-US" dirty="0" err="1"/>
              <a:t>SerieCurs</a:t>
            </a:r>
            <a:r>
              <a:rPr lang="en-US" dirty="0"/>
              <a:t>, </a:t>
            </a:r>
            <a:r>
              <a:rPr lang="en-US" dirty="0" err="1"/>
              <a:t>Grupa</a:t>
            </a:r>
            <a:r>
              <a:rPr lang="ro-RO" dirty="0"/>
              <a:t>, Observ</a:t>
            </a:r>
            <a:r>
              <a:rPr lang="en-US" dirty="0"/>
              <a:t>}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        Care este cheia primară a tabelei 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63" y="19144"/>
            <a:ext cx="8044422" cy="1231431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Pretendenţi la cheia primară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2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512" y="1215898"/>
            <a:ext cx="8549487" cy="5588314"/>
          </a:xfrm>
        </p:spPr>
        <p:txBody>
          <a:bodyPr/>
          <a:lstStyle/>
          <a:p>
            <a:pPr>
              <a:buNone/>
            </a:pPr>
            <a:r>
              <a:rPr lang="en-US" sz="2800" b="1" dirty="0" err="1"/>
              <a:t>Pasul</a:t>
            </a:r>
            <a:r>
              <a:rPr lang="en-US" sz="2800" b="1" dirty="0"/>
              <a:t> 1:</a:t>
            </a:r>
            <a:r>
              <a:rPr lang="en-US" sz="2800" dirty="0"/>
              <a:t> se </a:t>
            </a:r>
            <a:r>
              <a:rPr lang="en-US" sz="2800" dirty="0" err="1"/>
              <a:t>elimin</a:t>
            </a:r>
            <a:r>
              <a:rPr lang="ro-RO" sz="2800" dirty="0"/>
              <a:t>ă toate atributele ale căror valori se pot repeta (pentru doi sau mai mulţi studenţi)</a:t>
            </a:r>
            <a:r>
              <a:rPr lang="en-US" sz="2800" dirty="0"/>
              <a:t>:</a:t>
            </a:r>
          </a:p>
          <a:p>
            <a:r>
              <a:rPr lang="en-US" sz="2800" i="1" dirty="0" err="1"/>
              <a:t>NumePren</a:t>
            </a:r>
            <a:r>
              <a:rPr lang="en-US" sz="2800" dirty="0"/>
              <a:t> (exist</a:t>
            </a:r>
            <a:r>
              <a:rPr lang="ro-RO" sz="2800" dirty="0"/>
              <a:t>ă studenţi cu acelaşi nume şi acelaşi prenume</a:t>
            </a:r>
            <a:r>
              <a:rPr lang="en-US" sz="2800" dirty="0"/>
              <a:t>)</a:t>
            </a:r>
            <a:endParaRPr lang="ro-RO" sz="2800" dirty="0"/>
          </a:p>
          <a:p>
            <a:r>
              <a:rPr lang="ro-RO" sz="2800" i="1" dirty="0"/>
              <a:t>Adresa</a:t>
            </a:r>
            <a:r>
              <a:rPr lang="ro-RO" sz="2800" dirty="0"/>
              <a:t> (fraţii sau soţii</a:t>
            </a:r>
            <a:r>
              <a:rPr lang="en-US" sz="2800" dirty="0"/>
              <a:t>/</a:t>
            </a:r>
            <a:r>
              <a:rPr lang="en-US" sz="2800" dirty="0" err="1"/>
              <a:t>concubinii</a:t>
            </a:r>
            <a:r>
              <a:rPr lang="en-US" sz="2800" dirty="0"/>
              <a:t> </a:t>
            </a:r>
            <a:r>
              <a:rPr lang="en-US" sz="2800" dirty="0" err="1"/>
              <a:t>locuiesc</a:t>
            </a:r>
            <a:r>
              <a:rPr lang="en-US" sz="2800" dirty="0"/>
              <a:t> (</a:t>
            </a:r>
            <a:r>
              <a:rPr lang="en-US" sz="2800" dirty="0" err="1"/>
              <a:t>uneori</a:t>
            </a:r>
            <a:r>
              <a:rPr lang="en-US" sz="2800" dirty="0"/>
              <a:t>) la </a:t>
            </a:r>
            <a:r>
              <a:rPr lang="en-US" sz="2800" dirty="0" err="1"/>
              <a:t>aceea</a:t>
            </a:r>
            <a:r>
              <a:rPr lang="ro-RO" sz="2800" dirty="0"/>
              <a:t>şi adresă)</a:t>
            </a:r>
          </a:p>
          <a:p>
            <a:r>
              <a:rPr lang="en-US" sz="2800" i="1" dirty="0" err="1"/>
              <a:t>CodPo</a:t>
            </a:r>
            <a:r>
              <a:rPr lang="ro-RO" sz="2800" i="1" dirty="0"/>
              <a:t>ş</a:t>
            </a:r>
            <a:r>
              <a:rPr lang="en-US" sz="2800" i="1" dirty="0" err="1"/>
              <a:t>tal</a:t>
            </a:r>
            <a:r>
              <a:rPr lang="en-US" sz="2800" dirty="0"/>
              <a:t>,</a:t>
            </a:r>
            <a:r>
              <a:rPr lang="ro-RO" sz="2800" dirty="0"/>
              <a:t> </a:t>
            </a:r>
            <a:r>
              <a:rPr lang="ro-RO" sz="2800" i="1" dirty="0"/>
              <a:t>Localitate</a:t>
            </a:r>
            <a:r>
              <a:rPr lang="ro-RO" sz="2800" dirty="0"/>
              <a:t>, </a:t>
            </a:r>
            <a:r>
              <a:rPr lang="ro-RO" sz="2800" i="1" dirty="0"/>
              <a:t>Ţ</a:t>
            </a:r>
            <a:r>
              <a:rPr lang="en-US" sz="2800" i="1" dirty="0" err="1"/>
              <a:t>ar</a:t>
            </a:r>
            <a:r>
              <a:rPr lang="ro-RO" sz="2800" i="1" dirty="0"/>
              <a:t>ă</a:t>
            </a:r>
            <a:r>
              <a:rPr lang="en-US" sz="2800" dirty="0"/>
              <a:t>, </a:t>
            </a:r>
            <a:r>
              <a:rPr lang="en-US" sz="2800" i="1" dirty="0" err="1"/>
              <a:t>TelFix</a:t>
            </a:r>
            <a:r>
              <a:rPr lang="ro-RO" sz="2800" dirty="0"/>
              <a:t> </a:t>
            </a:r>
            <a:r>
              <a:rPr lang="en-US" sz="2800" dirty="0"/>
              <a:t>– </a:t>
            </a:r>
            <a:r>
              <a:rPr lang="en-US" sz="2800" dirty="0" err="1"/>
              <a:t>vezi</a:t>
            </a:r>
            <a:r>
              <a:rPr lang="en-US" sz="2800" dirty="0"/>
              <a:t> </a:t>
            </a:r>
            <a:r>
              <a:rPr lang="en-US" sz="2800" dirty="0" err="1"/>
              <a:t>explica</a:t>
            </a:r>
            <a:r>
              <a:rPr lang="ro-RO" sz="2800" dirty="0"/>
              <a:t>ţia de la </a:t>
            </a:r>
            <a:r>
              <a:rPr lang="ro-RO" sz="2800" i="1" dirty="0"/>
              <a:t>Adresă</a:t>
            </a:r>
          </a:p>
          <a:p>
            <a:r>
              <a:rPr lang="en-US" sz="2800" i="1" dirty="0" err="1"/>
              <a:t>CicluStudii</a:t>
            </a:r>
            <a:r>
              <a:rPr lang="en-US" sz="2800" dirty="0"/>
              <a:t>, </a:t>
            </a:r>
            <a:r>
              <a:rPr lang="en-US" sz="2800" i="1" dirty="0" err="1"/>
              <a:t>AnStudii</a:t>
            </a:r>
            <a:r>
              <a:rPr lang="en-US" sz="2800" dirty="0"/>
              <a:t>, </a:t>
            </a:r>
            <a:r>
              <a:rPr lang="en-US" sz="2800" i="1" dirty="0" err="1"/>
              <a:t>FormaStudii</a:t>
            </a:r>
            <a:r>
              <a:rPr lang="en-US" sz="2800" dirty="0"/>
              <a:t>, </a:t>
            </a:r>
            <a:r>
              <a:rPr lang="en-US" sz="2800" i="1" dirty="0" err="1"/>
              <a:t>Modul</a:t>
            </a:r>
            <a:r>
              <a:rPr lang="en-US" sz="2800" dirty="0"/>
              <a:t>, </a:t>
            </a:r>
            <a:r>
              <a:rPr lang="en-US" sz="2800" i="1" dirty="0" err="1"/>
              <a:t>Specializare</a:t>
            </a:r>
            <a:r>
              <a:rPr lang="en-US" sz="2800" dirty="0"/>
              <a:t>, </a:t>
            </a:r>
            <a:r>
              <a:rPr lang="en-US" sz="2800" i="1" dirty="0" err="1"/>
              <a:t>SerieCurs</a:t>
            </a:r>
            <a:r>
              <a:rPr lang="en-US" sz="2800" dirty="0"/>
              <a:t>, </a:t>
            </a:r>
            <a:r>
              <a:rPr lang="en-US" sz="2800" i="1" dirty="0" err="1"/>
              <a:t>Grupa</a:t>
            </a:r>
            <a:r>
              <a:rPr lang="en-US" sz="2800" dirty="0"/>
              <a:t> – </a:t>
            </a:r>
            <a:r>
              <a:rPr lang="ro-RO" sz="2800" dirty="0"/>
              <a:t>într</a:t>
            </a:r>
            <a:r>
              <a:rPr lang="en-US" sz="2800" dirty="0"/>
              <a:t>-o </a:t>
            </a:r>
            <a:r>
              <a:rPr lang="en-US" sz="2800" dirty="0" err="1"/>
              <a:t>grup</a:t>
            </a:r>
            <a:r>
              <a:rPr lang="ro-RO" sz="2800" dirty="0"/>
              <a:t>ă sunt mai mulţi studenţi (chiar dacă numai unul vine la şcoală</a:t>
            </a:r>
            <a:r>
              <a:rPr lang="en-US" sz="2800" dirty="0"/>
              <a:t> </a:t>
            </a:r>
            <a:r>
              <a:rPr lang="ro-RO" sz="2800" dirty="0"/>
              <a:t>!)</a:t>
            </a:r>
            <a:endParaRPr lang="en-US" sz="2800" dirty="0"/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6" y="99827"/>
            <a:ext cx="80581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Pretendenţi la cheia primară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3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441" y="1447800"/>
            <a:ext cx="8630559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>
                <a:cs typeface="Avenir Medium"/>
              </a:rPr>
              <a:t>Rămân în discuţie</a:t>
            </a:r>
            <a:r>
              <a:rPr lang="en-US">
                <a:cs typeface="Avenir Medium"/>
              </a:rPr>
              <a:t>:</a:t>
            </a:r>
          </a:p>
          <a:p>
            <a:pPr lvl="1"/>
            <a:r>
              <a:rPr lang="en-US" sz="2800" i="1">
                <a:latin typeface="Avenir Medium"/>
                <a:cs typeface="Avenir Medium"/>
              </a:rPr>
              <a:t>Matricol</a:t>
            </a:r>
            <a:r>
              <a:rPr lang="en-US" sz="2800">
                <a:latin typeface="Avenir Medium"/>
                <a:cs typeface="Avenir Medium"/>
              </a:rPr>
              <a:t> (identific</a:t>
            </a:r>
            <a:r>
              <a:rPr lang="ro-RO" sz="2800">
                <a:latin typeface="Avenir Medium"/>
                <a:cs typeface="Avenir Medium"/>
              </a:rPr>
              <a:t>ă fiecare student </a:t>
            </a:r>
            <a:r>
              <a:rPr lang="en-US" sz="2800">
                <a:latin typeface="Avenir Medium"/>
                <a:cs typeface="Avenir Medium"/>
              </a:rPr>
              <a:t>– a fost valabil la nivel de facultate, apoi la nivel de universitate, iar acum este valabil la nivelul </a:t>
            </a:r>
            <a:r>
              <a:rPr lang="ro-RO" sz="2800">
                <a:latin typeface="Avenir Medium"/>
                <a:cs typeface="Avenir Medium"/>
              </a:rPr>
              <a:t>ţării)</a:t>
            </a:r>
            <a:endParaRPr lang="en-US" sz="2800">
              <a:latin typeface="Avenir Medium"/>
              <a:cs typeface="Avenir Medium"/>
            </a:endParaRPr>
          </a:p>
          <a:p>
            <a:pPr lvl="1"/>
            <a:r>
              <a:rPr lang="en-US" sz="2800" i="1">
                <a:latin typeface="Avenir Medium"/>
                <a:cs typeface="Avenir Medium"/>
              </a:rPr>
              <a:t>CNP</a:t>
            </a:r>
            <a:r>
              <a:rPr lang="ro-RO" sz="2800">
                <a:latin typeface="Avenir Medium"/>
                <a:cs typeface="Avenir Medium"/>
              </a:rPr>
              <a:t> (este unic la nivel naţional) </a:t>
            </a:r>
            <a:endParaRPr lang="en-US" sz="2800">
              <a:latin typeface="Avenir Medium"/>
              <a:cs typeface="Avenir Medium"/>
            </a:endParaRPr>
          </a:p>
          <a:p>
            <a:pPr lvl="1"/>
            <a:r>
              <a:rPr lang="en-US" sz="2800" i="1">
                <a:latin typeface="Avenir Medium"/>
                <a:cs typeface="Avenir Medium"/>
              </a:rPr>
              <a:t>TelMobil</a:t>
            </a:r>
            <a:r>
              <a:rPr lang="en-US" sz="2800">
                <a:latin typeface="Avenir Medium"/>
                <a:cs typeface="Avenir Medium"/>
              </a:rPr>
              <a:t> </a:t>
            </a:r>
            <a:r>
              <a:rPr lang="ro-RO" sz="2800">
                <a:latin typeface="Avenir Medium"/>
                <a:cs typeface="Avenir Medium"/>
              </a:rPr>
              <a:t>(de obicei, un telefon mobil este folosit de o singură persoană)</a:t>
            </a:r>
          </a:p>
          <a:p>
            <a:pPr lvl="1"/>
            <a:r>
              <a:rPr lang="ro-RO" sz="2800" i="1">
                <a:latin typeface="Avenir Medium"/>
                <a:cs typeface="Avenir Medium"/>
              </a:rPr>
              <a:t>E</a:t>
            </a:r>
            <a:r>
              <a:rPr lang="en-US" sz="2800" i="1">
                <a:latin typeface="Avenir Medium"/>
                <a:cs typeface="Avenir Medium"/>
              </a:rPr>
              <a:t>-Mail </a:t>
            </a:r>
            <a:r>
              <a:rPr lang="en-US" sz="2800">
                <a:latin typeface="Avenir Medium"/>
                <a:cs typeface="Avenir Medium"/>
              </a:rPr>
              <a:t>(</a:t>
            </a:r>
            <a:r>
              <a:rPr lang="ro-RO" sz="2800">
                <a:latin typeface="Avenir Medium"/>
                <a:cs typeface="Avenir Medium"/>
              </a:rPr>
              <a:t>şi adresa de e</a:t>
            </a:r>
            <a:r>
              <a:rPr lang="en-US" sz="2800">
                <a:latin typeface="Avenir Medium"/>
                <a:cs typeface="Avenir Medium"/>
              </a:rPr>
              <a:t>-mail</a:t>
            </a:r>
            <a:r>
              <a:rPr lang="ro-RO" sz="2800">
                <a:latin typeface="Avenir Medium"/>
                <a:cs typeface="Avenir Medium"/>
              </a:rPr>
              <a:t> e</a:t>
            </a:r>
            <a:r>
              <a:rPr lang="en-US" sz="2800">
                <a:latin typeface="Avenir Medium"/>
                <a:cs typeface="Avenir Medium"/>
              </a:rPr>
              <a:t>ste</a:t>
            </a:r>
            <a:r>
              <a:rPr lang="ro-RO" sz="2800">
                <a:latin typeface="Avenir Medium"/>
                <a:cs typeface="Avenir Medium"/>
              </a:rPr>
              <a:t> personală</a:t>
            </a:r>
            <a:r>
              <a:rPr lang="en-US" sz="280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en-US" sz="2800" i="1">
                <a:latin typeface="Avenir Medium"/>
                <a:cs typeface="Avenir Medium"/>
              </a:rPr>
              <a:t>SerieNrCardIdentit</a:t>
            </a:r>
            <a:r>
              <a:rPr lang="en-US" sz="2800">
                <a:latin typeface="Avenir Medium"/>
                <a:cs typeface="Avenir Medium"/>
              </a:rPr>
              <a:t> (combina</a:t>
            </a:r>
            <a:r>
              <a:rPr lang="ro-RO" sz="2800">
                <a:latin typeface="Avenir Medium"/>
                <a:cs typeface="Avenir Medium"/>
              </a:rPr>
              <a:t>ţia Serie</a:t>
            </a:r>
            <a:r>
              <a:rPr lang="en-US" sz="2800">
                <a:latin typeface="Avenir Medium"/>
                <a:cs typeface="Avenir Medium"/>
              </a:rPr>
              <a:t>+Nr card de identitate este unic</a:t>
            </a:r>
            <a:r>
              <a:rPr lang="ro-RO" sz="2800">
                <a:latin typeface="Avenir Medium"/>
                <a:cs typeface="Avenir Medium"/>
              </a:rPr>
              <a:t>ă la nivel naţional</a:t>
            </a:r>
            <a:r>
              <a:rPr lang="en-US" sz="2800">
                <a:latin typeface="Avenir Medium"/>
                <a:cs typeface="Avenir Medium"/>
              </a:rPr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5091020" cy="1143000"/>
          </a:xfrm>
        </p:spPr>
        <p:txBody>
          <a:bodyPr/>
          <a:lstStyle/>
          <a:p>
            <a:pPr algn="ctr">
              <a:defRPr/>
            </a:pPr>
            <a:r>
              <a:rPr lang="en-US">
                <a:latin typeface="Arial Unicode MS"/>
              </a:rPr>
              <a:t>Fondator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19125" y="1447800"/>
            <a:ext cx="8256588" cy="5181600"/>
          </a:xfrm>
        </p:spPr>
        <p:txBody>
          <a:bodyPr/>
          <a:lstStyle/>
          <a:p>
            <a:r>
              <a:rPr lang="en-US"/>
              <a:t>Edgar F. Codd</a:t>
            </a:r>
            <a:r>
              <a:rPr lang="ro-RO"/>
              <a:t> (1923</a:t>
            </a:r>
            <a:r>
              <a:rPr lang="en-US"/>
              <a:t>-</a:t>
            </a:r>
            <a:r>
              <a:rPr lang="ro-RO"/>
              <a:t>2003)</a:t>
            </a:r>
            <a:endParaRPr lang="en-US"/>
          </a:p>
          <a:p>
            <a:r>
              <a:rPr lang="en-US"/>
              <a:t>Matematician</a:t>
            </a:r>
          </a:p>
          <a:p>
            <a:r>
              <a:rPr lang="en-US"/>
              <a:t>Angajat al IBM</a:t>
            </a:r>
          </a:p>
          <a:p>
            <a:r>
              <a:rPr lang="en-US"/>
              <a:t>1969: raport intern IBM</a:t>
            </a:r>
          </a:p>
          <a:p>
            <a:r>
              <a:rPr lang="en-US"/>
              <a:t>1970: un articol celebru publicat </a:t>
            </a:r>
            <a:r>
              <a:rPr lang="ro-RO"/>
              <a:t>în Communications of the ACM</a:t>
            </a:r>
          </a:p>
          <a:p>
            <a:pPr>
              <a:buFont typeface="Wingdings 2" pitchFamily="18" charset="2"/>
              <a:buNone/>
            </a:pPr>
            <a:r>
              <a:rPr lang="ro-RO" sz="2400">
                <a:hlinkClick r:id="rId2"/>
              </a:rPr>
              <a:t>http://www.seas.upenn.edu/~zives/03f/cis550/codd.pdf</a:t>
            </a:r>
            <a:endParaRPr lang="ro-RO" sz="2400"/>
          </a:p>
          <a:p>
            <a:r>
              <a:rPr lang="en-US"/>
              <a:t>Critic</a:t>
            </a:r>
            <a:r>
              <a:rPr lang="ro-RO"/>
              <a:t>ă modelul ierarhic şi propune un model de date fundamentat matematic, bazat pe logica predicatelor</a:t>
            </a:r>
            <a:endParaRPr lang="en-US"/>
          </a:p>
        </p:txBody>
      </p:sp>
      <p:pic>
        <p:nvPicPr>
          <p:cNvPr id="15364" name="Picture 2" descr="File:Edgar F Codd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1000" y="17463"/>
            <a:ext cx="24130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1617684"/>
      </p:ext>
    </p:ext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5" y="99827"/>
            <a:ext cx="791191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>
                <a:latin typeface="Arial Unicode MS"/>
              </a:rPr>
              <a:t>Pretendenţi la cheia primară </a:t>
            </a:r>
            <a:r>
              <a:rPr lang="en-US">
                <a:latin typeface="Arial Unicode MS"/>
              </a:rPr>
              <a:t>- </a:t>
            </a:r>
            <a:r>
              <a:rPr lang="ro-RO">
                <a:latin typeface="Arial Unicode MS"/>
              </a:rPr>
              <a:t>4</a:t>
            </a:r>
            <a:endParaRPr lang="en-US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363" y="1178858"/>
            <a:ext cx="8529637" cy="5679142"/>
          </a:xfrm>
        </p:spPr>
        <p:txBody>
          <a:bodyPr/>
          <a:lstStyle/>
          <a:p>
            <a:r>
              <a:rPr lang="en-US" b="1" dirty="0" err="1">
                <a:cs typeface="Avenir Medium"/>
              </a:rPr>
              <a:t>Pasul</a:t>
            </a:r>
            <a:r>
              <a:rPr lang="en-US" b="1" dirty="0">
                <a:cs typeface="Avenir Medium"/>
              </a:rPr>
              <a:t> </a:t>
            </a:r>
            <a:r>
              <a:rPr lang="ro-RO" b="1" dirty="0">
                <a:cs typeface="Avenir Medium"/>
              </a:rPr>
              <a:t>2</a:t>
            </a:r>
            <a:r>
              <a:rPr lang="en-US" b="1" dirty="0">
                <a:cs typeface="Avenir Medium"/>
              </a:rPr>
              <a:t>:</a:t>
            </a:r>
            <a:r>
              <a:rPr lang="en-US" dirty="0">
                <a:cs typeface="Avenir Medium"/>
              </a:rPr>
              <a:t> se </a:t>
            </a:r>
            <a:r>
              <a:rPr lang="en-US" dirty="0" err="1">
                <a:cs typeface="Avenir Medium"/>
              </a:rPr>
              <a:t>elimin</a:t>
            </a:r>
            <a:r>
              <a:rPr lang="ro-RO" dirty="0">
                <a:cs typeface="Avenir Medium"/>
              </a:rPr>
              <a:t>ă toate atributele care ar putea valori nule</a:t>
            </a:r>
            <a:r>
              <a:rPr lang="en-US" dirty="0">
                <a:cs typeface="Avenir Medium"/>
              </a:rPr>
              <a:t>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2’: </a:t>
            </a:r>
            <a:r>
              <a:rPr lang="ro-RO" dirty="0">
                <a:latin typeface="Avenir Medium"/>
                <a:cs typeface="Avenir Medium"/>
              </a:rPr>
              <a:t>Nu toţi studenţii îşi “declară” numărul de telefon mobil şi adresa de e</a:t>
            </a:r>
            <a:r>
              <a:rPr lang="en-US" dirty="0">
                <a:latin typeface="Avenir Medium"/>
                <a:cs typeface="Avenir Medium"/>
              </a:rPr>
              <a:t>-mail (</a:t>
            </a:r>
            <a:r>
              <a:rPr lang="en-US" dirty="0" err="1">
                <a:latin typeface="Avenir Medium"/>
                <a:cs typeface="Avenir Medium"/>
              </a:rPr>
              <a:t>pentru</a:t>
            </a:r>
            <a:r>
              <a:rPr lang="en-US" dirty="0">
                <a:latin typeface="Avenir Medium"/>
                <a:cs typeface="Avenir Medium"/>
              </a:rPr>
              <a:t> a nu </a:t>
            </a:r>
            <a:r>
              <a:rPr lang="en-US" dirty="0" err="1">
                <a:latin typeface="Avenir Medium"/>
                <a:cs typeface="Avenir Medium"/>
              </a:rPr>
              <a:t>fi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teroriza</a:t>
            </a:r>
            <a:r>
              <a:rPr lang="ro-RO" dirty="0">
                <a:latin typeface="Avenir Medium"/>
                <a:cs typeface="Avenir Medium"/>
              </a:rPr>
              <a:t>ţi de s</a:t>
            </a:r>
            <a:r>
              <a:rPr lang="en-US" dirty="0" err="1">
                <a:latin typeface="Avenir Medium"/>
                <a:cs typeface="Avenir Medium"/>
              </a:rPr>
              <a:t>ecretariat</a:t>
            </a:r>
            <a:r>
              <a:rPr lang="en-US" dirty="0">
                <a:latin typeface="Avenir Medium"/>
                <a:cs typeface="Avenir Medium"/>
              </a:rPr>
              <a:t>/</a:t>
            </a:r>
            <a:r>
              <a:rPr lang="ro-RO" dirty="0">
                <a:latin typeface="Avenir Medium"/>
                <a:cs typeface="Avenir Medium"/>
              </a:rPr>
              <a:t>decan</a:t>
            </a:r>
            <a:r>
              <a:rPr lang="en-US" dirty="0">
                <a:latin typeface="Avenir Medium"/>
                <a:cs typeface="Avenir Medium"/>
              </a:rPr>
              <a:t>/</a:t>
            </a:r>
            <a:r>
              <a:rPr lang="ro-RO" dirty="0">
                <a:latin typeface="Avenir Medium"/>
                <a:cs typeface="Avenir Medium"/>
              </a:rPr>
              <a:t>p</a:t>
            </a:r>
            <a:r>
              <a:rPr lang="en-US" dirty="0" err="1">
                <a:latin typeface="Avenir Medium"/>
                <a:cs typeface="Avenir Medium"/>
              </a:rPr>
              <a:t>ro-decani</a:t>
            </a:r>
            <a:r>
              <a:rPr lang="en-US" dirty="0">
                <a:latin typeface="Avenir Medium"/>
                <a:cs typeface="Avenir Medium"/>
              </a:rPr>
              <a:t>); </a:t>
            </a:r>
            <a:r>
              <a:rPr lang="ro-RO" dirty="0">
                <a:latin typeface="Avenir Medium"/>
                <a:cs typeface="Avenir Medium"/>
              </a:rPr>
              <a:t> şi</a:t>
            </a:r>
            <a:r>
              <a:rPr lang="en-US" dirty="0">
                <a:latin typeface="Avenir Medium"/>
                <a:cs typeface="Avenir Medium"/>
              </a:rPr>
              <a:t>-au r</a:t>
            </a:r>
            <a:r>
              <a:rPr lang="ro-RO" dirty="0">
                <a:latin typeface="Avenir Medium"/>
                <a:cs typeface="Avenir Medium"/>
              </a:rPr>
              <a:t>ămas doar trei</a:t>
            </a:r>
            <a:r>
              <a:rPr lang="en-US" dirty="0">
                <a:latin typeface="Avenir Medium"/>
                <a:cs typeface="Avenir Medium"/>
              </a:rPr>
              <a:t>: </a:t>
            </a:r>
            <a:r>
              <a:rPr lang="en-US" i="1" dirty="0" err="1">
                <a:latin typeface="Avenir Medium"/>
                <a:cs typeface="Avenir Medium"/>
              </a:rPr>
              <a:t>Matricol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i="1" dirty="0" err="1">
                <a:latin typeface="Avenir Medium"/>
                <a:cs typeface="Avenir Medium"/>
              </a:rPr>
              <a:t>CNP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i="1" dirty="0" err="1">
                <a:latin typeface="Avenir Medium"/>
                <a:cs typeface="Avenir Medium"/>
              </a:rPr>
              <a:t>SerieNrCardIdentit</a:t>
            </a:r>
            <a:endParaRPr lang="en-US" i="1" dirty="0">
              <a:latin typeface="Avenir Medium"/>
              <a:cs typeface="Avenir Medium"/>
            </a:endParaRPr>
          </a:p>
          <a:p>
            <a:pPr lvl="1"/>
            <a:r>
              <a:rPr lang="en-US" dirty="0">
                <a:latin typeface="Avenir Medium"/>
                <a:cs typeface="Avenir Medium"/>
              </a:rPr>
              <a:t>2’’: </a:t>
            </a:r>
            <a:r>
              <a:rPr lang="en-US" dirty="0" err="1">
                <a:latin typeface="Avenir Medium"/>
                <a:cs typeface="Avenir Medium"/>
              </a:rPr>
              <a:t>Favorit</a:t>
            </a:r>
            <a:r>
              <a:rPr lang="en-US" dirty="0">
                <a:latin typeface="Avenir Medium"/>
                <a:cs typeface="Avenir Medium"/>
              </a:rPr>
              <a:t> pare </a:t>
            </a:r>
            <a:r>
              <a:rPr lang="en-US" i="1" dirty="0" err="1">
                <a:latin typeface="Avenir Medium"/>
                <a:cs typeface="Avenir Medium"/>
              </a:rPr>
              <a:t>CNP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deoarece</a:t>
            </a:r>
            <a:r>
              <a:rPr lang="en-US" dirty="0">
                <a:latin typeface="Avenir Medium"/>
                <a:cs typeface="Avenir Medium"/>
              </a:rPr>
              <a:t>:</a:t>
            </a:r>
          </a:p>
          <a:p>
            <a:pPr lvl="2"/>
            <a:r>
              <a:rPr lang="ro-RO" i="1" dirty="0">
                <a:latin typeface="Avenir Medium"/>
                <a:cs typeface="Avenir Medium"/>
              </a:rPr>
              <a:t>SerieNrCardIdentit </a:t>
            </a:r>
            <a:r>
              <a:rPr lang="ro-RO" dirty="0">
                <a:latin typeface="Avenir Medium"/>
                <a:cs typeface="Avenir Medium"/>
              </a:rPr>
              <a:t> se modifică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la pierderea cardului, la schimbarea adresei sau căsătorie </a:t>
            </a:r>
            <a:r>
              <a:rPr lang="en-US" dirty="0">
                <a:latin typeface="Avenir Medium"/>
                <a:cs typeface="Avenir Medium"/>
              </a:rPr>
              <a:t>(nu </a:t>
            </a:r>
            <a:r>
              <a:rPr lang="en-US" dirty="0" err="1">
                <a:latin typeface="Avenir Medium"/>
                <a:cs typeface="Avenir Medium"/>
              </a:rPr>
              <a:t>este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stabil</a:t>
            </a:r>
            <a:r>
              <a:rPr lang="ro-RO" dirty="0">
                <a:latin typeface="Avenir Medium"/>
                <a:cs typeface="Avenir Medium"/>
              </a:rPr>
              <a:t>)</a:t>
            </a:r>
            <a:endParaRPr lang="en-US" dirty="0">
              <a:latin typeface="Avenir Medium"/>
              <a:cs typeface="Avenir Medium"/>
            </a:endParaRPr>
          </a:p>
          <a:p>
            <a:pPr lvl="2"/>
            <a:r>
              <a:rPr lang="en-US" dirty="0" err="1">
                <a:latin typeface="Avenir Medium"/>
                <a:cs typeface="Avenir Medium"/>
              </a:rPr>
              <a:t>Valorile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atributului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i="1" dirty="0">
                <a:latin typeface="Avenir Medium"/>
                <a:cs typeface="Avenir Medium"/>
              </a:rPr>
              <a:t>Matricol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sunt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mai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lungi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şi utile doar în universitate (prin comparaţie, CNP</a:t>
            </a:r>
            <a:r>
              <a:rPr lang="en-US" dirty="0">
                <a:latin typeface="Avenir Medium"/>
                <a:cs typeface="Avenir Medium"/>
              </a:rPr>
              <a:t>-</a:t>
            </a:r>
            <a:r>
              <a:rPr lang="en-US" dirty="0" err="1">
                <a:latin typeface="Avenir Medium"/>
                <a:cs typeface="Avenir Medium"/>
              </a:rPr>
              <a:t>ul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este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folosit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şi de Evidenţa Populaţiei, Paşapoarte, Poliţie, Moravuri, Anti</a:t>
            </a:r>
            <a:r>
              <a:rPr lang="en-US" dirty="0">
                <a:latin typeface="Avenir Medium"/>
                <a:cs typeface="Avenir Medium"/>
              </a:rPr>
              <a:t>-</a:t>
            </a:r>
            <a:r>
              <a:rPr lang="ro-RO" dirty="0">
                <a:latin typeface="Avenir Medium"/>
                <a:cs typeface="Avenir Medium"/>
              </a:rPr>
              <a:t>Drog etc. )</a:t>
            </a:r>
            <a:r>
              <a:rPr lang="en-US" dirty="0">
                <a:latin typeface="Avenir Medium"/>
                <a:cs typeface="Avenir Medium"/>
              </a:rPr>
              <a:t>;</a:t>
            </a:r>
          </a:p>
          <a:p>
            <a:endParaRPr lang="en-US" dirty="0">
              <a:cs typeface="Avenir Medium"/>
            </a:endParaRPr>
          </a:p>
          <a:p>
            <a:endParaRPr lang="en-US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63" y="193956"/>
            <a:ext cx="803097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Pretendenţi la cheia primară </a:t>
            </a:r>
            <a:r>
              <a:rPr lang="en-US" dirty="0">
                <a:latin typeface="Arial Unicode MS"/>
              </a:rPr>
              <a:t>- 5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8" y="1447799"/>
            <a:ext cx="8148640" cy="51673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2800" dirty="0" err="1">
                <a:latin typeface="Avenir Medium"/>
                <a:cs typeface="Avenir Medium"/>
              </a:rPr>
              <a:t>Problema</a:t>
            </a:r>
            <a:r>
              <a:rPr lang="en-US" sz="2800" dirty="0">
                <a:latin typeface="Avenir Medium"/>
                <a:cs typeface="Avenir Medium"/>
              </a:rPr>
              <a:t> </a:t>
            </a:r>
            <a:r>
              <a:rPr lang="en-US" sz="2800" dirty="0" err="1">
                <a:latin typeface="Avenir Medium"/>
                <a:cs typeface="Avenir Medium"/>
              </a:rPr>
              <a:t>CNP-ului</a:t>
            </a:r>
            <a:r>
              <a:rPr lang="en-US" sz="2800" dirty="0">
                <a:latin typeface="Avenir Medium"/>
                <a:cs typeface="Avenir Medium"/>
              </a:rPr>
              <a:t>: </a:t>
            </a:r>
            <a:r>
              <a:rPr lang="en-US" sz="2800" dirty="0" err="1">
                <a:latin typeface="Avenir Medium"/>
                <a:cs typeface="Avenir Medium"/>
              </a:rPr>
              <a:t>FEAA</a:t>
            </a:r>
            <a:r>
              <a:rPr lang="en-US" sz="2800" dirty="0">
                <a:latin typeface="Avenir Medium"/>
                <a:cs typeface="Avenir Medium"/>
              </a:rPr>
              <a:t> </a:t>
            </a:r>
            <a:r>
              <a:rPr lang="ro-RO" sz="2800" dirty="0">
                <a:latin typeface="Avenir Medium"/>
                <a:cs typeface="Avenir Medium"/>
              </a:rPr>
              <a:t> </a:t>
            </a:r>
            <a:r>
              <a:rPr lang="en-US" sz="2800" dirty="0">
                <a:latin typeface="Avenir Medium"/>
                <a:cs typeface="Avenir Medium"/>
              </a:rPr>
              <a:t>are </a:t>
            </a:r>
            <a:r>
              <a:rPr lang="ro-RO" sz="2800" dirty="0">
                <a:latin typeface="Avenir Medium"/>
                <a:cs typeface="Avenir Medium"/>
              </a:rPr>
              <a:t>şi studenţi din ţări care nu folosesc CNP</a:t>
            </a:r>
            <a:r>
              <a:rPr lang="en-US" sz="2800" dirty="0">
                <a:latin typeface="Avenir Medium"/>
                <a:cs typeface="Avenir Medium"/>
              </a:rPr>
              <a:t>-</a:t>
            </a:r>
            <a:r>
              <a:rPr lang="en-US" sz="2800" dirty="0" err="1">
                <a:latin typeface="Avenir Medium"/>
                <a:cs typeface="Avenir Medium"/>
              </a:rPr>
              <a:t>ul</a:t>
            </a:r>
            <a:r>
              <a:rPr lang="en-US" sz="2800" dirty="0">
                <a:latin typeface="Avenir Medium"/>
                <a:cs typeface="Avenir Medium"/>
              </a:rPr>
              <a:t> (</a:t>
            </a:r>
            <a:r>
              <a:rPr lang="en-US" sz="2800" dirty="0" err="1">
                <a:latin typeface="Avenir Medium"/>
                <a:cs typeface="Avenir Medium"/>
              </a:rPr>
              <a:t>Grecia</a:t>
            </a:r>
            <a:r>
              <a:rPr lang="en-US" sz="2800" dirty="0">
                <a:latin typeface="Avenir Medium"/>
                <a:cs typeface="Avenir Medium"/>
              </a:rPr>
              <a:t>, Albania, China, Fran</a:t>
            </a:r>
            <a:r>
              <a:rPr lang="ro-RO" sz="2800" dirty="0">
                <a:latin typeface="Avenir Medium"/>
                <a:cs typeface="Avenir Medium"/>
              </a:rPr>
              <a:t>ţa, Germania etc.)</a:t>
            </a:r>
          </a:p>
          <a:p>
            <a:pPr marL="403225" lvl="1" indent="0">
              <a:buNone/>
            </a:pPr>
            <a:endParaRPr lang="ro-RO" dirty="0">
              <a:latin typeface="Avenir Medium"/>
              <a:cs typeface="Avenir Medium"/>
            </a:endParaRPr>
          </a:p>
          <a:p>
            <a:pPr marL="3651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2800" dirty="0" err="1">
                <a:latin typeface="Avenir Medium"/>
                <a:cs typeface="Avenir Medium"/>
              </a:rPr>
              <a:t>Risc</a:t>
            </a:r>
            <a:r>
              <a:rPr lang="en-US" sz="2800" dirty="0">
                <a:latin typeface="Avenir Medium"/>
                <a:cs typeface="Avenir Medium"/>
              </a:rPr>
              <a:t>: </a:t>
            </a:r>
            <a:r>
              <a:rPr lang="ro-RO" sz="2800" dirty="0">
                <a:latin typeface="Avenir Medium"/>
                <a:cs typeface="Avenir Medium"/>
              </a:rPr>
              <a:t>în unele înregistrări din tabela STUDENŢI (corespunzătoare studenţilor care provin din ţările de mai sus) valoarea CNP va fi NULL !!!</a:t>
            </a:r>
            <a:endParaRPr lang="en-US" sz="2800" dirty="0">
              <a:latin typeface="Avenir Medium"/>
              <a:cs typeface="Avenir Medium"/>
            </a:endParaRPr>
          </a:p>
          <a:p>
            <a:endParaRPr lang="ro-RO" dirty="0">
              <a:cs typeface="Avenir Medium"/>
            </a:endParaRPr>
          </a:p>
          <a:p>
            <a:r>
              <a:rPr lang="ro-RO" dirty="0">
                <a:cs typeface="Avenir Medium"/>
              </a:rPr>
              <a:t>Soluţie</a:t>
            </a:r>
            <a:r>
              <a:rPr lang="en-US" dirty="0">
                <a:cs typeface="Avenir Medium"/>
              </a:rPr>
              <a:t>: </a:t>
            </a:r>
            <a:r>
              <a:rPr lang="en-US" dirty="0" err="1">
                <a:cs typeface="Avenir Medium"/>
              </a:rPr>
              <a:t>cheia</a:t>
            </a:r>
            <a:r>
              <a:rPr lang="en-US" dirty="0">
                <a:cs typeface="Avenir Medium"/>
              </a:rPr>
              <a:t> </a:t>
            </a:r>
            <a:r>
              <a:rPr lang="en-US" dirty="0" err="1">
                <a:cs typeface="Avenir Medium"/>
              </a:rPr>
              <a:t>primar</a:t>
            </a:r>
            <a:r>
              <a:rPr lang="ro-RO" dirty="0">
                <a:cs typeface="Avenir Medium"/>
              </a:rPr>
              <a:t>ă a tabelei STUDENŢI va fi atributul Matricol</a:t>
            </a:r>
            <a:endParaRPr lang="en-US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688" y="86380"/>
            <a:ext cx="792405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 alternative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88" y="1157288"/>
            <a:ext cx="8215312" cy="5529262"/>
          </a:xfrm>
        </p:spPr>
        <p:txBody>
          <a:bodyPr/>
          <a:lstStyle/>
          <a:p>
            <a:pPr>
              <a:buNone/>
            </a:pPr>
            <a:r>
              <a:rPr lang="ro-RO" dirty="0"/>
              <a:t>În ex. </a:t>
            </a:r>
            <a:r>
              <a:rPr lang="en-US" dirty="0"/>
              <a:t>a</a:t>
            </a:r>
            <a:r>
              <a:rPr lang="ro-RO" dirty="0"/>
              <a:t>nterior (tabela STUDENŢI)</a:t>
            </a:r>
            <a:r>
              <a:rPr lang="en-US" dirty="0"/>
              <a:t>, </a:t>
            </a:r>
            <a:r>
              <a:rPr lang="ro-RO" dirty="0"/>
              <a:t>atributul</a:t>
            </a:r>
            <a:r>
              <a:rPr lang="en-US" dirty="0"/>
              <a:t>:</a:t>
            </a:r>
          </a:p>
          <a:p>
            <a:pPr lvl="1"/>
            <a:r>
              <a:rPr lang="en-US" i="1" dirty="0" err="1"/>
              <a:t>SerieNrCardIdentit</a:t>
            </a:r>
            <a:endParaRPr lang="en-US" i="1" dirty="0"/>
          </a:p>
          <a:p>
            <a:pPr>
              <a:buNone/>
            </a:pPr>
            <a:r>
              <a:rPr lang="ro-RO" dirty="0"/>
              <a:t>şi atributele ale căror valori nu trebuie să se repete, dar pot avea valori NULLe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CNP</a:t>
            </a:r>
          </a:p>
          <a:p>
            <a:pPr lvl="1"/>
            <a:r>
              <a:rPr lang="ro-RO" dirty="0"/>
              <a:t>TelMobil</a:t>
            </a:r>
          </a:p>
          <a:p>
            <a:pPr lvl="1"/>
            <a:r>
              <a:rPr lang="ro-RO" dirty="0"/>
              <a:t>E</a:t>
            </a:r>
            <a:r>
              <a:rPr lang="en-US" dirty="0"/>
              <a:t>-Mail</a:t>
            </a:r>
          </a:p>
          <a:p>
            <a:pPr>
              <a:buNone/>
            </a:pPr>
            <a:r>
              <a:rPr lang="ro-RO" dirty="0"/>
              <a:t>p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declarate</a:t>
            </a:r>
            <a:r>
              <a:rPr lang="en-US" dirty="0"/>
              <a:t> </a:t>
            </a:r>
            <a:r>
              <a:rPr lang="en-US" dirty="0" err="1"/>
              <a:t>chei</a:t>
            </a:r>
            <a:r>
              <a:rPr lang="en-US" dirty="0"/>
              <a:t> alternative (</a:t>
            </a:r>
            <a:r>
              <a:rPr lang="ro-RO" dirty="0"/>
              <a:t>clauza UNIQUE din SQL</a:t>
            </a:r>
            <a:r>
              <a:rPr lang="en-US" dirty="0"/>
              <a:t>);</a:t>
            </a:r>
            <a:r>
              <a:rPr lang="ro-RO" dirty="0"/>
              <a:t> SGBD</a:t>
            </a:r>
            <a:r>
              <a:rPr lang="en-US" dirty="0"/>
              <a:t>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“</a:t>
            </a:r>
            <a:r>
              <a:rPr lang="en-US" dirty="0" err="1"/>
              <a:t>veghea</a:t>
            </a:r>
            <a:r>
              <a:rPr lang="en-US" dirty="0"/>
              <a:t>” ca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nenule</a:t>
            </a:r>
            <a:r>
              <a:rPr lang="en-US" dirty="0"/>
              <a:t> ale </a:t>
            </a:r>
            <a:r>
              <a:rPr lang="en-US" dirty="0" err="1"/>
              <a:t>acestora</a:t>
            </a:r>
            <a:r>
              <a:rPr lang="en-US" dirty="0"/>
              <a:t> s</a:t>
            </a:r>
            <a:r>
              <a:rPr lang="ro-RO" dirty="0"/>
              <a:t>ă nu se repete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5" y="59486"/>
            <a:ext cx="785868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1290920"/>
            <a:ext cx="8143876" cy="793376"/>
          </a:xfrm>
        </p:spPr>
        <p:txBody>
          <a:bodyPr/>
          <a:lstStyle/>
          <a:p>
            <a:pPr>
              <a:buNone/>
            </a:pPr>
            <a:r>
              <a:rPr lang="ro-RO" dirty="0"/>
              <a:t>Care este cheia primară a tabelei FACTURĂRI </a:t>
            </a:r>
            <a:r>
              <a:rPr lang="en-US" dirty="0"/>
              <a:t>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416" y="1953171"/>
            <a:ext cx="9004137" cy="3613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85837" y="5759806"/>
            <a:ext cx="8337457" cy="1017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>
                <a:latin typeface="Avenir Light"/>
              </a:defRPr>
            </a:lvl1pPr>
            <a:lvl2pPr marL="639763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 err="1">
                <a:latin typeface="Avenir Medium"/>
                <a:cs typeface="Avenir Medium"/>
              </a:rPr>
              <a:t>Niciun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atribut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 err="1">
                <a:latin typeface="Avenir Medium"/>
                <a:cs typeface="Avenir Medium"/>
              </a:rPr>
              <a:t>singur</a:t>
            </a:r>
            <a:r>
              <a:rPr lang="en-US" dirty="0">
                <a:latin typeface="Avenir Medium"/>
                <a:cs typeface="Avenir Medium"/>
              </a:rPr>
              <a:t> (individual) nu </a:t>
            </a:r>
            <a:r>
              <a:rPr lang="en-US" dirty="0" err="1">
                <a:latin typeface="Avenir Medium"/>
                <a:cs typeface="Avenir Medium"/>
              </a:rPr>
              <a:t>diferen</a:t>
            </a:r>
            <a:r>
              <a:rPr lang="ro-RO" dirty="0">
                <a:latin typeface="Avenir Medium"/>
                <a:cs typeface="Avenir Medium"/>
              </a:rPr>
              <a:t>ţiază o linie de toate celelalte</a:t>
            </a:r>
            <a:endParaRPr lang="en-US" dirty="0">
              <a:latin typeface="Avenir Medium"/>
              <a:cs typeface="Avenir Medium"/>
            </a:endParaRPr>
          </a:p>
          <a:p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713" y="46039"/>
            <a:ext cx="7805737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13" y="1447799"/>
            <a:ext cx="8302438" cy="5195047"/>
          </a:xfrm>
        </p:spPr>
        <p:txBody>
          <a:bodyPr/>
          <a:lstStyle/>
          <a:p>
            <a:r>
              <a:rPr lang="ro-RO" dirty="0">
                <a:cs typeface="Avenir Medium"/>
              </a:rPr>
              <a:t>Specificaţii minimale </a:t>
            </a:r>
            <a:r>
              <a:rPr lang="en-US" dirty="0">
                <a:cs typeface="Avenir Medium"/>
              </a:rPr>
              <a:t>1: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Num</a:t>
            </a:r>
            <a:r>
              <a:rPr lang="ro-RO" dirty="0">
                <a:latin typeface="Avenir Medium"/>
                <a:cs typeface="Avenir Medium"/>
              </a:rPr>
              <a:t>ărul facturii </a:t>
            </a:r>
            <a:r>
              <a:rPr lang="ro-RO" b="1" dirty="0">
                <a:latin typeface="Avenir Medium"/>
                <a:cs typeface="Avenir Medium"/>
              </a:rPr>
              <a:t>nu</a:t>
            </a:r>
            <a:r>
              <a:rPr lang="ro-RO" dirty="0">
                <a:latin typeface="Avenir Medium"/>
                <a:cs typeface="Avenir Medium"/>
              </a:rPr>
              <a:t> se reciclează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este adresată unui singur client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conţine oricâte linii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Pe o linie se află un singur produs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Un produs </a:t>
            </a:r>
            <a:r>
              <a:rPr lang="ro-RO" b="1" dirty="0">
                <a:latin typeface="Avenir Medium"/>
                <a:cs typeface="Avenir Medium"/>
              </a:rPr>
              <a:t>poate</a:t>
            </a:r>
            <a:r>
              <a:rPr lang="ro-RO" dirty="0">
                <a:latin typeface="Avenir Medium"/>
                <a:cs typeface="Avenir Medium"/>
              </a:rPr>
              <a:t> apărea de două sau mai multe ori într</a:t>
            </a:r>
            <a:r>
              <a:rPr lang="en-US" dirty="0">
                <a:latin typeface="Avenir Medium"/>
                <a:cs typeface="Avenir Medium"/>
              </a:rPr>
              <a:t>-o </a:t>
            </a:r>
            <a:r>
              <a:rPr lang="en-US" dirty="0" err="1">
                <a:latin typeface="Avenir Medium"/>
                <a:cs typeface="Avenir Medium"/>
              </a:rPr>
              <a:t>factur</a:t>
            </a:r>
            <a:r>
              <a:rPr lang="ro-RO" dirty="0">
                <a:latin typeface="Avenir Medium"/>
                <a:cs typeface="Avenir Medium"/>
              </a:rPr>
              <a:t>ă</a:t>
            </a:r>
          </a:p>
          <a:p>
            <a:pPr>
              <a:buNone/>
            </a:pPr>
            <a:endParaRPr lang="en-US" sz="2000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Cheie primară</a:t>
            </a:r>
            <a:r>
              <a:rPr lang="en-US" sz="2800" dirty="0">
                <a:cs typeface="Avenir Medium"/>
              </a:rPr>
              <a:t>: 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Linie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Chei alternativ</a:t>
            </a:r>
            <a:r>
              <a:rPr lang="en-US" sz="2800" dirty="0">
                <a:cs typeface="Avenir Medium"/>
              </a:rPr>
              <a:t>e: </a:t>
            </a:r>
            <a:r>
              <a:rPr lang="en-US" sz="2800" b="1" dirty="0">
                <a:cs typeface="Avenir Medium"/>
              </a:rPr>
              <a:t>-</a:t>
            </a:r>
            <a:endParaRPr lang="ro-RO" sz="2800" b="1" dirty="0">
              <a:cs typeface="Avenir Medium"/>
            </a:endParaRPr>
          </a:p>
          <a:p>
            <a:endParaRPr lang="en-US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26721"/>
            <a:ext cx="81153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1272989"/>
            <a:ext cx="8606118" cy="5410200"/>
          </a:xfrm>
        </p:spPr>
        <p:txBody>
          <a:bodyPr/>
          <a:lstStyle/>
          <a:p>
            <a:r>
              <a:rPr lang="ro-RO" dirty="0">
                <a:cs typeface="Avenir Medium"/>
              </a:rPr>
              <a:t>Specificaţii minimale </a:t>
            </a:r>
            <a:r>
              <a:rPr lang="en-US" dirty="0">
                <a:cs typeface="Avenir Medium"/>
              </a:rPr>
              <a:t>2: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Num</a:t>
            </a:r>
            <a:r>
              <a:rPr lang="ro-RO" dirty="0">
                <a:latin typeface="Avenir Medium"/>
                <a:cs typeface="Avenir Medium"/>
              </a:rPr>
              <a:t>ărul facturii </a:t>
            </a:r>
            <a:r>
              <a:rPr lang="ro-RO" b="1" dirty="0">
                <a:latin typeface="Avenir Medium"/>
                <a:cs typeface="Avenir Medium"/>
              </a:rPr>
              <a:t>nu</a:t>
            </a:r>
            <a:r>
              <a:rPr lang="ro-RO" dirty="0">
                <a:latin typeface="Avenir Medium"/>
                <a:cs typeface="Avenir Medium"/>
              </a:rPr>
              <a:t> se reciclează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este adresată unui singur client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conţine oricâte linii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Pe o linie se află un singur produs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Un produs </a:t>
            </a:r>
            <a:r>
              <a:rPr lang="ro-RO" b="1" dirty="0">
                <a:latin typeface="Avenir Medium"/>
                <a:cs typeface="Avenir Medium"/>
              </a:rPr>
              <a:t>nu</a:t>
            </a:r>
            <a:r>
              <a:rPr lang="ro-RO" dirty="0">
                <a:latin typeface="Avenir Medium"/>
                <a:cs typeface="Avenir Medium"/>
              </a:rPr>
              <a:t> poate apărea de două sau mai multe ori într</a:t>
            </a:r>
            <a:r>
              <a:rPr lang="en-US" dirty="0">
                <a:latin typeface="Avenir Medium"/>
                <a:cs typeface="Avenir Medium"/>
              </a:rPr>
              <a:t>-o </a:t>
            </a:r>
            <a:r>
              <a:rPr lang="en-US" dirty="0" err="1">
                <a:latin typeface="Avenir Medium"/>
                <a:cs typeface="Avenir Medium"/>
              </a:rPr>
              <a:t>factur</a:t>
            </a:r>
            <a:r>
              <a:rPr lang="ro-RO" dirty="0">
                <a:latin typeface="Avenir Medium"/>
                <a:cs typeface="Avenir Medium"/>
              </a:rPr>
              <a:t>ă</a:t>
            </a:r>
          </a:p>
          <a:p>
            <a:pPr>
              <a:buNone/>
            </a:pPr>
            <a:endParaRPr lang="en-US" sz="2800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	Cheie primară</a:t>
            </a:r>
            <a:r>
              <a:rPr lang="en-US" sz="2800" dirty="0">
                <a:cs typeface="Avenir Medium"/>
              </a:rPr>
              <a:t>: 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Linie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	Cheie alternativă</a:t>
            </a:r>
            <a:r>
              <a:rPr lang="en-US" sz="2800" dirty="0">
                <a:cs typeface="Avenir Medium"/>
              </a:rPr>
              <a:t>: 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</a:t>
            </a:r>
            <a:r>
              <a:rPr lang="en-US" sz="2800" b="1" dirty="0" err="1">
                <a:cs typeface="Avenir Medium"/>
              </a:rPr>
              <a:t>Produs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950" y="0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8" y="1062036"/>
            <a:ext cx="8443912" cy="5795963"/>
          </a:xfrm>
        </p:spPr>
        <p:txBody>
          <a:bodyPr/>
          <a:lstStyle/>
          <a:p>
            <a:r>
              <a:rPr lang="ro-RO" dirty="0">
                <a:cs typeface="Avenir Medium"/>
              </a:rPr>
              <a:t>Specificaţii minimale </a:t>
            </a:r>
            <a:r>
              <a:rPr lang="en-US" dirty="0">
                <a:cs typeface="Avenir Medium"/>
              </a:rPr>
              <a:t>3: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Num</a:t>
            </a:r>
            <a:r>
              <a:rPr lang="ro-RO" dirty="0">
                <a:latin typeface="Avenir Medium"/>
                <a:cs typeface="Avenir Medium"/>
              </a:rPr>
              <a:t>ărul facturii </a:t>
            </a:r>
            <a:r>
              <a:rPr lang="ro-RO" b="1" dirty="0">
                <a:latin typeface="Avenir Medium"/>
                <a:cs typeface="Avenir Medium"/>
              </a:rPr>
              <a:t>se reciclează</a:t>
            </a:r>
            <a:r>
              <a:rPr lang="en-US" b="1" dirty="0">
                <a:latin typeface="Avenir Medium"/>
                <a:cs typeface="Avenir Medium"/>
              </a:rPr>
              <a:t> annual </a:t>
            </a:r>
            <a:endParaRPr lang="ro-RO" b="1" dirty="0">
              <a:latin typeface="Avenir Medium"/>
              <a:cs typeface="Avenir Medium"/>
            </a:endParaRP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este adresată unui singur client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conţine oricâte linii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Pe o linie se află un singur produs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Un produs </a:t>
            </a:r>
            <a:r>
              <a:rPr lang="ro-RO" b="1" dirty="0">
                <a:latin typeface="Avenir Medium"/>
                <a:cs typeface="Avenir Medium"/>
              </a:rPr>
              <a:t>nu</a:t>
            </a:r>
            <a:r>
              <a:rPr lang="ro-RO" dirty="0">
                <a:latin typeface="Avenir Medium"/>
                <a:cs typeface="Avenir Medium"/>
              </a:rPr>
              <a:t> poate apărea de două sau mai multe ori într</a:t>
            </a:r>
            <a:r>
              <a:rPr lang="en-US" dirty="0">
                <a:latin typeface="Avenir Medium"/>
                <a:cs typeface="Avenir Medium"/>
              </a:rPr>
              <a:t>-o </a:t>
            </a:r>
            <a:r>
              <a:rPr lang="en-US" dirty="0" err="1">
                <a:latin typeface="Avenir Medium"/>
                <a:cs typeface="Avenir Medium"/>
              </a:rPr>
              <a:t>factur</a:t>
            </a:r>
            <a:r>
              <a:rPr lang="ro-RO" dirty="0">
                <a:latin typeface="Avenir Medium"/>
                <a:cs typeface="Avenir Medium"/>
              </a:rPr>
              <a:t>ă</a:t>
            </a:r>
          </a:p>
          <a:p>
            <a:pPr>
              <a:buNone/>
            </a:pPr>
            <a:endParaRPr lang="en-US" sz="1500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Cheie primară</a:t>
            </a:r>
            <a:r>
              <a:rPr lang="en-US" sz="2800" dirty="0">
                <a:cs typeface="Avenir Medium"/>
              </a:rPr>
              <a:t>: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</a:t>
            </a:r>
            <a:r>
              <a:rPr lang="en-US" sz="2800" b="1" dirty="0" err="1">
                <a:cs typeface="Avenir Medium"/>
              </a:rPr>
              <a:t>DataFactur</a:t>
            </a:r>
            <a:r>
              <a:rPr lang="ro-RO" sz="2800" b="1" dirty="0">
                <a:cs typeface="Avenir Medium"/>
              </a:rPr>
              <a:t>ă, Linie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Cheie alternativă</a:t>
            </a:r>
            <a:r>
              <a:rPr lang="en-US" sz="2800" dirty="0">
                <a:cs typeface="Avenir Medium"/>
              </a:rPr>
              <a:t>: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</a:t>
            </a:r>
            <a:r>
              <a:rPr lang="en-US" sz="2800" b="1" dirty="0" err="1">
                <a:cs typeface="Avenir Medium"/>
              </a:rPr>
              <a:t>DataFactur</a:t>
            </a:r>
            <a:r>
              <a:rPr lang="ro-RO" sz="2800" b="1" dirty="0">
                <a:cs typeface="Avenir Medium"/>
              </a:rPr>
              <a:t>ă,</a:t>
            </a:r>
          </a:p>
          <a:p>
            <a:pPr>
              <a:buNone/>
            </a:pPr>
            <a:r>
              <a:rPr lang="ro-RO" sz="2800" b="1" dirty="0">
                <a:cs typeface="Avenir Medium"/>
              </a:rPr>
              <a:t>		 </a:t>
            </a:r>
            <a:r>
              <a:rPr lang="en-US" sz="2800" b="1" dirty="0" err="1">
                <a:cs typeface="Avenir Medium"/>
              </a:rPr>
              <a:t>Produs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  <a:p>
            <a:endParaRPr lang="en-US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54" y="0"/>
            <a:ext cx="7925921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</a:t>
            </a:r>
            <a:r>
              <a:rPr lang="ro-RO" dirty="0">
                <a:latin typeface="Arial Unicode MS"/>
              </a:rPr>
              <a:t>5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200150"/>
            <a:ext cx="8158161" cy="5657850"/>
          </a:xfrm>
        </p:spPr>
        <p:txBody>
          <a:bodyPr/>
          <a:lstStyle/>
          <a:p>
            <a:r>
              <a:rPr lang="ro-RO" dirty="0"/>
              <a:t>Specificaţii minimale 4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Num</a:t>
            </a:r>
            <a:r>
              <a:rPr lang="ro-RO" dirty="0"/>
              <a:t>ărul facturii </a:t>
            </a:r>
            <a:r>
              <a:rPr lang="ro-RO" b="1" dirty="0"/>
              <a:t>se reciclează</a:t>
            </a:r>
            <a:r>
              <a:rPr lang="en-US" b="1" dirty="0"/>
              <a:t> annual </a:t>
            </a:r>
            <a:endParaRPr lang="ro-RO" b="1" dirty="0"/>
          </a:p>
          <a:p>
            <a:pPr lvl="1"/>
            <a:r>
              <a:rPr lang="ro-RO" dirty="0"/>
              <a:t>O factură este adresată unui singur client</a:t>
            </a:r>
          </a:p>
          <a:p>
            <a:pPr lvl="1"/>
            <a:r>
              <a:rPr lang="ro-RO" dirty="0"/>
              <a:t>O factură conţine oricâte linii</a:t>
            </a:r>
          </a:p>
          <a:p>
            <a:pPr lvl="1"/>
            <a:r>
              <a:rPr lang="ro-RO" dirty="0"/>
              <a:t>Pe o linie se află un singur produs</a:t>
            </a:r>
          </a:p>
          <a:p>
            <a:pPr lvl="1"/>
            <a:r>
              <a:rPr lang="ro-RO" dirty="0"/>
              <a:t>Un produs </a:t>
            </a:r>
            <a:r>
              <a:rPr lang="ro-RO" b="1" dirty="0"/>
              <a:t>poate</a:t>
            </a:r>
            <a:r>
              <a:rPr lang="ro-RO" dirty="0"/>
              <a:t> apărea de două sau mai multe ori într</a:t>
            </a:r>
            <a:r>
              <a:rPr lang="en-US" dirty="0"/>
              <a:t>-o </a:t>
            </a:r>
            <a:r>
              <a:rPr lang="en-US" dirty="0" err="1"/>
              <a:t>factur</a:t>
            </a:r>
            <a:r>
              <a:rPr lang="ro-RO" dirty="0"/>
              <a:t>ă</a:t>
            </a:r>
          </a:p>
          <a:p>
            <a:pPr>
              <a:buNone/>
            </a:pPr>
            <a:endParaRPr lang="en-US" sz="1500" dirty="0"/>
          </a:p>
          <a:p>
            <a:pPr>
              <a:buNone/>
            </a:pPr>
            <a:r>
              <a:rPr lang="ro-RO" sz="2800" dirty="0"/>
              <a:t>Cheie primară</a:t>
            </a:r>
            <a:r>
              <a:rPr lang="en-US" sz="2800" dirty="0"/>
              <a:t>:</a:t>
            </a:r>
            <a:r>
              <a:rPr lang="en-US" sz="2800" b="1" dirty="0"/>
              <a:t>(</a:t>
            </a:r>
            <a:r>
              <a:rPr lang="ro-RO" sz="2800" b="1" dirty="0"/>
              <a:t>NumărFactură, </a:t>
            </a:r>
            <a:r>
              <a:rPr lang="en-US" sz="2800" b="1" dirty="0" err="1"/>
              <a:t>DataFactur</a:t>
            </a:r>
            <a:r>
              <a:rPr lang="ro-RO" sz="2800" b="1" dirty="0"/>
              <a:t>ă, Linie</a:t>
            </a:r>
            <a:r>
              <a:rPr lang="en-US" sz="2800" b="1" dirty="0"/>
              <a:t>)</a:t>
            </a:r>
            <a:endParaRPr lang="ro-RO" sz="2800" b="1" dirty="0"/>
          </a:p>
          <a:p>
            <a:pPr>
              <a:buNone/>
            </a:pPr>
            <a:r>
              <a:rPr lang="ro-RO" sz="2800" dirty="0"/>
              <a:t>Cheie alternativă</a:t>
            </a:r>
            <a:r>
              <a:rPr lang="en-US" sz="2800" dirty="0"/>
              <a:t>:</a:t>
            </a:r>
            <a:r>
              <a:rPr lang="ro-RO" sz="2800" dirty="0"/>
              <a:t> </a:t>
            </a:r>
            <a:r>
              <a:rPr lang="en-US" sz="2800" b="1" dirty="0"/>
              <a:t>-</a:t>
            </a:r>
            <a:r>
              <a:rPr lang="ro-RO" sz="2800" b="1" dirty="0"/>
              <a:t> (niciuna)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cheii primare (în PostgreSQL)</a:t>
            </a:r>
            <a:endParaRPr lang="en-US" dirty="0">
              <a:latin typeface="Arial Unicode MS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76373"/>
            <a:ext cx="9007817" cy="301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2675" y="3228975"/>
            <a:ext cx="6291263" cy="3470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4523" y="1057275"/>
            <a:ext cx="6145813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val 10"/>
          <p:cNvSpPr/>
          <p:nvPr/>
        </p:nvSpPr>
        <p:spPr>
          <a:xfrm>
            <a:off x="8048906" y="2127998"/>
            <a:ext cx="1095094" cy="5244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05243" y="2942388"/>
            <a:ext cx="1252257" cy="400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91124" y="5672136"/>
            <a:ext cx="1180819" cy="2664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72068" y="6296040"/>
            <a:ext cx="1180819" cy="2664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8425"/>
            <a:ext cx="7620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Restricţia referenţială</a:t>
            </a:r>
            <a:endParaRPr lang="en-US" dirty="0">
              <a:latin typeface="Arial Unicode MS"/>
            </a:endParaRPr>
          </a:p>
        </p:txBody>
      </p:sp>
      <p:sp>
        <p:nvSpPr>
          <p:cNvPr id="41987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125" y="1228725"/>
            <a:ext cx="8524875" cy="5548313"/>
          </a:xfrm>
        </p:spPr>
        <p:txBody>
          <a:bodyPr/>
          <a:lstStyle/>
          <a:p>
            <a:r>
              <a:rPr lang="ro-RO" dirty="0"/>
              <a:t>O BD este alcătuită din mai multe tabele</a:t>
            </a:r>
            <a:r>
              <a:rPr lang="en-US" dirty="0"/>
              <a:t> (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diminua</a:t>
            </a:r>
            <a:r>
              <a:rPr lang="en-US" dirty="0"/>
              <a:t> r</a:t>
            </a:r>
            <a:r>
              <a:rPr lang="ro-RO" dirty="0"/>
              <a:t>e</a:t>
            </a:r>
            <a:r>
              <a:rPr lang="en-US" dirty="0" err="1"/>
              <a:t>dundan</a:t>
            </a:r>
            <a:r>
              <a:rPr lang="ro-RO" dirty="0"/>
              <a:t>ţele şi anomaliile ce pot apărea la editare</a:t>
            </a:r>
            <a:r>
              <a:rPr lang="en-US" dirty="0"/>
              <a:t>)</a:t>
            </a:r>
            <a:endParaRPr lang="ro-RO" dirty="0"/>
          </a:p>
          <a:p>
            <a:r>
              <a:rPr lang="ro-RO" dirty="0"/>
              <a:t>Multe perechi de tabele se află în relaţia părinte</a:t>
            </a:r>
            <a:r>
              <a:rPr lang="en-US" dirty="0"/>
              <a:t>-</a:t>
            </a:r>
            <a:r>
              <a:rPr lang="en-US" dirty="0" err="1"/>
              <a:t>copil</a:t>
            </a:r>
            <a:r>
              <a:rPr lang="en-US" dirty="0"/>
              <a:t> (</a:t>
            </a:r>
            <a:r>
              <a:rPr lang="en-US" dirty="0" err="1"/>
              <a:t>rela</a:t>
            </a:r>
            <a:r>
              <a:rPr lang="ro-RO" dirty="0"/>
              <a:t>ţie stabilită printr</a:t>
            </a:r>
            <a:r>
              <a:rPr lang="en-US" dirty="0"/>
              <a:t>-un </a:t>
            </a:r>
            <a:r>
              <a:rPr lang="en-US" dirty="0" err="1"/>
              <a:t>atribut</a:t>
            </a:r>
            <a:r>
              <a:rPr lang="en-US" dirty="0"/>
              <a:t> cu </a:t>
            </a:r>
            <a:r>
              <a:rPr lang="en-US" dirty="0" err="1"/>
              <a:t>aceea</a:t>
            </a:r>
            <a:r>
              <a:rPr lang="ro-RO" dirty="0"/>
              <a:t>şi semnificaţie şi deseori cu acelaşi nume</a:t>
            </a:r>
            <a:r>
              <a:rPr lang="en-US" dirty="0"/>
              <a:t>; </a:t>
            </a:r>
            <a:r>
              <a:rPr lang="ro-RO" dirty="0"/>
              <a:t>în cele două tabele atributul se numeşte </a:t>
            </a:r>
            <a:r>
              <a:rPr lang="ro-RO" i="1" dirty="0"/>
              <a:t>cheie primară</a:t>
            </a:r>
            <a:r>
              <a:rPr lang="ro-RO" dirty="0"/>
              <a:t> (sau alternativă), respectiv </a:t>
            </a:r>
            <a:r>
              <a:rPr lang="ro-RO" i="1" dirty="0"/>
              <a:t>cheie străină, </a:t>
            </a:r>
            <a:r>
              <a:rPr lang="ro-RO" dirty="0"/>
              <a:t>(sau </a:t>
            </a:r>
            <a:r>
              <a:rPr lang="ro-RO" i="1" dirty="0"/>
              <a:t>cheie externă </a:t>
            </a:r>
            <a:r>
              <a:rPr lang="ro-RO" dirty="0"/>
              <a:t>sau</a:t>
            </a:r>
            <a:r>
              <a:rPr lang="ro-RO" i="1" dirty="0"/>
              <a:t> coloană de referinţă</a:t>
            </a:r>
            <a:r>
              <a:rPr lang="ro-RO" dirty="0"/>
              <a:t>)</a:t>
            </a:r>
            <a:r>
              <a:rPr lang="en-US" dirty="0"/>
              <a:t>)</a:t>
            </a:r>
            <a:endParaRPr lang="ro-RO" dirty="0"/>
          </a:p>
          <a:p>
            <a:r>
              <a:rPr lang="ro-RO" dirty="0"/>
              <a:t>Restricţia referenţială interzice apariţia înregistrărilor orfane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816" y="460382"/>
            <a:ext cx="8131506" cy="755516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Trei piloni ai unui model de date </a:t>
            </a:r>
            <a:endParaRPr lang="en-US" dirty="0">
              <a:latin typeface="Arial Unicode M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27100" y="2067026"/>
            <a:ext cx="8007350" cy="4419515"/>
          </a:xfrm>
        </p:spPr>
        <p:txBody>
          <a:bodyPr/>
          <a:lstStyle/>
          <a:p>
            <a:r>
              <a:rPr lang="ro-RO" sz="3200" b="1" dirty="0"/>
              <a:t>Structură</a:t>
            </a:r>
            <a:r>
              <a:rPr lang="ro-RO" sz="3200" dirty="0"/>
              <a:t> (din ce este alcătuită o BD)</a:t>
            </a:r>
          </a:p>
          <a:p>
            <a:r>
              <a:rPr lang="ro-RO" sz="3200" b="1" dirty="0"/>
              <a:t>Integritate</a:t>
            </a:r>
            <a:r>
              <a:rPr lang="ro-RO" sz="3200" dirty="0"/>
              <a:t> (ce restricţii pot fi definite pentru a asigura un cât mai mare grad de corectitudine a datelor din BD)</a:t>
            </a:r>
          </a:p>
          <a:p>
            <a:r>
              <a:rPr lang="ro-RO" sz="3200" b="1" dirty="0"/>
              <a:t>Manipulare</a:t>
            </a:r>
            <a:r>
              <a:rPr lang="ro-RO" sz="3200" dirty="0"/>
              <a:t> (cum puteam actualiza şi “stoarce” de informaţii o BD)</a:t>
            </a:r>
            <a:endParaRPr lang="en-US" sz="3200" dirty="0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714" y="159655"/>
            <a:ext cx="8926286" cy="11176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Exemplu de restricţie referenţială</a:t>
            </a:r>
            <a:r>
              <a:rPr lang="vi-VN" dirty="0">
                <a:latin typeface="Arial Unicode MS"/>
              </a:rPr>
              <a:t> </a:t>
            </a:r>
            <a:br>
              <a:rPr lang="vi-VN" dirty="0">
                <a:latin typeface="Arial Unicode MS"/>
              </a:rPr>
            </a:br>
            <a:endParaRPr lang="vi-VN" dirty="0">
              <a:latin typeface="Arial Unicode MS"/>
            </a:endParaRPr>
          </a:p>
        </p:txBody>
      </p: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012" name="Picture 11" descr="New Picture (1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3038"/>
            <a:ext cx="9144000" cy="53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943527" y="2685142"/>
            <a:ext cx="1036357" cy="353335"/>
          </a:xfrm>
          <a:prstGeom prst="ellips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30328" y="1930400"/>
            <a:ext cx="840416" cy="360591"/>
          </a:xfrm>
          <a:prstGeom prst="ellips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0246" y="5529944"/>
            <a:ext cx="3137397" cy="65274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>
                <a:solidFill>
                  <a:schemeClr val="accent3">
                    <a:lumMod val="75000"/>
                  </a:schemeClr>
                </a:solidFill>
                <a:latin typeface="Sylfaen" pitchFamily="18" charset="0"/>
              </a:rPr>
              <a:t>cheie primară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Sylfae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0987" y="6175830"/>
            <a:ext cx="2895344" cy="65274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>
                <a:solidFill>
                  <a:schemeClr val="accent3">
                    <a:lumMod val="75000"/>
                  </a:schemeClr>
                </a:solidFill>
                <a:latin typeface="Sylfaen" pitchFamily="18" charset="0"/>
              </a:rPr>
              <a:t>cheie străină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Sylfae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0572" y="1204686"/>
            <a:ext cx="1422399" cy="46445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203373" y="1393371"/>
            <a:ext cx="2068284" cy="99423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22926" y="914401"/>
            <a:ext cx="284244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CC0000"/>
                </a:solidFill>
                <a:latin typeface="Tw Cen MT" pitchFamily="34" charset="0"/>
              </a:rPr>
              <a:t>tabelă părinte</a:t>
            </a:r>
            <a:endParaRPr lang="en-US" sz="3600" b="1" dirty="0">
              <a:solidFill>
                <a:srgbClr val="CC0000"/>
              </a:solidFill>
              <a:latin typeface="Tw Cen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410" y="732973"/>
            <a:ext cx="241925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CC0000"/>
                </a:solidFill>
                <a:latin typeface="Tw Cen MT" pitchFamily="34" charset="0"/>
              </a:rPr>
              <a:t>tabelă copil</a:t>
            </a:r>
            <a:endParaRPr lang="en-US" sz="3600" b="1" dirty="0">
              <a:solidFill>
                <a:srgbClr val="CC0000"/>
              </a:solidFill>
              <a:latin typeface="Tw Cen MT" pitchFamily="34" charset="0"/>
            </a:endParaRPr>
          </a:p>
        </p:txBody>
      </p:sp>
      <p:cxnSp>
        <p:nvCxnSpPr>
          <p:cNvPr id="22" name="Straight Arrow Connector 21"/>
          <p:cNvCxnSpPr>
            <a:endCxn id="6" idx="4"/>
          </p:cNvCxnSpPr>
          <p:nvPr/>
        </p:nvCxnSpPr>
        <p:spPr>
          <a:xfrm flipH="1" flipV="1">
            <a:off x="1350536" y="2290991"/>
            <a:ext cx="4571294" cy="39066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</p:cNvCxnSpPr>
          <p:nvPr/>
        </p:nvCxnSpPr>
        <p:spPr>
          <a:xfrm flipH="1" flipV="1">
            <a:off x="5479851" y="2951392"/>
            <a:ext cx="2169094" cy="2578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72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Exemplu de restricţie referenţială în care cheia străină poate avea valori nule</a:t>
            </a:r>
            <a:endParaRPr lang="en-US" dirty="0">
              <a:latin typeface="Arial Unicode MS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0" y="1351642"/>
          <a:ext cx="9144000" cy="5252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Photo Editor Photo" r:id="rId3" imgW="8019048" imgH="3847619" progId="">
                  <p:embed/>
                </p:oleObj>
              </mc:Choice>
              <mc:Fallback>
                <p:oleObj name="Photo Editor Photo" r:id="rId3" imgW="8019048" imgH="3847619" progId="">
                  <p:embed/>
                  <p:pic>
                    <p:nvPicPr>
                      <p:cNvPr id="450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51642"/>
                        <a:ext cx="9144000" cy="5252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865088"/>
            <a:ext cx="241925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CC0000"/>
                </a:solidFill>
                <a:latin typeface="Tw Cen MT" pitchFamily="34" charset="0"/>
              </a:rPr>
              <a:t>tabelă copil</a:t>
            </a:r>
            <a:endParaRPr lang="en-US" sz="3600" b="1" dirty="0">
              <a:solidFill>
                <a:srgbClr val="CC0000"/>
              </a:solidFill>
              <a:latin typeface="Tw Cen MT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23771" y="1727199"/>
            <a:ext cx="754741" cy="302535"/>
          </a:xfrm>
          <a:prstGeom prst="ellips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9602" y="2293257"/>
            <a:ext cx="493484" cy="110308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6926" y="1190172"/>
            <a:ext cx="195707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CC0000"/>
                </a:solidFill>
                <a:latin typeface="Tw Cen MT" pitchFamily="34" charset="0"/>
              </a:rPr>
              <a:t>tabelă părinte</a:t>
            </a:r>
            <a:endParaRPr lang="en-US" sz="3600" b="1" dirty="0">
              <a:solidFill>
                <a:srgbClr val="CC0000"/>
              </a:solidFill>
              <a:latin typeface="Tw Cen MT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604000" y="1734938"/>
            <a:ext cx="626470" cy="2390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35674" y="2873830"/>
            <a:ext cx="3137397" cy="65274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>
                <a:solidFill>
                  <a:schemeClr val="accent3">
                    <a:lumMod val="75000"/>
                  </a:schemeClr>
                </a:solidFill>
                <a:latin typeface="Sylfaen" pitchFamily="18" charset="0"/>
              </a:rPr>
              <a:t>cheie primară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Sylfae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31388" y="5812974"/>
            <a:ext cx="2895344" cy="65274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>
                <a:solidFill>
                  <a:schemeClr val="accent3">
                    <a:lumMod val="75000"/>
                  </a:schemeClr>
                </a:solidFill>
                <a:latin typeface="Sylfaen" pitchFamily="18" charset="0"/>
              </a:rPr>
              <a:t>cheie străină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Sylfae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69943" y="3701143"/>
            <a:ext cx="1074057" cy="309790"/>
          </a:xfrm>
          <a:prstGeom prst="ellips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9" idx="0"/>
            <a:endCxn id="8" idx="4"/>
          </p:cNvCxnSpPr>
          <p:nvPr/>
        </p:nvCxnSpPr>
        <p:spPr>
          <a:xfrm flipV="1">
            <a:off x="3004373" y="2029734"/>
            <a:ext cx="696769" cy="84409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870944" y="3860800"/>
            <a:ext cx="2329627" cy="208280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142514" y="4789714"/>
            <a:ext cx="638629" cy="23222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135260" y="6030664"/>
            <a:ext cx="638629" cy="23222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186062" y="3947908"/>
            <a:ext cx="638629" cy="23222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142520" y="4992916"/>
            <a:ext cx="638629" cy="23222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67" y="32661"/>
            <a:ext cx="834571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Declararea restricţiei referenţiale</a:t>
            </a:r>
            <a:endParaRPr lang="en-US" dirty="0">
              <a:latin typeface="Arial Unicode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429" y="1175200"/>
            <a:ext cx="7997371" cy="5493660"/>
          </a:xfrm>
        </p:spPr>
        <p:txBody>
          <a:bodyPr/>
          <a:lstStyle/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CREATE TABLE </a:t>
            </a:r>
            <a:r>
              <a:rPr lang="en-US" sz="2200" dirty="0" err="1">
                <a:latin typeface="Consolas"/>
                <a:cs typeface="Consolas"/>
              </a:rPr>
              <a:t>clienti</a:t>
            </a:r>
            <a:r>
              <a:rPr lang="en-US" sz="2200" dirty="0">
                <a:latin typeface="Consolas"/>
                <a:cs typeface="Consolas"/>
              </a:rPr>
              <a:t>(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NUMERIC</a:t>
            </a:r>
            <a:r>
              <a:rPr lang="en-US" sz="2200" dirty="0">
                <a:latin typeface="Consolas"/>
                <a:cs typeface="Consolas"/>
              </a:rPr>
              <a:t>(6) NOT NULL,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 err="1">
                <a:latin typeface="Consolas"/>
                <a:cs typeface="Consolas"/>
              </a:rPr>
              <a:t>dencl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VARCHAR</a:t>
            </a:r>
            <a:r>
              <a:rPr lang="en-US" sz="2200" dirty="0">
                <a:latin typeface="Consolas"/>
                <a:cs typeface="Consolas"/>
              </a:rPr>
              <a:t>(30),  </a:t>
            </a:r>
            <a:r>
              <a:rPr lang="en-US" sz="2200" dirty="0" err="1">
                <a:latin typeface="Consolas"/>
                <a:cs typeface="Consolas"/>
              </a:rPr>
              <a:t>codfiscal</a:t>
            </a:r>
            <a:r>
              <a:rPr lang="en-US" sz="2200" dirty="0">
                <a:latin typeface="Consolas"/>
                <a:cs typeface="Consolas"/>
              </a:rPr>
              <a:t> CHAR(9),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...</a:t>
            </a:r>
            <a:r>
              <a:rPr lang="en-US" sz="2200" dirty="0">
                <a:latin typeface="Consolas"/>
                <a:cs typeface="Consolas"/>
              </a:rPr>
              <a:t>,  CONSTRAINT </a:t>
            </a:r>
            <a:r>
              <a:rPr lang="en-US" sz="2200" dirty="0" err="1">
                <a:latin typeface="Consolas"/>
                <a:cs typeface="Consolas"/>
              </a:rPr>
              <a:t>pk_clienti</a:t>
            </a:r>
            <a:r>
              <a:rPr lang="en-US" sz="2200" dirty="0">
                <a:latin typeface="Consolas"/>
                <a:cs typeface="Consolas"/>
              </a:rPr>
              <a:t> PRIMARY KEY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), </a:t>
            </a:r>
            <a:r>
              <a:rPr lang="ro-RO" sz="2200" dirty="0">
                <a:latin typeface="Consolas"/>
                <a:cs typeface="Consolas"/>
              </a:rPr>
              <a:t> ...</a:t>
            </a: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    ) </a:t>
            </a:r>
            <a:r>
              <a:rPr lang="en-US" sz="2200" dirty="0">
                <a:latin typeface="Consolas"/>
                <a:cs typeface="Consolas"/>
              </a:rPr>
              <a:t>;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CREATE TABLE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 ( 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nrfact</a:t>
            </a:r>
            <a:r>
              <a:rPr lang="en-US" sz="2200" dirty="0">
                <a:latin typeface="Consolas"/>
                <a:cs typeface="Consolas"/>
              </a:rPr>
              <a:t> NUMERIC(8,0) NOT NULL,  </a:t>
            </a:r>
            <a:r>
              <a:rPr lang="en-US" sz="2200" dirty="0" err="1">
                <a:latin typeface="Consolas"/>
                <a:cs typeface="Consolas"/>
              </a:rPr>
              <a:t>datafact</a:t>
            </a:r>
            <a:r>
              <a:rPr lang="en-US" sz="2200" dirty="0">
                <a:latin typeface="Consolas"/>
                <a:cs typeface="Consolas"/>
              </a:rPr>
              <a:t> DATE,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NUMERIC(6),  …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CONSTRAINT </a:t>
            </a:r>
            <a:r>
              <a:rPr lang="en-US" sz="2200" dirty="0" err="1">
                <a:latin typeface="Consolas"/>
                <a:cs typeface="Consolas"/>
              </a:rPr>
              <a:t>fk_facturi_clienti</a:t>
            </a:r>
            <a:r>
              <a:rPr lang="en-US" sz="2200" dirty="0">
                <a:latin typeface="Consolas"/>
                <a:cs typeface="Consolas"/>
              </a:rPr>
              <a:t> FOREIGN KEY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     REFERENCES </a:t>
            </a:r>
            <a:r>
              <a:rPr lang="en-US" sz="2200" dirty="0" err="1">
                <a:latin typeface="Consolas"/>
                <a:cs typeface="Consolas"/>
              </a:rPr>
              <a:t>clienti</a:t>
            </a:r>
            <a:r>
              <a:rPr lang="en-US" sz="2200" dirty="0">
                <a:latin typeface="Consolas"/>
                <a:cs typeface="Consolas"/>
              </a:rPr>
              <a:t>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    ON UPDATE NO ACTION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	    ON DELETE NO ACTION ) ;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206822"/>
            <a:ext cx="8955314" cy="765629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restricţiei referenţiale</a:t>
            </a:r>
            <a:endParaRPr lang="en-US" dirty="0">
              <a:latin typeface="Arial Unicode MS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8731"/>
            <a:ext cx="7169074" cy="317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1811" y="2728679"/>
            <a:ext cx="4832189" cy="409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02627"/>
            <a:ext cx="5069164" cy="202552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Oval 10"/>
          <p:cNvSpPr/>
          <p:nvPr/>
        </p:nvSpPr>
        <p:spPr>
          <a:xfrm>
            <a:off x="8273143" y="2670621"/>
            <a:ext cx="870857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90686" y="1269992"/>
            <a:ext cx="870857" cy="5007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22457" y="6451593"/>
            <a:ext cx="870857" cy="4572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1248229" y="2757708"/>
            <a:ext cx="333828" cy="1625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1"/>
          </p:cNvCxnSpPr>
          <p:nvPr/>
        </p:nvCxnSpPr>
        <p:spPr>
          <a:xfrm flipH="1" flipV="1">
            <a:off x="1611086" y="3643080"/>
            <a:ext cx="5838905" cy="28754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393370" y="6284677"/>
            <a:ext cx="3585030" cy="36285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2" y="177799"/>
            <a:ext cx="798285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Operaţiuni ce pot periclita restricţia referenţială</a:t>
            </a:r>
            <a:endParaRPr lang="en-US" dirty="0">
              <a:latin typeface="Arial Unicode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0571" y="1596571"/>
            <a:ext cx="8563429" cy="5080000"/>
          </a:xfrm>
        </p:spPr>
        <p:txBody>
          <a:bodyPr/>
          <a:lstStyle/>
          <a:p>
            <a:r>
              <a:rPr lang="ro-RO" dirty="0"/>
              <a:t>Într-o tabelă copil</a:t>
            </a:r>
            <a:r>
              <a:rPr lang="en-US" dirty="0"/>
              <a:t> (ex. </a:t>
            </a:r>
            <a:r>
              <a:rPr lang="en-US" dirty="0" err="1"/>
              <a:t>FACTURI</a:t>
            </a:r>
            <a:r>
              <a:rPr lang="en-US" dirty="0"/>
              <a:t>)</a:t>
            </a:r>
            <a:endParaRPr lang="ro-RO" dirty="0"/>
          </a:p>
          <a:p>
            <a:pPr lvl="1"/>
            <a:r>
              <a:rPr lang="ro-RO" dirty="0"/>
              <a:t>Inserarea unei înregistrări (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cheii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ro-RO" dirty="0"/>
              <a:t>ăine nu există în tabela părinte)</a:t>
            </a:r>
          </a:p>
          <a:p>
            <a:pPr lvl="1"/>
            <a:r>
              <a:rPr lang="ro-RO" dirty="0"/>
              <a:t>Modificarea valorii unei chei străine (noua </a:t>
            </a:r>
            <a:r>
              <a:rPr lang="en-US" dirty="0" err="1"/>
              <a:t>valoare</a:t>
            </a:r>
            <a:r>
              <a:rPr lang="ro-RO" dirty="0"/>
              <a:t> </a:t>
            </a:r>
            <a:r>
              <a:rPr lang="en-US" dirty="0"/>
              <a:t>a </a:t>
            </a:r>
            <a:r>
              <a:rPr lang="en-US" dirty="0" err="1"/>
              <a:t>cheii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ro-RO" dirty="0"/>
              <a:t>ăine nu există în tabela părinte)</a:t>
            </a:r>
          </a:p>
          <a:p>
            <a:r>
              <a:rPr lang="ro-RO" dirty="0"/>
              <a:t>Într-o tabelă părinte</a:t>
            </a:r>
            <a:r>
              <a:rPr lang="en-US" dirty="0"/>
              <a:t> (ex. </a:t>
            </a:r>
            <a:r>
              <a:rPr lang="en-US" dirty="0" err="1"/>
              <a:t>CLIENTI</a:t>
            </a:r>
            <a:r>
              <a:rPr lang="en-US" dirty="0"/>
              <a:t>)</a:t>
            </a:r>
            <a:endParaRPr lang="ro-RO" dirty="0"/>
          </a:p>
          <a:p>
            <a:pPr lvl="1"/>
            <a:r>
              <a:rPr lang="ro-RO" dirty="0"/>
              <a:t>Ștergerea unei înregistări (înregistrările copil rămân </a:t>
            </a:r>
            <a:r>
              <a:rPr lang="en-US" dirty="0"/>
              <a:t>“</a:t>
            </a:r>
            <a:r>
              <a:rPr lang="ro-RO" dirty="0"/>
              <a:t>orfane</a:t>
            </a:r>
            <a:r>
              <a:rPr lang="en-US" dirty="0"/>
              <a:t>”)</a:t>
            </a:r>
            <a:endParaRPr lang="ro-RO" dirty="0"/>
          </a:p>
          <a:p>
            <a:pPr lvl="1"/>
            <a:r>
              <a:rPr lang="ro-RO" dirty="0"/>
              <a:t>Modificarea valorii unei chei primare</a:t>
            </a:r>
            <a:r>
              <a:rPr lang="en-US" dirty="0"/>
              <a:t> </a:t>
            </a:r>
            <a:r>
              <a:rPr lang="ro-RO" dirty="0"/>
              <a:t>(înregistrările copil </a:t>
            </a:r>
            <a:r>
              <a:rPr lang="en-US" dirty="0"/>
              <a:t>ale </a:t>
            </a:r>
            <a:r>
              <a:rPr lang="en-US" dirty="0" err="1"/>
              <a:t>vechii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a </a:t>
            </a:r>
            <a:r>
              <a:rPr lang="en-US" dirty="0" err="1"/>
              <a:t>cheii</a:t>
            </a:r>
            <a:r>
              <a:rPr lang="en-US" dirty="0"/>
              <a:t> </a:t>
            </a:r>
            <a:r>
              <a:rPr lang="en-US" dirty="0" err="1"/>
              <a:t>primare</a:t>
            </a:r>
            <a:r>
              <a:rPr lang="en-US" dirty="0"/>
              <a:t> </a:t>
            </a:r>
            <a:r>
              <a:rPr lang="ro-RO" dirty="0"/>
              <a:t>rămân </a:t>
            </a:r>
            <a:r>
              <a:rPr lang="en-US" dirty="0"/>
              <a:t>“</a:t>
            </a:r>
            <a:r>
              <a:rPr lang="ro-RO" dirty="0"/>
              <a:t>orfane</a:t>
            </a:r>
            <a:r>
              <a:rPr lang="en-US" dirty="0"/>
              <a:t>”)</a:t>
            </a:r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827" y="134258"/>
            <a:ext cx="7859485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>
                <a:latin typeface="Arial Unicode MS"/>
              </a:rPr>
              <a:t>Reguli</a:t>
            </a:r>
            <a:r>
              <a:rPr lang="en-US" dirty="0">
                <a:latin typeface="Arial Unicode MS"/>
              </a:rPr>
              <a:t> de </a:t>
            </a:r>
            <a:r>
              <a:rPr lang="en-US" dirty="0" err="1">
                <a:latin typeface="Arial Unicode MS"/>
              </a:rPr>
              <a:t>implementare</a:t>
            </a:r>
            <a:r>
              <a:rPr lang="en-US" dirty="0">
                <a:latin typeface="Arial Unicode MS"/>
              </a:rPr>
              <a:t> a</a:t>
            </a:r>
            <a:r>
              <a:rPr lang="ro-RO" dirty="0">
                <a:latin typeface="Arial Unicode MS"/>
              </a:rPr>
              <a:t> unei</a:t>
            </a:r>
            <a:r>
              <a:rPr lang="en-US" dirty="0">
                <a:latin typeface="Arial Unicode MS"/>
              </a:rPr>
              <a:t> </a:t>
            </a:r>
            <a:r>
              <a:rPr lang="en-US" dirty="0" err="1">
                <a:latin typeface="Arial Unicode MS"/>
              </a:rPr>
              <a:t>restricţ</a:t>
            </a:r>
            <a:r>
              <a:rPr lang="ro-RO" dirty="0">
                <a:latin typeface="Arial Unicode MS"/>
              </a:rPr>
              <a:t>ii referenţiale</a:t>
            </a:r>
            <a:endParaRPr lang="en-US" dirty="0">
              <a:latin typeface="Arial Unicode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0570" y="1314870"/>
            <a:ext cx="8563429" cy="5159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La </a:t>
            </a:r>
            <a:r>
              <a:rPr lang="ro-RO" dirty="0"/>
              <a:t>ştergerea unei înregistrări părinte - ON DELETE</a:t>
            </a:r>
          </a:p>
          <a:p>
            <a:pPr lvl="1"/>
            <a:r>
              <a:rPr lang="ro-RO" dirty="0"/>
              <a:t>Se blochează operaţiunea dacă există măcar o înregistrare copil (RESTRICT)</a:t>
            </a:r>
          </a:p>
          <a:p>
            <a:pPr lvl="1"/>
            <a:r>
              <a:rPr lang="ro-RO" dirty="0"/>
              <a:t>Se şterg în cascadă toate înregistrările copil (CASCADE)</a:t>
            </a:r>
          </a:p>
          <a:p>
            <a:r>
              <a:rPr lang="en-US" dirty="0"/>
              <a:t>La </a:t>
            </a:r>
            <a:r>
              <a:rPr lang="ro-RO" dirty="0"/>
              <a:t>modificarea unei valori a cheii primare (într-o înregistrare părinte) - ON UPDATE</a:t>
            </a:r>
          </a:p>
          <a:p>
            <a:pPr lvl="1"/>
            <a:r>
              <a:rPr lang="ro-RO" dirty="0"/>
              <a:t>Se blochează operaţiunea dacă există măcar o înregistrare copil (RESTRICT)</a:t>
            </a:r>
          </a:p>
          <a:p>
            <a:pPr lvl="1"/>
            <a:r>
              <a:rPr lang="ro-RO" dirty="0"/>
              <a:t>Se modifică în cascadă valori cheilor străine în toate înregistrările copil (CASCADE)</a:t>
            </a:r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67" y="32661"/>
            <a:ext cx="834571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(Re)Declararea restricţiei referenţiale</a:t>
            </a:r>
            <a:endParaRPr lang="en-US" dirty="0">
              <a:latin typeface="Arial Unicode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745" y="1175657"/>
            <a:ext cx="8279255" cy="5653315"/>
          </a:xfrm>
        </p:spPr>
        <p:txBody>
          <a:bodyPr/>
          <a:lstStyle/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CREATE TABLE </a:t>
            </a:r>
            <a:r>
              <a:rPr lang="en-US" sz="2200" dirty="0" err="1">
                <a:latin typeface="Consolas"/>
                <a:cs typeface="Consolas"/>
              </a:rPr>
              <a:t>clienti</a:t>
            </a:r>
            <a:r>
              <a:rPr lang="ro-RO" sz="2200" dirty="0">
                <a:latin typeface="Consolas"/>
                <a:cs typeface="Consolas"/>
              </a:rPr>
              <a:t>  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NUMERIC</a:t>
            </a:r>
            <a:r>
              <a:rPr lang="en-US" sz="2200" dirty="0">
                <a:latin typeface="Consolas"/>
                <a:cs typeface="Consolas"/>
              </a:rPr>
              <a:t>(6) NOT NULL,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 err="1">
                <a:latin typeface="Consolas"/>
                <a:cs typeface="Consolas"/>
              </a:rPr>
              <a:t>dencl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VARCHAR</a:t>
            </a:r>
            <a:r>
              <a:rPr lang="en-US" sz="2200" dirty="0">
                <a:latin typeface="Consolas"/>
                <a:cs typeface="Consolas"/>
              </a:rPr>
              <a:t>(30),  </a:t>
            </a:r>
            <a:r>
              <a:rPr lang="en-US" sz="2200" dirty="0" err="1">
                <a:latin typeface="Consolas"/>
                <a:cs typeface="Consolas"/>
              </a:rPr>
              <a:t>codfiscal</a:t>
            </a:r>
            <a:r>
              <a:rPr lang="en-US" sz="2200" dirty="0">
                <a:latin typeface="Consolas"/>
                <a:cs typeface="Consolas"/>
              </a:rPr>
              <a:t> CHAR(9),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...</a:t>
            </a:r>
            <a:r>
              <a:rPr lang="en-US" sz="2200" dirty="0">
                <a:latin typeface="Consolas"/>
                <a:cs typeface="Consolas"/>
              </a:rPr>
              <a:t>,  CONSTRAINT </a:t>
            </a:r>
            <a:r>
              <a:rPr lang="en-US" sz="2200" dirty="0" err="1">
                <a:latin typeface="Consolas"/>
                <a:cs typeface="Consolas"/>
              </a:rPr>
              <a:t>pk_clienti</a:t>
            </a:r>
            <a:r>
              <a:rPr lang="en-US" sz="2200" dirty="0">
                <a:latin typeface="Consolas"/>
                <a:cs typeface="Consolas"/>
              </a:rPr>
              <a:t> PRIMARY KEY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), </a:t>
            </a:r>
            <a:r>
              <a:rPr lang="ro-RO" sz="2200" dirty="0">
                <a:latin typeface="Consolas"/>
                <a:cs typeface="Consolas"/>
              </a:rPr>
              <a:t> ...</a:t>
            </a: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    ) </a:t>
            </a:r>
            <a:r>
              <a:rPr lang="en-US" sz="2200" dirty="0">
                <a:latin typeface="Consolas"/>
                <a:cs typeface="Consolas"/>
              </a:rPr>
              <a:t>;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CREATE TABLE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( 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nrfact</a:t>
            </a:r>
            <a:r>
              <a:rPr lang="en-US" sz="2200" dirty="0">
                <a:latin typeface="Consolas"/>
                <a:cs typeface="Consolas"/>
              </a:rPr>
              <a:t> NUMERIC(8,0) NOT NULL,  </a:t>
            </a:r>
            <a:r>
              <a:rPr lang="en-US" sz="2200" dirty="0" err="1">
                <a:latin typeface="Consolas"/>
                <a:cs typeface="Consolas"/>
              </a:rPr>
              <a:t>datafact</a:t>
            </a:r>
            <a:r>
              <a:rPr lang="en-US" sz="2200" dirty="0">
                <a:latin typeface="Consolas"/>
                <a:cs typeface="Consolas"/>
              </a:rPr>
              <a:t> DATE,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NUMERIC(6),  …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CONSTRAINT </a:t>
            </a:r>
            <a:r>
              <a:rPr lang="en-US" sz="2200" dirty="0" err="1">
                <a:latin typeface="Consolas"/>
                <a:cs typeface="Consolas"/>
              </a:rPr>
              <a:t>fk_facturi_clienti</a:t>
            </a:r>
            <a:r>
              <a:rPr lang="en-US" sz="2200" dirty="0">
                <a:latin typeface="Consolas"/>
                <a:cs typeface="Consolas"/>
              </a:rPr>
              <a:t> FOREIGN KEY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     REFERENCES </a:t>
            </a:r>
            <a:r>
              <a:rPr lang="en-US" sz="2200" dirty="0" err="1">
                <a:latin typeface="Consolas"/>
                <a:cs typeface="Consolas"/>
              </a:rPr>
              <a:t>clienti</a:t>
            </a:r>
            <a:r>
              <a:rPr lang="en-US" sz="2200" dirty="0">
                <a:latin typeface="Consolas"/>
                <a:cs typeface="Consolas"/>
              </a:rPr>
              <a:t>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    </a:t>
            </a:r>
            <a:r>
              <a:rPr lang="ro-RO" sz="2200" dirty="0">
                <a:latin typeface="Consolas"/>
                <a:cs typeface="Consolas"/>
              </a:rPr>
              <a:t>		</a:t>
            </a:r>
            <a:r>
              <a:rPr lang="en-US" sz="2200" dirty="0">
                <a:latin typeface="Consolas"/>
                <a:cs typeface="Consolas"/>
              </a:rPr>
              <a:t>ON UPDATE </a:t>
            </a:r>
            <a:r>
              <a:rPr lang="ro-RO" sz="2200" dirty="0">
                <a:latin typeface="Consolas"/>
                <a:cs typeface="Consolas"/>
              </a:rPr>
              <a:t>CASCADE</a:t>
            </a:r>
            <a:r>
              <a:rPr lang="en-US" sz="22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	    </a:t>
            </a:r>
            <a:r>
              <a:rPr lang="ro-RO" sz="2200" dirty="0">
                <a:latin typeface="Consolas"/>
                <a:cs typeface="Consolas"/>
              </a:rPr>
              <a:t>		</a:t>
            </a:r>
            <a:r>
              <a:rPr lang="en-US" sz="2200" dirty="0">
                <a:latin typeface="Consolas"/>
                <a:cs typeface="Consolas"/>
              </a:rPr>
              <a:t>ON DELETE </a:t>
            </a:r>
            <a:r>
              <a:rPr lang="ro-RO" sz="2200" dirty="0">
                <a:latin typeface="Consolas"/>
                <a:cs typeface="Consolas"/>
              </a:rPr>
              <a:t>RESTRICT</a:t>
            </a:r>
            <a:r>
              <a:rPr lang="en-US" sz="2200" dirty="0">
                <a:latin typeface="Consolas"/>
                <a:cs typeface="Consolas"/>
              </a:rPr>
              <a:t> ) ;</a:t>
            </a:r>
          </a:p>
          <a:p>
            <a:pPr>
              <a:buNone/>
            </a:pPr>
            <a:r>
              <a:rPr lang="en-US" sz="2200" dirty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0641" y="187552"/>
            <a:ext cx="7912101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Restricţii de comportament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05119" y="1752600"/>
            <a:ext cx="8081682" cy="4890247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Reguli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i="1" dirty="0" err="1"/>
              <a:t>atribut</a:t>
            </a:r>
            <a:r>
              <a:rPr lang="en-US" dirty="0"/>
              <a:t>: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/>
              <a:t>AnStudii</a:t>
            </a:r>
            <a:r>
              <a:rPr lang="en-US" dirty="0"/>
              <a:t> </a:t>
            </a:r>
            <a:r>
              <a:rPr lang="en-US" dirty="0" err="1"/>
              <a:t>cuprins</a:t>
            </a:r>
            <a:r>
              <a:rPr lang="en-US" dirty="0"/>
              <a:t> </a:t>
            </a:r>
            <a:r>
              <a:rPr lang="en-US" dirty="0" err="1">
                <a:cs typeface="Times New Roman" pitchFamily="18" charset="0"/>
              </a:rPr>
              <a:t>între</a:t>
            </a:r>
            <a:r>
              <a:rPr lang="en-US" dirty="0">
                <a:cs typeface="Times New Roman" pitchFamily="18" charset="0"/>
              </a:rPr>
              <a:t> 1 </a:t>
            </a:r>
            <a:r>
              <a:rPr lang="en-US" dirty="0" err="1">
                <a:cs typeface="Times New Roman" pitchFamily="18" charset="0"/>
              </a:rPr>
              <a:t>si</a:t>
            </a:r>
            <a:r>
              <a:rPr lang="en-US" dirty="0">
                <a:cs typeface="Times New Roman" pitchFamily="18" charset="0"/>
              </a:rPr>
              <a:t> 3:</a:t>
            </a:r>
          </a:p>
          <a:p>
            <a:pPr marL="886968"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err="1">
                <a:latin typeface="Arial" pitchFamily="34" charset="0"/>
                <a:cs typeface="Times New Roman" pitchFamily="18" charset="0"/>
              </a:rPr>
              <a:t>AnStudii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 BETWEEN 1 AND 3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>
                <a:cs typeface="Times New Roman" pitchFamily="18" charset="0"/>
              </a:rPr>
              <a:t>Sex </a:t>
            </a:r>
            <a:r>
              <a:rPr lang="en-US" dirty="0" err="1">
                <a:cs typeface="Times New Roman" pitchFamily="18" charset="0"/>
              </a:rPr>
              <a:t>poate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fi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doar</a:t>
            </a:r>
            <a:r>
              <a:rPr lang="en-US" dirty="0">
                <a:cs typeface="Times New Roman" pitchFamily="18" charset="0"/>
              </a:rPr>
              <a:t> F </a:t>
            </a:r>
            <a:r>
              <a:rPr lang="en-US" dirty="0" err="1">
                <a:cs typeface="Times New Roman" pitchFamily="18" charset="0"/>
              </a:rPr>
              <a:t>sau</a:t>
            </a:r>
            <a:r>
              <a:rPr lang="en-US" dirty="0">
                <a:cs typeface="Times New Roman" pitchFamily="18" charset="0"/>
              </a:rPr>
              <a:t> B: 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Sex IN (‘F’, ‘B’)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>
                <a:cs typeface="Times New Roman" pitchFamily="18" charset="0"/>
              </a:rPr>
              <a:t>Stare </a:t>
            </a:r>
            <a:r>
              <a:rPr lang="en-US" dirty="0" err="1">
                <a:cs typeface="Times New Roman" pitchFamily="18" charset="0"/>
              </a:rPr>
              <a:t>civila</a:t>
            </a:r>
            <a:r>
              <a:rPr lang="en-US" dirty="0">
                <a:cs typeface="Times New Roman" pitchFamily="18" charset="0"/>
              </a:rPr>
              <a:t>: N, C, D: </a:t>
            </a:r>
            <a:r>
              <a:rPr lang="en-US" b="1" dirty="0" err="1">
                <a:latin typeface="Arial" pitchFamily="34" charset="0"/>
                <a:cs typeface="Times New Roman" pitchFamily="18" charset="0"/>
              </a:rPr>
              <a:t>StareCiv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 IN (‘</a:t>
            </a:r>
            <a:r>
              <a:rPr lang="en-US" b="1" dirty="0" err="1">
                <a:latin typeface="Arial" pitchFamily="34" charset="0"/>
                <a:cs typeface="Times New Roman" pitchFamily="18" charset="0"/>
              </a:rPr>
              <a:t>N’,’C’,’D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’)</a:t>
            </a:r>
            <a:endParaRPr lang="ro-RO" b="1" dirty="0">
              <a:latin typeface="Arial" pitchFamily="34" charset="0"/>
              <a:cs typeface="Times New Roman" pitchFamily="18" charset="0"/>
            </a:endParaRP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b="1" dirty="0">
              <a:latin typeface="Arial" pitchFamily="34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Reguli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i="1" dirty="0" err="1">
                <a:cs typeface="Times New Roman" pitchFamily="18" charset="0"/>
              </a:rPr>
              <a:t>î</a:t>
            </a:r>
            <a:r>
              <a:rPr lang="en-US" i="1" dirty="0" err="1"/>
              <a:t>nregistrare</a:t>
            </a:r>
            <a:r>
              <a:rPr lang="en-US" dirty="0"/>
              <a:t>: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CicluStudii</a:t>
            </a:r>
            <a:r>
              <a:rPr lang="en-US" dirty="0"/>
              <a:t> =</a:t>
            </a:r>
            <a:r>
              <a:rPr lang="ro-RO" dirty="0"/>
              <a:t> </a:t>
            </a:r>
            <a:r>
              <a:rPr lang="en-US" dirty="0"/>
              <a:t>2,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AnStudii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1 </a:t>
            </a:r>
            <a:r>
              <a:rPr lang="en-US" dirty="0" err="1"/>
              <a:t>sau</a:t>
            </a:r>
            <a:r>
              <a:rPr lang="en-US" dirty="0"/>
              <a:t> 2: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Arial" pitchFamily="34" charset="0"/>
                <a:cs typeface="Times New Roman" pitchFamily="18" charset="0"/>
              </a:rPr>
              <a:t>CASE WHEN </a:t>
            </a:r>
            <a:r>
              <a:rPr lang="en-US" b="1" dirty="0" err="1">
                <a:latin typeface="Arial" pitchFamily="34" charset="0"/>
                <a:cs typeface="Times New Roman" pitchFamily="18" charset="0"/>
              </a:rPr>
              <a:t>CicluStudii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=2 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Arial" pitchFamily="34" charset="0"/>
                <a:cs typeface="Times New Roman" pitchFamily="18" charset="0"/>
              </a:rPr>
              <a:t>	THEN </a:t>
            </a:r>
            <a:r>
              <a:rPr lang="en-US" b="1" dirty="0" err="1">
                <a:latin typeface="Arial" pitchFamily="34" charset="0"/>
                <a:cs typeface="Times New Roman" pitchFamily="18" charset="0"/>
              </a:rPr>
              <a:t>AnStudii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 &lt;3 END</a:t>
            </a:r>
            <a:endParaRPr lang="ro-RO" b="1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231095"/>
            <a:ext cx="892628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Declararea </a:t>
            </a:r>
            <a:r>
              <a:rPr lang="en-US" dirty="0" err="1">
                <a:latin typeface="Arial Unicode MS"/>
              </a:rPr>
              <a:t>unei</a:t>
            </a:r>
            <a:r>
              <a:rPr lang="en-US" dirty="0">
                <a:latin typeface="Arial Unicode MS"/>
              </a:rPr>
              <a:t> </a:t>
            </a:r>
            <a:r>
              <a:rPr lang="en-US" dirty="0" err="1">
                <a:latin typeface="Arial Unicode MS"/>
              </a:rPr>
              <a:t>reguli</a:t>
            </a:r>
            <a:r>
              <a:rPr lang="en-US" dirty="0">
                <a:latin typeface="Arial Unicode MS"/>
              </a:rPr>
              <a:t> la </a:t>
            </a:r>
            <a:r>
              <a:rPr lang="en-US" dirty="0" err="1">
                <a:latin typeface="Arial Unicode MS"/>
              </a:rPr>
              <a:t>nivel</a:t>
            </a:r>
            <a:r>
              <a:rPr lang="en-US" dirty="0">
                <a:latin typeface="Arial Unicode MS"/>
              </a:rPr>
              <a:t> de </a:t>
            </a:r>
            <a:r>
              <a:rPr lang="en-US" dirty="0" err="1">
                <a:latin typeface="Arial Unicode MS"/>
              </a:rPr>
              <a:t>atribut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838" y="1640114"/>
            <a:ext cx="8339364" cy="4876800"/>
          </a:xfrm>
        </p:spPr>
        <p:txBody>
          <a:bodyPr/>
          <a:lstStyle/>
          <a:p>
            <a:pPr marL="82550" indent="0">
              <a:buNone/>
            </a:pPr>
            <a:r>
              <a:rPr lang="en-US" dirty="0">
                <a:latin typeface="Consolas"/>
                <a:cs typeface="Consolas"/>
              </a:rPr>
              <a:t>CREATE TABLE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( 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NUMERIC(8) NOT NULL, 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DATE DEFAULT </a:t>
            </a:r>
            <a:r>
              <a:rPr lang="en-US" dirty="0" err="1">
                <a:latin typeface="Consolas"/>
                <a:cs typeface="Consolas"/>
              </a:rPr>
              <a:t>CURRENT_DATE</a:t>
            </a:r>
            <a:r>
              <a:rPr lang="en-US" dirty="0">
                <a:latin typeface="Consolas"/>
                <a:cs typeface="Consolas"/>
              </a:rPr>
              <a:t>, 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	…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  CONSTRAINT </a:t>
            </a:r>
            <a:r>
              <a:rPr lang="en-US" dirty="0" err="1">
                <a:latin typeface="Consolas"/>
                <a:cs typeface="Consolas"/>
              </a:rPr>
              <a:t>ck_datafact</a:t>
            </a:r>
            <a:r>
              <a:rPr lang="en-US" dirty="0">
                <a:latin typeface="Consolas"/>
                <a:cs typeface="Consolas"/>
              </a:rPr>
              <a:t>  CHECK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   (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&gt;= </a:t>
            </a:r>
            <a:r>
              <a:rPr lang="en-US" dirty="0" err="1">
                <a:latin typeface="Consolas"/>
                <a:cs typeface="Consolas"/>
              </a:rPr>
              <a:t>DATE’2010</a:t>
            </a:r>
            <a:r>
              <a:rPr lang="en-US" dirty="0">
                <a:latin typeface="Consolas"/>
                <a:cs typeface="Consolas"/>
              </a:rPr>
              <a:t>-08-01’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			AND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&lt;= </a:t>
            </a:r>
            <a:r>
              <a:rPr lang="en-US" dirty="0" err="1">
                <a:latin typeface="Consolas"/>
                <a:cs typeface="Consolas"/>
              </a:rPr>
              <a:t>DATE‘2015</a:t>
            </a:r>
            <a:r>
              <a:rPr lang="en-US" dirty="0">
                <a:latin typeface="Consolas"/>
                <a:cs typeface="Consolas"/>
              </a:rPr>
              <a:t>-01-01’)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…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); </a:t>
            </a:r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99" y="202068"/>
            <a:ext cx="857159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</a:t>
            </a:r>
            <a:r>
              <a:rPr lang="en-US" dirty="0" err="1">
                <a:latin typeface="Arial Unicode MS"/>
              </a:rPr>
              <a:t>regulii</a:t>
            </a:r>
            <a:r>
              <a:rPr lang="en-US" dirty="0">
                <a:latin typeface="Arial Unicode MS"/>
              </a:rPr>
              <a:t> la </a:t>
            </a:r>
            <a:r>
              <a:rPr lang="en-US" dirty="0" err="1">
                <a:latin typeface="Arial Unicode MS"/>
              </a:rPr>
              <a:t>nivel</a:t>
            </a:r>
            <a:r>
              <a:rPr lang="en-US" dirty="0">
                <a:latin typeface="Arial Unicode MS"/>
              </a:rPr>
              <a:t> de </a:t>
            </a:r>
            <a:r>
              <a:rPr lang="en-US" dirty="0" err="1">
                <a:latin typeface="Arial Unicode MS"/>
              </a:rPr>
              <a:t>atribut</a:t>
            </a:r>
            <a:endParaRPr lang="en-US" dirty="0">
              <a:latin typeface="Arial Unicode MS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0800" y="1566091"/>
            <a:ext cx="52832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6" descr="C:\Users\MARINF~1\AppData\Local\Temp\SNAGHTML311371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8685" y="3220357"/>
            <a:ext cx="5820178" cy="254181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508000" y="4586514"/>
            <a:ext cx="1465943" cy="39188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54915" y="5885543"/>
            <a:ext cx="1690914" cy="47171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1" y="0"/>
            <a:ext cx="80200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Structura (obiectele) unei BDR</a:t>
            </a:r>
            <a:endParaRPr lang="en-US" dirty="0">
              <a:latin typeface="Arial Unicode MS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85793" y="1181091"/>
            <a:ext cx="8372474" cy="5676909"/>
          </a:xfrm>
        </p:spPr>
        <p:txBody>
          <a:bodyPr/>
          <a:lstStyle/>
          <a:p>
            <a:r>
              <a:rPr lang="en-US" dirty="0"/>
              <a:t>N</a:t>
            </a:r>
            <a:r>
              <a:rPr lang="ro-RO" dirty="0"/>
              <a:t>oţiuni ale </a:t>
            </a:r>
            <a:r>
              <a:rPr lang="ro-RO" i="1" dirty="0"/>
              <a:t>modelului relaţional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ro-RO" dirty="0"/>
              <a:t>Tabele</a:t>
            </a:r>
            <a:r>
              <a:rPr lang="en-US" dirty="0"/>
              <a:t> (</a:t>
            </a:r>
            <a:r>
              <a:rPr lang="en-US" dirty="0" err="1"/>
              <a:t>rela</a:t>
            </a:r>
            <a:r>
              <a:rPr lang="ro-RO" dirty="0"/>
              <a:t>ţii)</a:t>
            </a:r>
          </a:p>
          <a:p>
            <a:pPr lvl="1"/>
            <a:r>
              <a:rPr lang="ro-RO" dirty="0"/>
              <a:t>Atribute (coloane sau câmpuri)</a:t>
            </a:r>
          </a:p>
          <a:p>
            <a:pPr lvl="1"/>
            <a:r>
              <a:rPr lang="ro-RO" dirty="0"/>
              <a:t>Linii (tupluri sau înregistrări)</a:t>
            </a:r>
          </a:p>
          <a:p>
            <a:pPr lvl="1"/>
            <a:r>
              <a:rPr lang="ro-RO" dirty="0"/>
              <a:t>Restricţii (constrângeri) – vezi </a:t>
            </a:r>
            <a:r>
              <a:rPr lang="ro-RO" i="1" dirty="0"/>
              <a:t>integritatea BD</a:t>
            </a:r>
          </a:p>
          <a:p>
            <a:endParaRPr lang="en-US" sz="1000" dirty="0"/>
          </a:p>
          <a:p>
            <a:r>
              <a:rPr lang="ro-RO" dirty="0"/>
              <a:t>Alte obiecte ce ţin de </a:t>
            </a:r>
            <a:r>
              <a:rPr lang="ro-RO" i="1" dirty="0"/>
              <a:t>implementarea</a:t>
            </a:r>
            <a:r>
              <a:rPr lang="ro-RO" dirty="0"/>
              <a:t> BD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en-US" dirty="0"/>
              <a:t>T</a:t>
            </a:r>
            <a:r>
              <a:rPr lang="ro-RO" dirty="0"/>
              <a:t>abele virtuale (view</a:t>
            </a:r>
            <a:r>
              <a:rPr lang="en-US" dirty="0"/>
              <a:t>-</a:t>
            </a:r>
            <a:r>
              <a:rPr lang="ro-RO" dirty="0"/>
              <a:t>uri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Proceduri</a:t>
            </a:r>
            <a:r>
              <a:rPr lang="en-US" dirty="0"/>
              <a:t> </a:t>
            </a:r>
            <a:r>
              <a:rPr lang="en-US" dirty="0" err="1"/>
              <a:t>stocate</a:t>
            </a:r>
            <a:r>
              <a:rPr lang="ro-RO" dirty="0"/>
              <a:t>, inclusiv declanşatoare</a:t>
            </a:r>
            <a:endParaRPr lang="en-US" dirty="0"/>
          </a:p>
          <a:p>
            <a:pPr lvl="1"/>
            <a:r>
              <a:rPr lang="ro-RO" dirty="0"/>
              <a:t>Indecşi</a:t>
            </a:r>
          </a:p>
          <a:p>
            <a:pPr lvl="1"/>
            <a:r>
              <a:rPr lang="ro-RO" dirty="0"/>
              <a:t>Reguli, etc.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8" y="557213"/>
            <a:ext cx="855821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Schema şi conţinutul unei BDR</a:t>
            </a:r>
            <a:br>
              <a:rPr dirty="0">
                <a:latin typeface="Arial Unicode MS"/>
              </a:rPr>
            </a:br>
            <a:endParaRPr dirty="0">
              <a:latin typeface="Arial Unicode M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709606" y="1670050"/>
            <a:ext cx="8262938" cy="4522788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b="1" dirty="0" err="1">
                <a:cs typeface="Times New Roman" pitchFamily="18" charset="0"/>
              </a:rPr>
              <a:t>Conţinutul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unei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relaţii</a:t>
            </a:r>
            <a:r>
              <a:rPr lang="ro-RO" dirty="0">
                <a:cs typeface="Times New Roman" pitchFamily="18" charset="0"/>
              </a:rPr>
              <a:t> (tabele)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este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reprezentat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ansamblul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tuplurilor</a:t>
            </a:r>
            <a:r>
              <a:rPr lang="ro-RO" dirty="0">
                <a:cs typeface="Times New Roman" pitchFamily="18" charset="0"/>
              </a:rPr>
              <a:t> (înregistrărilor, liniilor)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ce</a:t>
            </a:r>
            <a:r>
              <a:rPr lang="en-US" dirty="0">
                <a:cs typeface="Times New Roman" pitchFamily="18" charset="0"/>
              </a:rPr>
              <a:t> o </a:t>
            </a:r>
            <a:r>
              <a:rPr lang="en-US" dirty="0" err="1">
                <a:cs typeface="Times New Roman" pitchFamily="18" charset="0"/>
              </a:rPr>
              <a:t>alcătuiesc</a:t>
            </a:r>
            <a:r>
              <a:rPr lang="en-US" dirty="0">
                <a:cs typeface="Times New Roman" pitchFamily="18" charset="0"/>
              </a:rPr>
              <a:t> la un moment dat. </a:t>
            </a:r>
          </a:p>
          <a:p>
            <a:pPr algn="just" eaLnBrk="1" hangingPunct="1">
              <a:buFontTx/>
              <a:buNone/>
            </a:pPr>
            <a:endParaRPr lang="ro-RO" dirty="0"/>
          </a:p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	O </a:t>
            </a:r>
            <a:r>
              <a:rPr lang="en-US" b="1" dirty="0" err="1">
                <a:cs typeface="Times New Roman" pitchFamily="18" charset="0"/>
              </a:rPr>
              <a:t>schemă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relaţională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o-RO" dirty="0"/>
              <a:t>- </a:t>
            </a:r>
            <a:r>
              <a:rPr lang="en-US" dirty="0">
                <a:cs typeface="Times New Roman" pitchFamily="18" charset="0"/>
              </a:rPr>
              <a:t>un </a:t>
            </a:r>
            <a:r>
              <a:rPr lang="en-US" dirty="0" err="1">
                <a:cs typeface="Times New Roman" pitchFamily="18" charset="0"/>
              </a:rPr>
              <a:t>ansamblu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ro-RO" dirty="0">
                <a:cs typeface="Times New Roman" pitchFamily="18" charset="0"/>
              </a:rPr>
              <a:t>rela</a:t>
            </a:r>
            <a:r>
              <a:rPr lang="en-US" dirty="0">
                <a:cs typeface="Times New Roman" pitchFamily="18" charset="0"/>
              </a:rPr>
              <a:t>ţ</a:t>
            </a:r>
            <a:r>
              <a:rPr lang="ro-RO" dirty="0">
                <a:cs typeface="Times New Roman" pitchFamily="18" charset="0"/>
              </a:rPr>
              <a:t>ii (</a:t>
            </a:r>
            <a:r>
              <a:rPr lang="en-US" dirty="0" err="1">
                <a:cs typeface="Times New Roman" pitchFamily="18" charset="0"/>
              </a:rPr>
              <a:t>tabele</a:t>
            </a:r>
            <a:r>
              <a:rPr lang="ro-RO" dirty="0">
                <a:cs typeface="Times New Roman" pitchFamily="18" charset="0"/>
              </a:rPr>
              <a:t>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asociate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semantic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prin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domeniul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lor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definiţie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şi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prin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restricţii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integritate</a:t>
            </a: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274638"/>
            <a:ext cx="884396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Schema </a:t>
            </a:r>
            <a:r>
              <a:rPr lang="en-US" dirty="0" err="1">
                <a:latin typeface="Arial Unicode MS"/>
              </a:rPr>
              <a:t>unei</a:t>
            </a:r>
            <a:r>
              <a:rPr lang="en-US" dirty="0">
                <a:latin typeface="Arial Unicode MS"/>
              </a:rPr>
              <a:t> BD simple (</a:t>
            </a:r>
            <a:r>
              <a:rPr lang="en-US" dirty="0" err="1">
                <a:latin typeface="Arial Unicode MS"/>
              </a:rPr>
              <a:t>TRIAJ</a:t>
            </a:r>
            <a:r>
              <a:rPr lang="en-US" dirty="0">
                <a:latin typeface="Arial Unicode MS"/>
              </a:rPr>
              <a:t>)</a:t>
            </a:r>
          </a:p>
        </p:txBody>
      </p:sp>
      <p:pic>
        <p:nvPicPr>
          <p:cNvPr id="48131" name="Picture 2" descr="New Pi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950" y="1870075"/>
            <a:ext cx="814705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44" y="53975"/>
            <a:ext cx="8915400" cy="744538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Schemă simplificată a </a:t>
            </a:r>
            <a:r>
              <a:rPr lang="en-US" dirty="0">
                <a:latin typeface="Arial Unicode MS"/>
              </a:rPr>
              <a:t>BD</a:t>
            </a:r>
            <a:r>
              <a:rPr lang="ro-RO" dirty="0">
                <a:latin typeface="Arial Unicode MS"/>
              </a:rPr>
              <a:t> VÂNZĂRI</a:t>
            </a:r>
            <a:endParaRPr lang="en-US" dirty="0">
              <a:latin typeface="Arial Unicode MS"/>
            </a:endParaRP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182880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9156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27100"/>
            <a:ext cx="9144000" cy="59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482" y="40341"/>
            <a:ext cx="8167968" cy="1089212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Schema </a:t>
            </a:r>
            <a:r>
              <a:rPr lang="en-US" dirty="0">
                <a:latin typeface="Arial Unicode MS"/>
              </a:rPr>
              <a:t>BD</a:t>
            </a:r>
            <a:r>
              <a:rPr lang="ro-RO" dirty="0">
                <a:latin typeface="Arial Unicode MS"/>
              </a:rPr>
              <a:t> VÂNZĂRI</a:t>
            </a:r>
            <a:r>
              <a:rPr lang="en-US" dirty="0">
                <a:latin typeface="Arial Unicode MS"/>
              </a:rPr>
              <a:t> </a:t>
            </a:r>
            <a:r>
              <a:rPr lang="ro-RO" dirty="0">
                <a:latin typeface="Arial Unicode MS"/>
              </a:rPr>
              <a:t>în </a:t>
            </a:r>
            <a:br>
              <a:rPr lang="ro-RO" dirty="0">
                <a:latin typeface="Arial Unicode MS"/>
              </a:rPr>
            </a:br>
            <a:r>
              <a:rPr lang="ro-RO" dirty="0">
                <a:latin typeface="Arial Unicode MS"/>
              </a:rPr>
              <a:t>Oracle Data Modeler</a:t>
            </a:r>
            <a:endParaRPr lang="en-US" dirty="0">
              <a:latin typeface="Arial Unicode M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447" y="1255339"/>
            <a:ext cx="9157447" cy="5589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54048" y="99008"/>
            <a:ext cx="893445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Teme de discu</a:t>
            </a:r>
            <a:r>
              <a:rPr lang="ro-RO" dirty="0">
                <a:latin typeface="Arial Unicode MS"/>
              </a:rPr>
              <a:t>ţ</a:t>
            </a:r>
            <a:r>
              <a:rPr lang="en-US" dirty="0">
                <a:latin typeface="Arial Unicode MS"/>
              </a:rPr>
              <a:t>ie la curs</a:t>
            </a:r>
            <a:endParaRPr dirty="0">
              <a:latin typeface="Arial Unicode MS"/>
            </a:endParaRP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>
          <a:xfrm>
            <a:off x="578223" y="1229407"/>
            <a:ext cx="8436909" cy="5533834"/>
          </a:xfrm>
        </p:spPr>
        <p:txBody>
          <a:bodyPr/>
          <a:lstStyle/>
          <a:p>
            <a:pPr algn="just" eaLnBrk="1" hangingPunct="1"/>
            <a:r>
              <a:rPr lang="ro-RO" dirty="0"/>
              <a:t>Se dă schema </a:t>
            </a:r>
            <a:r>
              <a:rPr lang="ro-RO" b="1" i="1" dirty="0"/>
              <a:t>DVD </a:t>
            </a:r>
            <a:r>
              <a:rPr lang="ro-RO" b="1" i="1" dirty="0" err="1"/>
              <a:t>Rental</a:t>
            </a:r>
            <a:r>
              <a:rPr lang="ro-RO" b="1" i="1" dirty="0"/>
              <a:t> </a:t>
            </a:r>
            <a:r>
              <a:rPr lang="ro-RO" dirty="0"/>
              <a:t>(vezi </a:t>
            </a:r>
            <a:r>
              <a:rPr lang="ro-RO" dirty="0" err="1"/>
              <a:t>GitHub</a:t>
            </a:r>
            <a:r>
              <a:rPr lang="ro-RO" dirty="0"/>
              <a:t>)</a:t>
            </a:r>
          </a:p>
          <a:p>
            <a:pPr lvl="1" algn="just" eaLnBrk="1" hangingPunct="1"/>
            <a:r>
              <a:rPr lang="ro-RO" dirty="0"/>
              <a:t>Precizați ce entitate descrie o înregistrare din fiecare tabelă a bazei de date</a:t>
            </a:r>
          </a:p>
          <a:p>
            <a:pPr lvl="1" algn="just" eaLnBrk="1" hangingPunct="1"/>
            <a:r>
              <a:rPr lang="ro-RO" dirty="0"/>
              <a:t>Discutați cheia primară și cheile alternative ale fiecărei tabele</a:t>
            </a:r>
          </a:p>
          <a:p>
            <a:pPr lvl="1" algn="just" eaLnBrk="1" hangingPunct="1"/>
            <a:r>
              <a:rPr lang="ro-RO" dirty="0"/>
              <a:t>Care sunt atributele pentru care ați declara restricția de </a:t>
            </a:r>
            <a:r>
              <a:rPr lang="ro-RO" dirty="0" err="1"/>
              <a:t>nenulitate</a:t>
            </a:r>
            <a:r>
              <a:rPr lang="ro-RO" dirty="0"/>
              <a:t> și de ce?</a:t>
            </a:r>
          </a:p>
          <a:p>
            <a:pPr lvl="1" algn="just" eaLnBrk="1" hangingPunct="1"/>
            <a:r>
              <a:rPr lang="ro-RO" dirty="0"/>
              <a:t>Discutați fiecare restricție </a:t>
            </a:r>
            <a:r>
              <a:rPr lang="ro-RO" dirty="0" err="1"/>
              <a:t>referențială</a:t>
            </a:r>
            <a:endParaRPr lang="ro-RO" dirty="0"/>
          </a:p>
          <a:p>
            <a:pPr lvl="1" algn="just" eaLnBrk="1" hangingPunct="1"/>
            <a:r>
              <a:rPr lang="ro-RO" dirty="0"/>
              <a:t>Propuneți între două și cinci reguli de validare pentru fiecare tabelă din BD </a:t>
            </a:r>
          </a:p>
          <a:p>
            <a:pPr lvl="1" algn="just" eaLnBrk="1" hangingPunct="1"/>
            <a:r>
              <a:rPr lang="ro-RO" dirty="0"/>
              <a:t>Propuneți atribute suplimentare și justificați-le.</a:t>
            </a:r>
          </a:p>
          <a:p>
            <a:pPr algn="just" eaLnBrk="1" hangingPunct="1"/>
            <a:r>
              <a:rPr lang="ro-RO" dirty="0"/>
              <a:t>Analog pentru BD </a:t>
            </a:r>
            <a:r>
              <a:rPr lang="ro-RO" b="1" i="1" dirty="0" err="1"/>
              <a:t>Northwind</a:t>
            </a:r>
            <a:r>
              <a:rPr lang="ro-RO" dirty="0"/>
              <a:t> (vezi </a:t>
            </a:r>
            <a:r>
              <a:rPr lang="ro-RO" dirty="0" err="1"/>
              <a:t>GitHub</a:t>
            </a:r>
            <a:r>
              <a:rPr lang="ro-RO" dirty="0"/>
              <a:t>)</a:t>
            </a:r>
          </a:p>
          <a:p>
            <a:pPr lvl="1" algn="just" eaLnBrk="1" hangingPunct="1"/>
            <a:endParaRPr lang="en-US" dirty="0"/>
          </a:p>
          <a:p>
            <a:pPr lvl="1" algn="just" eaLnBrk="1" hangingPunct="1"/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Tabele virtuale (view-uri)</a:t>
            </a:r>
            <a:endParaRPr dirty="0">
              <a:latin typeface="Arial Unicode MS"/>
            </a:endParaRP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>
          <a:xfrm>
            <a:off x="578223" y="1488141"/>
            <a:ext cx="8436909" cy="5410200"/>
          </a:xfrm>
        </p:spPr>
        <p:txBody>
          <a:bodyPr/>
          <a:lstStyle/>
          <a:p>
            <a:pPr algn="just" eaLnBrk="1" hangingPunct="1"/>
            <a:r>
              <a:rPr lang="ro-RO"/>
              <a:t>V</a:t>
            </a:r>
            <a:r>
              <a:rPr lang="en-US">
                <a:cs typeface="Times New Roman" pitchFamily="18" charset="0"/>
              </a:rPr>
              <a:t>iew (</a:t>
            </a:r>
            <a:r>
              <a:rPr lang="ro-RO"/>
              <a:t>engl</a:t>
            </a:r>
            <a:r>
              <a:rPr lang="en-US">
                <a:cs typeface="Times New Roman" pitchFamily="18" charset="0"/>
              </a:rPr>
              <a:t>)</a:t>
            </a:r>
            <a:r>
              <a:rPr lang="ro-RO"/>
              <a:t> - </a:t>
            </a:r>
            <a:r>
              <a:rPr lang="en-US">
                <a:cs typeface="Times New Roman" pitchFamily="18" charset="0"/>
              </a:rPr>
              <a:t>imagine, relaţie (tabelă) virtuală, derivată</a:t>
            </a:r>
            <a:r>
              <a:rPr lang="en-US" b="1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sau</a:t>
            </a:r>
            <a:r>
              <a:rPr lang="en-US" b="1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dinamică. </a:t>
            </a:r>
            <a:endParaRPr lang="ro-RO"/>
          </a:p>
          <a:p>
            <a:pPr algn="just" eaLnBrk="1" hangingPunct="1"/>
            <a:r>
              <a:rPr lang="en-US">
                <a:cs typeface="Times New Roman" pitchFamily="18" charset="0"/>
              </a:rPr>
              <a:t>O </a:t>
            </a:r>
            <a:r>
              <a:rPr lang="ro-RO">
                <a:cs typeface="Times New Roman" pitchFamily="18" charset="0"/>
              </a:rPr>
              <a:t>tabelă</a:t>
            </a:r>
            <a:r>
              <a:rPr lang="en-US">
                <a:cs typeface="Times New Roman" pitchFamily="18" charset="0"/>
              </a:rPr>
              <a:t> virtuală stabileşte o legătură semantică între </a:t>
            </a:r>
            <a:r>
              <a:rPr lang="ro-RO">
                <a:cs typeface="Times New Roman" pitchFamily="18" charset="0"/>
              </a:rPr>
              <a:t>tabele obişnuite</a:t>
            </a:r>
            <a:r>
              <a:rPr lang="en-US">
                <a:cs typeface="Times New Roman" pitchFamily="18" charset="0"/>
              </a:rPr>
              <a:t> </a:t>
            </a:r>
            <a:r>
              <a:rPr lang="ro-RO">
                <a:cs typeface="Times New Roman" pitchFamily="18" charset="0"/>
              </a:rPr>
              <a:t>(</a:t>
            </a:r>
            <a:r>
              <a:rPr lang="en-US">
                <a:cs typeface="Times New Roman" pitchFamily="18" charset="0"/>
              </a:rPr>
              <a:t>statice</a:t>
            </a:r>
            <a:r>
              <a:rPr lang="ro-RO">
                <a:cs typeface="Times New Roman" pitchFamily="18" charset="0"/>
              </a:rPr>
              <a:t>)</a:t>
            </a:r>
            <a:r>
              <a:rPr lang="en-US">
                <a:cs typeface="Times New Roman" pitchFamily="18" charset="0"/>
              </a:rPr>
              <a:t> şi/sau alte </a:t>
            </a:r>
            <a:r>
              <a:rPr lang="ro-RO">
                <a:cs typeface="Times New Roman" pitchFamily="18" charset="0"/>
              </a:rPr>
              <a:t>tabele virtuale (</a:t>
            </a:r>
            <a:r>
              <a:rPr lang="en-US">
                <a:cs typeface="Times New Roman" pitchFamily="18" charset="0"/>
              </a:rPr>
              <a:t>dinamice</a:t>
            </a:r>
            <a:r>
              <a:rPr lang="ro-RO">
                <a:cs typeface="Times New Roman" pitchFamily="18" charset="0"/>
              </a:rPr>
              <a:t>)</a:t>
            </a:r>
            <a:r>
              <a:rPr lang="en-US">
                <a:cs typeface="Times New Roman" pitchFamily="18" charset="0"/>
              </a:rPr>
              <a:t>, nefiind definită explicit, prin tupluri proprii, ca o </a:t>
            </a:r>
            <a:r>
              <a:rPr lang="ro-RO">
                <a:cs typeface="Times New Roman" pitchFamily="18" charset="0"/>
              </a:rPr>
              <a:t>tabelă</a:t>
            </a:r>
            <a:r>
              <a:rPr lang="en-US">
                <a:cs typeface="Times New Roman" pitchFamily="18" charset="0"/>
              </a:rPr>
              <a:t> de bază (statică), ci printr-o expresie relaţională. </a:t>
            </a:r>
            <a:endParaRPr lang="ro-RO"/>
          </a:p>
          <a:p>
            <a:pPr algn="just" eaLnBrk="1" hangingPunct="1"/>
            <a:r>
              <a:rPr lang="ro-RO"/>
              <a:t>Pt. t</a:t>
            </a:r>
            <a:r>
              <a:rPr lang="en-US">
                <a:cs typeface="Times New Roman" pitchFamily="18" charset="0"/>
              </a:rPr>
              <a:t>abel</a:t>
            </a:r>
            <a:r>
              <a:rPr lang="ro-RO">
                <a:cs typeface="Times New Roman" pitchFamily="18" charset="0"/>
              </a:rPr>
              <a:t>ele</a:t>
            </a:r>
            <a:r>
              <a:rPr lang="en-US">
                <a:cs typeface="Times New Roman" pitchFamily="18" charset="0"/>
              </a:rPr>
              <a:t> virtual</a:t>
            </a:r>
            <a:r>
              <a:rPr lang="ro-RO">
                <a:cs typeface="Times New Roman" pitchFamily="18" charset="0"/>
              </a:rPr>
              <a:t>e</a:t>
            </a:r>
            <a:r>
              <a:rPr lang="en-US">
                <a:cs typeface="Times New Roman" pitchFamily="18" charset="0"/>
              </a:rPr>
              <a:t> pe disc se memorează  numai schema, nu şi conţinutul.</a:t>
            </a:r>
          </a:p>
          <a:p>
            <a:pPr eaLnBrk="1" hangingPunct="1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30088"/>
      </p:ext>
    </p:extLst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605" y="206656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Proceduri stocate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565149" y="1689846"/>
            <a:ext cx="8578851" cy="5410200"/>
          </a:xfrm>
        </p:spPr>
        <p:txBody>
          <a:bodyPr>
            <a:normAutofit/>
          </a:bodyPr>
          <a:lstStyle/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o-RO" sz="2800">
                <a:cs typeface="Times New Roman" pitchFamily="18" charset="0"/>
              </a:rPr>
              <a:t>Module</a:t>
            </a:r>
            <a:r>
              <a:rPr lang="en-US" sz="2800">
                <a:cs typeface="Times New Roman" pitchFamily="18" charset="0"/>
              </a:rPr>
              <a:t> de program (cod) care fac parte integrantă din baza de date. </a:t>
            </a:r>
            <a:endParaRPr lang="ro-RO" sz="2800"/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o-RO" sz="2800"/>
              <a:t>P</a:t>
            </a:r>
            <a:r>
              <a:rPr lang="en-US" sz="2800">
                <a:cs typeface="Times New Roman" pitchFamily="18" charset="0"/>
              </a:rPr>
              <a:t>roceduril</a:t>
            </a:r>
            <a:r>
              <a:rPr lang="ro-RO" sz="2800"/>
              <a:t>e</a:t>
            </a:r>
            <a:r>
              <a:rPr lang="en-US" sz="2800">
                <a:cs typeface="Times New Roman" pitchFamily="18" charset="0"/>
              </a:rPr>
              <a:t> stocate </a:t>
            </a:r>
            <a:r>
              <a:rPr lang="ro-RO" sz="2800"/>
              <a:t>sunt </a:t>
            </a:r>
            <a:r>
              <a:rPr lang="en-US" sz="2800">
                <a:cs typeface="Times New Roman" pitchFamily="18" charset="0"/>
              </a:rPr>
              <a:t>păstra</a:t>
            </a:r>
            <a:r>
              <a:rPr lang="ro-RO" sz="2800"/>
              <a:t>te</a:t>
            </a:r>
            <a:r>
              <a:rPr lang="en-US" sz="2800">
                <a:cs typeface="Times New Roman" pitchFamily="18" charset="0"/>
              </a:rPr>
              <a:t> în dicţionarul de date (catalogul sistem). </a:t>
            </a:r>
            <a:endParaRPr lang="ro-RO" sz="2800"/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ro-RO" sz="2800"/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o-RO" sz="2800"/>
              <a:t>Exemple:</a:t>
            </a:r>
          </a:p>
          <a:p>
            <a:pPr marL="640080" lvl="1" indent="-237744" algn="just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>
                <a:cs typeface="Times New Roman" pitchFamily="18" charset="0"/>
              </a:rPr>
              <a:t>funcţii pentru calculul unor valori implicite,</a:t>
            </a:r>
            <a:endParaRPr lang="ro-RO"/>
          </a:p>
          <a:p>
            <a:pPr marL="640080" lvl="1" indent="-237744" algn="just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>
                <a:cs typeface="Times New Roman" pitchFamily="18" charset="0"/>
              </a:rPr>
              <a:t>proceduri/funcţii de validare la nivel de </a:t>
            </a:r>
            <a:r>
              <a:rPr lang="ro-RO"/>
              <a:t>atribut </a:t>
            </a:r>
          </a:p>
          <a:p>
            <a:pPr marL="640080" lvl="1" indent="-237744" algn="just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ro-RO">
                <a:cs typeface="Times New Roman" pitchFamily="18" charset="0"/>
              </a:rPr>
              <a:t>module</a:t>
            </a:r>
            <a:r>
              <a:rPr lang="en-US">
                <a:cs typeface="Times New Roman" pitchFamily="18" charset="0"/>
              </a:rPr>
              <a:t> de validare la nivel de </a:t>
            </a:r>
            <a:r>
              <a:rPr lang="ro-RO"/>
              <a:t>înregistrare</a:t>
            </a:r>
          </a:p>
          <a:p>
            <a:pPr marL="640080" lvl="1" indent="-237744" algn="just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>
                <a:cs typeface="Times New Roman" pitchFamily="18" charset="0"/>
              </a:rPr>
              <a:t>funcţii/proceduri de calcul a unor expresii complexe etc. </a:t>
            </a:r>
          </a:p>
        </p:txBody>
      </p:sp>
    </p:spTree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418" y="99827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Declanşatoare (triggere)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04651" y="1447800"/>
            <a:ext cx="8383587" cy="4800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i="1">
                <a:cs typeface="Times New Roman" pitchFamily="18" charset="0"/>
              </a:rPr>
              <a:t>Declanşatorul</a:t>
            </a:r>
            <a:r>
              <a:rPr lang="en-US" sz="2800">
                <a:cs typeface="Times New Roman" pitchFamily="18" charset="0"/>
              </a:rPr>
              <a:t> (trigger) este un tip special de procedură stocată care este executată automat </a:t>
            </a:r>
            <a:r>
              <a:rPr lang="ro-RO" sz="2800"/>
              <a:t>odată cu</a:t>
            </a:r>
            <a:r>
              <a:rPr lang="en-US" sz="2800">
                <a:cs typeface="Times New Roman" pitchFamily="18" charset="0"/>
              </a:rPr>
              <a:t> un eveniment predefinit (</a:t>
            </a:r>
            <a:r>
              <a:rPr lang="ro-RO" sz="2800"/>
              <a:t>ex. </a:t>
            </a:r>
            <a:r>
              <a:rPr lang="en-US" sz="2800">
                <a:cs typeface="Times New Roman" pitchFamily="18" charset="0"/>
              </a:rPr>
              <a:t>inserare, actualizare sau ştergere) </a:t>
            </a:r>
            <a:endParaRPr lang="ro-RO" sz="2800"/>
          </a:p>
          <a:p>
            <a:pPr algn="just" eaLnBrk="1" hangingPunct="1">
              <a:lnSpc>
                <a:spcPct val="90000"/>
              </a:lnSpc>
            </a:pPr>
            <a:r>
              <a:rPr lang="ro-RO" sz="2800"/>
              <a:t>Facilităţi: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actualizarea automată a unor atribute calculate</a:t>
            </a:r>
            <a:endParaRPr lang="ro-RO"/>
          </a:p>
          <a:p>
            <a:pPr lvl="1" algn="just" eaLnBrk="1" hangingPunct="1">
              <a:lnSpc>
                <a:spcPct val="90000"/>
              </a:lnSpc>
            </a:pPr>
            <a:r>
              <a:rPr lang="ro-RO"/>
              <a:t>restricţii utilizator complexe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jurnalizarea </a:t>
            </a:r>
            <a:r>
              <a:rPr lang="ro-RO"/>
              <a:t>actualiză</a:t>
            </a:r>
            <a:r>
              <a:rPr lang="en-US">
                <a:cs typeface="Times New Roman" pitchFamily="18" charset="0"/>
              </a:rPr>
              <a:t>modificărilor suferite de baza de date, </a:t>
            </a:r>
            <a:endParaRPr lang="ro-RO"/>
          </a:p>
          <a:p>
            <a:pPr lvl="1"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păstrarea integrităţii referenţiale etc.</a:t>
            </a:r>
            <a:endParaRPr lang="en-US"/>
          </a:p>
          <a:p>
            <a:pPr algn="just" eaLnBrk="1" hangingPunct="1">
              <a:lnSpc>
                <a:spcPct val="90000"/>
              </a:lnSpc>
            </a:pPr>
            <a:r>
              <a:rPr lang="ro-RO" sz="2800"/>
              <a:t>Tipologie diferită de la SGBD la SGBD</a:t>
            </a:r>
            <a:endParaRPr lang="en-US" sz="2800"/>
          </a:p>
        </p:txBody>
      </p:sp>
    </p:spTree>
  </p:cSld>
  <p:clrMapOvr>
    <a:masterClrMapping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2477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(Alte) Câteva </a:t>
            </a:r>
            <a:r>
              <a:rPr lang="ro-RO" dirty="0" err="1">
                <a:latin typeface="Arial Unicode MS"/>
              </a:rPr>
              <a:t>tutoriale</a:t>
            </a:r>
            <a:r>
              <a:rPr lang="ro-RO" dirty="0">
                <a:latin typeface="Arial Unicode MS"/>
              </a:rPr>
              <a:t> video (opțional)</a:t>
            </a:r>
            <a:endParaRPr lang="en-US" dirty="0">
              <a:latin typeface="Arial Unicode MS"/>
            </a:endParaRPr>
          </a:p>
        </p:txBody>
      </p:sp>
      <p:sp>
        <p:nvSpPr>
          <p:cNvPr id="56323" name="Content Placeholder 1"/>
          <p:cNvSpPr>
            <a:spLocks noGrp="1"/>
          </p:cNvSpPr>
          <p:nvPr>
            <p:ph idx="1"/>
          </p:nvPr>
        </p:nvSpPr>
        <p:spPr>
          <a:xfrm>
            <a:off x="791571" y="1296537"/>
            <a:ext cx="8352430" cy="5561463"/>
          </a:xfrm>
        </p:spPr>
        <p:txBody>
          <a:bodyPr/>
          <a:lstStyle/>
          <a:p>
            <a:pPr eaLnBrk="1" hangingPunct="1"/>
            <a:r>
              <a:rPr lang="en-US" b="1" dirty="0"/>
              <a:t>Relational Database Concepts</a:t>
            </a:r>
          </a:p>
          <a:p>
            <a:pPr marL="82550" indent="0" eaLnBrk="1" hangingPunct="1">
              <a:buNone/>
            </a:pPr>
            <a:r>
              <a:rPr lang="en-US" sz="2000" dirty="0">
                <a:hlinkClick r:id="rId2"/>
              </a:rPr>
              <a:t>https://www.youtube.com/watch?v=NvrpuBAMddw</a:t>
            </a:r>
            <a:endParaRPr lang="en-US" sz="2000" dirty="0"/>
          </a:p>
          <a:p>
            <a:pPr eaLnBrk="1" hangingPunct="1"/>
            <a:endParaRPr lang="en-US" sz="1400" b="1" dirty="0"/>
          </a:p>
          <a:p>
            <a:pPr eaLnBrk="1" hangingPunct="1"/>
            <a:r>
              <a:rPr lang="en-US" b="1" dirty="0"/>
              <a:t>Database Lesson #2 of 8 - The Relational Model</a:t>
            </a:r>
          </a:p>
          <a:p>
            <a:pPr marL="82550" indent="0" eaLnBrk="1" hangingPunct="1">
              <a:buNone/>
            </a:pPr>
            <a:r>
              <a:rPr lang="en-US" sz="2000" dirty="0">
                <a:hlinkClick r:id="rId3"/>
              </a:rPr>
              <a:t>https://www.youtube.com/watch?v=kyGVhx5LwXw</a:t>
            </a:r>
            <a:endParaRPr lang="en-US" b="1" dirty="0"/>
          </a:p>
          <a:p>
            <a:pPr marL="82550" indent="0" eaLnBrk="1" hangingPunct="1">
              <a:buNone/>
            </a:pPr>
            <a:endParaRPr lang="en-US" sz="1400" b="1" dirty="0"/>
          </a:p>
          <a:p>
            <a:pPr eaLnBrk="1" hangingPunct="1"/>
            <a:r>
              <a:rPr lang="en-US" b="1" dirty="0"/>
              <a:t>Database Fundamentals</a:t>
            </a:r>
            <a:endParaRPr lang="ro-RO" b="1" dirty="0"/>
          </a:p>
          <a:p>
            <a:pPr eaLnBrk="1" hangingPunct="1">
              <a:buFont typeface="Wingdings 2" pitchFamily="18" charset="2"/>
              <a:buNone/>
            </a:pPr>
            <a:r>
              <a:rPr lang="ro-RO" sz="2000" dirty="0">
                <a:hlinkClick r:id="rId4"/>
              </a:rPr>
              <a:t>http://www.youtube.com/watch?v=xNJZYX6tpWU&amp;NR=1</a:t>
            </a:r>
            <a:endParaRPr lang="en-US" dirty="0"/>
          </a:p>
          <a:p>
            <a:pPr eaLnBrk="1" hangingPunct="1"/>
            <a:endParaRPr lang="en-US" sz="1400" b="1" dirty="0"/>
          </a:p>
          <a:p>
            <a:pPr eaLnBrk="1" hangingPunct="1"/>
            <a:r>
              <a:rPr lang="en-US" b="1" dirty="0"/>
              <a:t>02-01-relational-model.mp4</a:t>
            </a:r>
          </a:p>
          <a:p>
            <a:pPr marL="82550" indent="0" eaLnBrk="1" hangingPunct="1">
              <a:buNone/>
            </a:pPr>
            <a:r>
              <a:rPr lang="en-US" sz="2000" dirty="0">
                <a:hlinkClick r:id="rId5"/>
              </a:rPr>
              <a:t>https://www.youtube.com/watch?v=spQ7IFksP9g</a:t>
            </a:r>
            <a:endParaRPr lang="en-US" sz="2000" dirty="0"/>
          </a:p>
          <a:p>
            <a:pPr eaLnBrk="1" hangingPunct="1"/>
            <a:endParaRPr lang="en-US" sz="1400" b="1" dirty="0"/>
          </a:p>
          <a:p>
            <a:pPr eaLnBrk="1" hangingPunct="1"/>
            <a:r>
              <a:rPr lang="en-US" b="1" dirty="0"/>
              <a:t>Chapter 3: Data models - relational model</a:t>
            </a:r>
          </a:p>
          <a:p>
            <a:pPr eaLnBrk="1" hangingPunct="1">
              <a:buNone/>
            </a:pPr>
            <a:r>
              <a:rPr lang="en-US" sz="1800" dirty="0">
                <a:hlinkClick r:id="rId6"/>
              </a:rPr>
              <a:t>https://www.youtube.com/watch?v=j9bCZE4zRmU</a:t>
            </a:r>
            <a:endParaRPr lang="en-US" sz="1800" dirty="0"/>
          </a:p>
          <a:p>
            <a:pPr eaLnBrk="1" hangingPunct="1">
              <a:buNone/>
            </a:pPr>
            <a:endParaRPr lang="en-US" sz="1800" dirty="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233363"/>
            <a:ext cx="7772400" cy="1433512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Schema</a:t>
            </a:r>
            <a:r>
              <a:rPr lang="en-US" dirty="0">
                <a:latin typeface="Arial Unicode MS"/>
              </a:rPr>
              <a:t> (par</a:t>
            </a:r>
            <a:r>
              <a:rPr lang="ro-RO" dirty="0">
                <a:latin typeface="Arial Unicode MS"/>
              </a:rPr>
              <a:t>ţial) şi conţinutul unei relaţii/tabele</a:t>
            </a: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6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8437" name="Picture 9" descr="New Picture (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40" y="2061347"/>
            <a:ext cx="8072437" cy="463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>
          <a:xfrm>
            <a:off x="1031875" y="234950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Tupluri, tupluri... </a:t>
            </a:r>
            <a:r>
              <a:rPr lang="en-US" dirty="0">
                <a:latin typeface="Arial Unicode MS"/>
              </a:rPr>
              <a:t>- 1</a:t>
            </a:r>
            <a:endParaRPr lang="vi-VN" dirty="0">
              <a:latin typeface="Arial Unicode MS"/>
            </a:endParaRPr>
          </a:p>
        </p:txBody>
      </p:sp>
      <p:sp>
        <p:nvSpPr>
          <p:cNvPr id="19459" name="Rectangle 8"/>
          <p:cNvSpPr>
            <a:spLocks noGrp="1" noChangeArrowheads="1"/>
          </p:cNvSpPr>
          <p:nvPr>
            <p:ph idx="1"/>
          </p:nvPr>
        </p:nvSpPr>
        <p:spPr>
          <a:xfrm>
            <a:off x="601663" y="5110163"/>
            <a:ext cx="8542337" cy="14255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/>
              <a:t>Tuplul de mai sus apar</a:t>
            </a:r>
            <a:r>
              <a:rPr lang="ro-RO" sz="2800"/>
              <a:t>ţine tabelei CLIENŢI şi se referă la unul dintre clienţii firmei (Modern SRL)</a:t>
            </a:r>
          </a:p>
        </p:txBody>
      </p:sp>
      <p:pic>
        <p:nvPicPr>
          <p:cNvPr id="19460" name="Picture 4" descr="New Picture (12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538" y="4127500"/>
            <a:ext cx="8813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633413" y="1493028"/>
            <a:ext cx="8286750" cy="236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>
                <a:latin typeface="Avenir Medium"/>
                <a:cs typeface="Avenir Medium"/>
              </a:rPr>
              <a:t>O linie (</a:t>
            </a:r>
            <a:r>
              <a:rPr lang="en-US" b="1">
                <a:latin typeface="Avenir Medium"/>
                <a:cs typeface="Avenir Medium"/>
              </a:rPr>
              <a:t>tuplu</a:t>
            </a:r>
            <a:r>
              <a:rPr lang="en-US">
                <a:latin typeface="Avenir Medium"/>
                <a:cs typeface="Avenir Medium"/>
              </a:rPr>
              <a:t>) este, d.p.d.v. matematic, o relaţie între clase de valori</a:t>
            </a:r>
            <a:endParaRPr lang="ro-RO">
              <a:latin typeface="Avenir Medium"/>
              <a:cs typeface="Avenir Medium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ro-RO">
                <a:latin typeface="Avenir Medium"/>
                <a:cs typeface="Avenir Medium"/>
              </a:rPr>
              <a:t>O relaţie (tabelă) poate avea, în orice moment, oricâte tupluri (linii)</a:t>
            </a:r>
            <a:endParaRPr lang="en-US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5" y="188913"/>
            <a:ext cx="784542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Tupluri, tupluri...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2</a:t>
            </a:r>
            <a:endParaRPr lang="en-US" dirty="0">
              <a:latin typeface="Arial Unicode MS"/>
            </a:endParaRP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557213" y="1161858"/>
            <a:ext cx="8586787" cy="5696141"/>
          </a:xfrm>
        </p:spPr>
        <p:txBody>
          <a:bodyPr/>
          <a:lstStyle/>
          <a:p>
            <a:pPr algn="just" eaLnBrk="1" hangingPunct="1"/>
            <a:r>
              <a:rPr lang="ro-RO" dirty="0"/>
              <a:t>D.p.d.v. matematic, tuplul corespunzător clientului Modern SRL este o relaţie între patru valori (v</a:t>
            </a:r>
            <a:r>
              <a:rPr lang="ro-RO" baseline="-25000" dirty="0"/>
              <a:t>i</a:t>
            </a:r>
            <a:r>
              <a:rPr lang="ro-RO" dirty="0"/>
              <a:t>) extrase din patru clase de valori </a:t>
            </a:r>
            <a:r>
              <a:rPr lang="en-US" dirty="0"/>
              <a:t>(</a:t>
            </a:r>
            <a:r>
              <a:rPr lang="ro-RO" dirty="0"/>
              <a:t>domenii D</a:t>
            </a:r>
            <a:r>
              <a:rPr lang="ro-RO" baseline="-25000" dirty="0"/>
              <a:t>i</a:t>
            </a:r>
            <a:r>
              <a:rPr lang="en-US" dirty="0"/>
              <a:t>)</a:t>
            </a:r>
            <a:endParaRPr lang="ro-RO" baseline="-25000" dirty="0"/>
          </a:p>
          <a:p>
            <a:pPr lvl="1" algn="just" eaLnBrk="1" hangingPunct="1">
              <a:lnSpc>
                <a:spcPct val="90000"/>
              </a:lnSpc>
            </a:pPr>
            <a:r>
              <a:rPr lang="ro-RO" sz="2400" dirty="0"/>
              <a:t>un domeniu asociat </a:t>
            </a:r>
            <a:r>
              <a:rPr lang="ro-RO" sz="2400" i="1" dirty="0"/>
              <a:t>codului </a:t>
            </a:r>
            <a:r>
              <a:rPr lang="ro-RO" sz="2400" dirty="0"/>
              <a:t>intern </a:t>
            </a:r>
            <a:r>
              <a:rPr lang="en-US" sz="2400" dirty="0" err="1"/>
              <a:t>atribuit</a:t>
            </a:r>
            <a:r>
              <a:rPr lang="ro-RO" sz="2400" dirty="0"/>
              <a:t> fiecărui client D</a:t>
            </a:r>
            <a:r>
              <a:rPr lang="ro-RO" sz="2400" baseline="-25000" dirty="0"/>
              <a:t>1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ro-RO" sz="2400" dirty="0"/>
              <a:t>un domeniu asociat </a:t>
            </a:r>
            <a:r>
              <a:rPr lang="ro-RO" sz="2400" i="1" dirty="0"/>
              <a:t>numel</a:t>
            </a:r>
            <a:r>
              <a:rPr lang="en-US" sz="2400" i="1" dirty="0"/>
              <a:t>or</a:t>
            </a:r>
            <a:r>
              <a:rPr lang="ro-RO" sz="2400" dirty="0"/>
              <a:t> firmelor</a:t>
            </a:r>
            <a:r>
              <a:rPr lang="en-US" sz="2400" dirty="0"/>
              <a:t>-client</a:t>
            </a:r>
            <a:r>
              <a:rPr lang="ro-RO" sz="2400" dirty="0"/>
              <a:t> D</a:t>
            </a:r>
            <a:r>
              <a:rPr lang="ro-RO" sz="2400" baseline="-25000" dirty="0"/>
              <a:t>2</a:t>
            </a:r>
            <a:endParaRPr lang="en-US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ro-RO" sz="2400" dirty="0"/>
              <a:t>un domeniu asociat asociată </a:t>
            </a:r>
            <a:r>
              <a:rPr lang="ro-RO" sz="2400" i="1" dirty="0"/>
              <a:t>adreselor</a:t>
            </a:r>
            <a:r>
              <a:rPr lang="ro-RO" sz="2400" dirty="0"/>
              <a:t> (sediil</a:t>
            </a:r>
            <a:r>
              <a:rPr lang="en-US" sz="2400" dirty="0"/>
              <a:t>or)</a:t>
            </a:r>
            <a:r>
              <a:rPr lang="ro-RO" sz="2400" dirty="0"/>
              <a:t> clienţilor D</a:t>
            </a:r>
            <a:r>
              <a:rPr lang="ro-RO" sz="2400" baseline="-25000" dirty="0"/>
              <a:t>3</a:t>
            </a:r>
            <a:r>
              <a:rPr lang="ro-RO" sz="2400" dirty="0"/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ro-RO" sz="2400" dirty="0"/>
              <a:t>un domeniu asociat </a:t>
            </a:r>
            <a:r>
              <a:rPr lang="ro-RO" sz="2400" i="1" dirty="0"/>
              <a:t>codurilor poştale</a:t>
            </a:r>
            <a:r>
              <a:rPr lang="en-US" sz="2400" i="1" dirty="0"/>
              <a:t> </a:t>
            </a:r>
            <a:r>
              <a:rPr lang="ro-RO" sz="2400" dirty="0"/>
              <a:t>(ale sediilor clienţilor) D</a:t>
            </a:r>
            <a:r>
              <a:rPr lang="ro-RO" sz="2400" baseline="-25000" dirty="0"/>
              <a:t>4</a:t>
            </a:r>
            <a:endParaRPr lang="en-US" sz="2400" dirty="0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790937"/>
              </p:ext>
            </p:extLst>
          </p:nvPr>
        </p:nvGraphicFramePr>
        <p:xfrm>
          <a:off x="1140013" y="5516823"/>
          <a:ext cx="768191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2336760" imgH="457200" progId="Equation.3">
                  <p:embed/>
                </p:oleObj>
              </mc:Choice>
              <mc:Fallback>
                <p:oleObj name="Equation" r:id="rId3" imgW="2336760" imgH="457200" progId="Equation.3">
                  <p:embed/>
                  <p:pic>
                    <p:nvPicPr>
                      <p:cNvPr id="102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013" y="5516823"/>
                        <a:ext cx="7681912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F2014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5523</TotalTime>
  <Words>3785</Words>
  <Application>Microsoft Macintosh PowerPoint</Application>
  <PresentationFormat>On-screen Show (4:3)</PresentationFormat>
  <Paragraphs>422</Paragraphs>
  <Slides>68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88" baseType="lpstr">
      <vt:lpstr>Arial Unicode MS</vt:lpstr>
      <vt:lpstr>American Typewriter</vt:lpstr>
      <vt:lpstr>Arial</vt:lpstr>
      <vt:lpstr>Avenir Medium</vt:lpstr>
      <vt:lpstr>Book Antiqua</vt:lpstr>
      <vt:lpstr>Calibri</vt:lpstr>
      <vt:lpstr>Consolas</vt:lpstr>
      <vt:lpstr>Gabriola</vt:lpstr>
      <vt:lpstr>Gill Sans MT</vt:lpstr>
      <vt:lpstr>Segoe UI Semibold</vt:lpstr>
      <vt:lpstr>Sylfaen</vt:lpstr>
      <vt:lpstr>Times New Roman</vt:lpstr>
      <vt:lpstr>Tw Cen MT</vt:lpstr>
      <vt:lpstr>Verdana</vt:lpstr>
      <vt:lpstr>Wingdings</vt:lpstr>
      <vt:lpstr>Wingdings 2</vt:lpstr>
      <vt:lpstr>MF2014</vt:lpstr>
      <vt:lpstr>Custom Design</vt:lpstr>
      <vt:lpstr>Equation</vt:lpstr>
      <vt:lpstr>Photo Editor Photo</vt:lpstr>
      <vt:lpstr>MODELUL RELAȚIONAL</vt:lpstr>
      <vt:lpstr>Tutoriale video</vt:lpstr>
      <vt:lpstr>Text</vt:lpstr>
      <vt:lpstr>Fondator</vt:lpstr>
      <vt:lpstr>Trei piloni ai unui model de date </vt:lpstr>
      <vt:lpstr>Structura (obiectele) unei BDR</vt:lpstr>
      <vt:lpstr>Schema (parţial) şi conţinutul unei relaţii/tabele</vt:lpstr>
      <vt:lpstr>Tupluri, tupluri... - 1</vt:lpstr>
      <vt:lpstr>Tupluri, tupluri... - 2</vt:lpstr>
      <vt:lpstr>Atribute &amp; domenii - 1</vt:lpstr>
      <vt:lpstr>Atribute &amp; domenii - 2</vt:lpstr>
      <vt:lpstr>Prima definiţie (ca predicat) a unei relaţii</vt:lpstr>
      <vt:lpstr>A doua definiţie (ca set de înregistrări) a unei relaţii</vt:lpstr>
      <vt:lpstr>Valori nule</vt:lpstr>
      <vt:lpstr>Tabele (cu atribute) ale bazei de date VÂNZĂRI</vt:lpstr>
      <vt:lpstr>Reguli privitoare la relaţii (tabele) (Connoly&amp;Begg 2004)</vt:lpstr>
      <vt:lpstr>Vizualizarea obiectelor BD în</vt:lpstr>
      <vt:lpstr>Obiecte ale unei  BD în</vt:lpstr>
      <vt:lpstr>Integritatea unei BD - 1</vt:lpstr>
      <vt:lpstr>Integritatea unei BD - 2</vt:lpstr>
      <vt:lpstr>Integritatea unei BD - 3</vt:lpstr>
      <vt:lpstr>Mecanisme de asigurare a integrităţii unei BD</vt:lpstr>
      <vt:lpstr>Tipuri de restricţii de proiectare şi implementare într-o BD</vt:lpstr>
      <vt:lpstr>Restricţii de domeniu</vt:lpstr>
      <vt:lpstr>Două domenii şi o tabelă  (în PostgreSQL)</vt:lpstr>
      <vt:lpstr>Încălcarea restricţiei de domeniu (în PostgreSQL)</vt:lpstr>
      <vt:lpstr>Valori nenule</vt:lpstr>
      <vt:lpstr>Încălcarea restricţiei de nenulitate (în PostgreSQL)</vt:lpstr>
      <vt:lpstr>Atomicitate</vt:lpstr>
      <vt:lpstr>Atomicitate – ex.1</vt:lpstr>
      <vt:lpstr>Atomicitate – ex.2</vt:lpstr>
      <vt:lpstr>Cum stabilim dacă un atribut este atomic sau nu</vt:lpstr>
      <vt:lpstr>Problema identificării</vt:lpstr>
      <vt:lpstr>Identificatori</vt:lpstr>
      <vt:lpstr>Cheia primară </vt:lpstr>
      <vt:lpstr>Chei candidat, primare, alternative</vt:lpstr>
      <vt:lpstr>Pretendenţi la cheia primară - 1</vt:lpstr>
      <vt:lpstr>Pretendenţi la cheia primară - 2</vt:lpstr>
      <vt:lpstr>Pretendenţi la cheia primară - 3</vt:lpstr>
      <vt:lpstr>Pretendenţi la cheia primară - 4</vt:lpstr>
      <vt:lpstr>Pretendenţi la cheia primară - 5</vt:lpstr>
      <vt:lpstr>Chei alternative</vt:lpstr>
      <vt:lpstr>Cheie primară compusă - 1</vt:lpstr>
      <vt:lpstr>Cheie primară compusă - 2</vt:lpstr>
      <vt:lpstr>Cheie primară compusă - 3</vt:lpstr>
      <vt:lpstr>Cheie primară compusă - 4</vt:lpstr>
      <vt:lpstr>Cheie primară compusă - 5</vt:lpstr>
      <vt:lpstr>Încălcarea cheii primare (în PostgreSQL)</vt:lpstr>
      <vt:lpstr>Restricţia referenţială</vt:lpstr>
      <vt:lpstr>Exemplu de restricţie referenţială  </vt:lpstr>
      <vt:lpstr>Exemplu de restricţie referenţială în care cheia străină poate avea valori nule</vt:lpstr>
      <vt:lpstr>Declararea restricţiei referenţiale</vt:lpstr>
      <vt:lpstr>Încălcarea restricţiei referenţiale</vt:lpstr>
      <vt:lpstr>Operaţiuni ce pot periclita restricţia referenţială</vt:lpstr>
      <vt:lpstr>Reguli de implementare a unei restricţii referenţiale</vt:lpstr>
      <vt:lpstr>(Re)Declararea restricţiei referenţiale</vt:lpstr>
      <vt:lpstr>Restricţii de comportament</vt:lpstr>
      <vt:lpstr>Declararea unei reguli la nivel de atribut</vt:lpstr>
      <vt:lpstr>Încălcarea regulii la nivel de atribut</vt:lpstr>
      <vt:lpstr>Schema şi conţinutul unei BDR </vt:lpstr>
      <vt:lpstr>Schema unei BD simple (TRIAJ)</vt:lpstr>
      <vt:lpstr>Schemă simplificată a BD VÂNZĂRI</vt:lpstr>
      <vt:lpstr>Schema BD VÂNZĂRI în  Oracle Data Modeler</vt:lpstr>
      <vt:lpstr>Teme de discuţie la curs</vt:lpstr>
      <vt:lpstr>Tabele virtuale (view-uri)</vt:lpstr>
      <vt:lpstr>Proceduri stocate</vt:lpstr>
      <vt:lpstr>Declanşatoare (triggere)</vt:lpstr>
      <vt:lpstr>(Alte) Câteva tutoriale video (opțional)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533</cp:revision>
  <dcterms:created xsi:type="dcterms:W3CDTF">2002-10-11T06:23:42Z</dcterms:created>
  <dcterms:modified xsi:type="dcterms:W3CDTF">2021-02-15T06:56:08Z</dcterms:modified>
</cp:coreProperties>
</file>