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39" r:id="rId2"/>
    <p:sldMasterId id="2147483725" r:id="rId3"/>
  </p:sldMasterIdLst>
  <p:notesMasterIdLst>
    <p:notesMasterId r:id="rId28"/>
  </p:notesMasterIdLst>
  <p:sldIdLst>
    <p:sldId id="256" r:id="rId4"/>
    <p:sldId id="325" r:id="rId5"/>
    <p:sldId id="312" r:id="rId6"/>
    <p:sldId id="316" r:id="rId7"/>
    <p:sldId id="322" r:id="rId8"/>
    <p:sldId id="318" r:id="rId9"/>
    <p:sldId id="320" r:id="rId10"/>
    <p:sldId id="319" r:id="rId11"/>
    <p:sldId id="328" r:id="rId12"/>
    <p:sldId id="330" r:id="rId13"/>
    <p:sldId id="329" r:id="rId14"/>
    <p:sldId id="321" r:id="rId15"/>
    <p:sldId id="315" r:id="rId16"/>
    <p:sldId id="289" r:id="rId17"/>
    <p:sldId id="288" r:id="rId18"/>
    <p:sldId id="296" r:id="rId19"/>
    <p:sldId id="311" r:id="rId20"/>
    <p:sldId id="323" r:id="rId21"/>
    <p:sldId id="324" r:id="rId22"/>
    <p:sldId id="326" r:id="rId23"/>
    <p:sldId id="298" r:id="rId24"/>
    <p:sldId id="299" r:id="rId25"/>
    <p:sldId id="303" r:id="rId26"/>
    <p:sldId id="297" r:id="rId27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77" autoAdjust="0"/>
    <p:restoredTop sz="90941"/>
  </p:normalViewPr>
  <p:slideViewPr>
    <p:cSldViewPr snapToGrid="0">
      <p:cViewPr varScale="1">
        <p:scale>
          <a:sx n="112" d="100"/>
          <a:sy n="112" d="100"/>
        </p:scale>
        <p:origin x="17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B9E41-CDA9-4A7D-97C0-E81083CE2A8D}" type="datetimeFigureOut">
              <a:rPr lang="en-US" smtClean="0"/>
              <a:pPr/>
              <a:t>3/24/20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ED5A5-264E-4C2A-86A0-93F0FFB480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3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ED5A5-264E-4C2A-86A0-93F0FFB4802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ED5A5-264E-4C2A-86A0-93F0FFB4802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0CD751-0FD1-4CCC-8F0B-2056093888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433286-BEE9-4A14-B15B-F8F6E10BF8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A69037-8B9F-466B-AFC8-11E1CBBEAB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7025C64-4141-43B9-938E-CA9B4D9BC0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47469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6E947-6149-49AD-961B-F3728A8633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649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594AF45-B78A-41BA-BD18-9D37636C4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35074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81D94-CB3F-47FD-9BF3-6D3B7100D0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58031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2DF6D92-34C6-4495-A560-FE36704DE2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63567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BAC50-ECD0-436B-86EB-31EC8C4E8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88227"/>
      </p:ext>
    </p:extLst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AA8EC9-9713-4A4A-9829-AC818D295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46538"/>
      </p:ext>
    </p:extLst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FFEB44E-E6DE-4830-9894-06A9F4899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37933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DB5A5-284A-444B-A29D-52D688A868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algn="l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49A892C-EF30-4544-B4B2-88AF14D50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00807"/>
      </p:ext>
    </p:extLst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3FF83-3A8C-4DE9-946B-D22FE6319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94630"/>
      </p:ext>
    </p:extLst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0665D-E6E0-4010-8F21-EBDA207D5E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05707"/>
      </p:ext>
    </p:extLst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07BEE-7993-4042-B249-E749685218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17768"/>
      </p:ext>
    </p:extLst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59D16-28E1-46AC-AE60-04F3B020B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8360"/>
      </p:ext>
    </p:extLst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7025C64-4141-43B9-938E-CA9B4D9BC0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35425"/>
      </p:ext>
    </p:extLst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6E947-6149-49AD-961B-F3728A8633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16774"/>
      </p:ext>
    </p:extLst>
  </p:cSld>
  <p:clrMapOvr>
    <a:masterClrMapping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594AF45-B78A-41BA-BD18-9D37636C4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88868"/>
      </p:ext>
    </p:extLst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81D94-CB3F-47FD-9BF3-6D3B7100D0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32508"/>
      </p:ext>
    </p:extLst>
  </p:cSld>
  <p:clrMapOvr>
    <a:masterClrMapping/>
  </p:clrMapOvr>
  <p:transition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2DF6D92-34C6-4495-A560-FE36704DE2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60718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04DEDD-080F-4CB1-A7D3-DDEDC83088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BAC50-ECD0-436B-86EB-31EC8C4E8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7462"/>
      </p:ext>
    </p:extLst>
  </p:cSld>
  <p:clrMapOvr>
    <a:masterClrMapping/>
  </p:clrMapOvr>
  <p:transition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AA8EC9-9713-4A4A-9829-AC818D295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64898"/>
      </p:ext>
    </p:extLst>
  </p:cSld>
  <p:clrMapOvr>
    <a:masterClrMapping/>
  </p:clrMapOvr>
  <p:transition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FFEB44E-E6DE-4830-9894-06A9F4899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61779"/>
      </p:ext>
    </p:extLst>
  </p:cSld>
  <p:clrMapOvr>
    <a:masterClrMapping/>
  </p:clrMapOvr>
  <p:transition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algn="l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49A892C-EF30-4544-B4B2-88AF14D50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35101"/>
      </p:ext>
    </p:extLst>
  </p:cSld>
  <p:clrMapOvr>
    <a:masterClrMapping/>
  </p:clrMapOvr>
  <p:transition>
    <p:rand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3FF83-3A8C-4DE9-946B-D22FE6319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42075"/>
      </p:ext>
    </p:extLst>
  </p:cSld>
  <p:clrMapOvr>
    <a:masterClrMapping/>
  </p:clrMapOvr>
  <p:transition>
    <p:rand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0665D-E6E0-4010-8F21-EBDA207D5E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90174"/>
      </p:ext>
    </p:extLst>
  </p:cSld>
  <p:clrMapOvr>
    <a:masterClrMapping/>
  </p:clrMapOvr>
  <p:transition>
    <p:rand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07BEE-7993-4042-B249-E749685218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3843"/>
      </p:ext>
    </p:extLst>
  </p:cSld>
  <p:clrMapOvr>
    <a:masterClrMapping/>
  </p:clrMapOvr>
  <p:transition>
    <p:rand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59D16-28E1-46AC-AE60-04F3B020B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07771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87071-FFF0-47FD-9E1D-2F131556A91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64049F-A444-4C2A-B80C-F179EE0D4F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024299-E3CA-4056-A71E-C775AB44D6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7A7D87-4388-4364-8E61-E915A58FE0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5E0A1-AACD-4414-86EC-7C102A5099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DD2662-7355-43F4-897D-3AA20D1005A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marL="1096963" lvl="3" indent="-173038" algn="l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</a:pPr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C6524A7C-64B9-4D65-A641-5D00480F1C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u="none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2668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12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B0A8631C-21B4-41C1-801E-ECBCA32D7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9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</p:sldLayoutIdLst>
  <p:transition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i="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Avenir Ligh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kern="1200">
          <a:solidFill>
            <a:schemeClr val="tx1"/>
          </a:solidFill>
          <a:latin typeface="Arial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200" kern="1200">
          <a:solidFill>
            <a:schemeClr val="tx1"/>
          </a:solidFill>
          <a:latin typeface="Book Antiqua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12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B0A8631C-21B4-41C1-801E-ECBCA32D7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  <p:transition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i="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Avenir Ligh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kern="1200">
          <a:solidFill>
            <a:schemeClr val="tx1"/>
          </a:solidFill>
          <a:latin typeface="Arial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200" kern="1200">
          <a:solidFill>
            <a:schemeClr val="tx1"/>
          </a:solidFill>
          <a:latin typeface="Book Antiqua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papers.ssrn.com/sol3/papers.cfm?abstract_id=90506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5775" y="2519007"/>
            <a:ext cx="8607481" cy="3286126"/>
          </a:xfrm>
        </p:spPr>
        <p:txBody>
          <a:bodyPr anchor="ctr">
            <a:noAutofit/>
          </a:bodyPr>
          <a:lstStyle/>
          <a:p>
            <a:pPr algn="ctr">
              <a:defRPr/>
            </a:pPr>
            <a:r>
              <a:rPr lang="en-US" sz="7200" b="0" dirty="0" err="1">
                <a:latin typeface="American Typewriter" charset="0"/>
                <a:ea typeface="American Typewriter" charset="0"/>
                <a:cs typeface="American Typewriter" charset="0"/>
              </a:rPr>
              <a:t>PROIECTAREA</a:t>
            </a:r>
            <a:r>
              <a:rPr lang="en-US" sz="72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7200" b="0" dirty="0" err="1">
                <a:latin typeface="American Typewriter" charset="0"/>
                <a:ea typeface="American Typewriter" charset="0"/>
                <a:cs typeface="American Typewriter" charset="0"/>
              </a:rPr>
              <a:t>BAZELOR</a:t>
            </a:r>
            <a:r>
              <a:rPr lang="en-US" sz="7200" b="0" dirty="0">
                <a:latin typeface="American Typewriter" charset="0"/>
                <a:ea typeface="American Typewriter" charset="0"/>
                <a:cs typeface="American Typewriter" charset="0"/>
              </a:rPr>
              <a:t> DE DATE</a:t>
            </a:r>
            <a:br>
              <a:rPr lang="en-US" sz="7200" b="0" dirty="0">
                <a:latin typeface="American Typewriter" charset="0"/>
                <a:ea typeface="American Typewriter" charset="0"/>
                <a:cs typeface="American Typewriter" charset="0"/>
              </a:rPr>
            </a:br>
            <a:endParaRPr lang="en-US" sz="7200" b="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4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08" y="337112"/>
            <a:ext cx="958644" cy="958644"/>
          </a:xfrm>
          <a:prstGeom prst="rect">
            <a:avLst/>
          </a:prstGeom>
          <a:noFill/>
        </p:spPr>
      </p:pic>
      <p:pic>
        <p:nvPicPr>
          <p:cNvPr id="5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273010"/>
            <a:ext cx="8229600" cy="845318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4400" b="1" dirty="0" err="1">
                <a:latin typeface="Gabriola" pitchFamily="82" charset="0"/>
                <a:cs typeface="Vani" pitchFamily="34" charset="0"/>
              </a:rPr>
              <a:t>Modelare</a:t>
            </a:r>
            <a:r>
              <a:rPr lang="en-US" sz="4400" b="1" dirty="0">
                <a:latin typeface="Gabriola" pitchFamily="82" charset="0"/>
                <a:cs typeface="Vani" pitchFamily="34" charset="0"/>
              </a:rPr>
              <a:t>, </a:t>
            </a:r>
            <a:r>
              <a:rPr lang="en-US" sz="4400" b="1" dirty="0" err="1">
                <a:latin typeface="Gabriola" pitchFamily="82" charset="0"/>
                <a:cs typeface="Vani" pitchFamily="34" charset="0"/>
              </a:rPr>
              <a:t>diagrame</a:t>
            </a:r>
            <a:r>
              <a:rPr lang="en-US" sz="4400" b="1" dirty="0">
                <a:latin typeface="Gabriola" pitchFamily="82" charset="0"/>
                <a:cs typeface="Vani" pitchFamily="34" charset="0"/>
              </a:rPr>
              <a:t>, </a:t>
            </a:r>
            <a:r>
              <a:rPr lang="ro-RO" sz="4400" b="1" dirty="0">
                <a:latin typeface="Gabriola" pitchFamily="82" charset="0"/>
                <a:cs typeface="Vani" pitchFamily="34" charset="0"/>
              </a:rPr>
              <a:t>(un pic de) </a:t>
            </a:r>
            <a:r>
              <a:rPr lang="en-US" sz="4400" b="1" dirty="0" err="1">
                <a:latin typeface="Gabriola" pitchFamily="82" charset="0"/>
                <a:cs typeface="Vani" pitchFamily="34" charset="0"/>
              </a:rPr>
              <a:t>normalizare</a:t>
            </a:r>
            <a:endParaRPr lang="en-US" sz="4400" b="1" dirty="0">
              <a:latin typeface="Gabriola" pitchFamily="82" charset="0"/>
              <a:cs typeface="Van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14450"/>
          </a:xfrm>
        </p:spPr>
        <p:txBody>
          <a:bodyPr>
            <a:noAutofit/>
          </a:bodyPr>
          <a:lstStyle/>
          <a:p>
            <a:pPr algn="ctr"/>
            <a:r>
              <a:rPr lang="ro-RO" sz="3600" b="1" dirty="0"/>
              <a:t>Diagrama </a:t>
            </a:r>
            <a:r>
              <a:rPr lang="ro-RO" sz="3600" b="1" i="1" dirty="0"/>
              <a:t>Information Engineering </a:t>
            </a:r>
            <a:r>
              <a:rPr lang="ro-RO" sz="3600" b="1" dirty="0"/>
              <a:t>a BD VÎNZĂRI (Oracle Data Modeler)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28725"/>
            <a:ext cx="9144000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0"/>
            <a:ext cx="8690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o-RO" sz="4400" b="1" dirty="0"/>
              <a:t>Diagrama </a:t>
            </a:r>
            <a:r>
              <a:rPr lang="ro-RO" sz="4400" b="1" i="1" dirty="0"/>
              <a:t>Bachman</a:t>
            </a:r>
            <a:r>
              <a:rPr lang="ro-RO" sz="4400" b="1" dirty="0"/>
              <a:t> a BD VÎNZĂRI (Oracle Data Modeler)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85863"/>
            <a:ext cx="9144000" cy="567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29" y="0"/>
            <a:ext cx="8649687" cy="1143000"/>
          </a:xfrm>
        </p:spPr>
        <p:txBody>
          <a:bodyPr>
            <a:normAutofit/>
          </a:bodyPr>
          <a:lstStyle/>
          <a:p>
            <a:pPr algn="ctr"/>
            <a:r>
              <a:rPr lang="ro-RO" b="1" dirty="0"/>
              <a:t>Diagramă </a:t>
            </a:r>
            <a:r>
              <a:rPr lang="ro-RO" b="1" i="1" dirty="0"/>
              <a:t>Object</a:t>
            </a:r>
            <a:r>
              <a:rPr lang="en-US" b="1" i="1" dirty="0"/>
              <a:t>-Role Modeling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17116"/>
            <a:ext cx="9144000" cy="576916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902298" y="6516368"/>
            <a:ext cx="222984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ro-RO" sz="1800" i="1">
                <a:latin typeface="Segoe UI" pitchFamily="34" charset="0"/>
                <a:ea typeface="Segoe UI" pitchFamily="34" charset="0"/>
                <a:cs typeface="Segoe UI" pitchFamily="34" charset="0"/>
              </a:rPr>
              <a:t>Sursa</a:t>
            </a:r>
            <a:r>
              <a:rPr lang="en-US" sz="1800" i="1">
                <a:latin typeface="Segoe UI" pitchFamily="34" charset="0"/>
                <a:ea typeface="Segoe UI" pitchFamily="34" charset="0"/>
                <a:cs typeface="Segoe UI" pitchFamily="34" charset="0"/>
              </a:rPr>
              <a:t>: Ponniah 2007</a:t>
            </a: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212" y="274638"/>
            <a:ext cx="7844476" cy="1143000"/>
          </a:xfrm>
        </p:spPr>
        <p:txBody>
          <a:bodyPr/>
          <a:lstStyle/>
          <a:p>
            <a:pPr algn="ctr"/>
            <a:r>
              <a:rPr lang="en-US" b="1" dirty="0"/>
              <a:t>Diagram</a:t>
            </a:r>
            <a:r>
              <a:rPr lang="ro-RO" b="1" dirty="0"/>
              <a:t>ă UML</a:t>
            </a:r>
            <a:endParaRPr lang="en-US" b="1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41" y="1808069"/>
            <a:ext cx="9128609" cy="4323789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-961" y="6516368"/>
            <a:ext cx="222984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ro-RO" sz="1800" i="1">
                <a:latin typeface="Segoe UI" pitchFamily="34" charset="0"/>
                <a:ea typeface="Segoe UI" pitchFamily="34" charset="0"/>
                <a:cs typeface="Segoe UI" pitchFamily="34" charset="0"/>
              </a:rPr>
              <a:t>Sursa</a:t>
            </a:r>
            <a:r>
              <a:rPr lang="en-US" sz="1800" i="1">
                <a:latin typeface="Segoe UI" pitchFamily="34" charset="0"/>
                <a:ea typeface="Segoe UI" pitchFamily="34" charset="0"/>
                <a:cs typeface="Segoe UI" pitchFamily="34" charset="0"/>
              </a:rPr>
              <a:t>: Ponniah 2007</a:t>
            </a: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06071" y="112526"/>
            <a:ext cx="6817659" cy="1312862"/>
          </a:xfrm>
        </p:spPr>
        <p:txBody>
          <a:bodyPr>
            <a:normAutofit/>
          </a:bodyPr>
          <a:lstStyle/>
          <a:p>
            <a:pPr algn="ctr"/>
            <a:r>
              <a:rPr lang="ro-RO" b="1" dirty="0"/>
              <a:t>Cum se proiectează o BD</a:t>
            </a:r>
            <a:endParaRPr lang="en-US" b="1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18564" y="1411288"/>
            <a:ext cx="8470900" cy="5191125"/>
          </a:xfrm>
        </p:spPr>
        <p:txBody>
          <a:bodyPr>
            <a:normAutofit/>
          </a:bodyPr>
          <a:lstStyle/>
          <a:p>
            <a:pPr eaLnBrk="1" hangingPunct="1"/>
            <a:r>
              <a:rPr lang="ro-RO"/>
              <a:t>După ureche (lăutăreşte) </a:t>
            </a:r>
            <a:r>
              <a:rPr lang="en-US"/>
              <a:t>– este cea mai </a:t>
            </a:r>
            <a:r>
              <a:rPr lang="ro-RO"/>
              <a:t>îndrăgită metodologie şi uneori chiar funcţionează!</a:t>
            </a:r>
          </a:p>
          <a:p>
            <a:pPr eaLnBrk="1" hangingPunct="1"/>
            <a:r>
              <a:rPr lang="ro-RO"/>
              <a:t>Folosind metodologii</a:t>
            </a:r>
            <a:r>
              <a:rPr lang="en-US"/>
              <a:t>/</a:t>
            </a:r>
            <a:r>
              <a:rPr lang="ro-RO"/>
              <a:t>instrumente ale analizei şi proiectării de sisteme informaţionale</a:t>
            </a:r>
            <a:r>
              <a:rPr lang="en-US"/>
              <a:t> (APSI)</a:t>
            </a:r>
            <a:r>
              <a:rPr lang="ro-RO"/>
              <a:t> </a:t>
            </a:r>
            <a:r>
              <a:rPr lang="en-US"/>
              <a:t>– mai ales pentru aplica</a:t>
            </a:r>
            <a:r>
              <a:rPr lang="ro-RO"/>
              <a:t>ţii complexe</a:t>
            </a:r>
            <a:r>
              <a:rPr lang="en-US"/>
              <a:t> (vezi APSI, SIFC)</a:t>
            </a:r>
            <a:endParaRPr lang="ro-RO"/>
          </a:p>
          <a:p>
            <a:pPr eaLnBrk="1" hangingPunct="1"/>
            <a:r>
              <a:rPr lang="ro-RO"/>
              <a:t>Prin</a:t>
            </a:r>
            <a:r>
              <a:rPr lang="ro-RO" b="1"/>
              <a:t> normalizare</a:t>
            </a:r>
            <a:r>
              <a:rPr lang="ro-RO"/>
              <a:t> </a:t>
            </a:r>
            <a:r>
              <a:rPr lang="en-US"/>
              <a:t>– subiectul nostru de discu</a:t>
            </a:r>
            <a:r>
              <a:rPr lang="ro-RO"/>
              <a:t>ţie</a:t>
            </a:r>
          </a:p>
          <a:p>
            <a:pPr eaLnBrk="1" hangingPunct="1"/>
            <a:r>
              <a:rPr lang="ro-RO"/>
              <a:t>Combinând o metodologie </a:t>
            </a:r>
            <a:r>
              <a:rPr lang="en-US"/>
              <a:t>APSI </a:t>
            </a:r>
            <a:r>
              <a:rPr lang="ro-RO"/>
              <a:t>cu normalizarea (demers mixt)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00150" y="99172"/>
            <a:ext cx="7715250" cy="1143000"/>
          </a:xfrm>
        </p:spPr>
        <p:txBody>
          <a:bodyPr>
            <a:noAutofit/>
          </a:bodyPr>
          <a:lstStyle/>
          <a:p>
            <a:pPr algn="ctr"/>
            <a:r>
              <a:rPr lang="ro-RO" b="1" dirty="0"/>
              <a:t>Proiectarea bazelor de date</a:t>
            </a:r>
            <a:endParaRPr lang="en-US" b="1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372441"/>
            <a:ext cx="8143874" cy="5472112"/>
          </a:xfrm>
        </p:spPr>
        <p:txBody>
          <a:bodyPr rtlCol="0">
            <a:normAutofit fontScale="92500" lnSpcReduction="10000"/>
          </a:bodyPr>
          <a:lstStyle/>
          <a:p>
            <a:pPr algn="just">
              <a:lnSpc>
                <a:spcPct val="110000"/>
              </a:lnSpc>
              <a:buNone/>
              <a:defRPr/>
            </a:pPr>
            <a:r>
              <a:rPr lang="ro-RO" dirty="0"/>
              <a:t>A proiecta o bază de date este</a:t>
            </a:r>
            <a:r>
              <a:rPr lang="en-US" dirty="0"/>
              <a:t> </a:t>
            </a:r>
            <a:r>
              <a:rPr lang="ro-RO" dirty="0"/>
              <a:t>echivalent</a:t>
            </a:r>
            <a:r>
              <a:rPr lang="en-US" dirty="0"/>
              <a:t> </a:t>
            </a:r>
            <a:r>
              <a:rPr lang="ro-RO" dirty="0"/>
              <a:t>cu a stabili ce </a:t>
            </a:r>
            <a:r>
              <a:rPr lang="ro-RO" b="1" dirty="0"/>
              <a:t>tabele</a:t>
            </a:r>
            <a:r>
              <a:rPr lang="ro-RO" dirty="0"/>
              <a:t> vor alcătui baza de date, ce </a:t>
            </a:r>
            <a:r>
              <a:rPr lang="ro-RO" b="1" dirty="0"/>
              <a:t>atribute</a:t>
            </a:r>
            <a:r>
              <a:rPr lang="ro-RO" dirty="0"/>
              <a:t> vor intra în componenţa fiecărei tabele şi care sunt </a:t>
            </a:r>
            <a:r>
              <a:rPr lang="ro-RO" b="1" dirty="0"/>
              <a:t>restricţiile</a:t>
            </a:r>
            <a:r>
              <a:rPr lang="ro-RO" dirty="0"/>
              <a:t> (atomicitate, nenulitate, unicitate, referenţiale, de comportament) la care vor fi supuse valorile atributelor.</a:t>
            </a:r>
          </a:p>
          <a:p>
            <a:pPr algn="just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endParaRPr lang="ro-RO" sz="1700" dirty="0"/>
          </a:p>
          <a:p>
            <a:pPr algn="just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ro-RO" dirty="0"/>
              <a:t>Cine proiectează BD</a:t>
            </a:r>
            <a:r>
              <a:rPr lang="en-US" dirty="0"/>
              <a:t>?</a:t>
            </a:r>
          </a:p>
          <a:p>
            <a:pPr algn="just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o-RO" dirty="0"/>
              <a:t>A</a:t>
            </a:r>
            <a:r>
              <a:rPr lang="en-US" dirty="0" err="1"/>
              <a:t>nali</a:t>
            </a:r>
            <a:r>
              <a:rPr lang="ro-RO" dirty="0"/>
              <a:t>şti-proiectanţi de sisteme informaţionale</a:t>
            </a:r>
          </a:p>
          <a:p>
            <a:pPr algn="just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o-RO" dirty="0"/>
              <a:t>Proiectanţi de baze de date</a:t>
            </a:r>
          </a:p>
          <a:p>
            <a:pPr algn="just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o-RO" dirty="0"/>
              <a:t>Dezvoltatori de aplicaţii</a:t>
            </a:r>
          </a:p>
          <a:p>
            <a:pPr algn="just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/>
              <a:t>“</a:t>
            </a:r>
            <a:r>
              <a:rPr lang="en-US" dirty="0" err="1"/>
              <a:t>Simpli</a:t>
            </a:r>
            <a:r>
              <a:rPr lang="en-US" dirty="0"/>
              <a:t>” u</a:t>
            </a:r>
            <a:r>
              <a:rPr lang="ro-RO" dirty="0"/>
              <a:t>tilizatori (mai rar)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57263" y="13447"/>
            <a:ext cx="8146395" cy="1301003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De </a:t>
            </a:r>
            <a:r>
              <a:rPr lang="en-US" b="1" dirty="0" err="1"/>
              <a:t>ce</a:t>
            </a:r>
            <a:r>
              <a:rPr lang="en-US" b="1" dirty="0"/>
              <a:t> </a:t>
            </a:r>
            <a:r>
              <a:rPr lang="en-US" b="1" dirty="0" err="1"/>
              <a:t>folosim</a:t>
            </a:r>
            <a:r>
              <a:rPr lang="en-US" b="1" dirty="0"/>
              <a:t> (la </a:t>
            </a:r>
            <a:r>
              <a:rPr lang="en-US" b="1" dirty="0" err="1"/>
              <a:t>acest</a:t>
            </a:r>
            <a:r>
              <a:rPr lang="en-US" b="1" dirty="0"/>
              <a:t> curs) </a:t>
            </a:r>
            <a:r>
              <a:rPr lang="en-US" b="1" dirty="0" err="1"/>
              <a:t>exclusiv</a:t>
            </a:r>
            <a:r>
              <a:rPr lang="en-US" b="1" dirty="0"/>
              <a:t> </a:t>
            </a:r>
            <a:r>
              <a:rPr lang="en-US" b="1" dirty="0" err="1"/>
              <a:t>normalizarea</a:t>
            </a:r>
            <a:r>
              <a:rPr lang="en-US" b="1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671" y="1407740"/>
            <a:ext cx="8552329" cy="5450260"/>
          </a:xfrm>
        </p:spPr>
        <p:txBody>
          <a:bodyPr rtlCol="0">
            <a:normAutofit fontScale="7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sz="3400" dirty="0"/>
              <a:t>Se </a:t>
            </a:r>
            <a:r>
              <a:rPr lang="en-US" sz="3400" dirty="0" err="1"/>
              <a:t>bazeaz</a:t>
            </a:r>
            <a:r>
              <a:rPr lang="ro-RO" sz="3400" dirty="0"/>
              <a:t>ă exclusiv pe noţiuni ale (sau vecine cu</a:t>
            </a:r>
            <a:r>
              <a:rPr lang="en-US" sz="3400" dirty="0"/>
              <a:t>) </a:t>
            </a:r>
            <a:r>
              <a:rPr lang="en-US" sz="3400" dirty="0" err="1"/>
              <a:t>modelul</a:t>
            </a:r>
            <a:r>
              <a:rPr lang="ro-RO" sz="3400" dirty="0"/>
              <a:t>ui</a:t>
            </a:r>
            <a:r>
              <a:rPr lang="en-US" sz="3400" dirty="0"/>
              <a:t> </a:t>
            </a:r>
            <a:r>
              <a:rPr lang="en-US" sz="3400" dirty="0" err="1"/>
              <a:t>rela</a:t>
            </a:r>
            <a:r>
              <a:rPr lang="ro-RO" sz="3400" dirty="0"/>
              <a:t>ţional</a:t>
            </a:r>
            <a:r>
              <a:rPr lang="en-US" sz="3400" dirty="0"/>
              <a:t> </a:t>
            </a:r>
            <a:r>
              <a:rPr lang="en-US" sz="2800" dirty="0"/>
              <a:t>(</a:t>
            </a:r>
            <a:r>
              <a:rPr lang="en-US" sz="2800" dirty="0" err="1"/>
              <a:t>prin</a:t>
            </a:r>
            <a:r>
              <a:rPr lang="en-US" sz="2800" dirty="0"/>
              <a:t> </a:t>
            </a:r>
            <a:r>
              <a:rPr lang="en-US" sz="2800" dirty="0" err="1"/>
              <a:t>compara</a:t>
            </a:r>
            <a:r>
              <a:rPr lang="ro-RO" sz="2800" dirty="0"/>
              <a:t>ţie, celelalte metodologii folosesc concepte precum</a:t>
            </a:r>
            <a:r>
              <a:rPr lang="en-US" sz="2800" dirty="0"/>
              <a:t>: </a:t>
            </a:r>
            <a:r>
              <a:rPr lang="en-US" sz="2800" i="1" dirty="0" err="1"/>
              <a:t>clase</a:t>
            </a:r>
            <a:r>
              <a:rPr lang="en-US" sz="2800" i="1" dirty="0"/>
              <a:t> de </a:t>
            </a:r>
            <a:r>
              <a:rPr lang="en-US" sz="2800" i="1" dirty="0" err="1"/>
              <a:t>entit</a:t>
            </a:r>
            <a:r>
              <a:rPr lang="ro-RO" sz="2800" i="1" dirty="0"/>
              <a:t>ăţi </a:t>
            </a:r>
            <a:r>
              <a:rPr lang="ro-RO" sz="2800" dirty="0"/>
              <a:t>(</a:t>
            </a:r>
            <a:r>
              <a:rPr lang="en-US" sz="2800" dirty="0" err="1"/>
              <a:t>puternice</a:t>
            </a:r>
            <a:r>
              <a:rPr lang="en-US" sz="2800" dirty="0"/>
              <a:t>/</a:t>
            </a:r>
            <a:r>
              <a:rPr lang="en-US" sz="2800" dirty="0" err="1"/>
              <a:t>independente</a:t>
            </a:r>
            <a:r>
              <a:rPr lang="ro-RO" sz="2800" dirty="0"/>
              <a:t> sau slabe</a:t>
            </a:r>
            <a:r>
              <a:rPr lang="en-US" sz="2800" dirty="0"/>
              <a:t>/</a:t>
            </a:r>
            <a:r>
              <a:rPr lang="en-US" sz="2800" dirty="0" err="1"/>
              <a:t>dependente</a:t>
            </a:r>
            <a:r>
              <a:rPr lang="ro-RO" sz="2800" dirty="0"/>
              <a:t>), </a:t>
            </a:r>
            <a:r>
              <a:rPr lang="ro-RO" sz="2800" i="1" dirty="0"/>
              <a:t>clase de asociaţii </a:t>
            </a:r>
            <a:r>
              <a:rPr lang="ro-RO" sz="2800" dirty="0"/>
              <a:t>(relaţii), </a:t>
            </a:r>
            <a:r>
              <a:rPr lang="ro-RO" sz="2800" i="1" dirty="0"/>
              <a:t>cardinalitate</a:t>
            </a:r>
            <a:r>
              <a:rPr lang="ro-RO" sz="2800" dirty="0"/>
              <a:t>, </a:t>
            </a:r>
            <a:r>
              <a:rPr lang="ro-RO" sz="2800" i="1" dirty="0"/>
              <a:t>obligativitate</a:t>
            </a:r>
            <a:r>
              <a:rPr lang="ro-RO" sz="2800" dirty="0"/>
              <a:t>, </a:t>
            </a:r>
            <a:r>
              <a:rPr lang="ro-RO" sz="2800" i="1" dirty="0"/>
              <a:t>agregare</a:t>
            </a:r>
            <a:r>
              <a:rPr lang="ro-RO" sz="2800" dirty="0"/>
              <a:t>, </a:t>
            </a:r>
            <a:r>
              <a:rPr lang="ro-RO" sz="2800" i="1" dirty="0"/>
              <a:t>specializare</a:t>
            </a:r>
            <a:r>
              <a:rPr lang="ro-RO" sz="2800" dirty="0"/>
              <a:t> (completă, sau disjunctă), </a:t>
            </a:r>
            <a:r>
              <a:rPr lang="ro-RO" sz="2800" i="1" dirty="0"/>
              <a:t>moştenire</a:t>
            </a:r>
            <a:r>
              <a:rPr lang="ro-RO" sz="2800" dirty="0"/>
              <a:t>, </a:t>
            </a:r>
            <a:r>
              <a:rPr lang="ro-RO" sz="2800" i="1" dirty="0"/>
              <a:t>auto</a:t>
            </a:r>
            <a:r>
              <a:rPr lang="en-US" sz="2800" i="1" dirty="0"/>
              <a:t>-</a:t>
            </a:r>
            <a:r>
              <a:rPr lang="en-US" sz="2800" i="1" dirty="0" err="1"/>
              <a:t>referin</a:t>
            </a:r>
            <a:r>
              <a:rPr lang="ro-RO" sz="2800" i="1" dirty="0"/>
              <a:t>ţă</a:t>
            </a:r>
            <a:r>
              <a:rPr lang="ro-RO" sz="2800" dirty="0"/>
              <a:t>, </a:t>
            </a:r>
            <a:r>
              <a:rPr lang="ro-RO" sz="2800" i="1" dirty="0"/>
              <a:t>rol</a:t>
            </a:r>
            <a:r>
              <a:rPr lang="ro-RO" sz="2800" dirty="0"/>
              <a:t> etc</a:t>
            </a:r>
            <a:r>
              <a:rPr lang="en-US" sz="2800" dirty="0"/>
              <a:t>.</a:t>
            </a:r>
            <a:r>
              <a:rPr lang="ro-RO" sz="2800" dirty="0"/>
              <a:t>)</a:t>
            </a:r>
            <a:r>
              <a:rPr lang="ro-RO" sz="2400" dirty="0"/>
              <a:t> 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ro-RO" sz="3400" dirty="0"/>
              <a:t>Este relativ simplă (afirmaţie </a:t>
            </a:r>
            <a:r>
              <a:rPr lang="en-US" sz="3400" dirty="0" err="1"/>
              <a:t>dificil</a:t>
            </a:r>
            <a:r>
              <a:rPr lang="en-US" sz="3400" dirty="0"/>
              <a:t> de</a:t>
            </a:r>
            <a:r>
              <a:rPr lang="ro-RO" sz="3400" dirty="0"/>
              <a:t> demonstra</a:t>
            </a:r>
            <a:r>
              <a:rPr lang="en-US" sz="3400" dirty="0"/>
              <a:t>t</a:t>
            </a:r>
            <a:r>
              <a:rPr lang="ro-RO" sz="3400" dirty="0"/>
              <a:t>)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ro-RO" sz="3400" dirty="0"/>
              <a:t>Este riguroasă</a:t>
            </a:r>
            <a:r>
              <a:rPr lang="en-US" sz="3400" dirty="0"/>
              <a:t> </a:t>
            </a:r>
            <a:endParaRPr lang="ro-RO" sz="3400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ro-RO" sz="3400" dirty="0"/>
              <a:t>Minimizează spaţiul ocupat pe disc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ro-RO" sz="3400" dirty="0"/>
              <a:t>Elimină o serie de anomalii manifestate la </a:t>
            </a:r>
            <a:r>
              <a:rPr lang="ro-RO" sz="3400" i="1" dirty="0"/>
              <a:t>i</a:t>
            </a:r>
            <a:r>
              <a:rPr lang="en-US" sz="3400" i="1" dirty="0" err="1"/>
              <a:t>nserare</a:t>
            </a:r>
            <a:r>
              <a:rPr lang="ro-RO" sz="3400" i="1" dirty="0"/>
              <a:t>a</a:t>
            </a:r>
            <a:r>
              <a:rPr lang="ro-RO" sz="3400" dirty="0"/>
              <a:t>, </a:t>
            </a:r>
            <a:r>
              <a:rPr lang="ro-RO" sz="3400" i="1" dirty="0"/>
              <a:t>m</a:t>
            </a:r>
            <a:r>
              <a:rPr lang="en-US" sz="3400" i="1" dirty="0" err="1"/>
              <a:t>odificare</a:t>
            </a:r>
            <a:r>
              <a:rPr lang="ro-RO" sz="3400" i="1" dirty="0"/>
              <a:t>a</a:t>
            </a:r>
            <a:r>
              <a:rPr lang="ro-RO" sz="3400" dirty="0"/>
              <a:t>, </a:t>
            </a:r>
            <a:r>
              <a:rPr lang="ro-RO" sz="3400" i="1" dirty="0"/>
              <a:t>ştergerea </a:t>
            </a:r>
            <a:r>
              <a:rPr lang="ro-RO" sz="3400" dirty="0"/>
              <a:t>în</a:t>
            </a:r>
            <a:r>
              <a:rPr lang="en-US" sz="3400" dirty="0"/>
              <a:t>/</a:t>
            </a:r>
            <a:r>
              <a:rPr lang="ro-RO" sz="3400" dirty="0"/>
              <a:t>de înregistrări în tabelele BD</a:t>
            </a:r>
            <a:endParaRPr lang="en-US" sz="3400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ro-RO" sz="3400" dirty="0"/>
              <a:t>Simplifică</a:t>
            </a:r>
            <a:r>
              <a:rPr lang="en-US" sz="3400" dirty="0"/>
              <a:t> </a:t>
            </a:r>
            <a:r>
              <a:rPr lang="en-US" sz="3400" dirty="0" err="1"/>
              <a:t>modelarea</a:t>
            </a:r>
            <a:r>
              <a:rPr lang="en-US" sz="3400" dirty="0"/>
              <a:t> </a:t>
            </a:r>
            <a:r>
              <a:rPr lang="ro-RO" sz="3400" dirty="0"/>
              <a:t>temporalităţii tran</a:t>
            </a:r>
            <a:r>
              <a:rPr lang="en-US" sz="3400" dirty="0" err="1"/>
              <a:t>zac</a:t>
            </a:r>
            <a:r>
              <a:rPr lang="ro-RO" sz="3400" dirty="0"/>
              <a:t>ţ</a:t>
            </a:r>
            <a:r>
              <a:rPr lang="en-US" sz="3400" dirty="0" err="1"/>
              <a:t>iilor</a:t>
            </a:r>
            <a:r>
              <a:rPr lang="ro-RO" sz="3400" dirty="0"/>
              <a:t>, proce</a:t>
            </a:r>
            <a:r>
              <a:rPr lang="en-US" sz="3400" dirty="0" err="1"/>
              <a:t>selor</a:t>
            </a:r>
            <a:r>
              <a:rPr lang="en-US" sz="3400" dirty="0"/>
              <a:t> etc.</a:t>
            </a:r>
            <a:endParaRPr lang="ro-RO" sz="3400" dirty="0"/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299" y="-53982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Dezavantajele</a:t>
            </a:r>
            <a:r>
              <a:rPr lang="en-US" b="1" dirty="0"/>
              <a:t> </a:t>
            </a:r>
            <a:r>
              <a:rPr lang="en-US" b="1" dirty="0" err="1"/>
              <a:t>normali</a:t>
            </a:r>
            <a:r>
              <a:rPr lang="ro-RO" b="1" dirty="0"/>
              <a:t>zării</a:t>
            </a:r>
            <a:r>
              <a:rPr lang="en-US" b="1" dirty="0"/>
              <a:t>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362" y="914411"/>
            <a:ext cx="8543925" cy="60436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Nu </a:t>
            </a:r>
            <a:r>
              <a:rPr lang="en-US" dirty="0" err="1"/>
              <a:t>dispune</a:t>
            </a:r>
            <a:r>
              <a:rPr lang="en-US" dirty="0"/>
              <a:t> de un formalism </a:t>
            </a:r>
            <a:r>
              <a:rPr lang="en-US" dirty="0" err="1"/>
              <a:t>grafic</a:t>
            </a:r>
            <a:r>
              <a:rPr lang="en-US" dirty="0"/>
              <a:t> </a:t>
            </a:r>
            <a:r>
              <a:rPr lang="en-US" dirty="0" err="1"/>
              <a:t>echivalent</a:t>
            </a:r>
            <a:r>
              <a:rPr lang="en-US" dirty="0"/>
              <a:t> </a:t>
            </a:r>
            <a:r>
              <a:rPr lang="en-US" dirty="0" err="1"/>
              <a:t>diagramelor</a:t>
            </a:r>
            <a:r>
              <a:rPr lang="en-US" dirty="0"/>
              <a:t> E-R, </a:t>
            </a:r>
            <a:r>
              <a:rPr lang="en-US" dirty="0" err="1"/>
              <a:t>ORM</a:t>
            </a:r>
            <a:r>
              <a:rPr lang="en-US" dirty="0"/>
              <a:t>, </a:t>
            </a:r>
            <a:r>
              <a:rPr lang="en-US" dirty="0" err="1"/>
              <a:t>UML</a:t>
            </a:r>
            <a:endParaRPr lang="ro-RO" dirty="0"/>
          </a:p>
          <a:p>
            <a:pPr>
              <a:lnSpc>
                <a:spcPct val="120000"/>
              </a:lnSpc>
            </a:pPr>
            <a:r>
              <a:rPr lang="ro-RO" dirty="0"/>
              <a:t>Nu </a:t>
            </a:r>
            <a:r>
              <a:rPr lang="en-US" dirty="0"/>
              <a:t>exist</a:t>
            </a:r>
            <a:r>
              <a:rPr lang="ro-RO" dirty="0"/>
              <a:t>ă de instrumente software de modelare bazate pe normalizare</a:t>
            </a:r>
            <a:r>
              <a:rPr lang="en-US" dirty="0"/>
              <a:t> (care s</a:t>
            </a:r>
            <a:r>
              <a:rPr lang="ro-RO" dirty="0"/>
              <a:t>ă genereze comenzile DDL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</a:pPr>
            <a:r>
              <a:rPr lang="en-US" dirty="0"/>
              <a:t>Este </a:t>
            </a:r>
            <a:r>
              <a:rPr lang="en-US" dirty="0" err="1"/>
              <a:t>intimidant</a:t>
            </a:r>
            <a:r>
              <a:rPr lang="ro-RO" dirty="0"/>
              <a:t>ă, datorită multor lucrări teoretice (matematizate)</a:t>
            </a:r>
          </a:p>
          <a:p>
            <a:pPr>
              <a:lnSpc>
                <a:spcPct val="120000"/>
              </a:lnSpc>
            </a:pPr>
            <a:r>
              <a:rPr lang="ro-RO" dirty="0"/>
              <a:t>Nu permite declararea</a:t>
            </a:r>
            <a:r>
              <a:rPr lang="en-US" dirty="0"/>
              <a:t> de</a:t>
            </a:r>
            <a:r>
              <a:rPr lang="ro-RO" dirty="0"/>
              <a:t> restricţii şi  cardinalităţi</a:t>
            </a:r>
          </a:p>
          <a:p>
            <a:pPr>
              <a:lnSpc>
                <a:spcPct val="120000"/>
              </a:lnSpc>
            </a:pPr>
            <a:r>
              <a:rPr lang="ro-RO" dirty="0"/>
              <a:t>Nu permite reprezentarea utilizatorilor</a:t>
            </a:r>
            <a:r>
              <a:rPr lang="en-US" dirty="0"/>
              <a:t>/</a:t>
            </a:r>
            <a:r>
              <a:rPr lang="en-US" dirty="0" err="1"/>
              <a:t>grupurilor</a:t>
            </a:r>
            <a:r>
              <a:rPr lang="ro-RO" dirty="0"/>
              <a:t> şi (implicit) nici a rolurilor acestora</a:t>
            </a:r>
          </a:p>
          <a:p>
            <a:pPr>
              <a:lnSpc>
                <a:spcPct val="120000"/>
              </a:lnSpc>
            </a:pPr>
            <a:r>
              <a:rPr lang="ro-RO" dirty="0"/>
              <a:t>Nu se </a:t>
            </a:r>
            <a:r>
              <a:rPr lang="en-US" dirty="0"/>
              <a:t>“</a:t>
            </a:r>
            <a:r>
              <a:rPr lang="ro-RO" dirty="0"/>
              <a:t>cuplează</a:t>
            </a:r>
            <a:r>
              <a:rPr lang="en-US" dirty="0"/>
              <a:t>”</a:t>
            </a:r>
            <a:r>
              <a:rPr lang="ro-RO" dirty="0"/>
              <a:t> natural cu analiza/proiectarea ce sunt </a:t>
            </a:r>
            <a:r>
              <a:rPr lang="en-US" dirty="0"/>
              <a:t>impregnate </a:t>
            </a:r>
            <a:r>
              <a:rPr lang="ro-RO" dirty="0"/>
              <a:t>astăzi </a:t>
            </a:r>
            <a:r>
              <a:rPr lang="en-US" dirty="0"/>
              <a:t>d</a:t>
            </a:r>
            <a:r>
              <a:rPr lang="ro-RO" dirty="0"/>
              <a:t>e </a:t>
            </a:r>
            <a:r>
              <a:rPr lang="ro-RO" i="1" dirty="0"/>
              <a:t>orientarea pe obiecte</a:t>
            </a:r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275" y="99827"/>
            <a:ext cx="7836072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Dezavantajele</a:t>
            </a:r>
            <a:r>
              <a:rPr lang="en-US" b="1" dirty="0"/>
              <a:t> </a:t>
            </a:r>
            <a:r>
              <a:rPr lang="en-US" b="1" dirty="0" err="1"/>
              <a:t>normali</a:t>
            </a:r>
            <a:r>
              <a:rPr lang="ro-RO" b="1" dirty="0"/>
              <a:t>zării</a:t>
            </a:r>
            <a:r>
              <a:rPr lang="en-US" b="1" dirty="0"/>
              <a:t> - </a:t>
            </a:r>
            <a:r>
              <a:rPr lang="ro-RO" b="1" dirty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4" y="1272988"/>
            <a:ext cx="8565776" cy="5585011"/>
          </a:xfrm>
        </p:spPr>
        <p:txBody>
          <a:bodyPr>
            <a:normAutofit lnSpcReduction="10000"/>
          </a:bodyPr>
          <a:lstStyle/>
          <a:p>
            <a:r>
              <a:rPr lang="ro-RO" dirty="0"/>
              <a:t>Nu permite declararea </a:t>
            </a:r>
            <a:r>
              <a:rPr lang="en-US" dirty="0"/>
              <a:t>“</a:t>
            </a:r>
            <a:r>
              <a:rPr lang="ro-RO" dirty="0"/>
              <a:t>comportamentului</a:t>
            </a:r>
            <a:r>
              <a:rPr lang="en-US" dirty="0"/>
              <a:t>”</a:t>
            </a:r>
            <a:r>
              <a:rPr lang="ro-RO" dirty="0"/>
              <a:t> (operaţiuni, procese) </a:t>
            </a:r>
            <a:r>
              <a:rPr lang="en-US" dirty="0" err="1"/>
              <a:t>entit</a:t>
            </a:r>
            <a:r>
              <a:rPr lang="ro-RO" dirty="0"/>
              <a:t>ăţilor în baza de date</a:t>
            </a:r>
          </a:p>
          <a:p>
            <a:r>
              <a:rPr lang="ro-RO" dirty="0"/>
              <a:t>Intuitiv,  asociem </a:t>
            </a:r>
            <a:r>
              <a:rPr lang="ro-RO" i="1" dirty="0"/>
              <a:t>entităţi</a:t>
            </a:r>
            <a:r>
              <a:rPr lang="ro-RO" dirty="0"/>
              <a:t> şi nu </a:t>
            </a:r>
            <a:r>
              <a:rPr lang="ro-RO" i="1" dirty="0"/>
              <a:t>atribute</a:t>
            </a:r>
            <a:r>
              <a:rPr lang="en-US" dirty="0"/>
              <a:t>: de ex., </a:t>
            </a:r>
            <a:r>
              <a:rPr lang="ro-RO" dirty="0"/>
              <a:t>este mai natural să </a:t>
            </a:r>
            <a:r>
              <a:rPr lang="en-US" dirty="0" err="1"/>
              <a:t>spunem</a:t>
            </a:r>
            <a:r>
              <a:rPr lang="en-US" dirty="0"/>
              <a:t>:</a:t>
            </a:r>
          </a:p>
          <a:p>
            <a:pPr lvl="1">
              <a:buNone/>
            </a:pPr>
            <a:r>
              <a:rPr lang="en-US" i="1" dirty="0"/>
              <a:t>u</a:t>
            </a:r>
            <a:r>
              <a:rPr lang="ro-RO" i="1" dirty="0"/>
              <a:t>n student X </a:t>
            </a:r>
            <a:r>
              <a:rPr lang="en-US" i="1" dirty="0" err="1"/>
              <a:t>este</a:t>
            </a:r>
            <a:r>
              <a:rPr lang="en-US" i="1" dirty="0"/>
              <a:t> </a:t>
            </a:r>
            <a:r>
              <a:rPr lang="ro-RO" i="1" dirty="0"/>
              <a:t>înscris pentru un an universitar</a:t>
            </a:r>
            <a:r>
              <a:rPr lang="en-US" i="1" dirty="0"/>
              <a:t> </a:t>
            </a:r>
            <a:r>
              <a:rPr lang="ro-RO" b="1" i="1" dirty="0"/>
              <a:t>AnUnivY</a:t>
            </a:r>
            <a:r>
              <a:rPr lang="en-US" i="1" dirty="0"/>
              <a:t> </a:t>
            </a:r>
            <a:r>
              <a:rPr lang="ro-RO" i="1" dirty="0"/>
              <a:t>în anul de studii </a:t>
            </a:r>
            <a:r>
              <a:rPr lang="ro-RO" b="1" i="1" dirty="0"/>
              <a:t>AnStudii</a:t>
            </a:r>
            <a:r>
              <a:rPr lang="ro-RO" i="1" dirty="0"/>
              <a:t> al specializării </a:t>
            </a:r>
            <a:r>
              <a:rPr lang="ro-RO" b="1" i="1" dirty="0"/>
              <a:t>Spec</a:t>
            </a:r>
            <a:r>
              <a:rPr lang="ro-RO" i="1" dirty="0"/>
              <a:t>, forma de învăţământ  </a:t>
            </a:r>
            <a:r>
              <a:rPr lang="ro-RO" b="1" i="1" dirty="0"/>
              <a:t>FStudii</a:t>
            </a:r>
            <a:r>
              <a:rPr lang="ro-RO" i="1" dirty="0"/>
              <a:t> </a:t>
            </a:r>
            <a:r>
              <a:rPr lang="ro-RO" dirty="0"/>
              <a:t> </a:t>
            </a:r>
            <a:endParaRPr lang="en-US" dirty="0"/>
          </a:p>
          <a:p>
            <a:pPr lvl="1">
              <a:buNone/>
            </a:pPr>
            <a:r>
              <a:rPr lang="ro-RO" sz="2800" dirty="0">
                <a:latin typeface="Avenir Light"/>
              </a:rPr>
              <a:t>decât </a:t>
            </a:r>
            <a:endParaRPr lang="en-US" sz="2800" dirty="0">
              <a:latin typeface="Avenir Light"/>
            </a:endParaRPr>
          </a:p>
          <a:p>
            <a:pPr lvl="1">
              <a:buNone/>
            </a:pPr>
            <a:r>
              <a:rPr lang="en-US" i="1" dirty="0"/>
              <a:t>m</a:t>
            </a:r>
            <a:r>
              <a:rPr lang="ro-RO" i="1" dirty="0"/>
              <a:t>atricolul </a:t>
            </a:r>
            <a:r>
              <a:rPr lang="ro-RO" b="1" i="1" dirty="0"/>
              <a:t>Mx</a:t>
            </a:r>
            <a:r>
              <a:rPr lang="ro-RO" i="1" dirty="0"/>
              <a:t> care identifică un student X se află, împreună cu anul universitar </a:t>
            </a:r>
            <a:r>
              <a:rPr lang="ro-RO" b="1" i="1" dirty="0"/>
              <a:t>AnUnivY</a:t>
            </a:r>
            <a:r>
              <a:rPr lang="ro-RO" i="1" dirty="0"/>
              <a:t>  în dependenţă funcţională cu speciali</a:t>
            </a:r>
            <a:r>
              <a:rPr lang="en-US" i="1" dirty="0"/>
              <a:t>z</a:t>
            </a:r>
            <a:r>
              <a:rPr lang="ro-RO" i="1" dirty="0"/>
              <a:t>area </a:t>
            </a:r>
            <a:r>
              <a:rPr lang="en-US" b="1" i="1" dirty="0"/>
              <a:t>Spec</a:t>
            </a:r>
            <a:r>
              <a:rPr lang="en-US" i="1" dirty="0"/>
              <a:t>, </a:t>
            </a:r>
            <a:r>
              <a:rPr lang="en-US" i="1" dirty="0" err="1"/>
              <a:t>anul</a:t>
            </a:r>
            <a:r>
              <a:rPr lang="en-US" i="1" dirty="0"/>
              <a:t> de </a:t>
            </a:r>
            <a:r>
              <a:rPr lang="en-US" i="1" dirty="0" err="1"/>
              <a:t>studii</a:t>
            </a:r>
            <a:r>
              <a:rPr lang="en-US" i="1" dirty="0"/>
              <a:t> </a:t>
            </a:r>
            <a:r>
              <a:rPr lang="en-US" b="1" i="1" dirty="0" err="1"/>
              <a:t>AnStudii</a:t>
            </a:r>
            <a:r>
              <a:rPr lang="en-US" i="1" dirty="0"/>
              <a:t>, forma </a:t>
            </a:r>
            <a:r>
              <a:rPr lang="en-US" b="1" i="1" dirty="0" err="1"/>
              <a:t>FStudii</a:t>
            </a:r>
            <a:endParaRPr lang="ro-RO" i="1" dirty="0"/>
          </a:p>
          <a:p>
            <a:r>
              <a:rPr lang="en-US" dirty="0" err="1"/>
              <a:t>Normalizarea</a:t>
            </a:r>
            <a:r>
              <a:rPr lang="en-US" dirty="0"/>
              <a:t> e</a:t>
            </a:r>
            <a:r>
              <a:rPr lang="ro-RO" dirty="0"/>
              <a:t>ste “bătrână” (din 1970...)</a:t>
            </a: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870" y="179669"/>
            <a:ext cx="7498080" cy="1143000"/>
          </a:xfrm>
        </p:spPr>
        <p:txBody>
          <a:bodyPr/>
          <a:lstStyle/>
          <a:p>
            <a:pPr algn="ctr"/>
            <a:r>
              <a:rPr lang="en-US" b="1" dirty="0" err="1"/>
              <a:t>Cli</a:t>
            </a:r>
            <a:r>
              <a:rPr lang="ro-RO" b="1" dirty="0"/>
              <a:t>şee privind normalizarea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29" y="1492624"/>
            <a:ext cx="8592671" cy="5082989"/>
          </a:xfrm>
        </p:spPr>
        <p:txBody>
          <a:bodyPr>
            <a:normAutofit/>
          </a:bodyPr>
          <a:lstStyle/>
          <a:p>
            <a:r>
              <a:rPr lang="ro-RO"/>
              <a:t>Normalizarea este teoretică</a:t>
            </a:r>
          </a:p>
          <a:p>
            <a:r>
              <a:rPr lang="ro-RO"/>
              <a:t>Normalizarea nu poate fi utilizată la proiectarea BD, ci numai la validarea schemei relaţionale obţinută folosind o altă metodologie de proiectare </a:t>
            </a:r>
          </a:p>
          <a:p>
            <a:r>
              <a:rPr lang="ro-RO"/>
              <a:t>Normalizarea nu poate fi aplicată la proiectarea unei BD complexe</a:t>
            </a:r>
          </a:p>
          <a:p>
            <a:r>
              <a:rPr lang="ro-RO"/>
              <a:t>Normalizarea nu permite reprezentarea unor situaţii reale ceva mai dificile (ex. workflow)</a:t>
            </a:r>
          </a:p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13274"/>
            <a:ext cx="8875059" cy="143313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/>
              <a:t>Tipuri</a:t>
            </a:r>
            <a:r>
              <a:rPr lang="en-US" sz="4000" b="1" dirty="0"/>
              <a:t> de model</a:t>
            </a:r>
            <a:r>
              <a:rPr lang="ro-RO" sz="4000" b="1" dirty="0"/>
              <a:t>ări în analiza</a:t>
            </a:r>
            <a:r>
              <a:rPr lang="en-US" sz="4000" b="1" dirty="0"/>
              <a:t>/</a:t>
            </a:r>
            <a:r>
              <a:rPr lang="en-US" sz="4000" b="1" dirty="0" err="1"/>
              <a:t>proiectarea</a:t>
            </a:r>
            <a:r>
              <a:rPr lang="en-US" sz="4000" b="1" dirty="0"/>
              <a:t> 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5" y="1855693"/>
            <a:ext cx="8511987" cy="5015754"/>
          </a:xfrm>
        </p:spPr>
        <p:txBody>
          <a:bodyPr>
            <a:normAutofit/>
          </a:bodyPr>
          <a:lstStyle/>
          <a:p>
            <a:r>
              <a:rPr lang="ro-RO" dirty="0"/>
              <a:t>Modelarea </a:t>
            </a:r>
            <a:r>
              <a:rPr lang="ro-RO" b="1" dirty="0"/>
              <a:t>datelor</a:t>
            </a:r>
            <a:r>
              <a:rPr lang="en-US" dirty="0"/>
              <a:t>: </a:t>
            </a:r>
            <a:r>
              <a:rPr lang="en-US" dirty="0" err="1"/>
              <a:t>abstractiz</a:t>
            </a:r>
            <a:r>
              <a:rPr lang="ro-RO" dirty="0"/>
              <a:t>ări</a:t>
            </a:r>
            <a:r>
              <a:rPr lang="en-US" dirty="0"/>
              <a:t> (</a:t>
            </a:r>
            <a:r>
              <a:rPr lang="en-US" dirty="0" err="1"/>
              <a:t>descrieri</a:t>
            </a:r>
            <a:r>
              <a:rPr lang="en-US" dirty="0"/>
              <a:t>)</a:t>
            </a:r>
            <a:r>
              <a:rPr lang="ro-RO" dirty="0"/>
              <a:t> ale conţinutului BD (Diagrame E</a:t>
            </a:r>
            <a:r>
              <a:rPr lang="en-US" dirty="0"/>
              <a:t>-R, </a:t>
            </a:r>
            <a:r>
              <a:rPr lang="en-US" dirty="0" err="1"/>
              <a:t>ORM</a:t>
            </a:r>
            <a:r>
              <a:rPr lang="en-US" dirty="0"/>
              <a:t>, </a:t>
            </a:r>
            <a:r>
              <a:rPr lang="en-US" dirty="0" err="1"/>
              <a:t>EER</a:t>
            </a:r>
            <a:r>
              <a:rPr lang="en-US" dirty="0"/>
              <a:t>, </a:t>
            </a:r>
            <a:r>
              <a:rPr lang="en-US" dirty="0" err="1"/>
              <a:t>IDEF1X</a:t>
            </a:r>
            <a:r>
              <a:rPr lang="en-US" dirty="0"/>
              <a:t>, </a:t>
            </a:r>
            <a:r>
              <a:rPr lang="ro-RO" dirty="0"/>
              <a:t>UML</a:t>
            </a:r>
            <a:r>
              <a:rPr lang="en-US" dirty="0"/>
              <a:t> (</a:t>
            </a:r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clase</a:t>
            </a:r>
            <a:r>
              <a:rPr lang="en-US" dirty="0"/>
              <a:t>))</a:t>
            </a:r>
            <a:r>
              <a:rPr lang="ro-RO" dirty="0"/>
              <a:t> </a:t>
            </a:r>
          </a:p>
          <a:p>
            <a:r>
              <a:rPr lang="ro-RO" dirty="0"/>
              <a:t>Modelarea </a:t>
            </a:r>
            <a:r>
              <a:rPr lang="ro-RO" b="1" dirty="0"/>
              <a:t>proceselor</a:t>
            </a:r>
            <a:r>
              <a:rPr lang="en-US" dirty="0"/>
              <a:t>: </a:t>
            </a:r>
            <a:r>
              <a:rPr lang="en-US" dirty="0" err="1"/>
              <a:t>abstractiz</a:t>
            </a:r>
            <a:r>
              <a:rPr lang="ro-RO" dirty="0"/>
              <a:t>ări (descrieri) ale activiţăţilor şi funcţiunilor dintr</a:t>
            </a:r>
            <a:r>
              <a:rPr lang="en-US" dirty="0"/>
              <a:t>-un SI</a:t>
            </a:r>
            <a:r>
              <a:rPr lang="ro-RO" dirty="0"/>
              <a:t> (Diagrame Use Case, Diagrame de Activităţi, Diagrame de Fluxuri de Date</a:t>
            </a:r>
            <a:endParaRPr lang="en-US" dirty="0"/>
          </a:p>
          <a:p>
            <a:r>
              <a:rPr lang="en-US" b="1" dirty="0" err="1"/>
              <a:t>Metamodelare</a:t>
            </a:r>
            <a:r>
              <a:rPr lang="en-US" dirty="0"/>
              <a:t>: </a:t>
            </a:r>
            <a:r>
              <a:rPr lang="en-US" dirty="0" err="1"/>
              <a:t>abstra</a:t>
            </a:r>
            <a:r>
              <a:rPr lang="ro-RO" dirty="0"/>
              <a:t>c</a:t>
            </a:r>
            <a:r>
              <a:rPr lang="en-US" dirty="0" err="1"/>
              <a:t>tiz</a:t>
            </a:r>
            <a:r>
              <a:rPr lang="ro-RO" dirty="0"/>
              <a:t>ări (descrieri) ale modelelor înseşi</a:t>
            </a: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72933"/>
            <a:ext cx="8174131" cy="202733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O </a:t>
            </a:r>
            <a:r>
              <a:rPr lang="en-US" sz="3600" b="1" dirty="0" err="1"/>
              <a:t>anali</a:t>
            </a:r>
            <a:r>
              <a:rPr lang="ro-RO" sz="3600" b="1" dirty="0"/>
              <a:t>ză (incompletă) a dezavantajelor şi clişeelor normalizării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354" y="2557463"/>
            <a:ext cx="8471646" cy="4045042"/>
          </a:xfrm>
        </p:spPr>
        <p:txBody>
          <a:bodyPr/>
          <a:lstStyle/>
          <a:p>
            <a:r>
              <a:rPr lang="en-US" dirty="0"/>
              <a:t>Why Normalization Failed to Become the Ultimate Guide for Database Designers?, Social Science Research Network (</a:t>
            </a:r>
            <a:r>
              <a:rPr lang="en-US" dirty="0" err="1"/>
              <a:t>SSRN</a:t>
            </a:r>
            <a:r>
              <a:rPr lang="en-US" dirty="0"/>
              <a:t>), INFORMATION TECHNOLOGY &amp; SYSTEMS, Working Paper </a:t>
            </a:r>
            <a:r>
              <a:rPr lang="en-US" dirty="0" err="1"/>
              <a:t>Series,Vol.2,No.9:June</a:t>
            </a:r>
            <a:r>
              <a:rPr lang="en-US" dirty="0"/>
              <a:t> 08, 2006</a:t>
            </a:r>
          </a:p>
          <a:p>
            <a:pPr>
              <a:buNone/>
            </a:pPr>
            <a:r>
              <a:rPr lang="en-US" sz="2400" dirty="0" err="1">
                <a:hlinkClick r:id="rId2"/>
              </a:rPr>
              <a:t>http://papers.ssrn.com/sol3/papers.cfm?abstract_id=905060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78743" y="6131859"/>
            <a:ext cx="43473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200" b="1"/>
              <a:t>P</a:t>
            </a:r>
            <a:endParaRPr lang="en-US" sz="3200" b="1"/>
          </a:p>
        </p:txBody>
      </p:sp>
      <p:sp>
        <p:nvSpPr>
          <p:cNvPr id="5" name="Oval 4"/>
          <p:cNvSpPr/>
          <p:nvPr/>
        </p:nvSpPr>
        <p:spPr>
          <a:xfrm>
            <a:off x="8000999" y="6118412"/>
            <a:ext cx="564777" cy="5244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035424" y="13446"/>
            <a:ext cx="7678270" cy="130436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Dou</a:t>
            </a:r>
            <a:r>
              <a:rPr lang="ro-RO" b="1" dirty="0"/>
              <a:t>ă tipuri de normalizare</a:t>
            </a:r>
            <a:endParaRPr 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85837" y="1371600"/>
            <a:ext cx="8332973" cy="517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100000"/>
              </a:lnSpc>
              <a:buFont typeface="Arial" charset="0"/>
              <a:buChar char="•"/>
              <a:defRPr/>
            </a:pPr>
            <a:r>
              <a:rPr lang="en-US" sz="3200" b="1" dirty="0" err="1">
                <a:latin typeface="+mn-lt"/>
              </a:rPr>
              <a:t>Normalizarea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b="1" dirty="0" err="1">
                <a:latin typeface="+mn-lt"/>
              </a:rPr>
              <a:t>prin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b="1" dirty="0" err="1">
                <a:latin typeface="+mn-lt"/>
              </a:rPr>
              <a:t>descompunere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(</a:t>
            </a:r>
            <a:r>
              <a:rPr lang="ro-RO" sz="3200" dirty="0">
                <a:latin typeface="+mn-lt"/>
              </a:rPr>
              <a:t>fundamentată de E.F. </a:t>
            </a:r>
            <a:r>
              <a:rPr lang="en-US" sz="3200" dirty="0" err="1">
                <a:latin typeface="+mn-lt"/>
              </a:rPr>
              <a:t>Codd</a:t>
            </a:r>
            <a:r>
              <a:rPr lang="en-US" sz="3200" dirty="0">
                <a:latin typeface="+mn-lt"/>
              </a:rPr>
              <a:t>): 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en-US" sz="3200" dirty="0">
                <a:latin typeface="+mn-lt"/>
              </a:rPr>
              <a:t>UR         1NF         2NF          3NF          BCNF 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en-US" sz="3200" dirty="0">
                <a:latin typeface="+mn-lt"/>
              </a:rPr>
              <a:t>       4NF          5NF         DKNF        6NF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en-US" sz="3200" dirty="0">
                <a:latin typeface="+mn-lt"/>
              </a:rPr>
              <a:t>A</a:t>
            </a:r>
            <a:r>
              <a:rPr lang="ro-RO" sz="3200" dirty="0">
                <a:latin typeface="+mn-lt"/>
              </a:rPr>
              <a:t>utori impor</a:t>
            </a:r>
            <a:r>
              <a:rPr lang="en-US" sz="3200" dirty="0">
                <a:latin typeface="+mn-lt"/>
              </a:rPr>
              <a:t>t</a:t>
            </a:r>
            <a:r>
              <a:rPr lang="ro-RO" sz="3200" dirty="0">
                <a:latin typeface="+mn-lt"/>
              </a:rPr>
              <a:t>anţi</a:t>
            </a:r>
            <a:r>
              <a:rPr lang="en-US" sz="3200" dirty="0">
                <a:latin typeface="+mn-lt"/>
              </a:rPr>
              <a:t>: </a:t>
            </a:r>
            <a:r>
              <a:rPr lang="ro-RO" sz="3200" dirty="0">
                <a:latin typeface="+mn-lt"/>
              </a:rPr>
              <a:t>Codd, </a:t>
            </a:r>
            <a:r>
              <a:rPr lang="en-US" sz="3200" dirty="0">
                <a:latin typeface="+mn-lt"/>
              </a:rPr>
              <a:t>Boyce, Heath, Fagin, </a:t>
            </a:r>
            <a:r>
              <a:rPr lang="en-US" sz="3200" dirty="0" err="1">
                <a:latin typeface="+mn-lt"/>
              </a:rPr>
              <a:t>Ullman</a:t>
            </a:r>
            <a:r>
              <a:rPr lang="en-US" sz="3200" dirty="0">
                <a:latin typeface="+mn-lt"/>
              </a:rPr>
              <a:t>, Kent</a:t>
            </a:r>
          </a:p>
          <a:p>
            <a:pPr marL="342900" indent="-342900" algn="l" eaLnBrk="0" hangingPunct="0">
              <a:lnSpc>
                <a:spcPct val="100000"/>
              </a:lnSpc>
              <a:buFont typeface="Wingdings" pitchFamily="2" charset="2"/>
              <a:buNone/>
              <a:defRPr/>
            </a:pPr>
            <a:endParaRPr lang="ro-RO" sz="1000" b="1" dirty="0">
              <a:latin typeface="+mn-lt"/>
            </a:endParaRPr>
          </a:p>
          <a:p>
            <a:pPr marL="342900" indent="-342900" algn="l" eaLnBrk="0" hangingPunct="0">
              <a:lnSpc>
                <a:spcPct val="100000"/>
              </a:lnSpc>
              <a:buFont typeface="Arial" charset="0"/>
              <a:buChar char="•"/>
              <a:defRPr/>
            </a:pPr>
            <a:r>
              <a:rPr lang="en-US" sz="3200" b="1" dirty="0" err="1">
                <a:latin typeface="+mn-lt"/>
              </a:rPr>
              <a:t>Normalizarea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b="1" dirty="0" err="1">
                <a:latin typeface="+mn-lt"/>
              </a:rPr>
              <a:t>prin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b="1" dirty="0" err="1">
                <a:latin typeface="+mn-lt"/>
              </a:rPr>
              <a:t>sintez</a:t>
            </a:r>
            <a:r>
              <a:rPr lang="ro-RO" sz="3200" b="1" dirty="0">
                <a:latin typeface="+mn-lt"/>
              </a:rPr>
              <a:t>ă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(</a:t>
            </a:r>
            <a:r>
              <a:rPr lang="en-US" sz="3200" dirty="0" err="1">
                <a:latin typeface="+mn-lt"/>
              </a:rPr>
              <a:t>fundamentat</a:t>
            </a:r>
            <a:r>
              <a:rPr lang="ro-RO" sz="3200" dirty="0">
                <a:latin typeface="+mn-lt"/>
              </a:rPr>
              <a:t>ă</a:t>
            </a:r>
            <a:r>
              <a:rPr lang="en-US" sz="3200" dirty="0">
                <a:latin typeface="+mn-lt"/>
              </a:rPr>
              <a:t> de Bernstein)</a:t>
            </a:r>
            <a:r>
              <a:rPr lang="ro-RO" sz="3200" dirty="0">
                <a:latin typeface="+mn-lt"/>
              </a:rPr>
              <a:t>, </a:t>
            </a:r>
            <a:r>
              <a:rPr lang="en-US" sz="3200" dirty="0" err="1">
                <a:latin typeface="+mn-lt"/>
              </a:rPr>
              <a:t>pe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baza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setului</a:t>
            </a:r>
            <a:r>
              <a:rPr lang="en-US" sz="3200" dirty="0">
                <a:latin typeface="+mn-lt"/>
              </a:rPr>
              <a:t> de DF </a:t>
            </a:r>
            <a:r>
              <a:rPr lang="en-US" sz="3200" dirty="0" err="1">
                <a:latin typeface="+mn-lt"/>
              </a:rPr>
              <a:t>dintre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atributele</a:t>
            </a:r>
            <a:r>
              <a:rPr lang="en-US" sz="3200" dirty="0">
                <a:latin typeface="+mn-lt"/>
              </a:rPr>
              <a:t> BD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endParaRPr lang="en-US" sz="3200" dirty="0">
              <a:latin typeface="+mn-lt"/>
            </a:endParaRP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endParaRPr lang="ro-RO" sz="3200" dirty="0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81653" y="2733676"/>
            <a:ext cx="577850" cy="15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34893" y="2752725"/>
            <a:ext cx="577850" cy="15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43708" y="2757488"/>
            <a:ext cx="577850" cy="15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068953" y="2751138"/>
            <a:ext cx="577850" cy="15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180818" y="3333097"/>
            <a:ext cx="577850" cy="15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76174" y="3332257"/>
            <a:ext cx="577850" cy="15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46808" y="3333097"/>
            <a:ext cx="577850" cy="15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610158" y="3319557"/>
            <a:ext cx="577850" cy="15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183341" y="175092"/>
            <a:ext cx="7126941" cy="1143000"/>
          </a:xfrm>
        </p:spPr>
        <p:txBody>
          <a:bodyPr>
            <a:normAutofit/>
          </a:bodyPr>
          <a:lstStyle/>
          <a:p>
            <a:pPr algn="ctr"/>
            <a:r>
              <a:rPr lang="ro-RO" b="1" dirty="0"/>
              <a:t>Fundamentul normalizării</a:t>
            </a:r>
            <a:endParaRPr lang="en-US" b="1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09319" y="1492249"/>
            <a:ext cx="8543925" cy="5204385"/>
          </a:xfrm>
        </p:spPr>
        <p:txBody>
          <a:bodyPr/>
          <a:lstStyle/>
          <a:p>
            <a:r>
              <a:rPr lang="ro-RO"/>
              <a:t>Dependenţele dintre atributele BD</a:t>
            </a:r>
          </a:p>
          <a:p>
            <a:r>
              <a:rPr lang="ro-RO"/>
              <a:t>Categorii de dependenţe</a:t>
            </a:r>
            <a:r>
              <a:rPr lang="en-US"/>
              <a:t>:</a:t>
            </a:r>
          </a:p>
          <a:p>
            <a:pPr lvl="1"/>
            <a:r>
              <a:rPr lang="en-US"/>
              <a:t>Func</a:t>
            </a:r>
            <a:r>
              <a:rPr lang="ro-RO"/>
              <a:t>ţionale (DF), dintre care</a:t>
            </a:r>
            <a:r>
              <a:rPr lang="en-US"/>
              <a:t>:</a:t>
            </a:r>
          </a:p>
          <a:p>
            <a:pPr lvl="2"/>
            <a:r>
              <a:rPr lang="en-US"/>
              <a:t>DF totale/par</a:t>
            </a:r>
            <a:r>
              <a:rPr lang="ro-RO"/>
              <a:t>ţiale</a:t>
            </a:r>
          </a:p>
          <a:p>
            <a:pPr lvl="2"/>
            <a:r>
              <a:rPr lang="ro-RO"/>
              <a:t>DF directe</a:t>
            </a:r>
            <a:r>
              <a:rPr lang="en-US"/>
              <a:t>/</a:t>
            </a:r>
            <a:r>
              <a:rPr lang="ro-RO"/>
              <a:t>tranzitive</a:t>
            </a:r>
          </a:p>
          <a:p>
            <a:pPr lvl="1"/>
            <a:r>
              <a:rPr lang="ro-RO"/>
              <a:t>De incluziune</a:t>
            </a:r>
          </a:p>
          <a:p>
            <a:pPr lvl="1"/>
            <a:r>
              <a:rPr lang="ro-RO"/>
              <a:t>Multivaloare (DMV)</a:t>
            </a:r>
          </a:p>
          <a:p>
            <a:pPr lvl="1"/>
            <a:r>
              <a:rPr lang="ro-RO"/>
              <a:t>De joncţiune</a:t>
            </a:r>
            <a:r>
              <a:rPr lang="en-US"/>
              <a:t> </a:t>
            </a:r>
            <a:r>
              <a:rPr lang="ro-RO"/>
              <a:t>(DJ) </a:t>
            </a:r>
            <a:r>
              <a:rPr lang="en-US"/>
              <a:t>- nu le discut</a:t>
            </a:r>
            <a:r>
              <a:rPr lang="ro-RO"/>
              <a:t>ăm la acest obiect, şi nici la altele</a:t>
            </a:r>
          </a:p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035424" y="120650"/>
            <a:ext cx="7919664" cy="1143000"/>
          </a:xfrm>
        </p:spPr>
        <p:txBody>
          <a:bodyPr>
            <a:normAutofit/>
          </a:bodyPr>
          <a:lstStyle/>
          <a:p>
            <a:pPr algn="ctr"/>
            <a:r>
              <a:rPr lang="ro-RO" b="1" dirty="0"/>
              <a:t>Formele normale ale unei </a:t>
            </a:r>
            <a:r>
              <a:rPr lang="en-US" b="1" dirty="0"/>
              <a:t>BD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05117" y="1358900"/>
            <a:ext cx="8431213" cy="5043488"/>
          </a:xfrm>
        </p:spPr>
        <p:txBody>
          <a:bodyPr/>
          <a:lstStyle/>
          <a:p>
            <a:pPr eaLnBrk="1" hangingPunct="1"/>
            <a:r>
              <a:rPr lang="ro-RO"/>
              <a:t>Sunt numite şi forme </a:t>
            </a:r>
            <a:r>
              <a:rPr lang="ro-RO" b="1"/>
              <a:t>normalizate</a:t>
            </a:r>
          </a:p>
          <a:p>
            <a:pPr eaLnBrk="1" hangingPunct="1"/>
            <a:r>
              <a:rPr lang="ro-RO"/>
              <a:t>Eu fost enumerate la prezentarea normalizării prin descompunere (slide</a:t>
            </a:r>
            <a:r>
              <a:rPr lang="en-US"/>
              <a:t>-ul 5</a:t>
            </a:r>
            <a:r>
              <a:rPr lang="ro-RO"/>
              <a:t>)</a:t>
            </a:r>
            <a:endParaRPr lang="en-US"/>
          </a:p>
          <a:p>
            <a:pPr eaLnBrk="1" hangingPunct="1"/>
            <a:r>
              <a:rPr lang="en-US"/>
              <a:t>Cele mai importante sunt: 1NF, 2NF, 3NF, BCNF </a:t>
            </a:r>
            <a:r>
              <a:rPr lang="ro-RO"/>
              <a:t>şi 4NF</a:t>
            </a:r>
          </a:p>
          <a:p>
            <a:pPr eaLnBrk="1" hangingPunct="1"/>
            <a:r>
              <a:rPr lang="ro-RO"/>
              <a:t>Cele mai folosite</a:t>
            </a:r>
            <a:r>
              <a:rPr lang="en-US"/>
              <a:t> </a:t>
            </a:r>
            <a:r>
              <a:rPr lang="ro-RO"/>
              <a:t>(şi necesare în practică)</a:t>
            </a:r>
            <a:r>
              <a:rPr lang="en-US"/>
              <a:t>: 1NF, 2NF, 3NF</a:t>
            </a:r>
          </a:p>
          <a:p>
            <a:pPr eaLnBrk="1" hangingPunct="1"/>
            <a:r>
              <a:rPr lang="ro-RO"/>
              <a:t>BCNF şi 4NF sunt rar aplicate în practică</a:t>
            </a:r>
          </a:p>
          <a:p>
            <a:pPr eaLnBrk="1" hangingPunct="1"/>
            <a:r>
              <a:rPr lang="ro-RO"/>
              <a:t>5NF, DKNF şi 6NF sunt (mai mult) teoretice</a:t>
            </a:r>
          </a:p>
          <a:p>
            <a:pPr eaLnBrk="1" hangingPunct="1"/>
            <a:endParaRPr lang="ro-RO"/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14338" y="13447"/>
            <a:ext cx="8558212" cy="1143000"/>
          </a:xfrm>
        </p:spPr>
        <p:txBody>
          <a:bodyPr>
            <a:noAutofit/>
          </a:bodyPr>
          <a:lstStyle/>
          <a:p>
            <a:pPr algn="ctr"/>
            <a:r>
              <a:rPr lang="ro-RO" b="1" dirty="0"/>
              <a:t>Cerinţe ale formelor normalizate</a:t>
            </a:r>
            <a:endParaRPr lang="en-US" b="1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37987" y="1379542"/>
            <a:ext cx="8432800" cy="5580063"/>
          </a:xfrm>
        </p:spPr>
        <p:txBody>
          <a:bodyPr/>
          <a:lstStyle/>
          <a:p>
            <a:pPr eaLnBrk="1" hangingPunct="1"/>
            <a:r>
              <a:rPr lang="ro-RO" dirty="0"/>
              <a:t>Pentru 1NF</a:t>
            </a:r>
            <a:r>
              <a:rPr lang="en-US" dirty="0"/>
              <a:t>: </a:t>
            </a:r>
            <a:r>
              <a:rPr lang="en-US" dirty="0" err="1"/>
              <a:t>atributele</a:t>
            </a:r>
            <a:r>
              <a:rPr lang="en-US" dirty="0"/>
              <a:t> s</a:t>
            </a:r>
            <a:r>
              <a:rPr lang="ro-RO" dirty="0"/>
              <a:t>ă fie </a:t>
            </a:r>
            <a:r>
              <a:rPr lang="ro-RO" b="1" dirty="0"/>
              <a:t>atomice</a:t>
            </a:r>
          </a:p>
          <a:p>
            <a:pPr eaLnBrk="1" hangingPunct="1"/>
            <a:r>
              <a:rPr lang="ro-RO" dirty="0"/>
              <a:t>Pentru 2NF</a:t>
            </a:r>
            <a:r>
              <a:rPr lang="en-US" dirty="0"/>
              <a:t>: </a:t>
            </a:r>
            <a:r>
              <a:rPr lang="en-US" dirty="0" err="1"/>
              <a:t>eliminarea</a:t>
            </a:r>
            <a:r>
              <a:rPr lang="en-US" dirty="0"/>
              <a:t> </a:t>
            </a:r>
            <a:r>
              <a:rPr lang="en-US" b="1" dirty="0"/>
              <a:t>DF par</a:t>
            </a:r>
            <a:r>
              <a:rPr lang="ro-RO" b="1" dirty="0"/>
              <a:t>ţiale</a:t>
            </a:r>
          </a:p>
          <a:p>
            <a:pPr eaLnBrk="1" hangingPunct="1"/>
            <a:r>
              <a:rPr lang="ro-RO" dirty="0"/>
              <a:t>Pentru 3NF</a:t>
            </a:r>
            <a:r>
              <a:rPr lang="en-US" dirty="0"/>
              <a:t>: </a:t>
            </a:r>
            <a:r>
              <a:rPr lang="en-US" dirty="0" err="1"/>
              <a:t>eliminarea</a:t>
            </a:r>
            <a:r>
              <a:rPr lang="en-US" dirty="0"/>
              <a:t> </a:t>
            </a:r>
            <a:r>
              <a:rPr lang="en-US" b="1" dirty="0"/>
              <a:t>DF </a:t>
            </a:r>
            <a:r>
              <a:rPr lang="ro-RO" b="1" dirty="0"/>
              <a:t>tranzitive</a:t>
            </a:r>
            <a:endParaRPr lang="en-US" b="1" dirty="0"/>
          </a:p>
          <a:p>
            <a:pPr eaLnBrk="1" hangingPunct="1"/>
            <a:r>
              <a:rPr lang="ro-RO" dirty="0"/>
              <a:t>Pentru </a:t>
            </a:r>
            <a:r>
              <a:rPr lang="en-US" dirty="0" err="1"/>
              <a:t>BCNF</a:t>
            </a:r>
            <a:r>
              <a:rPr lang="en-US" dirty="0"/>
              <a:t>: </a:t>
            </a:r>
            <a:r>
              <a:rPr lang="en-US" dirty="0" err="1"/>
              <a:t>eliminarea</a:t>
            </a:r>
            <a:r>
              <a:rPr lang="en-US" dirty="0"/>
              <a:t> DF </a:t>
            </a:r>
            <a:r>
              <a:rPr lang="ro-RO" dirty="0"/>
              <a:t>în care </a:t>
            </a:r>
            <a:r>
              <a:rPr lang="en-US" dirty="0" err="1"/>
              <a:t>su</a:t>
            </a:r>
            <a:r>
              <a:rPr lang="ro-RO" dirty="0"/>
              <a:t>rs</a:t>
            </a:r>
            <a:r>
              <a:rPr lang="en-US" dirty="0" err="1"/>
              <a:t>ele</a:t>
            </a:r>
            <a:r>
              <a:rPr lang="ro-RO" dirty="0"/>
              <a:t> sunt atribute ne</a:t>
            </a:r>
            <a:r>
              <a:rPr lang="en-US" dirty="0"/>
              <a:t>-</a:t>
            </a:r>
            <a:r>
              <a:rPr lang="en-US" dirty="0" err="1"/>
              <a:t>cheie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destina</a:t>
            </a:r>
            <a:r>
              <a:rPr lang="ro-RO" dirty="0"/>
              <a:t>ţi</a:t>
            </a:r>
            <a:r>
              <a:rPr lang="en-US" dirty="0" err="1"/>
              <a:t>i</a:t>
            </a:r>
            <a:r>
              <a:rPr lang="ro-RO" dirty="0"/>
              <a:t> atribute chei</a:t>
            </a:r>
            <a:r>
              <a:rPr lang="en-US" dirty="0"/>
              <a:t>e</a:t>
            </a:r>
            <a:endParaRPr lang="ro-RO" dirty="0"/>
          </a:p>
          <a:p>
            <a:pPr eaLnBrk="1" hangingPunct="1"/>
            <a:r>
              <a:rPr lang="ro-RO" dirty="0"/>
              <a:t>Pentru 4NF</a:t>
            </a:r>
            <a:r>
              <a:rPr lang="en-US" dirty="0"/>
              <a:t>: </a:t>
            </a:r>
            <a:r>
              <a:rPr lang="en-US" dirty="0" err="1"/>
              <a:t>eliminarea</a:t>
            </a:r>
            <a:r>
              <a:rPr lang="en-US" dirty="0"/>
              <a:t> </a:t>
            </a:r>
            <a:r>
              <a:rPr lang="en-US" dirty="0" err="1"/>
              <a:t>dependen</a:t>
            </a:r>
            <a:r>
              <a:rPr lang="ro-RO" dirty="0"/>
              <a:t>ţelor </a:t>
            </a:r>
            <a:r>
              <a:rPr lang="ro-RO" b="1" dirty="0"/>
              <a:t>multi</a:t>
            </a:r>
            <a:r>
              <a:rPr lang="en-US" b="1" dirty="0"/>
              <a:t>-</a:t>
            </a:r>
            <a:r>
              <a:rPr lang="ro-RO" b="1" dirty="0"/>
              <a:t>valoare</a:t>
            </a:r>
          </a:p>
          <a:p>
            <a:pPr eaLnBrk="1" hangingPunct="1"/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ro-RO" dirty="0"/>
              <a:t>5NF</a:t>
            </a:r>
            <a:r>
              <a:rPr lang="en-US" dirty="0"/>
              <a:t>: </a:t>
            </a:r>
            <a:r>
              <a:rPr lang="en-US" dirty="0" err="1"/>
              <a:t>eliminarea</a:t>
            </a:r>
            <a:r>
              <a:rPr lang="en-US" dirty="0"/>
              <a:t> </a:t>
            </a:r>
            <a:r>
              <a:rPr lang="en-US" dirty="0" err="1"/>
              <a:t>dependen</a:t>
            </a:r>
            <a:r>
              <a:rPr lang="ro-RO" dirty="0"/>
              <a:t>ţelor </a:t>
            </a:r>
            <a:r>
              <a:rPr lang="ro-RO" b="1" dirty="0"/>
              <a:t>de joncţiune</a:t>
            </a:r>
          </a:p>
          <a:p>
            <a:pPr eaLnBrk="1" hangingPunct="1"/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976" y="207403"/>
            <a:ext cx="7911712" cy="1143000"/>
          </a:xfrm>
        </p:spPr>
        <p:txBody>
          <a:bodyPr>
            <a:normAutofit/>
          </a:bodyPr>
          <a:lstStyle/>
          <a:p>
            <a:pPr algn="ctr"/>
            <a:r>
              <a:rPr lang="ro-RO" sz="4000" b="1" dirty="0"/>
              <a:t>Modelarea datelor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29" y="1447799"/>
            <a:ext cx="8633012" cy="5410201"/>
          </a:xfrm>
        </p:spPr>
        <p:txBody>
          <a:bodyPr>
            <a:normAutofit/>
          </a:bodyPr>
          <a:lstStyle/>
          <a:p>
            <a:pPr algn="just"/>
            <a:r>
              <a:rPr lang="ro-RO"/>
              <a:t>Un set de metode şi instrumente pentru descrierea cerinţelor informaţionale dintr</a:t>
            </a:r>
            <a:r>
              <a:rPr lang="en-US"/>
              <a:t>-o organi</a:t>
            </a:r>
            <a:r>
              <a:rPr lang="ro-RO"/>
              <a:t>z</a:t>
            </a:r>
            <a:r>
              <a:rPr lang="en-US"/>
              <a:t>a</a:t>
            </a:r>
            <a:r>
              <a:rPr lang="ro-RO"/>
              <a:t>ţ</a:t>
            </a:r>
            <a:r>
              <a:rPr lang="en-US"/>
              <a:t>ie</a:t>
            </a:r>
          </a:p>
          <a:p>
            <a:r>
              <a:rPr lang="ro-RO"/>
              <a:t>Destinatari</a:t>
            </a:r>
            <a:r>
              <a:rPr lang="en-US"/>
              <a:t>:</a:t>
            </a:r>
            <a:endParaRPr lang="ro-RO"/>
          </a:p>
          <a:p>
            <a:pPr lvl="1"/>
            <a:r>
              <a:rPr lang="ro-RO"/>
              <a:t>Utilizatorii aplicaţiei (sistemului)</a:t>
            </a:r>
            <a:r>
              <a:rPr lang="en-US"/>
              <a:t>: formulea</a:t>
            </a:r>
            <a:r>
              <a:rPr lang="ro-RO"/>
              <a:t>ză cerinţele şi verifică modul de implementare a cerinţelor</a:t>
            </a:r>
          </a:p>
          <a:p>
            <a:pPr lvl="1"/>
            <a:r>
              <a:rPr lang="ro-RO"/>
              <a:t>Dezvoltatorii aplicaţiei (informaticieni) care proiectează şi implementează BD şi celelalte module</a:t>
            </a:r>
          </a:p>
          <a:p>
            <a:r>
              <a:rPr lang="en-US"/>
              <a:t>Modelarea datelor este parte integrant</a:t>
            </a:r>
            <a:r>
              <a:rPr lang="ro-RO"/>
              <a:t>ă din modelarea sistemelor informaţionale</a:t>
            </a: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7651" y="324001"/>
            <a:ext cx="8116349" cy="6533999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994" y="-53788"/>
            <a:ext cx="648471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/>
              <a:t>Ciclul de via</a:t>
            </a:r>
            <a:r>
              <a:rPr lang="ro-RO" b="1"/>
              <a:t>ţă al datelor într</a:t>
            </a:r>
            <a:r>
              <a:rPr lang="en-US" b="1"/>
              <a:t>-o organiza</a:t>
            </a:r>
            <a:r>
              <a:rPr lang="ro-RO" b="1"/>
              <a:t>ţie</a:t>
            </a:r>
            <a:endParaRPr lang="en-US" b="1"/>
          </a:p>
        </p:txBody>
      </p:sp>
      <p:sp>
        <p:nvSpPr>
          <p:cNvPr id="5" name="Rectangle 4"/>
          <p:cNvSpPr/>
          <p:nvPr/>
        </p:nvSpPr>
        <p:spPr>
          <a:xfrm>
            <a:off x="-961" y="6516368"/>
            <a:ext cx="222984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ro-RO" sz="1800" i="1">
                <a:latin typeface="Segoe UI" pitchFamily="34" charset="0"/>
                <a:ea typeface="Segoe UI" pitchFamily="34" charset="0"/>
                <a:cs typeface="Segoe UI" pitchFamily="34" charset="0"/>
              </a:rPr>
              <a:t>Sursa</a:t>
            </a:r>
            <a:r>
              <a:rPr lang="en-US" sz="1800" i="1">
                <a:latin typeface="Segoe UI" pitchFamily="34" charset="0"/>
                <a:ea typeface="Segoe UI" pitchFamily="34" charset="0"/>
                <a:cs typeface="Segoe UI" pitchFamily="34" charset="0"/>
              </a:rPr>
              <a:t>: Ponniah 2007</a:t>
            </a: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482" y="274637"/>
            <a:ext cx="8167206" cy="1339009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Metodologii, limbaje </a:t>
            </a:r>
            <a:r>
              <a:rPr lang="ro-RO" dirty="0"/>
              <a:t>ş</a:t>
            </a:r>
            <a:r>
              <a:rPr lang="en-US" b="1"/>
              <a:t>i </a:t>
            </a:r>
            <a:r>
              <a:rPr lang="ro-RO" b="1"/>
              <a:t>instrumente de modelare a datelor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042" y="1632857"/>
            <a:ext cx="8167206" cy="5225143"/>
          </a:xfrm>
        </p:spPr>
        <p:txBody>
          <a:bodyPr>
            <a:normAutofit/>
          </a:bodyPr>
          <a:lstStyle/>
          <a:p>
            <a:r>
              <a:rPr lang="ro-RO" dirty="0"/>
              <a:t>Entity</a:t>
            </a:r>
            <a:r>
              <a:rPr lang="en-US" dirty="0"/>
              <a:t>-Relationship (E-R) - P. Chen - 1976</a:t>
            </a:r>
          </a:p>
          <a:p>
            <a:r>
              <a:rPr lang="en-US" dirty="0"/>
              <a:t>Enhanced Entity-Relationship (</a:t>
            </a:r>
            <a:r>
              <a:rPr lang="en-US" dirty="0" err="1"/>
              <a:t>EER</a:t>
            </a:r>
            <a:r>
              <a:rPr lang="en-US" dirty="0"/>
              <a:t>) –</a:t>
            </a:r>
            <a:r>
              <a:rPr lang="en-US" dirty="0" err="1"/>
              <a:t>T.Teorey</a:t>
            </a:r>
            <a:r>
              <a:rPr lang="en-US" dirty="0"/>
              <a:t> </a:t>
            </a:r>
            <a:r>
              <a:rPr lang="en-US" dirty="0" err="1"/>
              <a:t>s.a</a:t>
            </a:r>
            <a:r>
              <a:rPr lang="en-US" dirty="0"/>
              <a:t>. - 1986</a:t>
            </a:r>
          </a:p>
          <a:p>
            <a:r>
              <a:rPr lang="en-US" dirty="0" err="1"/>
              <a:t>IDEF1X</a:t>
            </a:r>
            <a:r>
              <a:rPr lang="en-US" dirty="0"/>
              <a:t> (1981) </a:t>
            </a:r>
          </a:p>
          <a:p>
            <a:r>
              <a:rPr lang="en-US" dirty="0"/>
              <a:t>Object-Role Modeling (</a:t>
            </a:r>
            <a:r>
              <a:rPr lang="en-US" dirty="0" err="1"/>
              <a:t>ORM</a:t>
            </a:r>
            <a:r>
              <a:rPr lang="en-US" dirty="0"/>
              <a:t>)</a:t>
            </a:r>
            <a:r>
              <a:rPr lang="ro-RO" dirty="0"/>
              <a:t> </a:t>
            </a:r>
            <a:r>
              <a:rPr lang="en-US" dirty="0"/>
              <a:t>– </a:t>
            </a:r>
            <a:r>
              <a:rPr lang="en-US" dirty="0" err="1"/>
              <a:t>Falkenberg</a:t>
            </a:r>
            <a:r>
              <a:rPr lang="en-US" dirty="0"/>
              <a:t> (1976), </a:t>
            </a:r>
            <a:r>
              <a:rPr lang="en-US" dirty="0" err="1"/>
              <a:t>Nijssen</a:t>
            </a:r>
            <a:r>
              <a:rPr lang="en-US" dirty="0"/>
              <a:t>, </a:t>
            </a:r>
            <a:r>
              <a:rPr lang="en-US" dirty="0" err="1"/>
              <a:t>Halpin</a:t>
            </a:r>
            <a:endParaRPr lang="en-US" dirty="0"/>
          </a:p>
          <a:p>
            <a:r>
              <a:rPr lang="ro-RO" dirty="0"/>
              <a:t>Object Oriente</a:t>
            </a:r>
            <a:r>
              <a:rPr lang="en-US" dirty="0"/>
              <a:t>d</a:t>
            </a:r>
            <a:r>
              <a:rPr lang="ro-RO" dirty="0"/>
              <a:t> Modeling</a:t>
            </a:r>
            <a:endParaRPr lang="en-US" dirty="0"/>
          </a:p>
          <a:p>
            <a:pPr lvl="1"/>
            <a:r>
              <a:rPr lang="en-US" dirty="0"/>
              <a:t>Limbaj: Unified Modeling Language (</a:t>
            </a:r>
            <a:r>
              <a:rPr lang="en-US" dirty="0" err="1"/>
              <a:t>UML</a:t>
            </a:r>
            <a:r>
              <a:rPr lang="en-US" dirty="0"/>
              <a:t>): 199</a:t>
            </a:r>
            <a:r>
              <a:rPr lang="ro-RO" dirty="0"/>
              <a:t>7</a:t>
            </a:r>
          </a:p>
          <a:p>
            <a:r>
              <a:rPr lang="ro-RO" dirty="0"/>
              <a:t>Instrumente: E-R Studio, Enterprise Architect, Visual Paradigm, Visible Analyst. Oracle Data Modeler etc.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138" y="8638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ro-RO" b="1" dirty="0"/>
              <a:t>Diagramă</a:t>
            </a:r>
            <a:r>
              <a:rPr lang="en-US" b="1" dirty="0"/>
              <a:t> E-R </a:t>
            </a:r>
            <a:r>
              <a:rPr lang="en-US" b="1" dirty="0" err="1"/>
              <a:t>clasic</a:t>
            </a:r>
            <a:r>
              <a:rPr lang="ro-RO" b="1" dirty="0"/>
              <a:t>ă</a:t>
            </a:r>
            <a:r>
              <a:rPr lang="en-US" b="1" dirty="0"/>
              <a:t> (</a:t>
            </a:r>
            <a:r>
              <a:rPr lang="en-US" b="1" i="1" dirty="0" err="1"/>
              <a:t>P.Chen</a:t>
            </a:r>
            <a:r>
              <a:rPr lang="en-US" b="1" dirty="0"/>
              <a:t>)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0064"/>
            <a:ext cx="9144000" cy="5520019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-961" y="6516368"/>
            <a:ext cx="222984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ro-RO" sz="1800" i="1">
                <a:latin typeface="Segoe UI" pitchFamily="34" charset="0"/>
                <a:ea typeface="Segoe UI" pitchFamily="34" charset="0"/>
                <a:cs typeface="Segoe UI" pitchFamily="34" charset="0"/>
              </a:rPr>
              <a:t>Sursa</a:t>
            </a:r>
            <a:r>
              <a:rPr lang="en-US" sz="1800" i="1">
                <a:latin typeface="Segoe UI" pitchFamily="34" charset="0"/>
                <a:ea typeface="Segoe UI" pitchFamily="34" charset="0"/>
                <a:cs typeface="Segoe UI" pitchFamily="34" charset="0"/>
              </a:rPr>
              <a:t>: Ponniah 2007</a:t>
            </a: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-101878"/>
            <a:ext cx="78867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Diagram</a:t>
            </a:r>
            <a:r>
              <a:rPr lang="ro-RO" b="1" dirty="0"/>
              <a:t>ă</a:t>
            </a:r>
            <a:r>
              <a:rPr lang="en-US" b="1" dirty="0"/>
              <a:t> (E-R)</a:t>
            </a:r>
            <a:r>
              <a:rPr lang="ro-RO" b="1" dirty="0"/>
              <a:t> </a:t>
            </a:r>
            <a:r>
              <a:rPr lang="ro-RO" b="1" i="1" dirty="0"/>
              <a:t>IDEF1X</a:t>
            </a:r>
            <a:endParaRPr lang="en-US" b="1" i="1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4" y="1085850"/>
            <a:ext cx="9077748" cy="5783858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914159" y="6516368"/>
            <a:ext cx="222984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ro-RO" sz="1800" i="1">
                <a:latin typeface="Segoe UI" pitchFamily="34" charset="0"/>
                <a:ea typeface="Segoe UI" pitchFamily="34" charset="0"/>
                <a:cs typeface="Segoe UI" pitchFamily="34" charset="0"/>
              </a:rPr>
              <a:t>Sursa</a:t>
            </a:r>
            <a:r>
              <a:rPr lang="en-US" sz="1800" i="1">
                <a:latin typeface="Segoe UI" pitchFamily="34" charset="0"/>
                <a:ea typeface="Segoe UI" pitchFamily="34" charset="0"/>
                <a:cs typeface="Segoe UI" pitchFamily="34" charset="0"/>
              </a:rPr>
              <a:t>: Ponniah 2007</a:t>
            </a: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690" y="0"/>
            <a:ext cx="8668310" cy="1203325"/>
          </a:xfrm>
        </p:spPr>
        <p:txBody>
          <a:bodyPr>
            <a:normAutofit/>
          </a:bodyPr>
          <a:lstStyle/>
          <a:p>
            <a:pPr algn="ctr"/>
            <a:r>
              <a:rPr lang="ro-RO" b="1" dirty="0"/>
              <a:t>Diagramă </a:t>
            </a:r>
            <a:r>
              <a:rPr lang="en-US" b="1" dirty="0"/>
              <a:t>(E-R) </a:t>
            </a:r>
            <a:r>
              <a:rPr lang="ro-RO" b="1" i="1" dirty="0"/>
              <a:t>Barker</a:t>
            </a:r>
            <a:endParaRPr lang="en-US" b="1" i="1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14450"/>
            <a:ext cx="9144000" cy="554355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992815" y="6516368"/>
            <a:ext cx="222984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ro-RO" sz="1800" i="1">
                <a:latin typeface="Segoe UI" pitchFamily="34" charset="0"/>
                <a:ea typeface="Segoe UI" pitchFamily="34" charset="0"/>
                <a:cs typeface="Segoe UI" pitchFamily="34" charset="0"/>
              </a:rPr>
              <a:t>Sursa</a:t>
            </a:r>
            <a:r>
              <a:rPr lang="en-US" sz="1800" i="1">
                <a:latin typeface="Segoe UI" pitchFamily="34" charset="0"/>
                <a:ea typeface="Segoe UI" pitchFamily="34" charset="0"/>
                <a:cs typeface="Segoe UI" pitchFamily="34" charset="0"/>
              </a:rPr>
              <a:t>: Ponniah 2007</a:t>
            </a: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494" y="153615"/>
            <a:ext cx="867819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o-RO" b="1" dirty="0"/>
              <a:t>Diagrama </a:t>
            </a:r>
            <a:r>
              <a:rPr lang="ro-RO" b="1" i="1" dirty="0"/>
              <a:t>Barker</a:t>
            </a:r>
            <a:r>
              <a:rPr lang="ro-RO" b="1" dirty="0"/>
              <a:t> a BD VÎNZĂRI</a:t>
            </a:r>
            <a:br>
              <a:rPr lang="ro-RO" b="1" dirty="0"/>
            </a:br>
            <a:r>
              <a:rPr lang="ro-RO" b="1" dirty="0"/>
              <a:t>(Oracle Data Modeler)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28738"/>
            <a:ext cx="9144000" cy="5529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F2014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F2014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2849</TotalTime>
  <Words>1206</Words>
  <Application>Microsoft Macintosh PowerPoint</Application>
  <PresentationFormat>On-screen Show (4:3)</PresentationFormat>
  <Paragraphs>114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42" baseType="lpstr">
      <vt:lpstr>Arial Unicode MS</vt:lpstr>
      <vt:lpstr>American Typewriter</vt:lpstr>
      <vt:lpstr>Arial</vt:lpstr>
      <vt:lpstr>Avenir Light</vt:lpstr>
      <vt:lpstr>Avenir Medium</vt:lpstr>
      <vt:lpstr>Book Antiqua</vt:lpstr>
      <vt:lpstr>Calibri</vt:lpstr>
      <vt:lpstr>Gabriola</vt:lpstr>
      <vt:lpstr>Gill Sans MT</vt:lpstr>
      <vt:lpstr>Segoe UI</vt:lpstr>
      <vt:lpstr>Segoe UI Semibold</vt:lpstr>
      <vt:lpstr>Times New Roman</vt:lpstr>
      <vt:lpstr>Verdana</vt:lpstr>
      <vt:lpstr>Wingdings</vt:lpstr>
      <vt:lpstr>Wingdings 2</vt:lpstr>
      <vt:lpstr>Solstice</vt:lpstr>
      <vt:lpstr>1_MF2014</vt:lpstr>
      <vt:lpstr>MF2014</vt:lpstr>
      <vt:lpstr>PROIECTAREA BAZELOR DE DATE </vt:lpstr>
      <vt:lpstr>Tipuri de modelări în analiza/proiectarea SI</vt:lpstr>
      <vt:lpstr>Modelarea datelor</vt:lpstr>
      <vt:lpstr>Ciclul de viaţă al datelor într-o organizaţie</vt:lpstr>
      <vt:lpstr>Metodologii, limbaje şi instrumente de modelare a datelor</vt:lpstr>
      <vt:lpstr>Diagramă E-R clasică (P.Chen)</vt:lpstr>
      <vt:lpstr>Diagramă (E-R) IDEF1X</vt:lpstr>
      <vt:lpstr>Diagramă (E-R) Barker</vt:lpstr>
      <vt:lpstr>Diagrama Barker a BD VÎNZĂRI (Oracle Data Modeler)</vt:lpstr>
      <vt:lpstr>Diagrama Information Engineering a BD VÎNZĂRI (Oracle Data Modeler)</vt:lpstr>
      <vt:lpstr>Diagrama Bachman a BD VÎNZĂRI (Oracle Data Modeler)</vt:lpstr>
      <vt:lpstr>Diagramă Object-Role Modeling</vt:lpstr>
      <vt:lpstr>Diagramă UML</vt:lpstr>
      <vt:lpstr>Cum se proiectează o BD</vt:lpstr>
      <vt:lpstr>Proiectarea bazelor de date</vt:lpstr>
      <vt:lpstr>De ce folosim (la acest curs) exclusiv normalizarea ?</vt:lpstr>
      <vt:lpstr>Dezavantajele normalizării - 1</vt:lpstr>
      <vt:lpstr>Dezavantajele normalizării - 2</vt:lpstr>
      <vt:lpstr>Clişee privind normalizarea</vt:lpstr>
      <vt:lpstr>O analiză (incompletă) a dezavantajelor şi clişeelor normalizării</vt:lpstr>
      <vt:lpstr>Două tipuri de normalizare</vt:lpstr>
      <vt:lpstr>Fundamentul normalizării</vt:lpstr>
      <vt:lpstr>Formele normale ale unei BD</vt:lpstr>
      <vt:lpstr>Cerinţe ale formelor normalizate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233</cp:revision>
  <dcterms:created xsi:type="dcterms:W3CDTF">2002-10-11T06:23:42Z</dcterms:created>
  <dcterms:modified xsi:type="dcterms:W3CDTF">2020-03-24T05:10:15Z</dcterms:modified>
</cp:coreProperties>
</file>