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335" r:id="rId3"/>
    <p:sldId id="336" r:id="rId4"/>
    <p:sldId id="337" r:id="rId5"/>
    <p:sldId id="339" r:id="rId6"/>
    <p:sldId id="341" r:id="rId7"/>
    <p:sldId id="340" r:id="rId8"/>
    <p:sldId id="342" r:id="rId9"/>
    <p:sldId id="317" r:id="rId10"/>
    <p:sldId id="323"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29" r:id="rId25"/>
    <p:sldId id="356" r:id="rId26"/>
    <p:sldId id="331" r:id="rId27"/>
    <p:sldId id="332" r:id="rId28"/>
    <p:sldId id="333" r:id="rId29"/>
    <p:sldId id="334" r:id="rId30"/>
    <p:sldId id="318" r:id="rId31"/>
    <p:sldId id="357" r:id="rId32"/>
    <p:sldId id="358" r:id="rId33"/>
  </p:sldIdLst>
  <p:sldSz cx="9144000" cy="6858000" type="screen4x3"/>
  <p:notesSz cx="6858000" cy="9144000"/>
  <p:defaultTextStyle>
    <a:defPPr>
      <a:defRPr lang="en-US"/>
    </a:defPPr>
    <a:lvl1pPr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1pPr>
    <a:lvl2pPr marL="4572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2pPr>
    <a:lvl3pPr marL="9144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3pPr>
    <a:lvl4pPr marL="13716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4pPr>
    <a:lvl5pPr marL="1828800" algn="just" rtl="0" fontAlgn="base">
      <a:lnSpc>
        <a:spcPct val="90000"/>
      </a:lnSpc>
      <a:spcBef>
        <a:spcPct val="20000"/>
      </a:spcBef>
      <a:spcAft>
        <a:spcPct val="0"/>
      </a:spcAft>
      <a:buFont typeface="Wingdings" pitchFamily="2" charset="2"/>
      <a:buChar char="§"/>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77" autoAdjust="0"/>
    <p:restoredTop sz="90941"/>
  </p:normalViewPr>
  <p:slideViewPr>
    <p:cSldViewPr snapToGrid="0">
      <p:cViewPr varScale="1">
        <p:scale>
          <a:sx n="112" d="100"/>
          <a:sy n="112" d="100"/>
        </p:scale>
        <p:origin x="172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4B196344-A84D-4839-B4E1-CCC92BD2B006}" type="slidenum">
              <a:rPr lang="en-US" smtClean="0"/>
              <a:pPr>
                <a:defRPr/>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4FD571E-9500-495D-B140-1A954A698C9A}" type="slidenum">
              <a:rPr lang="en-US" smtClean="0"/>
              <a:pPr>
                <a:defRPr/>
              </a:pPr>
              <a:t>‹#›</a:t>
            </a:fld>
            <a:endParaRPr 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CF45C50-3D79-4A57-A6D0-EF421C38FA14}" type="slidenum">
              <a:rPr lang="en-US" smtClean="0"/>
              <a:pPr>
                <a:defRPr/>
              </a:pPr>
              <a:t>‹#›</a:t>
            </a:fld>
            <a:endParaRPr 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FCD1EA9-73D3-4036-8FC2-1089C0BFC9A3}" type="slidenum">
              <a:rPr lang="en-US" smtClean="0"/>
              <a:pPr>
                <a:defRPr/>
              </a:pPr>
              <a:t>‹#›</a:t>
            </a:fld>
            <a:endParaRPr 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11BBF63-D4BF-4AD0-A1E0-11D8B947E791}"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A4BE9C7-B60C-48B2-85FB-46C895DAAFA2}" type="slidenum">
              <a:rPr lang="en-US" smtClean="0"/>
              <a:pPr>
                <a:defRPr/>
              </a:pPr>
              <a:t>‹#›</a:t>
            </a:fld>
            <a:endParaRPr 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FBA39A3-C4EA-4794-A88E-941AA22AD095}" type="slidenum">
              <a:rPr lang="en-US" smtClean="0"/>
              <a:pPr>
                <a:defRPr/>
              </a:pPr>
              <a:t>‹#›</a:t>
            </a:fld>
            <a:endParaRPr 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75BBBB0-D67D-40B5-B87E-0B001AE5446B}" type="slidenum">
              <a:rPr lang="en-US" smtClean="0"/>
              <a:pPr>
                <a:defRPr/>
              </a:pPr>
              <a:t>‹#›</a:t>
            </a:fld>
            <a:endParaRPr 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0589C695-111F-4EE2-96D8-7FF5D3882A0A}"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BF4CB38-643D-4BBB-9DF1-D792A1A17D59}" type="slidenum">
              <a:rPr lang="en-US" smtClean="0"/>
              <a:pPr>
                <a:defRPr/>
              </a:pPr>
              <a:t>‹#›</a:t>
            </a:fld>
            <a:endParaRPr 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9D0E6BD-1E19-43AE-80F6-8FDB642A42C1}"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pPr lvl="0" algn="l" rtl="0" eaLnBrk="1" latinLnBrk="0" hangingPunct="1">
              <a:spcBef>
                <a:spcPct val="0"/>
              </a:spcBef>
              <a:buNone/>
            </a:pPr>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marL="365125" lvl="0" indent="-282575" algn="l" rtl="0" eaLnBrk="0" fontAlgn="base" latinLnBrk="0" hangingPunct="0">
              <a:lnSpc>
                <a:spcPct val="100000"/>
              </a:lnSpc>
              <a:spcBef>
                <a:spcPts val="600"/>
              </a:spcBef>
              <a:spcAft>
                <a:spcPct val="0"/>
              </a:spcAft>
              <a:buClr>
                <a:schemeClr val="accent1"/>
              </a:buClr>
              <a:buSzPct val="80000"/>
              <a:buFont typeface="Wingdings 2" pitchFamily="18" charset="2"/>
              <a:buChar char=""/>
            </a:pPr>
            <a:r>
              <a:rPr kumimoji="0" lang="en-US"/>
              <a:t>Click to edit Master text styles</a:t>
            </a:r>
          </a:p>
          <a:p>
            <a:pPr marL="639763" lvl="1" indent="-236538" algn="l" rtl="0" eaLnBrk="0" fontAlgn="base" latinLnBrk="0" hangingPunct="0">
              <a:lnSpc>
                <a:spcPct val="100000"/>
              </a:lnSpc>
              <a:spcBef>
                <a:spcPts val="550"/>
              </a:spcBef>
              <a:spcAft>
                <a:spcPct val="0"/>
              </a:spcAft>
              <a:buClr>
                <a:schemeClr val="accent1"/>
              </a:buClr>
              <a:buFont typeface="Verdana" pitchFamily="34" charset="0"/>
              <a:buChar char="◦"/>
            </a:pPr>
            <a:r>
              <a:rPr kumimoji="0" lang="en-US"/>
              <a:t>Second level</a:t>
            </a:r>
          </a:p>
          <a:p>
            <a:pPr marL="885825" lvl="2" indent="-228600" algn="l" rtl="0" eaLnBrk="0" fontAlgn="base" latinLnBrk="0" hangingPunct="0">
              <a:lnSpc>
                <a:spcPct val="100000"/>
              </a:lnSpc>
              <a:spcBef>
                <a:spcPct val="20000"/>
              </a:spcBef>
              <a:spcAft>
                <a:spcPct val="0"/>
              </a:spcAft>
              <a:buClr>
                <a:schemeClr val="accent2"/>
              </a:buClr>
              <a:buFont typeface="Wingdings 2" pitchFamily="18" charset="2"/>
              <a:buChar char=""/>
            </a:pPr>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CFAE510A-664B-47F9-89BE-63C31353000F}"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ransition>
    <p:random/>
  </p:transition>
  <p:txStyles>
    <p:titleStyle>
      <a:lvl1pPr algn="l" rtl="0" eaLnBrk="1" latinLnBrk="0" hangingPunct="1">
        <a:spcBef>
          <a:spcPct val="0"/>
        </a:spcBef>
        <a:buNone/>
        <a:defRPr kumimoji="0" lang="en-US" sz="3600" b="1" i="0" kern="1200">
          <a:solidFill>
            <a:schemeClr val="tx2">
              <a:satMod val="130000"/>
            </a:schemeClr>
          </a:solidFill>
          <a:effectLst>
            <a:outerShdw blurRad="50000" dist="30000" dir="5400000" algn="tl" rotWithShape="0">
              <a:srgbClr val="000000">
                <a:alpha val="30000"/>
              </a:srgbClr>
            </a:outerShdw>
          </a:effectLst>
          <a:latin typeface="Arial Unicode MS"/>
          <a:ea typeface="+mj-ea"/>
          <a:cs typeface="+mj-cs"/>
        </a:defRPr>
      </a:lvl1pPr>
      <a:extLst/>
    </p:titleStyle>
    <p:bodyStyle>
      <a:lvl1pPr marL="539750" indent="-457200" algn="l" rtl="0" eaLnBrk="1" latinLnBrk="0" hangingPunct="1">
        <a:lnSpc>
          <a:spcPct val="100000"/>
        </a:lnSpc>
        <a:spcBef>
          <a:spcPts val="600"/>
        </a:spcBef>
        <a:buClr>
          <a:schemeClr val="accent1"/>
        </a:buClr>
        <a:buSzPct val="80000"/>
        <a:buFont typeface="Wingdings 2"/>
        <a:buChar char=""/>
        <a:defRPr kumimoji="0" lang="en-US" sz="2800" kern="1200" smtClean="0">
          <a:solidFill>
            <a:schemeClr val="tx1"/>
          </a:solidFill>
          <a:latin typeface="Avenir Light"/>
          <a:ea typeface="+mn-ea"/>
          <a:cs typeface="+mn-cs"/>
        </a:defRPr>
      </a:lvl1pPr>
      <a:lvl2pPr marL="860425" indent="-457200" algn="l" rtl="0" eaLnBrk="1" latinLnBrk="0" hangingPunct="1">
        <a:lnSpc>
          <a:spcPct val="100000"/>
        </a:lnSpc>
        <a:spcBef>
          <a:spcPts val="550"/>
        </a:spcBef>
        <a:buClr>
          <a:schemeClr val="accent1"/>
        </a:buClr>
        <a:buFont typeface="Verdana"/>
        <a:buChar char="◦"/>
        <a:defRPr kumimoji="0" lang="en-US" sz="2400" kern="1200" smtClean="0">
          <a:solidFill>
            <a:schemeClr val="tx1"/>
          </a:solidFill>
          <a:latin typeface="Arial"/>
          <a:ea typeface="+mn-ea"/>
          <a:cs typeface="+mn-cs"/>
        </a:defRPr>
      </a:lvl2pPr>
      <a:lvl3pPr marL="1000125" indent="-342900" algn="l" rtl="0" eaLnBrk="1" latinLnBrk="0" hangingPunct="1">
        <a:lnSpc>
          <a:spcPct val="100000"/>
        </a:lnSpc>
        <a:spcBef>
          <a:spcPct val="20000"/>
        </a:spcBef>
        <a:buClr>
          <a:schemeClr val="accent2"/>
        </a:buClr>
        <a:buFont typeface="Wingdings 2"/>
        <a:buChar char=""/>
        <a:defRPr kumimoji="0" lang="en-US" sz="2200" kern="1200" smtClean="0">
          <a:solidFill>
            <a:schemeClr val="tx1"/>
          </a:solidFill>
          <a:latin typeface="Book Antiqua"/>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71514" y="1717208"/>
            <a:ext cx="8729662" cy="3047963"/>
          </a:xfrm>
        </p:spPr>
        <p:txBody>
          <a:bodyPr>
            <a:noAutofit/>
          </a:bodyPr>
          <a:lstStyle/>
          <a:p>
            <a:pPr algn="ctr"/>
            <a:br>
              <a:rPr lang="en-US" sz="5400" b="0" dirty="0">
                <a:latin typeface="American Typewriter" charset="0"/>
                <a:ea typeface="American Typewriter" charset="0"/>
                <a:cs typeface="American Typewriter" charset="0"/>
              </a:rPr>
            </a:br>
            <a:r>
              <a:rPr lang="en-US" sz="5400" b="0" dirty="0" err="1">
                <a:latin typeface="American Typewriter" charset="0"/>
                <a:ea typeface="American Typewriter" charset="0"/>
                <a:cs typeface="American Typewriter" charset="0"/>
              </a:rPr>
              <a:t>DESCOMPUNERE</a:t>
            </a:r>
            <a:r>
              <a:rPr lang="en-US" sz="5400" b="0" dirty="0">
                <a:latin typeface="American Typewriter" charset="0"/>
                <a:ea typeface="American Typewriter" charset="0"/>
                <a:cs typeface="American Typewriter" charset="0"/>
              </a:rPr>
              <a:t> </a:t>
            </a:r>
            <a:r>
              <a:rPr lang="ro-RO" sz="5400" b="0" dirty="0">
                <a:latin typeface="American Typewriter" charset="0"/>
                <a:ea typeface="American Typewriter" charset="0"/>
                <a:cs typeface="American Typewriter" charset="0"/>
              </a:rPr>
              <a:t>VERSUS</a:t>
            </a:r>
            <a:br>
              <a:rPr lang="ro-RO" sz="5400" b="0" dirty="0">
                <a:latin typeface="American Typewriter" charset="0"/>
                <a:ea typeface="American Typewriter" charset="0"/>
                <a:cs typeface="American Typewriter" charset="0"/>
              </a:rPr>
            </a:br>
            <a:r>
              <a:rPr lang="ro-RO" sz="5400" b="0" dirty="0">
                <a:latin typeface="American Typewriter" charset="0"/>
                <a:ea typeface="American Typewriter" charset="0"/>
                <a:cs typeface="American Typewriter" charset="0"/>
              </a:rPr>
              <a:t> </a:t>
            </a:r>
            <a:r>
              <a:rPr lang="en-US" sz="5400" b="0" dirty="0" err="1">
                <a:latin typeface="American Typewriter" charset="0"/>
                <a:ea typeface="American Typewriter" charset="0"/>
                <a:cs typeface="American Typewriter" charset="0"/>
              </a:rPr>
              <a:t>SINTEZĂ</a:t>
            </a:r>
            <a:endParaRPr lang="en-US" sz="5400" b="0" dirty="0">
              <a:latin typeface="American Typewriter" charset="0"/>
              <a:ea typeface="American Typewriter" charset="0"/>
              <a:cs typeface="American Typewriter" charset="0"/>
            </a:endParaRPr>
          </a:p>
        </p:txBody>
      </p:sp>
      <p:pic>
        <p:nvPicPr>
          <p:cNvPr id="4" name="Picture 2" descr="logouaic"/>
          <p:cNvPicPr>
            <a:picLocks noChangeAspect="1" noChangeArrowheads="1"/>
          </p:cNvPicPr>
          <p:nvPr/>
        </p:nvPicPr>
        <p:blipFill>
          <a:blip r:embed="rId2" cstate="print"/>
          <a:srcRect/>
          <a:stretch>
            <a:fillRect/>
          </a:stretch>
        </p:blipFill>
        <p:spPr bwMode="auto">
          <a:xfrm>
            <a:off x="76019" y="337112"/>
            <a:ext cx="958644" cy="958644"/>
          </a:xfrm>
          <a:prstGeom prst="rect">
            <a:avLst/>
          </a:prstGeom>
          <a:noFill/>
        </p:spPr>
      </p:pic>
      <p:pic>
        <p:nvPicPr>
          <p:cNvPr id="5" name="Picture 4" descr="http://www.feaa.uaic.ro/assets/img/logo-feaa-top.png"/>
          <p:cNvPicPr>
            <a:picLocks noChangeAspect="1" noChangeArrowheads="1"/>
          </p:cNvPicPr>
          <p:nvPr/>
        </p:nvPicPr>
        <p:blipFill>
          <a:blip r:embed="rId3" cstate="print"/>
          <a:srcRect/>
          <a:stretch>
            <a:fillRect/>
          </a:stretch>
        </p:blipFill>
        <p:spPr bwMode="auto">
          <a:xfrm>
            <a:off x="6699371" y="375801"/>
            <a:ext cx="2362575" cy="752910"/>
          </a:xfrm>
          <a:prstGeom prst="rect">
            <a:avLst/>
          </a:prstGeom>
          <a:noFill/>
        </p:spPr>
      </p:pic>
      <p:sp>
        <p:nvSpPr>
          <p:cNvPr id="6" name="Rectangle 2"/>
          <p:cNvSpPr txBox="1">
            <a:spLocks noChangeArrowheads="1"/>
          </p:cNvSpPr>
          <p:nvPr/>
        </p:nvSpPr>
        <p:spPr>
          <a:xfrm>
            <a:off x="542925" y="4866754"/>
            <a:ext cx="8212231" cy="1593922"/>
          </a:xfrm>
          <a:prstGeom prst="rect">
            <a:avLst/>
          </a:prstGeom>
        </p:spPr>
        <p:txBody>
          <a:bodyPr anchor="b">
            <a:noAutofit/>
          </a:bodyPr>
          <a:lstStyle/>
          <a:p>
            <a:pPr marL="27432" marR="0" lvl="0" algn="ctr" defTabSz="914400" fontAlgn="auto">
              <a:lnSpc>
                <a:spcPct val="100000"/>
              </a:lnSpc>
              <a:spcBef>
                <a:spcPts val="600"/>
              </a:spcBef>
              <a:spcAft>
                <a:spcPts val="0"/>
              </a:spcAft>
              <a:buClr>
                <a:schemeClr val="accent1"/>
              </a:buClr>
              <a:buSzPct val="80000"/>
              <a:buNone/>
              <a:tabLst/>
              <a:defRPr/>
            </a:pPr>
            <a:br>
              <a:rPr kumimoji="0" lang="en-US" sz="40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br>
              <a:rPr kumimoji="0" lang="en-US" sz="40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br>
            <a:r>
              <a:rPr kumimoji="0" lang="en-US" sz="40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rPr>
              <a:t> </a:t>
            </a:r>
            <a:r>
              <a:rPr lang="ro-RO" sz="5400" b="1" dirty="0">
                <a:solidFill>
                  <a:schemeClr val="tx2">
                    <a:shade val="30000"/>
                    <a:satMod val="150000"/>
                  </a:schemeClr>
                </a:solidFill>
                <a:latin typeface="Gabriola" pitchFamily="82" charset="0"/>
                <a:cs typeface="Vani" pitchFamily="34" charset="0"/>
              </a:rPr>
              <a:t>Caz practic nr. 3 - </a:t>
            </a:r>
            <a:r>
              <a:rPr lang="en-US" sz="5400" b="1" dirty="0">
                <a:solidFill>
                  <a:schemeClr val="tx2">
                    <a:shade val="30000"/>
                    <a:satMod val="150000"/>
                  </a:schemeClr>
                </a:solidFill>
                <a:latin typeface="Gabriola" pitchFamily="82" charset="0"/>
                <a:cs typeface="Vani" pitchFamily="34" charset="0"/>
              </a:rPr>
              <a:t> </a:t>
            </a:r>
            <a:r>
              <a:rPr lang="ro-RO" sz="5400" b="1" dirty="0" err="1">
                <a:solidFill>
                  <a:schemeClr val="tx2">
                    <a:shade val="30000"/>
                    <a:satMod val="150000"/>
                  </a:schemeClr>
                </a:solidFill>
                <a:latin typeface="Gabriola" pitchFamily="82" charset="0"/>
                <a:cs typeface="Vani" pitchFamily="34" charset="0"/>
              </a:rPr>
              <a:t>Şcolaritate</a:t>
            </a:r>
            <a:endParaRPr lang="ro-RO" sz="5400" b="1" dirty="0">
              <a:solidFill>
                <a:schemeClr val="tx2">
                  <a:shade val="30000"/>
                  <a:satMod val="150000"/>
                </a:schemeClr>
              </a:solidFill>
              <a:latin typeface="Gabriola" pitchFamily="82" charset="0"/>
              <a:cs typeface="Vani" pitchFamily="34" charset="0"/>
            </a:endParaRPr>
          </a:p>
          <a:p>
            <a:pPr marL="27432" marR="0" lvl="0" algn="ctr" defTabSz="914400" fontAlgn="auto">
              <a:lnSpc>
                <a:spcPct val="100000"/>
              </a:lnSpc>
              <a:spcBef>
                <a:spcPts val="600"/>
              </a:spcBef>
              <a:spcAft>
                <a:spcPts val="0"/>
              </a:spcAft>
              <a:buClr>
                <a:schemeClr val="accent1"/>
              </a:buClr>
              <a:buSzPct val="80000"/>
              <a:buNone/>
              <a:tabLst/>
              <a:defRPr/>
            </a:pPr>
            <a:r>
              <a:rPr lang="ro-RO" sz="3600" b="1" dirty="0">
                <a:solidFill>
                  <a:schemeClr val="tx2">
                    <a:shade val="30000"/>
                    <a:satMod val="150000"/>
                  </a:schemeClr>
                </a:solidFill>
                <a:latin typeface="Gabriola" pitchFamily="82" charset="0"/>
                <a:cs typeface="Vani" pitchFamily="34" charset="0"/>
              </a:rPr>
              <a:t>(versiune (mult) simplificată)</a:t>
            </a:r>
            <a:endParaRPr lang="en-US" sz="3600" b="1" dirty="0">
              <a:solidFill>
                <a:schemeClr val="tx2">
                  <a:shade val="30000"/>
                  <a:satMod val="150000"/>
                </a:schemeClr>
              </a:solidFill>
              <a:latin typeface="Gabriola" pitchFamily="82" charset="0"/>
              <a:cs typeface="Vani" pitchFamily="34" charset="0"/>
            </a:endParaRPr>
          </a:p>
        </p:txBody>
      </p:sp>
      <p:sp>
        <p:nvSpPr>
          <p:cNvPr id="7" name="TextBox 6"/>
          <p:cNvSpPr txBox="1"/>
          <p:nvPr/>
        </p:nvSpPr>
        <p:spPr>
          <a:xfrm>
            <a:off x="999923" y="397324"/>
            <a:ext cx="5565881" cy="763799"/>
          </a:xfrm>
          <a:prstGeom prst="rect">
            <a:avLst/>
          </a:prstGeom>
          <a:noFill/>
        </p:spPr>
        <p:txBody>
          <a:bodyPr wrap="square" rtlCol="0">
            <a:spAutoFit/>
          </a:bodyPr>
          <a:lstStyle/>
          <a:p>
            <a:pPr>
              <a:buNone/>
            </a:pPr>
            <a:r>
              <a:rPr lang="ro-RO" sz="1400" dirty="0">
                <a:latin typeface="Segoe UI Semibold" pitchFamily="34" charset="0"/>
              </a:rPr>
              <a:t>Universitatea Al.I. Cuza Iași </a:t>
            </a:r>
          </a:p>
          <a:p>
            <a:pPr>
              <a:buNone/>
            </a:pPr>
            <a:r>
              <a:rPr lang="ro-RO" sz="1400" dirty="0">
                <a:latin typeface="Segoe UI Semibold" pitchFamily="34" charset="0"/>
              </a:rPr>
              <a:t>Facultatea de </a:t>
            </a:r>
            <a:r>
              <a:rPr lang="en-US" sz="1400" dirty="0">
                <a:latin typeface="Segoe UI Semibold" pitchFamily="34" charset="0"/>
              </a:rPr>
              <a:t>Economie și Administrarea Afacerilor</a:t>
            </a:r>
          </a:p>
          <a:p>
            <a:pPr>
              <a:buNone/>
            </a:pPr>
            <a:r>
              <a:rPr lang="en-US" sz="1400" dirty="0">
                <a:latin typeface="Segoe UI Semibold" pitchFamily="34" charset="0"/>
              </a:rPr>
              <a:t>Departamentul de Contabilitate, Informatică economică și Statistică </a:t>
            </a:r>
          </a:p>
        </p:txBody>
      </p:sp>
      <p:sp>
        <p:nvSpPr>
          <p:cNvPr id="8" name="Rectangle 3"/>
          <p:cNvSpPr txBox="1">
            <a:spLocks noChangeArrowheads="1"/>
          </p:cNvSpPr>
          <p:nvPr/>
        </p:nvSpPr>
        <p:spPr>
          <a:xfrm>
            <a:off x="0" y="6020569"/>
            <a:ext cx="2989200" cy="914400"/>
          </a:xfrm>
          <a:prstGeom prst="rect">
            <a:avLst/>
          </a:prstGeom>
          <a:noFill/>
          <a:ln w="9525">
            <a:noFill/>
            <a:miter lim="800000"/>
            <a:headEnd/>
            <a:tailEnd/>
          </a:ln>
        </p:spPr>
        <p:txBody>
          <a:bodyPr vert="horz" wrap="square" lIns="91440" tIns="0" rIns="91440" bIns="45720" numCol="1" anchor="ctr" anchorCtr="0" compatLnSpc="1">
            <a:prstTxWarp prst="textNoShape">
              <a:avLst/>
            </a:prstTxWarp>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pPr fontAlgn="auto">
              <a:spcAft>
                <a:spcPts val="0"/>
              </a:spcAft>
              <a:defRPr/>
            </a:pPr>
            <a:r>
              <a:rPr lang="en-US" sz="2800" b="1" dirty="0">
                <a:latin typeface="Gabriola" pitchFamily="82" charset="0"/>
                <a:cs typeface="Vani" pitchFamily="34" charset="0"/>
              </a:rPr>
              <a:t>Marin Fotache 	</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97541" y="-40341"/>
            <a:ext cx="8436147" cy="1600200"/>
          </a:xfrm>
        </p:spPr>
        <p:txBody>
          <a:bodyPr anchor="ctr">
            <a:noAutofit/>
          </a:bodyPr>
          <a:lstStyle/>
          <a:p>
            <a:pPr algn="ctr"/>
            <a:r>
              <a:rPr lang="ro-RO" dirty="0"/>
              <a:t>Ş</a:t>
            </a:r>
            <a:r>
              <a:rPr lang="en-US" dirty="0" err="1"/>
              <a:t>COLARITATE</a:t>
            </a:r>
            <a:r>
              <a:rPr lang="en-US" dirty="0"/>
              <a:t> </a:t>
            </a:r>
            <a:r>
              <a:rPr lang="ro-RO" dirty="0"/>
              <a:t>în</a:t>
            </a:r>
            <a:r>
              <a:rPr lang="en-US" dirty="0"/>
              <a:t> 1FN</a:t>
            </a:r>
          </a:p>
        </p:txBody>
      </p:sp>
      <p:sp>
        <p:nvSpPr>
          <p:cNvPr id="10243" name="Rectangle 7"/>
          <p:cNvSpPr>
            <a:spLocks noGrp="1" noChangeArrowheads="1"/>
          </p:cNvSpPr>
          <p:nvPr>
            <p:ph idx="1"/>
          </p:nvPr>
        </p:nvSpPr>
        <p:spPr>
          <a:xfrm>
            <a:off x="645459" y="1792940"/>
            <a:ext cx="8175812" cy="4715435"/>
          </a:xfrm>
        </p:spPr>
        <p:txBody>
          <a:bodyPr/>
          <a:lstStyle/>
          <a:p>
            <a:pPr algn="just">
              <a:buFontTx/>
              <a:buNone/>
            </a:pPr>
            <a:r>
              <a:rPr lang="en-US">
                <a:cs typeface="Times New Roman" pitchFamily="18" charset="0"/>
              </a:rPr>
              <a:t>R {</a:t>
            </a:r>
            <a:r>
              <a:rPr lang="en-US" u="sng">
                <a:cs typeface="Times New Roman" pitchFamily="18" charset="0"/>
              </a:rPr>
              <a:t>Matricol</a:t>
            </a:r>
            <a:r>
              <a:rPr lang="en-US">
                <a:cs typeface="Times New Roman" pitchFamily="18" charset="0"/>
              </a:rPr>
              <a:t>, NumePrenumeS, AdresaS, TelefonS, EMailS, CNPS, SexS, Centru, CicluStudii, </a:t>
            </a:r>
            <a:r>
              <a:rPr lang="ro-RO">
                <a:cs typeface="Times New Roman" pitchFamily="18" charset="0"/>
              </a:rPr>
              <a:t>A</a:t>
            </a:r>
            <a:r>
              <a:rPr lang="en-US">
                <a:cs typeface="Times New Roman" pitchFamily="18" charset="0"/>
              </a:rPr>
              <a:t>nStudii, F</a:t>
            </a:r>
            <a:r>
              <a:rPr lang="ro-RO">
                <a:cs typeface="Times New Roman" pitchFamily="18" charset="0"/>
              </a:rPr>
              <a:t>S</a:t>
            </a:r>
            <a:r>
              <a:rPr lang="en-US">
                <a:cs typeface="Times New Roman" pitchFamily="18" charset="0"/>
              </a:rPr>
              <a:t>tudii, Spec, SerieCurs, Grupa, </a:t>
            </a:r>
            <a:r>
              <a:rPr lang="en-US" u="sng">
                <a:cs typeface="Times New Roman" pitchFamily="18" charset="0"/>
              </a:rPr>
              <a:t>CodDisc</a:t>
            </a:r>
            <a:r>
              <a:rPr lang="en-US">
                <a:cs typeface="Times New Roman" pitchFamily="18" charset="0"/>
              </a:rPr>
              <a:t>, DenDisc, NrCrediteDisc, </a:t>
            </a:r>
            <a:r>
              <a:rPr lang="en-US" u="sng">
                <a:cs typeface="Times New Roman" pitchFamily="18" charset="0"/>
              </a:rPr>
              <a:t>DataEx</a:t>
            </a:r>
            <a:r>
              <a:rPr lang="en-US">
                <a:cs typeface="Times New Roman" pitchFamily="18" charset="0"/>
              </a:rPr>
              <a:t>, NotaEx, TipBursa, CuantumLBursa,</a:t>
            </a:r>
            <a:r>
              <a:rPr lang="ro-RO">
                <a:cs typeface="Times New Roman" pitchFamily="18" charset="0"/>
              </a:rPr>
              <a:t> </a:t>
            </a:r>
            <a:r>
              <a:rPr lang="en-US">
                <a:cs typeface="Times New Roman" pitchFamily="18" charset="0"/>
              </a:rPr>
              <a:t>CodProf, NumeProf, </a:t>
            </a:r>
            <a:r>
              <a:rPr lang="ro-RO">
                <a:cs typeface="Times New Roman" pitchFamily="18" charset="0"/>
              </a:rPr>
              <a:t>Departament</a:t>
            </a:r>
            <a:r>
              <a:rPr lang="en-US">
                <a:cs typeface="Times New Roman" pitchFamily="18" charset="0"/>
              </a:rPr>
              <a:t>, EMailProf}</a:t>
            </a:r>
          </a:p>
        </p:txBody>
      </p:sp>
      <p:sp>
        <p:nvSpPr>
          <p:cNvPr id="10244" name="Rectangle 4"/>
          <p:cNvSpPr>
            <a:spLocks noChangeArrowheads="1"/>
          </p:cNvSpPr>
          <p:nvPr/>
        </p:nvSpPr>
        <p:spPr bwMode="auto">
          <a:xfrm>
            <a:off x="1871663" y="1400175"/>
            <a:ext cx="9144000" cy="0"/>
          </a:xfrm>
          <a:prstGeom prst="rect">
            <a:avLst/>
          </a:prstGeom>
          <a:noFill/>
          <a:ln w="9525">
            <a:noFill/>
            <a:miter lim="800000"/>
            <a:headEnd/>
            <a:tailEnd/>
          </a:ln>
        </p:spPr>
        <p:txBody>
          <a:bodyPr>
            <a:spAutoFit/>
          </a:bodyPr>
          <a:lstStyle/>
          <a:p>
            <a:endParaRPr lang="en-US"/>
          </a:p>
        </p:txBody>
      </p:sp>
      <p:sp>
        <p:nvSpPr>
          <p:cNvPr id="10245" name="Rectangle 6"/>
          <p:cNvSpPr>
            <a:spLocks noChangeArrowheads="1"/>
          </p:cNvSpPr>
          <p:nvPr/>
        </p:nvSpPr>
        <p:spPr bwMode="auto">
          <a:xfrm>
            <a:off x="1981200" y="762000"/>
            <a:ext cx="9144000" cy="0"/>
          </a:xfrm>
          <a:prstGeom prst="rect">
            <a:avLst/>
          </a:prstGeom>
          <a:noFill/>
          <a:ln w="9525">
            <a:noFill/>
            <a:miter lim="800000"/>
            <a:headEnd/>
            <a:tailEnd/>
          </a:ln>
        </p:spPr>
        <p:txBody>
          <a:bodyPr>
            <a:spAutoFit/>
          </a:bodyPr>
          <a:lstStyle/>
          <a:p>
            <a:endParaRPr lang="en-US"/>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612" y="59486"/>
            <a:ext cx="8122024" cy="1143000"/>
          </a:xfrm>
        </p:spPr>
        <p:txBody>
          <a:bodyPr anchor="ctr">
            <a:noAutofit/>
          </a:bodyPr>
          <a:lstStyle/>
          <a:p>
            <a:pPr algn="ctr"/>
            <a:r>
              <a:rPr lang="ro-RO" dirty="0"/>
              <a:t>Risipă </a:t>
            </a:r>
            <a:r>
              <a:rPr lang="en-US" dirty="0"/>
              <a:t>&amp; </a:t>
            </a:r>
            <a:r>
              <a:rPr lang="en-US" dirty="0" err="1"/>
              <a:t>anomalii</a:t>
            </a:r>
            <a:r>
              <a:rPr lang="en-US" dirty="0"/>
              <a:t> – 1FN</a:t>
            </a:r>
            <a:r>
              <a:rPr lang="ro-RO" dirty="0"/>
              <a:t> (1)</a:t>
            </a:r>
            <a:endParaRPr lang="en-US" dirty="0"/>
          </a:p>
        </p:txBody>
      </p:sp>
      <p:sp>
        <p:nvSpPr>
          <p:cNvPr id="3" name="Content Placeholder 2"/>
          <p:cNvSpPr>
            <a:spLocks noGrp="1"/>
          </p:cNvSpPr>
          <p:nvPr>
            <p:ph idx="1"/>
          </p:nvPr>
        </p:nvSpPr>
        <p:spPr>
          <a:xfrm>
            <a:off x="585788" y="1447800"/>
            <a:ext cx="8361348" cy="5410200"/>
          </a:xfrm>
        </p:spPr>
        <p:txBody>
          <a:bodyPr>
            <a:normAutofit/>
          </a:bodyPr>
          <a:lstStyle/>
          <a:p>
            <a:r>
              <a:rPr lang="en-US" dirty="0" err="1">
                <a:cs typeface="Avenir Light"/>
              </a:rPr>
              <a:t>Risip</a:t>
            </a:r>
            <a:r>
              <a:rPr lang="ro-RO" dirty="0">
                <a:cs typeface="Avenir Light"/>
              </a:rPr>
              <a:t>ă de spaţiu</a:t>
            </a:r>
            <a:endParaRPr lang="en-US" dirty="0">
              <a:cs typeface="Avenir Light"/>
            </a:endParaRPr>
          </a:p>
          <a:p>
            <a:pPr lvl="1"/>
            <a:r>
              <a:rPr lang="en-US" dirty="0" err="1">
                <a:latin typeface="Avenir Light"/>
                <a:cs typeface="Avenir Light"/>
              </a:rPr>
              <a:t>Fiecare</a:t>
            </a:r>
            <a:r>
              <a:rPr lang="en-US" dirty="0">
                <a:latin typeface="Avenir Light"/>
                <a:cs typeface="Avenir Light"/>
              </a:rPr>
              <a:t> </a:t>
            </a:r>
            <a:r>
              <a:rPr lang="ro-RO" dirty="0">
                <a:latin typeface="Avenir Light"/>
                <a:cs typeface="Avenir Light"/>
              </a:rPr>
              <a:t>înregistrare din R conţine informaţii legate de o susţinere a unui examen (sau finalizarea evaluării, dacă disciplina este 100% EVP) la o disciplină de către un student</a:t>
            </a:r>
          </a:p>
          <a:p>
            <a:pPr lvl="1"/>
            <a:r>
              <a:rPr lang="ro-RO" dirty="0">
                <a:latin typeface="Avenir Light"/>
                <a:cs typeface="Avenir Light"/>
              </a:rPr>
              <a:t>La adăgarea unei înregistrări în R trebuie indicate 25 de valori, adică nu numai matricolul studentului, codul disciplinei, data examinării şi nota de la examen, dar şi numele studentului, adresa sa, specializarea la care este înscris, chiar şi tipul de bursă, ...</a:t>
            </a:r>
            <a:endParaRPr lang="en-US" dirty="0">
              <a:latin typeface="Avenir Light"/>
              <a:cs typeface="Avenir Light"/>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6" y="80683"/>
            <a:ext cx="7992394" cy="1189038"/>
          </a:xfrm>
        </p:spPr>
        <p:txBody>
          <a:bodyPr anchor="ctr">
            <a:noAutofit/>
          </a:bodyPr>
          <a:lstStyle/>
          <a:p>
            <a:pPr algn="ctr"/>
            <a:r>
              <a:rPr lang="ro-RO" dirty="0"/>
              <a:t>Risipă </a:t>
            </a:r>
            <a:r>
              <a:rPr lang="en-US" dirty="0"/>
              <a:t>&amp; </a:t>
            </a:r>
            <a:r>
              <a:rPr lang="en-US" dirty="0" err="1"/>
              <a:t>anomalii</a:t>
            </a:r>
            <a:r>
              <a:rPr lang="en-US" dirty="0"/>
              <a:t> – 1FN</a:t>
            </a:r>
            <a:r>
              <a:rPr lang="ro-RO" dirty="0"/>
              <a:t> (2)</a:t>
            </a:r>
            <a:endParaRPr lang="en-US" dirty="0"/>
          </a:p>
        </p:txBody>
      </p:sp>
      <p:sp>
        <p:nvSpPr>
          <p:cNvPr id="3" name="Content Placeholder 2"/>
          <p:cNvSpPr>
            <a:spLocks noGrp="1"/>
          </p:cNvSpPr>
          <p:nvPr>
            <p:ph idx="1"/>
          </p:nvPr>
        </p:nvSpPr>
        <p:spPr>
          <a:xfrm>
            <a:off x="524435" y="1277471"/>
            <a:ext cx="8619565" cy="5459506"/>
          </a:xfrm>
        </p:spPr>
        <p:txBody>
          <a:bodyPr>
            <a:normAutofit/>
          </a:bodyPr>
          <a:lstStyle/>
          <a:p>
            <a:r>
              <a:rPr lang="ro-RO" dirty="0">
                <a:cs typeface="Avenir Light"/>
              </a:rPr>
              <a:t>Anomalii la inserare</a:t>
            </a:r>
            <a:r>
              <a:rPr lang="en-US" dirty="0">
                <a:cs typeface="Avenir Light"/>
              </a:rPr>
              <a:t>: </a:t>
            </a:r>
          </a:p>
          <a:p>
            <a:pPr lvl="1"/>
            <a:r>
              <a:rPr lang="en-US" dirty="0" err="1">
                <a:latin typeface="Avenir Light"/>
                <a:cs typeface="Avenir Light"/>
              </a:rPr>
              <a:t>Niciun</a:t>
            </a:r>
            <a:r>
              <a:rPr lang="en-US" dirty="0">
                <a:latin typeface="Avenir Light"/>
                <a:cs typeface="Avenir Light"/>
              </a:rPr>
              <a:t> student nu </a:t>
            </a:r>
            <a:r>
              <a:rPr lang="en-US" dirty="0" err="1">
                <a:latin typeface="Avenir Light"/>
                <a:cs typeface="Avenir Light"/>
              </a:rPr>
              <a:t>poate</a:t>
            </a:r>
            <a:r>
              <a:rPr lang="en-US" dirty="0">
                <a:latin typeface="Avenir Light"/>
                <a:cs typeface="Avenir Light"/>
              </a:rPr>
              <a:t> </a:t>
            </a:r>
            <a:r>
              <a:rPr lang="en-US" dirty="0" err="1">
                <a:latin typeface="Avenir Light"/>
                <a:cs typeface="Avenir Light"/>
              </a:rPr>
              <a:t>fi</a:t>
            </a:r>
            <a:r>
              <a:rPr lang="en-US" dirty="0">
                <a:latin typeface="Avenir Light"/>
                <a:cs typeface="Avenir Light"/>
              </a:rPr>
              <a:t> </a:t>
            </a:r>
            <a:r>
              <a:rPr lang="en-US" dirty="0" err="1">
                <a:latin typeface="Avenir Light"/>
                <a:cs typeface="Avenir Light"/>
              </a:rPr>
              <a:t>introdus</a:t>
            </a:r>
            <a:r>
              <a:rPr lang="en-US" dirty="0">
                <a:latin typeface="Avenir Light"/>
                <a:cs typeface="Avenir Light"/>
              </a:rPr>
              <a:t> </a:t>
            </a:r>
            <a:r>
              <a:rPr lang="ro-RO" dirty="0">
                <a:latin typeface="Avenir Light"/>
                <a:cs typeface="Avenir Light"/>
              </a:rPr>
              <a:t>în BD până nu susţine măcar un examen (de la admitere până în ianuarie e ceva timp...)</a:t>
            </a:r>
          </a:p>
          <a:p>
            <a:pPr lvl="1"/>
            <a:r>
              <a:rPr lang="ro-RO" dirty="0">
                <a:latin typeface="Avenir Light"/>
                <a:cs typeface="Avenir Light"/>
              </a:rPr>
              <a:t>Nicio disciplină nu poate fi adăugată în BD până când măcar un student susţine un examen la această disciplină</a:t>
            </a:r>
          </a:p>
          <a:p>
            <a:pPr lvl="1"/>
            <a:r>
              <a:rPr lang="ro-RO" dirty="0">
                <a:latin typeface="Avenir Light"/>
                <a:cs typeface="Avenir Light"/>
              </a:rPr>
              <a:t>Un profesor poate fi introdus în BD abia în momentul primei introduceri a unui student care susţine un examen la o disciplină la care profesorul este titular</a:t>
            </a:r>
          </a:p>
          <a:p>
            <a:pPr lvl="1"/>
            <a:r>
              <a:rPr lang="ro-RO" dirty="0">
                <a:latin typeface="Avenir Light"/>
                <a:cs typeface="Avenir Light"/>
              </a:rPr>
              <a:t>Tipurile de burse şi cuantumurile lunare sunt preluate în BD doar dacă e măcar un student beneficiar</a:t>
            </a:r>
          </a:p>
          <a:p>
            <a:pPr lvl="1"/>
            <a:endParaRPr lang="ro-RO" dirty="0">
              <a:latin typeface="Avenir Light"/>
              <a:cs typeface="Avenir Light"/>
            </a:endParaRPr>
          </a:p>
          <a:p>
            <a:pPr lvl="1"/>
            <a:endParaRPr lang="en-US" dirty="0">
              <a:latin typeface="Avenir Light"/>
              <a:cs typeface="Avenir Light"/>
            </a:endParaRPr>
          </a:p>
          <a:p>
            <a:pPr lvl="1"/>
            <a:endParaRPr lang="en-US" dirty="0">
              <a:latin typeface="Avenir Light"/>
              <a:cs typeface="Avenir Light"/>
            </a:endParaRP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7" y="140168"/>
            <a:ext cx="8054788" cy="1143000"/>
          </a:xfrm>
        </p:spPr>
        <p:txBody>
          <a:bodyPr anchor="ctr">
            <a:noAutofit/>
          </a:bodyPr>
          <a:lstStyle/>
          <a:p>
            <a:pPr algn="ctr"/>
            <a:r>
              <a:rPr lang="ro-RO" dirty="0"/>
              <a:t>Risipă </a:t>
            </a:r>
            <a:r>
              <a:rPr lang="en-US" dirty="0"/>
              <a:t>&amp; </a:t>
            </a:r>
            <a:r>
              <a:rPr lang="en-US" dirty="0" err="1"/>
              <a:t>anomalii</a:t>
            </a:r>
            <a:r>
              <a:rPr lang="en-US" dirty="0"/>
              <a:t> – 1FN</a:t>
            </a:r>
            <a:r>
              <a:rPr lang="ro-RO" dirty="0"/>
              <a:t> (3)</a:t>
            </a:r>
            <a:endParaRPr lang="en-US" dirty="0"/>
          </a:p>
        </p:txBody>
      </p:sp>
      <p:sp>
        <p:nvSpPr>
          <p:cNvPr id="3" name="Content Placeholder 2"/>
          <p:cNvSpPr>
            <a:spLocks noGrp="1"/>
          </p:cNvSpPr>
          <p:nvPr>
            <p:ph idx="1"/>
          </p:nvPr>
        </p:nvSpPr>
        <p:spPr>
          <a:xfrm>
            <a:off x="591673" y="1700517"/>
            <a:ext cx="8552327" cy="5114365"/>
          </a:xfrm>
        </p:spPr>
        <p:txBody>
          <a:bodyPr/>
          <a:lstStyle/>
          <a:p>
            <a:r>
              <a:rPr lang="ro-RO" dirty="0">
                <a:cs typeface="Avenir Light"/>
              </a:rPr>
              <a:t>Anomalii la ştergere</a:t>
            </a:r>
          </a:p>
          <a:p>
            <a:pPr lvl="1"/>
            <a:r>
              <a:rPr lang="ro-RO" dirty="0">
                <a:latin typeface="Avenir Light"/>
                <a:cs typeface="Avenir Light"/>
              </a:rPr>
              <a:t>Când se şterge o ultimă înregistrare corespunzătoare unei discipline (unui ultim examen la disciplina respectivă), toate informaţiile despre disciplina respectivă se pierd</a:t>
            </a:r>
          </a:p>
          <a:p>
            <a:pPr lvl="1"/>
            <a:r>
              <a:rPr lang="ro-RO" dirty="0">
                <a:latin typeface="Avenir Light"/>
                <a:cs typeface="Avenir Light"/>
              </a:rPr>
              <a:t>La fel în cazul</a:t>
            </a:r>
            <a:r>
              <a:rPr lang="en-US" dirty="0">
                <a:latin typeface="Avenir Light"/>
                <a:cs typeface="Avenir Light"/>
              </a:rPr>
              <a:t>:</a:t>
            </a:r>
            <a:endParaRPr lang="ro-RO" dirty="0">
              <a:latin typeface="Avenir Light"/>
              <a:cs typeface="Avenir Light"/>
            </a:endParaRPr>
          </a:p>
          <a:p>
            <a:pPr lvl="2"/>
            <a:r>
              <a:rPr lang="ro-RO" dirty="0">
                <a:latin typeface="Avenir Light"/>
                <a:cs typeface="Avenir Light"/>
              </a:rPr>
              <a:t>Studenţilor</a:t>
            </a:r>
          </a:p>
          <a:p>
            <a:pPr lvl="2"/>
            <a:r>
              <a:rPr lang="ro-RO" dirty="0">
                <a:latin typeface="Avenir Light"/>
                <a:cs typeface="Avenir Light"/>
              </a:rPr>
              <a:t>Profesorilor</a:t>
            </a:r>
          </a:p>
          <a:p>
            <a:pPr lvl="2"/>
            <a:r>
              <a:rPr lang="ro-RO" dirty="0">
                <a:latin typeface="Avenir Light"/>
                <a:cs typeface="Avenir Light"/>
              </a:rPr>
              <a:t>Tipurilor şi cuantumurilor burselor</a:t>
            </a:r>
          </a:p>
          <a:p>
            <a:pPr lvl="2"/>
            <a:endParaRPr lang="ro-RO" dirty="0">
              <a:latin typeface="Avenir Light"/>
              <a:cs typeface="Avenir Light"/>
            </a:endParaRPr>
          </a:p>
          <a:p>
            <a:pPr lvl="1"/>
            <a:endParaRPr lang="en-US" dirty="0">
              <a:latin typeface="Avenir Light"/>
              <a:cs typeface="Avenir Light"/>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413" y="274638"/>
            <a:ext cx="7919275" cy="1143000"/>
          </a:xfrm>
        </p:spPr>
        <p:txBody>
          <a:bodyPr anchor="ctr">
            <a:noAutofit/>
          </a:bodyPr>
          <a:lstStyle/>
          <a:p>
            <a:pPr algn="ctr"/>
            <a:r>
              <a:rPr lang="ro-RO" dirty="0"/>
              <a:t>Risipă </a:t>
            </a:r>
            <a:r>
              <a:rPr lang="en-US" dirty="0"/>
              <a:t>&amp; </a:t>
            </a:r>
            <a:r>
              <a:rPr lang="en-US" dirty="0" err="1"/>
              <a:t>anomalii</a:t>
            </a:r>
            <a:r>
              <a:rPr lang="en-US" dirty="0"/>
              <a:t> – 1FN</a:t>
            </a:r>
            <a:r>
              <a:rPr lang="ro-RO" dirty="0"/>
              <a:t> (</a:t>
            </a:r>
            <a:r>
              <a:rPr lang="en-US" dirty="0"/>
              <a:t>4</a:t>
            </a:r>
            <a:r>
              <a:rPr lang="ro-RO" dirty="0"/>
              <a:t>)</a:t>
            </a:r>
            <a:endParaRPr lang="en-US" dirty="0"/>
          </a:p>
        </p:txBody>
      </p:sp>
      <p:sp>
        <p:nvSpPr>
          <p:cNvPr id="3" name="Content Placeholder 2"/>
          <p:cNvSpPr>
            <a:spLocks noGrp="1"/>
          </p:cNvSpPr>
          <p:nvPr>
            <p:ph idx="1"/>
          </p:nvPr>
        </p:nvSpPr>
        <p:spPr>
          <a:xfrm>
            <a:off x="1089212" y="1447800"/>
            <a:ext cx="7844476" cy="4800600"/>
          </a:xfrm>
        </p:spPr>
        <p:txBody>
          <a:bodyPr/>
          <a:lstStyle/>
          <a:p>
            <a:r>
              <a:rPr lang="ro-RO"/>
              <a:t>Anomalii la </a:t>
            </a:r>
            <a:r>
              <a:rPr lang="en-US"/>
              <a:t>modific</a:t>
            </a:r>
            <a:r>
              <a:rPr lang="ro-RO"/>
              <a:t>ări</a:t>
            </a:r>
          </a:p>
          <a:p>
            <a:pPr lvl="1">
              <a:buNone/>
            </a:pPr>
            <a:r>
              <a:rPr lang="ro-RO"/>
              <a:t>... Temă pentru acasă</a:t>
            </a:r>
            <a:r>
              <a:rPr lang="en-US"/>
              <a:t>/clas</a:t>
            </a:r>
            <a:r>
              <a:rPr lang="ro-RO"/>
              <a:t>ă</a:t>
            </a:r>
          </a:p>
          <a:p>
            <a:endParaRPr lang="en-US"/>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859" y="45721"/>
            <a:ext cx="8713694" cy="1143000"/>
          </a:xfrm>
        </p:spPr>
        <p:txBody>
          <a:bodyPr anchor="ctr">
            <a:noAutofit/>
          </a:bodyPr>
          <a:lstStyle/>
          <a:p>
            <a:pPr algn="ctr"/>
            <a:r>
              <a:rPr lang="ro-RO" dirty="0"/>
              <a:t>Câteva dintre DF din R (1)</a:t>
            </a:r>
            <a:endParaRPr lang="en-US" dirty="0"/>
          </a:p>
        </p:txBody>
      </p:sp>
      <p:sp>
        <p:nvSpPr>
          <p:cNvPr id="3" name="Content Placeholder 2"/>
          <p:cNvSpPr txBox="1">
            <a:spLocks/>
          </p:cNvSpPr>
          <p:nvPr/>
        </p:nvSpPr>
        <p:spPr>
          <a:xfrm>
            <a:off x="614363" y="1286438"/>
            <a:ext cx="7351900" cy="596153"/>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cs typeface="Avenir Light"/>
              </a:rPr>
              <a:t>Fiecare student are un matricol unic</a:t>
            </a:r>
            <a:r>
              <a:rPr lang="en-US" sz="2400" noProof="0" dirty="0">
                <a:latin typeface="Avenir Light"/>
                <a:cs typeface="Avenir Light"/>
              </a:rPr>
              <a:t>:</a:t>
            </a:r>
            <a:endParaRPr kumimoji="0" lang="en-US" sz="2400" b="0" i="0" u="none" strike="noStrike" kern="1200" cap="none" spc="0" normalizeH="0" baseline="0" noProof="0" dirty="0">
              <a:ln>
                <a:noFill/>
              </a:ln>
              <a:solidFill>
                <a:schemeClr val="tx1"/>
              </a:solidFill>
              <a:effectLst/>
              <a:uLnTx/>
              <a:uFillTx/>
              <a:latin typeface="Avenir Light"/>
              <a:cs typeface="Avenir Light"/>
            </a:endParaRPr>
          </a:p>
        </p:txBody>
      </p:sp>
      <p:sp>
        <p:nvSpPr>
          <p:cNvPr id="4" name="Rectangle 3"/>
          <p:cNvSpPr txBox="1">
            <a:spLocks noChangeArrowheads="1"/>
          </p:cNvSpPr>
          <p:nvPr/>
        </p:nvSpPr>
        <p:spPr>
          <a:xfrm>
            <a:off x="2248741" y="2959476"/>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5" name="Rectangle 3"/>
          <p:cNvSpPr txBox="1">
            <a:spLocks noChangeArrowheads="1"/>
          </p:cNvSpPr>
          <p:nvPr/>
        </p:nvSpPr>
        <p:spPr>
          <a:xfrm>
            <a:off x="3334870" y="3770781"/>
            <a:ext cx="1425389" cy="59951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SexS</a:t>
            </a:r>
          </a:p>
        </p:txBody>
      </p:sp>
      <p:sp>
        <p:nvSpPr>
          <p:cNvPr id="7" name="Rectangle 3"/>
          <p:cNvSpPr txBox="1">
            <a:spLocks noChangeArrowheads="1"/>
          </p:cNvSpPr>
          <p:nvPr/>
        </p:nvSpPr>
        <p:spPr>
          <a:xfrm>
            <a:off x="3588966" y="1771645"/>
            <a:ext cx="2892518"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NumePrenumeS</a:t>
            </a:r>
          </a:p>
        </p:txBody>
      </p:sp>
      <p:sp>
        <p:nvSpPr>
          <p:cNvPr id="8" name="Rectangle 3"/>
          <p:cNvSpPr txBox="1">
            <a:spLocks noChangeArrowheads="1"/>
          </p:cNvSpPr>
          <p:nvPr/>
        </p:nvSpPr>
        <p:spPr>
          <a:xfrm>
            <a:off x="4557153" y="2349867"/>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AdresaS</a:t>
            </a:r>
          </a:p>
        </p:txBody>
      </p:sp>
      <p:sp>
        <p:nvSpPr>
          <p:cNvPr id="9" name="Rectangle 3"/>
          <p:cNvSpPr txBox="1">
            <a:spLocks noChangeArrowheads="1"/>
          </p:cNvSpPr>
          <p:nvPr/>
        </p:nvSpPr>
        <p:spPr>
          <a:xfrm>
            <a:off x="5175718" y="2914646"/>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TelefonS</a:t>
            </a:r>
          </a:p>
        </p:txBody>
      </p:sp>
      <p:sp>
        <p:nvSpPr>
          <p:cNvPr id="10" name="Rectangle 3"/>
          <p:cNvSpPr txBox="1">
            <a:spLocks noChangeArrowheads="1"/>
          </p:cNvSpPr>
          <p:nvPr/>
        </p:nvSpPr>
        <p:spPr>
          <a:xfrm>
            <a:off x="4839541" y="3492875"/>
            <a:ext cx="1601601" cy="67571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EMailS</a:t>
            </a:r>
          </a:p>
        </p:txBody>
      </p:sp>
      <p:sp>
        <p:nvSpPr>
          <p:cNvPr id="11" name="Rectangle 3"/>
          <p:cNvSpPr txBox="1">
            <a:spLocks noChangeArrowheads="1"/>
          </p:cNvSpPr>
          <p:nvPr/>
        </p:nvSpPr>
        <p:spPr>
          <a:xfrm>
            <a:off x="2194952" y="1735793"/>
            <a:ext cx="1529884"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CNPS</a:t>
            </a:r>
          </a:p>
        </p:txBody>
      </p:sp>
      <p:cxnSp>
        <p:nvCxnSpPr>
          <p:cNvPr id="13" name="Straight Arrow Connector 12"/>
          <p:cNvCxnSpPr>
            <a:stCxn id="4" idx="0"/>
          </p:cNvCxnSpPr>
          <p:nvPr/>
        </p:nvCxnSpPr>
        <p:spPr>
          <a:xfrm rot="16200000" flipV="1">
            <a:off x="2397149" y="2416900"/>
            <a:ext cx="888628" cy="19652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3240742" y="2138086"/>
            <a:ext cx="941297" cy="8202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3594848" y="2595283"/>
            <a:ext cx="1084729" cy="54236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4" idx="3"/>
            <a:endCxn id="9" idx="1"/>
          </p:cNvCxnSpPr>
          <p:nvPr/>
        </p:nvCxnSpPr>
        <p:spPr>
          <a:xfrm>
            <a:off x="3630707" y="3180792"/>
            <a:ext cx="1545011" cy="447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581402" y="3306298"/>
            <a:ext cx="1380563" cy="2840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3151096" y="3319745"/>
            <a:ext cx="573740" cy="4723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7" name="Content Placeholder 2"/>
          <p:cNvSpPr txBox="1">
            <a:spLocks/>
          </p:cNvSpPr>
          <p:nvPr/>
        </p:nvSpPr>
        <p:spPr>
          <a:xfrm>
            <a:off x="571500" y="4182023"/>
            <a:ext cx="7479927" cy="596153"/>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La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FEAA</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sunt</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şi</a:t>
            </a:r>
            <a:r>
              <a:rPr kumimoji="0" lang="ro-RO" sz="2400" b="0" i="0" u="none" strike="noStrike" kern="1200" cap="none" spc="0" normalizeH="0" noProof="0" dirty="0">
                <a:ln>
                  <a:noFill/>
                </a:ln>
                <a:solidFill>
                  <a:schemeClr val="tx1"/>
                </a:solidFill>
                <a:effectLst/>
                <a:uLnTx/>
                <a:uFillTx/>
                <a:latin typeface="Avenir Light"/>
                <a:ea typeface="+mn-ea"/>
                <a:cs typeface="Avenir Light"/>
              </a:rPr>
              <a:t> studenţi străini (fără CNP)</a:t>
            </a:r>
            <a:endParaRPr kumimoji="0" lang="en-US" sz="24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28" name="Rectangle 3"/>
          <p:cNvSpPr txBox="1">
            <a:spLocks noChangeArrowheads="1"/>
          </p:cNvSpPr>
          <p:nvPr/>
        </p:nvSpPr>
        <p:spPr>
          <a:xfrm>
            <a:off x="1607763" y="4792746"/>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29" name="Rectangle 3"/>
          <p:cNvSpPr txBox="1">
            <a:spLocks noChangeArrowheads="1"/>
          </p:cNvSpPr>
          <p:nvPr/>
        </p:nvSpPr>
        <p:spPr>
          <a:xfrm>
            <a:off x="3177988" y="6419850"/>
            <a:ext cx="1425389" cy="4381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SexS</a:t>
            </a:r>
          </a:p>
        </p:txBody>
      </p:sp>
      <p:sp>
        <p:nvSpPr>
          <p:cNvPr id="30" name="Rectangle 3"/>
          <p:cNvSpPr txBox="1">
            <a:spLocks noChangeArrowheads="1"/>
          </p:cNvSpPr>
          <p:nvPr/>
        </p:nvSpPr>
        <p:spPr>
          <a:xfrm>
            <a:off x="3364848" y="4640339"/>
            <a:ext cx="2892518"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NumePrenumeS</a:t>
            </a:r>
          </a:p>
        </p:txBody>
      </p:sp>
      <p:sp>
        <p:nvSpPr>
          <p:cNvPr id="31" name="Rectangle 3"/>
          <p:cNvSpPr txBox="1">
            <a:spLocks noChangeArrowheads="1"/>
          </p:cNvSpPr>
          <p:nvPr/>
        </p:nvSpPr>
        <p:spPr>
          <a:xfrm>
            <a:off x="4642317" y="5110984"/>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AdresaS</a:t>
            </a:r>
          </a:p>
        </p:txBody>
      </p:sp>
      <p:sp>
        <p:nvSpPr>
          <p:cNvPr id="32" name="Rectangle 3"/>
          <p:cNvSpPr txBox="1">
            <a:spLocks noChangeArrowheads="1"/>
          </p:cNvSpPr>
          <p:nvPr/>
        </p:nvSpPr>
        <p:spPr>
          <a:xfrm>
            <a:off x="5301223" y="5635423"/>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TelefonS</a:t>
            </a:r>
          </a:p>
        </p:txBody>
      </p:sp>
      <p:sp>
        <p:nvSpPr>
          <p:cNvPr id="33" name="Rectangle 3"/>
          <p:cNvSpPr txBox="1">
            <a:spLocks noChangeArrowheads="1"/>
          </p:cNvSpPr>
          <p:nvPr/>
        </p:nvSpPr>
        <p:spPr>
          <a:xfrm>
            <a:off x="5153305" y="6361569"/>
            <a:ext cx="1601601" cy="67571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EMailS</a:t>
            </a:r>
          </a:p>
        </p:txBody>
      </p:sp>
      <p:sp>
        <p:nvSpPr>
          <p:cNvPr id="34" name="Rectangle 3"/>
          <p:cNvSpPr txBox="1">
            <a:spLocks noChangeArrowheads="1"/>
          </p:cNvSpPr>
          <p:nvPr/>
        </p:nvSpPr>
        <p:spPr>
          <a:xfrm>
            <a:off x="2885234" y="5868511"/>
            <a:ext cx="1189225"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CNPS</a:t>
            </a:r>
          </a:p>
        </p:txBody>
      </p:sp>
      <p:cxnSp>
        <p:nvCxnSpPr>
          <p:cNvPr id="35" name="Straight Arrow Connector 34"/>
          <p:cNvCxnSpPr/>
          <p:nvPr/>
        </p:nvCxnSpPr>
        <p:spPr>
          <a:xfrm rot="10800000">
            <a:off x="2608729" y="5257801"/>
            <a:ext cx="658908" cy="63201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rot="5400000" flipH="1" flipV="1">
            <a:off x="3442452" y="5141254"/>
            <a:ext cx="797848" cy="57374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3926541" y="5446059"/>
            <a:ext cx="900953" cy="47064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a:off x="3895166" y="6174992"/>
            <a:ext cx="1380563" cy="2840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16200000" flipH="1">
            <a:off x="3414709" y="6238590"/>
            <a:ext cx="319937" cy="21963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32" idx="1"/>
          </p:cNvCxnSpPr>
          <p:nvPr/>
        </p:nvCxnSpPr>
        <p:spPr>
          <a:xfrm flipV="1">
            <a:off x="3926542" y="5906048"/>
            <a:ext cx="1374681" cy="16585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rot="5400000">
            <a:off x="2783542" y="5526741"/>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p:nvCxnSpPr>
        <p:spPr>
          <a:xfrm rot="10800000" flipV="1">
            <a:off x="2783541" y="5571564"/>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5" name="Straight Connector 54"/>
          <p:cNvCxnSpPr/>
          <p:nvPr/>
        </p:nvCxnSpPr>
        <p:spPr>
          <a:xfrm rot="5400000">
            <a:off x="4132725" y="5625353"/>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6" name="Straight Connector 55"/>
          <p:cNvCxnSpPr/>
          <p:nvPr/>
        </p:nvCxnSpPr>
        <p:spPr>
          <a:xfrm rot="10800000" flipV="1">
            <a:off x="4132724" y="5670176"/>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7" name="Straight Connector 56"/>
          <p:cNvCxnSpPr/>
          <p:nvPr/>
        </p:nvCxnSpPr>
        <p:spPr>
          <a:xfrm rot="5400000">
            <a:off x="3599328" y="5401237"/>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8" name="Straight Connector 57"/>
          <p:cNvCxnSpPr/>
          <p:nvPr/>
        </p:nvCxnSpPr>
        <p:spPr>
          <a:xfrm rot="10800000" flipV="1">
            <a:off x="3599327" y="5446060"/>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59" name="Straight Connector 58"/>
          <p:cNvCxnSpPr/>
          <p:nvPr/>
        </p:nvCxnSpPr>
        <p:spPr>
          <a:xfrm rot="5400000">
            <a:off x="3375212" y="6266328"/>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0" name="Straight Connector 59"/>
          <p:cNvCxnSpPr/>
          <p:nvPr/>
        </p:nvCxnSpPr>
        <p:spPr>
          <a:xfrm rot="10800000" flipV="1">
            <a:off x="3375211" y="6311151"/>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1" name="Straight Connector 60"/>
          <p:cNvCxnSpPr/>
          <p:nvPr/>
        </p:nvCxnSpPr>
        <p:spPr>
          <a:xfrm rot="5400000">
            <a:off x="4347879" y="6243917"/>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2" name="Straight Connector 61"/>
          <p:cNvCxnSpPr/>
          <p:nvPr/>
        </p:nvCxnSpPr>
        <p:spPr>
          <a:xfrm rot="10800000" flipV="1">
            <a:off x="4347878" y="6288740"/>
            <a:ext cx="421342" cy="49310"/>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3" name="Straight Connector 62"/>
          <p:cNvCxnSpPr/>
          <p:nvPr/>
        </p:nvCxnSpPr>
        <p:spPr>
          <a:xfrm rot="5400000">
            <a:off x="4607855" y="5885331"/>
            <a:ext cx="376517" cy="161364"/>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64" name="Straight Connector 63"/>
          <p:cNvCxnSpPr/>
          <p:nvPr/>
        </p:nvCxnSpPr>
        <p:spPr>
          <a:xfrm rot="10800000">
            <a:off x="4693025" y="5903260"/>
            <a:ext cx="295837" cy="121023"/>
          </a:xfrm>
          <a:prstGeom prst="line">
            <a:avLst/>
          </a:prstGeom>
          <a:ln w="28575"/>
        </p:spPr>
        <p:style>
          <a:lnRef idx="1">
            <a:schemeClr val="accent3"/>
          </a:lnRef>
          <a:fillRef idx="0">
            <a:schemeClr val="accent3"/>
          </a:fillRef>
          <a:effectRef idx="0">
            <a:schemeClr val="accent3"/>
          </a:effectRef>
          <a:fontRef idx="minor">
            <a:schemeClr val="tx1"/>
          </a:fontRef>
        </p:style>
      </p:cxn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32274"/>
            <a:ext cx="7925159" cy="1143000"/>
          </a:xfrm>
        </p:spPr>
        <p:txBody>
          <a:bodyPr anchor="ctr">
            <a:noAutofit/>
          </a:bodyPr>
          <a:lstStyle/>
          <a:p>
            <a:pPr algn="ctr"/>
            <a:r>
              <a:rPr lang="ro-RO" dirty="0"/>
              <a:t>Câteva dintre DF din R (2)</a:t>
            </a:r>
            <a:endParaRPr lang="en-US" dirty="0"/>
          </a:p>
        </p:txBody>
      </p:sp>
      <p:sp>
        <p:nvSpPr>
          <p:cNvPr id="3" name="Content Placeholder 2"/>
          <p:cNvSpPr txBox="1">
            <a:spLocks/>
          </p:cNvSpPr>
          <p:nvPr/>
        </p:nvSpPr>
        <p:spPr>
          <a:xfrm>
            <a:off x="600074" y="1237131"/>
            <a:ext cx="8543925" cy="2944905"/>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cs typeface="Avenir Light"/>
              </a:rPr>
              <a:t>La fiecare ciclu de studii, studentul îşi alege specializarea încă din anul 1( nu există trunchi comun)</a:t>
            </a:r>
            <a:r>
              <a:rPr kumimoji="0" lang="en-US" sz="2400" b="0" i="0" u="none" strike="noStrike" kern="1200" cap="none" spc="0" normalizeH="0" baseline="0" noProof="0" dirty="0">
                <a:ln>
                  <a:noFill/>
                </a:ln>
                <a:solidFill>
                  <a:schemeClr val="tx1"/>
                </a:solidFill>
                <a:effectLst/>
                <a:uLnTx/>
                <a:uFillTx/>
                <a:latin typeface="Avenir Light"/>
                <a:cs typeface="Avenir Light"/>
              </a:rPr>
              <a:t>;</a:t>
            </a:r>
          </a:p>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cs typeface="Avenir Light"/>
              </a:rPr>
              <a:t>Un student este înscris într</a:t>
            </a:r>
            <a:r>
              <a:rPr kumimoji="0" lang="en-US" sz="2400" b="0" i="0" u="none" strike="noStrike" kern="1200" cap="none" spc="0" normalizeH="0" baseline="0" noProof="0" dirty="0">
                <a:ln>
                  <a:noFill/>
                </a:ln>
                <a:solidFill>
                  <a:schemeClr val="tx1"/>
                </a:solidFill>
                <a:effectLst/>
                <a:uLnTx/>
                <a:uFillTx/>
                <a:latin typeface="Avenir Light"/>
                <a:cs typeface="Avenir Light"/>
              </a:rPr>
              <a:t>-un an de </a:t>
            </a:r>
            <a:r>
              <a:rPr kumimoji="0" lang="en-US" sz="2400" b="0" i="0" u="none" strike="noStrike" kern="1200" cap="none" spc="0" normalizeH="0" baseline="0" noProof="0" dirty="0" err="1">
                <a:ln>
                  <a:noFill/>
                </a:ln>
                <a:solidFill>
                  <a:schemeClr val="tx1"/>
                </a:solidFill>
                <a:effectLst/>
                <a:uLnTx/>
                <a:uFillTx/>
                <a:latin typeface="Avenir Light"/>
                <a:cs typeface="Avenir Light"/>
              </a:rPr>
              <a:t>studii</a:t>
            </a:r>
            <a:r>
              <a:rPr kumimoji="0" lang="en-US" sz="2400" b="0" i="0" u="none" strike="noStrike" kern="1200" cap="none" spc="0" normalizeH="0" baseline="0" noProof="0" dirty="0">
                <a:ln>
                  <a:noFill/>
                </a:ln>
                <a:solidFill>
                  <a:schemeClr val="tx1"/>
                </a:solidFill>
                <a:effectLst/>
                <a:uLnTx/>
                <a:uFillTx/>
                <a:latin typeface="Avenir Light"/>
                <a:cs typeface="Avenir Light"/>
              </a:rPr>
              <a:t>, la </a:t>
            </a:r>
            <a:r>
              <a:rPr kumimoji="0" lang="en-US" sz="2400" b="0" i="0" u="none" strike="noStrike" kern="1200" cap="none" spc="0" normalizeH="0" baseline="0" noProof="0" dirty="0" err="1">
                <a:ln>
                  <a:noFill/>
                </a:ln>
                <a:solidFill>
                  <a:schemeClr val="tx1"/>
                </a:solidFill>
                <a:effectLst/>
                <a:uLnTx/>
                <a:uFillTx/>
                <a:latin typeface="Avenir Light"/>
                <a:cs typeface="Avenir Light"/>
              </a:rPr>
              <a:t>zi</a:t>
            </a:r>
            <a:r>
              <a:rPr kumimoji="0" lang="en-US" sz="2400" b="0" i="0" u="none" strike="noStrike" kern="1200" cap="none" spc="0" normalizeH="0" baseline="0" noProof="0" dirty="0">
                <a:ln>
                  <a:noFill/>
                </a:ln>
                <a:solidFill>
                  <a:schemeClr val="tx1"/>
                </a:solidFill>
                <a:effectLst/>
                <a:uLnTx/>
                <a:uFillTx/>
                <a:latin typeface="Avenir Light"/>
                <a:cs typeface="Avenir Light"/>
              </a:rPr>
              <a:t> </a:t>
            </a:r>
            <a:r>
              <a:rPr kumimoji="0" lang="en-US" sz="2400" b="0" i="0" u="none" strike="noStrike" kern="1200" cap="none" spc="0" normalizeH="0" baseline="0" noProof="0" dirty="0" err="1">
                <a:ln>
                  <a:noFill/>
                </a:ln>
                <a:solidFill>
                  <a:schemeClr val="tx1"/>
                </a:solidFill>
                <a:effectLst/>
                <a:uLnTx/>
                <a:uFillTx/>
                <a:latin typeface="Avenir Light"/>
                <a:cs typeface="Avenir Light"/>
              </a:rPr>
              <a:t>sau</a:t>
            </a:r>
            <a:r>
              <a:rPr kumimoji="0" lang="en-US" sz="2400" b="0" i="0" u="none" strike="noStrike" kern="1200" cap="none" spc="0" normalizeH="0" baseline="0" noProof="0" dirty="0">
                <a:ln>
                  <a:noFill/>
                </a:ln>
                <a:solidFill>
                  <a:schemeClr val="tx1"/>
                </a:solidFill>
                <a:effectLst/>
                <a:uLnTx/>
                <a:uFillTx/>
                <a:latin typeface="Avenir Light"/>
                <a:cs typeface="Avenir Light"/>
              </a:rPr>
              <a:t> ID, la o </a:t>
            </a:r>
            <a:r>
              <a:rPr kumimoji="0" lang="en-US" sz="2400" b="0" i="0" u="none" strike="noStrike" kern="1200" cap="none" spc="0" normalizeH="0" baseline="0" noProof="0" dirty="0" err="1">
                <a:ln>
                  <a:noFill/>
                </a:ln>
                <a:solidFill>
                  <a:schemeClr val="tx1"/>
                </a:solidFill>
                <a:effectLst/>
                <a:uLnTx/>
                <a:uFillTx/>
                <a:latin typeface="Avenir Light"/>
                <a:cs typeface="Avenir Light"/>
              </a:rPr>
              <a:t>specializare</a:t>
            </a:r>
            <a:r>
              <a:rPr kumimoji="0" lang="en-US" sz="2400" b="0" i="0" u="none" strike="noStrike" kern="1200" cap="none" spc="0" normalizeH="0" baseline="0" noProof="0" dirty="0">
                <a:ln>
                  <a:noFill/>
                </a:ln>
                <a:solidFill>
                  <a:schemeClr val="tx1"/>
                </a:solidFill>
                <a:effectLst/>
                <a:uLnTx/>
                <a:uFillTx/>
                <a:latin typeface="Avenir Light"/>
                <a:cs typeface="Avenir Light"/>
              </a:rPr>
              <a:t> </a:t>
            </a:r>
            <a:r>
              <a:rPr kumimoji="0" lang="ro-RO" sz="2400" b="0" i="0" u="none" strike="noStrike" kern="1200" cap="none" spc="0" normalizeH="0" baseline="0" noProof="0" dirty="0">
                <a:ln>
                  <a:noFill/>
                </a:ln>
                <a:solidFill>
                  <a:schemeClr val="tx1"/>
                </a:solidFill>
                <a:effectLst/>
                <a:uLnTx/>
                <a:uFillTx/>
                <a:latin typeface="Avenir Light"/>
                <a:cs typeface="Avenir Light"/>
              </a:rPr>
              <a:t>într</a:t>
            </a:r>
            <a:r>
              <a:rPr kumimoji="0" lang="en-US" sz="2400" b="0" i="0" u="none" strike="noStrike" kern="1200" cap="none" spc="0" normalizeH="0" baseline="0" noProof="0" dirty="0">
                <a:ln>
                  <a:noFill/>
                </a:ln>
                <a:solidFill>
                  <a:schemeClr val="tx1"/>
                </a:solidFill>
                <a:effectLst/>
                <a:uLnTx/>
                <a:uFillTx/>
                <a:latin typeface="Avenir Light"/>
                <a:cs typeface="Avenir Light"/>
              </a:rPr>
              <a:t>-un</a:t>
            </a:r>
            <a:r>
              <a:rPr kumimoji="0" lang="ro-RO" sz="2400" b="0" i="0" u="none" strike="noStrike" kern="1200" cap="none" spc="0" normalizeH="0" baseline="0" noProof="0" dirty="0">
                <a:ln>
                  <a:noFill/>
                </a:ln>
                <a:solidFill>
                  <a:schemeClr val="tx1"/>
                </a:solidFill>
                <a:effectLst/>
                <a:uLnTx/>
                <a:uFillTx/>
                <a:latin typeface="Avenir Light"/>
                <a:cs typeface="Avenir Light"/>
              </a:rPr>
              <a:t> centru al FEAA</a:t>
            </a:r>
            <a:r>
              <a:rPr kumimoji="0" lang="en-US" sz="2400" b="0" i="0" u="none" strike="noStrike" kern="1200" cap="none" spc="0" normalizeH="0" baseline="0" noProof="0" dirty="0">
                <a:ln>
                  <a:noFill/>
                </a:ln>
                <a:solidFill>
                  <a:schemeClr val="tx1"/>
                </a:solidFill>
                <a:effectLst/>
                <a:uLnTx/>
                <a:uFillTx/>
                <a:latin typeface="Avenir Light"/>
                <a:cs typeface="Avenir Light"/>
              </a:rPr>
              <a:t>;</a:t>
            </a:r>
            <a:endParaRPr kumimoji="0" lang="ro-RO" sz="2400" b="0" i="0" u="none" strike="noStrike" kern="1200" cap="none" spc="0" normalizeH="0" baseline="0" noProof="0" dirty="0">
              <a:ln>
                <a:noFill/>
              </a:ln>
              <a:solidFill>
                <a:schemeClr val="tx1"/>
              </a:solidFill>
              <a:effectLst/>
              <a:uLnTx/>
              <a:uFillTx/>
              <a:latin typeface="Avenir Light"/>
              <a:cs typeface="Avenir Light"/>
            </a:endParaRPr>
          </a:p>
          <a:p>
            <a:pPr marL="365760" indent="-283464" algn="l" fontAlgn="auto">
              <a:lnSpc>
                <a:spcPct val="120000"/>
              </a:lnSpc>
              <a:spcBef>
                <a:spcPts val="600"/>
              </a:spcBef>
              <a:spcAft>
                <a:spcPts val="0"/>
              </a:spcAft>
              <a:buClr>
                <a:schemeClr val="accent1"/>
              </a:buClr>
              <a:buSzPct val="80000"/>
              <a:buFont typeface="Wingdings 2"/>
              <a:buChar char=""/>
            </a:pPr>
            <a:r>
              <a:rPr lang="en-US" sz="2400" dirty="0">
                <a:latin typeface="Avenir Light"/>
                <a:cs typeface="Avenir Light"/>
              </a:rPr>
              <a:t>Un student nu </a:t>
            </a:r>
            <a:r>
              <a:rPr lang="en-US" sz="2400" dirty="0" err="1">
                <a:latin typeface="Avenir Light"/>
                <a:cs typeface="Avenir Light"/>
              </a:rPr>
              <a:t>poate</a:t>
            </a:r>
            <a:r>
              <a:rPr lang="en-US" sz="2400" dirty="0">
                <a:latin typeface="Avenir Light"/>
                <a:cs typeface="Avenir Light"/>
              </a:rPr>
              <a:t> </a:t>
            </a:r>
            <a:r>
              <a:rPr lang="en-US" sz="2400" dirty="0" err="1">
                <a:latin typeface="Avenir Light"/>
                <a:cs typeface="Avenir Light"/>
              </a:rPr>
              <a:t>urma</a:t>
            </a:r>
            <a:r>
              <a:rPr lang="en-US" sz="2400" dirty="0">
                <a:latin typeface="Avenir Light"/>
                <a:cs typeface="Avenir Light"/>
              </a:rPr>
              <a:t> </a:t>
            </a:r>
            <a:r>
              <a:rPr lang="en-US" sz="2400" dirty="0" err="1">
                <a:latin typeface="Avenir Light"/>
                <a:cs typeface="Avenir Light"/>
              </a:rPr>
              <a:t>simultan</a:t>
            </a:r>
            <a:r>
              <a:rPr lang="en-US" sz="2400" dirty="0">
                <a:latin typeface="Avenir Light"/>
                <a:cs typeface="Avenir Light"/>
              </a:rPr>
              <a:t> </a:t>
            </a:r>
            <a:r>
              <a:rPr lang="en-US" sz="2400" dirty="0" err="1">
                <a:latin typeface="Avenir Light"/>
                <a:cs typeface="Avenir Light"/>
              </a:rPr>
              <a:t>dou</a:t>
            </a:r>
            <a:r>
              <a:rPr lang="ro-RO" sz="2400" dirty="0">
                <a:latin typeface="Avenir Light"/>
                <a:cs typeface="Avenir Light"/>
              </a:rPr>
              <a:t>ă sau mai multe specializări, chiar dacă sunt din cicluri de studii diferite</a:t>
            </a:r>
            <a:r>
              <a:rPr lang="en-US" sz="2400" dirty="0">
                <a:latin typeface="Avenir Light"/>
                <a:cs typeface="Avenir Light"/>
              </a:rPr>
              <a:t>;</a:t>
            </a:r>
          </a:p>
        </p:txBody>
      </p:sp>
      <p:sp>
        <p:nvSpPr>
          <p:cNvPr id="5" name="Rectangle 3"/>
          <p:cNvSpPr txBox="1">
            <a:spLocks noChangeArrowheads="1"/>
          </p:cNvSpPr>
          <p:nvPr/>
        </p:nvSpPr>
        <p:spPr>
          <a:xfrm>
            <a:off x="2006695" y="5541300"/>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3736885" y="434002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AnStudii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4933671" y="5039267"/>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FStudii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8" name="Rectangle 3"/>
          <p:cNvSpPr txBox="1">
            <a:spLocks noChangeArrowheads="1"/>
          </p:cNvSpPr>
          <p:nvPr/>
        </p:nvSpPr>
        <p:spPr>
          <a:xfrm>
            <a:off x="5552237" y="5604047"/>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pec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9" name="Rectangle 3"/>
          <p:cNvSpPr txBox="1">
            <a:spLocks noChangeArrowheads="1"/>
          </p:cNvSpPr>
          <p:nvPr/>
        </p:nvSpPr>
        <p:spPr>
          <a:xfrm>
            <a:off x="4570600" y="5994016"/>
            <a:ext cx="1601601" cy="487466"/>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erie</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10" name="Rectangle 3"/>
          <p:cNvSpPr txBox="1">
            <a:spLocks noChangeArrowheads="1"/>
          </p:cNvSpPr>
          <p:nvPr/>
        </p:nvSpPr>
        <p:spPr>
          <a:xfrm>
            <a:off x="1721224" y="4236935"/>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Ciclu</a:t>
            </a: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1" name="Straight Arrow Connector 10"/>
          <p:cNvCxnSpPr>
            <a:stCxn id="5" idx="0"/>
          </p:cNvCxnSpPr>
          <p:nvPr/>
        </p:nvCxnSpPr>
        <p:spPr>
          <a:xfrm rot="16200000" flipV="1">
            <a:off x="2195448" y="5039069"/>
            <a:ext cx="915512" cy="8894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3039035" y="4706472"/>
            <a:ext cx="1438839" cy="82026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7" idx="1"/>
          </p:cNvCxnSpPr>
          <p:nvPr/>
        </p:nvCxnSpPr>
        <p:spPr>
          <a:xfrm flipV="1">
            <a:off x="3361767" y="5323340"/>
            <a:ext cx="1571904" cy="35859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5" idx="3"/>
            <a:endCxn id="8" idx="1"/>
          </p:cNvCxnSpPr>
          <p:nvPr/>
        </p:nvCxnSpPr>
        <p:spPr>
          <a:xfrm>
            <a:off x="3388661" y="5762616"/>
            <a:ext cx="2163576" cy="11205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3339356" y="5888122"/>
            <a:ext cx="1380563" cy="28406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909050" y="5901569"/>
            <a:ext cx="573740" cy="4723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0" name="Rectangle 3"/>
          <p:cNvSpPr txBox="1">
            <a:spLocks noChangeArrowheads="1"/>
          </p:cNvSpPr>
          <p:nvPr/>
        </p:nvSpPr>
        <p:spPr>
          <a:xfrm>
            <a:off x="591670" y="4685170"/>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Centru</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22" name="Rectangle 3"/>
          <p:cNvSpPr txBox="1">
            <a:spLocks noChangeArrowheads="1"/>
          </p:cNvSpPr>
          <p:nvPr/>
        </p:nvSpPr>
        <p:spPr>
          <a:xfrm>
            <a:off x="3028671" y="6321227"/>
            <a:ext cx="1260941" cy="496432"/>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Grupa</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30" name="Straight Arrow Connector 29"/>
          <p:cNvCxnSpPr/>
          <p:nvPr/>
        </p:nvCxnSpPr>
        <p:spPr>
          <a:xfrm rot="10800000">
            <a:off x="1331260" y="5069541"/>
            <a:ext cx="1007833" cy="4762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635" y="274320"/>
            <a:ext cx="7952053" cy="1143000"/>
          </a:xfrm>
        </p:spPr>
        <p:txBody>
          <a:bodyPr anchor="ctr">
            <a:noAutofit/>
          </a:bodyPr>
          <a:lstStyle/>
          <a:p>
            <a:pPr algn="ctr"/>
            <a:r>
              <a:rPr lang="ro-RO" dirty="0"/>
              <a:t>Câteva dintre DF din R (3)</a:t>
            </a:r>
            <a:endParaRPr lang="en-US" dirty="0"/>
          </a:p>
        </p:txBody>
      </p:sp>
      <p:sp>
        <p:nvSpPr>
          <p:cNvPr id="3" name="Content Placeholder 2"/>
          <p:cNvSpPr txBox="1">
            <a:spLocks/>
          </p:cNvSpPr>
          <p:nvPr/>
        </p:nvSpPr>
        <p:spPr>
          <a:xfrm>
            <a:off x="628650" y="1613647"/>
            <a:ext cx="8515349" cy="1398494"/>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Pentru</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student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se preia şi tipul de bursă de care beneficiază în semestrul curent, fiecare tip de bursă având un cuantum lunar unic</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4" name="Rectangle 3"/>
          <p:cNvSpPr txBox="1">
            <a:spLocks noChangeArrowheads="1"/>
          </p:cNvSpPr>
          <p:nvPr/>
        </p:nvSpPr>
        <p:spPr>
          <a:xfrm>
            <a:off x="1912564" y="3483905"/>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4893328" y="2928084"/>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TipBursă</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5969093" y="4447605"/>
            <a:ext cx="2704260"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CuantumLBursă</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2" name="Straight Arrow Connector 11"/>
          <p:cNvCxnSpPr>
            <a:endCxn id="6" idx="1"/>
          </p:cNvCxnSpPr>
          <p:nvPr/>
        </p:nvCxnSpPr>
        <p:spPr>
          <a:xfrm flipV="1">
            <a:off x="3321424" y="3212157"/>
            <a:ext cx="1571904" cy="35859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4" idx="3"/>
            <a:endCxn id="7" idx="1"/>
          </p:cNvCxnSpPr>
          <p:nvPr/>
        </p:nvCxnSpPr>
        <p:spPr>
          <a:xfrm>
            <a:off x="3294530" y="3705221"/>
            <a:ext cx="2674563" cy="101300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5719484" y="3279398"/>
            <a:ext cx="1447798" cy="12119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302780" y="3980330"/>
            <a:ext cx="2590774" cy="490904"/>
          </a:xfrm>
          <a:prstGeom prst="rect">
            <a:avLst/>
          </a:prstGeom>
          <a:noFill/>
        </p:spPr>
        <p:txBody>
          <a:bodyPr wrap="none" rtlCol="0">
            <a:spAutoFit/>
          </a:bodyPr>
          <a:lstStyle/>
          <a:p>
            <a:pPr>
              <a:buNone/>
            </a:pPr>
            <a:r>
              <a:rPr lang="ro-RO">
                <a:solidFill>
                  <a:srgbClr val="FF0000"/>
                </a:solidFill>
                <a:latin typeface="Segoe Print" pitchFamily="2" charset="0"/>
              </a:rPr>
              <a:t>DF tranzitivă</a:t>
            </a:r>
            <a:endParaRPr lang="en-US">
              <a:solidFill>
                <a:srgbClr val="FF0000"/>
              </a:solidFill>
              <a:latin typeface="Segoe Print" pitchFamily="2" charset="0"/>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141" y="274320"/>
            <a:ext cx="8207547" cy="1143000"/>
          </a:xfrm>
        </p:spPr>
        <p:txBody>
          <a:bodyPr anchor="ctr">
            <a:noAutofit/>
          </a:bodyPr>
          <a:lstStyle/>
          <a:p>
            <a:pPr algn="ctr"/>
            <a:r>
              <a:rPr lang="ro-RO" dirty="0"/>
              <a:t>Câteva dintre DF din R (4)</a:t>
            </a:r>
            <a:endParaRPr lang="en-US" dirty="0"/>
          </a:p>
        </p:txBody>
      </p:sp>
      <p:sp>
        <p:nvSpPr>
          <p:cNvPr id="3" name="Content Placeholder 2"/>
          <p:cNvSpPr txBox="1">
            <a:spLocks/>
          </p:cNvSpPr>
          <p:nvPr/>
        </p:nvSpPr>
        <p:spPr>
          <a:xfrm>
            <a:off x="657224" y="1613647"/>
            <a:ext cx="8486775" cy="954741"/>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disciplin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ă din curriculă are un cod (unic) şi număr de credite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4" name="Content Placeholder 2"/>
          <p:cNvSpPr txBox="1">
            <a:spLocks/>
          </p:cNvSpPr>
          <p:nvPr/>
        </p:nvSpPr>
        <p:spPr>
          <a:xfrm>
            <a:off x="600074" y="4303056"/>
            <a:ext cx="8266019" cy="578224"/>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Fiecare profesor este arondat unui departament</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5" name="Rectangle 3"/>
          <p:cNvSpPr txBox="1">
            <a:spLocks noChangeArrowheads="1"/>
          </p:cNvSpPr>
          <p:nvPr/>
        </p:nvSpPr>
        <p:spPr>
          <a:xfrm>
            <a:off x="2894197" y="2932579"/>
            <a:ext cx="1677804"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6" name="Rectangle 3"/>
          <p:cNvSpPr txBox="1">
            <a:spLocks noChangeArrowheads="1"/>
          </p:cNvSpPr>
          <p:nvPr/>
        </p:nvSpPr>
        <p:spPr>
          <a:xfrm>
            <a:off x="6036326" y="2686042"/>
            <a:ext cx="2247061" cy="55470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NrCrediteDisc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10" name="Rectangle 3"/>
          <p:cNvSpPr txBox="1">
            <a:spLocks noChangeArrowheads="1"/>
          </p:cNvSpPr>
          <p:nvPr/>
        </p:nvSpPr>
        <p:spPr>
          <a:xfrm>
            <a:off x="4652678" y="2098861"/>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DenDisc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2" name="Straight Arrow Connector 11"/>
          <p:cNvCxnSpPr/>
          <p:nvPr/>
        </p:nvCxnSpPr>
        <p:spPr>
          <a:xfrm flipV="1">
            <a:off x="3765172" y="2474259"/>
            <a:ext cx="1129557" cy="47065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endCxn id="6" idx="1"/>
          </p:cNvCxnSpPr>
          <p:nvPr/>
        </p:nvCxnSpPr>
        <p:spPr>
          <a:xfrm flipV="1">
            <a:off x="4289612" y="2963392"/>
            <a:ext cx="1746714" cy="15632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0" name="Rectangle 3"/>
          <p:cNvSpPr txBox="1">
            <a:spLocks noChangeArrowheads="1"/>
          </p:cNvSpPr>
          <p:nvPr/>
        </p:nvSpPr>
        <p:spPr>
          <a:xfrm>
            <a:off x="3025575" y="6267452"/>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CodProf</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21" name="Rectangle 3"/>
          <p:cNvSpPr txBox="1">
            <a:spLocks noChangeArrowheads="1"/>
          </p:cNvSpPr>
          <p:nvPr/>
        </p:nvSpPr>
        <p:spPr>
          <a:xfrm>
            <a:off x="5091941" y="5281327"/>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lang="ro-RO" sz="2200" b="1" noProof="0">
                <a:latin typeface="+mn-lt"/>
                <a:cs typeface="Times New Roman" pitchFamily="18" charset="0"/>
              </a:rPr>
              <a:t>EMailProf</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25" name="Rectangle 3"/>
          <p:cNvSpPr txBox="1">
            <a:spLocks noChangeArrowheads="1"/>
          </p:cNvSpPr>
          <p:nvPr/>
        </p:nvSpPr>
        <p:spPr>
          <a:xfrm>
            <a:off x="2740104" y="4867833"/>
            <a:ext cx="2190772" cy="64546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Departament</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26" name="Straight Arrow Connector 25"/>
          <p:cNvCxnSpPr>
            <a:stCxn id="20" idx="0"/>
          </p:cNvCxnSpPr>
          <p:nvPr/>
        </p:nvCxnSpPr>
        <p:spPr>
          <a:xfrm rot="5400000" flipH="1" flipV="1">
            <a:off x="3262934" y="5711422"/>
            <a:ext cx="1009654" cy="10240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V="1">
            <a:off x="4289612" y="5607422"/>
            <a:ext cx="1317812" cy="65890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2" name="Rectangle 3"/>
          <p:cNvSpPr txBox="1">
            <a:spLocks noChangeArrowheads="1"/>
          </p:cNvSpPr>
          <p:nvPr/>
        </p:nvSpPr>
        <p:spPr>
          <a:xfrm>
            <a:off x="1476079" y="5451663"/>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NumeProf</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34" name="Straight Arrow Connector 33"/>
          <p:cNvCxnSpPr/>
          <p:nvPr/>
        </p:nvCxnSpPr>
        <p:spPr>
          <a:xfrm rot="10800000">
            <a:off x="2350140" y="5795693"/>
            <a:ext cx="1007833" cy="4762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274320"/>
            <a:ext cx="7925159" cy="1143000"/>
          </a:xfrm>
        </p:spPr>
        <p:txBody>
          <a:bodyPr anchor="ctr">
            <a:noAutofit/>
          </a:bodyPr>
          <a:lstStyle/>
          <a:p>
            <a:pPr algn="ctr"/>
            <a:r>
              <a:rPr lang="ro-RO" dirty="0"/>
              <a:t>Câteva dintre DF din R (5)</a:t>
            </a:r>
            <a:endParaRPr lang="en-US" dirty="0"/>
          </a:p>
        </p:txBody>
      </p:sp>
      <p:sp>
        <p:nvSpPr>
          <p:cNvPr id="3" name="Content Placeholder 2"/>
          <p:cNvSpPr txBox="1">
            <a:spLocks/>
          </p:cNvSpPr>
          <p:nvPr/>
        </p:nvSpPr>
        <p:spPr>
          <a:xfrm>
            <a:off x="628650" y="2030504"/>
            <a:ext cx="8515350" cy="2003612"/>
          </a:xfrm>
          <a:prstGeom prst="rect">
            <a:avLst/>
          </a:prstGeom>
        </p:spPr>
        <p:txBody>
          <a:bodyPr>
            <a:normAutofit/>
          </a:bodyPr>
          <a:lstStyle/>
          <a:p>
            <a:pPr marL="365760" indent="-283464" algn="l" fontAlgn="auto">
              <a:lnSpc>
                <a:spcPct val="110000"/>
              </a:lnSpc>
              <a:spcBef>
                <a:spcPts val="600"/>
              </a:spcBef>
              <a:spcAft>
                <a:spcPts val="0"/>
              </a:spcAft>
              <a:buClr>
                <a:schemeClr val="accent1"/>
              </a:buClr>
              <a:buSzPct val="80000"/>
              <a:buFont typeface="Wingdings 2"/>
              <a:buChar char=""/>
            </a:pPr>
            <a:r>
              <a:rPr kumimoji="0" lang="en-US" sz="2400" b="0" i="0" u="none" strike="noStrike" kern="1200" cap="none" spc="0" normalizeH="0" baseline="0" noProof="0" dirty="0" err="1">
                <a:ln>
                  <a:noFill/>
                </a:ln>
                <a:solidFill>
                  <a:schemeClr val="tx1"/>
                </a:solidFill>
                <a:effectLst/>
                <a:uLnTx/>
                <a:uFillTx/>
                <a:latin typeface="Avenir Light"/>
                <a:cs typeface="Avenir Light"/>
              </a:rPr>
              <a:t>Pentru</a:t>
            </a:r>
            <a:r>
              <a:rPr kumimoji="0" lang="en-US" sz="2400" b="0" i="0" u="none" strike="noStrike" kern="1200" cap="none" spc="0" normalizeH="0" baseline="0" noProof="0" dirty="0">
                <a:ln>
                  <a:noFill/>
                </a:ln>
                <a:solidFill>
                  <a:schemeClr val="tx1"/>
                </a:solidFill>
                <a:effectLst/>
                <a:uLnTx/>
                <a:uFillTx/>
                <a:latin typeface="Avenir Light"/>
                <a:cs typeface="Avenir Light"/>
              </a:rPr>
              <a:t> </a:t>
            </a:r>
            <a:r>
              <a:rPr kumimoji="0" lang="en-US" sz="2400" b="0" i="0" u="none" strike="noStrike" kern="1200" cap="none" spc="0" normalizeH="0" baseline="0" noProof="0" dirty="0" err="1">
                <a:ln>
                  <a:noFill/>
                </a:ln>
                <a:solidFill>
                  <a:schemeClr val="tx1"/>
                </a:solidFill>
                <a:effectLst/>
                <a:uLnTx/>
                <a:uFillTx/>
                <a:latin typeface="Avenir Light"/>
                <a:cs typeface="Avenir Light"/>
              </a:rPr>
              <a:t>fiecare</a:t>
            </a:r>
            <a:r>
              <a:rPr kumimoji="0" lang="en-US" sz="2400" b="0" i="0" u="none" strike="noStrike" kern="1200" cap="none" spc="0" normalizeH="0" baseline="0" noProof="0" dirty="0">
                <a:ln>
                  <a:noFill/>
                </a:ln>
                <a:solidFill>
                  <a:schemeClr val="tx1"/>
                </a:solidFill>
                <a:effectLst/>
                <a:uLnTx/>
                <a:uFillTx/>
                <a:latin typeface="Avenir Light"/>
                <a:cs typeface="Avenir Light"/>
              </a:rPr>
              <a:t> </a:t>
            </a:r>
            <a:r>
              <a:rPr kumimoji="0" lang="en-US" sz="2400" b="0" i="0" u="none" strike="noStrike" kern="1200" cap="none" spc="0" normalizeH="0" baseline="0" noProof="0" dirty="0" err="1">
                <a:ln>
                  <a:noFill/>
                </a:ln>
                <a:solidFill>
                  <a:schemeClr val="tx1"/>
                </a:solidFill>
                <a:effectLst/>
                <a:uLnTx/>
                <a:uFillTx/>
                <a:latin typeface="Avenir Light"/>
                <a:cs typeface="Avenir Light"/>
              </a:rPr>
              <a:t>disciplin</a:t>
            </a:r>
            <a:r>
              <a:rPr kumimoji="0" lang="ro-RO" sz="2400" b="0" i="0" u="none" strike="noStrike" kern="1200" cap="none" spc="0" normalizeH="0" baseline="0" noProof="0" dirty="0">
                <a:ln>
                  <a:noFill/>
                </a:ln>
                <a:solidFill>
                  <a:schemeClr val="tx1"/>
                </a:solidFill>
                <a:effectLst/>
                <a:uLnTx/>
                <a:uFillTx/>
                <a:latin typeface="Avenir Light"/>
                <a:cs typeface="Avenir Light"/>
              </a:rPr>
              <a:t>ă predată la o serie de curs, interesează numai titularul cursului (fără sem.</a:t>
            </a:r>
            <a:r>
              <a:rPr kumimoji="0" lang="en-US" sz="2400" b="0" i="0" u="none" strike="noStrike" kern="1200" cap="none" spc="0" normalizeH="0" baseline="0" noProof="0" dirty="0">
                <a:ln>
                  <a:noFill/>
                </a:ln>
                <a:solidFill>
                  <a:schemeClr val="tx1"/>
                </a:solidFill>
                <a:effectLst/>
                <a:uLnTx/>
                <a:uFillTx/>
                <a:latin typeface="Avenir Light"/>
                <a:cs typeface="Avenir Light"/>
              </a:rPr>
              <a:t>/lab.)</a:t>
            </a:r>
            <a:endParaRPr lang="ro-RO" sz="2400" dirty="0">
              <a:latin typeface="Avenir Light"/>
              <a:cs typeface="Avenir Light"/>
            </a:endParaRPr>
          </a:p>
          <a:p>
            <a:pPr marL="365760" indent="-283464" algn="l" fontAlgn="auto">
              <a:lnSpc>
                <a:spcPct val="110000"/>
              </a:lnSpc>
              <a:spcBef>
                <a:spcPts val="600"/>
              </a:spcBef>
              <a:spcAft>
                <a:spcPts val="0"/>
              </a:spcAft>
              <a:buClr>
                <a:schemeClr val="accent1"/>
              </a:buClr>
              <a:buSzPct val="80000"/>
              <a:buFont typeface="Wingdings 2"/>
              <a:buChar char=""/>
            </a:pPr>
            <a:r>
              <a:rPr lang="en-US" sz="2400" dirty="0">
                <a:latin typeface="Avenir Light"/>
                <a:cs typeface="Avenir Light"/>
              </a:rPr>
              <a:t>Un </a:t>
            </a:r>
            <a:r>
              <a:rPr lang="en-US" sz="2400" dirty="0" err="1">
                <a:latin typeface="Avenir Light"/>
                <a:cs typeface="Avenir Light"/>
              </a:rPr>
              <a:t>profesor</a:t>
            </a:r>
            <a:r>
              <a:rPr lang="en-US" sz="2400" dirty="0">
                <a:latin typeface="Avenir Light"/>
                <a:cs typeface="Avenir Light"/>
              </a:rPr>
              <a:t> </a:t>
            </a:r>
            <a:r>
              <a:rPr lang="en-US" sz="2400" dirty="0" err="1">
                <a:latin typeface="Avenir Light"/>
                <a:cs typeface="Avenir Light"/>
              </a:rPr>
              <a:t>poate</a:t>
            </a:r>
            <a:r>
              <a:rPr lang="en-US" sz="2400" dirty="0">
                <a:latin typeface="Avenir Light"/>
                <a:cs typeface="Avenir Light"/>
              </a:rPr>
              <a:t> </a:t>
            </a:r>
            <a:r>
              <a:rPr lang="en-US" sz="2400" dirty="0" err="1">
                <a:latin typeface="Avenir Light"/>
                <a:cs typeface="Avenir Light"/>
              </a:rPr>
              <a:t>preda</a:t>
            </a:r>
            <a:r>
              <a:rPr lang="en-US" sz="2400" dirty="0">
                <a:latin typeface="Avenir Light"/>
                <a:cs typeface="Avenir Light"/>
              </a:rPr>
              <a:t> </a:t>
            </a:r>
            <a:r>
              <a:rPr lang="en-US" sz="2400" dirty="0" err="1">
                <a:latin typeface="Avenir Light"/>
                <a:cs typeface="Avenir Light"/>
              </a:rPr>
              <a:t>mai</a:t>
            </a:r>
            <a:r>
              <a:rPr lang="en-US" sz="2400" dirty="0">
                <a:latin typeface="Avenir Light"/>
                <a:cs typeface="Avenir Light"/>
              </a:rPr>
              <a:t> </a:t>
            </a:r>
            <a:r>
              <a:rPr lang="en-US" sz="2400" dirty="0" err="1">
                <a:latin typeface="Avenir Light"/>
                <a:cs typeface="Avenir Light"/>
              </a:rPr>
              <a:t>multe</a:t>
            </a:r>
            <a:r>
              <a:rPr lang="en-US" sz="2400" dirty="0">
                <a:latin typeface="Avenir Light"/>
                <a:cs typeface="Avenir Light"/>
              </a:rPr>
              <a:t> discipline, </a:t>
            </a:r>
            <a:r>
              <a:rPr lang="en-US" sz="2400" dirty="0" err="1">
                <a:latin typeface="Avenir Light"/>
                <a:cs typeface="Avenir Light"/>
              </a:rPr>
              <a:t>iar</a:t>
            </a:r>
            <a:r>
              <a:rPr lang="en-US" sz="2400" dirty="0">
                <a:latin typeface="Avenir Light"/>
                <a:cs typeface="Avenir Light"/>
              </a:rPr>
              <a:t> o </a:t>
            </a:r>
            <a:r>
              <a:rPr lang="en-US" sz="2400" dirty="0" err="1">
                <a:latin typeface="Avenir Light"/>
                <a:cs typeface="Avenir Light"/>
              </a:rPr>
              <a:t>disciplin</a:t>
            </a:r>
            <a:r>
              <a:rPr lang="ro-RO" sz="2400" dirty="0">
                <a:latin typeface="Avenir Light"/>
                <a:cs typeface="Avenir Light"/>
              </a:rPr>
              <a:t>ă poate fi predată de mai mulţi profesori</a:t>
            </a:r>
            <a:endParaRPr kumimoji="0" lang="ro-RO" sz="2400" b="0" i="0" u="none" strike="noStrike" kern="1200" cap="none" spc="0" normalizeH="0" baseline="0" noProof="0" dirty="0">
              <a:ln>
                <a:noFill/>
              </a:ln>
              <a:solidFill>
                <a:schemeClr val="tx1"/>
              </a:solidFill>
              <a:effectLst/>
              <a:uLnTx/>
              <a:uFillTx/>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a:ln>
                <a:noFill/>
              </a:ln>
              <a:solidFill>
                <a:schemeClr val="tx1"/>
              </a:solidFill>
              <a:effectLst/>
              <a:uLnTx/>
              <a:uFillTx/>
              <a:latin typeface="Avenir Light"/>
              <a:cs typeface="Avenir Light"/>
            </a:endParaRPr>
          </a:p>
        </p:txBody>
      </p:sp>
      <p:sp>
        <p:nvSpPr>
          <p:cNvPr id="5" name="Rectangle 3"/>
          <p:cNvSpPr txBox="1">
            <a:spLocks noChangeArrowheads="1"/>
          </p:cNvSpPr>
          <p:nvPr/>
        </p:nvSpPr>
        <p:spPr>
          <a:xfrm>
            <a:off x="2087375" y="4102471"/>
            <a:ext cx="1677804"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4746808" y="4089024"/>
            <a:ext cx="1411946"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CodProf</a:t>
            </a:r>
          </a:p>
        </p:txBody>
      </p:sp>
      <p:cxnSp>
        <p:nvCxnSpPr>
          <p:cNvPr id="8" name="Straight Arrow Connector 7"/>
          <p:cNvCxnSpPr/>
          <p:nvPr/>
        </p:nvCxnSpPr>
        <p:spPr>
          <a:xfrm flipV="1">
            <a:off x="3590361" y="4289609"/>
            <a:ext cx="1223686" cy="1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rot="16200000" flipH="1">
            <a:off x="3973607" y="4188756"/>
            <a:ext cx="336175" cy="188259"/>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p:nvCxnSpPr>
        <p:spPr>
          <a:xfrm rot="10800000" flipV="1">
            <a:off x="3966882" y="4182032"/>
            <a:ext cx="376518" cy="201709"/>
          </a:xfrm>
          <a:prstGeom prst="line">
            <a:avLst/>
          </a:prstGeom>
          <a:ln w="28575"/>
        </p:spPr>
        <p:style>
          <a:lnRef idx="1">
            <a:schemeClr val="accent3"/>
          </a:lnRef>
          <a:fillRef idx="0">
            <a:schemeClr val="accent3"/>
          </a:fillRef>
          <a:effectRef idx="0">
            <a:schemeClr val="accent3"/>
          </a:effectRef>
          <a:fontRef idx="minor">
            <a:schemeClr val="tx1"/>
          </a:fontRef>
        </p:style>
      </p:cxnSp>
      <p:sp>
        <p:nvSpPr>
          <p:cNvPr id="28" name="Rectangle 3"/>
          <p:cNvSpPr txBox="1">
            <a:spLocks noChangeArrowheads="1"/>
          </p:cNvSpPr>
          <p:nvPr/>
        </p:nvSpPr>
        <p:spPr>
          <a:xfrm>
            <a:off x="2159093" y="5021354"/>
            <a:ext cx="1677804"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Cod</a:t>
            </a: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Prof</a:t>
            </a:r>
          </a:p>
        </p:txBody>
      </p:sp>
      <p:sp>
        <p:nvSpPr>
          <p:cNvPr id="29" name="Rectangle 3"/>
          <p:cNvSpPr txBox="1">
            <a:spLocks noChangeArrowheads="1"/>
          </p:cNvSpPr>
          <p:nvPr/>
        </p:nvSpPr>
        <p:spPr>
          <a:xfrm>
            <a:off x="4818526" y="5007907"/>
            <a:ext cx="1411946"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cxnSp>
        <p:nvCxnSpPr>
          <p:cNvPr id="30" name="Straight Arrow Connector 29"/>
          <p:cNvCxnSpPr/>
          <p:nvPr/>
        </p:nvCxnSpPr>
        <p:spPr>
          <a:xfrm flipV="1">
            <a:off x="3662079" y="5208492"/>
            <a:ext cx="1223686" cy="1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rot="16200000" flipH="1">
            <a:off x="4045325" y="5107639"/>
            <a:ext cx="336175" cy="188259"/>
          </a:xfrm>
          <a:prstGeom prst="line">
            <a:avLst/>
          </a:prstGeom>
          <a:ln w="28575"/>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p:nvCxnSpPr>
        <p:spPr>
          <a:xfrm rot="10800000" flipV="1">
            <a:off x="4038600" y="5100915"/>
            <a:ext cx="376518" cy="201709"/>
          </a:xfrm>
          <a:prstGeom prst="line">
            <a:avLst/>
          </a:prstGeom>
          <a:ln w="28575"/>
        </p:spPr>
        <p:style>
          <a:lnRef idx="1">
            <a:schemeClr val="accent3"/>
          </a:lnRef>
          <a:fillRef idx="0">
            <a:schemeClr val="accent3"/>
          </a:fillRef>
          <a:effectRef idx="0">
            <a:schemeClr val="accent3"/>
          </a:effectRef>
          <a:fontRef idx="minor">
            <a:schemeClr val="tx1"/>
          </a:fontRef>
        </p:style>
      </p:cxn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117470"/>
            <a:ext cx="9143999" cy="1143000"/>
          </a:xfrm>
        </p:spPr>
        <p:txBody>
          <a:bodyPr>
            <a:noAutofit/>
          </a:bodyPr>
          <a:lstStyle/>
          <a:p>
            <a:pPr algn="ctr"/>
            <a:r>
              <a:rPr lang="en-US" b="1" dirty="0"/>
              <a:t>BD </a:t>
            </a:r>
            <a:r>
              <a:rPr lang="ro-RO" b="1" dirty="0"/>
              <a:t>ŞCOLARITATE v.1 </a:t>
            </a:r>
            <a:br>
              <a:rPr lang="ro-RO" b="1" dirty="0"/>
            </a:br>
            <a:r>
              <a:rPr lang="en-US" b="1" dirty="0"/>
              <a:t>– </a:t>
            </a:r>
            <a:r>
              <a:rPr lang="en-US" b="1" dirty="0" err="1"/>
              <a:t>specifica</a:t>
            </a:r>
            <a:r>
              <a:rPr lang="ro-RO" b="1" dirty="0"/>
              <a:t>ţii (1)</a:t>
            </a:r>
            <a:endParaRPr lang="en-US" b="1" dirty="0"/>
          </a:p>
        </p:txBody>
      </p:sp>
      <p:sp>
        <p:nvSpPr>
          <p:cNvPr id="4099" name="Content Placeholder 2"/>
          <p:cNvSpPr>
            <a:spLocks noGrp="1"/>
          </p:cNvSpPr>
          <p:nvPr>
            <p:ph idx="1"/>
          </p:nvPr>
        </p:nvSpPr>
        <p:spPr>
          <a:xfrm>
            <a:off x="628650" y="1128713"/>
            <a:ext cx="8515350" cy="5675498"/>
          </a:xfrm>
        </p:spPr>
        <p:txBody>
          <a:bodyPr>
            <a:normAutofit lnSpcReduction="10000"/>
          </a:bodyPr>
          <a:lstStyle/>
          <a:p>
            <a:pPr>
              <a:lnSpc>
                <a:spcPct val="120000"/>
              </a:lnSpc>
              <a:buFont typeface="Arial" charset="0"/>
              <a:buNone/>
            </a:pPr>
            <a:r>
              <a:rPr lang="en-US" sz="2400" b="1" dirty="0" err="1">
                <a:cs typeface="Times New Roman" pitchFamily="18" charset="0"/>
              </a:rPr>
              <a:t>Scop</a:t>
            </a:r>
            <a:r>
              <a:rPr lang="en-US" sz="2400" b="1" dirty="0">
                <a:cs typeface="Times New Roman" pitchFamily="18" charset="0"/>
              </a:rPr>
              <a:t>:</a:t>
            </a:r>
            <a:r>
              <a:rPr lang="en-US" sz="2400" dirty="0">
                <a:cs typeface="Times New Roman" pitchFamily="18" charset="0"/>
              </a:rPr>
              <a:t> </a:t>
            </a:r>
            <a:endParaRPr lang="ro-RO" sz="2400" dirty="0">
              <a:cs typeface="Times New Roman" pitchFamily="18" charset="0"/>
            </a:endParaRPr>
          </a:p>
          <a:p>
            <a:pPr>
              <a:lnSpc>
                <a:spcPct val="120000"/>
              </a:lnSpc>
              <a:buFont typeface="Arial" charset="0"/>
              <a:buNone/>
            </a:pPr>
            <a:r>
              <a:rPr lang="ro-RO" sz="2400" dirty="0">
                <a:cs typeface="Times New Roman" pitchFamily="18" charset="0"/>
              </a:rPr>
              <a:t>	Este destinată secretariatului FEAA pentru evidenţa notelor obţinute de studenţi (o variantă simplificată).</a:t>
            </a:r>
          </a:p>
          <a:p>
            <a:pPr>
              <a:lnSpc>
                <a:spcPct val="120000"/>
              </a:lnSpc>
              <a:buFont typeface="Arial" charset="0"/>
              <a:buNone/>
            </a:pPr>
            <a:endParaRPr lang="ro-RO" sz="1100" dirty="0">
              <a:cs typeface="Times New Roman" pitchFamily="18" charset="0"/>
            </a:endParaRPr>
          </a:p>
          <a:p>
            <a:pPr>
              <a:lnSpc>
                <a:spcPct val="120000"/>
              </a:lnSpc>
              <a:buFont typeface="Arial" charset="0"/>
              <a:buNone/>
            </a:pPr>
            <a:r>
              <a:rPr lang="en-US" sz="2400" b="1" dirty="0" err="1">
                <a:cs typeface="Times New Roman" pitchFamily="18" charset="0"/>
              </a:rPr>
              <a:t>Specifica</a:t>
            </a:r>
            <a:r>
              <a:rPr lang="ro-RO" sz="2400" b="1" dirty="0">
                <a:cs typeface="Times New Roman" pitchFamily="18" charset="0"/>
              </a:rPr>
              <a:t>ţii minimale</a:t>
            </a:r>
            <a:r>
              <a:rPr lang="en-US" sz="2400" b="1" dirty="0">
                <a:cs typeface="Times New Roman" pitchFamily="18" charset="0"/>
              </a:rPr>
              <a:t>:</a:t>
            </a:r>
          </a:p>
          <a:p>
            <a:pPr>
              <a:lnSpc>
                <a:spcPct val="120000"/>
              </a:lnSpc>
            </a:pPr>
            <a:r>
              <a:rPr lang="ro-RO" sz="2400" dirty="0">
                <a:cs typeface="Times New Roman" pitchFamily="18" charset="0"/>
              </a:rPr>
              <a:t>Există trei cicluri de studii</a:t>
            </a:r>
            <a:r>
              <a:rPr lang="en-US" sz="2400" dirty="0">
                <a:cs typeface="Times New Roman" pitchFamily="18" charset="0"/>
              </a:rPr>
              <a:t>: 1 - </a:t>
            </a:r>
            <a:r>
              <a:rPr lang="en-US" sz="2400" dirty="0" err="1">
                <a:cs typeface="Times New Roman" pitchFamily="18" charset="0"/>
              </a:rPr>
              <a:t>licen</a:t>
            </a:r>
            <a:r>
              <a:rPr lang="ro-RO" sz="2400" dirty="0">
                <a:cs typeface="Times New Roman" pitchFamily="18" charset="0"/>
              </a:rPr>
              <a:t>ţă, 2 </a:t>
            </a:r>
            <a:r>
              <a:rPr lang="en-US" sz="2400" dirty="0">
                <a:cs typeface="Times New Roman" pitchFamily="18" charset="0"/>
              </a:rPr>
              <a:t>– </a:t>
            </a:r>
            <a:r>
              <a:rPr lang="ro-RO" sz="2400" dirty="0">
                <a:cs typeface="Times New Roman" pitchFamily="18" charset="0"/>
              </a:rPr>
              <a:t>master</a:t>
            </a:r>
            <a:r>
              <a:rPr lang="en-US" sz="2400" dirty="0">
                <a:cs typeface="Times New Roman" pitchFamily="18" charset="0"/>
              </a:rPr>
              <a:t> </a:t>
            </a:r>
            <a:r>
              <a:rPr lang="ro-RO" sz="2400" dirty="0">
                <a:cs typeface="Times New Roman" pitchFamily="18" charset="0"/>
              </a:rPr>
              <a:t> şi 3</a:t>
            </a:r>
            <a:r>
              <a:rPr lang="en-US" sz="2400" dirty="0">
                <a:cs typeface="Times New Roman" pitchFamily="18" charset="0"/>
              </a:rPr>
              <a:t> – </a:t>
            </a:r>
            <a:r>
              <a:rPr lang="en-US" sz="2400" dirty="0" err="1">
                <a:cs typeface="Times New Roman" pitchFamily="18" charset="0"/>
              </a:rPr>
              <a:t>doctorat</a:t>
            </a:r>
            <a:endParaRPr lang="en-US" sz="2400" dirty="0">
              <a:cs typeface="Times New Roman" pitchFamily="18" charset="0"/>
            </a:endParaRPr>
          </a:p>
          <a:p>
            <a:pPr>
              <a:lnSpc>
                <a:spcPct val="120000"/>
              </a:lnSpc>
            </a:pPr>
            <a:r>
              <a:rPr lang="ro-RO" sz="2400" dirty="0">
                <a:cs typeface="Times New Roman" pitchFamily="18" charset="0"/>
              </a:rPr>
              <a:t>La fiecare ciclui de studii, studentul îşi alege specializarea încă din anul 1( nu există trunchi comun)</a:t>
            </a:r>
            <a:r>
              <a:rPr lang="en-US" sz="2400" dirty="0">
                <a:cs typeface="Times New Roman" pitchFamily="18" charset="0"/>
              </a:rPr>
              <a:t>;</a:t>
            </a:r>
          </a:p>
          <a:p>
            <a:pPr>
              <a:lnSpc>
                <a:spcPct val="120000"/>
              </a:lnSpc>
            </a:pPr>
            <a:r>
              <a:rPr lang="ro-RO" sz="2400" dirty="0">
                <a:cs typeface="Times New Roman" pitchFamily="18" charset="0"/>
              </a:rPr>
              <a:t>Fiecare student are un matricol unic</a:t>
            </a:r>
            <a:r>
              <a:rPr lang="en-US" sz="2400" dirty="0">
                <a:cs typeface="Times New Roman" pitchFamily="18" charset="0"/>
              </a:rPr>
              <a:t>;</a:t>
            </a:r>
            <a:endParaRPr lang="ro-RO" sz="2400" dirty="0">
              <a:cs typeface="Times New Roman" pitchFamily="18" charset="0"/>
            </a:endParaRPr>
          </a:p>
          <a:p>
            <a:pPr>
              <a:lnSpc>
                <a:spcPct val="120000"/>
              </a:lnSpc>
            </a:pPr>
            <a:r>
              <a:rPr lang="ro-RO" sz="2400" dirty="0">
                <a:cs typeface="Times New Roman" pitchFamily="18" charset="0"/>
              </a:rPr>
              <a:t>Un student este înscris într</a:t>
            </a:r>
            <a:r>
              <a:rPr lang="en-US" sz="2400" dirty="0">
                <a:cs typeface="Times New Roman" pitchFamily="18" charset="0"/>
              </a:rPr>
              <a:t>-un an de </a:t>
            </a:r>
            <a:r>
              <a:rPr lang="en-US" sz="2400" dirty="0" err="1">
                <a:cs typeface="Times New Roman" pitchFamily="18" charset="0"/>
              </a:rPr>
              <a:t>studii</a:t>
            </a:r>
            <a:r>
              <a:rPr lang="en-US" sz="2400" dirty="0">
                <a:cs typeface="Times New Roman" pitchFamily="18" charset="0"/>
              </a:rPr>
              <a:t>, la </a:t>
            </a:r>
            <a:r>
              <a:rPr lang="en-US" sz="2400" dirty="0" err="1">
                <a:cs typeface="Times New Roman" pitchFamily="18" charset="0"/>
              </a:rPr>
              <a:t>zi</a:t>
            </a:r>
            <a:r>
              <a:rPr lang="en-US" sz="2400" dirty="0">
                <a:cs typeface="Times New Roman" pitchFamily="18" charset="0"/>
              </a:rPr>
              <a:t> </a:t>
            </a:r>
            <a:r>
              <a:rPr lang="en-US" sz="2400" dirty="0" err="1">
                <a:cs typeface="Times New Roman" pitchFamily="18" charset="0"/>
              </a:rPr>
              <a:t>sau</a:t>
            </a:r>
            <a:r>
              <a:rPr lang="en-US" sz="2400" dirty="0">
                <a:cs typeface="Times New Roman" pitchFamily="18" charset="0"/>
              </a:rPr>
              <a:t> ID, la o </a:t>
            </a:r>
            <a:r>
              <a:rPr lang="en-US" sz="2400" dirty="0" err="1">
                <a:cs typeface="Times New Roman" pitchFamily="18" charset="0"/>
              </a:rPr>
              <a:t>specializare</a:t>
            </a:r>
            <a:r>
              <a:rPr lang="en-US" sz="2400" dirty="0">
                <a:cs typeface="Times New Roman" pitchFamily="18" charset="0"/>
              </a:rPr>
              <a:t> </a:t>
            </a:r>
            <a:r>
              <a:rPr lang="ro-RO" sz="2400" dirty="0">
                <a:cs typeface="Times New Roman" pitchFamily="18" charset="0"/>
              </a:rPr>
              <a:t>într</a:t>
            </a:r>
            <a:r>
              <a:rPr lang="en-US" sz="2400" dirty="0">
                <a:cs typeface="Times New Roman" pitchFamily="18" charset="0"/>
              </a:rPr>
              <a:t>-un</a:t>
            </a:r>
            <a:r>
              <a:rPr lang="ro-RO" sz="2400" dirty="0">
                <a:cs typeface="Times New Roman" pitchFamily="18" charset="0"/>
              </a:rPr>
              <a:t> centru al FEAA (Iaşi, Piatra</a:t>
            </a:r>
            <a:r>
              <a:rPr lang="en-US" sz="2400" dirty="0">
                <a:cs typeface="Times New Roman" pitchFamily="18" charset="0"/>
              </a:rPr>
              <a:t>-</a:t>
            </a:r>
            <a:r>
              <a:rPr lang="en-US" sz="2400" dirty="0" err="1">
                <a:cs typeface="Times New Roman" pitchFamily="18" charset="0"/>
              </a:rPr>
              <a:t>Neam</a:t>
            </a:r>
            <a:r>
              <a:rPr lang="ro-RO" sz="2400" dirty="0">
                <a:cs typeface="Times New Roman" pitchFamily="18" charset="0"/>
              </a:rPr>
              <a:t>ţ, Vatra</a:t>
            </a:r>
            <a:r>
              <a:rPr lang="en-US" sz="2400" dirty="0">
                <a:cs typeface="Times New Roman" pitchFamily="18" charset="0"/>
              </a:rPr>
              <a:t>-</a:t>
            </a:r>
            <a:r>
              <a:rPr lang="en-US" sz="2400" dirty="0" err="1">
                <a:cs typeface="Times New Roman" pitchFamily="18" charset="0"/>
              </a:rPr>
              <a:t>Dornei</a:t>
            </a:r>
            <a:r>
              <a:rPr lang="en-US" sz="2400" dirty="0">
                <a:cs typeface="Times New Roman" pitchFamily="18" charset="0"/>
              </a:rPr>
              <a:t>);</a:t>
            </a:r>
            <a:endParaRPr lang="en-US" sz="2400" b="1" dirty="0">
              <a:cs typeface="Times New Roman" pitchFamily="18" charset="0"/>
            </a:endParaRP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30" y="207085"/>
            <a:ext cx="8135470" cy="1143000"/>
          </a:xfrm>
        </p:spPr>
        <p:txBody>
          <a:bodyPr anchor="ctr">
            <a:noAutofit/>
          </a:bodyPr>
          <a:lstStyle/>
          <a:p>
            <a:pPr algn="ctr"/>
            <a:r>
              <a:rPr lang="ro-RO" dirty="0"/>
              <a:t>Câteva dintre DF din R (6)</a:t>
            </a:r>
            <a:endParaRPr lang="en-US" dirty="0"/>
          </a:p>
        </p:txBody>
      </p:sp>
      <p:sp>
        <p:nvSpPr>
          <p:cNvPr id="3" name="Content Placeholder 2"/>
          <p:cNvSpPr txBox="1">
            <a:spLocks/>
          </p:cNvSpPr>
          <p:nvPr/>
        </p:nvSpPr>
        <p:spPr>
          <a:xfrm>
            <a:off x="628650" y="1465729"/>
            <a:ext cx="8515350" cy="2474259"/>
          </a:xfrm>
          <a:prstGeom prst="rect">
            <a:avLst/>
          </a:prstGeom>
        </p:spPr>
        <p:txBody>
          <a:bodyPr>
            <a:normAutofit/>
          </a:bodyPr>
          <a:lstStyle/>
          <a:p>
            <a:pPr marL="365760" indent="-283464" algn="l" fontAlgn="auto">
              <a:lnSpc>
                <a:spcPct val="110000"/>
              </a:lnSpc>
              <a:spcBef>
                <a:spcPts val="600"/>
              </a:spcBef>
              <a:spcAft>
                <a:spcPts val="0"/>
              </a:spcAft>
              <a:buClr>
                <a:schemeClr val="accent1"/>
              </a:buClr>
              <a:buSzPct val="80000"/>
              <a:buFont typeface="Wingdings 2"/>
              <a:buChar char=""/>
            </a:pPr>
            <a:r>
              <a:rPr lang="en-US" sz="2400" dirty="0" err="1">
                <a:latin typeface="Avenir Light"/>
                <a:cs typeface="Avenir Light"/>
              </a:rPr>
              <a:t>Profesorul</a:t>
            </a:r>
            <a:r>
              <a:rPr lang="en-US" sz="2400" dirty="0">
                <a:latin typeface="Avenir Light"/>
                <a:cs typeface="Avenir Light"/>
              </a:rPr>
              <a:t> titular se stabile</a:t>
            </a:r>
            <a:r>
              <a:rPr lang="ro-RO" sz="2400" dirty="0">
                <a:latin typeface="Avenir Light"/>
                <a:cs typeface="Avenir Light"/>
              </a:rPr>
              <a:t>şte la nivel de disciplină şi formaţie de curs </a:t>
            </a:r>
          </a:p>
          <a:p>
            <a:pPr marL="365760" indent="-283464" algn="l" fontAlgn="auto">
              <a:lnSpc>
                <a:spcPct val="110000"/>
              </a:lnSpc>
              <a:spcBef>
                <a:spcPts val="600"/>
              </a:spcBef>
              <a:spcAft>
                <a:spcPts val="0"/>
              </a:spcAft>
              <a:buClr>
                <a:schemeClr val="accent1"/>
              </a:buClr>
              <a:buSzPct val="80000"/>
              <a:buFont typeface="Wingdings 2"/>
              <a:buChar char=""/>
            </a:pPr>
            <a:r>
              <a:rPr lang="ro-RO" sz="2400" dirty="0">
                <a:latin typeface="Avenir Light"/>
                <a:cs typeface="Avenir Light"/>
              </a:rPr>
              <a:t>O formaţie de curs se constituie pentru un centru de studii, un ciclu studii, un an studii, o formă de studii, o </a:t>
            </a:r>
            <a:r>
              <a:rPr lang="en-US" sz="2400" dirty="0" err="1">
                <a:latin typeface="Avenir Light"/>
                <a:cs typeface="Avenir Light"/>
              </a:rPr>
              <a:t>speciali</a:t>
            </a:r>
            <a:r>
              <a:rPr lang="ro-RO" sz="2400" dirty="0">
                <a:latin typeface="Avenir Light"/>
                <a:cs typeface="Avenir Light"/>
              </a:rPr>
              <a:t>zare şi o serie de curs)</a:t>
            </a:r>
            <a:r>
              <a:rPr lang="en-US" sz="2400" dirty="0">
                <a:latin typeface="Avenir Light"/>
                <a:cs typeface="Avenir Light"/>
              </a:rPr>
              <a:t>;</a:t>
            </a:r>
            <a:endParaRPr lang="ro-RO" sz="2400" dirty="0">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a:ln>
                <a:noFill/>
              </a:ln>
              <a:solidFill>
                <a:schemeClr val="tx1"/>
              </a:solidFill>
              <a:effectLst/>
              <a:uLnTx/>
              <a:uFillTx/>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a:ln>
                <a:noFill/>
              </a:ln>
              <a:solidFill>
                <a:schemeClr val="tx1"/>
              </a:solidFill>
              <a:effectLst/>
              <a:uLnTx/>
              <a:uFillTx/>
              <a:latin typeface="Avenir Light"/>
              <a:cs typeface="Avenir Light"/>
            </a:endParaRPr>
          </a:p>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endParaRPr kumimoji="0" lang="ro-RO" sz="2400" b="0" i="0" u="none" strike="noStrike" kern="1200" cap="none" spc="0" normalizeH="0" baseline="0" noProof="0" dirty="0">
              <a:ln>
                <a:noFill/>
              </a:ln>
              <a:solidFill>
                <a:schemeClr val="tx1"/>
              </a:solidFill>
              <a:effectLst/>
              <a:uLnTx/>
              <a:uFillTx/>
              <a:latin typeface="Avenir Light"/>
              <a:cs typeface="Avenir Light"/>
            </a:endParaRPr>
          </a:p>
        </p:txBody>
      </p:sp>
      <p:sp>
        <p:nvSpPr>
          <p:cNvPr id="5" name="Rectangle 3"/>
          <p:cNvSpPr txBox="1">
            <a:spLocks noChangeArrowheads="1"/>
          </p:cNvSpPr>
          <p:nvPr/>
        </p:nvSpPr>
        <p:spPr>
          <a:xfrm>
            <a:off x="2136677" y="471654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AnStudii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6" name="Rectangle 3"/>
          <p:cNvSpPr txBox="1">
            <a:spLocks noChangeArrowheads="1"/>
          </p:cNvSpPr>
          <p:nvPr/>
        </p:nvSpPr>
        <p:spPr>
          <a:xfrm>
            <a:off x="2230804" y="3990398"/>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FStudii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7" name="Rectangle 3"/>
          <p:cNvSpPr txBox="1">
            <a:spLocks noChangeArrowheads="1"/>
          </p:cNvSpPr>
          <p:nvPr/>
        </p:nvSpPr>
        <p:spPr>
          <a:xfrm>
            <a:off x="3871346" y="3708013"/>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pec</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8" name="Rectangle 3"/>
          <p:cNvSpPr txBox="1">
            <a:spLocks noChangeArrowheads="1"/>
          </p:cNvSpPr>
          <p:nvPr/>
        </p:nvSpPr>
        <p:spPr>
          <a:xfrm>
            <a:off x="4852980" y="4097983"/>
            <a:ext cx="1601601" cy="487466"/>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erie</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9" name="Rectangle 3"/>
          <p:cNvSpPr txBox="1">
            <a:spLocks noChangeArrowheads="1"/>
          </p:cNvSpPr>
          <p:nvPr/>
        </p:nvSpPr>
        <p:spPr>
          <a:xfrm>
            <a:off x="2097735" y="5285807"/>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Ciclu</a:t>
            </a: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S</a:t>
            </a: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tudii</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0" name="Straight Arrow Connector 9"/>
          <p:cNvCxnSpPr>
            <a:endCxn id="19" idx="1"/>
          </p:cNvCxnSpPr>
          <p:nvPr/>
        </p:nvCxnSpPr>
        <p:spPr>
          <a:xfrm>
            <a:off x="3388648" y="4343400"/>
            <a:ext cx="1107614" cy="85408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a:off x="4827486" y="5338482"/>
            <a:ext cx="1559859" cy="10757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541054" y="4933383"/>
            <a:ext cx="842679" cy="28407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9" idx="3"/>
          </p:cNvCxnSpPr>
          <p:nvPr/>
        </p:nvCxnSpPr>
        <p:spPr>
          <a:xfrm flipV="1">
            <a:off x="3393136" y="5425691"/>
            <a:ext cx="1103126" cy="79860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Rectangle 3"/>
          <p:cNvSpPr txBox="1">
            <a:spLocks noChangeArrowheads="1"/>
          </p:cNvSpPr>
          <p:nvPr/>
        </p:nvSpPr>
        <p:spPr>
          <a:xfrm>
            <a:off x="2191861" y="6016431"/>
            <a:ext cx="1801908" cy="55020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Centru</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18" name="Straight Arrow Connector 17"/>
          <p:cNvCxnSpPr/>
          <p:nvPr/>
        </p:nvCxnSpPr>
        <p:spPr>
          <a:xfrm rot="5400000">
            <a:off x="4733357" y="4491318"/>
            <a:ext cx="618564" cy="56477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9" name="Oval 18"/>
          <p:cNvSpPr/>
          <p:nvPr/>
        </p:nvSpPr>
        <p:spPr>
          <a:xfrm>
            <a:off x="4450969" y="5150224"/>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3"/>
          <p:cNvSpPr txBox="1">
            <a:spLocks noChangeArrowheads="1"/>
          </p:cNvSpPr>
          <p:nvPr/>
        </p:nvSpPr>
        <p:spPr>
          <a:xfrm>
            <a:off x="5865992" y="4331057"/>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sp>
        <p:nvSpPr>
          <p:cNvPr id="21" name="Rectangle 3"/>
          <p:cNvSpPr txBox="1">
            <a:spLocks noChangeArrowheads="1"/>
          </p:cNvSpPr>
          <p:nvPr/>
        </p:nvSpPr>
        <p:spPr>
          <a:xfrm>
            <a:off x="6273886" y="5303725"/>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CodProf</a:t>
            </a:r>
          </a:p>
        </p:txBody>
      </p:sp>
      <p:cxnSp>
        <p:nvCxnSpPr>
          <p:cNvPr id="23" name="Straight Arrow Connector 22"/>
          <p:cNvCxnSpPr/>
          <p:nvPr/>
        </p:nvCxnSpPr>
        <p:spPr>
          <a:xfrm flipV="1">
            <a:off x="3792062" y="5338482"/>
            <a:ext cx="578224" cy="1344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endCxn id="19" idx="0"/>
          </p:cNvCxnSpPr>
          <p:nvPr/>
        </p:nvCxnSpPr>
        <p:spPr>
          <a:xfrm rot="16200000" flipH="1">
            <a:off x="3961270" y="4505882"/>
            <a:ext cx="1044387" cy="24429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rot="10800000" flipV="1">
            <a:off x="4827486" y="4706469"/>
            <a:ext cx="1398496" cy="51098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320"/>
            <a:ext cx="8019288" cy="1143000"/>
          </a:xfrm>
        </p:spPr>
        <p:txBody>
          <a:bodyPr anchor="ctr">
            <a:noAutofit/>
          </a:bodyPr>
          <a:lstStyle/>
          <a:p>
            <a:pPr algn="ctr"/>
            <a:r>
              <a:rPr lang="ro-RO" dirty="0"/>
              <a:t>Câteva dintre DF din R (6)</a:t>
            </a:r>
            <a:endParaRPr lang="en-US" dirty="0"/>
          </a:p>
        </p:txBody>
      </p:sp>
      <p:sp>
        <p:nvSpPr>
          <p:cNvPr id="3" name="Content Placeholder 2"/>
          <p:cNvSpPr txBox="1">
            <a:spLocks/>
          </p:cNvSpPr>
          <p:nvPr/>
        </p:nvSpPr>
        <p:spPr>
          <a:xfrm>
            <a:off x="557213" y="1600200"/>
            <a:ext cx="8403369" cy="1169893"/>
          </a:xfrm>
          <a:prstGeom prst="rect">
            <a:avLst/>
          </a:prstGeom>
        </p:spPr>
        <p:txBody>
          <a:bodyPr>
            <a:normAutofit fontScale="92500" lnSpcReduction="100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3200" b="0" i="0" u="none" strike="noStrike" kern="1200" cap="none" spc="0" normalizeH="0" baseline="0" noProof="0" dirty="0">
                <a:ln>
                  <a:noFill/>
                </a:ln>
                <a:solidFill>
                  <a:schemeClr val="tx1"/>
                </a:solidFill>
                <a:effectLst/>
                <a:uLnTx/>
                <a:uFillTx/>
                <a:latin typeface="Avenir Light"/>
                <a:ea typeface="+mn-ea"/>
                <a:cs typeface="Avenir Light"/>
              </a:rPr>
              <a:t>Trebuie înregistrate toate examinările unui student, inclusiv eventualele restanţe</a:t>
            </a:r>
            <a:endParaRPr kumimoji="0" lang="en-US" sz="32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4" name="Rectangle 3"/>
          <p:cNvSpPr txBox="1">
            <a:spLocks noChangeArrowheads="1"/>
          </p:cNvSpPr>
          <p:nvPr/>
        </p:nvSpPr>
        <p:spPr>
          <a:xfrm>
            <a:off x="1733265" y="5294765"/>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sp>
        <p:nvSpPr>
          <p:cNvPr id="5" name="Rectangle 3"/>
          <p:cNvSpPr txBox="1">
            <a:spLocks noChangeArrowheads="1"/>
          </p:cNvSpPr>
          <p:nvPr/>
        </p:nvSpPr>
        <p:spPr>
          <a:xfrm>
            <a:off x="1840840" y="3318045"/>
            <a:ext cx="1494032" cy="460579"/>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3481381" y="3035660"/>
            <a:ext cx="1494024"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DataEx</a:t>
            </a:r>
          </a:p>
        </p:txBody>
      </p:sp>
      <p:cxnSp>
        <p:nvCxnSpPr>
          <p:cNvPr id="9" name="Straight Arrow Connector 8"/>
          <p:cNvCxnSpPr>
            <a:endCxn id="15" idx="1"/>
          </p:cNvCxnSpPr>
          <p:nvPr/>
        </p:nvCxnSpPr>
        <p:spPr>
          <a:xfrm>
            <a:off x="2662518" y="3684494"/>
            <a:ext cx="1443779" cy="84064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4437521" y="4666129"/>
            <a:ext cx="1559859" cy="10757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15" idx="3"/>
          </p:cNvCxnSpPr>
          <p:nvPr/>
        </p:nvCxnSpPr>
        <p:spPr>
          <a:xfrm flipV="1">
            <a:off x="3025588" y="4753338"/>
            <a:ext cx="1080709" cy="63893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5" name="Oval 14"/>
          <p:cNvSpPr/>
          <p:nvPr/>
        </p:nvSpPr>
        <p:spPr>
          <a:xfrm>
            <a:off x="4061004" y="4477871"/>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3"/>
          <p:cNvSpPr txBox="1">
            <a:spLocks noChangeArrowheads="1"/>
          </p:cNvSpPr>
          <p:nvPr/>
        </p:nvSpPr>
        <p:spPr>
          <a:xfrm>
            <a:off x="5883921" y="4631372"/>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NotaEx</a:t>
            </a:r>
          </a:p>
        </p:txBody>
      </p:sp>
      <p:cxnSp>
        <p:nvCxnSpPr>
          <p:cNvPr id="19" name="Straight Arrow Connector 18"/>
          <p:cNvCxnSpPr>
            <a:endCxn id="15" idx="0"/>
          </p:cNvCxnSpPr>
          <p:nvPr/>
        </p:nvCxnSpPr>
        <p:spPr>
          <a:xfrm rot="16200000" flipH="1">
            <a:off x="3571305" y="3833529"/>
            <a:ext cx="1044387" cy="244296"/>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529" y="40341"/>
            <a:ext cx="7992394" cy="1250576"/>
          </a:xfrm>
        </p:spPr>
        <p:txBody>
          <a:bodyPr anchor="ctr">
            <a:noAutofit/>
          </a:bodyPr>
          <a:lstStyle/>
          <a:p>
            <a:pPr algn="ctr"/>
            <a:r>
              <a:rPr lang="en-US" dirty="0"/>
              <a:t>Este R (</a:t>
            </a:r>
            <a:r>
              <a:rPr lang="ro-RO" dirty="0"/>
              <a:t>şcolaritate</a:t>
            </a:r>
            <a:r>
              <a:rPr lang="en-US" dirty="0"/>
              <a:t>)</a:t>
            </a:r>
            <a:r>
              <a:rPr lang="ro-RO" dirty="0"/>
              <a:t> în 2FN </a:t>
            </a:r>
            <a:r>
              <a:rPr lang="en-US" dirty="0"/>
              <a:t>?</a:t>
            </a:r>
          </a:p>
        </p:txBody>
      </p:sp>
      <p:sp>
        <p:nvSpPr>
          <p:cNvPr id="3" name="Content Placeholder 2"/>
          <p:cNvSpPr txBox="1">
            <a:spLocks/>
          </p:cNvSpPr>
          <p:nvPr/>
        </p:nvSpPr>
        <p:spPr>
          <a:xfrm>
            <a:off x="671513" y="1627094"/>
            <a:ext cx="8257333" cy="927847"/>
          </a:xfrm>
          <a:prstGeom prst="rect">
            <a:avLst/>
          </a:prstGeom>
        </p:spPr>
        <p:txBody>
          <a:bodyPr>
            <a:normAutofit fontScale="77500" lnSpcReduction="200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lang="en-US" sz="3200" dirty="0">
                <a:latin typeface="Avenir Light"/>
                <a:cs typeface="Avenir Light"/>
              </a:rPr>
              <a:t>Nu, </a:t>
            </a:r>
            <a:r>
              <a:rPr lang="en-US" sz="3200" dirty="0" err="1">
                <a:latin typeface="Avenir Light"/>
                <a:cs typeface="Avenir Light"/>
              </a:rPr>
              <a:t>deoarece</a:t>
            </a:r>
            <a:r>
              <a:rPr lang="en-US" sz="3200" dirty="0">
                <a:latin typeface="Avenir Light"/>
                <a:cs typeface="Avenir Light"/>
              </a:rPr>
              <a:t>, din </a:t>
            </a:r>
            <a:r>
              <a:rPr lang="en-US" sz="3200" dirty="0" err="1">
                <a:latin typeface="Avenir Light"/>
                <a:cs typeface="Avenir Light"/>
              </a:rPr>
              <a:t>calitatea</a:t>
            </a:r>
            <a:r>
              <a:rPr lang="en-US" sz="3200" dirty="0">
                <a:latin typeface="Avenir Light"/>
                <a:cs typeface="Avenir Light"/>
              </a:rPr>
              <a:t> de </a:t>
            </a:r>
            <a:r>
              <a:rPr lang="en-US" sz="3200" dirty="0" err="1">
                <a:latin typeface="Avenir Light"/>
                <a:cs typeface="Avenir Light"/>
              </a:rPr>
              <a:t>cheie</a:t>
            </a:r>
            <a:r>
              <a:rPr lang="en-US" sz="3200" dirty="0">
                <a:latin typeface="Avenir Light"/>
                <a:cs typeface="Avenir Light"/>
              </a:rPr>
              <a:t> </a:t>
            </a:r>
            <a:r>
              <a:rPr lang="en-US" sz="3200" dirty="0" err="1">
                <a:latin typeface="Avenir Light"/>
                <a:cs typeface="Avenir Light"/>
              </a:rPr>
              <a:t>primar</a:t>
            </a:r>
            <a:r>
              <a:rPr lang="ro-RO" sz="3200" dirty="0">
                <a:latin typeface="Avenir Light"/>
                <a:cs typeface="Avenir Light"/>
              </a:rPr>
              <a:t>ă, rezultă DF care sunt parţiale, ca de exemplu cea de mai jos</a:t>
            </a:r>
            <a:endParaRPr kumimoji="0" lang="en-US" sz="3200" b="0" i="0" u="none" strike="noStrike" kern="1200" cap="none" spc="0" normalizeH="0" baseline="0" noProof="0" dirty="0">
              <a:ln>
                <a:noFill/>
              </a:ln>
              <a:solidFill>
                <a:schemeClr val="tx1"/>
              </a:solidFill>
              <a:effectLst/>
              <a:uLnTx/>
              <a:uFillTx/>
              <a:latin typeface="Avenir Light"/>
              <a:cs typeface="Avenir Light"/>
            </a:endParaRPr>
          </a:p>
        </p:txBody>
      </p:sp>
      <p:sp>
        <p:nvSpPr>
          <p:cNvPr id="4" name="Rectangle 3"/>
          <p:cNvSpPr txBox="1">
            <a:spLocks noChangeArrowheads="1"/>
          </p:cNvSpPr>
          <p:nvPr/>
        </p:nvSpPr>
        <p:spPr>
          <a:xfrm>
            <a:off x="1423983" y="4474490"/>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sp>
        <p:nvSpPr>
          <p:cNvPr id="5" name="Rectangle 3"/>
          <p:cNvSpPr txBox="1">
            <a:spLocks noChangeArrowheads="1"/>
          </p:cNvSpPr>
          <p:nvPr/>
        </p:nvSpPr>
        <p:spPr>
          <a:xfrm>
            <a:off x="1612240" y="3439064"/>
            <a:ext cx="1494032" cy="460579"/>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6" name="Rectangle 3"/>
          <p:cNvSpPr txBox="1">
            <a:spLocks noChangeArrowheads="1"/>
          </p:cNvSpPr>
          <p:nvPr/>
        </p:nvSpPr>
        <p:spPr>
          <a:xfrm>
            <a:off x="3373805" y="2904563"/>
            <a:ext cx="1494024" cy="59166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DataEx</a:t>
            </a:r>
          </a:p>
        </p:txBody>
      </p:sp>
      <p:cxnSp>
        <p:nvCxnSpPr>
          <p:cNvPr id="7" name="Straight Arrow Connector 6"/>
          <p:cNvCxnSpPr>
            <a:endCxn id="10" idx="1"/>
          </p:cNvCxnSpPr>
          <p:nvPr/>
        </p:nvCxnSpPr>
        <p:spPr>
          <a:xfrm>
            <a:off x="2931459" y="3697935"/>
            <a:ext cx="1067261" cy="47756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11" idx="0"/>
          </p:cNvCxnSpPr>
          <p:nvPr/>
        </p:nvCxnSpPr>
        <p:spPr>
          <a:xfrm rot="16200000" flipH="1">
            <a:off x="3872634" y="4748492"/>
            <a:ext cx="1047929" cy="43904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10" idx="3"/>
          </p:cNvCxnSpPr>
          <p:nvPr/>
        </p:nvCxnSpPr>
        <p:spPr>
          <a:xfrm flipV="1">
            <a:off x="2783541" y="4403708"/>
            <a:ext cx="1215179" cy="19518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0" name="Oval 9"/>
          <p:cNvSpPr/>
          <p:nvPr/>
        </p:nvSpPr>
        <p:spPr>
          <a:xfrm>
            <a:off x="3953427" y="4128241"/>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3"/>
          <p:cNvSpPr txBox="1">
            <a:spLocks noChangeArrowheads="1"/>
          </p:cNvSpPr>
          <p:nvPr/>
        </p:nvSpPr>
        <p:spPr>
          <a:xfrm>
            <a:off x="3302086" y="5491979"/>
            <a:ext cx="262806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NumePrenumeS</a:t>
            </a:r>
          </a:p>
        </p:txBody>
      </p:sp>
      <p:cxnSp>
        <p:nvCxnSpPr>
          <p:cNvPr id="12" name="Straight Arrow Connector 11"/>
          <p:cNvCxnSpPr>
            <a:endCxn id="10" idx="0"/>
          </p:cNvCxnSpPr>
          <p:nvPr/>
        </p:nvCxnSpPr>
        <p:spPr>
          <a:xfrm rot="16200000" flipH="1">
            <a:off x="3580278" y="3600450"/>
            <a:ext cx="874056" cy="18152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rot="16200000" flipH="1">
            <a:off x="2541494" y="3859301"/>
            <a:ext cx="1707776"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21471" y="3939984"/>
            <a:ext cx="2247731" cy="490904"/>
          </a:xfrm>
          <a:prstGeom prst="rect">
            <a:avLst/>
          </a:prstGeom>
          <a:noFill/>
        </p:spPr>
        <p:txBody>
          <a:bodyPr wrap="none" rtlCol="0">
            <a:spAutoFit/>
          </a:bodyPr>
          <a:lstStyle/>
          <a:p>
            <a:pPr>
              <a:buNone/>
            </a:pPr>
            <a:r>
              <a:rPr lang="en-US">
                <a:solidFill>
                  <a:srgbClr val="FF0000"/>
                </a:solidFill>
                <a:latin typeface="Segoe Print" pitchFamily="2" charset="0"/>
              </a:rPr>
              <a:t>DF par</a:t>
            </a:r>
            <a:r>
              <a:rPr lang="ro-RO">
                <a:solidFill>
                  <a:srgbClr val="FF0000"/>
                </a:solidFill>
                <a:latin typeface="Segoe Print" pitchFamily="2" charset="0"/>
              </a:rPr>
              <a:t>ţială</a:t>
            </a:r>
            <a:endParaRPr lang="en-US">
              <a:solidFill>
                <a:srgbClr val="FF0000"/>
              </a:solidFill>
              <a:latin typeface="Segoe Print" pitchFamily="2"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grpId="0" nodeType="afterEffect">
                                  <p:stCondLst>
                                    <p:cond delay="0"/>
                                  </p:stCondLst>
                                  <p:childTnLst>
                                    <p:anim calcmode="discrete" valueType="str">
                                      <p:cBhvr>
                                        <p:cTn id="6"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7" fill="hold">
                            <p:stCondLst>
                              <p:cond delay="1000"/>
                            </p:stCondLst>
                            <p:childTnLst>
                              <p:par>
                                <p:cTn id="8" presetID="35" presetClass="emph" presetSubtype="0" fill="hold" grpId="1" nodeType="afterEffect">
                                  <p:stCondLst>
                                    <p:cond delay="0"/>
                                  </p:stCondLst>
                                  <p:childTnLst>
                                    <p:anim calcmode="discrete" valueType="str">
                                      <p:cBhvr>
                                        <p:cTn id="9" dur="1000" fill="hold"/>
                                        <p:tgtEl>
                                          <p:spTgt spid="21"/>
                                        </p:tgtEl>
                                        <p:attrNameLst>
                                          <p:attrName>style.visibility</p:attrName>
                                        </p:attrNameLst>
                                      </p:cBhvr>
                                      <p:tavLst>
                                        <p:tav tm="0">
                                          <p:val>
                                            <p:strVal val="hidden"/>
                                          </p:val>
                                        </p:tav>
                                        <p:tav tm="50000">
                                          <p:val>
                                            <p:strVal val="visible"/>
                                          </p:val>
                                        </p:tav>
                                      </p:tavLst>
                                    </p:anim>
                                  </p:childTnLst>
                                </p:cTn>
                              </p:par>
                              <p:par>
                                <p:cTn id="10" presetID="35" presetClass="emph" presetSubtype="0" fill="hold" nodeType="withEffect">
                                  <p:stCondLst>
                                    <p:cond delay="0"/>
                                  </p:stCondLst>
                                  <p:childTnLst>
                                    <p:anim calcmode="discrete" valueType="str">
                                      <p:cBhvr>
                                        <p:cTn id="11" dur="1000" fill="hold"/>
                                        <p:tgtEl>
                                          <p:spTgt spid="12"/>
                                        </p:tgtEl>
                                        <p:attrNameLst>
                                          <p:attrName>style.visibility</p:attrName>
                                        </p:attrNameLst>
                                      </p:cBhvr>
                                      <p:tavLst>
                                        <p:tav tm="0">
                                          <p:val>
                                            <p:strVal val="hidden"/>
                                          </p:val>
                                        </p:tav>
                                        <p:tav tm="50000">
                                          <p:val>
                                            <p:strVal val="visible"/>
                                          </p:val>
                                        </p:tav>
                                      </p:tavLst>
                                    </p:anim>
                                  </p:childTnLst>
                                </p:cTn>
                              </p:par>
                              <p:par>
                                <p:cTn id="12" presetID="35" presetClass="emph" presetSubtype="0" fill="hold" nodeType="withEffect">
                                  <p:stCondLst>
                                    <p:cond delay="0"/>
                                  </p:stCondLst>
                                  <p:childTnLst>
                                    <p:anim calcmode="discrete" valueType="str">
                                      <p:cBhvr>
                                        <p:cTn id="13" dur="1000" fill="hold"/>
                                        <p:tgtEl>
                                          <p:spTgt spid="7"/>
                                        </p:tgtEl>
                                        <p:attrNameLst>
                                          <p:attrName>style.visibility</p:attrName>
                                        </p:attrNameLst>
                                      </p:cBhvr>
                                      <p:tavLst>
                                        <p:tav tm="0">
                                          <p:val>
                                            <p:strVal val="hidden"/>
                                          </p:val>
                                        </p:tav>
                                        <p:tav tm="50000">
                                          <p:val>
                                            <p:strVal val="visible"/>
                                          </p:val>
                                        </p:tav>
                                      </p:tavLst>
                                    </p:anim>
                                  </p:childTnLst>
                                </p:cTn>
                              </p:par>
                              <p:par>
                                <p:cTn id="14" presetID="35" presetClass="emph" presetSubtype="0" fill="hold" nodeType="withEffect">
                                  <p:stCondLst>
                                    <p:cond delay="0"/>
                                  </p:stCondLst>
                                  <p:childTnLst>
                                    <p:anim calcmode="discrete" valueType="str">
                                      <p:cBhvr>
                                        <p:cTn id="15" dur="1000" fill="hold"/>
                                        <p:tgtEl>
                                          <p:spTgt spid="9"/>
                                        </p:tgtEl>
                                        <p:attrNameLst>
                                          <p:attrName>style.visibility</p:attrName>
                                        </p:attrNameLst>
                                      </p:cBhvr>
                                      <p:tavLst>
                                        <p:tav tm="0">
                                          <p:val>
                                            <p:strVal val="hidden"/>
                                          </p:val>
                                        </p:tav>
                                        <p:tav tm="50000">
                                          <p:val>
                                            <p:strVal val="visible"/>
                                          </p:val>
                                        </p:tav>
                                      </p:tavLst>
                                    </p:anim>
                                  </p:childTnLst>
                                </p:cTn>
                              </p:par>
                              <p:par>
                                <p:cTn id="16" presetID="35" presetClass="emph" presetSubtype="0" fill="hold" grpId="0" nodeType="withEffect">
                                  <p:stCondLst>
                                    <p:cond delay="0"/>
                                  </p:stCondLst>
                                  <p:childTnLst>
                                    <p:anim calcmode="discrete" valueType="str">
                                      <p:cBhvr>
                                        <p:cTn id="17" dur="1000" fill="hold"/>
                                        <p:tgtEl>
                                          <p:spTgt spid="10"/>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500" fill="hold"/>
                                        <p:tgtEl>
                                          <p:spTgt spid="8"/>
                                        </p:tgtEl>
                                        <p:attrNameLst>
                                          <p:attrName>style.visibility</p:attrName>
                                        </p:attrNameLst>
                                      </p:cBhvr>
                                      <p:tavLst>
                                        <p:tav tm="0">
                                          <p:val>
                                            <p:strVal val="hidden"/>
                                          </p:val>
                                        </p:tav>
                                        <p:tav tm="50000">
                                          <p:val>
                                            <p:strVal val="visible"/>
                                          </p:val>
                                        </p:tav>
                                      </p:tavLst>
                                    </p:anim>
                                  </p:childTnLst>
                                </p:cTn>
                              </p:par>
                            </p:childTnLst>
                          </p:cTn>
                        </p:par>
                        <p:par>
                          <p:cTn id="20" fill="hold">
                            <p:stCondLst>
                              <p:cond delay="2000"/>
                            </p:stCondLst>
                            <p:childTnLst>
                              <p:par>
                                <p:cTn id="21" presetID="35" presetClass="emph" presetSubtype="0" fill="hold" nodeType="afterEffect">
                                  <p:stCondLst>
                                    <p:cond delay="0"/>
                                  </p:stCondLst>
                                  <p:childTnLst>
                                    <p:anim calcmode="discrete" valueType="str">
                                      <p:cBhvr>
                                        <p:cTn id="22" dur="1000" fill="hold"/>
                                        <p:tgtEl>
                                          <p:spTgt spid="12"/>
                                        </p:tgtEl>
                                        <p:attrNameLst>
                                          <p:attrName>style.visibility</p:attrName>
                                        </p:attrNameLst>
                                      </p:cBhvr>
                                      <p:tavLst>
                                        <p:tav tm="0">
                                          <p:val>
                                            <p:strVal val="hidden"/>
                                          </p:val>
                                        </p:tav>
                                        <p:tav tm="50000">
                                          <p:val>
                                            <p:strVal val="visible"/>
                                          </p:val>
                                        </p:tav>
                                      </p:tavLst>
                                    </p:anim>
                                  </p:childTnLst>
                                </p:cTn>
                              </p:par>
                              <p:par>
                                <p:cTn id="23" presetID="35" presetClass="emph" presetSubtype="0" fill="hold" nodeType="withEffect">
                                  <p:stCondLst>
                                    <p:cond delay="0"/>
                                  </p:stCondLst>
                                  <p:childTnLst>
                                    <p:anim calcmode="discrete" valueType="str">
                                      <p:cBhvr>
                                        <p:cTn id="24" dur="1000" fill="hold"/>
                                        <p:tgtEl>
                                          <p:spTgt spid="7"/>
                                        </p:tgtEl>
                                        <p:attrNameLst>
                                          <p:attrName>style.visibility</p:attrName>
                                        </p:attrNameLst>
                                      </p:cBhvr>
                                      <p:tavLst>
                                        <p:tav tm="0">
                                          <p:val>
                                            <p:strVal val="hidden"/>
                                          </p:val>
                                        </p:tav>
                                        <p:tav tm="50000">
                                          <p:val>
                                            <p:strVal val="visible"/>
                                          </p:val>
                                        </p:tav>
                                      </p:tavLst>
                                    </p:anim>
                                  </p:childTnLst>
                                </p:cTn>
                              </p:par>
                              <p:par>
                                <p:cTn id="25" presetID="35" presetClass="emph" presetSubtype="0" fill="hold" nodeType="withEffect">
                                  <p:stCondLst>
                                    <p:cond delay="0"/>
                                  </p:stCondLst>
                                  <p:childTnLst>
                                    <p:anim calcmode="discrete" valueType="str">
                                      <p:cBhvr>
                                        <p:cTn id="26" dur="1000" fill="hold"/>
                                        <p:tgtEl>
                                          <p:spTgt spid="9"/>
                                        </p:tgtEl>
                                        <p:attrNameLst>
                                          <p:attrName>style.visibility</p:attrName>
                                        </p:attrNameLst>
                                      </p:cBhvr>
                                      <p:tavLst>
                                        <p:tav tm="0">
                                          <p:val>
                                            <p:strVal val="hidden"/>
                                          </p:val>
                                        </p:tav>
                                        <p:tav tm="50000">
                                          <p:val>
                                            <p:strVal val="visible"/>
                                          </p:val>
                                        </p:tav>
                                      </p:tavLst>
                                    </p:anim>
                                  </p:childTnLst>
                                </p:cTn>
                              </p:par>
                              <p:par>
                                <p:cTn id="27" presetID="35" presetClass="emph" presetSubtype="0" fill="hold" nodeType="withEffect">
                                  <p:stCondLst>
                                    <p:cond delay="0"/>
                                  </p:stCondLst>
                                  <p:childTnLst>
                                    <p:anim calcmode="discrete" valueType="str">
                                      <p:cBhvr>
                                        <p:cTn id="28" dur="1000" fill="hold"/>
                                        <p:tgtEl>
                                          <p:spTgt spid="8"/>
                                        </p:tgtEl>
                                        <p:attrNameLst>
                                          <p:attrName>style.visibility</p:attrName>
                                        </p:attrNameLst>
                                      </p:cBhvr>
                                      <p:tavLst>
                                        <p:tav tm="0">
                                          <p:val>
                                            <p:strVal val="hidden"/>
                                          </p:val>
                                        </p:tav>
                                        <p:tav tm="50000">
                                          <p:val>
                                            <p:strVal val="visible"/>
                                          </p:val>
                                        </p:tav>
                                      </p:tavLst>
                                    </p:anim>
                                  </p:childTnLst>
                                </p:cTn>
                              </p:par>
                              <p:par>
                                <p:cTn id="29" presetID="35" presetClass="emph" presetSubtype="0" fill="hold" grpId="2" nodeType="withEffect">
                                  <p:stCondLst>
                                    <p:cond delay="0"/>
                                  </p:stCondLst>
                                  <p:childTnLst>
                                    <p:anim calcmode="discrete" valueType="str">
                                      <p:cBhvr>
                                        <p:cTn id="30" dur="1000" fill="hold"/>
                                        <p:tgtEl>
                                          <p:spTgt spid="21"/>
                                        </p:tgtEl>
                                        <p:attrNameLst>
                                          <p:attrName>style.visibility</p:attrName>
                                        </p:attrNameLst>
                                      </p:cBhvr>
                                      <p:tavLst>
                                        <p:tav tm="0">
                                          <p:val>
                                            <p:strVal val="hidden"/>
                                          </p:val>
                                        </p:tav>
                                        <p:tav tm="50000">
                                          <p:val>
                                            <p:strVal val="visible"/>
                                          </p:val>
                                        </p:tav>
                                      </p:tavLst>
                                    </p:anim>
                                  </p:childTnLst>
                                </p:cTn>
                              </p:par>
                            </p:childTnLst>
                          </p:cTn>
                        </p:par>
                        <p:par>
                          <p:cTn id="31" fill="hold">
                            <p:stCondLst>
                              <p:cond delay="3000"/>
                            </p:stCondLst>
                            <p:childTnLst>
                              <p:par>
                                <p:cTn id="32" presetID="35" presetClass="emph" presetSubtype="0" fill="hold" nodeType="afterEffect">
                                  <p:stCondLst>
                                    <p:cond delay="0"/>
                                  </p:stCondLst>
                                  <p:childTnLst>
                                    <p:anim calcmode="discrete" valueType="str">
                                      <p:cBhvr>
                                        <p:cTn id="33" dur="1000" fill="hold"/>
                                        <p:tgtEl>
                                          <p:spTgt spid="12"/>
                                        </p:tgtEl>
                                        <p:attrNameLst>
                                          <p:attrName>style.visibility</p:attrName>
                                        </p:attrNameLst>
                                      </p:cBhvr>
                                      <p:tavLst>
                                        <p:tav tm="0">
                                          <p:val>
                                            <p:strVal val="hidden"/>
                                          </p:val>
                                        </p:tav>
                                        <p:tav tm="50000">
                                          <p:val>
                                            <p:strVal val="visible"/>
                                          </p:val>
                                        </p:tav>
                                      </p:tavLst>
                                    </p:anim>
                                  </p:childTnLst>
                                </p:cTn>
                              </p:par>
                              <p:par>
                                <p:cTn id="34" presetID="35" presetClass="emph" presetSubtype="0" fill="hold" nodeType="withEffect">
                                  <p:stCondLst>
                                    <p:cond delay="0"/>
                                  </p:stCondLst>
                                  <p:childTnLst>
                                    <p:anim calcmode="discrete" valueType="str">
                                      <p:cBhvr>
                                        <p:cTn id="35" dur="1000" fill="hold"/>
                                        <p:tgtEl>
                                          <p:spTgt spid="7"/>
                                        </p:tgtEl>
                                        <p:attrNameLst>
                                          <p:attrName>style.visibility</p:attrName>
                                        </p:attrNameLst>
                                      </p:cBhvr>
                                      <p:tavLst>
                                        <p:tav tm="0">
                                          <p:val>
                                            <p:strVal val="hidden"/>
                                          </p:val>
                                        </p:tav>
                                        <p:tav tm="50000">
                                          <p:val>
                                            <p:strVal val="visible"/>
                                          </p:val>
                                        </p:tav>
                                      </p:tavLst>
                                    </p:anim>
                                  </p:childTnLst>
                                </p:cTn>
                              </p:par>
                              <p:par>
                                <p:cTn id="36" presetID="35" presetClass="emph" presetSubtype="0" fill="hold" nodeType="withEffect">
                                  <p:stCondLst>
                                    <p:cond delay="0"/>
                                  </p:stCondLst>
                                  <p:childTnLst>
                                    <p:anim calcmode="discrete" valueType="str">
                                      <p:cBhvr>
                                        <p:cTn id="37" dur="1000" fill="hold"/>
                                        <p:tgtEl>
                                          <p:spTgt spid="9"/>
                                        </p:tgtEl>
                                        <p:attrNameLst>
                                          <p:attrName>style.visibility</p:attrName>
                                        </p:attrNameLst>
                                      </p:cBhvr>
                                      <p:tavLst>
                                        <p:tav tm="0">
                                          <p:val>
                                            <p:strVal val="hidden"/>
                                          </p:val>
                                        </p:tav>
                                        <p:tav tm="50000">
                                          <p:val>
                                            <p:strVal val="visible"/>
                                          </p:val>
                                        </p:tav>
                                      </p:tavLst>
                                    </p:anim>
                                  </p:childTnLst>
                                </p:cTn>
                              </p:par>
                              <p:par>
                                <p:cTn id="38" presetID="35" presetClass="emph" presetSubtype="0" fill="hold" nodeType="withEffect">
                                  <p:stCondLst>
                                    <p:cond delay="0"/>
                                  </p:stCondLst>
                                  <p:childTnLst>
                                    <p:anim calcmode="discrete" valueType="str">
                                      <p:cBhvr>
                                        <p:cTn id="39" dur="1000" fill="hold"/>
                                        <p:tgtEl>
                                          <p:spTgt spid="8"/>
                                        </p:tgtEl>
                                        <p:attrNameLst>
                                          <p:attrName>style.visibility</p:attrName>
                                        </p:attrNameLst>
                                      </p:cBhvr>
                                      <p:tavLst>
                                        <p:tav tm="0">
                                          <p:val>
                                            <p:strVal val="hidden"/>
                                          </p:val>
                                        </p:tav>
                                        <p:tav tm="50000">
                                          <p:val>
                                            <p:strVal val="visible"/>
                                          </p:val>
                                        </p:tav>
                                      </p:tavLst>
                                    </p:anim>
                                  </p:childTnLst>
                                </p:cTn>
                              </p:par>
                              <p:par>
                                <p:cTn id="40" presetID="35" presetClass="emph" presetSubtype="0" fill="hold" grpId="1" nodeType="withEffect">
                                  <p:stCondLst>
                                    <p:cond delay="0"/>
                                  </p:stCondLst>
                                  <p:childTnLst>
                                    <p:anim calcmode="discrete" valueType="str">
                                      <p:cBhvr>
                                        <p:cTn id="41" dur="1000" fill="hold"/>
                                        <p:tgtEl>
                                          <p:spTgt spid="10"/>
                                        </p:tgtEl>
                                        <p:attrNameLst>
                                          <p:attrName>style.visibility</p:attrName>
                                        </p:attrNameLst>
                                      </p:cBhvr>
                                      <p:tavLst>
                                        <p:tav tm="0">
                                          <p:val>
                                            <p:strVal val="hidden"/>
                                          </p:val>
                                        </p:tav>
                                        <p:tav tm="50000">
                                          <p:val>
                                            <p:strVal val="visible"/>
                                          </p:val>
                                        </p:tav>
                                      </p:tavLst>
                                    </p:anim>
                                  </p:childTnLst>
                                </p:cTn>
                              </p:par>
                              <p:par>
                                <p:cTn id="42" presetID="35" presetClass="emph" presetSubtype="0" fill="hold" grpId="3" nodeType="withEffect">
                                  <p:stCondLst>
                                    <p:cond delay="0"/>
                                  </p:stCondLst>
                                  <p:childTnLst>
                                    <p:anim calcmode="discrete" valueType="str">
                                      <p:cBhvr>
                                        <p:cTn id="43" dur="10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21" grpId="0"/>
      <p:bldP spid="21" grpId="1"/>
      <p:bldP spid="21" grpId="2"/>
      <p:bldP spid="21" grpId="3"/>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5" y="72615"/>
            <a:ext cx="7960659" cy="1143000"/>
          </a:xfrm>
        </p:spPr>
        <p:txBody>
          <a:bodyPr anchor="ctr">
            <a:noAutofit/>
          </a:bodyPr>
          <a:lstStyle/>
          <a:p>
            <a:pPr algn="ctr"/>
            <a:r>
              <a:rPr lang="ro-RO" dirty="0"/>
              <a:t>Trecerea relaţie R în 2 FN</a:t>
            </a:r>
            <a:endParaRPr lang="en-US" dirty="0"/>
          </a:p>
        </p:txBody>
      </p:sp>
      <p:sp>
        <p:nvSpPr>
          <p:cNvPr id="4" name="Content Placeholder 2"/>
          <p:cNvSpPr txBox="1">
            <a:spLocks/>
          </p:cNvSpPr>
          <p:nvPr/>
        </p:nvSpPr>
        <p:spPr>
          <a:xfrm>
            <a:off x="605118" y="1385047"/>
            <a:ext cx="8355464" cy="5419165"/>
          </a:xfrm>
          <a:prstGeom prst="rect">
            <a:avLst/>
          </a:prstGeom>
        </p:spPr>
        <p:txBody>
          <a:bodyPr>
            <a:normAutofit fontScale="92500" lnSpcReduction="200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None/>
              <a:tabLst/>
              <a:defRPr/>
            </a:pPr>
            <a:r>
              <a:rPr kumimoji="0" lang="ro-RO" sz="3200" b="0" i="0" u="none" strike="noStrike" kern="1200" cap="none" spc="0" normalizeH="0" baseline="0" noProof="0" dirty="0">
                <a:ln>
                  <a:noFill/>
                </a:ln>
                <a:solidFill>
                  <a:schemeClr val="tx1"/>
                </a:solidFill>
                <a:effectLst/>
                <a:uLnTx/>
                <a:uFillTx/>
                <a:latin typeface="Avenir Light"/>
                <a:cs typeface="Avenir Light"/>
              </a:rPr>
              <a:t>   Întrucât</a:t>
            </a:r>
            <a:r>
              <a:rPr kumimoji="0" lang="ro-RO" sz="3200" b="0" i="0" u="none" strike="noStrike" kern="1200" cap="none" spc="0" normalizeH="0" noProof="0" dirty="0">
                <a:ln>
                  <a:noFill/>
                </a:ln>
                <a:solidFill>
                  <a:schemeClr val="tx1"/>
                </a:solidFill>
                <a:effectLst/>
                <a:uLnTx/>
                <a:uFillTx/>
                <a:latin typeface="Avenir Light"/>
                <a:cs typeface="Avenir Light"/>
              </a:rPr>
              <a:t> cheia primară a lui R este compusă din trei</a:t>
            </a:r>
            <a:r>
              <a:rPr kumimoji="0" lang="en-US" sz="3200" b="0" i="0" u="none" strike="noStrike" kern="1200" cap="none" spc="0" normalizeH="0" noProof="0" dirty="0">
                <a:ln>
                  <a:noFill/>
                </a:ln>
                <a:solidFill>
                  <a:schemeClr val="tx1"/>
                </a:solidFill>
                <a:effectLst/>
                <a:uLnTx/>
                <a:uFillTx/>
                <a:latin typeface="Avenir Light"/>
                <a:cs typeface="Avenir Light"/>
              </a:rPr>
              <a:t> </a:t>
            </a:r>
            <a:r>
              <a:rPr kumimoji="0" lang="ro-RO" sz="3200" b="0" i="0" u="none" strike="noStrike" kern="1200" cap="none" spc="0" normalizeH="0" noProof="0" dirty="0">
                <a:ln>
                  <a:noFill/>
                </a:ln>
                <a:solidFill>
                  <a:schemeClr val="tx1"/>
                </a:solidFill>
                <a:effectLst/>
                <a:uLnTx/>
                <a:uFillTx/>
                <a:latin typeface="Avenir Light"/>
                <a:cs typeface="Avenir Light"/>
              </a:rPr>
              <a:t>atribute, </a:t>
            </a:r>
            <a:r>
              <a:rPr kumimoji="0" lang="ro-RO" sz="3200" b="1" i="0" u="none" strike="noStrike" kern="1200" cap="none" spc="0" normalizeH="0" noProof="0" dirty="0">
                <a:ln>
                  <a:noFill/>
                </a:ln>
                <a:solidFill>
                  <a:schemeClr val="tx1"/>
                </a:solidFill>
                <a:effectLst/>
                <a:uLnTx/>
                <a:uFillTx/>
                <a:latin typeface="Avenir Light"/>
                <a:cs typeface="Avenir Light"/>
              </a:rPr>
              <a:t>Matricol</a:t>
            </a:r>
            <a:r>
              <a:rPr kumimoji="0" lang="ro-RO" sz="3200" b="0" i="0" u="none" strike="noStrike" kern="1200" cap="none" spc="0" normalizeH="0" noProof="0" dirty="0">
                <a:ln>
                  <a:noFill/>
                </a:ln>
                <a:solidFill>
                  <a:schemeClr val="tx1"/>
                </a:solidFill>
                <a:effectLst/>
                <a:uLnTx/>
                <a:uFillTx/>
                <a:latin typeface="Avenir Light"/>
                <a:cs typeface="Avenir Light"/>
              </a:rPr>
              <a:t>, </a:t>
            </a:r>
            <a:r>
              <a:rPr kumimoji="0" lang="ro-RO" sz="3200" b="1" i="0" u="none" strike="noStrike" kern="1200" cap="none" spc="0" normalizeH="0" noProof="0" dirty="0">
                <a:ln>
                  <a:noFill/>
                </a:ln>
                <a:solidFill>
                  <a:schemeClr val="tx1"/>
                </a:solidFill>
                <a:effectLst/>
                <a:uLnTx/>
                <a:uFillTx/>
                <a:latin typeface="Avenir Light"/>
                <a:cs typeface="Avenir Light"/>
              </a:rPr>
              <a:t>CodDisc</a:t>
            </a:r>
            <a:r>
              <a:rPr kumimoji="0" lang="ro-RO" sz="3200" b="0" i="0" u="none" strike="noStrike" kern="1200" cap="none" spc="0" normalizeH="0" noProof="0" dirty="0">
                <a:ln>
                  <a:noFill/>
                </a:ln>
                <a:solidFill>
                  <a:schemeClr val="tx1"/>
                </a:solidFill>
                <a:effectLst/>
                <a:uLnTx/>
                <a:uFillTx/>
                <a:latin typeface="Avenir Light"/>
                <a:cs typeface="Avenir Light"/>
              </a:rPr>
              <a:t> şi </a:t>
            </a:r>
            <a:r>
              <a:rPr kumimoji="0" lang="ro-RO" sz="3200" b="1" i="0" u="none" strike="noStrike" kern="1200" cap="none" spc="0" normalizeH="0" noProof="0" dirty="0">
                <a:ln>
                  <a:noFill/>
                </a:ln>
                <a:solidFill>
                  <a:schemeClr val="tx1"/>
                </a:solidFill>
                <a:effectLst/>
                <a:uLnTx/>
                <a:uFillTx/>
                <a:latin typeface="Avenir Light"/>
                <a:cs typeface="Avenir Light"/>
              </a:rPr>
              <a:t>DataEx</a:t>
            </a:r>
            <a:r>
              <a:rPr kumimoji="0" lang="ro-RO" sz="3200" b="0" i="0" u="none" strike="noStrike" kern="1200" cap="none" spc="0" normalizeH="0" noProof="0" dirty="0">
                <a:ln>
                  <a:noFill/>
                </a:ln>
                <a:solidFill>
                  <a:schemeClr val="tx1"/>
                </a:solidFill>
                <a:effectLst/>
                <a:uLnTx/>
                <a:uFillTx/>
                <a:latin typeface="Avenir Light"/>
                <a:cs typeface="Avenir Light"/>
              </a:rPr>
              <a:t>, în 2NF</a:t>
            </a:r>
            <a:r>
              <a:rPr kumimoji="0" lang="ro-RO" sz="3200" b="0" i="1" u="none" strike="noStrike" kern="1200" cap="none" spc="0" normalizeH="0" noProof="0" dirty="0">
                <a:ln>
                  <a:noFill/>
                </a:ln>
                <a:solidFill>
                  <a:schemeClr val="tx1"/>
                </a:solidFill>
                <a:effectLst/>
                <a:uLnTx/>
                <a:uFillTx/>
                <a:latin typeface="Avenir Light"/>
                <a:cs typeface="Avenir Light"/>
              </a:rPr>
              <a:t> am putea obţine</a:t>
            </a:r>
            <a:r>
              <a:rPr kumimoji="0" lang="ro-RO" sz="3200" b="0" i="0" u="none" strike="noStrike" kern="1200" cap="none" spc="0" normalizeH="0" noProof="0" dirty="0">
                <a:ln>
                  <a:noFill/>
                </a:ln>
                <a:solidFill>
                  <a:schemeClr val="tx1"/>
                </a:solidFill>
                <a:effectLst/>
                <a:uLnTx/>
                <a:uFillTx/>
                <a:latin typeface="Avenir Light"/>
                <a:cs typeface="Avenir Light"/>
              </a:rPr>
              <a:t> maximum 7 tabele</a:t>
            </a:r>
            <a:r>
              <a:rPr kumimoji="0" lang="en-US" sz="3200" b="0" i="0" u="none" strike="noStrike" kern="1200" cap="none" spc="0" normalizeH="0" noProof="0" dirty="0">
                <a:ln>
                  <a:noFill/>
                </a:ln>
                <a:solidFill>
                  <a:schemeClr val="tx1"/>
                </a:solidFill>
                <a:effectLst/>
                <a:uLnTx/>
                <a:uFillTx/>
                <a:latin typeface="Avenir Light"/>
                <a:cs typeface="Avenir Light"/>
              </a:rPr>
              <a:t>:</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R1</a:t>
            </a:r>
            <a:r>
              <a:rPr lang="en-US" sz="3200" dirty="0">
                <a:latin typeface="Avenir Light"/>
                <a:cs typeface="Avenir Light"/>
              </a:rPr>
              <a:t> {</a:t>
            </a:r>
            <a:r>
              <a:rPr lang="en-US" sz="3200" u="sng" dirty="0" err="1">
                <a:latin typeface="Avenir Light"/>
                <a:cs typeface="Avenir Light"/>
              </a:rPr>
              <a:t>Matricol</a:t>
            </a:r>
            <a:r>
              <a:rPr lang="en-US" sz="3200" dirty="0">
                <a:latin typeface="Avenir Light"/>
                <a:cs typeface="Avenir Light"/>
              </a:rPr>
              <a:t>,…}</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R2</a:t>
            </a:r>
            <a:r>
              <a:rPr lang="en-US" sz="3200" dirty="0">
                <a:latin typeface="Avenir Light"/>
                <a:cs typeface="Avenir Light"/>
              </a:rPr>
              <a:t> {</a:t>
            </a:r>
            <a:r>
              <a:rPr lang="en-US" sz="3200" u="sng" dirty="0" err="1">
                <a:latin typeface="Avenir Light"/>
                <a:cs typeface="Avenir Light"/>
              </a:rPr>
              <a:t>CodDisc</a:t>
            </a:r>
            <a:r>
              <a:rPr lang="en-US" sz="3200" dirty="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R3</a:t>
            </a:r>
            <a:r>
              <a:rPr lang="en-US" sz="3200" dirty="0">
                <a:latin typeface="Avenir Light"/>
                <a:cs typeface="Avenir Light"/>
              </a:rPr>
              <a:t> {</a:t>
            </a:r>
            <a:r>
              <a:rPr lang="en-US" sz="3200" u="sng" dirty="0" err="1">
                <a:latin typeface="Avenir Light"/>
                <a:cs typeface="Avenir Light"/>
              </a:rPr>
              <a:t>DataEx</a:t>
            </a:r>
            <a:r>
              <a:rPr lang="en-US" sz="3200" dirty="0">
                <a:latin typeface="Avenir Light"/>
                <a:cs typeface="Avenir Light"/>
              </a:rPr>
              <a:t>,…}</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R4</a:t>
            </a:r>
            <a:r>
              <a:rPr lang="en-US" sz="3200" dirty="0">
                <a:latin typeface="Avenir Light"/>
                <a:cs typeface="Avenir Light"/>
              </a:rPr>
              <a:t> {</a:t>
            </a:r>
            <a:r>
              <a:rPr lang="en-US" sz="3200" u="sng" dirty="0" err="1">
                <a:latin typeface="Avenir Light"/>
                <a:cs typeface="Avenir Light"/>
              </a:rPr>
              <a:t>Matricol</a:t>
            </a:r>
            <a:r>
              <a:rPr lang="en-US" sz="3200" dirty="0">
                <a:latin typeface="Avenir Light"/>
                <a:cs typeface="Avenir Light"/>
              </a:rPr>
              <a:t>, </a:t>
            </a:r>
            <a:r>
              <a:rPr lang="en-US" sz="3200" u="sng" dirty="0" err="1">
                <a:latin typeface="Avenir Light"/>
                <a:cs typeface="Avenir Light"/>
              </a:rPr>
              <a:t>CodDisc</a:t>
            </a:r>
            <a:r>
              <a:rPr lang="en-US" sz="3200" dirty="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R5</a:t>
            </a:r>
            <a:r>
              <a:rPr lang="en-US" sz="3200" dirty="0">
                <a:latin typeface="Avenir Light"/>
                <a:cs typeface="Avenir Light"/>
              </a:rPr>
              <a:t> {</a:t>
            </a:r>
            <a:r>
              <a:rPr lang="en-US" sz="3200" u="sng" dirty="0" err="1">
                <a:latin typeface="Avenir Light"/>
                <a:cs typeface="Avenir Light"/>
              </a:rPr>
              <a:t>Matricol</a:t>
            </a:r>
            <a:r>
              <a:rPr lang="en-US" sz="3200" dirty="0">
                <a:latin typeface="Avenir Light"/>
                <a:cs typeface="Avenir Light"/>
              </a:rPr>
              <a:t>, </a:t>
            </a:r>
            <a:r>
              <a:rPr lang="en-US" sz="3200" u="sng" dirty="0" err="1">
                <a:latin typeface="Avenir Light"/>
                <a:cs typeface="Avenir Light"/>
              </a:rPr>
              <a:t>DataEx</a:t>
            </a:r>
            <a:r>
              <a:rPr lang="en-US" sz="3200" dirty="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R6</a:t>
            </a:r>
            <a:r>
              <a:rPr lang="en-US" sz="3200" dirty="0">
                <a:latin typeface="Avenir Light"/>
                <a:cs typeface="Avenir Light"/>
              </a:rPr>
              <a:t> {</a:t>
            </a:r>
            <a:r>
              <a:rPr lang="en-US" sz="3200" u="sng" dirty="0" err="1">
                <a:latin typeface="Avenir Light"/>
                <a:cs typeface="Avenir Light"/>
              </a:rPr>
              <a:t>CodDisc</a:t>
            </a:r>
            <a:r>
              <a:rPr lang="en-US" sz="3200" dirty="0">
                <a:latin typeface="Avenir Light"/>
                <a:cs typeface="Avenir Light"/>
              </a:rPr>
              <a:t>, </a:t>
            </a:r>
            <a:r>
              <a:rPr lang="en-US" sz="3200" u="sng" dirty="0" err="1">
                <a:latin typeface="Avenir Light"/>
                <a:cs typeface="Avenir Light"/>
              </a:rPr>
              <a:t>DataEx</a:t>
            </a:r>
            <a:r>
              <a:rPr lang="en-US" sz="3200" dirty="0">
                <a:latin typeface="Avenir Light"/>
                <a:cs typeface="Avenir Light"/>
              </a:rPr>
              <a:t>, …}</a:t>
            </a:r>
          </a:p>
          <a:p>
            <a:pPr marL="365760" indent="-283464" algn="l" fontAlgn="auto">
              <a:lnSpc>
                <a:spcPct val="120000"/>
              </a:lnSpc>
              <a:spcBef>
                <a:spcPts val="600"/>
              </a:spcBef>
              <a:spcAft>
                <a:spcPts val="0"/>
              </a:spcAft>
              <a:buClr>
                <a:schemeClr val="accent1"/>
              </a:buClr>
              <a:buSzPct val="80000"/>
              <a:buFont typeface="Wingdings 2"/>
              <a:buChar char=""/>
            </a:pPr>
            <a:r>
              <a:rPr lang="en-US" sz="3200" dirty="0" err="1">
                <a:latin typeface="Avenir Light"/>
                <a:cs typeface="Avenir Light"/>
              </a:rPr>
              <a:t>R7</a:t>
            </a:r>
            <a:r>
              <a:rPr lang="en-US" sz="3200" dirty="0">
                <a:latin typeface="Avenir Light"/>
                <a:cs typeface="Avenir Light"/>
              </a:rPr>
              <a:t> {</a:t>
            </a:r>
            <a:r>
              <a:rPr lang="en-US" sz="3200" u="sng" dirty="0" err="1">
                <a:latin typeface="Avenir Light"/>
                <a:cs typeface="Avenir Light"/>
              </a:rPr>
              <a:t>Matricol</a:t>
            </a:r>
            <a:r>
              <a:rPr lang="en-US" sz="3200" dirty="0">
                <a:latin typeface="Avenir Light"/>
                <a:cs typeface="Avenir Light"/>
              </a:rPr>
              <a:t>, </a:t>
            </a:r>
            <a:r>
              <a:rPr lang="en-US" sz="3200" u="sng" dirty="0" err="1">
                <a:latin typeface="Avenir Light"/>
                <a:cs typeface="Avenir Light"/>
              </a:rPr>
              <a:t>CodDisc</a:t>
            </a:r>
            <a:r>
              <a:rPr lang="en-US" sz="3200" dirty="0">
                <a:latin typeface="Avenir Light"/>
                <a:cs typeface="Avenir Light"/>
              </a:rPr>
              <a:t>, </a:t>
            </a:r>
            <a:r>
              <a:rPr lang="en-US" sz="3200" u="sng" dirty="0" err="1">
                <a:latin typeface="Avenir Light"/>
                <a:cs typeface="Avenir Light"/>
              </a:rPr>
              <a:t>DataEx</a:t>
            </a:r>
            <a:r>
              <a:rPr lang="en-US" sz="3200" dirty="0">
                <a:latin typeface="Avenir Light"/>
                <a:cs typeface="Avenir Light"/>
              </a:rPr>
              <a:t>, …}</a:t>
            </a:r>
          </a:p>
          <a:p>
            <a:pPr marL="365760" marR="0" lvl="0" indent="-283464" algn="l" defTabSz="914400" eaLnBrk="1" fontAlgn="auto" latinLnBrk="0" hangingPunct="1">
              <a:lnSpc>
                <a:spcPct val="120000"/>
              </a:lnSpc>
              <a:spcBef>
                <a:spcPts val="600"/>
              </a:spcBef>
              <a:spcAft>
                <a:spcPts val="0"/>
              </a:spcAft>
              <a:buClr>
                <a:schemeClr val="accent1"/>
              </a:buClr>
              <a:buSzPct val="80000"/>
              <a:buFont typeface="Wingdings 2"/>
              <a:buChar char=""/>
              <a:tabLst/>
              <a:defRPr/>
            </a:pPr>
            <a:endParaRPr lang="en-US" sz="3200" dirty="0">
              <a:latin typeface="Avenir Light"/>
              <a:cs typeface="Avenir Light"/>
            </a:endParaRPr>
          </a:p>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Avenir Light"/>
              <a:cs typeface="Avenir Light"/>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89212" y="0"/>
            <a:ext cx="7844476" cy="1323509"/>
          </a:xfrm>
        </p:spPr>
        <p:txBody>
          <a:bodyPr anchor="ctr">
            <a:noAutofit/>
          </a:bodyPr>
          <a:lstStyle/>
          <a:p>
            <a:pPr algn="ctr"/>
            <a:r>
              <a:rPr lang="ro-RO" dirty="0"/>
              <a:t>BD ŞCOLARITATE în </a:t>
            </a:r>
            <a:r>
              <a:rPr lang="en-US" dirty="0" err="1"/>
              <a:t>2FN</a:t>
            </a:r>
            <a:endParaRPr lang="en-US" dirty="0"/>
          </a:p>
        </p:txBody>
      </p:sp>
      <p:sp>
        <p:nvSpPr>
          <p:cNvPr id="16387" name="Rectangle 5"/>
          <p:cNvSpPr>
            <a:spLocks noGrp="1" noChangeArrowheads="1"/>
          </p:cNvSpPr>
          <p:nvPr>
            <p:ph idx="1"/>
          </p:nvPr>
        </p:nvSpPr>
        <p:spPr>
          <a:xfrm>
            <a:off x="842962" y="1492623"/>
            <a:ext cx="8045541" cy="5136777"/>
          </a:xfrm>
        </p:spPr>
        <p:txBody>
          <a:bodyPr>
            <a:normAutofit/>
          </a:bodyPr>
          <a:lstStyle/>
          <a:p>
            <a:pPr algn="just">
              <a:buFontTx/>
              <a:buNone/>
            </a:pPr>
            <a:r>
              <a:rPr lang="en-US" sz="2800" dirty="0" err="1">
                <a:cs typeface="Times New Roman" pitchFamily="18" charset="0"/>
              </a:rPr>
              <a:t>R1</a:t>
            </a:r>
            <a:r>
              <a:rPr lang="en-US" sz="2800" dirty="0">
                <a:cs typeface="Times New Roman" pitchFamily="18" charset="0"/>
              </a:rPr>
              <a:t> {</a:t>
            </a:r>
            <a:r>
              <a:rPr lang="en-US" sz="2800" u="sng" dirty="0" err="1">
                <a:cs typeface="Times New Roman" pitchFamily="18" charset="0"/>
              </a:rPr>
              <a:t>Matricol</a:t>
            </a:r>
            <a:r>
              <a:rPr lang="en-US" sz="2800" dirty="0">
                <a:cs typeface="Times New Roman" pitchFamily="18" charset="0"/>
              </a:rPr>
              <a:t>, </a:t>
            </a:r>
            <a:r>
              <a:rPr lang="en-US" sz="2800" dirty="0" err="1">
                <a:cs typeface="Times New Roman" pitchFamily="18" charset="0"/>
              </a:rPr>
              <a:t>NumePrenumeS</a:t>
            </a:r>
            <a:r>
              <a:rPr lang="en-US" sz="2800" dirty="0">
                <a:cs typeface="Times New Roman" pitchFamily="18" charset="0"/>
              </a:rPr>
              <a:t>, </a:t>
            </a:r>
            <a:r>
              <a:rPr lang="en-US" sz="2800" dirty="0" err="1">
                <a:cs typeface="Times New Roman" pitchFamily="18" charset="0"/>
              </a:rPr>
              <a:t>AdresaS</a:t>
            </a:r>
            <a:r>
              <a:rPr lang="en-US" sz="2800" dirty="0">
                <a:cs typeface="Times New Roman" pitchFamily="18" charset="0"/>
              </a:rPr>
              <a:t>, </a:t>
            </a:r>
            <a:r>
              <a:rPr lang="en-US" sz="2800" dirty="0" err="1">
                <a:cs typeface="Times New Roman" pitchFamily="18" charset="0"/>
              </a:rPr>
              <a:t>TelefonS</a:t>
            </a:r>
            <a:r>
              <a:rPr lang="en-US" sz="2800" dirty="0">
                <a:cs typeface="Times New Roman" pitchFamily="18" charset="0"/>
              </a:rPr>
              <a:t>, </a:t>
            </a:r>
            <a:r>
              <a:rPr lang="en-US" sz="2800" dirty="0" err="1">
                <a:cs typeface="Times New Roman" pitchFamily="18" charset="0"/>
              </a:rPr>
              <a:t>EMailS</a:t>
            </a:r>
            <a:r>
              <a:rPr lang="en-US" sz="2800" dirty="0">
                <a:cs typeface="Times New Roman" pitchFamily="18" charset="0"/>
              </a:rPr>
              <a:t>, </a:t>
            </a:r>
            <a:r>
              <a:rPr lang="en-US" sz="2800" dirty="0" err="1">
                <a:cs typeface="Times New Roman" pitchFamily="18" charset="0"/>
              </a:rPr>
              <a:t>CNPS</a:t>
            </a:r>
            <a:r>
              <a:rPr lang="en-US" sz="2800" dirty="0">
                <a:cs typeface="Times New Roman" pitchFamily="18" charset="0"/>
              </a:rPr>
              <a:t>, </a:t>
            </a:r>
            <a:r>
              <a:rPr lang="en-US" sz="2800" dirty="0" err="1">
                <a:cs typeface="Times New Roman" pitchFamily="18" charset="0"/>
              </a:rPr>
              <a:t>SexS</a:t>
            </a:r>
            <a:r>
              <a:rPr lang="en-US" sz="2800" dirty="0">
                <a:cs typeface="Times New Roman" pitchFamily="18" charset="0"/>
              </a:rPr>
              <a:t>, </a:t>
            </a:r>
            <a:r>
              <a:rPr lang="en-US" sz="2800" dirty="0" err="1">
                <a:cs typeface="Times New Roman" pitchFamily="18" charset="0"/>
              </a:rPr>
              <a:t>Centru</a:t>
            </a:r>
            <a:r>
              <a:rPr lang="en-US" sz="2800" dirty="0">
                <a:cs typeface="Times New Roman" pitchFamily="18" charset="0"/>
              </a:rPr>
              <a:t>, </a:t>
            </a:r>
            <a:r>
              <a:rPr lang="en-US" sz="2800" dirty="0" err="1">
                <a:cs typeface="Times New Roman" pitchFamily="18" charset="0"/>
              </a:rPr>
              <a:t>CicluStudii</a:t>
            </a:r>
            <a:r>
              <a:rPr lang="en-US" sz="2800" dirty="0">
                <a:cs typeface="Times New Roman" pitchFamily="18" charset="0"/>
              </a:rPr>
              <a:t>, </a:t>
            </a:r>
            <a:r>
              <a:rPr lang="en-US" sz="2800" dirty="0" err="1">
                <a:cs typeface="Times New Roman" pitchFamily="18" charset="0"/>
              </a:rPr>
              <a:t>AnStudii</a:t>
            </a:r>
            <a:r>
              <a:rPr lang="en-US" sz="2800" dirty="0">
                <a:cs typeface="Times New Roman" pitchFamily="18" charset="0"/>
              </a:rPr>
              <a:t>, </a:t>
            </a:r>
            <a:r>
              <a:rPr lang="en-US" sz="2800" dirty="0" err="1">
                <a:cs typeface="Times New Roman" pitchFamily="18" charset="0"/>
              </a:rPr>
              <a:t>FStudii</a:t>
            </a:r>
            <a:r>
              <a:rPr lang="en-US" sz="2800" dirty="0">
                <a:cs typeface="Times New Roman" pitchFamily="18" charset="0"/>
              </a:rPr>
              <a:t>, Spec, </a:t>
            </a:r>
            <a:r>
              <a:rPr lang="en-US" sz="2800" dirty="0" err="1">
                <a:cs typeface="Times New Roman" pitchFamily="18" charset="0"/>
              </a:rPr>
              <a:t>SerieCurs</a:t>
            </a:r>
            <a:r>
              <a:rPr lang="en-US" sz="2800" dirty="0">
                <a:cs typeface="Times New Roman" pitchFamily="18" charset="0"/>
              </a:rPr>
              <a:t>, </a:t>
            </a:r>
            <a:r>
              <a:rPr lang="en-US" sz="2800" dirty="0" err="1">
                <a:cs typeface="Times New Roman" pitchFamily="18" charset="0"/>
              </a:rPr>
              <a:t>Grupa</a:t>
            </a:r>
            <a:r>
              <a:rPr lang="en-US" sz="2800" dirty="0">
                <a:cs typeface="Times New Roman" pitchFamily="18" charset="0"/>
              </a:rPr>
              <a:t>, </a:t>
            </a:r>
            <a:r>
              <a:rPr lang="en-US" sz="2800" dirty="0" err="1">
                <a:cs typeface="Times New Roman" pitchFamily="18" charset="0"/>
              </a:rPr>
              <a:t>TipBursa</a:t>
            </a:r>
            <a:r>
              <a:rPr lang="en-US" sz="2800" dirty="0">
                <a:cs typeface="Times New Roman" pitchFamily="18" charset="0"/>
              </a:rPr>
              <a:t>, </a:t>
            </a:r>
            <a:r>
              <a:rPr lang="en-US" sz="2800" dirty="0" err="1">
                <a:cs typeface="Times New Roman" pitchFamily="18" charset="0"/>
              </a:rPr>
              <a:t>CuantumLBursa</a:t>
            </a:r>
            <a:r>
              <a:rPr lang="en-US" sz="2800" dirty="0">
                <a:cs typeface="Times New Roman" pitchFamily="18" charset="0"/>
              </a:rPr>
              <a:t>}</a:t>
            </a:r>
          </a:p>
          <a:p>
            <a:pPr algn="just">
              <a:buFontTx/>
              <a:buNone/>
            </a:pPr>
            <a:endParaRPr lang="en-US" sz="1600" dirty="0">
              <a:cs typeface="Times New Roman" pitchFamily="18" charset="0"/>
            </a:endParaRPr>
          </a:p>
          <a:p>
            <a:pPr algn="just">
              <a:buFontTx/>
              <a:buNone/>
            </a:pPr>
            <a:r>
              <a:rPr lang="en-US" sz="2800" dirty="0" err="1">
                <a:cs typeface="Times New Roman" pitchFamily="18" charset="0"/>
              </a:rPr>
              <a:t>R2</a:t>
            </a:r>
            <a:r>
              <a:rPr lang="en-US" sz="2800" dirty="0">
                <a:cs typeface="Times New Roman" pitchFamily="18" charset="0"/>
              </a:rPr>
              <a:t> {</a:t>
            </a:r>
            <a:r>
              <a:rPr lang="en-US" sz="2800" u="sng" dirty="0" err="1">
                <a:cs typeface="Times New Roman" pitchFamily="18" charset="0"/>
              </a:rPr>
              <a:t>CodDisc</a:t>
            </a:r>
            <a:r>
              <a:rPr lang="en-US" sz="2800" dirty="0">
                <a:cs typeface="Times New Roman" pitchFamily="18" charset="0"/>
              </a:rPr>
              <a:t>, </a:t>
            </a:r>
            <a:r>
              <a:rPr lang="en-US" sz="2800" dirty="0" err="1">
                <a:cs typeface="Times New Roman" pitchFamily="18" charset="0"/>
              </a:rPr>
              <a:t>DenDisc</a:t>
            </a:r>
            <a:r>
              <a:rPr lang="en-US" sz="2800" dirty="0">
                <a:cs typeface="Times New Roman" pitchFamily="18" charset="0"/>
              </a:rPr>
              <a:t>, </a:t>
            </a:r>
            <a:r>
              <a:rPr lang="en-US" sz="2800" dirty="0" err="1">
                <a:cs typeface="Times New Roman" pitchFamily="18" charset="0"/>
              </a:rPr>
              <a:t>NrCrediteDisc</a:t>
            </a:r>
            <a:r>
              <a:rPr lang="en-US" sz="2800" dirty="0">
                <a:cs typeface="Times New Roman" pitchFamily="18" charset="0"/>
              </a:rPr>
              <a:t>}</a:t>
            </a:r>
          </a:p>
          <a:p>
            <a:pPr algn="just">
              <a:buFontTx/>
              <a:buNone/>
            </a:pPr>
            <a:endParaRPr lang="en-US" sz="1600" dirty="0">
              <a:cs typeface="Times New Roman" pitchFamily="18" charset="0"/>
            </a:endParaRPr>
          </a:p>
          <a:p>
            <a:pPr algn="just">
              <a:buFontTx/>
              <a:buNone/>
            </a:pPr>
            <a:r>
              <a:rPr lang="en-US" sz="2800" dirty="0" err="1">
                <a:cs typeface="Times New Roman" pitchFamily="18" charset="0"/>
              </a:rPr>
              <a:t>R4</a:t>
            </a:r>
            <a:r>
              <a:rPr lang="en-US" sz="2800" dirty="0">
                <a:cs typeface="Times New Roman" pitchFamily="18" charset="0"/>
              </a:rPr>
              <a:t> {</a:t>
            </a:r>
            <a:r>
              <a:rPr lang="en-US" sz="2800" u="sng" dirty="0" err="1">
                <a:cs typeface="Times New Roman" pitchFamily="18" charset="0"/>
              </a:rPr>
              <a:t>Matricol</a:t>
            </a:r>
            <a:r>
              <a:rPr lang="en-US" sz="2800" dirty="0">
                <a:cs typeface="Times New Roman" pitchFamily="18" charset="0"/>
              </a:rPr>
              <a:t>, </a:t>
            </a:r>
            <a:r>
              <a:rPr lang="en-US" sz="2800" u="sng" dirty="0" err="1">
                <a:cs typeface="Times New Roman" pitchFamily="18" charset="0"/>
              </a:rPr>
              <a:t>CodDisc</a:t>
            </a:r>
            <a:r>
              <a:rPr lang="en-US" sz="2800" dirty="0">
                <a:cs typeface="Times New Roman" pitchFamily="18" charset="0"/>
              </a:rPr>
              <a:t>, </a:t>
            </a:r>
            <a:r>
              <a:rPr lang="en-US" sz="2800" dirty="0" err="1">
                <a:cs typeface="Times New Roman" pitchFamily="18" charset="0"/>
              </a:rPr>
              <a:t>CodProf</a:t>
            </a:r>
            <a:r>
              <a:rPr lang="en-US" sz="2800" dirty="0">
                <a:cs typeface="Times New Roman" pitchFamily="18" charset="0"/>
              </a:rPr>
              <a:t>, </a:t>
            </a:r>
            <a:r>
              <a:rPr lang="en-US" sz="2800" dirty="0" err="1">
                <a:cs typeface="Times New Roman" pitchFamily="18" charset="0"/>
              </a:rPr>
              <a:t>NumeProf</a:t>
            </a:r>
            <a:r>
              <a:rPr lang="en-US" sz="2800" dirty="0">
                <a:cs typeface="Times New Roman" pitchFamily="18" charset="0"/>
              </a:rPr>
              <a:t>, </a:t>
            </a:r>
            <a:r>
              <a:rPr lang="en-US" sz="2800" dirty="0" err="1">
                <a:cs typeface="Times New Roman" pitchFamily="18" charset="0"/>
              </a:rPr>
              <a:t>Departament</a:t>
            </a:r>
            <a:r>
              <a:rPr lang="en-US" sz="2800" dirty="0">
                <a:cs typeface="Times New Roman" pitchFamily="18" charset="0"/>
              </a:rPr>
              <a:t>, </a:t>
            </a:r>
            <a:r>
              <a:rPr lang="en-US" sz="2800" dirty="0" err="1">
                <a:cs typeface="Times New Roman" pitchFamily="18" charset="0"/>
              </a:rPr>
              <a:t>EMailProf</a:t>
            </a:r>
            <a:r>
              <a:rPr lang="en-US" sz="2800" dirty="0">
                <a:cs typeface="Times New Roman" pitchFamily="18" charset="0"/>
              </a:rPr>
              <a:t>}</a:t>
            </a:r>
          </a:p>
          <a:p>
            <a:pPr algn="just">
              <a:buFontTx/>
              <a:buNone/>
            </a:pPr>
            <a:endParaRPr lang="en-US" sz="1600" dirty="0">
              <a:cs typeface="Times New Roman" pitchFamily="18" charset="0"/>
            </a:endParaRPr>
          </a:p>
          <a:p>
            <a:pPr algn="just">
              <a:buFontTx/>
              <a:buNone/>
            </a:pPr>
            <a:r>
              <a:rPr lang="en-US" sz="2800" dirty="0" err="1">
                <a:cs typeface="Times New Roman" pitchFamily="18" charset="0"/>
              </a:rPr>
              <a:t>R7</a:t>
            </a:r>
            <a:r>
              <a:rPr lang="en-US" sz="2800" dirty="0">
                <a:cs typeface="Times New Roman" pitchFamily="18" charset="0"/>
              </a:rPr>
              <a:t> {</a:t>
            </a:r>
            <a:r>
              <a:rPr lang="en-US" sz="2800" u="sng" dirty="0" err="1">
                <a:cs typeface="Times New Roman" pitchFamily="18" charset="0"/>
              </a:rPr>
              <a:t>Matricol</a:t>
            </a:r>
            <a:r>
              <a:rPr lang="en-US" sz="2800" dirty="0">
                <a:cs typeface="Times New Roman" pitchFamily="18" charset="0"/>
              </a:rPr>
              <a:t>, </a:t>
            </a:r>
            <a:r>
              <a:rPr lang="en-US" sz="2800" u="sng" dirty="0" err="1">
                <a:cs typeface="Times New Roman" pitchFamily="18" charset="0"/>
              </a:rPr>
              <a:t>CodDisc</a:t>
            </a:r>
            <a:r>
              <a:rPr lang="en-US" sz="2800" dirty="0">
                <a:cs typeface="Times New Roman" pitchFamily="18" charset="0"/>
              </a:rPr>
              <a:t>, </a:t>
            </a:r>
            <a:r>
              <a:rPr lang="en-US" sz="2800" u="sng" dirty="0" err="1">
                <a:cs typeface="Times New Roman" pitchFamily="18" charset="0"/>
              </a:rPr>
              <a:t>DataEx</a:t>
            </a:r>
            <a:r>
              <a:rPr lang="en-US" sz="2800" dirty="0">
                <a:cs typeface="Times New Roman" pitchFamily="18" charset="0"/>
              </a:rPr>
              <a:t>, </a:t>
            </a:r>
            <a:r>
              <a:rPr lang="en-US" sz="2800" dirty="0" err="1">
                <a:cs typeface="Times New Roman" pitchFamily="18" charset="0"/>
              </a:rPr>
              <a:t>NotaEx</a:t>
            </a:r>
            <a:r>
              <a:rPr lang="en-US" sz="2800" dirty="0">
                <a:cs typeface="Times New Roman" pitchFamily="18" charset="0"/>
              </a:rPr>
              <a:t>}</a:t>
            </a:r>
          </a:p>
          <a:p>
            <a:pPr>
              <a:lnSpc>
                <a:spcPct val="80000"/>
              </a:lnSpc>
              <a:buFontTx/>
              <a:buNone/>
            </a:pPr>
            <a:endParaRPr lang="en-US" dirty="0"/>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915399" cy="1417638"/>
          </a:xfrm>
        </p:spPr>
        <p:txBody>
          <a:bodyPr anchor="ctr">
            <a:noAutofit/>
          </a:bodyPr>
          <a:lstStyle/>
          <a:p>
            <a:pPr algn="ctr"/>
            <a:r>
              <a:rPr lang="en-US" dirty="0" err="1"/>
              <a:t>Sunt</a:t>
            </a:r>
            <a:r>
              <a:rPr lang="en-US" dirty="0"/>
              <a:t> </a:t>
            </a:r>
            <a:r>
              <a:rPr lang="en-US" dirty="0" err="1"/>
              <a:t>rela</a:t>
            </a:r>
            <a:r>
              <a:rPr lang="ro-RO" dirty="0"/>
              <a:t>ţiile R1, R2, R4, R7 în 3FN</a:t>
            </a:r>
            <a:r>
              <a:rPr lang="en-US" dirty="0"/>
              <a:t>?</a:t>
            </a:r>
          </a:p>
        </p:txBody>
      </p:sp>
      <p:sp>
        <p:nvSpPr>
          <p:cNvPr id="3" name="Content Placeholder 2"/>
          <p:cNvSpPr>
            <a:spLocks noGrp="1"/>
          </p:cNvSpPr>
          <p:nvPr>
            <p:ph idx="1"/>
          </p:nvPr>
        </p:nvSpPr>
        <p:spPr>
          <a:xfrm>
            <a:off x="604285" y="1519517"/>
            <a:ext cx="8511988" cy="1411942"/>
          </a:xfrm>
        </p:spPr>
        <p:txBody>
          <a:bodyPr>
            <a:normAutofit/>
          </a:bodyPr>
          <a:lstStyle/>
          <a:p>
            <a:pPr>
              <a:lnSpc>
                <a:spcPct val="120000"/>
              </a:lnSpc>
            </a:pPr>
            <a:r>
              <a:rPr lang="en-US" dirty="0" err="1"/>
              <a:t>R2</a:t>
            </a:r>
            <a:r>
              <a:rPr lang="en-US" dirty="0"/>
              <a:t> </a:t>
            </a:r>
            <a:r>
              <a:rPr lang="ro-RO" dirty="0"/>
              <a:t>şi R7 nu conţin DF tranzitive, deci sunt în 2FN</a:t>
            </a:r>
          </a:p>
          <a:p>
            <a:pPr>
              <a:lnSpc>
                <a:spcPct val="120000"/>
              </a:lnSpc>
            </a:pPr>
            <a:r>
              <a:rPr lang="ro-RO" dirty="0"/>
              <a:t>R1 şi R4 </a:t>
            </a:r>
            <a:r>
              <a:rPr lang="ro-RO" b="1" dirty="0"/>
              <a:t>conţin</a:t>
            </a:r>
            <a:r>
              <a:rPr lang="ro-RO" dirty="0"/>
              <a:t> DF tranzitive, deci </a:t>
            </a:r>
            <a:r>
              <a:rPr lang="ro-RO" b="1" dirty="0"/>
              <a:t>nu</a:t>
            </a:r>
            <a:r>
              <a:rPr lang="ro-RO" dirty="0"/>
              <a:t> sunt în 3FN</a:t>
            </a:r>
          </a:p>
          <a:p>
            <a:endParaRPr lang="en-US" dirty="0"/>
          </a:p>
        </p:txBody>
      </p:sp>
      <p:sp>
        <p:nvSpPr>
          <p:cNvPr id="4" name="Rectangle 3"/>
          <p:cNvSpPr txBox="1">
            <a:spLocks noChangeArrowheads="1"/>
          </p:cNvSpPr>
          <p:nvPr/>
        </p:nvSpPr>
        <p:spPr>
          <a:xfrm>
            <a:off x="-134470" y="4546220"/>
            <a:ext cx="1381966" cy="442631"/>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sp>
        <p:nvSpPr>
          <p:cNvPr id="5" name="Rectangle 3"/>
          <p:cNvSpPr txBox="1">
            <a:spLocks noChangeArrowheads="1"/>
          </p:cNvSpPr>
          <p:nvPr/>
        </p:nvSpPr>
        <p:spPr>
          <a:xfrm>
            <a:off x="872659" y="3667669"/>
            <a:ext cx="2031907"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TipBursă</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sp>
        <p:nvSpPr>
          <p:cNvPr id="6" name="Rectangle 3"/>
          <p:cNvSpPr txBox="1">
            <a:spLocks noChangeArrowheads="1"/>
          </p:cNvSpPr>
          <p:nvPr/>
        </p:nvSpPr>
        <p:spPr>
          <a:xfrm>
            <a:off x="2150128" y="4729989"/>
            <a:ext cx="2704260" cy="541250"/>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ro-RO" sz="2200" b="1" i="0" u="none" strike="noStrike" kern="1200" cap="none" spc="0" normalizeH="0" baseline="0" noProof="0">
                <a:ln>
                  <a:noFill/>
                </a:ln>
                <a:solidFill>
                  <a:schemeClr val="tx1"/>
                </a:solidFill>
                <a:effectLst/>
                <a:uLnTx/>
                <a:uFillTx/>
                <a:latin typeface="+mn-lt"/>
                <a:ea typeface="+mn-ea"/>
                <a:cs typeface="Times New Roman" pitchFamily="18" charset="0"/>
              </a:rPr>
              <a:t>CuantumLBursă</a:t>
            </a:r>
            <a:endPar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endParaRPr>
          </a:p>
        </p:txBody>
      </p:sp>
      <p:cxnSp>
        <p:nvCxnSpPr>
          <p:cNvPr id="7" name="Straight Arrow Connector 6"/>
          <p:cNvCxnSpPr/>
          <p:nvPr/>
        </p:nvCxnSpPr>
        <p:spPr>
          <a:xfrm flipV="1">
            <a:off x="847166" y="4061012"/>
            <a:ext cx="739588" cy="45720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1290919" y="4787152"/>
            <a:ext cx="1021976" cy="121023"/>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 name="Straight Arrow Connector 8"/>
          <p:cNvCxnSpPr/>
          <p:nvPr/>
        </p:nvCxnSpPr>
        <p:spPr>
          <a:xfrm>
            <a:off x="1927415" y="4153454"/>
            <a:ext cx="1367115" cy="57991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5365376" y="5325032"/>
            <a:ext cx="1748117" cy="348557"/>
          </a:xfrm>
          <a:prstGeom prst="rect">
            <a:avLst/>
          </a:prstGeom>
          <a:noFill/>
          <a:ln>
            <a:noFill/>
          </a:ln>
        </p:spPr>
        <p:txBody>
          <a:bodyPr wrap="square" rtlCol="0">
            <a:spAutoFit/>
          </a:bodyPr>
          <a:lstStyle/>
          <a:p>
            <a:pPr>
              <a:buNone/>
            </a:pPr>
            <a:r>
              <a:rPr lang="ro-RO" sz="1800" b="1">
                <a:solidFill>
                  <a:srgbClr val="FF0000"/>
                </a:solidFill>
                <a:latin typeface="Segoe Print" pitchFamily="2" charset="0"/>
              </a:rPr>
              <a:t>DF tranzitivă</a:t>
            </a:r>
            <a:endParaRPr lang="en-US" sz="1800" b="1">
              <a:solidFill>
                <a:srgbClr val="FF0000"/>
              </a:solidFill>
              <a:latin typeface="Segoe Print" pitchFamily="2" charset="0"/>
            </a:endParaRPr>
          </a:p>
        </p:txBody>
      </p:sp>
      <p:sp>
        <p:nvSpPr>
          <p:cNvPr id="17" name="TextBox 16"/>
          <p:cNvSpPr txBox="1"/>
          <p:nvPr/>
        </p:nvSpPr>
        <p:spPr>
          <a:xfrm>
            <a:off x="1607232" y="2918009"/>
            <a:ext cx="603050" cy="480131"/>
          </a:xfrm>
          <a:prstGeom prst="rect">
            <a:avLst/>
          </a:prstGeom>
          <a:noFill/>
        </p:spPr>
        <p:txBody>
          <a:bodyPr wrap="none" rtlCol="0">
            <a:spAutoFit/>
          </a:bodyPr>
          <a:lstStyle/>
          <a:p>
            <a:pPr>
              <a:buNone/>
            </a:pPr>
            <a:r>
              <a:rPr lang="en-US">
                <a:latin typeface="Segoe UI Semibold" pitchFamily="34" charset="0"/>
              </a:rPr>
              <a:t>R1</a:t>
            </a:r>
          </a:p>
        </p:txBody>
      </p:sp>
      <p:sp>
        <p:nvSpPr>
          <p:cNvPr id="18" name="TextBox 17"/>
          <p:cNvSpPr txBox="1"/>
          <p:nvPr/>
        </p:nvSpPr>
        <p:spPr>
          <a:xfrm>
            <a:off x="6464501" y="2989727"/>
            <a:ext cx="606256" cy="480131"/>
          </a:xfrm>
          <a:prstGeom prst="rect">
            <a:avLst/>
          </a:prstGeom>
          <a:noFill/>
        </p:spPr>
        <p:txBody>
          <a:bodyPr wrap="none" rtlCol="0">
            <a:spAutoFit/>
          </a:bodyPr>
          <a:lstStyle/>
          <a:p>
            <a:pPr>
              <a:buNone/>
            </a:pPr>
            <a:r>
              <a:rPr lang="en-US">
                <a:latin typeface="Segoe UI Semibold" pitchFamily="34" charset="0"/>
              </a:rPr>
              <a:t>R4</a:t>
            </a:r>
          </a:p>
        </p:txBody>
      </p:sp>
      <p:sp>
        <p:nvSpPr>
          <p:cNvPr id="19" name="Rectangle 3"/>
          <p:cNvSpPr txBox="1">
            <a:spLocks noChangeArrowheads="1"/>
          </p:cNvSpPr>
          <p:nvPr/>
        </p:nvSpPr>
        <p:spPr>
          <a:xfrm>
            <a:off x="7246562" y="337183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CodDisc</a:t>
            </a:r>
          </a:p>
        </p:txBody>
      </p:sp>
      <p:sp>
        <p:nvSpPr>
          <p:cNvPr id="20" name="Rectangle 3"/>
          <p:cNvSpPr txBox="1">
            <a:spLocks noChangeArrowheads="1"/>
          </p:cNvSpPr>
          <p:nvPr/>
        </p:nvSpPr>
        <p:spPr>
          <a:xfrm>
            <a:off x="5081583" y="3546640"/>
            <a:ext cx="1494032" cy="460579"/>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Matricol</a:t>
            </a:r>
          </a:p>
        </p:txBody>
      </p:sp>
      <p:cxnSp>
        <p:nvCxnSpPr>
          <p:cNvPr id="22" name="Straight Arrow Connector 21"/>
          <p:cNvCxnSpPr>
            <a:endCxn id="25" idx="1"/>
          </p:cNvCxnSpPr>
          <p:nvPr/>
        </p:nvCxnSpPr>
        <p:spPr>
          <a:xfrm>
            <a:off x="6037730" y="3953435"/>
            <a:ext cx="1174840" cy="49101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rot="16200000" flipH="1">
            <a:off x="7241241" y="4982134"/>
            <a:ext cx="484097" cy="1210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rot="10800000" flipV="1">
            <a:off x="7032813" y="5634316"/>
            <a:ext cx="699249" cy="65890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5" name="Oval 24"/>
          <p:cNvSpPr/>
          <p:nvPr/>
        </p:nvSpPr>
        <p:spPr>
          <a:xfrm>
            <a:off x="7167277" y="4397182"/>
            <a:ext cx="309283" cy="32273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3"/>
          <p:cNvSpPr txBox="1">
            <a:spLocks noChangeArrowheads="1"/>
          </p:cNvSpPr>
          <p:nvPr/>
        </p:nvSpPr>
        <p:spPr>
          <a:xfrm>
            <a:off x="5897372" y="6289855"/>
            <a:ext cx="1928818" cy="56814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NumeProf</a:t>
            </a:r>
          </a:p>
        </p:txBody>
      </p:sp>
      <p:cxnSp>
        <p:nvCxnSpPr>
          <p:cNvPr id="27" name="Straight Arrow Connector 26"/>
          <p:cNvCxnSpPr>
            <a:endCxn id="25" idx="7"/>
          </p:cNvCxnSpPr>
          <p:nvPr/>
        </p:nvCxnSpPr>
        <p:spPr>
          <a:xfrm rot="5400000">
            <a:off x="7383223" y="3799774"/>
            <a:ext cx="692716" cy="59662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16200000" flipH="1">
            <a:off x="5788960" y="5506570"/>
            <a:ext cx="1465729" cy="53787"/>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32" name="Rectangle 3"/>
          <p:cNvSpPr txBox="1">
            <a:spLocks noChangeArrowheads="1"/>
          </p:cNvSpPr>
          <p:nvPr/>
        </p:nvSpPr>
        <p:spPr>
          <a:xfrm>
            <a:off x="7197254" y="5272342"/>
            <a:ext cx="1722621" cy="474015"/>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None/>
              <a:tabLst/>
              <a:defRPr/>
            </a:pPr>
            <a:r>
              <a:rPr kumimoji="0" lang="en-US" sz="2200" b="1" i="0" u="none" strike="noStrike" kern="1200" cap="none" spc="0" normalizeH="0" baseline="0" noProof="0">
                <a:ln>
                  <a:noFill/>
                </a:ln>
                <a:solidFill>
                  <a:schemeClr val="tx1"/>
                </a:solidFill>
                <a:effectLst/>
                <a:uLnTx/>
                <a:uFillTx/>
                <a:latin typeface="+mn-lt"/>
                <a:ea typeface="+mn-ea"/>
                <a:cs typeface="Times New Roman" pitchFamily="18" charset="0"/>
              </a:rPr>
              <a:t>CodProf</a:t>
            </a:r>
          </a:p>
        </p:txBody>
      </p:sp>
      <p:sp>
        <p:nvSpPr>
          <p:cNvPr id="46" name="Oval 45"/>
          <p:cNvSpPr/>
          <p:nvPr/>
        </p:nvSpPr>
        <p:spPr>
          <a:xfrm>
            <a:off x="6338041" y="4643711"/>
            <a:ext cx="309283" cy="322730"/>
          </a:xfrm>
          <a:prstGeom prst="ellipse">
            <a:avLst/>
          </a:prstGeom>
          <a:ln>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7" name="Straight Arrow Connector 46"/>
          <p:cNvCxnSpPr>
            <a:stCxn id="20" idx="2"/>
            <a:endCxn id="46" idx="1"/>
          </p:cNvCxnSpPr>
          <p:nvPr/>
        </p:nvCxnSpPr>
        <p:spPr>
          <a:xfrm rot="16200000" flipH="1">
            <a:off x="5764089" y="4071728"/>
            <a:ext cx="683755" cy="554735"/>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a:endCxn id="46" idx="7"/>
          </p:cNvCxnSpPr>
          <p:nvPr/>
        </p:nvCxnSpPr>
        <p:spPr>
          <a:xfrm rot="5400000">
            <a:off x="6596570" y="3757190"/>
            <a:ext cx="939245" cy="928322"/>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61" name="TextBox 60"/>
          <p:cNvSpPr txBox="1"/>
          <p:nvPr/>
        </p:nvSpPr>
        <p:spPr>
          <a:xfrm>
            <a:off x="797858" y="4952996"/>
            <a:ext cx="1748117" cy="348557"/>
          </a:xfrm>
          <a:prstGeom prst="rect">
            <a:avLst/>
          </a:prstGeom>
          <a:noFill/>
          <a:ln>
            <a:noFill/>
          </a:ln>
        </p:spPr>
        <p:txBody>
          <a:bodyPr wrap="square" rtlCol="0">
            <a:spAutoFit/>
          </a:bodyPr>
          <a:lstStyle/>
          <a:p>
            <a:pPr>
              <a:buNone/>
            </a:pPr>
            <a:r>
              <a:rPr lang="ro-RO" sz="1800" b="1">
                <a:solidFill>
                  <a:srgbClr val="FF0000"/>
                </a:solidFill>
                <a:latin typeface="Segoe Print" pitchFamily="2" charset="0"/>
              </a:rPr>
              <a:t>DF tranzitivă</a:t>
            </a:r>
            <a:endParaRPr lang="en-US" sz="1800" b="1">
              <a:solidFill>
                <a:srgbClr val="FF0000"/>
              </a:solidFill>
              <a:latin typeface="Segoe Print" pitchFamily="2"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fill="hold" nodeType="withEffect">
                                  <p:stCondLst>
                                    <p:cond delay="0"/>
                                  </p:stCondLst>
                                  <p:childTnLst>
                                    <p:anim calcmode="discrete" valueType="str">
                                      <p:cBhvr>
                                        <p:cTn id="6" dur="1000" fill="hold"/>
                                        <p:tgtEl>
                                          <p:spTgt spid="27"/>
                                        </p:tgtEl>
                                        <p:attrNameLst>
                                          <p:attrName>style.visibility</p:attrName>
                                        </p:attrNameLst>
                                      </p:cBhvr>
                                      <p:tavLst>
                                        <p:tav tm="0">
                                          <p:val>
                                            <p:strVal val="hidden"/>
                                          </p:val>
                                        </p:tav>
                                        <p:tav tm="50000">
                                          <p:val>
                                            <p:strVal val="visible"/>
                                          </p:val>
                                        </p:tav>
                                      </p:tavLst>
                                    </p:anim>
                                  </p:childTnLst>
                                </p:cTn>
                              </p:par>
                              <p:par>
                                <p:cTn id="7" presetID="35" presetClass="emph" presetSubtype="0" fill="hold" nodeType="withEffect">
                                  <p:stCondLst>
                                    <p:cond delay="0"/>
                                  </p:stCondLst>
                                  <p:childTnLst>
                                    <p:anim calcmode="discrete" valueType="str">
                                      <p:cBhvr>
                                        <p:cTn id="8" dur="1000" fill="hold"/>
                                        <p:tgtEl>
                                          <p:spTgt spid="22"/>
                                        </p:tgtEl>
                                        <p:attrNameLst>
                                          <p:attrName>style.visibility</p:attrName>
                                        </p:attrNameLst>
                                      </p:cBhvr>
                                      <p:tavLst>
                                        <p:tav tm="0">
                                          <p:val>
                                            <p:strVal val="hidden"/>
                                          </p:val>
                                        </p:tav>
                                        <p:tav tm="50000">
                                          <p:val>
                                            <p:strVal val="visible"/>
                                          </p:val>
                                        </p:tav>
                                      </p:tavLst>
                                    </p:anim>
                                  </p:childTnLst>
                                </p:cTn>
                              </p:par>
                              <p:par>
                                <p:cTn id="9" presetID="35" presetClass="emph" presetSubtype="0" fill="hold" nodeType="withEffect">
                                  <p:stCondLst>
                                    <p:cond delay="0"/>
                                  </p:stCondLst>
                                  <p:childTnLst>
                                    <p:anim calcmode="discrete" valueType="str">
                                      <p:cBhvr>
                                        <p:cTn id="10" dur="1000" fill="hold"/>
                                        <p:tgtEl>
                                          <p:spTgt spid="24"/>
                                        </p:tgtEl>
                                        <p:attrNameLst>
                                          <p:attrName>style.visibility</p:attrName>
                                        </p:attrNameLst>
                                      </p:cBhvr>
                                      <p:tavLst>
                                        <p:tav tm="0">
                                          <p:val>
                                            <p:strVal val="hidden"/>
                                          </p:val>
                                        </p:tav>
                                        <p:tav tm="50000">
                                          <p:val>
                                            <p:strVal val="visible"/>
                                          </p:val>
                                        </p:tav>
                                      </p:tavLst>
                                    </p:anim>
                                  </p:childTnLst>
                                </p:cTn>
                              </p:par>
                              <p:par>
                                <p:cTn id="11" presetID="35" presetClass="emph" presetSubtype="0" fill="hold" grpId="0" nodeType="withEffect">
                                  <p:stCondLst>
                                    <p:cond delay="0"/>
                                  </p:stCondLst>
                                  <p:childTnLst>
                                    <p:anim calcmode="discrete" valueType="str">
                                      <p:cBhvr>
                                        <p:cTn id="12" dur="1000" fill="hold"/>
                                        <p:tgtEl>
                                          <p:spTgt spid="25"/>
                                        </p:tgtEl>
                                        <p:attrNameLst>
                                          <p:attrName>style.visibility</p:attrName>
                                        </p:attrNameLst>
                                      </p:cBhvr>
                                      <p:tavLst>
                                        <p:tav tm="0">
                                          <p:val>
                                            <p:strVal val="hidden"/>
                                          </p:val>
                                        </p:tav>
                                        <p:tav tm="50000">
                                          <p:val>
                                            <p:strVal val="visible"/>
                                          </p:val>
                                        </p:tav>
                                      </p:tavLst>
                                    </p:anim>
                                  </p:childTnLst>
                                </p:cTn>
                              </p:par>
                              <p:par>
                                <p:cTn id="13" presetID="35" presetClass="emph" presetSubtype="0" fill="hold" nodeType="withEffect">
                                  <p:stCondLst>
                                    <p:cond delay="0"/>
                                  </p:stCondLst>
                                  <p:childTnLst>
                                    <p:anim calcmode="discrete" valueType="str">
                                      <p:cBhvr>
                                        <p:cTn id="14" dur="500" fill="hold"/>
                                        <p:tgtEl>
                                          <p:spTgt spid="23"/>
                                        </p:tgtEl>
                                        <p:attrNameLst>
                                          <p:attrName>style.visibility</p:attrName>
                                        </p:attrNameLst>
                                      </p:cBhvr>
                                      <p:tavLst>
                                        <p:tav tm="0">
                                          <p:val>
                                            <p:strVal val="hidden"/>
                                          </p:val>
                                        </p:tav>
                                        <p:tav tm="50000">
                                          <p:val>
                                            <p:strVal val="visible"/>
                                          </p:val>
                                        </p:tav>
                                      </p:tavLst>
                                    </p:anim>
                                  </p:childTnLst>
                                </p:cTn>
                              </p:par>
                            </p:childTnLst>
                          </p:cTn>
                        </p:par>
                        <p:par>
                          <p:cTn id="15" fill="hold">
                            <p:stCondLst>
                              <p:cond delay="1000"/>
                            </p:stCondLst>
                            <p:childTnLst>
                              <p:par>
                                <p:cTn id="16" presetID="35" presetClass="emph" presetSubtype="0" fill="hold" nodeType="afterEffect">
                                  <p:stCondLst>
                                    <p:cond delay="0"/>
                                  </p:stCondLst>
                                  <p:childTnLst>
                                    <p:anim calcmode="discrete" valueType="str">
                                      <p:cBhvr>
                                        <p:cTn id="17" dur="1000" fill="hold"/>
                                        <p:tgtEl>
                                          <p:spTgt spid="27"/>
                                        </p:tgtEl>
                                        <p:attrNameLst>
                                          <p:attrName>style.visibility</p:attrName>
                                        </p:attrNameLst>
                                      </p:cBhvr>
                                      <p:tavLst>
                                        <p:tav tm="0">
                                          <p:val>
                                            <p:strVal val="hidden"/>
                                          </p:val>
                                        </p:tav>
                                        <p:tav tm="50000">
                                          <p:val>
                                            <p:strVal val="visible"/>
                                          </p:val>
                                        </p:tav>
                                      </p:tavLst>
                                    </p:anim>
                                  </p:childTnLst>
                                </p:cTn>
                              </p:par>
                              <p:par>
                                <p:cTn id="18" presetID="35" presetClass="emph" presetSubtype="0" fill="hold" nodeType="withEffect">
                                  <p:stCondLst>
                                    <p:cond delay="0"/>
                                  </p:stCondLst>
                                  <p:childTnLst>
                                    <p:anim calcmode="discrete" valueType="str">
                                      <p:cBhvr>
                                        <p:cTn id="19" dur="1000" fill="hold"/>
                                        <p:tgtEl>
                                          <p:spTgt spid="22"/>
                                        </p:tgtEl>
                                        <p:attrNameLst>
                                          <p:attrName>style.visibility</p:attrName>
                                        </p:attrNameLst>
                                      </p:cBhvr>
                                      <p:tavLst>
                                        <p:tav tm="0">
                                          <p:val>
                                            <p:strVal val="hidden"/>
                                          </p:val>
                                        </p:tav>
                                        <p:tav tm="50000">
                                          <p:val>
                                            <p:strVal val="visible"/>
                                          </p:val>
                                        </p:tav>
                                      </p:tavLst>
                                    </p:anim>
                                  </p:childTnLst>
                                </p:cTn>
                              </p:par>
                              <p:par>
                                <p:cTn id="20" presetID="35" presetClass="emph" presetSubtype="0" fill="hold" nodeType="withEffect">
                                  <p:stCondLst>
                                    <p:cond delay="0"/>
                                  </p:stCondLst>
                                  <p:childTnLst>
                                    <p:anim calcmode="discrete" valueType="str">
                                      <p:cBhvr>
                                        <p:cTn id="21" dur="1000" fill="hold"/>
                                        <p:tgtEl>
                                          <p:spTgt spid="24"/>
                                        </p:tgtEl>
                                        <p:attrNameLst>
                                          <p:attrName>style.visibility</p:attrName>
                                        </p:attrNameLst>
                                      </p:cBhvr>
                                      <p:tavLst>
                                        <p:tav tm="0">
                                          <p:val>
                                            <p:strVal val="hidden"/>
                                          </p:val>
                                        </p:tav>
                                        <p:tav tm="50000">
                                          <p:val>
                                            <p:strVal val="visible"/>
                                          </p:val>
                                        </p:tav>
                                      </p:tavLst>
                                    </p:anim>
                                  </p:childTnLst>
                                </p:cTn>
                              </p:par>
                              <p:par>
                                <p:cTn id="22" presetID="35" presetClass="emph" presetSubtype="0" fill="hold" nodeType="withEffect">
                                  <p:stCondLst>
                                    <p:cond delay="0"/>
                                  </p:stCondLst>
                                  <p:childTnLst>
                                    <p:anim calcmode="discrete" valueType="str">
                                      <p:cBhvr>
                                        <p:cTn id="23" dur="1000" fill="hold"/>
                                        <p:tgtEl>
                                          <p:spTgt spid="23"/>
                                        </p:tgtEl>
                                        <p:attrNameLst>
                                          <p:attrName>style.visibility</p:attrName>
                                        </p:attrNameLst>
                                      </p:cBhvr>
                                      <p:tavLst>
                                        <p:tav tm="0">
                                          <p:val>
                                            <p:strVal val="hidden"/>
                                          </p:val>
                                        </p:tav>
                                        <p:tav tm="50000">
                                          <p:val>
                                            <p:strVal val="visible"/>
                                          </p:val>
                                        </p:tav>
                                      </p:tavLst>
                                    </p:anim>
                                  </p:childTnLst>
                                </p:cTn>
                              </p:par>
                            </p:childTnLst>
                          </p:cTn>
                        </p:par>
                        <p:par>
                          <p:cTn id="24" fill="hold">
                            <p:stCondLst>
                              <p:cond delay="2000"/>
                            </p:stCondLst>
                            <p:childTnLst>
                              <p:par>
                                <p:cTn id="25" presetID="35" presetClass="emph" presetSubtype="0" fill="hold" nodeType="afterEffect">
                                  <p:stCondLst>
                                    <p:cond delay="0"/>
                                  </p:stCondLst>
                                  <p:childTnLst>
                                    <p:anim calcmode="discrete" valueType="str">
                                      <p:cBhvr>
                                        <p:cTn id="26" dur="1000" fill="hold"/>
                                        <p:tgtEl>
                                          <p:spTgt spid="27"/>
                                        </p:tgtEl>
                                        <p:attrNameLst>
                                          <p:attrName>style.visibility</p:attrName>
                                        </p:attrNameLst>
                                      </p:cBhvr>
                                      <p:tavLst>
                                        <p:tav tm="0">
                                          <p:val>
                                            <p:strVal val="hidden"/>
                                          </p:val>
                                        </p:tav>
                                        <p:tav tm="50000">
                                          <p:val>
                                            <p:strVal val="visible"/>
                                          </p:val>
                                        </p:tav>
                                      </p:tavLst>
                                    </p:anim>
                                  </p:childTnLst>
                                </p:cTn>
                              </p:par>
                              <p:par>
                                <p:cTn id="27" presetID="35" presetClass="emph" presetSubtype="0" fill="hold" nodeType="withEffect">
                                  <p:stCondLst>
                                    <p:cond delay="0"/>
                                  </p:stCondLst>
                                  <p:childTnLst>
                                    <p:anim calcmode="discrete" valueType="str">
                                      <p:cBhvr>
                                        <p:cTn id="28" dur="1000" fill="hold"/>
                                        <p:tgtEl>
                                          <p:spTgt spid="22"/>
                                        </p:tgtEl>
                                        <p:attrNameLst>
                                          <p:attrName>style.visibility</p:attrName>
                                        </p:attrNameLst>
                                      </p:cBhvr>
                                      <p:tavLst>
                                        <p:tav tm="0">
                                          <p:val>
                                            <p:strVal val="hidden"/>
                                          </p:val>
                                        </p:tav>
                                        <p:tav tm="50000">
                                          <p:val>
                                            <p:strVal val="visible"/>
                                          </p:val>
                                        </p:tav>
                                      </p:tavLst>
                                    </p:anim>
                                  </p:childTnLst>
                                </p:cTn>
                              </p:par>
                              <p:par>
                                <p:cTn id="29" presetID="35" presetClass="emph" presetSubtype="0" fill="hold" nodeType="withEffect">
                                  <p:stCondLst>
                                    <p:cond delay="0"/>
                                  </p:stCondLst>
                                  <p:childTnLst>
                                    <p:anim calcmode="discrete" valueType="str">
                                      <p:cBhvr>
                                        <p:cTn id="30" dur="1000" fill="hold"/>
                                        <p:tgtEl>
                                          <p:spTgt spid="24"/>
                                        </p:tgtEl>
                                        <p:attrNameLst>
                                          <p:attrName>style.visibility</p:attrName>
                                        </p:attrNameLst>
                                      </p:cBhvr>
                                      <p:tavLst>
                                        <p:tav tm="0">
                                          <p:val>
                                            <p:strVal val="hidden"/>
                                          </p:val>
                                        </p:tav>
                                        <p:tav tm="50000">
                                          <p:val>
                                            <p:strVal val="visible"/>
                                          </p:val>
                                        </p:tav>
                                      </p:tavLst>
                                    </p:anim>
                                  </p:childTnLst>
                                </p:cTn>
                              </p:par>
                              <p:par>
                                <p:cTn id="31" presetID="35" presetClass="emph" presetSubtype="0" fill="hold" nodeType="withEffect">
                                  <p:stCondLst>
                                    <p:cond delay="0"/>
                                  </p:stCondLst>
                                  <p:childTnLst>
                                    <p:anim calcmode="discrete" valueType="str">
                                      <p:cBhvr>
                                        <p:cTn id="32" dur="1000" fill="hold"/>
                                        <p:tgtEl>
                                          <p:spTgt spid="23"/>
                                        </p:tgtEl>
                                        <p:attrNameLst>
                                          <p:attrName>style.visibility</p:attrName>
                                        </p:attrNameLst>
                                      </p:cBhvr>
                                      <p:tavLst>
                                        <p:tav tm="0">
                                          <p:val>
                                            <p:strVal val="hidden"/>
                                          </p:val>
                                        </p:tav>
                                        <p:tav tm="50000">
                                          <p:val>
                                            <p:strVal val="visible"/>
                                          </p:val>
                                        </p:tav>
                                      </p:tavLst>
                                    </p:anim>
                                  </p:childTnLst>
                                </p:cTn>
                              </p:par>
                              <p:par>
                                <p:cTn id="33" presetID="35" presetClass="emph" presetSubtype="0" fill="hold" grpId="1" nodeType="withEffect">
                                  <p:stCondLst>
                                    <p:cond delay="0"/>
                                  </p:stCondLst>
                                  <p:childTnLst>
                                    <p:anim calcmode="discrete" valueType="str">
                                      <p:cBhvr>
                                        <p:cTn id="34" dur="1000" fill="hold"/>
                                        <p:tgtEl>
                                          <p:spTgt spid="25"/>
                                        </p:tgtEl>
                                        <p:attrNameLst>
                                          <p:attrName>style.visibility</p:attrName>
                                        </p:attrNameLst>
                                      </p:cBhvr>
                                      <p:tavLst>
                                        <p:tav tm="0">
                                          <p:val>
                                            <p:strVal val="hidden"/>
                                          </p:val>
                                        </p:tav>
                                        <p:tav tm="50000">
                                          <p:val>
                                            <p:strVal val="visible"/>
                                          </p:val>
                                        </p:tav>
                                      </p:tavLst>
                                    </p:anim>
                                  </p:childTnLst>
                                </p:cTn>
                              </p:par>
                              <p:par>
                                <p:cTn id="35" presetID="35" presetClass="emph" presetSubtype="0" fill="hold" grpId="0" nodeType="withEffect">
                                  <p:stCondLst>
                                    <p:cond delay="0"/>
                                  </p:stCondLst>
                                  <p:childTnLst>
                                    <p:anim calcmode="discrete" valueType="str">
                                      <p:cBhvr>
                                        <p:cTn id="36" dur="1000" fill="hold"/>
                                        <p:tgtEl>
                                          <p:spTgt spid="46"/>
                                        </p:tgtEl>
                                        <p:attrNameLst>
                                          <p:attrName>style.visibility</p:attrName>
                                        </p:attrNameLst>
                                      </p:cBhvr>
                                      <p:tavLst>
                                        <p:tav tm="0">
                                          <p:val>
                                            <p:strVal val="hidden"/>
                                          </p:val>
                                        </p:tav>
                                        <p:tav tm="50000">
                                          <p:val>
                                            <p:strVal val="visible"/>
                                          </p:val>
                                        </p:tav>
                                      </p:tavLst>
                                    </p:anim>
                                  </p:childTnLst>
                                </p:cTn>
                              </p:par>
                              <p:par>
                                <p:cTn id="37" presetID="35" presetClass="emph" presetSubtype="0" fill="hold" grpId="1" nodeType="withEffect">
                                  <p:stCondLst>
                                    <p:cond delay="0"/>
                                  </p:stCondLst>
                                  <p:childTnLst>
                                    <p:anim calcmode="discrete" valueType="str">
                                      <p:cBhvr>
                                        <p:cTn id="38" dur="1000" fill="hold"/>
                                        <p:tgtEl>
                                          <p:spTgt spid="46"/>
                                        </p:tgtEl>
                                        <p:attrNameLst>
                                          <p:attrName>style.visibility</p:attrName>
                                        </p:attrNameLst>
                                      </p:cBhvr>
                                      <p:tavLst>
                                        <p:tav tm="0">
                                          <p:val>
                                            <p:strVal val="hidden"/>
                                          </p:val>
                                        </p:tav>
                                        <p:tav tm="50000">
                                          <p:val>
                                            <p:strVal val="visible"/>
                                          </p:val>
                                        </p:tav>
                                      </p:tavLst>
                                    </p:anim>
                                  </p:childTnLst>
                                </p:cTn>
                              </p:par>
                              <p:par>
                                <p:cTn id="39" presetID="35" presetClass="emph" presetSubtype="0" fill="hold" nodeType="withEffect">
                                  <p:stCondLst>
                                    <p:cond delay="0"/>
                                  </p:stCondLst>
                                  <p:childTnLst>
                                    <p:anim calcmode="discrete" valueType="str">
                                      <p:cBhvr>
                                        <p:cTn id="40" dur="1000" fill="hold"/>
                                        <p:tgtEl>
                                          <p:spTgt spid="47"/>
                                        </p:tgtEl>
                                        <p:attrNameLst>
                                          <p:attrName>style.visibility</p:attrName>
                                        </p:attrNameLst>
                                      </p:cBhvr>
                                      <p:tavLst>
                                        <p:tav tm="0">
                                          <p:val>
                                            <p:strVal val="hidden"/>
                                          </p:val>
                                        </p:tav>
                                        <p:tav tm="50000">
                                          <p:val>
                                            <p:strVal val="visible"/>
                                          </p:val>
                                        </p:tav>
                                      </p:tavLst>
                                    </p:anim>
                                  </p:childTnLst>
                                </p:cTn>
                              </p:par>
                              <p:par>
                                <p:cTn id="41" presetID="35" presetClass="emph" presetSubtype="0" fill="hold" nodeType="withEffect">
                                  <p:stCondLst>
                                    <p:cond delay="0"/>
                                  </p:stCondLst>
                                  <p:childTnLst>
                                    <p:anim calcmode="discrete" valueType="str">
                                      <p:cBhvr>
                                        <p:cTn id="42" dur="1000" fill="hold"/>
                                        <p:tgtEl>
                                          <p:spTgt spid="47"/>
                                        </p:tgtEl>
                                        <p:attrNameLst>
                                          <p:attrName>style.visibility</p:attrName>
                                        </p:attrNameLst>
                                      </p:cBhvr>
                                      <p:tavLst>
                                        <p:tav tm="0">
                                          <p:val>
                                            <p:strVal val="hidden"/>
                                          </p:val>
                                        </p:tav>
                                        <p:tav tm="50000">
                                          <p:val>
                                            <p:strVal val="visible"/>
                                          </p:val>
                                        </p:tav>
                                      </p:tavLst>
                                    </p:anim>
                                  </p:childTnLst>
                                </p:cTn>
                              </p:par>
                              <p:par>
                                <p:cTn id="43" presetID="35" presetClass="emph" presetSubtype="0" fill="hold" nodeType="withEffect">
                                  <p:stCondLst>
                                    <p:cond delay="0"/>
                                  </p:stCondLst>
                                  <p:childTnLst>
                                    <p:anim calcmode="discrete" valueType="str">
                                      <p:cBhvr>
                                        <p:cTn id="44" dur="1000" fill="hold"/>
                                        <p:tgtEl>
                                          <p:spTgt spid="47"/>
                                        </p:tgtEl>
                                        <p:attrNameLst>
                                          <p:attrName>style.visibility</p:attrName>
                                        </p:attrNameLst>
                                      </p:cBhvr>
                                      <p:tavLst>
                                        <p:tav tm="0">
                                          <p:val>
                                            <p:strVal val="hidden"/>
                                          </p:val>
                                        </p:tav>
                                        <p:tav tm="50000">
                                          <p:val>
                                            <p:strVal val="visible"/>
                                          </p:val>
                                        </p:tav>
                                      </p:tavLst>
                                    </p:anim>
                                  </p:childTnLst>
                                </p:cTn>
                              </p:par>
                              <p:par>
                                <p:cTn id="45" presetID="35" presetClass="emph" presetSubtype="0" fill="hold" nodeType="withEffect">
                                  <p:stCondLst>
                                    <p:cond delay="0"/>
                                  </p:stCondLst>
                                  <p:childTnLst>
                                    <p:anim calcmode="discrete" valueType="str">
                                      <p:cBhvr>
                                        <p:cTn id="46"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47" fill="hold">
                            <p:stCondLst>
                              <p:cond delay="3000"/>
                            </p:stCondLst>
                            <p:childTnLst>
                              <p:par>
                                <p:cTn id="48" presetID="35" presetClass="emph" presetSubtype="0" fill="hold" nodeType="afterEffect">
                                  <p:stCondLst>
                                    <p:cond delay="0"/>
                                  </p:stCondLst>
                                  <p:childTnLst>
                                    <p:anim calcmode="discrete" valueType="str">
                                      <p:cBhvr>
                                        <p:cTn id="49" dur="1000" fill="hold"/>
                                        <p:tgtEl>
                                          <p:spTgt spid="56"/>
                                        </p:tgtEl>
                                        <p:attrNameLst>
                                          <p:attrName>style.visibility</p:attrName>
                                        </p:attrNameLst>
                                      </p:cBhvr>
                                      <p:tavLst>
                                        <p:tav tm="0">
                                          <p:val>
                                            <p:strVal val="hidden"/>
                                          </p:val>
                                        </p:tav>
                                        <p:tav tm="50000">
                                          <p:val>
                                            <p:strVal val="visible"/>
                                          </p:val>
                                        </p:tav>
                                      </p:tavLst>
                                    </p:anim>
                                  </p:childTnLst>
                                </p:cTn>
                              </p:par>
                            </p:childTnLst>
                          </p:cTn>
                        </p:par>
                        <p:par>
                          <p:cTn id="50" fill="hold">
                            <p:stCondLst>
                              <p:cond delay="4000"/>
                            </p:stCondLst>
                            <p:childTnLst>
                              <p:par>
                                <p:cTn id="51" presetID="35" presetClass="emph" presetSubtype="0" fill="hold" nodeType="afterEffect">
                                  <p:stCondLst>
                                    <p:cond delay="0"/>
                                  </p:stCondLst>
                                  <p:childTnLst>
                                    <p:anim calcmode="discrete" valueType="str">
                                      <p:cBhvr>
                                        <p:cTn id="52" dur="1000" fill="hold"/>
                                        <p:tgtEl>
                                          <p:spTgt spid="5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46" grpId="0" animBg="1"/>
      <p:bldP spid="4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68188" y="0"/>
            <a:ext cx="7857923" cy="1143000"/>
          </a:xfrm>
        </p:spPr>
        <p:txBody>
          <a:bodyPr anchor="ctr">
            <a:noAutofit/>
          </a:bodyPr>
          <a:lstStyle/>
          <a:p>
            <a:pPr algn="ctr"/>
            <a:r>
              <a:rPr lang="ro-RO" dirty="0"/>
              <a:t>BD ŞCOLARITATE în 3</a:t>
            </a:r>
            <a:r>
              <a:rPr lang="en-US" dirty="0"/>
              <a:t>FN</a:t>
            </a:r>
          </a:p>
        </p:txBody>
      </p:sp>
      <p:sp>
        <p:nvSpPr>
          <p:cNvPr id="18435" name="Rectangle 3"/>
          <p:cNvSpPr>
            <a:spLocks noGrp="1" noChangeArrowheads="1"/>
          </p:cNvSpPr>
          <p:nvPr>
            <p:ph idx="1"/>
          </p:nvPr>
        </p:nvSpPr>
        <p:spPr>
          <a:xfrm>
            <a:off x="400050" y="1290919"/>
            <a:ext cx="8569138" cy="5405716"/>
          </a:xfrm>
        </p:spPr>
        <p:txBody>
          <a:bodyPr>
            <a:normAutofit lnSpcReduction="10000"/>
          </a:bodyPr>
          <a:lstStyle/>
          <a:p>
            <a:pPr marL="533400" indent="-533400" algn="just">
              <a:lnSpc>
                <a:spcPct val="110000"/>
              </a:lnSpc>
              <a:buFontTx/>
              <a:buNone/>
            </a:pPr>
            <a:r>
              <a:rPr lang="en-US" sz="2600" dirty="0" err="1">
                <a:cs typeface="Times New Roman" pitchFamily="18" charset="0"/>
              </a:rPr>
              <a:t>R11</a:t>
            </a:r>
            <a:r>
              <a:rPr lang="en-US" sz="2600" dirty="0">
                <a:cs typeface="Times New Roman" pitchFamily="18" charset="0"/>
              </a:rPr>
              <a:t> {</a:t>
            </a:r>
            <a:r>
              <a:rPr lang="en-US" sz="2600" u="sng" dirty="0" err="1">
                <a:cs typeface="Times New Roman" pitchFamily="18" charset="0"/>
              </a:rPr>
              <a:t>TipBursa</a:t>
            </a:r>
            <a:r>
              <a:rPr lang="en-US" sz="2600" dirty="0">
                <a:cs typeface="Times New Roman" pitchFamily="18" charset="0"/>
              </a:rPr>
              <a:t>, </a:t>
            </a:r>
            <a:r>
              <a:rPr lang="en-US" sz="2600" dirty="0" err="1">
                <a:cs typeface="Times New Roman" pitchFamily="18" charset="0"/>
              </a:rPr>
              <a:t>CuantumLBursa</a:t>
            </a:r>
            <a:r>
              <a:rPr lang="en-US" sz="2600" dirty="0">
                <a:cs typeface="Times New Roman" pitchFamily="18" charset="0"/>
              </a:rPr>
              <a:t>}</a:t>
            </a:r>
          </a:p>
          <a:p>
            <a:pPr marL="533400" indent="-533400" algn="just">
              <a:lnSpc>
                <a:spcPct val="110000"/>
              </a:lnSpc>
              <a:buFontTx/>
              <a:buNone/>
            </a:pPr>
            <a:r>
              <a:rPr lang="en-US" sz="2600" dirty="0" err="1">
                <a:cs typeface="Times New Roman" pitchFamily="18" charset="0"/>
              </a:rPr>
              <a:t>R12</a:t>
            </a:r>
            <a:r>
              <a:rPr lang="en-US" sz="2600" dirty="0">
                <a:cs typeface="Times New Roman" pitchFamily="18" charset="0"/>
              </a:rPr>
              <a:t> {</a:t>
            </a:r>
            <a:r>
              <a:rPr lang="en-US" sz="2600" u="sng" dirty="0" err="1">
                <a:cs typeface="Times New Roman" pitchFamily="18" charset="0"/>
              </a:rPr>
              <a:t>Matricol</a:t>
            </a:r>
            <a:r>
              <a:rPr lang="en-US" sz="2600" dirty="0">
                <a:cs typeface="Times New Roman" pitchFamily="18" charset="0"/>
              </a:rPr>
              <a:t>, </a:t>
            </a:r>
            <a:r>
              <a:rPr lang="en-US" sz="2600" dirty="0" err="1">
                <a:cs typeface="Times New Roman" pitchFamily="18" charset="0"/>
              </a:rPr>
              <a:t>NumePrenumeS</a:t>
            </a:r>
            <a:r>
              <a:rPr lang="en-US" sz="2600" dirty="0">
                <a:cs typeface="Times New Roman" pitchFamily="18" charset="0"/>
              </a:rPr>
              <a:t>, </a:t>
            </a:r>
            <a:r>
              <a:rPr lang="en-US" sz="2600" dirty="0" err="1">
                <a:cs typeface="Times New Roman" pitchFamily="18" charset="0"/>
              </a:rPr>
              <a:t>AdresaS</a:t>
            </a:r>
            <a:r>
              <a:rPr lang="en-US" sz="2600" dirty="0">
                <a:cs typeface="Times New Roman" pitchFamily="18" charset="0"/>
              </a:rPr>
              <a:t>, </a:t>
            </a:r>
            <a:r>
              <a:rPr lang="en-US" sz="2600" dirty="0" err="1">
                <a:cs typeface="Times New Roman" pitchFamily="18" charset="0"/>
              </a:rPr>
              <a:t>TelefonS</a:t>
            </a:r>
            <a:r>
              <a:rPr lang="en-US" sz="2600" dirty="0">
                <a:cs typeface="Times New Roman" pitchFamily="18" charset="0"/>
              </a:rPr>
              <a:t>, </a:t>
            </a:r>
            <a:r>
              <a:rPr lang="en-US" sz="2600" dirty="0" err="1">
                <a:cs typeface="Times New Roman" pitchFamily="18" charset="0"/>
              </a:rPr>
              <a:t>EMailS</a:t>
            </a:r>
            <a:r>
              <a:rPr lang="en-US" sz="2600" dirty="0">
                <a:cs typeface="Times New Roman" pitchFamily="18" charset="0"/>
              </a:rPr>
              <a:t>,  </a:t>
            </a:r>
            <a:r>
              <a:rPr lang="en-US" sz="2600" dirty="0" err="1">
                <a:cs typeface="Times New Roman" pitchFamily="18" charset="0"/>
              </a:rPr>
              <a:t>CNPS</a:t>
            </a:r>
            <a:r>
              <a:rPr lang="en-US" sz="2600" dirty="0">
                <a:cs typeface="Times New Roman" pitchFamily="18" charset="0"/>
              </a:rPr>
              <a:t>, </a:t>
            </a:r>
            <a:r>
              <a:rPr lang="en-US" sz="2600" dirty="0" err="1">
                <a:cs typeface="Times New Roman" pitchFamily="18" charset="0"/>
              </a:rPr>
              <a:t>SexS</a:t>
            </a:r>
            <a:r>
              <a:rPr lang="en-US" sz="2600" dirty="0">
                <a:cs typeface="Times New Roman" pitchFamily="18" charset="0"/>
              </a:rPr>
              <a:t>, </a:t>
            </a:r>
            <a:r>
              <a:rPr lang="en-US" sz="2600" dirty="0" err="1">
                <a:cs typeface="Times New Roman" pitchFamily="18" charset="0"/>
              </a:rPr>
              <a:t>Centru</a:t>
            </a:r>
            <a:r>
              <a:rPr lang="en-US" sz="2600" dirty="0">
                <a:cs typeface="Times New Roman" pitchFamily="18" charset="0"/>
              </a:rPr>
              <a:t>, </a:t>
            </a:r>
            <a:r>
              <a:rPr lang="en-US" sz="2600" dirty="0" err="1">
                <a:cs typeface="Times New Roman" pitchFamily="18" charset="0"/>
              </a:rPr>
              <a:t>CicluStudii</a:t>
            </a:r>
            <a:r>
              <a:rPr lang="en-US" sz="2600" dirty="0">
                <a:cs typeface="Times New Roman" pitchFamily="18" charset="0"/>
              </a:rPr>
              <a:t>, </a:t>
            </a:r>
            <a:r>
              <a:rPr lang="en-US" sz="2600" dirty="0" err="1">
                <a:cs typeface="Times New Roman" pitchFamily="18" charset="0"/>
              </a:rPr>
              <a:t>AnStudii</a:t>
            </a:r>
            <a:r>
              <a:rPr lang="en-US" sz="2600" dirty="0">
                <a:cs typeface="Times New Roman" pitchFamily="18" charset="0"/>
              </a:rPr>
              <a:t>, </a:t>
            </a:r>
            <a:r>
              <a:rPr lang="en-US" sz="2600" dirty="0" err="1">
                <a:cs typeface="Times New Roman" pitchFamily="18" charset="0"/>
              </a:rPr>
              <a:t>Fstudii</a:t>
            </a:r>
            <a:r>
              <a:rPr lang="en-US" sz="2600" dirty="0">
                <a:cs typeface="Times New Roman" pitchFamily="18" charset="0"/>
              </a:rPr>
              <a:t>, Spec, </a:t>
            </a:r>
            <a:r>
              <a:rPr lang="en-US" sz="2600" dirty="0" err="1">
                <a:cs typeface="Times New Roman" pitchFamily="18" charset="0"/>
              </a:rPr>
              <a:t>SerieCurs</a:t>
            </a:r>
            <a:r>
              <a:rPr lang="en-US" sz="2600" dirty="0">
                <a:cs typeface="Times New Roman" pitchFamily="18" charset="0"/>
              </a:rPr>
              <a:t>, </a:t>
            </a:r>
            <a:r>
              <a:rPr lang="en-US" sz="2600" dirty="0" err="1">
                <a:cs typeface="Times New Roman" pitchFamily="18" charset="0"/>
              </a:rPr>
              <a:t>Grupa</a:t>
            </a:r>
            <a:r>
              <a:rPr lang="en-US" sz="2600" dirty="0">
                <a:cs typeface="Times New Roman" pitchFamily="18" charset="0"/>
              </a:rPr>
              <a:t>, </a:t>
            </a:r>
            <a:r>
              <a:rPr lang="en-US" sz="2600" dirty="0" err="1">
                <a:cs typeface="Times New Roman" pitchFamily="18" charset="0"/>
              </a:rPr>
              <a:t>TipBursa</a:t>
            </a:r>
            <a:r>
              <a:rPr lang="en-US" sz="2600" dirty="0">
                <a:cs typeface="Times New Roman" pitchFamily="18" charset="0"/>
              </a:rPr>
              <a:t>}</a:t>
            </a:r>
          </a:p>
          <a:p>
            <a:pPr marL="533400" indent="-533400" algn="just">
              <a:lnSpc>
                <a:spcPct val="110000"/>
              </a:lnSpc>
              <a:buFontTx/>
              <a:buNone/>
            </a:pPr>
            <a:endParaRPr lang="en-US" sz="2600" dirty="0">
              <a:cs typeface="Times New Roman" pitchFamily="18" charset="0"/>
            </a:endParaRPr>
          </a:p>
          <a:p>
            <a:pPr marL="533400" indent="-533400" algn="just">
              <a:lnSpc>
                <a:spcPct val="110000"/>
              </a:lnSpc>
              <a:buFontTx/>
              <a:buNone/>
            </a:pPr>
            <a:r>
              <a:rPr lang="en-US" sz="2600" dirty="0" err="1">
                <a:cs typeface="Times New Roman" pitchFamily="18" charset="0"/>
              </a:rPr>
              <a:t>R2</a:t>
            </a:r>
            <a:r>
              <a:rPr lang="en-US" sz="2600" dirty="0">
                <a:cs typeface="Times New Roman" pitchFamily="18" charset="0"/>
              </a:rPr>
              <a:t>   {</a:t>
            </a:r>
            <a:r>
              <a:rPr lang="en-US" sz="2600" u="sng" dirty="0" err="1">
                <a:cs typeface="Times New Roman" pitchFamily="18" charset="0"/>
              </a:rPr>
              <a:t>CodDisc</a:t>
            </a:r>
            <a:r>
              <a:rPr lang="en-US" sz="2600" dirty="0">
                <a:cs typeface="Times New Roman" pitchFamily="18" charset="0"/>
              </a:rPr>
              <a:t>, </a:t>
            </a:r>
            <a:r>
              <a:rPr lang="en-US" sz="2600" dirty="0" err="1">
                <a:cs typeface="Times New Roman" pitchFamily="18" charset="0"/>
              </a:rPr>
              <a:t>DenDisc</a:t>
            </a:r>
            <a:r>
              <a:rPr lang="en-US" sz="2600" dirty="0">
                <a:cs typeface="Times New Roman" pitchFamily="18" charset="0"/>
              </a:rPr>
              <a:t>, </a:t>
            </a:r>
            <a:r>
              <a:rPr lang="en-US" sz="2600" dirty="0" err="1">
                <a:cs typeface="Times New Roman" pitchFamily="18" charset="0"/>
              </a:rPr>
              <a:t>NrCrediteDisc</a:t>
            </a:r>
            <a:r>
              <a:rPr lang="en-US" sz="2600" dirty="0">
                <a:cs typeface="Times New Roman" pitchFamily="18" charset="0"/>
              </a:rPr>
              <a:t>}</a:t>
            </a:r>
          </a:p>
          <a:p>
            <a:pPr marL="533400" indent="-533400" algn="just">
              <a:lnSpc>
                <a:spcPct val="110000"/>
              </a:lnSpc>
              <a:buFontTx/>
              <a:buNone/>
            </a:pPr>
            <a:endParaRPr lang="en-US" sz="2600" dirty="0">
              <a:cs typeface="Times New Roman" pitchFamily="18" charset="0"/>
            </a:endParaRPr>
          </a:p>
          <a:p>
            <a:pPr marL="533400" indent="-533400" algn="just">
              <a:lnSpc>
                <a:spcPct val="110000"/>
              </a:lnSpc>
              <a:buFontTx/>
              <a:buNone/>
            </a:pPr>
            <a:r>
              <a:rPr lang="en-US" sz="2600" dirty="0" err="1">
                <a:cs typeface="Times New Roman" pitchFamily="18" charset="0"/>
              </a:rPr>
              <a:t>R41</a:t>
            </a:r>
            <a:r>
              <a:rPr lang="en-US" sz="2600" dirty="0">
                <a:cs typeface="Times New Roman" pitchFamily="18" charset="0"/>
              </a:rPr>
              <a:t> {</a:t>
            </a:r>
            <a:r>
              <a:rPr lang="en-US" sz="2600" u="sng" dirty="0" err="1">
                <a:cs typeface="Times New Roman" pitchFamily="18" charset="0"/>
              </a:rPr>
              <a:t>CodProf</a:t>
            </a:r>
            <a:r>
              <a:rPr lang="en-US" sz="2600" dirty="0">
                <a:cs typeface="Times New Roman" pitchFamily="18" charset="0"/>
              </a:rPr>
              <a:t>, </a:t>
            </a:r>
            <a:r>
              <a:rPr lang="en-US" sz="2600" dirty="0" err="1">
                <a:cs typeface="Times New Roman" pitchFamily="18" charset="0"/>
              </a:rPr>
              <a:t>NumeProf</a:t>
            </a:r>
            <a:r>
              <a:rPr lang="en-US" sz="2600" dirty="0">
                <a:cs typeface="Times New Roman" pitchFamily="18" charset="0"/>
              </a:rPr>
              <a:t>, </a:t>
            </a:r>
            <a:r>
              <a:rPr lang="en-US" sz="2600" dirty="0" err="1">
                <a:cs typeface="Times New Roman" pitchFamily="18" charset="0"/>
              </a:rPr>
              <a:t>Departament</a:t>
            </a:r>
            <a:r>
              <a:rPr lang="en-US" sz="2600" dirty="0">
                <a:cs typeface="Times New Roman" pitchFamily="18" charset="0"/>
              </a:rPr>
              <a:t>, </a:t>
            </a:r>
            <a:r>
              <a:rPr lang="en-US" sz="2600" dirty="0" err="1">
                <a:cs typeface="Times New Roman" pitchFamily="18" charset="0"/>
              </a:rPr>
              <a:t>EMailProf</a:t>
            </a:r>
            <a:r>
              <a:rPr lang="en-US" sz="2600" dirty="0">
                <a:cs typeface="Times New Roman" pitchFamily="18" charset="0"/>
              </a:rPr>
              <a:t>}</a:t>
            </a:r>
          </a:p>
          <a:p>
            <a:pPr marL="533400" indent="-533400" algn="just">
              <a:lnSpc>
                <a:spcPct val="110000"/>
              </a:lnSpc>
              <a:buFontTx/>
              <a:buNone/>
            </a:pPr>
            <a:r>
              <a:rPr lang="en-US" sz="2600" dirty="0" err="1">
                <a:cs typeface="Times New Roman" pitchFamily="18" charset="0"/>
              </a:rPr>
              <a:t>R42</a:t>
            </a:r>
            <a:r>
              <a:rPr lang="en-US" sz="2600" dirty="0">
                <a:cs typeface="Times New Roman" pitchFamily="18" charset="0"/>
              </a:rPr>
              <a:t> {</a:t>
            </a:r>
            <a:r>
              <a:rPr lang="en-US" sz="2600" u="sng" dirty="0" err="1">
                <a:cs typeface="Times New Roman" pitchFamily="18" charset="0"/>
              </a:rPr>
              <a:t>Matricol</a:t>
            </a:r>
            <a:r>
              <a:rPr lang="en-US" sz="2600" dirty="0">
                <a:cs typeface="Times New Roman" pitchFamily="18" charset="0"/>
              </a:rPr>
              <a:t>, </a:t>
            </a:r>
            <a:r>
              <a:rPr lang="en-US" sz="2600" u="sng" dirty="0" err="1">
                <a:cs typeface="Times New Roman" pitchFamily="18" charset="0"/>
              </a:rPr>
              <a:t>CodDisc</a:t>
            </a:r>
            <a:r>
              <a:rPr lang="en-US" sz="2600" dirty="0">
                <a:cs typeface="Times New Roman" pitchFamily="18" charset="0"/>
              </a:rPr>
              <a:t>, </a:t>
            </a:r>
            <a:r>
              <a:rPr lang="en-US" sz="2600" dirty="0" err="1">
                <a:cs typeface="Times New Roman" pitchFamily="18" charset="0"/>
              </a:rPr>
              <a:t>CodProf</a:t>
            </a:r>
            <a:r>
              <a:rPr lang="en-US" sz="2600" dirty="0">
                <a:cs typeface="Times New Roman" pitchFamily="18" charset="0"/>
              </a:rPr>
              <a:t>}</a:t>
            </a:r>
          </a:p>
          <a:p>
            <a:pPr marL="533400" indent="-533400" algn="just">
              <a:lnSpc>
                <a:spcPct val="110000"/>
              </a:lnSpc>
              <a:buFontTx/>
              <a:buNone/>
            </a:pPr>
            <a:endParaRPr lang="en-US" sz="2600" dirty="0">
              <a:cs typeface="Times New Roman" pitchFamily="18" charset="0"/>
            </a:endParaRPr>
          </a:p>
          <a:p>
            <a:pPr marL="533400" indent="-533400" algn="just">
              <a:lnSpc>
                <a:spcPct val="110000"/>
              </a:lnSpc>
              <a:buFontTx/>
              <a:buNone/>
            </a:pPr>
            <a:r>
              <a:rPr lang="en-US" sz="2600" dirty="0" err="1">
                <a:cs typeface="Times New Roman" pitchFamily="18" charset="0"/>
              </a:rPr>
              <a:t>R7</a:t>
            </a:r>
            <a:r>
              <a:rPr lang="en-US" sz="2600" dirty="0">
                <a:cs typeface="Times New Roman" pitchFamily="18" charset="0"/>
              </a:rPr>
              <a:t>  {</a:t>
            </a:r>
            <a:r>
              <a:rPr lang="en-US" sz="2600" u="sng" dirty="0" err="1">
                <a:cs typeface="Times New Roman" pitchFamily="18" charset="0"/>
              </a:rPr>
              <a:t>Matricol</a:t>
            </a:r>
            <a:r>
              <a:rPr lang="en-US" sz="2600" dirty="0">
                <a:cs typeface="Times New Roman" pitchFamily="18" charset="0"/>
              </a:rPr>
              <a:t>, </a:t>
            </a:r>
            <a:r>
              <a:rPr lang="en-US" sz="2600" u="sng" dirty="0" err="1">
                <a:cs typeface="Times New Roman" pitchFamily="18" charset="0"/>
              </a:rPr>
              <a:t>CodDisc</a:t>
            </a:r>
            <a:r>
              <a:rPr lang="en-US" sz="2600" dirty="0">
                <a:cs typeface="Times New Roman" pitchFamily="18" charset="0"/>
              </a:rPr>
              <a:t>, </a:t>
            </a:r>
            <a:r>
              <a:rPr lang="en-US" sz="2600" u="sng" dirty="0" err="1">
                <a:cs typeface="Times New Roman" pitchFamily="18" charset="0"/>
              </a:rPr>
              <a:t>DataEx</a:t>
            </a:r>
            <a:r>
              <a:rPr lang="en-US" sz="2600" dirty="0">
                <a:cs typeface="Times New Roman" pitchFamily="18" charset="0"/>
              </a:rPr>
              <a:t>, </a:t>
            </a:r>
            <a:r>
              <a:rPr lang="en-US" sz="2600" dirty="0" err="1">
                <a:cs typeface="Times New Roman" pitchFamily="18" charset="0"/>
              </a:rPr>
              <a:t>NotaEx</a:t>
            </a:r>
            <a:r>
              <a:rPr lang="en-US" sz="2600" dirty="0">
                <a:cs typeface="Times New Roman" pitchFamily="18" charset="0"/>
              </a:rPr>
              <a:t>}</a:t>
            </a:r>
          </a:p>
          <a:p>
            <a:pPr marL="533400" indent="-533400" algn="just">
              <a:lnSpc>
                <a:spcPct val="80000"/>
              </a:lnSpc>
              <a:buFontTx/>
              <a:buNone/>
            </a:pPr>
            <a:endParaRPr lang="ro-RO" sz="2600" dirty="0">
              <a:cs typeface="Times New Roman"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4435" y="180509"/>
            <a:ext cx="8444753" cy="1143000"/>
          </a:xfrm>
        </p:spPr>
        <p:txBody>
          <a:bodyPr anchor="ctr">
            <a:noAutofit/>
          </a:bodyPr>
          <a:lstStyle/>
          <a:p>
            <a:pPr algn="ctr"/>
            <a:r>
              <a:rPr lang="ro-RO" dirty="0"/>
              <a:t>BD ŞCOLARITATE în 3</a:t>
            </a:r>
            <a:r>
              <a:rPr lang="en-US" dirty="0"/>
              <a:t>FN</a:t>
            </a:r>
            <a:br>
              <a:rPr lang="en-US" dirty="0"/>
            </a:br>
            <a:r>
              <a:rPr lang="ro-RO" dirty="0"/>
              <a:t>(forma finală - descompunere)</a:t>
            </a:r>
            <a:endParaRPr lang="en-US" dirty="0"/>
          </a:p>
        </p:txBody>
      </p:sp>
      <p:sp>
        <p:nvSpPr>
          <p:cNvPr id="19459" name="Rectangle 3"/>
          <p:cNvSpPr>
            <a:spLocks noGrp="1" noChangeArrowheads="1"/>
          </p:cNvSpPr>
          <p:nvPr>
            <p:ph idx="1"/>
          </p:nvPr>
        </p:nvSpPr>
        <p:spPr>
          <a:xfrm>
            <a:off x="971550" y="1568822"/>
            <a:ext cx="8172450" cy="5289178"/>
          </a:xfrm>
        </p:spPr>
        <p:txBody>
          <a:bodyPr>
            <a:normAutofit lnSpcReduction="10000"/>
          </a:bodyPr>
          <a:lstStyle/>
          <a:p>
            <a:pPr algn="just">
              <a:lnSpc>
                <a:spcPct val="110000"/>
              </a:lnSpc>
              <a:buFontTx/>
              <a:buNone/>
            </a:pPr>
            <a:r>
              <a:rPr lang="en-US" sz="2400" dirty="0" err="1">
                <a:cs typeface="Times New Roman" pitchFamily="18" charset="0"/>
              </a:rPr>
              <a:t>TIP_BURSE</a:t>
            </a:r>
            <a:r>
              <a:rPr lang="en-US" sz="2400" dirty="0">
                <a:cs typeface="Times New Roman" pitchFamily="18" charset="0"/>
              </a:rPr>
              <a:t> {</a:t>
            </a:r>
            <a:r>
              <a:rPr lang="en-US" sz="2400" u="sng" dirty="0" err="1">
                <a:cs typeface="Times New Roman" pitchFamily="18" charset="0"/>
              </a:rPr>
              <a:t>TipBursa</a:t>
            </a:r>
            <a:r>
              <a:rPr lang="en-US" sz="2400" dirty="0">
                <a:cs typeface="Times New Roman" pitchFamily="18" charset="0"/>
              </a:rPr>
              <a:t>, </a:t>
            </a:r>
            <a:r>
              <a:rPr lang="en-US" sz="2400" dirty="0" err="1">
                <a:cs typeface="Times New Roman" pitchFamily="18" charset="0"/>
              </a:rPr>
              <a:t>CuantumLBursa</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err="1">
                <a:cs typeface="Times New Roman" pitchFamily="18" charset="0"/>
              </a:rPr>
              <a:t>STUDENTI</a:t>
            </a:r>
            <a:r>
              <a:rPr lang="en-US" sz="2400" dirty="0">
                <a:cs typeface="Times New Roman" pitchFamily="18" charset="0"/>
              </a:rPr>
              <a:t> {</a:t>
            </a:r>
            <a:r>
              <a:rPr lang="en-US" sz="2400" u="sng" dirty="0" err="1">
                <a:cs typeface="Times New Roman" pitchFamily="18" charset="0"/>
              </a:rPr>
              <a:t>Matricol</a:t>
            </a:r>
            <a:r>
              <a:rPr lang="en-US" sz="2400" dirty="0">
                <a:cs typeface="Times New Roman" pitchFamily="18" charset="0"/>
              </a:rPr>
              <a:t>, </a:t>
            </a:r>
            <a:r>
              <a:rPr lang="en-US" sz="2400" dirty="0" err="1">
                <a:cs typeface="Times New Roman" pitchFamily="18" charset="0"/>
              </a:rPr>
              <a:t>NumePrenumeS</a:t>
            </a:r>
            <a:r>
              <a:rPr lang="en-US" sz="2400" dirty="0">
                <a:cs typeface="Times New Roman" pitchFamily="18" charset="0"/>
              </a:rPr>
              <a:t>, </a:t>
            </a:r>
            <a:r>
              <a:rPr lang="en-US" sz="2400" dirty="0" err="1">
                <a:cs typeface="Times New Roman" pitchFamily="18" charset="0"/>
              </a:rPr>
              <a:t>AdresaS</a:t>
            </a:r>
            <a:r>
              <a:rPr lang="en-US" sz="2400" dirty="0">
                <a:cs typeface="Times New Roman" pitchFamily="18" charset="0"/>
              </a:rPr>
              <a:t>, </a:t>
            </a:r>
            <a:r>
              <a:rPr lang="en-US" sz="2400" dirty="0" err="1">
                <a:cs typeface="Times New Roman" pitchFamily="18" charset="0"/>
              </a:rPr>
              <a:t>TelefonS</a:t>
            </a:r>
            <a:r>
              <a:rPr lang="en-US" sz="2400" dirty="0">
                <a:cs typeface="Times New Roman" pitchFamily="18" charset="0"/>
              </a:rPr>
              <a:t>, </a:t>
            </a:r>
            <a:r>
              <a:rPr lang="en-US" sz="2400" dirty="0" err="1">
                <a:cs typeface="Times New Roman" pitchFamily="18" charset="0"/>
              </a:rPr>
              <a:t>EMailS</a:t>
            </a:r>
            <a:r>
              <a:rPr lang="en-US" sz="2400" dirty="0">
                <a:cs typeface="Times New Roman" pitchFamily="18" charset="0"/>
              </a:rPr>
              <a:t>, </a:t>
            </a:r>
            <a:r>
              <a:rPr lang="en-US" sz="2400" dirty="0" err="1">
                <a:cs typeface="Times New Roman" pitchFamily="18" charset="0"/>
              </a:rPr>
              <a:t>CNPS</a:t>
            </a:r>
            <a:r>
              <a:rPr lang="en-US" sz="2400" dirty="0">
                <a:cs typeface="Times New Roman" pitchFamily="18" charset="0"/>
              </a:rPr>
              <a:t>, </a:t>
            </a:r>
            <a:r>
              <a:rPr lang="en-US" sz="2400" dirty="0" err="1">
                <a:cs typeface="Times New Roman" pitchFamily="18" charset="0"/>
              </a:rPr>
              <a:t>SexS</a:t>
            </a:r>
            <a:r>
              <a:rPr lang="en-US" sz="2400" dirty="0">
                <a:cs typeface="Times New Roman" pitchFamily="18" charset="0"/>
              </a:rPr>
              <a:t>, </a:t>
            </a:r>
            <a:r>
              <a:rPr lang="en-US" sz="2400" dirty="0" err="1">
                <a:cs typeface="Times New Roman" pitchFamily="18" charset="0"/>
              </a:rPr>
              <a:t>Centru</a:t>
            </a:r>
            <a:r>
              <a:rPr lang="en-US" sz="2400" dirty="0">
                <a:cs typeface="Times New Roman" pitchFamily="18" charset="0"/>
              </a:rPr>
              <a:t>, </a:t>
            </a:r>
            <a:r>
              <a:rPr lang="en-US" sz="2400" dirty="0" err="1">
                <a:cs typeface="Times New Roman" pitchFamily="18" charset="0"/>
              </a:rPr>
              <a:t>CicluStudii</a:t>
            </a:r>
            <a:r>
              <a:rPr lang="en-US" sz="2400" dirty="0">
                <a:cs typeface="Times New Roman" pitchFamily="18" charset="0"/>
              </a:rPr>
              <a:t>, </a:t>
            </a:r>
            <a:r>
              <a:rPr lang="en-US" sz="2400" dirty="0" err="1">
                <a:cs typeface="Times New Roman" pitchFamily="18" charset="0"/>
              </a:rPr>
              <a:t>AnStudii</a:t>
            </a:r>
            <a:r>
              <a:rPr lang="en-US" sz="2400" dirty="0">
                <a:cs typeface="Times New Roman" pitchFamily="18" charset="0"/>
              </a:rPr>
              <a:t>, </a:t>
            </a:r>
            <a:r>
              <a:rPr lang="en-US" sz="2400" dirty="0" err="1">
                <a:cs typeface="Times New Roman" pitchFamily="18" charset="0"/>
              </a:rPr>
              <a:t>Fstudii</a:t>
            </a:r>
            <a:r>
              <a:rPr lang="en-US" sz="2400" dirty="0">
                <a:cs typeface="Times New Roman" pitchFamily="18" charset="0"/>
              </a:rPr>
              <a:t>, Spec, </a:t>
            </a:r>
            <a:r>
              <a:rPr lang="en-US" sz="2400" dirty="0" err="1">
                <a:cs typeface="Times New Roman" pitchFamily="18" charset="0"/>
              </a:rPr>
              <a:t>SerieCurs</a:t>
            </a:r>
            <a:r>
              <a:rPr lang="en-US" sz="2400" dirty="0">
                <a:cs typeface="Times New Roman" pitchFamily="18" charset="0"/>
              </a:rPr>
              <a:t>, </a:t>
            </a:r>
            <a:r>
              <a:rPr lang="en-US" sz="2400" dirty="0" err="1">
                <a:cs typeface="Times New Roman" pitchFamily="18" charset="0"/>
              </a:rPr>
              <a:t>Grupa</a:t>
            </a:r>
            <a:r>
              <a:rPr lang="en-US" sz="2400" dirty="0">
                <a:cs typeface="Times New Roman" pitchFamily="18" charset="0"/>
              </a:rPr>
              <a:t>, </a:t>
            </a:r>
            <a:r>
              <a:rPr lang="en-US" sz="2400" dirty="0" err="1">
                <a:cs typeface="Times New Roman" pitchFamily="18" charset="0"/>
              </a:rPr>
              <a:t>TipBursa</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a:cs typeface="Times New Roman" pitchFamily="18" charset="0"/>
              </a:rPr>
              <a:t>DISCIPLINE {</a:t>
            </a:r>
            <a:r>
              <a:rPr lang="en-US" sz="2400" u="sng" dirty="0" err="1">
                <a:cs typeface="Times New Roman" pitchFamily="18" charset="0"/>
              </a:rPr>
              <a:t>CodDisc</a:t>
            </a:r>
            <a:r>
              <a:rPr lang="en-US" sz="2400" dirty="0">
                <a:cs typeface="Times New Roman" pitchFamily="18" charset="0"/>
              </a:rPr>
              <a:t>, </a:t>
            </a:r>
            <a:r>
              <a:rPr lang="en-US" sz="2400" dirty="0" err="1">
                <a:cs typeface="Times New Roman" pitchFamily="18" charset="0"/>
              </a:rPr>
              <a:t>DenDisc</a:t>
            </a:r>
            <a:r>
              <a:rPr lang="en-US" sz="2400" dirty="0">
                <a:cs typeface="Times New Roman" pitchFamily="18" charset="0"/>
              </a:rPr>
              <a:t>, </a:t>
            </a:r>
            <a:r>
              <a:rPr lang="en-US" sz="2400" dirty="0" err="1">
                <a:cs typeface="Times New Roman" pitchFamily="18" charset="0"/>
              </a:rPr>
              <a:t>NrCrediteDisc</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err="1">
                <a:cs typeface="Times New Roman" pitchFamily="18" charset="0"/>
              </a:rPr>
              <a:t>PROFESORI</a:t>
            </a:r>
            <a:r>
              <a:rPr lang="en-US" sz="2400" dirty="0">
                <a:cs typeface="Times New Roman" pitchFamily="18" charset="0"/>
              </a:rPr>
              <a:t> {</a:t>
            </a:r>
            <a:r>
              <a:rPr lang="en-US" sz="2400" u="sng" dirty="0" err="1">
                <a:cs typeface="Times New Roman" pitchFamily="18" charset="0"/>
              </a:rPr>
              <a:t>CodProf</a:t>
            </a:r>
            <a:r>
              <a:rPr lang="en-US" sz="2400" dirty="0">
                <a:cs typeface="Times New Roman" pitchFamily="18" charset="0"/>
              </a:rPr>
              <a:t>, </a:t>
            </a:r>
            <a:r>
              <a:rPr lang="en-US" sz="2400" dirty="0" err="1">
                <a:cs typeface="Times New Roman" pitchFamily="18" charset="0"/>
              </a:rPr>
              <a:t>NumeProf</a:t>
            </a:r>
            <a:r>
              <a:rPr lang="en-US" sz="2400" dirty="0">
                <a:cs typeface="Times New Roman" pitchFamily="18" charset="0"/>
              </a:rPr>
              <a:t>, </a:t>
            </a:r>
            <a:r>
              <a:rPr lang="en-US" sz="2400" dirty="0" err="1">
                <a:cs typeface="Times New Roman" pitchFamily="18" charset="0"/>
              </a:rPr>
              <a:t>Departament</a:t>
            </a:r>
            <a:r>
              <a:rPr lang="en-US" sz="2400" dirty="0">
                <a:cs typeface="Times New Roman" pitchFamily="18" charset="0"/>
              </a:rPr>
              <a:t>, </a:t>
            </a:r>
            <a:r>
              <a:rPr lang="en-US" sz="2400" dirty="0" err="1">
                <a:cs typeface="Times New Roman" pitchFamily="18" charset="0"/>
              </a:rPr>
              <a:t>EMailProf</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err="1">
                <a:cs typeface="Times New Roman" pitchFamily="18" charset="0"/>
              </a:rPr>
              <a:t>PROFIDISC</a:t>
            </a:r>
            <a:r>
              <a:rPr lang="en-US" sz="2400" dirty="0">
                <a:cs typeface="Times New Roman" pitchFamily="18" charset="0"/>
              </a:rPr>
              <a:t> {</a:t>
            </a:r>
            <a:r>
              <a:rPr lang="en-US" sz="2400" u="sng" dirty="0" err="1">
                <a:cs typeface="Times New Roman" pitchFamily="18" charset="0"/>
              </a:rPr>
              <a:t>Matricol</a:t>
            </a:r>
            <a:r>
              <a:rPr lang="en-US" sz="2400" dirty="0">
                <a:cs typeface="Times New Roman" pitchFamily="18" charset="0"/>
              </a:rPr>
              <a:t>, </a:t>
            </a:r>
            <a:r>
              <a:rPr lang="en-US" sz="2400" u="sng" dirty="0" err="1">
                <a:cs typeface="Times New Roman" pitchFamily="18" charset="0"/>
              </a:rPr>
              <a:t>CodDisc</a:t>
            </a:r>
            <a:r>
              <a:rPr lang="en-US" sz="2400" dirty="0">
                <a:cs typeface="Times New Roman" pitchFamily="18" charset="0"/>
              </a:rPr>
              <a:t>, </a:t>
            </a:r>
            <a:r>
              <a:rPr lang="en-US" sz="2400" dirty="0" err="1">
                <a:cs typeface="Times New Roman" pitchFamily="18" charset="0"/>
              </a:rPr>
              <a:t>CodProf</a:t>
            </a:r>
            <a:r>
              <a:rPr lang="en-US" sz="2400" dirty="0">
                <a:cs typeface="Times New Roman" pitchFamily="18" charset="0"/>
              </a:rPr>
              <a:t>}</a:t>
            </a:r>
          </a:p>
          <a:p>
            <a:pPr algn="just">
              <a:lnSpc>
                <a:spcPct val="110000"/>
              </a:lnSpc>
              <a:buFontTx/>
              <a:buNone/>
            </a:pPr>
            <a:endParaRPr lang="en-US" sz="1000" dirty="0">
              <a:cs typeface="Times New Roman" pitchFamily="18" charset="0"/>
            </a:endParaRPr>
          </a:p>
          <a:p>
            <a:pPr algn="just">
              <a:lnSpc>
                <a:spcPct val="110000"/>
              </a:lnSpc>
              <a:buFontTx/>
              <a:buNone/>
            </a:pPr>
            <a:r>
              <a:rPr lang="en-US" sz="2400" dirty="0" err="1">
                <a:cs typeface="Times New Roman" pitchFamily="18" charset="0"/>
              </a:rPr>
              <a:t>EXAMENE</a:t>
            </a:r>
            <a:r>
              <a:rPr lang="en-US" sz="2400" dirty="0">
                <a:cs typeface="Times New Roman" pitchFamily="18" charset="0"/>
              </a:rPr>
              <a:t> {</a:t>
            </a:r>
            <a:r>
              <a:rPr lang="en-US" sz="2400" u="sng" dirty="0" err="1">
                <a:cs typeface="Times New Roman" pitchFamily="18" charset="0"/>
              </a:rPr>
              <a:t>Matricol</a:t>
            </a:r>
            <a:r>
              <a:rPr lang="en-US" sz="2400" dirty="0">
                <a:cs typeface="Times New Roman" pitchFamily="18" charset="0"/>
              </a:rPr>
              <a:t>, </a:t>
            </a:r>
            <a:r>
              <a:rPr lang="en-US" sz="2400" u="sng" dirty="0" err="1">
                <a:cs typeface="Times New Roman" pitchFamily="18" charset="0"/>
              </a:rPr>
              <a:t>CodDisc</a:t>
            </a:r>
            <a:r>
              <a:rPr lang="en-US" sz="2400" dirty="0">
                <a:cs typeface="Times New Roman" pitchFamily="18" charset="0"/>
              </a:rPr>
              <a:t>, </a:t>
            </a:r>
            <a:r>
              <a:rPr lang="en-US" sz="2400" u="sng" dirty="0" err="1">
                <a:cs typeface="Times New Roman" pitchFamily="18" charset="0"/>
              </a:rPr>
              <a:t>DataEx</a:t>
            </a:r>
            <a:r>
              <a:rPr lang="en-US" sz="2400" dirty="0">
                <a:cs typeface="Times New Roman" pitchFamily="18" charset="0"/>
              </a:rPr>
              <a:t>, </a:t>
            </a:r>
            <a:r>
              <a:rPr lang="en-US" sz="2400" dirty="0" err="1">
                <a:cs typeface="Times New Roman" pitchFamily="18" charset="0"/>
              </a:rPr>
              <a:t>NotaEx</a:t>
            </a:r>
            <a:r>
              <a:rPr lang="en-US" sz="2400" dirty="0">
                <a:cs typeface="Times New Roman" pitchFamily="18" charset="0"/>
              </a:rPr>
              <a:t>}</a:t>
            </a:r>
            <a:endParaRPr lang="en-US" sz="2400" dirty="0"/>
          </a:p>
          <a:p>
            <a:pPr>
              <a:lnSpc>
                <a:spcPct val="110000"/>
              </a:lnSpc>
            </a:pPr>
            <a:endParaRPr lang="en-US" sz="2400" dirty="0"/>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81635" y="0"/>
            <a:ext cx="7933765" cy="1021976"/>
          </a:xfrm>
        </p:spPr>
        <p:txBody>
          <a:bodyPr anchor="ctr">
            <a:noAutofit/>
          </a:bodyPr>
          <a:lstStyle/>
          <a:p>
            <a:pPr algn="ctr"/>
            <a:r>
              <a:rPr lang="en-US" dirty="0" err="1"/>
              <a:t>Graful</a:t>
            </a:r>
            <a:r>
              <a:rPr lang="en-US" dirty="0"/>
              <a:t> DF – BD </a:t>
            </a:r>
            <a:r>
              <a:rPr lang="ro-RO" dirty="0"/>
              <a:t>Ş</a:t>
            </a:r>
            <a:r>
              <a:rPr lang="en-US" dirty="0" err="1"/>
              <a:t>COLARITATE</a:t>
            </a:r>
            <a:endParaRPr lang="en-US" dirty="0"/>
          </a:p>
        </p:txBody>
      </p:sp>
      <p:sp>
        <p:nvSpPr>
          <p:cNvPr id="20483" name="Rectangle 4"/>
          <p:cNvSpPr>
            <a:spLocks noChangeArrowheads="1"/>
          </p:cNvSpPr>
          <p:nvPr/>
        </p:nvSpPr>
        <p:spPr bwMode="auto">
          <a:xfrm>
            <a:off x="3563938" y="5876925"/>
            <a:ext cx="1223962" cy="366713"/>
          </a:xfrm>
          <a:prstGeom prst="rect">
            <a:avLst/>
          </a:prstGeom>
          <a:noFill/>
          <a:ln w="9525">
            <a:noFill/>
            <a:miter lim="800000"/>
            <a:headEnd/>
            <a:tailEnd/>
          </a:ln>
        </p:spPr>
        <p:txBody>
          <a:bodyPr>
            <a:spAutoFit/>
          </a:bodyPr>
          <a:lstStyle/>
          <a:p>
            <a:pPr marL="342900" indent="-342900">
              <a:lnSpc>
                <a:spcPct val="100000"/>
              </a:lnSpc>
              <a:buFontTx/>
              <a:buNone/>
            </a:pPr>
            <a:r>
              <a:rPr lang="en-US" sz="1800">
                <a:latin typeface="Tahoma" pitchFamily="34" charset="0"/>
              </a:rPr>
              <a:t>EMailProf</a:t>
            </a:r>
          </a:p>
        </p:txBody>
      </p:sp>
      <p:sp>
        <p:nvSpPr>
          <p:cNvPr id="20484" name="Rectangle 5"/>
          <p:cNvSpPr>
            <a:spLocks noChangeArrowheads="1"/>
          </p:cNvSpPr>
          <p:nvPr/>
        </p:nvSpPr>
        <p:spPr bwMode="auto">
          <a:xfrm>
            <a:off x="4211638" y="1982788"/>
            <a:ext cx="973137"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Matricol</a:t>
            </a:r>
          </a:p>
        </p:txBody>
      </p:sp>
      <p:sp>
        <p:nvSpPr>
          <p:cNvPr id="20485" name="Rectangle 6"/>
          <p:cNvSpPr>
            <a:spLocks noChangeArrowheads="1"/>
          </p:cNvSpPr>
          <p:nvPr/>
        </p:nvSpPr>
        <p:spPr bwMode="auto">
          <a:xfrm>
            <a:off x="2268538" y="1117600"/>
            <a:ext cx="1871662" cy="366713"/>
          </a:xfrm>
          <a:prstGeom prst="rect">
            <a:avLst/>
          </a:prstGeom>
          <a:noFill/>
          <a:ln w="9525">
            <a:noFill/>
            <a:miter lim="800000"/>
            <a:headEnd/>
            <a:tailEnd/>
          </a:ln>
        </p:spPr>
        <p:txBody>
          <a:bodyPr>
            <a:spAutoFit/>
          </a:bodyPr>
          <a:lstStyle/>
          <a:p>
            <a:pPr marL="342900" indent="-342900">
              <a:lnSpc>
                <a:spcPct val="100000"/>
              </a:lnSpc>
              <a:buFontTx/>
              <a:buNone/>
            </a:pPr>
            <a:r>
              <a:rPr lang="en-US" sz="1800">
                <a:latin typeface="Tahoma" pitchFamily="34" charset="0"/>
              </a:rPr>
              <a:t>NumePrenumeS</a:t>
            </a:r>
          </a:p>
        </p:txBody>
      </p:sp>
      <p:sp>
        <p:nvSpPr>
          <p:cNvPr id="20486" name="Rectangle 7"/>
          <p:cNvSpPr>
            <a:spLocks noChangeArrowheads="1"/>
          </p:cNvSpPr>
          <p:nvPr/>
        </p:nvSpPr>
        <p:spPr bwMode="auto">
          <a:xfrm>
            <a:off x="1258888" y="1406525"/>
            <a:ext cx="10001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AdresaS</a:t>
            </a:r>
          </a:p>
        </p:txBody>
      </p:sp>
      <p:sp>
        <p:nvSpPr>
          <p:cNvPr id="20487" name="Rectangle 8"/>
          <p:cNvSpPr>
            <a:spLocks noChangeArrowheads="1"/>
          </p:cNvSpPr>
          <p:nvPr/>
        </p:nvSpPr>
        <p:spPr bwMode="auto">
          <a:xfrm>
            <a:off x="1042988" y="1838325"/>
            <a:ext cx="1062037"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TelefonS</a:t>
            </a:r>
          </a:p>
        </p:txBody>
      </p:sp>
      <p:sp>
        <p:nvSpPr>
          <p:cNvPr id="20488" name="Rectangle 9"/>
          <p:cNvSpPr>
            <a:spLocks noChangeArrowheads="1"/>
          </p:cNvSpPr>
          <p:nvPr/>
        </p:nvSpPr>
        <p:spPr bwMode="auto">
          <a:xfrm>
            <a:off x="4643438" y="1262063"/>
            <a:ext cx="84137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EMailS</a:t>
            </a:r>
          </a:p>
        </p:txBody>
      </p:sp>
      <p:sp>
        <p:nvSpPr>
          <p:cNvPr id="20489" name="Rectangle 10"/>
          <p:cNvSpPr>
            <a:spLocks noChangeArrowheads="1"/>
          </p:cNvSpPr>
          <p:nvPr/>
        </p:nvSpPr>
        <p:spPr bwMode="auto">
          <a:xfrm>
            <a:off x="1187450" y="2198688"/>
            <a:ext cx="725488"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CNPS</a:t>
            </a:r>
          </a:p>
        </p:txBody>
      </p:sp>
      <p:sp>
        <p:nvSpPr>
          <p:cNvPr id="20490" name="Rectangle 11"/>
          <p:cNvSpPr>
            <a:spLocks noChangeArrowheads="1"/>
          </p:cNvSpPr>
          <p:nvPr/>
        </p:nvSpPr>
        <p:spPr bwMode="auto">
          <a:xfrm>
            <a:off x="1187450" y="2557463"/>
            <a:ext cx="67151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SexS</a:t>
            </a:r>
          </a:p>
        </p:txBody>
      </p:sp>
      <p:sp>
        <p:nvSpPr>
          <p:cNvPr id="20491" name="Rectangle 12"/>
          <p:cNvSpPr>
            <a:spLocks noChangeArrowheads="1"/>
          </p:cNvSpPr>
          <p:nvPr/>
        </p:nvSpPr>
        <p:spPr bwMode="auto">
          <a:xfrm>
            <a:off x="188913" y="3543300"/>
            <a:ext cx="85407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Centru</a:t>
            </a:r>
          </a:p>
        </p:txBody>
      </p:sp>
      <p:sp>
        <p:nvSpPr>
          <p:cNvPr id="20492" name="Rectangle 13"/>
          <p:cNvSpPr>
            <a:spLocks noChangeArrowheads="1"/>
          </p:cNvSpPr>
          <p:nvPr/>
        </p:nvSpPr>
        <p:spPr bwMode="auto">
          <a:xfrm>
            <a:off x="2368550" y="3694113"/>
            <a:ext cx="100965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AnStudii</a:t>
            </a:r>
          </a:p>
        </p:txBody>
      </p:sp>
      <p:sp>
        <p:nvSpPr>
          <p:cNvPr id="20493" name="Rectangle 14"/>
          <p:cNvSpPr>
            <a:spLocks noChangeArrowheads="1"/>
          </p:cNvSpPr>
          <p:nvPr/>
        </p:nvSpPr>
        <p:spPr bwMode="auto">
          <a:xfrm>
            <a:off x="3387725" y="3079750"/>
            <a:ext cx="873125" cy="341313"/>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FStudii</a:t>
            </a:r>
          </a:p>
        </p:txBody>
      </p:sp>
      <p:sp>
        <p:nvSpPr>
          <p:cNvPr id="20494" name="Rectangle 15"/>
          <p:cNvSpPr>
            <a:spLocks noChangeArrowheads="1"/>
          </p:cNvSpPr>
          <p:nvPr/>
        </p:nvSpPr>
        <p:spPr bwMode="auto">
          <a:xfrm>
            <a:off x="4144744" y="3389313"/>
            <a:ext cx="668773" cy="341632"/>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Spec</a:t>
            </a:r>
          </a:p>
        </p:txBody>
      </p:sp>
      <p:sp>
        <p:nvSpPr>
          <p:cNvPr id="20495" name="Rectangle 16"/>
          <p:cNvSpPr>
            <a:spLocks noChangeArrowheads="1"/>
          </p:cNvSpPr>
          <p:nvPr/>
        </p:nvSpPr>
        <p:spPr bwMode="auto">
          <a:xfrm>
            <a:off x="4733925" y="3717925"/>
            <a:ext cx="113506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SerieCurs</a:t>
            </a:r>
          </a:p>
        </p:txBody>
      </p:sp>
      <p:sp>
        <p:nvSpPr>
          <p:cNvPr id="20496" name="Rectangle 17"/>
          <p:cNvSpPr>
            <a:spLocks noChangeArrowheads="1"/>
          </p:cNvSpPr>
          <p:nvPr/>
        </p:nvSpPr>
        <p:spPr bwMode="auto">
          <a:xfrm>
            <a:off x="5192713" y="3089275"/>
            <a:ext cx="79375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Grupa</a:t>
            </a:r>
          </a:p>
        </p:txBody>
      </p:sp>
      <p:sp>
        <p:nvSpPr>
          <p:cNvPr id="20497" name="Rectangle 18"/>
          <p:cNvSpPr>
            <a:spLocks noChangeArrowheads="1"/>
          </p:cNvSpPr>
          <p:nvPr/>
        </p:nvSpPr>
        <p:spPr bwMode="auto">
          <a:xfrm>
            <a:off x="6084888" y="2125663"/>
            <a:ext cx="985837"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CodDisc</a:t>
            </a:r>
          </a:p>
        </p:txBody>
      </p:sp>
      <p:sp>
        <p:nvSpPr>
          <p:cNvPr id="20498" name="Rectangle 19"/>
          <p:cNvSpPr>
            <a:spLocks noChangeArrowheads="1"/>
          </p:cNvSpPr>
          <p:nvPr/>
        </p:nvSpPr>
        <p:spPr bwMode="auto">
          <a:xfrm>
            <a:off x="7524750" y="2054225"/>
            <a:ext cx="100171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DenDisc</a:t>
            </a:r>
          </a:p>
        </p:txBody>
      </p:sp>
      <p:sp>
        <p:nvSpPr>
          <p:cNvPr id="20499" name="Rectangle 20"/>
          <p:cNvSpPr>
            <a:spLocks noChangeArrowheads="1"/>
          </p:cNvSpPr>
          <p:nvPr/>
        </p:nvSpPr>
        <p:spPr bwMode="auto">
          <a:xfrm>
            <a:off x="7308850" y="2701925"/>
            <a:ext cx="154940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NrCrediteDisc</a:t>
            </a:r>
          </a:p>
        </p:txBody>
      </p:sp>
      <p:sp>
        <p:nvSpPr>
          <p:cNvPr id="20500" name="Rectangle 21"/>
          <p:cNvSpPr>
            <a:spLocks noChangeArrowheads="1"/>
          </p:cNvSpPr>
          <p:nvPr/>
        </p:nvSpPr>
        <p:spPr bwMode="auto">
          <a:xfrm>
            <a:off x="7885113" y="3349625"/>
            <a:ext cx="8985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DataEx</a:t>
            </a:r>
          </a:p>
        </p:txBody>
      </p:sp>
      <p:sp>
        <p:nvSpPr>
          <p:cNvPr id="20501" name="Rectangle 22"/>
          <p:cNvSpPr>
            <a:spLocks noChangeArrowheads="1"/>
          </p:cNvSpPr>
          <p:nvPr/>
        </p:nvSpPr>
        <p:spPr bwMode="auto">
          <a:xfrm>
            <a:off x="7812088" y="5149850"/>
            <a:ext cx="8985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NotaEx</a:t>
            </a:r>
          </a:p>
        </p:txBody>
      </p:sp>
      <p:sp>
        <p:nvSpPr>
          <p:cNvPr id="20502" name="Rectangle 23"/>
          <p:cNvSpPr>
            <a:spLocks noChangeArrowheads="1"/>
          </p:cNvSpPr>
          <p:nvPr/>
        </p:nvSpPr>
        <p:spPr bwMode="auto">
          <a:xfrm>
            <a:off x="5910263" y="1482725"/>
            <a:ext cx="1063625"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TipBursa</a:t>
            </a:r>
          </a:p>
        </p:txBody>
      </p:sp>
      <p:sp>
        <p:nvSpPr>
          <p:cNvPr id="20503" name="Rectangle 24"/>
          <p:cNvSpPr>
            <a:spLocks noChangeArrowheads="1"/>
          </p:cNvSpPr>
          <p:nvPr/>
        </p:nvSpPr>
        <p:spPr bwMode="auto">
          <a:xfrm>
            <a:off x="7180263" y="1223963"/>
            <a:ext cx="177165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CuantumLBursa</a:t>
            </a:r>
          </a:p>
        </p:txBody>
      </p:sp>
      <p:sp>
        <p:nvSpPr>
          <p:cNvPr id="20504" name="Rectangle 25"/>
          <p:cNvSpPr>
            <a:spLocks noChangeArrowheads="1"/>
          </p:cNvSpPr>
          <p:nvPr/>
        </p:nvSpPr>
        <p:spPr bwMode="auto">
          <a:xfrm>
            <a:off x="1476375" y="5222875"/>
            <a:ext cx="976313"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CodProf</a:t>
            </a:r>
          </a:p>
        </p:txBody>
      </p:sp>
      <p:sp>
        <p:nvSpPr>
          <p:cNvPr id="20505" name="Rectangle 26"/>
          <p:cNvSpPr>
            <a:spLocks noChangeArrowheads="1"/>
          </p:cNvSpPr>
          <p:nvPr/>
        </p:nvSpPr>
        <p:spPr bwMode="auto">
          <a:xfrm>
            <a:off x="1042988" y="6086475"/>
            <a:ext cx="1181100" cy="339725"/>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NumeProf</a:t>
            </a:r>
          </a:p>
        </p:txBody>
      </p:sp>
      <p:sp>
        <p:nvSpPr>
          <p:cNvPr id="20506" name="Rectangle 27"/>
          <p:cNvSpPr>
            <a:spLocks noChangeArrowheads="1"/>
          </p:cNvSpPr>
          <p:nvPr/>
        </p:nvSpPr>
        <p:spPr bwMode="auto">
          <a:xfrm>
            <a:off x="2210245" y="6237288"/>
            <a:ext cx="1516762" cy="341632"/>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Departament</a:t>
            </a:r>
          </a:p>
        </p:txBody>
      </p:sp>
      <p:sp>
        <p:nvSpPr>
          <p:cNvPr id="20507" name="Line 28"/>
          <p:cNvSpPr>
            <a:spLocks noChangeShapeType="1"/>
          </p:cNvSpPr>
          <p:nvPr/>
        </p:nvSpPr>
        <p:spPr bwMode="auto">
          <a:xfrm flipH="1" flipV="1">
            <a:off x="3375025" y="1506538"/>
            <a:ext cx="1157288" cy="484187"/>
          </a:xfrm>
          <a:prstGeom prst="line">
            <a:avLst/>
          </a:prstGeom>
          <a:noFill/>
          <a:ln w="9525">
            <a:solidFill>
              <a:schemeClr val="tx1"/>
            </a:solidFill>
            <a:round/>
            <a:headEnd/>
            <a:tailEnd type="triangle" w="med" len="med"/>
          </a:ln>
        </p:spPr>
        <p:txBody>
          <a:bodyPr/>
          <a:lstStyle/>
          <a:p>
            <a:endParaRPr lang="en-US"/>
          </a:p>
        </p:txBody>
      </p:sp>
      <p:sp>
        <p:nvSpPr>
          <p:cNvPr id="20508" name="Line 29"/>
          <p:cNvSpPr>
            <a:spLocks noChangeShapeType="1"/>
          </p:cNvSpPr>
          <p:nvPr/>
        </p:nvSpPr>
        <p:spPr bwMode="auto">
          <a:xfrm flipH="1">
            <a:off x="2627313" y="1693863"/>
            <a:ext cx="1800225" cy="504825"/>
          </a:xfrm>
          <a:prstGeom prst="line">
            <a:avLst/>
          </a:prstGeom>
          <a:noFill/>
          <a:ln w="9525">
            <a:noFill/>
            <a:round/>
            <a:headEnd/>
            <a:tailEnd type="triangle" w="med" len="med"/>
          </a:ln>
        </p:spPr>
        <p:txBody>
          <a:bodyPr/>
          <a:lstStyle/>
          <a:p>
            <a:endParaRPr lang="en-US"/>
          </a:p>
        </p:txBody>
      </p:sp>
      <p:sp>
        <p:nvSpPr>
          <p:cNvPr id="20509" name="Line 30"/>
          <p:cNvSpPr>
            <a:spLocks noChangeShapeType="1"/>
          </p:cNvSpPr>
          <p:nvPr/>
        </p:nvSpPr>
        <p:spPr bwMode="auto">
          <a:xfrm flipH="1">
            <a:off x="3751263" y="2282825"/>
            <a:ext cx="774700" cy="823913"/>
          </a:xfrm>
          <a:prstGeom prst="line">
            <a:avLst/>
          </a:prstGeom>
          <a:noFill/>
          <a:ln w="9525">
            <a:solidFill>
              <a:schemeClr val="tx1"/>
            </a:solidFill>
            <a:round/>
            <a:headEnd/>
            <a:tailEnd type="triangle" w="med" len="med"/>
          </a:ln>
        </p:spPr>
        <p:txBody>
          <a:bodyPr/>
          <a:lstStyle/>
          <a:p>
            <a:endParaRPr lang="en-US"/>
          </a:p>
        </p:txBody>
      </p:sp>
      <p:sp>
        <p:nvSpPr>
          <p:cNvPr id="20510" name="Line 31"/>
          <p:cNvSpPr>
            <a:spLocks noChangeShapeType="1"/>
          </p:cNvSpPr>
          <p:nvPr/>
        </p:nvSpPr>
        <p:spPr bwMode="auto">
          <a:xfrm flipH="1">
            <a:off x="2890838" y="2270125"/>
            <a:ext cx="1536700" cy="1400175"/>
          </a:xfrm>
          <a:prstGeom prst="line">
            <a:avLst/>
          </a:prstGeom>
          <a:noFill/>
          <a:ln w="9525">
            <a:solidFill>
              <a:schemeClr val="tx1"/>
            </a:solidFill>
            <a:round/>
            <a:headEnd/>
            <a:tailEnd type="triangle" w="med" len="med"/>
          </a:ln>
        </p:spPr>
        <p:txBody>
          <a:bodyPr/>
          <a:lstStyle/>
          <a:p>
            <a:endParaRPr lang="en-US"/>
          </a:p>
        </p:txBody>
      </p:sp>
      <p:sp>
        <p:nvSpPr>
          <p:cNvPr id="20511" name="Line 32"/>
          <p:cNvSpPr>
            <a:spLocks noChangeShapeType="1"/>
          </p:cNvSpPr>
          <p:nvPr/>
        </p:nvSpPr>
        <p:spPr bwMode="auto">
          <a:xfrm flipH="1">
            <a:off x="4410075" y="2366963"/>
            <a:ext cx="269875" cy="1062037"/>
          </a:xfrm>
          <a:prstGeom prst="line">
            <a:avLst/>
          </a:prstGeom>
          <a:noFill/>
          <a:ln w="9525">
            <a:solidFill>
              <a:schemeClr val="tx1"/>
            </a:solidFill>
            <a:round/>
            <a:headEnd/>
            <a:tailEnd type="triangle" w="med" len="med"/>
          </a:ln>
        </p:spPr>
        <p:txBody>
          <a:bodyPr/>
          <a:lstStyle/>
          <a:p>
            <a:endParaRPr lang="en-US"/>
          </a:p>
        </p:txBody>
      </p:sp>
      <p:sp>
        <p:nvSpPr>
          <p:cNvPr id="20512" name="Line 33"/>
          <p:cNvSpPr>
            <a:spLocks noChangeShapeType="1"/>
          </p:cNvSpPr>
          <p:nvPr/>
        </p:nvSpPr>
        <p:spPr bwMode="auto">
          <a:xfrm>
            <a:off x="4894263" y="2325688"/>
            <a:ext cx="754062" cy="874712"/>
          </a:xfrm>
          <a:prstGeom prst="line">
            <a:avLst/>
          </a:prstGeom>
          <a:noFill/>
          <a:ln w="9525">
            <a:solidFill>
              <a:schemeClr val="tx1"/>
            </a:solidFill>
            <a:round/>
            <a:headEnd/>
            <a:tailEnd type="triangle" w="med" len="med"/>
          </a:ln>
        </p:spPr>
        <p:txBody>
          <a:bodyPr/>
          <a:lstStyle/>
          <a:p>
            <a:endParaRPr lang="en-US"/>
          </a:p>
        </p:txBody>
      </p:sp>
      <p:sp>
        <p:nvSpPr>
          <p:cNvPr id="20513" name="Line 34"/>
          <p:cNvSpPr>
            <a:spLocks noChangeShapeType="1"/>
          </p:cNvSpPr>
          <p:nvPr/>
        </p:nvSpPr>
        <p:spPr bwMode="auto">
          <a:xfrm flipH="1" flipV="1">
            <a:off x="2268538" y="1622425"/>
            <a:ext cx="2020887" cy="395288"/>
          </a:xfrm>
          <a:prstGeom prst="line">
            <a:avLst/>
          </a:prstGeom>
          <a:noFill/>
          <a:ln w="9525">
            <a:solidFill>
              <a:schemeClr val="tx1"/>
            </a:solidFill>
            <a:round/>
            <a:headEnd/>
            <a:tailEnd type="triangle" w="med" len="med"/>
          </a:ln>
        </p:spPr>
        <p:txBody>
          <a:bodyPr/>
          <a:lstStyle/>
          <a:p>
            <a:endParaRPr lang="en-US"/>
          </a:p>
        </p:txBody>
      </p:sp>
      <p:sp>
        <p:nvSpPr>
          <p:cNvPr id="20514" name="Line 35"/>
          <p:cNvSpPr>
            <a:spLocks noChangeShapeType="1"/>
          </p:cNvSpPr>
          <p:nvPr/>
        </p:nvSpPr>
        <p:spPr bwMode="auto">
          <a:xfrm flipH="1" flipV="1">
            <a:off x="2195513" y="2054225"/>
            <a:ext cx="2027237" cy="46038"/>
          </a:xfrm>
          <a:prstGeom prst="line">
            <a:avLst/>
          </a:prstGeom>
          <a:noFill/>
          <a:ln w="9525">
            <a:solidFill>
              <a:schemeClr val="tx1"/>
            </a:solidFill>
            <a:round/>
            <a:headEnd/>
            <a:tailEnd type="triangle" w="med" len="med"/>
          </a:ln>
        </p:spPr>
        <p:txBody>
          <a:bodyPr/>
          <a:lstStyle/>
          <a:p>
            <a:endParaRPr lang="en-US"/>
          </a:p>
        </p:txBody>
      </p:sp>
      <p:sp>
        <p:nvSpPr>
          <p:cNvPr id="20515" name="Line 36"/>
          <p:cNvSpPr>
            <a:spLocks noChangeShapeType="1"/>
          </p:cNvSpPr>
          <p:nvPr/>
        </p:nvSpPr>
        <p:spPr bwMode="auto">
          <a:xfrm flipH="1">
            <a:off x="2051050" y="2138363"/>
            <a:ext cx="2103438" cy="203200"/>
          </a:xfrm>
          <a:prstGeom prst="line">
            <a:avLst/>
          </a:prstGeom>
          <a:noFill/>
          <a:ln w="9525">
            <a:solidFill>
              <a:schemeClr val="tx1"/>
            </a:solidFill>
            <a:round/>
            <a:headEnd/>
            <a:tailEnd type="triangle" w="med" len="med"/>
          </a:ln>
        </p:spPr>
        <p:txBody>
          <a:bodyPr/>
          <a:lstStyle/>
          <a:p>
            <a:endParaRPr lang="en-US"/>
          </a:p>
        </p:txBody>
      </p:sp>
      <p:sp>
        <p:nvSpPr>
          <p:cNvPr id="20516" name="Line 37"/>
          <p:cNvSpPr>
            <a:spLocks noChangeShapeType="1"/>
          </p:cNvSpPr>
          <p:nvPr/>
        </p:nvSpPr>
        <p:spPr bwMode="auto">
          <a:xfrm flipH="1">
            <a:off x="1979613" y="2151063"/>
            <a:ext cx="2216150" cy="550862"/>
          </a:xfrm>
          <a:prstGeom prst="line">
            <a:avLst/>
          </a:prstGeom>
          <a:noFill/>
          <a:ln w="9525">
            <a:solidFill>
              <a:schemeClr val="tx1"/>
            </a:solidFill>
            <a:round/>
            <a:headEnd/>
            <a:tailEnd type="triangle" w="med" len="med"/>
          </a:ln>
        </p:spPr>
        <p:txBody>
          <a:bodyPr/>
          <a:lstStyle/>
          <a:p>
            <a:endParaRPr lang="en-US"/>
          </a:p>
        </p:txBody>
      </p:sp>
      <p:sp>
        <p:nvSpPr>
          <p:cNvPr id="20517" name="Line 38"/>
          <p:cNvSpPr>
            <a:spLocks noChangeShapeType="1"/>
          </p:cNvSpPr>
          <p:nvPr/>
        </p:nvSpPr>
        <p:spPr bwMode="auto">
          <a:xfrm flipH="1">
            <a:off x="631825" y="2192338"/>
            <a:ext cx="3590925" cy="1398587"/>
          </a:xfrm>
          <a:prstGeom prst="line">
            <a:avLst/>
          </a:prstGeom>
          <a:noFill/>
          <a:ln w="9525">
            <a:solidFill>
              <a:schemeClr val="tx1"/>
            </a:solidFill>
            <a:round/>
            <a:headEnd/>
            <a:tailEnd type="triangle" w="med" len="med"/>
          </a:ln>
        </p:spPr>
        <p:txBody>
          <a:bodyPr/>
          <a:lstStyle/>
          <a:p>
            <a:endParaRPr lang="en-US"/>
          </a:p>
        </p:txBody>
      </p:sp>
      <p:sp>
        <p:nvSpPr>
          <p:cNvPr id="20518" name="Line 39"/>
          <p:cNvSpPr>
            <a:spLocks noChangeShapeType="1"/>
          </p:cNvSpPr>
          <p:nvPr/>
        </p:nvSpPr>
        <p:spPr bwMode="auto">
          <a:xfrm flipV="1">
            <a:off x="4860925" y="1622425"/>
            <a:ext cx="287338" cy="360363"/>
          </a:xfrm>
          <a:prstGeom prst="line">
            <a:avLst/>
          </a:prstGeom>
          <a:noFill/>
          <a:ln w="9525">
            <a:solidFill>
              <a:schemeClr val="tx1"/>
            </a:solidFill>
            <a:round/>
            <a:headEnd/>
            <a:tailEnd type="triangle" w="med" len="med"/>
          </a:ln>
        </p:spPr>
        <p:txBody>
          <a:bodyPr/>
          <a:lstStyle/>
          <a:p>
            <a:endParaRPr lang="en-US"/>
          </a:p>
        </p:txBody>
      </p:sp>
      <p:sp>
        <p:nvSpPr>
          <p:cNvPr id="20519" name="Line 40"/>
          <p:cNvSpPr>
            <a:spLocks noChangeShapeType="1"/>
          </p:cNvSpPr>
          <p:nvPr/>
        </p:nvSpPr>
        <p:spPr bwMode="auto">
          <a:xfrm>
            <a:off x="4787900" y="2341563"/>
            <a:ext cx="509588" cy="1409700"/>
          </a:xfrm>
          <a:prstGeom prst="line">
            <a:avLst/>
          </a:prstGeom>
          <a:noFill/>
          <a:ln w="9525">
            <a:solidFill>
              <a:schemeClr val="tx1"/>
            </a:solidFill>
            <a:round/>
            <a:headEnd/>
            <a:tailEnd type="triangle" w="med" len="med"/>
          </a:ln>
        </p:spPr>
        <p:txBody>
          <a:bodyPr/>
          <a:lstStyle/>
          <a:p>
            <a:endParaRPr lang="en-US"/>
          </a:p>
        </p:txBody>
      </p:sp>
      <p:sp>
        <p:nvSpPr>
          <p:cNvPr id="20520" name="Line 41"/>
          <p:cNvSpPr>
            <a:spLocks noChangeShapeType="1"/>
          </p:cNvSpPr>
          <p:nvPr/>
        </p:nvSpPr>
        <p:spPr bwMode="auto">
          <a:xfrm flipV="1">
            <a:off x="5148263" y="1774825"/>
            <a:ext cx="903287" cy="377825"/>
          </a:xfrm>
          <a:prstGeom prst="line">
            <a:avLst/>
          </a:prstGeom>
          <a:noFill/>
          <a:ln w="9525">
            <a:solidFill>
              <a:schemeClr val="tx1"/>
            </a:solidFill>
            <a:round/>
            <a:headEnd/>
            <a:tailEnd type="triangle" w="med" len="med"/>
          </a:ln>
        </p:spPr>
        <p:txBody>
          <a:bodyPr/>
          <a:lstStyle/>
          <a:p>
            <a:endParaRPr lang="en-US"/>
          </a:p>
        </p:txBody>
      </p:sp>
      <p:sp>
        <p:nvSpPr>
          <p:cNvPr id="20521" name="Line 43"/>
          <p:cNvSpPr>
            <a:spLocks noChangeShapeType="1"/>
          </p:cNvSpPr>
          <p:nvPr/>
        </p:nvSpPr>
        <p:spPr bwMode="auto">
          <a:xfrm flipV="1">
            <a:off x="7019925" y="2270125"/>
            <a:ext cx="431800" cy="0"/>
          </a:xfrm>
          <a:prstGeom prst="line">
            <a:avLst/>
          </a:prstGeom>
          <a:noFill/>
          <a:ln w="9525">
            <a:solidFill>
              <a:schemeClr val="tx1"/>
            </a:solidFill>
            <a:round/>
            <a:headEnd/>
            <a:tailEnd type="triangle" w="med" len="med"/>
          </a:ln>
        </p:spPr>
        <p:txBody>
          <a:bodyPr/>
          <a:lstStyle/>
          <a:p>
            <a:endParaRPr lang="en-US"/>
          </a:p>
        </p:txBody>
      </p:sp>
      <p:sp>
        <p:nvSpPr>
          <p:cNvPr id="20522" name="Line 44"/>
          <p:cNvSpPr>
            <a:spLocks noChangeShapeType="1"/>
          </p:cNvSpPr>
          <p:nvPr/>
        </p:nvSpPr>
        <p:spPr bwMode="auto">
          <a:xfrm>
            <a:off x="7019925" y="2341563"/>
            <a:ext cx="1008063" cy="360362"/>
          </a:xfrm>
          <a:prstGeom prst="line">
            <a:avLst/>
          </a:prstGeom>
          <a:noFill/>
          <a:ln w="9525">
            <a:solidFill>
              <a:schemeClr val="tx1"/>
            </a:solidFill>
            <a:round/>
            <a:headEnd/>
            <a:tailEnd type="triangle" w="med" len="med"/>
          </a:ln>
        </p:spPr>
        <p:txBody>
          <a:bodyPr/>
          <a:lstStyle/>
          <a:p>
            <a:endParaRPr lang="en-US"/>
          </a:p>
        </p:txBody>
      </p:sp>
      <p:sp>
        <p:nvSpPr>
          <p:cNvPr id="20523" name="Line 45"/>
          <p:cNvSpPr>
            <a:spLocks noChangeShapeType="1"/>
          </p:cNvSpPr>
          <p:nvPr/>
        </p:nvSpPr>
        <p:spPr bwMode="auto">
          <a:xfrm flipH="1">
            <a:off x="1547813" y="5589588"/>
            <a:ext cx="360362" cy="568325"/>
          </a:xfrm>
          <a:prstGeom prst="line">
            <a:avLst/>
          </a:prstGeom>
          <a:noFill/>
          <a:ln w="9525">
            <a:solidFill>
              <a:schemeClr val="tx1"/>
            </a:solidFill>
            <a:round/>
            <a:headEnd/>
            <a:tailEnd type="triangle" w="med" len="med"/>
          </a:ln>
        </p:spPr>
        <p:txBody>
          <a:bodyPr/>
          <a:lstStyle/>
          <a:p>
            <a:endParaRPr lang="en-US"/>
          </a:p>
        </p:txBody>
      </p:sp>
      <p:sp>
        <p:nvSpPr>
          <p:cNvPr id="20524" name="Line 46"/>
          <p:cNvSpPr>
            <a:spLocks noChangeShapeType="1"/>
          </p:cNvSpPr>
          <p:nvPr/>
        </p:nvSpPr>
        <p:spPr bwMode="auto">
          <a:xfrm>
            <a:off x="2124075" y="5589588"/>
            <a:ext cx="792163" cy="647700"/>
          </a:xfrm>
          <a:prstGeom prst="line">
            <a:avLst/>
          </a:prstGeom>
          <a:noFill/>
          <a:ln w="9525">
            <a:solidFill>
              <a:schemeClr val="tx1"/>
            </a:solidFill>
            <a:round/>
            <a:headEnd/>
            <a:tailEnd type="triangle" w="med" len="med"/>
          </a:ln>
        </p:spPr>
        <p:txBody>
          <a:bodyPr/>
          <a:lstStyle/>
          <a:p>
            <a:endParaRPr lang="en-US"/>
          </a:p>
        </p:txBody>
      </p:sp>
      <p:sp>
        <p:nvSpPr>
          <p:cNvPr id="20525" name="Line 47"/>
          <p:cNvSpPr>
            <a:spLocks noChangeShapeType="1"/>
          </p:cNvSpPr>
          <p:nvPr/>
        </p:nvSpPr>
        <p:spPr bwMode="auto">
          <a:xfrm>
            <a:off x="2268538" y="5581650"/>
            <a:ext cx="1366837" cy="439738"/>
          </a:xfrm>
          <a:prstGeom prst="line">
            <a:avLst/>
          </a:prstGeom>
          <a:noFill/>
          <a:ln w="9525">
            <a:solidFill>
              <a:schemeClr val="tx1"/>
            </a:solidFill>
            <a:round/>
            <a:headEnd/>
            <a:tailEnd type="triangle" w="med" len="med"/>
          </a:ln>
        </p:spPr>
        <p:txBody>
          <a:bodyPr/>
          <a:lstStyle/>
          <a:p>
            <a:endParaRPr lang="en-US"/>
          </a:p>
        </p:txBody>
      </p:sp>
      <p:sp>
        <p:nvSpPr>
          <p:cNvPr id="20526" name="Line 48"/>
          <p:cNvSpPr>
            <a:spLocks noChangeShapeType="1"/>
          </p:cNvSpPr>
          <p:nvPr/>
        </p:nvSpPr>
        <p:spPr bwMode="auto">
          <a:xfrm>
            <a:off x="5867400" y="4357688"/>
            <a:ext cx="504825" cy="73025"/>
          </a:xfrm>
          <a:prstGeom prst="line">
            <a:avLst/>
          </a:prstGeom>
          <a:noFill/>
          <a:ln w="9525">
            <a:noFill/>
            <a:round/>
            <a:headEnd/>
            <a:tailEnd type="triangle" w="med" len="med"/>
          </a:ln>
        </p:spPr>
        <p:txBody>
          <a:bodyPr/>
          <a:lstStyle/>
          <a:p>
            <a:endParaRPr lang="en-US"/>
          </a:p>
        </p:txBody>
      </p:sp>
      <p:sp>
        <p:nvSpPr>
          <p:cNvPr id="20527" name="Line 49"/>
          <p:cNvSpPr>
            <a:spLocks noChangeShapeType="1"/>
          </p:cNvSpPr>
          <p:nvPr/>
        </p:nvSpPr>
        <p:spPr bwMode="auto">
          <a:xfrm flipV="1">
            <a:off x="6988175" y="1479550"/>
            <a:ext cx="622300" cy="211138"/>
          </a:xfrm>
          <a:prstGeom prst="line">
            <a:avLst/>
          </a:prstGeom>
          <a:noFill/>
          <a:ln w="9525">
            <a:solidFill>
              <a:schemeClr val="tx1"/>
            </a:solidFill>
            <a:round/>
            <a:headEnd/>
            <a:tailEnd type="triangle" w="med" len="med"/>
          </a:ln>
        </p:spPr>
        <p:txBody>
          <a:bodyPr/>
          <a:lstStyle/>
          <a:p>
            <a:endParaRPr lang="en-US"/>
          </a:p>
        </p:txBody>
      </p:sp>
      <p:sp>
        <p:nvSpPr>
          <p:cNvPr id="20528" name="Oval 57"/>
          <p:cNvSpPr>
            <a:spLocks noChangeArrowheads="1"/>
          </p:cNvSpPr>
          <p:nvPr/>
        </p:nvSpPr>
        <p:spPr bwMode="auto">
          <a:xfrm>
            <a:off x="4811713" y="5200650"/>
            <a:ext cx="215900" cy="215900"/>
          </a:xfrm>
          <a:prstGeom prst="ellipse">
            <a:avLst/>
          </a:prstGeom>
          <a:noFill/>
          <a:ln w="9525">
            <a:solidFill>
              <a:schemeClr val="tx1"/>
            </a:solidFill>
            <a:round/>
            <a:headEnd/>
            <a:tailEnd/>
          </a:ln>
        </p:spPr>
        <p:txBody>
          <a:bodyPr wrap="none" anchor="ctr"/>
          <a:lstStyle/>
          <a:p>
            <a:endParaRPr lang="en-US"/>
          </a:p>
        </p:txBody>
      </p:sp>
      <p:sp>
        <p:nvSpPr>
          <p:cNvPr id="20529" name="Line 58"/>
          <p:cNvSpPr>
            <a:spLocks noChangeShapeType="1"/>
          </p:cNvSpPr>
          <p:nvPr/>
        </p:nvSpPr>
        <p:spPr bwMode="auto">
          <a:xfrm flipH="1">
            <a:off x="5029200" y="4032250"/>
            <a:ext cx="276225" cy="1090613"/>
          </a:xfrm>
          <a:prstGeom prst="line">
            <a:avLst/>
          </a:prstGeom>
          <a:noFill/>
          <a:ln w="9525">
            <a:solidFill>
              <a:schemeClr val="tx1"/>
            </a:solidFill>
            <a:round/>
            <a:headEnd/>
            <a:tailEnd type="triangle" w="med" len="med"/>
          </a:ln>
        </p:spPr>
        <p:txBody>
          <a:bodyPr/>
          <a:lstStyle/>
          <a:p>
            <a:endParaRPr lang="en-US"/>
          </a:p>
        </p:txBody>
      </p:sp>
      <p:sp>
        <p:nvSpPr>
          <p:cNvPr id="20530" name="Line 59"/>
          <p:cNvSpPr>
            <a:spLocks noChangeShapeType="1"/>
          </p:cNvSpPr>
          <p:nvPr/>
        </p:nvSpPr>
        <p:spPr bwMode="auto">
          <a:xfrm>
            <a:off x="1882775" y="3765550"/>
            <a:ext cx="2878138" cy="1492250"/>
          </a:xfrm>
          <a:prstGeom prst="line">
            <a:avLst/>
          </a:prstGeom>
          <a:noFill/>
          <a:ln w="9525">
            <a:solidFill>
              <a:schemeClr val="tx1"/>
            </a:solidFill>
            <a:round/>
            <a:headEnd/>
            <a:tailEnd type="triangle" w="med" len="med"/>
          </a:ln>
        </p:spPr>
        <p:txBody>
          <a:bodyPr/>
          <a:lstStyle/>
          <a:p>
            <a:endParaRPr lang="en-US"/>
          </a:p>
        </p:txBody>
      </p:sp>
      <p:sp>
        <p:nvSpPr>
          <p:cNvPr id="20531" name="Line 60"/>
          <p:cNvSpPr>
            <a:spLocks noChangeShapeType="1"/>
          </p:cNvSpPr>
          <p:nvPr/>
        </p:nvSpPr>
        <p:spPr bwMode="auto">
          <a:xfrm>
            <a:off x="2944813" y="3994150"/>
            <a:ext cx="1868487" cy="1209675"/>
          </a:xfrm>
          <a:prstGeom prst="line">
            <a:avLst/>
          </a:prstGeom>
          <a:noFill/>
          <a:ln w="9525">
            <a:solidFill>
              <a:schemeClr val="tx1"/>
            </a:solidFill>
            <a:round/>
            <a:headEnd/>
            <a:tailEnd type="triangle" w="med" len="med"/>
          </a:ln>
        </p:spPr>
        <p:txBody>
          <a:bodyPr/>
          <a:lstStyle/>
          <a:p>
            <a:endParaRPr lang="en-US"/>
          </a:p>
        </p:txBody>
      </p:sp>
      <p:sp>
        <p:nvSpPr>
          <p:cNvPr id="20532" name="Line 62"/>
          <p:cNvSpPr>
            <a:spLocks noChangeShapeType="1"/>
          </p:cNvSpPr>
          <p:nvPr/>
        </p:nvSpPr>
        <p:spPr bwMode="auto">
          <a:xfrm flipH="1">
            <a:off x="5095875" y="2486025"/>
            <a:ext cx="1563688" cy="2732088"/>
          </a:xfrm>
          <a:prstGeom prst="line">
            <a:avLst/>
          </a:prstGeom>
          <a:noFill/>
          <a:ln w="9525">
            <a:solidFill>
              <a:schemeClr val="tx1"/>
            </a:solidFill>
            <a:round/>
            <a:headEnd/>
            <a:tailEnd type="triangle" w="med" len="med"/>
          </a:ln>
        </p:spPr>
        <p:txBody>
          <a:bodyPr/>
          <a:lstStyle/>
          <a:p>
            <a:endParaRPr lang="en-US"/>
          </a:p>
        </p:txBody>
      </p:sp>
      <p:sp>
        <p:nvSpPr>
          <p:cNvPr id="20533" name="Line 64"/>
          <p:cNvSpPr>
            <a:spLocks noChangeShapeType="1"/>
          </p:cNvSpPr>
          <p:nvPr/>
        </p:nvSpPr>
        <p:spPr bwMode="auto">
          <a:xfrm>
            <a:off x="673100" y="3886200"/>
            <a:ext cx="4073525" cy="1425575"/>
          </a:xfrm>
          <a:prstGeom prst="line">
            <a:avLst/>
          </a:prstGeom>
          <a:noFill/>
          <a:ln w="9525">
            <a:solidFill>
              <a:schemeClr val="tx1"/>
            </a:solidFill>
            <a:round/>
            <a:headEnd/>
            <a:tailEnd type="triangle" w="med" len="med"/>
          </a:ln>
        </p:spPr>
        <p:txBody>
          <a:bodyPr/>
          <a:lstStyle/>
          <a:p>
            <a:endParaRPr lang="en-US"/>
          </a:p>
        </p:txBody>
      </p:sp>
      <p:sp>
        <p:nvSpPr>
          <p:cNvPr id="20534" name="Line 65"/>
          <p:cNvSpPr>
            <a:spLocks noChangeShapeType="1"/>
          </p:cNvSpPr>
          <p:nvPr/>
        </p:nvSpPr>
        <p:spPr bwMode="auto">
          <a:xfrm>
            <a:off x="3644900" y="3416300"/>
            <a:ext cx="1236663" cy="1747838"/>
          </a:xfrm>
          <a:prstGeom prst="line">
            <a:avLst/>
          </a:prstGeom>
          <a:noFill/>
          <a:ln w="9525">
            <a:solidFill>
              <a:schemeClr val="tx1"/>
            </a:solidFill>
            <a:round/>
            <a:headEnd/>
            <a:tailEnd type="triangle" w="med" len="med"/>
          </a:ln>
        </p:spPr>
        <p:txBody>
          <a:bodyPr/>
          <a:lstStyle/>
          <a:p>
            <a:endParaRPr lang="en-US"/>
          </a:p>
        </p:txBody>
      </p:sp>
      <p:sp>
        <p:nvSpPr>
          <p:cNvPr id="20535" name="Line 66"/>
          <p:cNvSpPr>
            <a:spLocks noChangeShapeType="1"/>
          </p:cNvSpPr>
          <p:nvPr/>
        </p:nvSpPr>
        <p:spPr bwMode="auto">
          <a:xfrm flipH="1">
            <a:off x="2555875" y="5392738"/>
            <a:ext cx="2232025" cy="46037"/>
          </a:xfrm>
          <a:prstGeom prst="line">
            <a:avLst/>
          </a:prstGeom>
          <a:noFill/>
          <a:ln w="9525">
            <a:solidFill>
              <a:schemeClr val="tx1"/>
            </a:solidFill>
            <a:round/>
            <a:headEnd/>
            <a:tailEnd type="triangle" w="med" len="med"/>
          </a:ln>
        </p:spPr>
        <p:txBody>
          <a:bodyPr/>
          <a:lstStyle/>
          <a:p>
            <a:endParaRPr lang="en-US"/>
          </a:p>
        </p:txBody>
      </p:sp>
      <p:sp>
        <p:nvSpPr>
          <p:cNvPr id="20536" name="Oval 67"/>
          <p:cNvSpPr>
            <a:spLocks noChangeArrowheads="1"/>
          </p:cNvSpPr>
          <p:nvPr/>
        </p:nvSpPr>
        <p:spPr bwMode="auto">
          <a:xfrm>
            <a:off x="7524750" y="3854450"/>
            <a:ext cx="215900" cy="215900"/>
          </a:xfrm>
          <a:prstGeom prst="ellipse">
            <a:avLst/>
          </a:prstGeom>
          <a:noFill/>
          <a:ln w="9525">
            <a:solidFill>
              <a:schemeClr val="tx1"/>
            </a:solidFill>
            <a:round/>
            <a:headEnd/>
            <a:tailEnd/>
          </a:ln>
        </p:spPr>
        <p:txBody>
          <a:bodyPr wrap="none" anchor="ctr"/>
          <a:lstStyle/>
          <a:p>
            <a:endParaRPr lang="en-US"/>
          </a:p>
        </p:txBody>
      </p:sp>
      <p:sp>
        <p:nvSpPr>
          <p:cNvPr id="20537" name="Line 68"/>
          <p:cNvSpPr>
            <a:spLocks noChangeShapeType="1"/>
          </p:cNvSpPr>
          <p:nvPr/>
        </p:nvSpPr>
        <p:spPr bwMode="auto">
          <a:xfrm>
            <a:off x="5003800" y="2341563"/>
            <a:ext cx="2447925" cy="1584325"/>
          </a:xfrm>
          <a:prstGeom prst="line">
            <a:avLst/>
          </a:prstGeom>
          <a:noFill/>
          <a:ln w="9525">
            <a:solidFill>
              <a:schemeClr val="tx1"/>
            </a:solidFill>
            <a:round/>
            <a:headEnd/>
            <a:tailEnd type="triangle" w="med" len="med"/>
          </a:ln>
        </p:spPr>
        <p:txBody>
          <a:bodyPr/>
          <a:lstStyle/>
          <a:p>
            <a:endParaRPr lang="en-US"/>
          </a:p>
        </p:txBody>
      </p:sp>
      <p:sp>
        <p:nvSpPr>
          <p:cNvPr id="20538" name="Line 69"/>
          <p:cNvSpPr>
            <a:spLocks noChangeShapeType="1"/>
          </p:cNvSpPr>
          <p:nvPr/>
        </p:nvSpPr>
        <p:spPr bwMode="auto">
          <a:xfrm>
            <a:off x="6732588" y="2486025"/>
            <a:ext cx="792162" cy="1295400"/>
          </a:xfrm>
          <a:prstGeom prst="line">
            <a:avLst/>
          </a:prstGeom>
          <a:noFill/>
          <a:ln w="9525">
            <a:solidFill>
              <a:schemeClr val="tx1"/>
            </a:solidFill>
            <a:round/>
            <a:headEnd/>
            <a:tailEnd type="triangle" w="med" len="med"/>
          </a:ln>
        </p:spPr>
        <p:txBody>
          <a:bodyPr/>
          <a:lstStyle/>
          <a:p>
            <a:endParaRPr lang="en-US"/>
          </a:p>
        </p:txBody>
      </p:sp>
      <p:sp>
        <p:nvSpPr>
          <p:cNvPr id="20539" name="Line 70"/>
          <p:cNvSpPr>
            <a:spLocks noChangeShapeType="1"/>
          </p:cNvSpPr>
          <p:nvPr/>
        </p:nvSpPr>
        <p:spPr bwMode="auto">
          <a:xfrm flipH="1">
            <a:off x="7740650" y="3638550"/>
            <a:ext cx="287338" cy="287338"/>
          </a:xfrm>
          <a:prstGeom prst="line">
            <a:avLst/>
          </a:prstGeom>
          <a:noFill/>
          <a:ln w="9525">
            <a:solidFill>
              <a:schemeClr val="tx1"/>
            </a:solidFill>
            <a:round/>
            <a:headEnd/>
            <a:tailEnd type="triangle" w="med" len="med"/>
          </a:ln>
        </p:spPr>
        <p:txBody>
          <a:bodyPr/>
          <a:lstStyle/>
          <a:p>
            <a:endParaRPr lang="en-US"/>
          </a:p>
        </p:txBody>
      </p:sp>
      <p:sp>
        <p:nvSpPr>
          <p:cNvPr id="20540" name="Line 71"/>
          <p:cNvSpPr>
            <a:spLocks noChangeShapeType="1"/>
          </p:cNvSpPr>
          <p:nvPr/>
        </p:nvSpPr>
        <p:spPr bwMode="auto">
          <a:xfrm>
            <a:off x="7667625" y="4070350"/>
            <a:ext cx="576263" cy="1079500"/>
          </a:xfrm>
          <a:prstGeom prst="line">
            <a:avLst/>
          </a:prstGeom>
          <a:noFill/>
          <a:ln w="9525">
            <a:solidFill>
              <a:schemeClr val="tx1"/>
            </a:solidFill>
            <a:round/>
            <a:headEnd/>
            <a:tailEnd type="triangle" w="med" len="med"/>
          </a:ln>
        </p:spPr>
        <p:txBody>
          <a:bodyPr/>
          <a:lstStyle/>
          <a:p>
            <a:endParaRPr lang="en-US"/>
          </a:p>
        </p:txBody>
      </p:sp>
      <p:sp>
        <p:nvSpPr>
          <p:cNvPr id="20541" name="Rectangle 14"/>
          <p:cNvSpPr>
            <a:spLocks noChangeArrowheads="1"/>
          </p:cNvSpPr>
          <p:nvPr/>
        </p:nvSpPr>
        <p:spPr bwMode="auto">
          <a:xfrm>
            <a:off x="1374775" y="3433763"/>
            <a:ext cx="1230313" cy="341312"/>
          </a:xfrm>
          <a:prstGeom prst="rect">
            <a:avLst/>
          </a:prstGeom>
          <a:noFill/>
          <a:ln w="9525">
            <a:noFill/>
            <a:miter lim="800000"/>
            <a:headEnd/>
            <a:tailEnd/>
          </a:ln>
        </p:spPr>
        <p:txBody>
          <a:bodyPr wrap="none">
            <a:spAutoFit/>
          </a:bodyPr>
          <a:lstStyle/>
          <a:p>
            <a:pPr marL="342900" indent="-342900">
              <a:buFont typeface="Wingdings" pitchFamily="2" charset="2"/>
              <a:buNone/>
            </a:pPr>
            <a:r>
              <a:rPr lang="en-US" sz="1800">
                <a:latin typeface="Tahoma" pitchFamily="34" charset="0"/>
              </a:rPr>
              <a:t>CicluStudii</a:t>
            </a:r>
          </a:p>
        </p:txBody>
      </p:sp>
      <p:sp>
        <p:nvSpPr>
          <p:cNvPr id="20542" name="Line 38"/>
          <p:cNvSpPr>
            <a:spLocks noChangeShapeType="1"/>
          </p:cNvSpPr>
          <p:nvPr/>
        </p:nvSpPr>
        <p:spPr bwMode="auto">
          <a:xfrm flipH="1">
            <a:off x="2003425" y="2246313"/>
            <a:ext cx="2259013" cy="1236662"/>
          </a:xfrm>
          <a:prstGeom prst="line">
            <a:avLst/>
          </a:prstGeom>
          <a:noFill/>
          <a:ln w="9525">
            <a:solidFill>
              <a:schemeClr val="tx1"/>
            </a:solidFill>
            <a:round/>
            <a:headEnd/>
            <a:tailEnd type="triangle" w="med" len="med"/>
          </a:ln>
        </p:spPr>
        <p:txBody>
          <a:bodyPr/>
          <a:lstStyle/>
          <a:p>
            <a:endParaRPr lang="en-US"/>
          </a:p>
        </p:txBody>
      </p:sp>
      <p:sp>
        <p:nvSpPr>
          <p:cNvPr id="20543" name="Line 65"/>
          <p:cNvSpPr>
            <a:spLocks noChangeShapeType="1"/>
          </p:cNvSpPr>
          <p:nvPr/>
        </p:nvSpPr>
        <p:spPr bwMode="auto">
          <a:xfrm>
            <a:off x="4464050" y="3711575"/>
            <a:ext cx="457200" cy="1452563"/>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00113" y="0"/>
            <a:ext cx="8243886" cy="1143000"/>
          </a:xfrm>
        </p:spPr>
        <p:txBody>
          <a:bodyPr anchor="ctr">
            <a:noAutofit/>
          </a:bodyPr>
          <a:lstStyle/>
          <a:p>
            <a:pPr algn="ctr"/>
            <a:r>
              <a:rPr lang="en-US" dirty="0" err="1"/>
              <a:t>Schema ob</a:t>
            </a:r>
            <a:r>
              <a:rPr lang="ro-RO" dirty="0" err="1"/>
              <a:t>ţ</a:t>
            </a:r>
            <a:r>
              <a:rPr lang="en-US" dirty="0" err="1"/>
              <a:t>inut</a:t>
            </a:r>
            <a:r>
              <a:rPr lang="ro-RO" dirty="0" err="1"/>
              <a:t>ă</a:t>
            </a:r>
            <a:r>
              <a:rPr lang="en-US" dirty="0" err="1"/>
              <a:t> pe baza grafului</a:t>
            </a:r>
          </a:p>
        </p:txBody>
      </p:sp>
      <p:sp>
        <p:nvSpPr>
          <p:cNvPr id="21507" name="Rectangle 4"/>
          <p:cNvSpPr>
            <a:spLocks noChangeArrowheads="1"/>
          </p:cNvSpPr>
          <p:nvPr/>
        </p:nvSpPr>
        <p:spPr bwMode="auto">
          <a:xfrm>
            <a:off x="903379" y="1393918"/>
            <a:ext cx="7775575" cy="1200329"/>
          </a:xfrm>
          <a:prstGeom prst="rect">
            <a:avLst/>
          </a:prstGeom>
          <a:noFill/>
          <a:ln w="9525">
            <a:noFill/>
            <a:miter lim="800000"/>
            <a:headEnd/>
            <a:tailEnd/>
          </a:ln>
        </p:spPr>
        <p:txBody>
          <a:bodyPr>
            <a:spAutoFit/>
          </a:bodyPr>
          <a:lstStyle/>
          <a:p>
            <a:pPr marL="342900" indent="-342900">
              <a:lnSpc>
                <a:spcPct val="100000"/>
              </a:lnSpc>
              <a:spcBef>
                <a:spcPct val="50000"/>
              </a:spcBef>
              <a:buFontTx/>
              <a:buNone/>
              <a:defRPr/>
            </a:pPr>
            <a:r>
              <a:rPr lang="en-US" sz="2400" dirty="0">
                <a:latin typeface="Avenir Light"/>
                <a:cs typeface="Avenir Light"/>
              </a:rPr>
              <a:t>STUDENTI {</a:t>
            </a:r>
            <a:r>
              <a:rPr lang="en-US" sz="2400" u="sng" dirty="0" err="1">
                <a:latin typeface="Avenir Light"/>
                <a:cs typeface="Avenir Light"/>
              </a:rPr>
              <a:t>Matricol</a:t>
            </a:r>
            <a:r>
              <a:rPr lang="en-US" sz="2400" dirty="0">
                <a:latin typeface="Avenir Light"/>
                <a:cs typeface="Avenir Light"/>
              </a:rPr>
              <a:t>, </a:t>
            </a:r>
            <a:r>
              <a:rPr lang="en-US" sz="2400" dirty="0" err="1">
                <a:latin typeface="Avenir Light"/>
                <a:cs typeface="Avenir Light"/>
              </a:rPr>
              <a:t>NumePrenumeS</a:t>
            </a:r>
            <a:r>
              <a:rPr lang="en-US" sz="2400" dirty="0">
                <a:latin typeface="Avenir Light"/>
                <a:cs typeface="Avenir Light"/>
              </a:rPr>
              <a:t>, </a:t>
            </a:r>
            <a:r>
              <a:rPr lang="en-US" sz="2400" dirty="0" err="1">
                <a:latin typeface="Avenir Light"/>
                <a:cs typeface="Avenir Light"/>
              </a:rPr>
              <a:t>AdresaS</a:t>
            </a:r>
            <a:r>
              <a:rPr lang="en-US" sz="2400" dirty="0">
                <a:latin typeface="Avenir Light"/>
                <a:cs typeface="Avenir Light"/>
              </a:rPr>
              <a:t>, </a:t>
            </a:r>
            <a:r>
              <a:rPr lang="en-US" sz="2400" dirty="0" err="1">
                <a:latin typeface="Avenir Light"/>
                <a:cs typeface="Avenir Light"/>
              </a:rPr>
              <a:t>TelefonS</a:t>
            </a:r>
            <a:r>
              <a:rPr lang="en-US" sz="2400" dirty="0">
                <a:latin typeface="Avenir Light"/>
                <a:cs typeface="Avenir Light"/>
              </a:rPr>
              <a:t>, </a:t>
            </a:r>
            <a:r>
              <a:rPr lang="en-US" sz="2400" dirty="0" err="1">
                <a:latin typeface="Avenir Light"/>
                <a:cs typeface="Avenir Light"/>
              </a:rPr>
              <a:t>EMailS</a:t>
            </a:r>
            <a:r>
              <a:rPr lang="en-US" sz="2400" dirty="0">
                <a:latin typeface="Avenir Light"/>
                <a:cs typeface="Avenir Light"/>
              </a:rPr>
              <a:t>, CNPS, </a:t>
            </a:r>
            <a:r>
              <a:rPr lang="en-US" sz="2400" dirty="0" err="1">
                <a:latin typeface="Avenir Light"/>
                <a:cs typeface="Avenir Light"/>
              </a:rPr>
              <a:t>SexS</a:t>
            </a:r>
            <a:r>
              <a:rPr lang="en-US" sz="2400" dirty="0">
                <a:latin typeface="Avenir Light"/>
                <a:cs typeface="Avenir Light"/>
              </a:rPr>
              <a:t>, </a:t>
            </a:r>
            <a:r>
              <a:rPr lang="en-US" sz="2400" dirty="0" err="1">
                <a:latin typeface="Avenir Light"/>
                <a:cs typeface="Avenir Light"/>
              </a:rPr>
              <a:t>Centru</a:t>
            </a:r>
            <a:r>
              <a:rPr lang="en-US" sz="2400" dirty="0">
                <a:latin typeface="Avenir Light"/>
                <a:cs typeface="Avenir Light"/>
              </a:rPr>
              <a:t>, </a:t>
            </a:r>
            <a:r>
              <a:rPr lang="en-US" sz="2400" dirty="0" err="1">
                <a:latin typeface="Avenir Light"/>
                <a:cs typeface="Avenir Light"/>
              </a:rPr>
              <a:t>CicluStudii</a:t>
            </a:r>
            <a:r>
              <a:rPr lang="en-US" sz="2400" dirty="0">
                <a:latin typeface="Avenir Light"/>
                <a:cs typeface="Avenir Light"/>
              </a:rPr>
              <a:t>, </a:t>
            </a:r>
            <a:r>
              <a:rPr lang="en-US" sz="2400" dirty="0" err="1">
                <a:latin typeface="Avenir Light"/>
                <a:cs typeface="Avenir Light"/>
              </a:rPr>
              <a:t>AnStudii</a:t>
            </a:r>
            <a:r>
              <a:rPr lang="en-US" sz="2400" dirty="0">
                <a:latin typeface="Avenir Light"/>
                <a:cs typeface="Avenir Light"/>
              </a:rPr>
              <a:t>, </a:t>
            </a:r>
            <a:r>
              <a:rPr lang="en-US" sz="2400" dirty="0" err="1">
                <a:latin typeface="Avenir Light"/>
                <a:cs typeface="Avenir Light"/>
              </a:rPr>
              <a:t>Fstudii</a:t>
            </a:r>
            <a:r>
              <a:rPr lang="en-US" sz="2400">
                <a:latin typeface="Avenir Light"/>
                <a:cs typeface="Avenir Light"/>
              </a:rPr>
              <a:t>, Spec</a:t>
            </a:r>
            <a:r>
              <a:rPr lang="en-US" sz="2400" dirty="0">
                <a:latin typeface="Avenir Light"/>
                <a:cs typeface="Avenir Light"/>
              </a:rPr>
              <a:t>, </a:t>
            </a:r>
            <a:r>
              <a:rPr lang="en-US" sz="2400" dirty="0" err="1">
                <a:latin typeface="Avenir Light"/>
                <a:cs typeface="Avenir Light"/>
              </a:rPr>
              <a:t>SerieCurs</a:t>
            </a:r>
            <a:r>
              <a:rPr lang="en-US" sz="2400" dirty="0">
                <a:latin typeface="Avenir Light"/>
                <a:cs typeface="Avenir Light"/>
              </a:rPr>
              <a:t>, </a:t>
            </a:r>
            <a:r>
              <a:rPr lang="en-US" sz="2400" dirty="0" err="1">
                <a:latin typeface="Avenir Light"/>
                <a:cs typeface="Avenir Light"/>
              </a:rPr>
              <a:t>Grupa</a:t>
            </a:r>
            <a:r>
              <a:rPr lang="en-US" sz="2400" dirty="0">
                <a:latin typeface="Avenir Light"/>
                <a:cs typeface="Avenir Light"/>
              </a:rPr>
              <a:t>, </a:t>
            </a:r>
            <a:r>
              <a:rPr lang="en-US" sz="2400" dirty="0" err="1">
                <a:latin typeface="Avenir Light"/>
                <a:cs typeface="Avenir Light"/>
              </a:rPr>
              <a:t>TipBursa</a:t>
            </a:r>
            <a:r>
              <a:rPr lang="en-US" sz="2400" dirty="0">
                <a:latin typeface="Avenir Light"/>
                <a:cs typeface="Avenir Light"/>
              </a:rPr>
              <a:t>}</a:t>
            </a:r>
          </a:p>
        </p:txBody>
      </p:sp>
      <p:sp>
        <p:nvSpPr>
          <p:cNvPr id="21508" name="Rectangle 5"/>
          <p:cNvSpPr>
            <a:spLocks noChangeArrowheads="1"/>
          </p:cNvSpPr>
          <p:nvPr/>
        </p:nvSpPr>
        <p:spPr bwMode="auto">
          <a:xfrm>
            <a:off x="917669" y="2912876"/>
            <a:ext cx="7704137" cy="400110"/>
          </a:xfrm>
          <a:prstGeom prst="rect">
            <a:avLst/>
          </a:prstGeom>
          <a:noFill/>
          <a:ln w="9525">
            <a:noFill/>
            <a:miter lim="800000"/>
            <a:headEnd/>
            <a:tailEnd/>
          </a:ln>
        </p:spPr>
        <p:txBody>
          <a:bodyPr>
            <a:spAutoFit/>
          </a:bodyPr>
          <a:lstStyle/>
          <a:p>
            <a:pPr marL="342900" indent="-342900">
              <a:lnSpc>
                <a:spcPct val="80000"/>
              </a:lnSpc>
              <a:spcBef>
                <a:spcPct val="50000"/>
              </a:spcBef>
              <a:buFontTx/>
              <a:buNone/>
              <a:defRPr/>
            </a:pPr>
            <a:r>
              <a:rPr lang="en-US" sz="2400" dirty="0">
                <a:latin typeface="Avenir Light"/>
                <a:cs typeface="Avenir Light"/>
              </a:rPr>
              <a:t>DISCIPLINE {</a:t>
            </a:r>
            <a:r>
              <a:rPr lang="en-US" sz="2400" u="sng" dirty="0" err="1">
                <a:latin typeface="Avenir Light"/>
                <a:cs typeface="Avenir Light"/>
              </a:rPr>
              <a:t>CodDisc</a:t>
            </a:r>
            <a:r>
              <a:rPr lang="en-US" sz="2400" dirty="0">
                <a:latin typeface="Avenir Light"/>
                <a:cs typeface="Avenir Light"/>
              </a:rPr>
              <a:t>, </a:t>
            </a:r>
            <a:r>
              <a:rPr lang="en-US" sz="2400" dirty="0" err="1">
                <a:latin typeface="Avenir Light"/>
                <a:cs typeface="Avenir Light"/>
              </a:rPr>
              <a:t>DenDisc</a:t>
            </a:r>
            <a:r>
              <a:rPr lang="en-US" sz="2400" dirty="0">
                <a:latin typeface="Avenir Light"/>
                <a:cs typeface="Avenir Light"/>
              </a:rPr>
              <a:t>, </a:t>
            </a:r>
            <a:r>
              <a:rPr lang="en-US" sz="2400" dirty="0" err="1">
                <a:latin typeface="Avenir Light"/>
                <a:cs typeface="Avenir Light"/>
              </a:rPr>
              <a:t>NrCrediteDisc</a:t>
            </a:r>
            <a:r>
              <a:rPr lang="en-US" sz="2400" dirty="0">
                <a:latin typeface="Avenir Light"/>
                <a:cs typeface="Avenir Light"/>
              </a:rPr>
              <a:t>}</a:t>
            </a:r>
          </a:p>
        </p:txBody>
      </p:sp>
      <p:sp>
        <p:nvSpPr>
          <p:cNvPr id="21509" name="Rectangle 6"/>
          <p:cNvSpPr>
            <a:spLocks noChangeArrowheads="1"/>
          </p:cNvSpPr>
          <p:nvPr/>
        </p:nvSpPr>
        <p:spPr bwMode="auto">
          <a:xfrm>
            <a:off x="874058" y="3587470"/>
            <a:ext cx="8579224" cy="430887"/>
          </a:xfrm>
          <a:prstGeom prst="rect">
            <a:avLst/>
          </a:prstGeom>
          <a:noFill/>
          <a:ln w="9525">
            <a:noFill/>
            <a:miter lim="800000"/>
            <a:headEnd/>
            <a:tailEnd/>
          </a:ln>
        </p:spPr>
        <p:txBody>
          <a:bodyPr wrap="square">
            <a:spAutoFit/>
          </a:bodyPr>
          <a:lstStyle/>
          <a:p>
            <a:pPr marL="342900" indent="-342900">
              <a:buFont typeface="Wingdings" pitchFamily="2" charset="2"/>
              <a:buNone/>
              <a:defRPr/>
            </a:pPr>
            <a:r>
              <a:rPr lang="en-US" sz="2400">
                <a:latin typeface="Avenir Light"/>
                <a:cs typeface="Avenir Light"/>
              </a:rPr>
              <a:t>PROFESORI {</a:t>
            </a:r>
            <a:r>
              <a:rPr lang="en-US" sz="2400" u="sng">
                <a:latin typeface="Avenir Light"/>
                <a:cs typeface="Avenir Light"/>
              </a:rPr>
              <a:t>CodProf</a:t>
            </a:r>
            <a:r>
              <a:rPr lang="en-US" sz="2400">
                <a:latin typeface="Avenir Light"/>
                <a:cs typeface="Avenir Light"/>
              </a:rPr>
              <a:t>, NumeProf, Departament, EMailProf}</a:t>
            </a:r>
          </a:p>
        </p:txBody>
      </p:sp>
      <p:sp>
        <p:nvSpPr>
          <p:cNvPr id="21510" name="Rectangle 7"/>
          <p:cNvSpPr>
            <a:spLocks noChangeArrowheads="1"/>
          </p:cNvSpPr>
          <p:nvPr/>
        </p:nvSpPr>
        <p:spPr bwMode="auto">
          <a:xfrm>
            <a:off x="915892" y="4275604"/>
            <a:ext cx="8039847" cy="400110"/>
          </a:xfrm>
          <a:prstGeom prst="rect">
            <a:avLst/>
          </a:prstGeom>
          <a:noFill/>
          <a:ln w="9525">
            <a:noFill/>
            <a:miter lim="800000"/>
            <a:headEnd/>
            <a:tailEnd/>
          </a:ln>
        </p:spPr>
        <p:txBody>
          <a:bodyPr wrap="square">
            <a:spAutoFit/>
          </a:bodyPr>
          <a:lstStyle/>
          <a:p>
            <a:pPr marL="342900" indent="-342900">
              <a:lnSpc>
                <a:spcPct val="80000"/>
              </a:lnSpc>
              <a:buFontTx/>
              <a:buNone/>
              <a:defRPr/>
            </a:pPr>
            <a:r>
              <a:rPr lang="en-US" sz="2400" dirty="0">
                <a:latin typeface="Avenir Light"/>
                <a:cs typeface="Avenir Light"/>
              </a:rPr>
              <a:t>TIP_BURSE {</a:t>
            </a:r>
            <a:r>
              <a:rPr lang="en-US" sz="2400" u="sng" dirty="0" err="1">
                <a:latin typeface="Avenir Light"/>
                <a:cs typeface="Avenir Light"/>
              </a:rPr>
              <a:t>TipBursa</a:t>
            </a:r>
            <a:r>
              <a:rPr lang="en-US" sz="2400" dirty="0">
                <a:latin typeface="Avenir Light"/>
                <a:cs typeface="Avenir Light"/>
              </a:rPr>
              <a:t>, </a:t>
            </a:r>
            <a:r>
              <a:rPr lang="en-US" sz="2400" dirty="0" err="1">
                <a:latin typeface="Avenir Light"/>
                <a:cs typeface="Avenir Light"/>
              </a:rPr>
              <a:t>CuantumLBursa</a:t>
            </a:r>
            <a:r>
              <a:rPr lang="en-US" sz="2400" dirty="0">
                <a:latin typeface="Avenir Light"/>
                <a:cs typeface="Avenir Light"/>
              </a:rPr>
              <a:t>}</a:t>
            </a:r>
          </a:p>
        </p:txBody>
      </p:sp>
      <p:sp>
        <p:nvSpPr>
          <p:cNvPr id="21511" name="Rectangle 8"/>
          <p:cNvSpPr>
            <a:spLocks noChangeArrowheads="1"/>
          </p:cNvSpPr>
          <p:nvPr/>
        </p:nvSpPr>
        <p:spPr bwMode="auto">
          <a:xfrm>
            <a:off x="915145" y="4921623"/>
            <a:ext cx="7475818" cy="400110"/>
          </a:xfrm>
          <a:prstGeom prst="rect">
            <a:avLst/>
          </a:prstGeom>
          <a:noFill/>
          <a:ln w="9525">
            <a:noFill/>
            <a:miter lim="800000"/>
            <a:headEnd/>
            <a:tailEnd/>
          </a:ln>
        </p:spPr>
        <p:txBody>
          <a:bodyPr wrap="square">
            <a:spAutoFit/>
          </a:bodyPr>
          <a:lstStyle/>
          <a:p>
            <a:pPr marL="342900" indent="-342900">
              <a:lnSpc>
                <a:spcPct val="80000"/>
              </a:lnSpc>
              <a:buFontTx/>
              <a:buNone/>
              <a:defRPr/>
            </a:pPr>
            <a:r>
              <a:rPr lang="en-US" sz="2400" dirty="0">
                <a:latin typeface="Avenir Light"/>
                <a:cs typeface="Avenir Light"/>
              </a:rPr>
              <a:t>EXAMENE {</a:t>
            </a:r>
            <a:r>
              <a:rPr lang="en-US" sz="2400" u="sng" dirty="0" err="1">
                <a:latin typeface="Avenir Light"/>
                <a:cs typeface="Avenir Light"/>
              </a:rPr>
              <a:t>Matricol</a:t>
            </a:r>
            <a:r>
              <a:rPr lang="en-US" sz="2400" dirty="0">
                <a:latin typeface="Avenir Light"/>
                <a:cs typeface="Avenir Light"/>
              </a:rPr>
              <a:t>, </a:t>
            </a:r>
            <a:r>
              <a:rPr lang="en-US" sz="2400" u="sng" dirty="0" err="1">
                <a:latin typeface="Avenir Light"/>
                <a:cs typeface="Avenir Light"/>
              </a:rPr>
              <a:t>CodDisc</a:t>
            </a:r>
            <a:r>
              <a:rPr lang="en-US" sz="2400" dirty="0">
                <a:latin typeface="Avenir Light"/>
                <a:cs typeface="Avenir Light"/>
              </a:rPr>
              <a:t>, </a:t>
            </a:r>
            <a:r>
              <a:rPr lang="en-US" sz="2400" u="sng" dirty="0" err="1">
                <a:latin typeface="Avenir Light"/>
                <a:cs typeface="Avenir Light"/>
              </a:rPr>
              <a:t>DataEx</a:t>
            </a:r>
            <a:r>
              <a:rPr lang="en-US" sz="2400" dirty="0">
                <a:latin typeface="Avenir Light"/>
                <a:cs typeface="Avenir Light"/>
              </a:rPr>
              <a:t>, </a:t>
            </a:r>
            <a:r>
              <a:rPr lang="en-US" sz="2400" dirty="0" err="1">
                <a:latin typeface="Avenir Light"/>
                <a:cs typeface="Avenir Light"/>
              </a:rPr>
              <a:t>NotaEx</a:t>
            </a:r>
            <a:r>
              <a:rPr lang="en-US" sz="2400" dirty="0">
                <a:latin typeface="Avenir Light"/>
                <a:cs typeface="Avenir Light"/>
              </a:rPr>
              <a:t>}</a:t>
            </a:r>
          </a:p>
        </p:txBody>
      </p:sp>
      <p:sp>
        <p:nvSpPr>
          <p:cNvPr id="21512" name="Rectangle 9"/>
          <p:cNvSpPr>
            <a:spLocks noChangeArrowheads="1"/>
          </p:cNvSpPr>
          <p:nvPr/>
        </p:nvSpPr>
        <p:spPr bwMode="auto">
          <a:xfrm>
            <a:off x="927847" y="5545790"/>
            <a:ext cx="7637929" cy="830997"/>
          </a:xfrm>
          <a:prstGeom prst="rect">
            <a:avLst/>
          </a:prstGeom>
          <a:noFill/>
          <a:ln w="9525">
            <a:noFill/>
            <a:miter lim="800000"/>
            <a:headEnd/>
            <a:tailEnd/>
          </a:ln>
        </p:spPr>
        <p:txBody>
          <a:bodyPr wrap="square">
            <a:spAutoFit/>
          </a:bodyPr>
          <a:lstStyle/>
          <a:p>
            <a:pPr marL="342900" indent="-342900">
              <a:lnSpc>
                <a:spcPct val="100000"/>
              </a:lnSpc>
              <a:spcBef>
                <a:spcPct val="50000"/>
              </a:spcBef>
              <a:buFontTx/>
              <a:buNone/>
              <a:defRPr/>
            </a:pPr>
            <a:r>
              <a:rPr lang="en-US" sz="2400" dirty="0">
                <a:latin typeface="Avenir Light"/>
                <a:cs typeface="Avenir Light"/>
              </a:rPr>
              <a:t>PROFI_DISC {</a:t>
            </a:r>
            <a:r>
              <a:rPr lang="en-US" sz="2400" u="sng" dirty="0" err="1">
                <a:latin typeface="Avenir Light"/>
                <a:cs typeface="Avenir Light"/>
              </a:rPr>
              <a:t>Centru</a:t>
            </a:r>
            <a:r>
              <a:rPr lang="en-US" sz="2400" u="sng" dirty="0">
                <a:latin typeface="Avenir Light"/>
                <a:cs typeface="Avenir Light"/>
              </a:rPr>
              <a:t>, </a:t>
            </a:r>
            <a:r>
              <a:rPr lang="en-US" sz="2400" u="sng" dirty="0" err="1">
                <a:latin typeface="Avenir Light"/>
                <a:cs typeface="Avenir Light"/>
              </a:rPr>
              <a:t>CicluStudii</a:t>
            </a:r>
            <a:r>
              <a:rPr lang="en-US" sz="2400" u="sng" dirty="0">
                <a:latin typeface="Avenir Light"/>
                <a:cs typeface="Avenir Light"/>
              </a:rPr>
              <a:t>, </a:t>
            </a:r>
            <a:r>
              <a:rPr lang="en-US" sz="2400" u="sng" dirty="0" err="1">
                <a:latin typeface="Avenir Light"/>
                <a:cs typeface="Avenir Light"/>
              </a:rPr>
              <a:t>AnStudii</a:t>
            </a:r>
            <a:r>
              <a:rPr lang="en-US" sz="2400" u="sng" dirty="0">
                <a:latin typeface="Avenir Light"/>
                <a:cs typeface="Avenir Light"/>
              </a:rPr>
              <a:t>, </a:t>
            </a:r>
            <a:r>
              <a:rPr lang="en-US" sz="2400" u="sng" dirty="0" err="1">
                <a:latin typeface="Avenir Light"/>
                <a:cs typeface="Avenir Light"/>
              </a:rPr>
              <a:t>Fstudii</a:t>
            </a:r>
            <a:r>
              <a:rPr lang="en-US" sz="2400" u="sng" dirty="0">
                <a:latin typeface="Avenir Light"/>
                <a:cs typeface="Avenir Light"/>
              </a:rPr>
              <a:t>, </a:t>
            </a:r>
            <a:r>
              <a:rPr lang="en-US" sz="2400" u="sng" dirty="0" err="1">
                <a:latin typeface="Avenir Light"/>
                <a:cs typeface="Avenir Light"/>
              </a:rPr>
              <a:t>Modul_Spec</a:t>
            </a:r>
            <a:r>
              <a:rPr lang="en-US" sz="2400" u="sng" dirty="0">
                <a:latin typeface="Avenir Light"/>
                <a:cs typeface="Avenir Light"/>
              </a:rPr>
              <a:t>, </a:t>
            </a:r>
            <a:r>
              <a:rPr lang="en-US" sz="2400" u="sng" dirty="0" err="1">
                <a:latin typeface="Avenir Light"/>
                <a:cs typeface="Avenir Light"/>
              </a:rPr>
              <a:t>SerieCurs</a:t>
            </a:r>
            <a:r>
              <a:rPr lang="en-US" sz="2400" u="sng" dirty="0">
                <a:latin typeface="Avenir Light"/>
                <a:cs typeface="Avenir Light"/>
              </a:rPr>
              <a:t>, </a:t>
            </a:r>
            <a:r>
              <a:rPr lang="en-US" sz="2400" u="sng" dirty="0" err="1">
                <a:latin typeface="Avenir Light"/>
                <a:cs typeface="Avenir Light"/>
              </a:rPr>
              <a:t>CodDisc</a:t>
            </a:r>
            <a:r>
              <a:rPr lang="en-US" sz="2400" dirty="0">
                <a:latin typeface="Avenir Light"/>
                <a:cs typeface="Avenir Light"/>
              </a:rPr>
              <a:t>, </a:t>
            </a:r>
            <a:r>
              <a:rPr lang="en-US" sz="2400" dirty="0" err="1">
                <a:latin typeface="Avenir Light"/>
                <a:cs typeface="Avenir Light"/>
              </a:rPr>
              <a:t>CodProf</a:t>
            </a:r>
            <a:r>
              <a:rPr lang="en-US" sz="2400" dirty="0">
                <a:latin typeface="Avenir Light"/>
                <a:cs typeface="Avenir Light"/>
              </a:rPr>
              <a:t>}</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25275" y="193956"/>
            <a:ext cx="8443912" cy="1143000"/>
          </a:xfrm>
        </p:spPr>
        <p:txBody>
          <a:bodyPr anchor="ctr">
            <a:noAutofit/>
          </a:bodyPr>
          <a:lstStyle/>
          <a:p>
            <a:pPr algn="ctr"/>
            <a:r>
              <a:rPr lang="en-US" dirty="0"/>
              <a:t>BD </a:t>
            </a:r>
            <a:r>
              <a:rPr lang="ro-RO" dirty="0"/>
              <a:t>ŞCOLARITATE v.1 </a:t>
            </a:r>
            <a:br>
              <a:rPr lang="ro-RO" dirty="0"/>
            </a:br>
            <a:r>
              <a:rPr lang="en-US" dirty="0"/>
              <a:t>– </a:t>
            </a:r>
            <a:r>
              <a:rPr lang="en-US" dirty="0" err="1"/>
              <a:t>specifica</a:t>
            </a:r>
            <a:r>
              <a:rPr lang="ro-RO" dirty="0"/>
              <a:t>ţii (2)</a:t>
            </a:r>
            <a:endParaRPr lang="en-US" dirty="0"/>
          </a:p>
        </p:txBody>
      </p:sp>
      <p:sp>
        <p:nvSpPr>
          <p:cNvPr id="5123" name="Content Placeholder 2"/>
          <p:cNvSpPr>
            <a:spLocks noGrp="1"/>
          </p:cNvSpPr>
          <p:nvPr>
            <p:ph idx="1"/>
          </p:nvPr>
        </p:nvSpPr>
        <p:spPr>
          <a:xfrm>
            <a:off x="605118" y="1613647"/>
            <a:ext cx="8538882" cy="5190564"/>
          </a:xfrm>
        </p:spPr>
        <p:txBody>
          <a:bodyPr>
            <a:normAutofit/>
          </a:bodyPr>
          <a:lstStyle/>
          <a:p>
            <a:pPr>
              <a:lnSpc>
                <a:spcPct val="110000"/>
              </a:lnSpc>
            </a:pPr>
            <a:r>
              <a:rPr lang="en-US" sz="2400" dirty="0">
                <a:cs typeface="Times New Roman" pitchFamily="18" charset="0"/>
              </a:rPr>
              <a:t>Un student nu </a:t>
            </a:r>
            <a:r>
              <a:rPr lang="en-US" sz="2400" dirty="0" err="1">
                <a:cs typeface="Times New Roman" pitchFamily="18" charset="0"/>
              </a:rPr>
              <a:t>poate</a:t>
            </a:r>
            <a:r>
              <a:rPr lang="en-US" sz="2400" dirty="0">
                <a:cs typeface="Times New Roman" pitchFamily="18" charset="0"/>
              </a:rPr>
              <a:t> </a:t>
            </a:r>
            <a:r>
              <a:rPr lang="en-US" sz="2400" dirty="0" err="1">
                <a:cs typeface="Times New Roman" pitchFamily="18" charset="0"/>
              </a:rPr>
              <a:t>urma</a:t>
            </a:r>
            <a:r>
              <a:rPr lang="en-US" sz="2400" dirty="0">
                <a:cs typeface="Times New Roman" pitchFamily="18" charset="0"/>
              </a:rPr>
              <a:t> </a:t>
            </a:r>
            <a:r>
              <a:rPr lang="ro-RO" sz="2400" dirty="0">
                <a:cs typeface="Times New Roman" pitchFamily="18" charset="0"/>
              </a:rPr>
              <a:t>la FEAA </a:t>
            </a:r>
            <a:r>
              <a:rPr lang="en-US" sz="2400" dirty="0" err="1">
                <a:cs typeface="Times New Roman" pitchFamily="18" charset="0"/>
              </a:rPr>
              <a:t>dou</a:t>
            </a:r>
            <a:r>
              <a:rPr lang="ro-RO" sz="2400" dirty="0">
                <a:cs typeface="Times New Roman" pitchFamily="18" charset="0"/>
              </a:rPr>
              <a:t>ă sau mai multe specializări, chiar dacă sunt din cicluri de studii diferite</a:t>
            </a:r>
            <a:r>
              <a:rPr lang="en-US" sz="2400" dirty="0">
                <a:cs typeface="Times New Roman" pitchFamily="18" charset="0"/>
              </a:rPr>
              <a:t>;</a:t>
            </a:r>
          </a:p>
          <a:p>
            <a:pPr>
              <a:lnSpc>
                <a:spcPct val="110000"/>
              </a:lnSpc>
            </a:pPr>
            <a:r>
              <a:rPr lang="en-US" sz="2400" dirty="0" err="1">
                <a:cs typeface="Times New Roman" pitchFamily="18" charset="0"/>
              </a:rPr>
              <a:t>Pentru</a:t>
            </a:r>
            <a:r>
              <a:rPr lang="en-US" sz="2400" dirty="0">
                <a:cs typeface="Times New Roman" pitchFamily="18" charset="0"/>
              </a:rPr>
              <a:t> </a:t>
            </a:r>
            <a:r>
              <a:rPr lang="en-US" sz="2400" dirty="0" err="1">
                <a:cs typeface="Times New Roman" pitchFamily="18" charset="0"/>
              </a:rPr>
              <a:t>fiecare</a:t>
            </a:r>
            <a:r>
              <a:rPr lang="en-US" sz="2400" dirty="0">
                <a:cs typeface="Times New Roman" pitchFamily="18" charset="0"/>
              </a:rPr>
              <a:t> student </a:t>
            </a:r>
            <a:r>
              <a:rPr lang="ro-RO" sz="2400" dirty="0">
                <a:cs typeface="Times New Roman" pitchFamily="18" charset="0"/>
              </a:rPr>
              <a:t>se preia şi tipul de bursă de care beneficiază în semestrul curent, fiecare tip de bursă având un cuantum lunar unic</a:t>
            </a:r>
            <a:r>
              <a:rPr lang="en-US" sz="2400" dirty="0">
                <a:cs typeface="Times New Roman" pitchFamily="18" charset="0"/>
              </a:rPr>
              <a:t>;</a:t>
            </a:r>
          </a:p>
          <a:p>
            <a:pPr>
              <a:lnSpc>
                <a:spcPct val="110000"/>
              </a:lnSpc>
            </a:pPr>
            <a:r>
              <a:rPr lang="en-US" sz="2400" dirty="0" err="1">
                <a:cs typeface="Times New Roman" pitchFamily="18" charset="0"/>
              </a:rPr>
              <a:t>Fiecare</a:t>
            </a:r>
            <a:r>
              <a:rPr lang="en-US" sz="2400" dirty="0">
                <a:cs typeface="Times New Roman" pitchFamily="18" charset="0"/>
              </a:rPr>
              <a:t> </a:t>
            </a:r>
            <a:r>
              <a:rPr lang="en-US" sz="2400" dirty="0" err="1">
                <a:cs typeface="Times New Roman" pitchFamily="18" charset="0"/>
              </a:rPr>
              <a:t>disciplin</a:t>
            </a:r>
            <a:r>
              <a:rPr lang="ro-RO" sz="2400" dirty="0">
                <a:cs typeface="Times New Roman" pitchFamily="18" charset="0"/>
              </a:rPr>
              <a:t>ă din curriculă are un cod (unic) şi număr de credite</a:t>
            </a:r>
            <a:r>
              <a:rPr lang="en-US" sz="2400" dirty="0">
                <a:cs typeface="Times New Roman" pitchFamily="18" charset="0"/>
              </a:rPr>
              <a:t>;</a:t>
            </a:r>
          </a:p>
          <a:p>
            <a:pPr>
              <a:lnSpc>
                <a:spcPct val="110000"/>
              </a:lnSpc>
            </a:pPr>
            <a:r>
              <a:rPr lang="ro-RO" sz="2400" dirty="0">
                <a:cs typeface="Times New Roman" pitchFamily="18" charset="0"/>
              </a:rPr>
              <a:t>Fiecare profesor este arondat unui departament</a:t>
            </a:r>
            <a:r>
              <a:rPr lang="en-US" sz="2400" dirty="0">
                <a:cs typeface="Times New Roman" pitchFamily="18" charset="0"/>
              </a:rPr>
              <a:t>;</a:t>
            </a:r>
          </a:p>
          <a:p>
            <a:pPr>
              <a:lnSpc>
                <a:spcPct val="110000"/>
              </a:lnSpc>
            </a:pPr>
            <a:r>
              <a:rPr lang="en-US" sz="2400" dirty="0" err="1">
                <a:cs typeface="Times New Roman" pitchFamily="18" charset="0"/>
              </a:rPr>
              <a:t>Pentru</a:t>
            </a:r>
            <a:r>
              <a:rPr lang="en-US" sz="2400" dirty="0">
                <a:cs typeface="Times New Roman" pitchFamily="18" charset="0"/>
              </a:rPr>
              <a:t> </a:t>
            </a:r>
            <a:r>
              <a:rPr lang="en-US" sz="2400" dirty="0" err="1">
                <a:cs typeface="Times New Roman" pitchFamily="18" charset="0"/>
              </a:rPr>
              <a:t>fiecare</a:t>
            </a:r>
            <a:r>
              <a:rPr lang="en-US" sz="2400" dirty="0">
                <a:cs typeface="Times New Roman" pitchFamily="18" charset="0"/>
              </a:rPr>
              <a:t> </a:t>
            </a:r>
            <a:r>
              <a:rPr lang="en-US" sz="2400" dirty="0" err="1">
                <a:cs typeface="Times New Roman" pitchFamily="18" charset="0"/>
              </a:rPr>
              <a:t>disciplin</a:t>
            </a:r>
            <a:r>
              <a:rPr lang="ro-RO" sz="2400" dirty="0">
                <a:cs typeface="Times New Roman" pitchFamily="18" charset="0"/>
              </a:rPr>
              <a:t>ă predată la o serie de curs, interesează numai titularul cursului (nu şi titularii seminariilor</a:t>
            </a:r>
            <a:r>
              <a:rPr lang="en-US" sz="2400" dirty="0">
                <a:cs typeface="Times New Roman" pitchFamily="18" charset="0"/>
              </a:rPr>
              <a:t>/</a:t>
            </a:r>
            <a:r>
              <a:rPr lang="en-US" sz="2400" dirty="0" err="1">
                <a:cs typeface="Times New Roman" pitchFamily="18" charset="0"/>
              </a:rPr>
              <a:t>laboratoarelor</a:t>
            </a:r>
            <a:r>
              <a:rPr lang="en-US" sz="2400" dirty="0">
                <a:cs typeface="Times New Roman" pitchFamily="18" charset="0"/>
              </a:rPr>
              <a:t>)</a:t>
            </a:r>
            <a:endParaRPr lang="ro-RO" sz="2400" dirty="0">
              <a:cs typeface="Times New Roman" pitchFamily="18" charset="0"/>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88900"/>
            <a:ext cx="8229600" cy="1143000"/>
          </a:xfrm>
        </p:spPr>
        <p:txBody>
          <a:bodyPr anchor="ctr">
            <a:noAutofit/>
          </a:bodyPr>
          <a:lstStyle/>
          <a:p>
            <a:pPr algn="ctr"/>
            <a:r>
              <a:rPr lang="en-US" dirty="0"/>
              <a:t>Co</a:t>
            </a:r>
            <a:r>
              <a:rPr lang="ro-RO" dirty="0"/>
              <a:t>mparaţie </a:t>
            </a:r>
            <a:endParaRPr lang="en-US" dirty="0" err="1"/>
          </a:p>
        </p:txBody>
      </p:sp>
      <p:sp>
        <p:nvSpPr>
          <p:cNvPr id="22531" name="Content Placeholder 2"/>
          <p:cNvSpPr>
            <a:spLocks noGrp="1"/>
          </p:cNvSpPr>
          <p:nvPr>
            <p:ph idx="1"/>
          </p:nvPr>
        </p:nvSpPr>
        <p:spPr>
          <a:xfrm>
            <a:off x="672353" y="1328738"/>
            <a:ext cx="8085884" cy="5314950"/>
          </a:xfrm>
        </p:spPr>
        <p:txBody>
          <a:bodyPr>
            <a:normAutofit/>
          </a:bodyPr>
          <a:lstStyle/>
          <a:p>
            <a:r>
              <a:rPr lang="en-US" dirty="0" err="1"/>
              <a:t>Schemele</a:t>
            </a:r>
            <a:r>
              <a:rPr lang="en-US" dirty="0"/>
              <a:t> </a:t>
            </a:r>
            <a:r>
              <a:rPr lang="ro-RO" dirty="0"/>
              <a:t>obţinute prin descompunere şi prin sinteză (graf) </a:t>
            </a:r>
            <a:r>
              <a:rPr lang="en-US" dirty="0" err="1"/>
              <a:t>sunt</a:t>
            </a:r>
            <a:r>
              <a:rPr lang="en-US" dirty="0"/>
              <a:t> </a:t>
            </a:r>
            <a:r>
              <a:rPr lang="en-US" dirty="0" err="1"/>
              <a:t>diferite</a:t>
            </a:r>
            <a:endParaRPr lang="ro-RO" dirty="0"/>
          </a:p>
          <a:p>
            <a:r>
              <a:rPr lang="ro-RO" dirty="0"/>
              <a:t>Motivul</a:t>
            </a:r>
            <a:r>
              <a:rPr lang="en-US" dirty="0"/>
              <a:t>: exist</a:t>
            </a:r>
            <a:r>
              <a:rPr lang="ro-RO" dirty="0"/>
              <a:t>ă DF tranzitive necanonice (DF cu destinaţia compusă)</a:t>
            </a:r>
          </a:p>
          <a:p>
            <a:r>
              <a:rPr lang="ro-RO" dirty="0"/>
              <a:t>Schema rezultată din graf este</a:t>
            </a:r>
            <a:r>
              <a:rPr lang="en-US" dirty="0"/>
              <a:t> </a:t>
            </a:r>
            <a:r>
              <a:rPr lang="en-US" dirty="0" err="1"/>
              <a:t>mai</a:t>
            </a:r>
            <a:r>
              <a:rPr lang="en-US" dirty="0"/>
              <a:t> bun</a:t>
            </a:r>
            <a:r>
              <a:rPr lang="ro-RO" dirty="0"/>
              <a:t>ă</a:t>
            </a:r>
          </a:p>
          <a:p>
            <a:r>
              <a:rPr lang="ro-RO" dirty="0"/>
              <a:t>Graful permite identificarea imediată a tuturor dependenţelor parţiale şi tranzitive, pe când descompunerea nu întotdeauna</a:t>
            </a:r>
          </a:p>
          <a:p>
            <a:r>
              <a:rPr lang="ro-RO" dirty="0"/>
              <a:t>Pe baza grafului, se poate contura o metodologie (vezi prezentarea următoare)</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24" y="274638"/>
            <a:ext cx="7898264" cy="1143000"/>
          </a:xfrm>
        </p:spPr>
        <p:txBody>
          <a:bodyPr anchor="ctr">
            <a:noAutofit/>
          </a:bodyPr>
          <a:lstStyle/>
          <a:p>
            <a:pPr algn="ctr"/>
            <a:r>
              <a:rPr lang="en-US" dirty="0"/>
              <a:t>C</a:t>
            </a:r>
            <a:r>
              <a:rPr lang="ro-RO" dirty="0"/>
              <a:t>ât de aplicabilă este schema</a:t>
            </a:r>
            <a:r>
              <a:rPr lang="en-US" dirty="0"/>
              <a:t> ob</a:t>
            </a:r>
            <a:r>
              <a:rPr lang="ro-RO" dirty="0"/>
              <a:t>ţinută</a:t>
            </a:r>
            <a:r>
              <a:rPr lang="en-US" dirty="0"/>
              <a:t>?</a:t>
            </a:r>
            <a:r>
              <a:rPr lang="ro-RO" dirty="0"/>
              <a:t> (1)</a:t>
            </a:r>
            <a:endParaRPr lang="en-US" dirty="0"/>
          </a:p>
        </p:txBody>
      </p:sp>
      <p:sp>
        <p:nvSpPr>
          <p:cNvPr id="3" name="Content Placeholder 2"/>
          <p:cNvSpPr>
            <a:spLocks noGrp="1"/>
          </p:cNvSpPr>
          <p:nvPr>
            <p:ph idx="1"/>
          </p:nvPr>
        </p:nvSpPr>
        <p:spPr>
          <a:xfrm>
            <a:off x="614363" y="1447800"/>
            <a:ext cx="8319326" cy="5208494"/>
          </a:xfrm>
        </p:spPr>
        <p:txBody>
          <a:bodyPr/>
          <a:lstStyle/>
          <a:p>
            <a:r>
              <a:rPr lang="ro-RO" dirty="0"/>
              <a:t>Specificaţiile sunt atâr de simpliste, încât schema BD obţinută </a:t>
            </a:r>
            <a:r>
              <a:rPr lang="ro-RO" b="1" dirty="0"/>
              <a:t>nu</a:t>
            </a:r>
            <a:r>
              <a:rPr lang="ro-RO" dirty="0"/>
              <a:t> este utilă FEAA</a:t>
            </a:r>
            <a:r>
              <a:rPr lang="en-US" dirty="0"/>
              <a:t>:</a:t>
            </a:r>
          </a:p>
          <a:p>
            <a:pPr lvl="1"/>
            <a:r>
              <a:rPr lang="en-US" dirty="0"/>
              <a:t>Un student </a:t>
            </a:r>
            <a:r>
              <a:rPr lang="en-US" dirty="0" err="1"/>
              <a:t>poate</a:t>
            </a:r>
            <a:r>
              <a:rPr lang="en-US" dirty="0"/>
              <a:t> </a:t>
            </a:r>
            <a:r>
              <a:rPr lang="en-US" dirty="0" err="1"/>
              <a:t>urma</a:t>
            </a:r>
            <a:r>
              <a:rPr lang="en-US" dirty="0"/>
              <a:t> </a:t>
            </a:r>
            <a:r>
              <a:rPr lang="en-US" dirty="0" err="1"/>
              <a:t>dou</a:t>
            </a:r>
            <a:r>
              <a:rPr lang="ro-RO" dirty="0"/>
              <a:t>ă sau mai multe specializări, simultan sau după un anumit interval</a:t>
            </a:r>
            <a:r>
              <a:rPr lang="en-US" dirty="0"/>
              <a:t>; </a:t>
            </a:r>
            <a:r>
              <a:rPr lang="ro-RO" dirty="0"/>
              <a:t>în consencin</a:t>
            </a:r>
            <a:r>
              <a:rPr lang="ro-RO" dirty="0">
                <a:latin typeface="Gill Sans MT"/>
              </a:rPr>
              <a:t>ţă, va avea mai multe matricole</a:t>
            </a:r>
            <a:endParaRPr lang="ro-RO" dirty="0"/>
          </a:p>
          <a:p>
            <a:pPr lvl="1"/>
            <a:r>
              <a:rPr lang="ro-RO" dirty="0"/>
              <a:t>Trebuie urmărită traiectoria unui student</a:t>
            </a:r>
            <a:r>
              <a:rPr lang="en-US" dirty="0"/>
              <a:t>: </a:t>
            </a:r>
            <a:endParaRPr lang="ro-RO" dirty="0"/>
          </a:p>
          <a:p>
            <a:pPr lvl="2"/>
            <a:r>
              <a:rPr lang="ro-RO" dirty="0"/>
              <a:t>în ce an de studiu a fost înmatriculat  în</a:t>
            </a:r>
            <a:r>
              <a:rPr lang="en-US" dirty="0"/>
              <a:t> </a:t>
            </a:r>
            <a:r>
              <a:rPr lang="en-US" dirty="0" err="1"/>
              <a:t>fiecare</a:t>
            </a:r>
            <a:r>
              <a:rPr lang="en-US" dirty="0"/>
              <a:t> </a:t>
            </a:r>
            <a:r>
              <a:rPr lang="ro-RO" dirty="0"/>
              <a:t>dintre anii universitari</a:t>
            </a:r>
            <a:r>
              <a:rPr lang="en-US" dirty="0"/>
              <a:t>?</a:t>
            </a:r>
          </a:p>
          <a:p>
            <a:pPr lvl="2"/>
            <a:r>
              <a:rPr lang="en-US" dirty="0"/>
              <a:t>c</a:t>
            </a:r>
            <a:r>
              <a:rPr lang="ro-RO" dirty="0"/>
              <a:t>âte credite avea după fiecare semestru</a:t>
            </a:r>
            <a:r>
              <a:rPr lang="en-US" dirty="0"/>
              <a:t>?</a:t>
            </a:r>
          </a:p>
          <a:p>
            <a:pPr lvl="2"/>
            <a:r>
              <a:rPr lang="ro-RO" dirty="0"/>
              <a:t>du</a:t>
            </a:r>
            <a:r>
              <a:rPr lang="en-US" dirty="0"/>
              <a:t>p</a:t>
            </a:r>
            <a:r>
              <a:rPr lang="ro-RO" dirty="0"/>
              <a:t>ă câte prezentări a promovat fiecare disciplină</a:t>
            </a:r>
            <a:r>
              <a:rPr lang="en-US" dirty="0"/>
              <a:t>?</a:t>
            </a:r>
          </a:p>
          <a:p>
            <a:pPr lvl="2"/>
            <a:r>
              <a:rPr lang="ro-RO" dirty="0"/>
              <a:t>când şi de ce a fost exmatriculat</a:t>
            </a:r>
            <a:r>
              <a:rPr lang="en-US" dirty="0"/>
              <a:t>?</a:t>
            </a:r>
            <a:endParaRPr lang="ro-RO" dirty="0"/>
          </a:p>
          <a:p>
            <a:pPr lvl="2"/>
            <a:endParaRPr lang="ro-RO" dirty="0"/>
          </a:p>
          <a:p>
            <a:pPr lvl="2"/>
            <a:endParaRPr lang="ro-RO" dirty="0"/>
          </a:p>
          <a:p>
            <a:pPr lvl="1"/>
            <a:endParaRPr lang="en-US" dirty="0"/>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121" y="72933"/>
            <a:ext cx="8154567" cy="1143000"/>
          </a:xfrm>
        </p:spPr>
        <p:txBody>
          <a:bodyPr anchor="ctr">
            <a:noAutofit/>
          </a:bodyPr>
          <a:lstStyle/>
          <a:p>
            <a:pPr algn="ctr"/>
            <a:r>
              <a:rPr lang="en-US" dirty="0"/>
              <a:t>C</a:t>
            </a:r>
            <a:r>
              <a:rPr lang="ro-RO" dirty="0"/>
              <a:t>ât de aplicabilă este schema</a:t>
            </a:r>
            <a:r>
              <a:rPr lang="en-US" dirty="0"/>
              <a:t> ob</a:t>
            </a:r>
            <a:r>
              <a:rPr lang="ro-RO" dirty="0"/>
              <a:t>ţinută</a:t>
            </a:r>
            <a:r>
              <a:rPr lang="en-US" dirty="0"/>
              <a:t>?</a:t>
            </a:r>
            <a:r>
              <a:rPr lang="ro-RO" dirty="0"/>
              <a:t> (2)</a:t>
            </a:r>
            <a:endParaRPr lang="en-US" dirty="0"/>
          </a:p>
        </p:txBody>
      </p:sp>
      <p:sp>
        <p:nvSpPr>
          <p:cNvPr id="3" name="Content Placeholder 2"/>
          <p:cNvSpPr>
            <a:spLocks noGrp="1"/>
          </p:cNvSpPr>
          <p:nvPr>
            <p:ph idx="1"/>
          </p:nvPr>
        </p:nvSpPr>
        <p:spPr>
          <a:xfrm>
            <a:off x="376519" y="1371600"/>
            <a:ext cx="8543722" cy="5486400"/>
          </a:xfrm>
        </p:spPr>
        <p:txBody>
          <a:bodyPr>
            <a:normAutofit/>
          </a:bodyPr>
          <a:lstStyle/>
          <a:p>
            <a:pPr lvl="2"/>
            <a:r>
              <a:rPr lang="en-US" dirty="0"/>
              <a:t>C</a:t>
            </a:r>
            <a:r>
              <a:rPr lang="ro-RO" dirty="0"/>
              <a:t>âte semestre a avut finanţare de la buget şi câte semestre a fost cu taxă</a:t>
            </a:r>
          </a:p>
          <a:p>
            <a:pPr lvl="1"/>
            <a:r>
              <a:rPr lang="ro-RO" dirty="0"/>
              <a:t>O parte dintre cursuri se face la nivel de an (ex. Limbile străine la anii 1 şi 2 de licenţă)</a:t>
            </a:r>
          </a:p>
          <a:p>
            <a:pPr lvl="1"/>
            <a:r>
              <a:rPr lang="ro-RO" dirty="0"/>
              <a:t>Există discipline obligatorii, opţionale (grupate în pachete) şi facultative</a:t>
            </a:r>
          </a:p>
          <a:p>
            <a:pPr lvl="1"/>
            <a:r>
              <a:rPr lang="ro-RO" dirty="0"/>
              <a:t>Studentul se poate transfera de la o specializare la alta sau de la Zi la ID (sau invers)</a:t>
            </a:r>
          </a:p>
          <a:p>
            <a:pPr lvl="1"/>
            <a:r>
              <a:rPr lang="ro-RO" dirty="0"/>
              <a:t>Disciplinele de la licenţă la anul I şi o parte dintre cele de la anul II se fac pe module (trunchi comun, nu specializări)</a:t>
            </a:r>
          </a:p>
          <a:p>
            <a:pPr lvl="1"/>
            <a:r>
              <a:rPr lang="ro-RO" dirty="0"/>
              <a:t>etc.</a:t>
            </a:r>
          </a:p>
          <a:p>
            <a:pPr marL="82550" indent="0">
              <a:buNone/>
            </a:pPr>
            <a:endParaRPr lang="en-US" dirty="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3788"/>
            <a:ext cx="9144000" cy="1143000"/>
          </a:xfrm>
        </p:spPr>
        <p:txBody>
          <a:bodyPr anchor="ctr">
            <a:noAutofit/>
          </a:bodyPr>
          <a:lstStyle/>
          <a:p>
            <a:pPr algn="ctr"/>
            <a:r>
              <a:rPr lang="en-US" dirty="0"/>
              <a:t>BD </a:t>
            </a:r>
            <a:r>
              <a:rPr lang="ro-RO" dirty="0"/>
              <a:t>ŞCOLARITATE v.1</a:t>
            </a:r>
            <a:br>
              <a:rPr lang="ro-RO" dirty="0"/>
            </a:br>
            <a:r>
              <a:rPr lang="en-US" dirty="0"/>
              <a:t>– </a:t>
            </a:r>
            <a:r>
              <a:rPr lang="en-US" dirty="0" err="1"/>
              <a:t>specifica</a:t>
            </a:r>
            <a:r>
              <a:rPr lang="ro-RO" dirty="0"/>
              <a:t>ţii (3)</a:t>
            </a:r>
            <a:endParaRPr lang="en-US" dirty="0"/>
          </a:p>
        </p:txBody>
      </p:sp>
      <p:sp>
        <p:nvSpPr>
          <p:cNvPr id="3" name="Content Placeholder 2"/>
          <p:cNvSpPr>
            <a:spLocks noGrp="1"/>
          </p:cNvSpPr>
          <p:nvPr>
            <p:ph idx="1"/>
          </p:nvPr>
        </p:nvSpPr>
        <p:spPr>
          <a:xfrm>
            <a:off x="605118" y="1411941"/>
            <a:ext cx="8355464" cy="5446059"/>
          </a:xfrm>
        </p:spPr>
        <p:txBody>
          <a:bodyPr>
            <a:normAutofit fontScale="85000" lnSpcReduction="20000"/>
          </a:bodyPr>
          <a:lstStyle/>
          <a:p>
            <a:pPr>
              <a:lnSpc>
                <a:spcPct val="120000"/>
              </a:lnSpc>
            </a:pPr>
            <a:r>
              <a:rPr lang="en-US">
                <a:cs typeface="Times New Roman" pitchFamily="18" charset="0"/>
              </a:rPr>
              <a:t>Un profesor poate preda mai multe discipline, iar o disciplin</a:t>
            </a:r>
            <a:r>
              <a:rPr lang="ro-RO">
                <a:cs typeface="Times New Roman" pitchFamily="18" charset="0"/>
              </a:rPr>
              <a:t>ă poate fi predată de mai mulţi profesori (la serii de curs diferite)</a:t>
            </a:r>
            <a:r>
              <a:rPr lang="en-US">
                <a:cs typeface="Times New Roman" pitchFamily="18" charset="0"/>
              </a:rPr>
              <a:t>;</a:t>
            </a:r>
          </a:p>
          <a:p>
            <a:pPr>
              <a:lnSpc>
                <a:spcPct val="120000"/>
              </a:lnSpc>
            </a:pPr>
            <a:r>
              <a:rPr lang="en-US">
                <a:cs typeface="Times New Roman" pitchFamily="18" charset="0"/>
              </a:rPr>
              <a:t>Profesorul titular se stabile</a:t>
            </a:r>
            <a:r>
              <a:rPr lang="ro-RO">
                <a:cs typeface="Times New Roman" pitchFamily="18" charset="0"/>
              </a:rPr>
              <a:t>şte la nivel de disciplină şi formaţie de curs </a:t>
            </a:r>
          </a:p>
          <a:p>
            <a:pPr>
              <a:lnSpc>
                <a:spcPct val="120000"/>
              </a:lnSpc>
            </a:pPr>
            <a:r>
              <a:rPr lang="ro-RO">
                <a:cs typeface="Times New Roman" pitchFamily="18" charset="0"/>
              </a:rPr>
              <a:t>O formaţie de curs se constituie pentru un centru de studii, un ciclu studii, un an studii, o formă de studii, o </a:t>
            </a:r>
            <a:r>
              <a:rPr lang="en-US">
                <a:cs typeface="Times New Roman" pitchFamily="18" charset="0"/>
              </a:rPr>
              <a:t>speciali</a:t>
            </a:r>
            <a:r>
              <a:rPr lang="ro-RO">
                <a:cs typeface="Times New Roman" pitchFamily="18" charset="0"/>
              </a:rPr>
              <a:t>zare şi o serie de curs)</a:t>
            </a:r>
            <a:r>
              <a:rPr lang="en-US">
                <a:cs typeface="Times New Roman" pitchFamily="18" charset="0"/>
              </a:rPr>
              <a:t>;</a:t>
            </a:r>
            <a:endParaRPr lang="ro-RO">
              <a:cs typeface="Times New Roman" pitchFamily="18" charset="0"/>
            </a:endParaRPr>
          </a:p>
          <a:p>
            <a:pPr>
              <a:lnSpc>
                <a:spcPct val="120000"/>
              </a:lnSpc>
            </a:pPr>
            <a:r>
              <a:rPr lang="ro-RO">
                <a:cs typeface="Times New Roman" pitchFamily="18" charset="0"/>
              </a:rPr>
              <a:t>Nu există discipline opţionale </a:t>
            </a:r>
            <a:endParaRPr lang="en-US">
              <a:cs typeface="Times New Roman" pitchFamily="18" charset="0"/>
            </a:endParaRPr>
          </a:p>
          <a:p>
            <a:pPr>
              <a:lnSpc>
                <a:spcPct val="120000"/>
              </a:lnSpc>
            </a:pPr>
            <a:r>
              <a:rPr lang="en-US">
                <a:cs typeface="Times New Roman" pitchFamily="18" charset="0"/>
              </a:rPr>
              <a:t>Nu exist</a:t>
            </a:r>
            <a:r>
              <a:rPr lang="ro-RO">
                <a:cs typeface="Times New Roman" pitchFamily="18" charset="0"/>
              </a:rPr>
              <a:t>ă serii de curs trans</a:t>
            </a:r>
            <a:r>
              <a:rPr lang="en-US">
                <a:cs typeface="Times New Roman" pitchFamily="18" charset="0"/>
              </a:rPr>
              <a:t>-specializare</a:t>
            </a:r>
            <a:r>
              <a:rPr lang="ro-RO">
                <a:cs typeface="Times New Roman" pitchFamily="18" charset="0"/>
              </a:rPr>
              <a:t> (lb.străine se fac pe specializare</a:t>
            </a:r>
            <a:r>
              <a:rPr lang="en-US">
                <a:cs typeface="Times New Roman" pitchFamily="18" charset="0"/>
              </a:rPr>
              <a:t>)</a:t>
            </a:r>
            <a:endParaRPr lang="ro-RO">
              <a:cs typeface="Times New Roman" pitchFamily="18" charset="0"/>
            </a:endParaRPr>
          </a:p>
          <a:p>
            <a:pPr>
              <a:lnSpc>
                <a:spcPct val="120000"/>
              </a:lnSpc>
            </a:pPr>
            <a:r>
              <a:rPr lang="ro-RO">
                <a:cs typeface="Times New Roman" pitchFamily="18" charset="0"/>
              </a:rPr>
              <a:t>Trebuie înregistrate toate examinările unui student, inclusiv eventualele restanţe</a:t>
            </a:r>
            <a:r>
              <a:rPr lang="en-US">
                <a:cs typeface="Times New Roman" pitchFamily="18" charset="0"/>
              </a:rPr>
              <a:t>  (nu e niciun apropo!!!)</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444" y="0"/>
            <a:ext cx="8395806" cy="1143000"/>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(1)</a:t>
            </a:r>
          </a:p>
        </p:txBody>
      </p:sp>
      <p:sp>
        <p:nvSpPr>
          <p:cNvPr id="4" name="Content Placeholder 2"/>
          <p:cNvSpPr txBox="1">
            <a:spLocks/>
          </p:cNvSpPr>
          <p:nvPr/>
        </p:nvSpPr>
        <p:spPr>
          <a:xfrm>
            <a:off x="642937" y="1479830"/>
            <a:ext cx="8501063" cy="671699"/>
          </a:xfrm>
          <a:prstGeom prst="rect">
            <a:avLst/>
          </a:prstGeom>
        </p:spPr>
        <p:txBody>
          <a:bodyPr>
            <a:normAutofit fontScale="92500"/>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Există trei cicluri de studii</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1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licen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ţă</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 2 </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master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3</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doctorat</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5" name="Rectangle 3"/>
          <p:cNvSpPr>
            <a:spLocks noGrp="1" noChangeArrowheads="1"/>
          </p:cNvSpPr>
          <p:nvPr>
            <p:ph idx="1"/>
          </p:nvPr>
        </p:nvSpPr>
        <p:spPr>
          <a:xfrm>
            <a:off x="1113397" y="1971955"/>
            <a:ext cx="2853485" cy="488857"/>
          </a:xfrm>
        </p:spPr>
        <p:txBody>
          <a:bodyPr>
            <a:normAutofit/>
          </a:bodyPr>
          <a:lstStyle/>
          <a:p>
            <a:pPr algn="just">
              <a:lnSpc>
                <a:spcPct val="90000"/>
              </a:lnSpc>
              <a:buFont typeface="Wingdings" pitchFamily="2" charset="2"/>
              <a:buChar char="v"/>
            </a:pPr>
            <a:r>
              <a:rPr lang="ro-RO" sz="2200">
                <a:cs typeface="Avenir Light"/>
              </a:rPr>
              <a:t>CicluStudii</a:t>
            </a:r>
            <a:endParaRPr lang="en-US" sz="2200">
              <a:cs typeface="Avenir Light"/>
            </a:endParaRPr>
          </a:p>
          <a:p>
            <a:pPr algn="just">
              <a:lnSpc>
                <a:spcPct val="90000"/>
              </a:lnSpc>
              <a:buFont typeface="Wingdings" pitchFamily="2" charset="2"/>
              <a:buChar char="v"/>
            </a:pPr>
            <a:endParaRPr lang="en-US" sz="2200">
              <a:cs typeface="Avenir Light"/>
            </a:endParaRPr>
          </a:p>
        </p:txBody>
      </p:sp>
      <p:sp>
        <p:nvSpPr>
          <p:cNvPr id="6" name="Content Placeholder 2"/>
          <p:cNvSpPr txBox="1">
            <a:spLocks/>
          </p:cNvSpPr>
          <p:nvPr/>
        </p:nvSpPr>
        <p:spPr>
          <a:xfrm>
            <a:off x="600076" y="2877671"/>
            <a:ext cx="7938808" cy="779929"/>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Fiecare student îşi</a:t>
            </a:r>
            <a:r>
              <a:rPr kumimoji="0" lang="ro-RO" sz="2400" b="0" i="0" u="none" strike="noStrike" kern="1200" cap="none" spc="0" normalizeH="0" noProof="0" dirty="0">
                <a:ln>
                  <a:noFill/>
                </a:ln>
                <a:solidFill>
                  <a:schemeClr val="tx1"/>
                </a:solidFill>
                <a:effectLst/>
                <a:uLnTx/>
                <a:uFillTx/>
                <a:latin typeface="Avenir Light"/>
                <a:ea typeface="+mn-ea"/>
                <a:cs typeface="Avenir Light"/>
              </a:rPr>
              <a:t> alege specializarea din anul 1</a:t>
            </a:r>
            <a:endParaRPr kumimoji="0" lang="ro-RO" sz="24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7" name="Rectangle 3"/>
          <p:cNvSpPr txBox="1">
            <a:spLocks noChangeArrowheads="1"/>
          </p:cNvSpPr>
          <p:nvPr/>
        </p:nvSpPr>
        <p:spPr>
          <a:xfrm>
            <a:off x="1185115" y="3388379"/>
            <a:ext cx="2853485" cy="48885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ro-RO" sz="2200" b="0" i="0" u="none" strike="noStrike" kern="1200" cap="none" spc="0" normalizeH="0" baseline="0" noProof="0">
                <a:ln>
                  <a:noFill/>
                </a:ln>
                <a:solidFill>
                  <a:schemeClr val="tx1"/>
                </a:solidFill>
                <a:effectLst/>
                <a:uLnTx/>
                <a:uFillTx/>
                <a:latin typeface="Avenir Light"/>
                <a:ea typeface="+mn-ea"/>
                <a:cs typeface="Avenir Light"/>
              </a:rPr>
              <a:t>Spec</a:t>
            </a:r>
            <a:endParaRPr kumimoji="0" lang="en-US" sz="2200" b="0" i="0" u="none" strike="noStrike" kern="1200" cap="none" spc="0" normalizeH="0" baseline="0" noProof="0">
              <a:ln>
                <a:noFill/>
              </a:ln>
              <a:solidFill>
                <a:schemeClr val="tx1"/>
              </a:solidFill>
              <a:effectLst/>
              <a:uLnTx/>
              <a:uFillTx/>
              <a:latin typeface="Avenir Light"/>
              <a:ea typeface="+mn-ea"/>
              <a:cs typeface="Avenir Light"/>
            </a:endParaRPr>
          </a:p>
        </p:txBody>
      </p:sp>
      <p:sp>
        <p:nvSpPr>
          <p:cNvPr id="8" name="Content Placeholder 2"/>
          <p:cNvSpPr txBox="1">
            <a:spLocks/>
          </p:cNvSpPr>
          <p:nvPr/>
        </p:nvSpPr>
        <p:spPr>
          <a:xfrm>
            <a:off x="671513" y="4137200"/>
            <a:ext cx="7240962" cy="596153"/>
          </a:xfrm>
          <a:prstGeom prst="rect">
            <a:avLst/>
          </a:prstGeom>
        </p:spPr>
        <p:txBody>
          <a:bodyPr>
            <a:normAutofit/>
          </a:bodyPr>
          <a:lstStyle/>
          <a:p>
            <a:pPr marL="365760" marR="0" lvl="0" indent="-283464" algn="l" defTabSz="914400" rtl="0" eaLnBrk="1" fontAlgn="auto" latinLnBrk="0" hangingPunct="1">
              <a:lnSpc>
                <a:spcPct val="12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Fiecare student are un matricol unic</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9" name="Rectangle 3"/>
          <p:cNvSpPr txBox="1">
            <a:spLocks noChangeArrowheads="1"/>
          </p:cNvSpPr>
          <p:nvPr/>
        </p:nvSpPr>
        <p:spPr>
          <a:xfrm>
            <a:off x="890588" y="4640344"/>
            <a:ext cx="3238500" cy="1639418"/>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Matricol</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NumePrenumeS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AdresaS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TelefonS</a:t>
            </a:r>
          </a:p>
        </p:txBody>
      </p:sp>
      <p:sp>
        <p:nvSpPr>
          <p:cNvPr id="10" name="Rectangle 3"/>
          <p:cNvSpPr txBox="1">
            <a:spLocks noChangeArrowheads="1"/>
          </p:cNvSpPr>
          <p:nvPr/>
        </p:nvSpPr>
        <p:spPr>
          <a:xfrm>
            <a:off x="4485435" y="4671720"/>
            <a:ext cx="3238500" cy="1406336"/>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EMailS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CNPS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SexS</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8" y="0"/>
            <a:ext cx="8958261" cy="1143000"/>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(2)</a:t>
            </a:r>
          </a:p>
        </p:txBody>
      </p:sp>
      <p:sp>
        <p:nvSpPr>
          <p:cNvPr id="6" name="Content Placeholder 2"/>
          <p:cNvSpPr txBox="1">
            <a:spLocks/>
          </p:cNvSpPr>
          <p:nvPr/>
        </p:nvSpPr>
        <p:spPr>
          <a:xfrm>
            <a:off x="657225" y="1492632"/>
            <a:ext cx="8459881" cy="1788458"/>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Un student este înscris într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-un an de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studii</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la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zi</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sau</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ID, la o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specializare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într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-un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 centru al FEAA (Iaşi, Piatra</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Neam</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ţ, Vatra</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Dornei</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endParaRPr kumimoji="0" lang="ro-RO" sz="24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7" name="Rectangle 3"/>
          <p:cNvSpPr txBox="1">
            <a:spLocks noChangeArrowheads="1"/>
          </p:cNvSpPr>
          <p:nvPr/>
        </p:nvSpPr>
        <p:spPr>
          <a:xfrm>
            <a:off x="1226763" y="2877678"/>
            <a:ext cx="3238500" cy="162709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Centru</a:t>
            </a:r>
            <a:endParaRPr kumimoji="0" lang="ro-RO" sz="2200" b="0" i="0" u="none" strike="noStrike" kern="1200" cap="none" spc="0" normalizeH="0" baseline="0" noProof="0">
              <a:ln>
                <a:noFill/>
              </a:ln>
              <a:solidFill>
                <a:schemeClr val="tx1"/>
              </a:solidFill>
              <a:effectLst/>
              <a:uLnTx/>
              <a:uFillTx/>
              <a:latin typeface="Avenir Light"/>
              <a:ea typeface="+mn-ea"/>
              <a:cs typeface="Avenir Light"/>
            </a:endParaRP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ro-RO" sz="2200" b="0" i="0" u="none" strike="noStrike" kern="1200" cap="none" spc="0" normalizeH="0" baseline="0" noProof="0">
                <a:ln>
                  <a:noFill/>
                </a:ln>
                <a:solidFill>
                  <a:schemeClr val="tx1"/>
                </a:solidFill>
                <a:effectLst/>
                <a:uLnTx/>
                <a:uFillTx/>
                <a:latin typeface="Avenir Light"/>
                <a:ea typeface="+mn-ea"/>
                <a:cs typeface="Avenir Light"/>
              </a:rPr>
              <a:t>CicluStudii</a:t>
            </a:r>
            <a:endParaRPr kumimoji="0" lang="en-US" sz="2200" b="0" i="0" u="none" strike="noStrike" kern="1200" cap="none" spc="0" normalizeH="0" baseline="0" noProof="0">
              <a:ln>
                <a:noFill/>
              </a:ln>
              <a:solidFill>
                <a:schemeClr val="tx1"/>
              </a:solidFill>
              <a:effectLst/>
              <a:uLnTx/>
              <a:uFillTx/>
              <a:latin typeface="Avenir Light"/>
              <a:ea typeface="+mn-ea"/>
              <a:cs typeface="Avenir Light"/>
            </a:endParaRP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AnStudii</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F</a:t>
            </a:r>
            <a:r>
              <a:rPr kumimoji="0" lang="ro-RO" sz="2200" b="0" i="0" u="none" strike="noStrike" kern="1200" cap="none" spc="0" normalizeH="0" baseline="0" noProof="0">
                <a:ln>
                  <a:noFill/>
                </a:ln>
                <a:solidFill>
                  <a:schemeClr val="tx1"/>
                </a:solidFill>
                <a:effectLst/>
                <a:uLnTx/>
                <a:uFillTx/>
                <a:latin typeface="Avenir Light"/>
                <a:ea typeface="+mn-ea"/>
                <a:cs typeface="Avenir Light"/>
              </a:rPr>
              <a:t>S</a:t>
            </a:r>
            <a:r>
              <a:rPr kumimoji="0" lang="en-US" sz="2200" b="0" i="0" u="none" strike="noStrike" kern="1200" cap="none" spc="0" normalizeH="0" baseline="0" noProof="0">
                <a:ln>
                  <a:noFill/>
                </a:ln>
                <a:solidFill>
                  <a:schemeClr val="tx1"/>
                </a:solidFill>
                <a:effectLst/>
                <a:uLnTx/>
                <a:uFillTx/>
                <a:latin typeface="Avenir Light"/>
                <a:ea typeface="+mn-ea"/>
                <a:cs typeface="Avenir Light"/>
              </a:rPr>
              <a:t>tudii</a:t>
            </a:r>
          </a:p>
        </p:txBody>
      </p:sp>
      <p:sp>
        <p:nvSpPr>
          <p:cNvPr id="10" name="Rectangle 3"/>
          <p:cNvSpPr txBox="1">
            <a:spLocks noChangeArrowheads="1"/>
          </p:cNvSpPr>
          <p:nvPr/>
        </p:nvSpPr>
        <p:spPr>
          <a:xfrm>
            <a:off x="4641477" y="2904572"/>
            <a:ext cx="3238500" cy="1667437"/>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Spec</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SerieCurs</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Grupa</a:t>
            </a:r>
          </a:p>
        </p:txBody>
      </p:sp>
      <p:sp>
        <p:nvSpPr>
          <p:cNvPr id="12" name="Content Placeholder 2"/>
          <p:cNvSpPr>
            <a:spLocks noGrp="1"/>
          </p:cNvSpPr>
          <p:nvPr>
            <p:ph idx="1"/>
          </p:nvPr>
        </p:nvSpPr>
        <p:spPr>
          <a:xfrm>
            <a:off x="585788" y="4867821"/>
            <a:ext cx="8625447" cy="1142999"/>
          </a:xfrm>
        </p:spPr>
        <p:txBody>
          <a:bodyPr>
            <a:normAutofit/>
          </a:bodyPr>
          <a:lstStyle/>
          <a:p>
            <a:pPr>
              <a:lnSpc>
                <a:spcPct val="110000"/>
              </a:lnSpc>
            </a:pPr>
            <a:r>
              <a:rPr lang="en-US" sz="2400" dirty="0">
                <a:cs typeface="Avenir Light"/>
              </a:rPr>
              <a:t>Un student nu </a:t>
            </a:r>
            <a:r>
              <a:rPr lang="en-US" sz="2400" dirty="0" err="1">
                <a:cs typeface="Avenir Light"/>
              </a:rPr>
              <a:t>poate</a:t>
            </a:r>
            <a:r>
              <a:rPr lang="en-US" sz="2400" dirty="0">
                <a:cs typeface="Avenir Light"/>
              </a:rPr>
              <a:t> </a:t>
            </a:r>
            <a:r>
              <a:rPr lang="en-US" sz="2400" dirty="0" err="1">
                <a:cs typeface="Avenir Light"/>
              </a:rPr>
              <a:t>urma</a:t>
            </a:r>
            <a:r>
              <a:rPr lang="en-US" sz="2400" dirty="0">
                <a:cs typeface="Avenir Light"/>
              </a:rPr>
              <a:t> </a:t>
            </a:r>
            <a:r>
              <a:rPr lang="en-US" sz="2400" dirty="0" err="1">
                <a:cs typeface="Avenir Light"/>
              </a:rPr>
              <a:t>simultan</a:t>
            </a:r>
            <a:r>
              <a:rPr lang="en-US" sz="2400" dirty="0">
                <a:cs typeface="Avenir Light"/>
              </a:rPr>
              <a:t> </a:t>
            </a:r>
            <a:r>
              <a:rPr lang="en-US" sz="2400" dirty="0" err="1">
                <a:cs typeface="Avenir Light"/>
              </a:rPr>
              <a:t>dou</a:t>
            </a:r>
            <a:r>
              <a:rPr lang="ro-RO" sz="2400" dirty="0">
                <a:cs typeface="Avenir Light"/>
              </a:rPr>
              <a:t>ă sau mai multe specializări, chiar dacă sunt din cicluri de studii diferite</a:t>
            </a:r>
            <a:r>
              <a:rPr lang="en-US" sz="2400" dirty="0">
                <a:cs typeface="Avenir Light"/>
              </a:rPr>
              <a:t>;</a:t>
            </a:r>
          </a:p>
        </p:txBody>
      </p:sp>
      <p:sp>
        <p:nvSpPr>
          <p:cNvPr id="13" name="Rectangle 3"/>
          <p:cNvSpPr txBox="1">
            <a:spLocks noChangeArrowheads="1"/>
          </p:cNvSpPr>
          <p:nvPr/>
        </p:nvSpPr>
        <p:spPr>
          <a:xfrm>
            <a:off x="1280551" y="5809113"/>
            <a:ext cx="3238500" cy="537884"/>
          </a:xfrm>
          <a:prstGeom prst="rect">
            <a:avLst/>
          </a:prstGeom>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pitchFamily="2" charset="2"/>
              <a:buChar char="v"/>
              <a:tabLst/>
              <a:defRPr/>
            </a:pPr>
            <a:r>
              <a:rPr kumimoji="0" lang="en-US" sz="2200" b="0" i="0" u="none" strike="noStrike" kern="1200" cap="none" spc="0" normalizeH="0" baseline="0" noProof="0">
                <a:ln>
                  <a:noFill/>
                </a:ln>
                <a:solidFill>
                  <a:schemeClr val="tx1"/>
                </a:solidFill>
                <a:effectLst/>
                <a:uLnTx/>
                <a:uFillTx/>
                <a:latin typeface="Avenir Light"/>
                <a:ea typeface="+mn-ea"/>
                <a:cs typeface="Avenir Light"/>
              </a:rPr>
              <a:t>??? </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86380"/>
            <a:ext cx="8417859" cy="1143000"/>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(3)</a:t>
            </a:r>
          </a:p>
        </p:txBody>
      </p:sp>
      <p:sp>
        <p:nvSpPr>
          <p:cNvPr id="6" name="Content Placeholder 2"/>
          <p:cNvSpPr txBox="1">
            <a:spLocks/>
          </p:cNvSpPr>
          <p:nvPr/>
        </p:nvSpPr>
        <p:spPr>
          <a:xfrm>
            <a:off x="628650" y="1586759"/>
            <a:ext cx="8515349" cy="1358152"/>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Pentru</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student </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se preia şi tipul de bursă de care beneficiază în semestrul curent, fiecare tip de bursă având un cuantum lunar unic</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7" name="Rectangle 4"/>
          <p:cNvSpPr>
            <a:spLocks noChangeArrowheads="1"/>
          </p:cNvSpPr>
          <p:nvPr/>
        </p:nvSpPr>
        <p:spPr bwMode="auto">
          <a:xfrm>
            <a:off x="1202951" y="2837331"/>
            <a:ext cx="4321175" cy="995081"/>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a:latin typeface="Avenir Light"/>
                <a:cs typeface="Avenir Light"/>
              </a:rPr>
              <a:t>TipBurs</a:t>
            </a:r>
            <a:r>
              <a:rPr lang="ro-RO" sz="2200">
                <a:latin typeface="Avenir Light"/>
                <a:cs typeface="Avenir Light"/>
              </a:rPr>
              <a:t>ă</a:t>
            </a:r>
            <a:endParaRPr lang="en-US" sz="220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a:latin typeface="Avenir Light"/>
                <a:cs typeface="Avenir Light"/>
              </a:rPr>
              <a:t>CuantumLBurs</a:t>
            </a:r>
            <a:r>
              <a:rPr lang="ro-RO" sz="2200">
                <a:latin typeface="Avenir Light"/>
                <a:cs typeface="Avenir Light"/>
              </a:rPr>
              <a:t>ă</a:t>
            </a:r>
            <a:endParaRPr lang="en-US" sz="2200" dirty="0">
              <a:latin typeface="Avenir Light"/>
              <a:cs typeface="Avenir Light"/>
            </a:endParaRPr>
          </a:p>
        </p:txBody>
      </p:sp>
      <p:sp>
        <p:nvSpPr>
          <p:cNvPr id="8" name="Content Placeholder 2"/>
          <p:cNvSpPr txBox="1">
            <a:spLocks/>
          </p:cNvSpPr>
          <p:nvPr/>
        </p:nvSpPr>
        <p:spPr>
          <a:xfrm>
            <a:off x="614363" y="4269436"/>
            <a:ext cx="7924519" cy="1055602"/>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disciplin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ă din curriculă are un cod (unic) şi număr de credite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9" name="Rectangle 4"/>
          <p:cNvSpPr>
            <a:spLocks noChangeArrowheads="1"/>
          </p:cNvSpPr>
          <p:nvPr/>
        </p:nvSpPr>
        <p:spPr bwMode="auto">
          <a:xfrm>
            <a:off x="1256738" y="5123329"/>
            <a:ext cx="4321175" cy="1223683"/>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CodDisc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DenDisc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a:latin typeface="Avenir Light"/>
                <a:cs typeface="Avenir Light"/>
              </a:rPr>
              <a:t>NrCrediteDisc</a:t>
            </a:r>
            <a:endParaRPr lang="en-US" sz="2200" dirty="0">
              <a:latin typeface="Avenir Light"/>
              <a:cs typeface="Avenir Light"/>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929" y="32591"/>
            <a:ext cx="8207547" cy="1244879"/>
          </a:xfrm>
        </p:spPr>
        <p:txBody>
          <a:bodyPr anchor="ctr">
            <a:noAutofit/>
          </a:bodyPr>
          <a:lstStyle/>
          <a:p>
            <a:pPr algn="ctr"/>
            <a:r>
              <a:rPr lang="en-US" dirty="0" err="1"/>
              <a:t>Construirea</a:t>
            </a:r>
            <a:r>
              <a:rPr lang="en-US" dirty="0"/>
              <a:t> </a:t>
            </a:r>
            <a:r>
              <a:rPr lang="en-US" dirty="0" err="1"/>
              <a:t>rela</a:t>
            </a:r>
            <a:r>
              <a:rPr lang="ro-RO" dirty="0"/>
              <a:t>ţ</a:t>
            </a:r>
            <a:r>
              <a:rPr lang="en-US" dirty="0" err="1"/>
              <a:t>iei</a:t>
            </a:r>
            <a:r>
              <a:rPr lang="en-US" dirty="0"/>
              <a:t> </a:t>
            </a:r>
            <a:r>
              <a:rPr lang="en-US" dirty="0" err="1"/>
              <a:t>universale</a:t>
            </a:r>
            <a:r>
              <a:rPr lang="en-US" dirty="0"/>
              <a:t> (</a:t>
            </a:r>
            <a:r>
              <a:rPr lang="ro-RO" dirty="0"/>
              <a:t>4</a:t>
            </a:r>
            <a:r>
              <a:rPr lang="en-US" dirty="0"/>
              <a:t>)</a:t>
            </a:r>
          </a:p>
        </p:txBody>
      </p:sp>
      <p:sp>
        <p:nvSpPr>
          <p:cNvPr id="4" name="Content Placeholder 2"/>
          <p:cNvSpPr txBox="1">
            <a:spLocks/>
          </p:cNvSpPr>
          <p:nvPr/>
        </p:nvSpPr>
        <p:spPr>
          <a:xfrm>
            <a:off x="600075" y="1600200"/>
            <a:ext cx="8207748" cy="618564"/>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Fiecare profesor este arondat unui departament</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p>
        </p:txBody>
      </p:sp>
      <p:sp>
        <p:nvSpPr>
          <p:cNvPr id="5" name="Rectangle 4"/>
          <p:cNvSpPr>
            <a:spLocks noChangeArrowheads="1"/>
          </p:cNvSpPr>
          <p:nvPr/>
        </p:nvSpPr>
        <p:spPr bwMode="auto">
          <a:xfrm>
            <a:off x="1216397" y="2058239"/>
            <a:ext cx="4321175" cy="1747278"/>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a:latin typeface="Avenir Light"/>
                <a:cs typeface="Avenir Light"/>
              </a:rPr>
              <a:t>CodProf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NumeProf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ro-RO" sz="2200">
                <a:latin typeface="Avenir Light"/>
                <a:cs typeface="Avenir Light"/>
              </a:rPr>
              <a:t>Departament</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a:latin typeface="Avenir Light"/>
                <a:cs typeface="Avenir Light"/>
              </a:rPr>
              <a:t>EMailProf</a:t>
            </a:r>
            <a:endParaRPr lang="en-US" sz="2200" dirty="0">
              <a:latin typeface="Avenir Light"/>
              <a:cs typeface="Avenir Light"/>
            </a:endParaRPr>
          </a:p>
        </p:txBody>
      </p:sp>
      <p:sp>
        <p:nvSpPr>
          <p:cNvPr id="6" name="Content Placeholder 2"/>
          <p:cNvSpPr txBox="1">
            <a:spLocks/>
          </p:cNvSpPr>
          <p:nvPr/>
        </p:nvSpPr>
        <p:spPr>
          <a:xfrm>
            <a:off x="657224" y="3966881"/>
            <a:ext cx="8311963" cy="1842247"/>
          </a:xfrm>
          <a:prstGeom prst="rect">
            <a:avLst/>
          </a:prstGeom>
        </p:spPr>
        <p:txBody>
          <a:bodyPr>
            <a:normAutofit/>
          </a:bodyPr>
          <a:lstStyle/>
          <a:p>
            <a:pPr marL="365760" marR="0" lvl="0" indent="-283464" algn="l" defTabSz="914400" rtl="0" eaLnBrk="1" fontAlgn="auto" latinLnBrk="0" hangingPunct="1">
              <a:lnSpc>
                <a:spcPct val="110000"/>
              </a:lnSpc>
              <a:spcBef>
                <a:spcPts val="600"/>
              </a:spcBef>
              <a:spcAft>
                <a:spcPts val="0"/>
              </a:spcAft>
              <a:buClr>
                <a:schemeClr val="accent1"/>
              </a:buClr>
              <a:buSzPct val="80000"/>
              <a:buFont typeface="Wingdings 2"/>
              <a:buChar char=""/>
              <a:tabLst/>
              <a:defRPr/>
            </a:pP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Pentru</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fiecare</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 </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disciplin</a:t>
            </a:r>
            <a:r>
              <a:rPr kumimoji="0" lang="ro-RO" sz="2400" b="0" i="0" u="none" strike="noStrike" kern="1200" cap="none" spc="0" normalizeH="0" baseline="0" noProof="0" dirty="0">
                <a:ln>
                  <a:noFill/>
                </a:ln>
                <a:solidFill>
                  <a:schemeClr val="tx1"/>
                </a:solidFill>
                <a:effectLst/>
                <a:uLnTx/>
                <a:uFillTx/>
                <a:latin typeface="Avenir Light"/>
                <a:ea typeface="+mn-ea"/>
                <a:cs typeface="Avenir Light"/>
              </a:rPr>
              <a:t>ă predată la o serie de curs, interesează numai titularul cursului (nu şi titularii seminariilor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r>
              <a:rPr kumimoji="0" lang="en-US" sz="2400" b="0" i="0" u="none" strike="noStrike" kern="1200" cap="none" spc="0" normalizeH="0" baseline="0" noProof="0" dirty="0" err="1">
                <a:ln>
                  <a:noFill/>
                </a:ln>
                <a:solidFill>
                  <a:schemeClr val="tx1"/>
                </a:solidFill>
                <a:effectLst/>
                <a:uLnTx/>
                <a:uFillTx/>
                <a:latin typeface="Avenir Light"/>
                <a:ea typeface="+mn-ea"/>
                <a:cs typeface="Avenir Light"/>
              </a:rPr>
              <a:t>laboratoa-relor</a:t>
            </a:r>
            <a:r>
              <a:rPr kumimoji="0" lang="en-US" sz="2400" b="0" i="0" u="none" strike="noStrike" kern="1200" cap="none" spc="0" normalizeH="0" baseline="0" noProof="0" dirty="0">
                <a:ln>
                  <a:noFill/>
                </a:ln>
                <a:solidFill>
                  <a:schemeClr val="tx1"/>
                </a:solidFill>
                <a:effectLst/>
                <a:uLnTx/>
                <a:uFillTx/>
                <a:latin typeface="Avenir Light"/>
                <a:ea typeface="+mn-ea"/>
                <a:cs typeface="Avenir Light"/>
              </a:rPr>
              <a:t>)</a:t>
            </a:r>
            <a:endParaRPr kumimoji="0" lang="ro-RO" sz="2400" b="0" i="0" u="none" strike="noStrike" kern="1200" cap="none" spc="0" normalizeH="0" baseline="0" noProof="0" dirty="0">
              <a:ln>
                <a:noFill/>
              </a:ln>
              <a:solidFill>
                <a:schemeClr val="tx1"/>
              </a:solidFill>
              <a:effectLst/>
              <a:uLnTx/>
              <a:uFillTx/>
              <a:latin typeface="Avenir Light"/>
              <a:ea typeface="+mn-ea"/>
              <a:cs typeface="Avenir Light"/>
            </a:endParaRPr>
          </a:p>
        </p:txBody>
      </p:sp>
      <p:sp>
        <p:nvSpPr>
          <p:cNvPr id="7" name="Rectangle 6"/>
          <p:cNvSpPr>
            <a:spLocks noChangeArrowheads="1"/>
          </p:cNvSpPr>
          <p:nvPr/>
        </p:nvSpPr>
        <p:spPr bwMode="auto">
          <a:xfrm>
            <a:off x="1288115" y="5231745"/>
            <a:ext cx="4321175" cy="658066"/>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a:latin typeface="Avenir Light"/>
                <a:cs typeface="Avenir Light"/>
              </a:rPr>
              <a:t>???</a:t>
            </a:r>
            <a:endParaRPr lang="en-US" sz="2200" dirty="0">
              <a:latin typeface="Avenir Light"/>
              <a:cs typeface="Avenir Light"/>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31750"/>
            <a:ext cx="9144000" cy="1143000"/>
          </a:xfrm>
        </p:spPr>
        <p:txBody>
          <a:bodyPr anchor="ctr">
            <a:noAutofit/>
          </a:bodyPr>
          <a:lstStyle/>
          <a:p>
            <a:pPr algn="ctr"/>
            <a:r>
              <a:rPr lang="en-US" dirty="0" err="1"/>
              <a:t>Rela</a:t>
            </a:r>
            <a:r>
              <a:rPr lang="ro-RO" dirty="0"/>
              <a:t>ţ</a:t>
            </a:r>
            <a:r>
              <a:rPr lang="en-US" dirty="0" err="1"/>
              <a:t>ia</a:t>
            </a:r>
            <a:r>
              <a:rPr lang="en-US" dirty="0"/>
              <a:t> universal</a:t>
            </a:r>
            <a:r>
              <a:rPr lang="ro-RO" dirty="0"/>
              <a:t>ă</a:t>
            </a:r>
            <a:r>
              <a:rPr lang="en-US" dirty="0"/>
              <a:t> - </a:t>
            </a:r>
            <a:r>
              <a:rPr lang="ro-RO" dirty="0"/>
              <a:t>Ş</a:t>
            </a:r>
            <a:r>
              <a:rPr lang="en-US" dirty="0" err="1"/>
              <a:t>COLARITATE</a:t>
            </a:r>
            <a:endParaRPr lang="en-US" dirty="0"/>
          </a:p>
        </p:txBody>
      </p:sp>
      <p:sp>
        <p:nvSpPr>
          <p:cNvPr id="6147" name="Rectangle 3"/>
          <p:cNvSpPr>
            <a:spLocks noGrp="1" noChangeArrowheads="1"/>
          </p:cNvSpPr>
          <p:nvPr>
            <p:ph idx="1"/>
          </p:nvPr>
        </p:nvSpPr>
        <p:spPr>
          <a:xfrm>
            <a:off x="1011610" y="1372720"/>
            <a:ext cx="3238500" cy="5291138"/>
          </a:xfrm>
        </p:spPr>
        <p:txBody>
          <a:bodyPr>
            <a:normAutofit lnSpcReduction="10000"/>
          </a:bodyPr>
          <a:lstStyle/>
          <a:p>
            <a:pPr algn="just">
              <a:lnSpc>
                <a:spcPct val="90000"/>
              </a:lnSpc>
              <a:buFont typeface="Wingdings" pitchFamily="2" charset="2"/>
              <a:buChar char="v"/>
            </a:pPr>
            <a:r>
              <a:rPr lang="en-US" sz="2200">
                <a:cs typeface="Times New Roman" pitchFamily="18" charset="0"/>
              </a:rPr>
              <a:t>Matricol</a:t>
            </a:r>
          </a:p>
          <a:p>
            <a:pPr algn="just">
              <a:lnSpc>
                <a:spcPct val="90000"/>
              </a:lnSpc>
              <a:buFont typeface="Wingdings" pitchFamily="2" charset="2"/>
              <a:buChar char="v"/>
            </a:pPr>
            <a:r>
              <a:rPr lang="en-US" sz="2200">
                <a:cs typeface="Times New Roman" pitchFamily="18" charset="0"/>
              </a:rPr>
              <a:t>NumePrenumeS</a:t>
            </a:r>
          </a:p>
          <a:p>
            <a:pPr algn="just">
              <a:lnSpc>
                <a:spcPct val="90000"/>
              </a:lnSpc>
              <a:buFont typeface="Wingdings" pitchFamily="2" charset="2"/>
              <a:buChar char="v"/>
            </a:pPr>
            <a:r>
              <a:rPr lang="en-US" sz="2200">
                <a:cs typeface="Times New Roman" pitchFamily="18" charset="0"/>
              </a:rPr>
              <a:t>AdresaS</a:t>
            </a:r>
          </a:p>
          <a:p>
            <a:pPr algn="just">
              <a:lnSpc>
                <a:spcPct val="90000"/>
              </a:lnSpc>
              <a:buFont typeface="Wingdings" pitchFamily="2" charset="2"/>
              <a:buChar char="v"/>
            </a:pPr>
            <a:r>
              <a:rPr lang="en-US" sz="2200">
                <a:cs typeface="Times New Roman" pitchFamily="18" charset="0"/>
              </a:rPr>
              <a:t>TelefonS</a:t>
            </a:r>
          </a:p>
          <a:p>
            <a:pPr algn="just">
              <a:lnSpc>
                <a:spcPct val="90000"/>
              </a:lnSpc>
              <a:buFont typeface="Wingdings" pitchFamily="2" charset="2"/>
              <a:buChar char="v"/>
            </a:pPr>
            <a:r>
              <a:rPr lang="en-US" sz="2200">
                <a:cs typeface="Times New Roman" pitchFamily="18" charset="0"/>
              </a:rPr>
              <a:t>EMailS</a:t>
            </a:r>
          </a:p>
          <a:p>
            <a:pPr algn="just">
              <a:lnSpc>
                <a:spcPct val="90000"/>
              </a:lnSpc>
              <a:buFont typeface="Wingdings" pitchFamily="2" charset="2"/>
              <a:buChar char="v"/>
            </a:pPr>
            <a:r>
              <a:rPr lang="en-US" sz="2200">
                <a:cs typeface="Times New Roman" pitchFamily="18" charset="0"/>
              </a:rPr>
              <a:t>CNPS</a:t>
            </a:r>
          </a:p>
          <a:p>
            <a:pPr algn="just">
              <a:lnSpc>
                <a:spcPct val="90000"/>
              </a:lnSpc>
              <a:buFont typeface="Wingdings" pitchFamily="2" charset="2"/>
              <a:buChar char="v"/>
            </a:pPr>
            <a:r>
              <a:rPr lang="en-US" sz="2200">
                <a:cs typeface="Times New Roman" pitchFamily="18" charset="0"/>
              </a:rPr>
              <a:t>SexS</a:t>
            </a:r>
          </a:p>
          <a:p>
            <a:pPr algn="just">
              <a:lnSpc>
                <a:spcPct val="90000"/>
              </a:lnSpc>
              <a:buFont typeface="Wingdings" pitchFamily="2" charset="2"/>
              <a:buChar char="v"/>
            </a:pPr>
            <a:r>
              <a:rPr lang="en-US" sz="2200">
                <a:cs typeface="Times New Roman" pitchFamily="18" charset="0"/>
              </a:rPr>
              <a:t>Centru</a:t>
            </a:r>
            <a:endParaRPr lang="ro-RO" sz="2200">
              <a:cs typeface="Times New Roman" pitchFamily="18" charset="0"/>
            </a:endParaRPr>
          </a:p>
          <a:p>
            <a:pPr algn="just">
              <a:lnSpc>
                <a:spcPct val="90000"/>
              </a:lnSpc>
              <a:buFont typeface="Wingdings" pitchFamily="2" charset="2"/>
              <a:buChar char="v"/>
            </a:pPr>
            <a:r>
              <a:rPr lang="ro-RO" sz="2200">
                <a:cs typeface="Times New Roman" pitchFamily="18" charset="0"/>
              </a:rPr>
              <a:t>CicluStudii</a:t>
            </a:r>
            <a:endParaRPr lang="en-US" sz="2200">
              <a:cs typeface="Times New Roman" pitchFamily="18" charset="0"/>
            </a:endParaRPr>
          </a:p>
          <a:p>
            <a:pPr algn="just">
              <a:lnSpc>
                <a:spcPct val="90000"/>
              </a:lnSpc>
              <a:buFont typeface="Wingdings" pitchFamily="2" charset="2"/>
              <a:buChar char="v"/>
            </a:pPr>
            <a:r>
              <a:rPr lang="en-US" sz="2200">
                <a:cs typeface="Times New Roman" pitchFamily="18" charset="0"/>
              </a:rPr>
              <a:t>AnStudii</a:t>
            </a:r>
          </a:p>
          <a:p>
            <a:pPr algn="just">
              <a:lnSpc>
                <a:spcPct val="90000"/>
              </a:lnSpc>
              <a:buFont typeface="Wingdings" pitchFamily="2" charset="2"/>
              <a:buChar char="v"/>
            </a:pPr>
            <a:r>
              <a:rPr lang="en-US" sz="2200">
                <a:cs typeface="Times New Roman" pitchFamily="18" charset="0"/>
              </a:rPr>
              <a:t>Fstudii</a:t>
            </a:r>
          </a:p>
          <a:p>
            <a:pPr algn="just">
              <a:lnSpc>
                <a:spcPct val="90000"/>
              </a:lnSpc>
              <a:buFont typeface="Wingdings" pitchFamily="2" charset="2"/>
              <a:buChar char="v"/>
            </a:pPr>
            <a:r>
              <a:rPr lang="en-US" sz="2200">
                <a:cs typeface="Times New Roman" pitchFamily="18" charset="0"/>
              </a:rPr>
              <a:t>Spec</a:t>
            </a:r>
          </a:p>
          <a:p>
            <a:pPr algn="just">
              <a:lnSpc>
                <a:spcPct val="90000"/>
              </a:lnSpc>
              <a:buFont typeface="Wingdings" pitchFamily="2" charset="2"/>
              <a:buChar char="v"/>
            </a:pPr>
            <a:r>
              <a:rPr lang="en-US" sz="2200">
                <a:cs typeface="Times New Roman" pitchFamily="18" charset="0"/>
              </a:rPr>
              <a:t>SerieCurs</a:t>
            </a:r>
          </a:p>
          <a:p>
            <a:pPr algn="just">
              <a:lnSpc>
                <a:spcPct val="90000"/>
              </a:lnSpc>
              <a:buFont typeface="Wingdings" pitchFamily="2" charset="2"/>
              <a:buChar char="v"/>
            </a:pPr>
            <a:r>
              <a:rPr lang="en-US" sz="2200">
                <a:cs typeface="Times New Roman" pitchFamily="18" charset="0"/>
              </a:rPr>
              <a:t>Grupa</a:t>
            </a:r>
          </a:p>
          <a:p>
            <a:pPr algn="just">
              <a:lnSpc>
                <a:spcPct val="90000"/>
              </a:lnSpc>
              <a:buFont typeface="Wingdings" pitchFamily="2" charset="2"/>
              <a:buChar char="v"/>
            </a:pPr>
            <a:endParaRPr lang="en-US" sz="2200">
              <a:cs typeface="Times New Roman" pitchFamily="18" charset="0"/>
            </a:endParaRPr>
          </a:p>
        </p:txBody>
      </p:sp>
      <p:sp>
        <p:nvSpPr>
          <p:cNvPr id="4100" name="Rectangle 4"/>
          <p:cNvSpPr>
            <a:spLocks noChangeArrowheads="1"/>
          </p:cNvSpPr>
          <p:nvPr/>
        </p:nvSpPr>
        <p:spPr bwMode="auto">
          <a:xfrm>
            <a:off x="4430244" y="1385887"/>
            <a:ext cx="4321175" cy="5357812"/>
          </a:xfrm>
          <a:prstGeom prst="rect">
            <a:avLst/>
          </a:prstGeom>
          <a:noFill/>
          <a:ln w="9525">
            <a:noFill/>
            <a:miter lim="800000"/>
            <a:headEnd/>
            <a:tailEnd/>
          </a:ln>
        </p:spPr>
        <p:txBody>
          <a:bodyPr/>
          <a:lstStyle/>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CodDisc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DenDisc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NrCrediteDisc</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DataEx</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NotaEx</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TipBursa</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CuantumLBursa</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CodProf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NumeProf</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a:latin typeface="Avenir Light"/>
                <a:cs typeface="Avenir Light"/>
              </a:rPr>
              <a:t>Departament</a:t>
            </a:r>
            <a:endParaRPr lang="en-US" sz="2200" dirty="0">
              <a:latin typeface="Avenir Light"/>
              <a:cs typeface="Avenir Light"/>
            </a:endParaRPr>
          </a:p>
          <a:p>
            <a:pPr marL="365760" indent="-283464">
              <a:spcBef>
                <a:spcPts val="600"/>
              </a:spcBef>
              <a:buClr>
                <a:schemeClr val="accent1"/>
              </a:buClr>
              <a:buSzPct val="80000"/>
              <a:buFont typeface="Wingdings" pitchFamily="2" charset="2"/>
              <a:buChar char="v"/>
              <a:defRPr/>
            </a:pPr>
            <a:r>
              <a:rPr lang="en-US" sz="2200" dirty="0" err="1">
                <a:latin typeface="Avenir Light"/>
                <a:cs typeface="Avenir Light"/>
              </a:rPr>
              <a:t>EMailProf</a:t>
            </a:r>
            <a:endParaRPr lang="en-US" sz="2200" dirty="0">
              <a:latin typeface="Avenir Light"/>
              <a:cs typeface="Avenir Light"/>
            </a:endParaRPr>
          </a:p>
          <a:p>
            <a:pPr marL="342900" indent="-342900" eaLnBrk="0" hangingPunct="0">
              <a:buFont typeface="Wingdings" pitchFamily="2" charset="2"/>
              <a:buChar char="v"/>
              <a:defRPr/>
            </a:pPr>
            <a:endParaRPr lang="en-US" sz="2200" dirty="0">
              <a:latin typeface="Avenir Light"/>
              <a:cs typeface="Avenir Light"/>
            </a:endParaRPr>
          </a:p>
          <a:p>
            <a:pPr marL="342900" indent="-342900" eaLnBrk="0" hangingPunct="0">
              <a:buNone/>
              <a:defRPr/>
            </a:pPr>
            <a:r>
              <a:rPr lang="en-US" sz="2200" dirty="0" err="1">
                <a:latin typeface="Avenir Light"/>
                <a:cs typeface="Avenir Light"/>
              </a:rPr>
              <a:t>Cheie</a:t>
            </a:r>
            <a:r>
              <a:rPr lang="en-US" sz="2200" dirty="0">
                <a:latin typeface="Avenir Light"/>
                <a:cs typeface="Avenir Light"/>
              </a:rPr>
              <a:t> </a:t>
            </a:r>
            <a:r>
              <a:rPr lang="en-US" sz="2200" dirty="0" err="1">
                <a:latin typeface="Avenir Light"/>
                <a:cs typeface="Avenir Light"/>
              </a:rPr>
              <a:t>primara</a:t>
            </a:r>
            <a:r>
              <a:rPr lang="en-US" sz="2200" dirty="0">
                <a:latin typeface="Avenir Light"/>
                <a:cs typeface="Avenir Light"/>
              </a:rPr>
              <a:t>:</a:t>
            </a:r>
          </a:p>
          <a:p>
            <a:pPr marL="342900" indent="-342900" eaLnBrk="0" hangingPunct="0">
              <a:buNone/>
              <a:defRPr/>
            </a:pPr>
            <a:r>
              <a:rPr lang="en-US" sz="2200" b="1" dirty="0">
                <a:latin typeface="Avenir Light"/>
                <a:cs typeface="Avenir Light"/>
              </a:rPr>
              <a:t>(</a:t>
            </a:r>
            <a:r>
              <a:rPr lang="en-US" sz="2200" b="1" dirty="0" err="1">
                <a:latin typeface="Avenir Light"/>
                <a:cs typeface="Avenir Light"/>
              </a:rPr>
              <a:t>Matricol</a:t>
            </a:r>
            <a:r>
              <a:rPr lang="en-US" sz="2200" b="1" dirty="0">
                <a:latin typeface="Avenir Light"/>
                <a:cs typeface="Avenir Light"/>
              </a:rPr>
              <a:t>, </a:t>
            </a:r>
            <a:r>
              <a:rPr lang="en-US" sz="2200" b="1" dirty="0" err="1">
                <a:latin typeface="Avenir Light"/>
                <a:cs typeface="Avenir Light"/>
              </a:rPr>
              <a:t>CodDisc</a:t>
            </a:r>
            <a:r>
              <a:rPr lang="en-US" sz="2200" b="1" dirty="0">
                <a:latin typeface="Avenir Light"/>
                <a:cs typeface="Avenir Light"/>
              </a:rPr>
              <a:t>, </a:t>
            </a:r>
            <a:r>
              <a:rPr lang="en-US" sz="2200" b="1" dirty="0" err="1">
                <a:latin typeface="Avenir Light"/>
                <a:cs typeface="Avenir Light"/>
              </a:rPr>
              <a:t>DataEx</a:t>
            </a:r>
            <a:r>
              <a:rPr lang="en-US" sz="2200" b="1" dirty="0">
                <a:latin typeface="Avenir Light"/>
                <a:cs typeface="Avenir Light"/>
              </a:rPr>
              <a:t>)</a:t>
            </a:r>
          </a:p>
        </p:txBody>
      </p:sp>
    </p:spTree>
  </p:cSld>
  <p:clrMapOvr>
    <a:masterClrMapping/>
  </p:clrMapOvr>
  <p:transition>
    <p:random/>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2331</TotalTime>
  <Words>2133</Words>
  <Application>Microsoft Macintosh PowerPoint</Application>
  <PresentationFormat>On-screen Show (4:3)</PresentationFormat>
  <Paragraphs>306</Paragraphs>
  <Slides>32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 Unicode MS</vt:lpstr>
      <vt:lpstr>American Typewriter</vt:lpstr>
      <vt:lpstr>Arial</vt:lpstr>
      <vt:lpstr>Avenir Light</vt:lpstr>
      <vt:lpstr>Book Antiqua</vt:lpstr>
      <vt:lpstr>Gabriola</vt:lpstr>
      <vt:lpstr>Gill Sans MT</vt:lpstr>
      <vt:lpstr>Segoe Print</vt:lpstr>
      <vt:lpstr>Segoe UI Semibold</vt:lpstr>
      <vt:lpstr>Tahoma</vt:lpstr>
      <vt:lpstr>Times New Roman</vt:lpstr>
      <vt:lpstr>Verdana</vt:lpstr>
      <vt:lpstr>Wingdings</vt:lpstr>
      <vt:lpstr>Wingdings 2</vt:lpstr>
      <vt:lpstr>Solstice</vt:lpstr>
      <vt:lpstr> DESCOMPUNERE VERSUS  SINTEZĂ</vt:lpstr>
      <vt:lpstr>BD ŞCOLARITATE v.1  – specificaţii (1)</vt:lpstr>
      <vt:lpstr>BD ŞCOLARITATE v.1  – specificaţii (2)</vt:lpstr>
      <vt:lpstr>BD ŞCOLARITATE v.1 – specificaţii (3)</vt:lpstr>
      <vt:lpstr>Construirea relaţiei universale (1)</vt:lpstr>
      <vt:lpstr>Construirea relaţiei universale (2)</vt:lpstr>
      <vt:lpstr>Construirea relaţiei universale (3)</vt:lpstr>
      <vt:lpstr>Construirea relaţiei universale (4)</vt:lpstr>
      <vt:lpstr>Relaţia universală - ŞCOLARITATE</vt:lpstr>
      <vt:lpstr>ŞCOLARITATE în 1FN</vt:lpstr>
      <vt:lpstr>Risipă &amp; anomalii – 1FN (1)</vt:lpstr>
      <vt:lpstr>Risipă &amp; anomalii – 1FN (2)</vt:lpstr>
      <vt:lpstr>Risipă &amp; anomalii – 1FN (3)</vt:lpstr>
      <vt:lpstr>Risipă &amp; anomalii – 1FN (4)</vt:lpstr>
      <vt:lpstr>Câteva dintre DF din R (1)</vt:lpstr>
      <vt:lpstr>Câteva dintre DF din R (2)</vt:lpstr>
      <vt:lpstr>Câteva dintre DF din R (3)</vt:lpstr>
      <vt:lpstr>Câteva dintre DF din R (4)</vt:lpstr>
      <vt:lpstr>Câteva dintre DF din R (5)</vt:lpstr>
      <vt:lpstr>Câteva dintre DF din R (6)</vt:lpstr>
      <vt:lpstr>Câteva dintre DF din R (6)</vt:lpstr>
      <vt:lpstr>Este R (şcolaritate) în 2FN ?</vt:lpstr>
      <vt:lpstr>Trecerea relaţie R în 2 FN</vt:lpstr>
      <vt:lpstr>BD ŞCOLARITATE în 2FN</vt:lpstr>
      <vt:lpstr>Sunt relaţiile R1, R2, R4, R7 în 3FN?</vt:lpstr>
      <vt:lpstr>BD ŞCOLARITATE în 3FN</vt:lpstr>
      <vt:lpstr>BD ŞCOLARITATE în 3FN (forma finală - descompunere)</vt:lpstr>
      <vt:lpstr>Graful DF – BD ŞCOLARITATE</vt:lpstr>
      <vt:lpstr>Schema obţinută pe baza grafului</vt:lpstr>
      <vt:lpstr>Comparaţie </vt:lpstr>
      <vt:lpstr>Cât de aplicabilă este schema obţinută? (1)</vt:lpstr>
      <vt:lpstr>Cât de aplicabilă este schema obţinută? (2)</vt:lpstr>
    </vt:vector>
  </TitlesOfParts>
  <Company>FEAA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BAZE DE DATE</dc:title>
  <dc:creator>FotacheM</dc:creator>
  <cp:lastModifiedBy>Marin Fotache</cp:lastModifiedBy>
  <cp:revision>221</cp:revision>
  <dcterms:created xsi:type="dcterms:W3CDTF">2002-10-11T06:23:42Z</dcterms:created>
  <dcterms:modified xsi:type="dcterms:W3CDTF">2020-03-24T05:46:56Z</dcterms:modified>
</cp:coreProperties>
</file>