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358" r:id="rId3"/>
    <p:sldId id="351" r:id="rId4"/>
    <p:sldId id="362" r:id="rId5"/>
    <p:sldId id="387" r:id="rId6"/>
    <p:sldId id="388" r:id="rId7"/>
    <p:sldId id="445" r:id="rId8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B999A3-1855-724C-B58B-9016E5CB9DB8}" v="5" dt="2021-02-14T08:02:33.716"/>
    <p1510:client id="{E6FBB6F0-3EB5-604C-8E29-DB28CB53CA12}" v="32" dt="2021-02-14T06:33:58.7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 autoAdjust="0"/>
    <p:restoredTop sz="93961" autoAdjust="0"/>
  </p:normalViewPr>
  <p:slideViewPr>
    <p:cSldViewPr>
      <p:cViewPr varScale="1">
        <p:scale>
          <a:sx n="116" d="100"/>
          <a:sy n="116" d="100"/>
        </p:scale>
        <p:origin x="20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 Fotache" userId="9233cd031198ef03" providerId="LiveId" clId="{0BB999A3-1855-724C-B58B-9016E5CB9DB8}"/>
    <pc:docChg chg="custSel addSld delSld modSld">
      <pc:chgData name="Marin Fotache" userId="9233cd031198ef03" providerId="LiveId" clId="{0BB999A3-1855-724C-B58B-9016E5CB9DB8}" dt="2021-02-14T08:02:52.711" v="977" actId="2696"/>
      <pc:docMkLst>
        <pc:docMk/>
      </pc:docMkLst>
      <pc:sldChg chg="modSp mod">
        <pc:chgData name="Marin Fotache" userId="9233cd031198ef03" providerId="LiveId" clId="{0BB999A3-1855-724C-B58B-9016E5CB9DB8}" dt="2021-02-14T07:45:38.482" v="57" actId="20577"/>
        <pc:sldMkLst>
          <pc:docMk/>
          <pc:sldMk cId="0" sldId="256"/>
        </pc:sldMkLst>
        <pc:spChg chg="mod">
          <ac:chgData name="Marin Fotache" userId="9233cd031198ef03" providerId="LiveId" clId="{0BB999A3-1855-724C-B58B-9016E5CB9DB8}" dt="2021-02-14T07:45:38.482" v="57" actId="20577"/>
          <ac:spMkLst>
            <pc:docMk/>
            <pc:sldMk cId="0" sldId="256"/>
            <ac:spMk id="2051" creationId="{00000000-0000-0000-0000-000000000000}"/>
          </ac:spMkLst>
        </pc:spChg>
      </pc:sldChg>
      <pc:sldChg chg="modSp mod">
        <pc:chgData name="Marin Fotache" userId="9233cd031198ef03" providerId="LiveId" clId="{0BB999A3-1855-724C-B58B-9016E5CB9DB8}" dt="2021-02-14T07:58:23.211" v="890" actId="20577"/>
        <pc:sldMkLst>
          <pc:docMk/>
          <pc:sldMk cId="2365991784" sldId="351"/>
        </pc:sldMkLst>
        <pc:spChg chg="mod">
          <ac:chgData name="Marin Fotache" userId="9233cd031198ef03" providerId="LiveId" clId="{0BB999A3-1855-724C-B58B-9016E5CB9DB8}" dt="2021-02-14T07:58:23.211" v="890" actId="20577"/>
          <ac:spMkLst>
            <pc:docMk/>
            <pc:sldMk cId="2365991784" sldId="351"/>
            <ac:spMk id="2" creationId="{00000000-0000-0000-0000-000000000000}"/>
          </ac:spMkLst>
        </pc:spChg>
      </pc:sldChg>
      <pc:sldChg chg="modSp mod">
        <pc:chgData name="Marin Fotache" userId="9233cd031198ef03" providerId="LiveId" clId="{0BB999A3-1855-724C-B58B-9016E5CB9DB8}" dt="2021-02-14T07:57:04.679" v="857" actId="20577"/>
        <pc:sldMkLst>
          <pc:docMk/>
          <pc:sldMk cId="2422235635" sldId="358"/>
        </pc:sldMkLst>
        <pc:spChg chg="mod">
          <ac:chgData name="Marin Fotache" userId="9233cd031198ef03" providerId="LiveId" clId="{0BB999A3-1855-724C-B58B-9016E5CB9DB8}" dt="2021-02-14T07:55:50.977" v="809" actId="20577"/>
          <ac:spMkLst>
            <pc:docMk/>
            <pc:sldMk cId="2422235635" sldId="358"/>
            <ac:spMk id="2" creationId="{00000000-0000-0000-0000-000000000000}"/>
          </ac:spMkLst>
        </pc:spChg>
        <pc:spChg chg="mod">
          <ac:chgData name="Marin Fotache" userId="9233cd031198ef03" providerId="LiveId" clId="{0BB999A3-1855-724C-B58B-9016E5CB9DB8}" dt="2021-02-14T07:57:04.679" v="857" actId="20577"/>
          <ac:spMkLst>
            <pc:docMk/>
            <pc:sldMk cId="2422235635" sldId="358"/>
            <ac:spMk id="3" creationId="{00000000-0000-0000-0000-000000000000}"/>
          </ac:spMkLst>
        </pc:spChg>
      </pc:sldChg>
      <pc:sldChg chg="del">
        <pc:chgData name="Marin Fotache" userId="9233cd031198ef03" providerId="LiveId" clId="{0BB999A3-1855-724C-B58B-9016E5CB9DB8}" dt="2021-02-14T07:51:30.346" v="687" actId="2696"/>
        <pc:sldMkLst>
          <pc:docMk/>
          <pc:sldMk cId="1781250509" sldId="359"/>
        </pc:sldMkLst>
      </pc:sldChg>
      <pc:sldChg chg="del">
        <pc:chgData name="Marin Fotache" userId="9233cd031198ef03" providerId="LiveId" clId="{0BB999A3-1855-724C-B58B-9016E5CB9DB8}" dt="2021-02-14T07:57:59.948" v="859" actId="2696"/>
        <pc:sldMkLst>
          <pc:docMk/>
          <pc:sldMk cId="418672342" sldId="360"/>
        </pc:sldMkLst>
      </pc:sldChg>
      <pc:sldChg chg="del">
        <pc:chgData name="Marin Fotache" userId="9233cd031198ef03" providerId="LiveId" clId="{0BB999A3-1855-724C-B58B-9016E5CB9DB8}" dt="2021-02-14T07:57:57.884" v="858" actId="2696"/>
        <pc:sldMkLst>
          <pc:docMk/>
          <pc:sldMk cId="4184326140" sldId="361"/>
        </pc:sldMkLst>
      </pc:sldChg>
      <pc:sldChg chg="modSp add mod">
        <pc:chgData name="Marin Fotache" userId="9233cd031198ef03" providerId="LiveId" clId="{0BB999A3-1855-724C-B58B-9016E5CB9DB8}" dt="2021-02-14T08:01:19.026" v="925" actId="27636"/>
        <pc:sldMkLst>
          <pc:docMk/>
          <pc:sldMk cId="2884504170" sldId="387"/>
        </pc:sldMkLst>
        <pc:spChg chg="mod">
          <ac:chgData name="Marin Fotache" userId="9233cd031198ef03" providerId="LiveId" clId="{0BB999A3-1855-724C-B58B-9016E5CB9DB8}" dt="2021-02-14T08:01:19.026" v="925" actId="27636"/>
          <ac:spMkLst>
            <pc:docMk/>
            <pc:sldMk cId="2884504170" sldId="387"/>
            <ac:spMk id="2" creationId="{00000000-0000-0000-0000-000000000000}"/>
          </ac:spMkLst>
        </pc:spChg>
      </pc:sldChg>
      <pc:sldChg chg="modSp add mod">
        <pc:chgData name="Marin Fotache" userId="9233cd031198ef03" providerId="LiveId" clId="{0BB999A3-1855-724C-B58B-9016E5CB9DB8}" dt="2021-02-14T08:02:19.643" v="972" actId="20577"/>
        <pc:sldMkLst>
          <pc:docMk/>
          <pc:sldMk cId="2310226481" sldId="388"/>
        </pc:sldMkLst>
        <pc:spChg chg="mod">
          <ac:chgData name="Marin Fotache" userId="9233cd031198ef03" providerId="LiveId" clId="{0BB999A3-1855-724C-B58B-9016E5CB9DB8}" dt="2021-02-14T08:02:19.643" v="972" actId="20577"/>
          <ac:spMkLst>
            <pc:docMk/>
            <pc:sldMk cId="2310226481" sldId="388"/>
            <ac:spMk id="2" creationId="{00000000-0000-0000-0000-000000000000}"/>
          </ac:spMkLst>
        </pc:spChg>
      </pc:sldChg>
      <pc:sldChg chg="add del">
        <pc:chgData name="Marin Fotache" userId="9233cd031198ef03" providerId="LiveId" clId="{0BB999A3-1855-724C-B58B-9016E5CB9DB8}" dt="2021-02-14T08:02:52.711" v="977" actId="2696"/>
        <pc:sldMkLst>
          <pc:docMk/>
          <pc:sldMk cId="1540996618" sldId="389"/>
        </pc:sldMkLst>
      </pc:sldChg>
      <pc:sldChg chg="add del">
        <pc:chgData name="Marin Fotache" userId="9233cd031198ef03" providerId="LiveId" clId="{0BB999A3-1855-724C-B58B-9016E5CB9DB8}" dt="2021-02-14T08:02:49.389" v="975" actId="2696"/>
        <pc:sldMkLst>
          <pc:docMk/>
          <pc:sldMk cId="2856357709" sldId="443"/>
        </pc:sldMkLst>
      </pc:sldChg>
      <pc:sldChg chg="add del">
        <pc:chgData name="Marin Fotache" userId="9233cd031198ef03" providerId="LiveId" clId="{0BB999A3-1855-724C-B58B-9016E5CB9DB8}" dt="2021-02-14T08:02:50.510" v="976" actId="2696"/>
        <pc:sldMkLst>
          <pc:docMk/>
          <pc:sldMk cId="1370416047" sldId="444"/>
        </pc:sldMkLst>
      </pc:sldChg>
      <pc:sldChg chg="modSp add mod">
        <pc:chgData name="Marin Fotache" userId="9233cd031198ef03" providerId="LiveId" clId="{0BB999A3-1855-724C-B58B-9016E5CB9DB8}" dt="2021-02-14T08:02:33.805" v="974" actId="27636"/>
        <pc:sldMkLst>
          <pc:docMk/>
          <pc:sldMk cId="445102331" sldId="445"/>
        </pc:sldMkLst>
        <pc:spChg chg="mod">
          <ac:chgData name="Marin Fotache" userId="9233cd031198ef03" providerId="LiveId" clId="{0BB999A3-1855-724C-B58B-9016E5CB9DB8}" dt="2021-02-14T08:02:33.805" v="974" actId="27636"/>
          <ac:spMkLst>
            <pc:docMk/>
            <pc:sldMk cId="445102331" sldId="445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-Processing-Analysis-Science-with-R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AFZleZYxsc" TargetMode="External"/><Relationship Id="rId2" Type="http://schemas.openxmlformats.org/officeDocument/2006/relationships/hyperlink" Target="http://www.postgresqltutorial.com/install-postgresql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Dd2ej-QKrWY" TargetMode="External"/><Relationship Id="rId5" Type="http://schemas.openxmlformats.org/officeDocument/2006/relationships/hyperlink" Target="https://www.datacamp.com/community/tutorials/installing-postgresql-windows-macosx" TargetMode="External"/><Relationship Id="rId4" Type="http://schemas.openxmlformats.org/officeDocument/2006/relationships/hyperlink" Target="https://www.youtube.com/watch?v=nlsaI4NxTx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k1kxccoEnNEtwGZW-3KAcAlhI_Guwh8x" TargetMode="External"/><Relationship Id="rId2" Type="http://schemas.openxmlformats.org/officeDocument/2006/relationships/hyperlink" Target="https://www.youtube.com/watch?v=-VO7YjQeG6Y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youtube.com/watch?v=xaWlS9HtWYw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Jo9lJFOf9E" TargetMode="External"/><Relationship Id="rId2" Type="http://schemas.openxmlformats.org/officeDocument/2006/relationships/hyperlink" Target="https://www.youtube.com/watch?v=VLWaED9jTiA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by5HyJX6H1I" TargetMode="External"/><Relationship Id="rId4" Type="http://schemas.openxmlformats.org/officeDocument/2006/relationships/hyperlink" Target="https://www.youtube.com/watch?v=orjLGFmx6l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jPk6-3prknk" TargetMode="External"/><Relationship Id="rId2" Type="http://schemas.openxmlformats.org/officeDocument/2006/relationships/hyperlink" Target="https://www.youtube.com/watch?time_continue=23&amp;v=n3uue28FD0w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2A-Y802Yink" TargetMode="External"/><Relationship Id="rId5" Type="http://schemas.openxmlformats.org/officeDocument/2006/relationships/hyperlink" Target="http://prezi.com/3xf8xqzvpuyz/getting-started-with-r-an-accelerated-primer/" TargetMode="External"/><Relationship Id="rId4" Type="http://schemas.openxmlformats.org/officeDocument/2006/relationships/hyperlink" Target="https://www.youtube.com/watch?v=4V23ZQQfwYk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xT3hmJQskU&amp;index=2&amp;list=PLjTlxb-wKvXNSDfcKPFH2gzHGyjpeCZmJ" TargetMode="External"/><Relationship Id="rId2" Type="http://schemas.openxmlformats.org/officeDocument/2006/relationships/hyperlink" Target="https://moderndive.com/2-getting-started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datacamp.com/community/tutorials/r-packages-guide" TargetMode="External"/><Relationship Id="rId5" Type="http://schemas.openxmlformats.org/officeDocument/2006/relationships/hyperlink" Target="https://www.youtube.com/watch?v=ZFaWxxzouCY&amp;index=4&amp;list=PLjTlxb-wKvXNSDfcKPFH2gzHGyjpeCZmJ" TargetMode="External"/><Relationship Id="rId4" Type="http://schemas.openxmlformats.org/officeDocument/2006/relationships/hyperlink" Target="https://www.youtube.com/watch?v=XBcvH1BpIBo&amp;list=PLjTlxb-wKvXNSDfcKPFH2gzHGyjpeCZmJ&amp;index=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5400" dirty="0">
                <a:latin typeface="American Typewriter" charset="0"/>
                <a:ea typeface="American Typewriter" charset="0"/>
                <a:cs typeface="American Typewriter" charset="0"/>
              </a:rPr>
              <a:t>Baze de date</a:t>
            </a:r>
            <a:endParaRPr sz="5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6213" y="4800599"/>
            <a:ext cx="7899187" cy="11430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en-US" sz="4400" b="1" dirty="0" err="1">
                <a:latin typeface="Gabriola"/>
                <a:cs typeface="Gabriola"/>
              </a:rPr>
              <a:t>Instalare</a:t>
            </a:r>
            <a:r>
              <a:rPr lang="en-US" sz="4400" b="1" dirty="0">
                <a:latin typeface="Gabriola"/>
                <a:cs typeface="Gabriola"/>
              </a:rPr>
              <a:t> R </a:t>
            </a:r>
            <a:r>
              <a:rPr lang="en-US" sz="4400" b="1" dirty="0" err="1">
                <a:latin typeface="Gabriola"/>
                <a:cs typeface="Gabriola"/>
              </a:rPr>
              <a:t>și</a:t>
            </a:r>
            <a:r>
              <a:rPr lang="en-US" sz="4400" b="1" dirty="0">
                <a:latin typeface="Gabriola"/>
                <a:cs typeface="Gabriola"/>
              </a:rPr>
              <a:t> RStudio; </a:t>
            </a:r>
            <a:r>
              <a:rPr lang="en-US" sz="4400" b="1" dirty="0" err="1">
                <a:latin typeface="Gabriola"/>
                <a:cs typeface="Gabriola"/>
              </a:rPr>
              <a:t>lucrul</a:t>
            </a:r>
            <a:r>
              <a:rPr lang="en-US" sz="4400" b="1" dirty="0">
                <a:latin typeface="Gabriola"/>
                <a:cs typeface="Gabriola"/>
              </a:rPr>
              <a:t> </a:t>
            </a:r>
            <a:r>
              <a:rPr lang="en-US" sz="4400" b="1" dirty="0" err="1">
                <a:latin typeface="Gabriola"/>
                <a:cs typeface="Gabriola"/>
              </a:rPr>
              <a:t>în</a:t>
            </a:r>
            <a:r>
              <a:rPr lang="en-US" sz="4400" b="1" dirty="0">
                <a:latin typeface="Gabriola"/>
                <a:cs typeface="Gabriola"/>
              </a:rPr>
              <a:t> RStudio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304800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Facultatea de </a:t>
            </a:r>
            <a:r>
              <a:rPr lang="en-US" sz="1400" dirty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Departamentul de Contabilitate, Informatică economică și Statistică 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8560" y="375801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Despre</a:t>
            </a:r>
            <a:r>
              <a:rPr lang="en-US" sz="3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 R </a:t>
            </a:r>
            <a:r>
              <a:rPr lang="en-US" sz="3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și</a:t>
            </a:r>
            <a:r>
              <a:rPr lang="en-US" sz="3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 `</a:t>
            </a:r>
            <a:r>
              <a:rPr lang="en-US" sz="3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tidyverse</a:t>
            </a:r>
            <a:r>
              <a:rPr lang="en-US" sz="3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`?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638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ro-RO" sz="3000" dirty="0">
                <a:latin typeface="Avenir Light"/>
                <a:cs typeface="Avenir Light"/>
              </a:rPr>
              <a:t>R este unul dintre cele mai importante limbaje pentru analiza datelor (Data </a:t>
            </a:r>
            <a:r>
              <a:rPr lang="ro-RO" sz="3000" dirty="0" err="1">
                <a:latin typeface="Avenir Light"/>
                <a:cs typeface="Avenir Light"/>
              </a:rPr>
              <a:t>Analysis</a:t>
            </a:r>
            <a:r>
              <a:rPr lang="ro-RO" sz="3000" dirty="0">
                <a:latin typeface="Avenir Light"/>
                <a:cs typeface="Avenir Light"/>
              </a:rPr>
              <a:t>, Data </a:t>
            </a:r>
            <a:r>
              <a:rPr lang="ro-RO" sz="3000" dirty="0" err="1">
                <a:latin typeface="Avenir Light"/>
                <a:cs typeface="Avenir Light"/>
              </a:rPr>
              <a:t>Mining</a:t>
            </a:r>
            <a:r>
              <a:rPr lang="ro-RO" sz="3000" dirty="0">
                <a:latin typeface="Avenir Light"/>
                <a:cs typeface="Avenir Light"/>
              </a:rPr>
              <a:t>, </a:t>
            </a:r>
            <a:r>
              <a:rPr lang="ro-RO" sz="3000" dirty="0" err="1">
                <a:latin typeface="Avenir Light"/>
                <a:cs typeface="Avenir Light"/>
              </a:rPr>
              <a:t>Machine</a:t>
            </a:r>
            <a:r>
              <a:rPr lang="ro-RO" sz="3000" dirty="0">
                <a:latin typeface="Avenir Light"/>
                <a:cs typeface="Avenir Light"/>
              </a:rPr>
              <a:t> </a:t>
            </a:r>
            <a:r>
              <a:rPr lang="ro-RO" sz="3000" dirty="0" err="1">
                <a:latin typeface="Avenir Light"/>
                <a:cs typeface="Avenir Light"/>
              </a:rPr>
              <a:t>Learning</a:t>
            </a:r>
            <a:r>
              <a:rPr lang="ro-RO" sz="3000" dirty="0">
                <a:latin typeface="Avenir Light"/>
                <a:cs typeface="Avenir Light"/>
              </a:rPr>
              <a:t>, Data </a:t>
            </a:r>
            <a:r>
              <a:rPr lang="ro-RO" sz="3000" dirty="0" err="1">
                <a:latin typeface="Avenir Light"/>
                <a:cs typeface="Avenir Light"/>
              </a:rPr>
              <a:t>Science</a:t>
            </a:r>
            <a:r>
              <a:rPr lang="ro-RO" sz="3000" dirty="0">
                <a:latin typeface="Avenir Light"/>
                <a:cs typeface="Avenir Light"/>
              </a:rPr>
              <a:t>, ...)</a:t>
            </a:r>
          </a:p>
          <a:p>
            <a:pPr>
              <a:lnSpc>
                <a:spcPct val="110000"/>
              </a:lnSpc>
            </a:pPr>
            <a:r>
              <a:rPr lang="ro-RO" sz="3000" dirty="0">
                <a:latin typeface="Avenir Light"/>
                <a:cs typeface="Avenir Light"/>
              </a:rPr>
              <a:t>Open-</a:t>
            </a:r>
            <a:r>
              <a:rPr lang="ro-RO" sz="3000" dirty="0" err="1">
                <a:latin typeface="Avenir Light"/>
                <a:cs typeface="Avenir Light"/>
              </a:rPr>
              <a:t>source</a:t>
            </a:r>
            <a:endParaRPr lang="ro-RO" sz="3000" dirty="0">
              <a:latin typeface="Avenir Light"/>
              <a:cs typeface="Avenir Light"/>
            </a:endParaRPr>
          </a:p>
          <a:p>
            <a:pPr>
              <a:lnSpc>
                <a:spcPct val="110000"/>
              </a:lnSpc>
            </a:pPr>
            <a:r>
              <a:rPr lang="ro-RO" sz="3000" b="1" dirty="0">
                <a:latin typeface="Avenir Light"/>
                <a:cs typeface="Avenir Light"/>
              </a:rPr>
              <a:t>R</a:t>
            </a:r>
            <a:r>
              <a:rPr lang="ro-RO" sz="3000" dirty="0">
                <a:latin typeface="Avenir Light"/>
                <a:cs typeface="Avenir Light"/>
              </a:rPr>
              <a:t> este limbajul, iar </a:t>
            </a:r>
            <a:r>
              <a:rPr lang="ro-RO" sz="3000" b="1" dirty="0" err="1">
                <a:latin typeface="Avenir Light"/>
                <a:cs typeface="Avenir Light"/>
              </a:rPr>
              <a:t>RStudio</a:t>
            </a:r>
            <a:r>
              <a:rPr lang="ro-RO" sz="3000" dirty="0">
                <a:latin typeface="Avenir Light"/>
                <a:cs typeface="Avenir Light"/>
              </a:rPr>
              <a:t> este aplicația în care vom executa comenzi R (pentru prelucrarea datelor importate din </a:t>
            </a:r>
            <a:r>
              <a:rPr lang="ro-RO" sz="3000" dirty="0" err="1">
                <a:latin typeface="Avenir Light"/>
                <a:cs typeface="Avenir Light"/>
              </a:rPr>
              <a:t>PostgreSQL</a:t>
            </a:r>
            <a:r>
              <a:rPr lang="ro-RO" sz="3000" dirty="0">
                <a:latin typeface="Avenir Light"/>
                <a:cs typeface="Avenir Light"/>
              </a:rPr>
              <a:t> și alte surse)</a:t>
            </a:r>
          </a:p>
          <a:p>
            <a:pPr>
              <a:lnSpc>
                <a:spcPct val="110000"/>
              </a:lnSpc>
            </a:pPr>
            <a:r>
              <a:rPr lang="ro-RO" sz="3000" b="1" dirty="0" err="1">
                <a:latin typeface="Avenir Light"/>
                <a:cs typeface="Avenir Light"/>
              </a:rPr>
              <a:t>tidyverse</a:t>
            </a:r>
            <a:r>
              <a:rPr lang="ro-RO" sz="3000" dirty="0">
                <a:latin typeface="Avenir Light"/>
                <a:cs typeface="Avenir Light"/>
              </a:rPr>
              <a:t> este un ecosistem de pachete R care prezintă un excelent limbaj de procesare, vizualizare (grafice) și analiză exploratorie a datelor</a:t>
            </a:r>
          </a:p>
          <a:p>
            <a:pPr>
              <a:lnSpc>
                <a:spcPct val="110000"/>
              </a:lnSpc>
            </a:pPr>
            <a:r>
              <a:rPr lang="ro-RO" sz="3000" dirty="0">
                <a:latin typeface="Avenir Light"/>
                <a:cs typeface="Avenir Light"/>
              </a:rPr>
              <a:t>Secțiune (în engleză) R pe </a:t>
            </a:r>
            <a:r>
              <a:rPr lang="ro-RO" sz="3000" dirty="0" err="1">
                <a:latin typeface="Avenir Light"/>
                <a:cs typeface="Avenir Light"/>
              </a:rPr>
              <a:t>GitHub</a:t>
            </a:r>
            <a:r>
              <a:rPr lang="ro-RO" sz="3000" dirty="0">
                <a:latin typeface="Avenir Light"/>
                <a:cs typeface="Avenir Light"/>
              </a:rPr>
              <a:t> (pentru cursuri de la licență și master de la FEAA): </a:t>
            </a:r>
            <a:r>
              <a:rPr lang="ro-RO" sz="3000" dirty="0">
                <a:latin typeface="Avenir Light"/>
                <a:cs typeface="Avenir Light"/>
                <a:hlinkClick r:id="rId2"/>
              </a:rPr>
              <a:t>https://github.com/marinfotache/Data-Processing-Analysis-Science-with-R</a:t>
            </a:r>
            <a:r>
              <a:rPr lang="ro-RO" sz="3000" dirty="0">
                <a:latin typeface="Avenir Light"/>
                <a:cs typeface="Avenir Light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ro-RO" sz="3000" b="1" dirty="0">
                <a:latin typeface="Avenir Light"/>
                <a:cs typeface="Avenir Light"/>
              </a:rPr>
              <a:t>R</a:t>
            </a:r>
            <a:r>
              <a:rPr lang="ro-RO" sz="3000" dirty="0">
                <a:latin typeface="Avenir Light"/>
                <a:cs typeface="Avenir Light"/>
              </a:rPr>
              <a:t> și </a:t>
            </a:r>
            <a:r>
              <a:rPr lang="ro-RO" sz="3000" b="1" dirty="0" err="1">
                <a:latin typeface="Avenir Light"/>
                <a:cs typeface="Avenir Light"/>
              </a:rPr>
              <a:t>RStudio</a:t>
            </a:r>
            <a:r>
              <a:rPr lang="ro-RO" sz="3000" dirty="0">
                <a:latin typeface="Avenir Light"/>
                <a:cs typeface="Avenir Light"/>
              </a:rPr>
              <a:t> vor fi instalate pe calculatoarele proprii (mai întâi R, apoi </a:t>
            </a:r>
            <a:r>
              <a:rPr lang="ro-RO" sz="3000" dirty="0" err="1">
                <a:latin typeface="Avenir Light"/>
                <a:cs typeface="Avenir Light"/>
              </a:rPr>
              <a:t>RStudio</a:t>
            </a:r>
            <a:r>
              <a:rPr lang="ro-RO" sz="3000" dirty="0">
                <a:latin typeface="Avenir Light"/>
                <a:cs typeface="Avenir Ligh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2235635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Tutoriale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–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instalare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lucru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R/RStudio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715000"/>
          </a:xfrm>
        </p:spPr>
        <p:txBody>
          <a:bodyPr>
            <a:normAutofit fontScale="77500" lnSpcReduction="20000"/>
          </a:bodyPr>
          <a:lstStyle/>
          <a:p>
            <a:endParaRPr lang="en" sz="2800" dirty="0">
              <a:latin typeface="Avenir Light"/>
              <a:cs typeface="Avenir Light"/>
            </a:endParaRPr>
          </a:p>
          <a:p>
            <a:r>
              <a:rPr lang="en-US" sz="2800" dirty="0">
                <a:latin typeface="Avenir Light"/>
                <a:cs typeface="Avenir Light"/>
              </a:rPr>
              <a:t>PostgreSQL Tutorial (PostgreSQL12):</a:t>
            </a:r>
          </a:p>
          <a:p>
            <a:pPr marL="82296" indent="0">
              <a:buNone/>
            </a:pPr>
            <a:r>
              <a:rPr lang="en-US" sz="2800" dirty="0">
                <a:latin typeface="Avenir Light"/>
                <a:cs typeface="Avenir Light"/>
                <a:hlinkClick r:id="rId2"/>
              </a:rPr>
              <a:t>http://www.postgresqltutorial.com/install-postgresql/</a:t>
            </a:r>
            <a:endParaRPr lang="en-US" sz="2800" dirty="0">
              <a:latin typeface="Avenir Light"/>
              <a:cs typeface="Avenir Light"/>
            </a:endParaRPr>
          </a:p>
          <a:p>
            <a:endParaRPr lang="en" sz="1200" dirty="0">
              <a:latin typeface="Avenir Light"/>
              <a:cs typeface="Avenir Light"/>
            </a:endParaRPr>
          </a:p>
          <a:p>
            <a:r>
              <a:rPr lang="en-GB" sz="2800" dirty="0">
                <a:latin typeface="Avenir Light"/>
                <a:cs typeface="Avenir Light"/>
              </a:rPr>
              <a:t>How to Install and Setup PostgreSQL on Windows 10 (2020)</a:t>
            </a:r>
          </a:p>
          <a:p>
            <a:pPr marL="82296" indent="0">
              <a:buNone/>
            </a:pPr>
            <a:r>
              <a:rPr lang="en-GB" sz="2800" dirty="0">
                <a:latin typeface="Avenir Light"/>
                <a:cs typeface="Avenir Light"/>
                <a:hlinkClick r:id="rId3"/>
              </a:rPr>
              <a:t>https://www.youtube.com/watch?v=RAFZleZYxsc</a:t>
            </a:r>
            <a:endParaRPr lang="en-GB" sz="2800" dirty="0">
              <a:latin typeface="Avenir Light"/>
              <a:cs typeface="Avenir Light"/>
            </a:endParaRPr>
          </a:p>
          <a:p>
            <a:endParaRPr lang="en" sz="1200" dirty="0">
              <a:latin typeface="Avenir Light"/>
              <a:cs typeface="Avenir Light"/>
            </a:endParaRPr>
          </a:p>
          <a:p>
            <a:r>
              <a:rPr lang="en-GB" sz="2800" dirty="0">
                <a:latin typeface="Avenir Light"/>
                <a:cs typeface="Avenir Light"/>
              </a:rPr>
              <a:t>Install PostgreSQL database on Windows in 2020</a:t>
            </a:r>
          </a:p>
          <a:p>
            <a:pPr marL="82296" indent="0">
              <a:buNone/>
            </a:pPr>
            <a:r>
              <a:rPr lang="en-GB" sz="2800" dirty="0">
                <a:latin typeface="Avenir Light"/>
                <a:cs typeface="Avenir Light"/>
                <a:hlinkClick r:id="rId4"/>
              </a:rPr>
              <a:t>https://www.youtube.com/watch?v=nlsaI4NxTxs</a:t>
            </a:r>
            <a:endParaRPr lang="en-GB" sz="2800" dirty="0">
              <a:latin typeface="Avenir Light"/>
              <a:cs typeface="Avenir Light"/>
            </a:endParaRPr>
          </a:p>
          <a:p>
            <a:pPr marL="82296" indent="0">
              <a:buNone/>
            </a:pPr>
            <a:endParaRPr lang="en" sz="1100" dirty="0">
              <a:latin typeface="Avenir Light"/>
              <a:cs typeface="Avenir Light"/>
            </a:endParaRPr>
          </a:p>
          <a:p>
            <a:r>
              <a:rPr lang="en" sz="2800" dirty="0">
                <a:latin typeface="Avenir Light"/>
                <a:cs typeface="Avenir Light"/>
              </a:rPr>
              <a:t>Installing PostgreSQL on Windows and Mac OS X (2019) </a:t>
            </a:r>
            <a:r>
              <a:rPr lang="en-US" sz="2800" dirty="0">
                <a:latin typeface="Avenir Light"/>
                <a:cs typeface="Avenir Light"/>
              </a:rPr>
              <a:t>Tutorial (PostgreSQL 11.2)</a:t>
            </a:r>
          </a:p>
          <a:p>
            <a:pPr marL="82296" indent="0">
              <a:buNone/>
            </a:pPr>
            <a:r>
              <a:rPr lang="en-US" sz="2800" dirty="0">
                <a:latin typeface="Avenir Light"/>
                <a:cs typeface="Avenir Light"/>
                <a:hlinkClick r:id="rId5"/>
              </a:rPr>
              <a:t>https://www.datacamp.com/community/tutorials/installing-postgresql-windows-macosx</a:t>
            </a:r>
            <a:endParaRPr lang="en-US" sz="2800" dirty="0">
              <a:latin typeface="Avenir Light"/>
              <a:cs typeface="Avenir Light"/>
            </a:endParaRPr>
          </a:p>
          <a:p>
            <a:pPr marL="82296" indent="0">
              <a:buNone/>
            </a:pPr>
            <a:endParaRPr lang="en-US" sz="1200" dirty="0">
              <a:latin typeface="Avenir Light"/>
              <a:cs typeface="Avenir Light"/>
            </a:endParaRPr>
          </a:p>
          <a:p>
            <a:r>
              <a:rPr lang="en-US" sz="2800" dirty="0">
                <a:latin typeface="Avenir Light"/>
                <a:cs typeface="Avenir Light"/>
              </a:rPr>
              <a:t>Intro To PostgreSQL Databases With </a:t>
            </a:r>
            <a:r>
              <a:rPr lang="en-US" sz="2800" dirty="0" err="1">
                <a:latin typeface="Avenir Light"/>
                <a:cs typeface="Avenir Light"/>
              </a:rPr>
              <a:t>PgAdmin</a:t>
            </a:r>
            <a:r>
              <a:rPr lang="en-US" sz="2800" dirty="0">
                <a:latin typeface="Avenir Light"/>
                <a:cs typeface="Avenir Light"/>
              </a:rPr>
              <a:t> For Beginners - Full Course</a:t>
            </a:r>
          </a:p>
          <a:p>
            <a:pPr marL="82296" indent="0">
              <a:buNone/>
            </a:pPr>
            <a:r>
              <a:rPr lang="en-US" sz="2800" dirty="0">
                <a:latin typeface="Avenir Light"/>
                <a:cs typeface="Avenir Light"/>
                <a:hlinkClick r:id="rId6"/>
              </a:rPr>
              <a:t>https://www.youtube.com/watch?v=Dd2ej-QKrWY</a:t>
            </a:r>
            <a:endParaRPr lang="en-US" sz="2800" dirty="0">
              <a:latin typeface="Avenir Light"/>
              <a:cs typeface="Avenir Light"/>
            </a:endParaRPr>
          </a:p>
          <a:p>
            <a:endParaRPr lang="en-US" sz="2800" dirty="0">
              <a:latin typeface="Avenir Light"/>
              <a:cs typeface="Avenir Light"/>
            </a:endParaRPr>
          </a:p>
          <a:p>
            <a:pPr marL="82296" indent="0">
              <a:buNone/>
            </a:pPr>
            <a:endParaRPr lang="en-US" sz="1000" dirty="0">
              <a:latin typeface="Avenir Light"/>
              <a:cs typeface="Avenir Light"/>
            </a:endParaRPr>
          </a:p>
          <a:p>
            <a:pPr marL="82296" indent="0">
              <a:buNone/>
            </a:pPr>
            <a:endParaRPr lang="en-US" sz="1100" dirty="0"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2365991784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Tutoriale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– SQL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în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PostgreSQL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7150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venir Light"/>
                <a:cs typeface="Avenir Light"/>
              </a:rPr>
              <a:t>PostgreSQL Tutorial For Beginners | Learn PostgreSQL | Introduction to PostgreSQL | </a:t>
            </a:r>
            <a:r>
              <a:rPr lang="en-US" sz="2800" dirty="0" err="1">
                <a:latin typeface="Avenir Light"/>
                <a:cs typeface="Avenir Light"/>
              </a:rPr>
              <a:t>Edureka</a:t>
            </a:r>
            <a:r>
              <a:rPr lang="en-US" sz="2800" dirty="0">
                <a:latin typeface="Avenir Light"/>
                <a:cs typeface="Avenir Light"/>
              </a:rPr>
              <a:t> (2019)</a:t>
            </a:r>
          </a:p>
          <a:p>
            <a:pPr marL="82296" indent="0">
              <a:buNone/>
            </a:pPr>
            <a:r>
              <a:rPr lang="en-US" sz="2800" dirty="0">
                <a:latin typeface="Avenir Light"/>
                <a:cs typeface="Avenir Light"/>
                <a:hlinkClick r:id="rId2"/>
              </a:rPr>
              <a:t>https://www.youtube.com/watch?v=-VO7YjQeG6Y</a:t>
            </a:r>
            <a:endParaRPr lang="en-US" sz="2800" dirty="0">
              <a:latin typeface="Avenir Light"/>
              <a:cs typeface="Avenir Light"/>
            </a:endParaRPr>
          </a:p>
          <a:p>
            <a:endParaRPr lang="en-US" sz="1000" dirty="0">
              <a:latin typeface="Avenir Light"/>
              <a:cs typeface="Avenir Light"/>
            </a:endParaRPr>
          </a:p>
          <a:p>
            <a:r>
              <a:rPr lang="en-US" sz="2800" dirty="0">
                <a:latin typeface="Avenir Light"/>
                <a:cs typeface="Avenir Light"/>
              </a:rPr>
              <a:t>PostgreSQL Tutorials : Learn PostgreSQL From Beginning to Advanced(Beginner's List) (2016)</a:t>
            </a:r>
          </a:p>
          <a:p>
            <a:pPr marL="82296" indent="0">
              <a:buNone/>
            </a:pPr>
            <a:r>
              <a:rPr lang="en-US" sz="2800" dirty="0">
                <a:latin typeface="Avenir Light"/>
                <a:cs typeface="Avenir Light"/>
                <a:hlinkClick r:id="rId3"/>
              </a:rPr>
              <a:t>https://www.youtube.com/playlist?list=PLk1kxccoEnNEtwGZW-3KAcAlhI_Guwh8x</a:t>
            </a:r>
            <a:endParaRPr lang="en-US" sz="2800" dirty="0">
              <a:latin typeface="Avenir Light"/>
              <a:cs typeface="Avenir Light"/>
            </a:endParaRPr>
          </a:p>
          <a:p>
            <a:pPr marL="82296" indent="0">
              <a:buNone/>
            </a:pPr>
            <a:endParaRPr lang="en-US" sz="1100" dirty="0">
              <a:latin typeface="Avenir Light"/>
              <a:cs typeface="Avenir Light"/>
            </a:endParaRPr>
          </a:p>
          <a:p>
            <a:pPr marL="82296" indent="0">
              <a:buNone/>
            </a:pPr>
            <a:endParaRPr lang="en-US" sz="1100" dirty="0">
              <a:latin typeface="Avenir Light"/>
              <a:cs typeface="Avenir Light"/>
            </a:endParaRPr>
          </a:p>
          <a:p>
            <a:pPr marL="82296" indent="0">
              <a:buNone/>
            </a:pPr>
            <a:endParaRPr lang="en-US" sz="1100" dirty="0">
              <a:latin typeface="Avenir Light"/>
              <a:cs typeface="Avenir Light"/>
            </a:endParaRPr>
          </a:p>
          <a:p>
            <a:r>
              <a:rPr lang="en-US" sz="2800" dirty="0">
                <a:latin typeface="Avenir Light"/>
                <a:cs typeface="Avenir Light"/>
              </a:rPr>
              <a:t>SQL Tutorial for Beginners 1: Installing PostgreSQL and Creating Your First Database</a:t>
            </a:r>
          </a:p>
          <a:p>
            <a:pPr marL="82296" indent="0">
              <a:buNone/>
            </a:pPr>
            <a:r>
              <a:rPr lang="en-US" sz="2800" dirty="0">
                <a:latin typeface="Avenir Light"/>
                <a:cs typeface="Avenir Light"/>
                <a:hlinkClick r:id="rId4"/>
              </a:rPr>
              <a:t>https://www.youtube.com/watch?v=xaWlS9HtWYw</a:t>
            </a:r>
            <a:endParaRPr lang="en-US" sz="2800" dirty="0">
              <a:latin typeface="Avenir Light"/>
              <a:cs typeface="Avenir Light"/>
            </a:endParaRPr>
          </a:p>
          <a:p>
            <a:endParaRPr lang="en-US" sz="2800" dirty="0">
              <a:latin typeface="Avenir Light"/>
              <a:cs typeface="Avenir Light"/>
            </a:endParaRPr>
          </a:p>
        </p:txBody>
      </p:sp>
    </p:spTree>
    <p:extLst>
      <p:ext uri="{BB962C8B-B14F-4D97-AF65-F5344CB8AC3E}">
        <p14:creationId xmlns:p14="http://schemas.microsoft.com/office/powerpoint/2010/main" val="1881349444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Tutoriale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pentru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instalarea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R &amp; RStudio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295400"/>
            <a:ext cx="8458200" cy="55626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>
                <a:latin typeface="Avenir Medium"/>
                <a:cs typeface="Avenir Medium"/>
              </a:rPr>
              <a:t>Installing R and RStudio on Windows 10 (2020-3:20)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2"/>
              </a:rPr>
              <a:t>https://www.youtube.com/watch?v=VLWaED9jTiA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r>
              <a:rPr lang="en-US" sz="3100" dirty="0">
                <a:latin typeface="Avenir Medium"/>
              </a:rPr>
              <a:t>How to install </a:t>
            </a:r>
            <a:r>
              <a:rPr lang="en-US" sz="3100" dirty="0" err="1">
                <a:latin typeface="Avenir Medium"/>
              </a:rPr>
              <a:t>Rstudio</a:t>
            </a:r>
            <a:r>
              <a:rPr lang="en-US" sz="3100" dirty="0">
                <a:latin typeface="Avenir Medium"/>
              </a:rPr>
              <a:t> on Windows 10 (2019-2min)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3"/>
              </a:rPr>
              <a:t>https://www.youtube.com/watch?v=9Jo9lJFOf9E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r>
              <a:rPr lang="en-US" dirty="0">
                <a:latin typeface="Avenir Medium"/>
                <a:cs typeface="Avenir Medium"/>
              </a:rPr>
              <a:t>How to install R and install R Studio. How to use R studio | R programming for beginners (2019 – 7:36)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4"/>
              </a:rPr>
              <a:t>https://www.youtube.com/watch?v=orjLGFmx6l4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r>
              <a:rPr lang="en-US" dirty="0">
                <a:latin typeface="Avenir Medium"/>
                <a:cs typeface="Avenir Medium"/>
              </a:rPr>
              <a:t>How to Download and Install R and R Studio (Best Version - 2020) 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5"/>
              </a:rPr>
              <a:t>https://www.youtube.com/watch?v=by5HyJX6H1I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84504170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Tutoriale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pentru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introducere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în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lucrul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cu R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și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RStudio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295400"/>
            <a:ext cx="8458200" cy="55626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>
                <a:latin typeface="Avenir Medium"/>
                <a:cs typeface="Avenir Medium"/>
              </a:rPr>
              <a:t>RStudio Overview - 1:30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2"/>
              </a:rPr>
              <a:t>https://www.youtube.com/watch?time_continue=23&amp;v</a:t>
            </a:r>
            <a:r>
              <a:rPr lang="en-US">
                <a:latin typeface="Avenir Medium"/>
                <a:cs typeface="Avenir Medium"/>
                <a:hlinkClick r:id="rId2"/>
              </a:rPr>
              <a:t>=n3uue28FD0w</a:t>
            </a:r>
            <a:endParaRPr lang="en-US" dirty="0">
              <a:latin typeface="Avenir Medium"/>
              <a:cs typeface="Avenir Medium"/>
            </a:endParaRPr>
          </a:p>
          <a:p>
            <a:r>
              <a:rPr lang="en-US" dirty="0">
                <a:latin typeface="Avenir Medium"/>
                <a:cs typeface="Avenir Medium"/>
              </a:rPr>
              <a:t>RStudio Introduction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3"/>
              </a:rPr>
              <a:t>http://</a:t>
            </a:r>
            <a:r>
              <a:rPr lang="en-US" dirty="0" err="1">
                <a:latin typeface="Avenir Medium"/>
                <a:cs typeface="Avenir Medium"/>
                <a:hlinkClick r:id="rId3"/>
              </a:rPr>
              <a:t>www.youtube.com</a:t>
            </a:r>
            <a:r>
              <a:rPr lang="en-US" dirty="0">
                <a:latin typeface="Avenir Medium"/>
                <a:cs typeface="Avenir Medium"/>
                <a:hlinkClick r:id="rId3"/>
              </a:rPr>
              <a:t>/</a:t>
            </a:r>
            <a:r>
              <a:rPr lang="en-US" dirty="0" err="1">
                <a:latin typeface="Avenir Medium"/>
                <a:cs typeface="Avenir Medium"/>
                <a:hlinkClick r:id="rId3"/>
              </a:rPr>
              <a:t>watch?v</a:t>
            </a:r>
            <a:r>
              <a:rPr lang="en-US" dirty="0">
                <a:latin typeface="Avenir Medium"/>
                <a:cs typeface="Avenir Medium"/>
                <a:hlinkClick r:id="rId3"/>
              </a:rPr>
              <a:t>=</a:t>
            </a:r>
            <a:r>
              <a:rPr lang="en-US" dirty="0" err="1">
                <a:latin typeface="Avenir Medium"/>
                <a:cs typeface="Avenir Medium"/>
                <a:hlinkClick r:id="rId3"/>
              </a:rPr>
              <a:t>jPk6-3prknk</a:t>
            </a:r>
            <a:endParaRPr lang="en-US" dirty="0">
              <a:latin typeface="Avenir Medium"/>
              <a:cs typeface="Avenir Medium"/>
            </a:endParaRPr>
          </a:p>
          <a:p>
            <a:r>
              <a:rPr lang="en-US" dirty="0">
                <a:latin typeface="Avenir Medium"/>
                <a:cs typeface="Avenir Medium"/>
              </a:rPr>
              <a:t>Getting </a:t>
            </a:r>
            <a:r>
              <a:rPr lang="en-US" dirty="0" err="1">
                <a:latin typeface="Avenir Medium"/>
                <a:cs typeface="Avenir Medium"/>
              </a:rPr>
              <a:t>staRted</a:t>
            </a:r>
            <a:r>
              <a:rPr lang="en-US" dirty="0">
                <a:latin typeface="Avenir Medium"/>
                <a:cs typeface="Avenir Medium"/>
              </a:rPr>
              <a:t> with R: An accelerated primer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4"/>
              </a:rPr>
              <a:t>https://</a:t>
            </a:r>
            <a:r>
              <a:rPr lang="en-US" dirty="0" err="1">
                <a:latin typeface="Avenir Medium"/>
                <a:cs typeface="Avenir Medium"/>
                <a:hlinkClick r:id="rId4"/>
              </a:rPr>
              <a:t>www.youtube.com</a:t>
            </a:r>
            <a:r>
              <a:rPr lang="en-US" dirty="0">
                <a:latin typeface="Avenir Medium"/>
                <a:cs typeface="Avenir Medium"/>
                <a:hlinkClick r:id="rId4"/>
              </a:rPr>
              <a:t>/</a:t>
            </a:r>
            <a:r>
              <a:rPr lang="en-US" dirty="0" err="1">
                <a:latin typeface="Avenir Medium"/>
                <a:cs typeface="Avenir Medium"/>
                <a:hlinkClick r:id="rId4"/>
              </a:rPr>
              <a:t>watch?v</a:t>
            </a:r>
            <a:r>
              <a:rPr lang="en-US" dirty="0">
                <a:latin typeface="Avenir Medium"/>
                <a:cs typeface="Avenir Medium"/>
                <a:hlinkClick r:id="rId4"/>
              </a:rPr>
              <a:t>=</a:t>
            </a:r>
            <a:r>
              <a:rPr lang="en-US" dirty="0" err="1">
                <a:latin typeface="Avenir Medium"/>
                <a:cs typeface="Avenir Medium"/>
                <a:hlinkClick r:id="rId4"/>
              </a:rPr>
              <a:t>4V23ZQQfwYk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</a:rPr>
              <a:t>slides: </a:t>
            </a:r>
            <a:r>
              <a:rPr lang="en-US" dirty="0">
                <a:latin typeface="Avenir Medium"/>
                <a:cs typeface="Avenir Medium"/>
                <a:hlinkClick r:id="rId5"/>
              </a:rPr>
              <a:t>http://</a:t>
            </a:r>
            <a:r>
              <a:rPr lang="en-US" dirty="0" err="1">
                <a:latin typeface="Avenir Medium"/>
                <a:cs typeface="Avenir Medium"/>
                <a:hlinkClick r:id="rId5"/>
              </a:rPr>
              <a:t>prezi.com</a:t>
            </a:r>
            <a:r>
              <a:rPr lang="en-US" dirty="0">
                <a:latin typeface="Avenir Medium"/>
                <a:cs typeface="Avenir Medium"/>
                <a:hlinkClick r:id="rId5"/>
              </a:rPr>
              <a:t>/</a:t>
            </a:r>
            <a:r>
              <a:rPr lang="en-US" dirty="0" err="1">
                <a:latin typeface="Avenir Medium"/>
                <a:cs typeface="Avenir Medium"/>
                <a:hlinkClick r:id="rId5"/>
              </a:rPr>
              <a:t>3xf8xqzvpuyz</a:t>
            </a:r>
            <a:r>
              <a:rPr lang="en-US" dirty="0">
                <a:latin typeface="Avenir Medium"/>
                <a:cs typeface="Avenir Medium"/>
                <a:hlinkClick r:id="rId5"/>
              </a:rPr>
              <a:t>/getting-started-with-r-an-accelerated-primer/</a:t>
            </a:r>
            <a:endParaRPr lang="en-US" dirty="0">
              <a:latin typeface="Avenir Medium"/>
              <a:cs typeface="Avenir Medium"/>
            </a:endParaRPr>
          </a:p>
          <a:p>
            <a:r>
              <a:rPr lang="en-US" dirty="0">
                <a:latin typeface="Avenir Medium"/>
                <a:cs typeface="Avenir Medium"/>
              </a:rPr>
              <a:t>Statistics with R: Using R and </a:t>
            </a:r>
            <a:r>
              <a:rPr lang="en-US" dirty="0" err="1">
                <a:latin typeface="Avenir Medium"/>
                <a:cs typeface="Avenir Medium"/>
              </a:rPr>
              <a:t>RStudio</a:t>
            </a:r>
            <a:r>
              <a:rPr lang="en-US" dirty="0">
                <a:latin typeface="Avenir Medium"/>
                <a:cs typeface="Avenir Medium"/>
              </a:rPr>
              <a:t>, Lesson 2 by Courtney Brown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6"/>
              </a:rPr>
              <a:t>https://</a:t>
            </a:r>
            <a:r>
              <a:rPr lang="en-US" dirty="0" err="1">
                <a:latin typeface="Avenir Medium"/>
                <a:cs typeface="Avenir Medium"/>
                <a:hlinkClick r:id="rId6"/>
              </a:rPr>
              <a:t>www.youtube.com</a:t>
            </a:r>
            <a:r>
              <a:rPr lang="en-US" dirty="0">
                <a:latin typeface="Avenir Medium"/>
                <a:cs typeface="Avenir Medium"/>
                <a:hlinkClick r:id="rId6"/>
              </a:rPr>
              <a:t>/</a:t>
            </a:r>
            <a:r>
              <a:rPr lang="en-US" dirty="0" err="1">
                <a:latin typeface="Avenir Medium"/>
                <a:cs typeface="Avenir Medium"/>
                <a:hlinkClick r:id="rId6"/>
              </a:rPr>
              <a:t>watch?v</a:t>
            </a:r>
            <a:r>
              <a:rPr lang="en-US" dirty="0">
                <a:latin typeface="Avenir Medium"/>
                <a:cs typeface="Avenir Medium"/>
                <a:hlinkClick r:id="rId6"/>
              </a:rPr>
              <a:t>=</a:t>
            </a:r>
            <a:r>
              <a:rPr lang="en-US" dirty="0" err="1">
                <a:latin typeface="Avenir Medium"/>
                <a:cs typeface="Avenir Medium"/>
                <a:hlinkClick r:id="rId6"/>
              </a:rPr>
              <a:t>2A-Y802Yink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10226481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Tutoriale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pentru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introducere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în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lucrul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cu R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și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RStudio (cont.)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38200" y="1295400"/>
            <a:ext cx="8305800" cy="556260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" dirty="0">
                <a:latin typeface="Avenir Medium"/>
                <a:cs typeface="Avenir Medium"/>
              </a:rPr>
              <a:t>Chester </a:t>
            </a:r>
            <a:r>
              <a:rPr lang="en" dirty="0" err="1">
                <a:latin typeface="Avenir Medium"/>
                <a:cs typeface="Avenir Medium"/>
              </a:rPr>
              <a:t>Ismay</a:t>
            </a:r>
            <a:r>
              <a:rPr lang="en" dirty="0">
                <a:latin typeface="Avenir Medium"/>
                <a:cs typeface="Avenir Medium"/>
              </a:rPr>
              <a:t> and Albert Y. Kim - An Introduction to Statistical and Data Sciences via R (2018) – Section 2 Getting Started with Data in R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Medium"/>
                <a:cs typeface="Avenir Medium"/>
                <a:hlinkClick r:id="rId2"/>
              </a:rPr>
              <a:t>https://moderndive.com/2-getting-started.html</a:t>
            </a:r>
            <a:endParaRPr lang="ro-RO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>
                <a:latin typeface="Avenir Medium"/>
                <a:cs typeface="Avenir Medium"/>
              </a:rPr>
              <a:t>Setting </a:t>
            </a:r>
            <a:r>
              <a:rPr lang="en-US" dirty="0">
                <a:latin typeface="Avenir Medium"/>
                <a:cs typeface="Avenir Medium"/>
              </a:rPr>
              <a:t>Your Working Directory and Editing R Code (Mac) </a:t>
            </a:r>
            <a:r>
              <a:rPr lang="en-US" dirty="0">
                <a:latin typeface="Avenir Medium"/>
                <a:cs typeface="Avenir Medium"/>
                <a:hlinkClick r:id="rId3"/>
              </a:rPr>
              <a:t>https://www.youtube.com/watch?v=8xT3hmJQskU&amp;index=2&amp;list=PLjTlxb-wKvXNSDfcKPFH2gzHGyjpeCZmJ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Setting Your Working Directory and Editing R Code (Windows)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4"/>
              </a:rPr>
              <a:t>https://www.youtube.com/watch?v=XBcvH1BpIBo&amp;list=PLjTlxb-wKvXNSDfcKPFH2gzHGyjpeCZmJ&amp;index=3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How to Get Help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5"/>
              </a:rPr>
              <a:t>https://www.youtube.com/watch?v=ZFaWxxzouCY&amp;index=4&amp;list=PLjTlxb-wKvXNSDfcKPFH2gzHGyjpeCZmJ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R Packages: A Beginner's Guide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6"/>
              </a:rPr>
              <a:t>https://www.datacamp.com/community/tutorials/r-packages-guide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445102331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6619</TotalTime>
  <Words>756</Words>
  <Application>Microsoft Macintosh PowerPoint</Application>
  <PresentationFormat>On-screen Show (4:3)</PresentationFormat>
  <Paragraphs>95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 Unicode MS</vt:lpstr>
      <vt:lpstr>American Typewriter</vt:lpstr>
      <vt:lpstr>Avenir Light</vt:lpstr>
      <vt:lpstr>Avenir Medium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Baze de date</vt:lpstr>
      <vt:lpstr>Despre R și `tidyverse`?</vt:lpstr>
      <vt:lpstr>Tutoriale – instalare/lucru R/RStudio</vt:lpstr>
      <vt:lpstr>Tutoriale – SQL în PostgreSQL</vt:lpstr>
      <vt:lpstr>Tutoriale pentru instalarea R &amp; RStudio</vt:lpstr>
      <vt:lpstr>Tutoriale pentru introducere în lucrul cu R și RStudio</vt:lpstr>
      <vt:lpstr>Tutoriale pentru introducere în lucrul cu R și RStudio (cont.)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351</cp:revision>
  <dcterms:created xsi:type="dcterms:W3CDTF">2002-10-11T06:23:42Z</dcterms:created>
  <dcterms:modified xsi:type="dcterms:W3CDTF">2021-02-14T08:02:56Z</dcterms:modified>
</cp:coreProperties>
</file>