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9" r:id="rId2"/>
    <p:sldId id="368" r:id="rId3"/>
    <p:sldId id="406" r:id="rId4"/>
    <p:sldId id="390" r:id="rId5"/>
    <p:sldId id="427" r:id="rId6"/>
    <p:sldId id="402" r:id="rId7"/>
    <p:sldId id="409" r:id="rId8"/>
    <p:sldId id="410" r:id="rId9"/>
    <p:sldId id="430" r:id="rId10"/>
    <p:sldId id="416" r:id="rId11"/>
    <p:sldId id="435" r:id="rId12"/>
    <p:sldId id="436" r:id="rId13"/>
    <p:sldId id="437" r:id="rId14"/>
    <p:sldId id="438" r:id="rId15"/>
    <p:sldId id="439" r:id="rId16"/>
    <p:sldId id="440" r:id="rId17"/>
    <p:sldId id="434" r:id="rId18"/>
    <p:sldId id="412" r:id="rId19"/>
    <p:sldId id="413" r:id="rId20"/>
    <p:sldId id="431" r:id="rId21"/>
    <p:sldId id="432" r:id="rId22"/>
    <p:sldId id="433" r:id="rId23"/>
  </p:sldIdLst>
  <p:sldSz cx="9144000" cy="6858000" type="screen4x3"/>
  <p:notesSz cx="9947275"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B2FF"/>
    <a:srgbClr val="96D17A"/>
    <a:srgbClr val="CDA3BF"/>
    <a:srgbClr val="FF9A06"/>
    <a:srgbClr val="FF9B05"/>
    <a:srgbClr val="65B3FF"/>
    <a:srgbClr val="00B955"/>
    <a:srgbClr val="DA98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34" autoAdjust="0"/>
    <p:restoredTop sz="80649" autoAdjust="0"/>
  </p:normalViewPr>
  <p:slideViewPr>
    <p:cSldViewPr snapToGrid="0">
      <p:cViewPr varScale="1">
        <p:scale>
          <a:sx n="69" d="100"/>
          <a:sy n="69" d="100"/>
        </p:scale>
        <p:origin x="1512" y="77"/>
      </p:cViewPr>
      <p:guideLst/>
    </p:cSldViewPr>
  </p:slideViewPr>
  <p:outlineViewPr>
    <p:cViewPr>
      <p:scale>
        <a:sx n="33" d="100"/>
        <a:sy n="33" d="100"/>
      </p:scale>
      <p:origin x="0" y="-5034"/>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117" d="100"/>
          <a:sy n="117" d="100"/>
        </p:scale>
        <p:origin x="205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4310486"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4487" y="2"/>
            <a:ext cx="4310486" cy="344091"/>
          </a:xfrm>
          <a:prstGeom prst="rect">
            <a:avLst/>
          </a:prstGeom>
        </p:spPr>
        <p:txBody>
          <a:bodyPr vert="horz" lIns="91440" tIns="45720" rIns="91440" bIns="45720" rtlCol="0"/>
          <a:lstStyle>
            <a:lvl1pPr algn="r">
              <a:defRPr sz="1200"/>
            </a:lvl1pPr>
          </a:lstStyle>
          <a:p>
            <a:fld id="{6F4A616D-A9BE-4DE4-B703-7148FEDF6932}" type="datetimeFigureOut">
              <a:rPr lang="zh-CN" altLang="en-US" smtClean="0"/>
              <a:t>2021/11/11</a:t>
            </a:fld>
            <a:endParaRPr lang="zh-CN" altLang="en-US"/>
          </a:p>
        </p:txBody>
      </p:sp>
      <p:sp>
        <p:nvSpPr>
          <p:cNvPr id="4" name="页脚占位符 3"/>
          <p:cNvSpPr>
            <a:spLocks noGrp="1"/>
          </p:cNvSpPr>
          <p:nvPr>
            <p:ph type="ftr" sz="quarter" idx="2"/>
          </p:nvPr>
        </p:nvSpPr>
        <p:spPr>
          <a:xfrm>
            <a:off x="0" y="6513910"/>
            <a:ext cx="4310486"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4487" y="6513910"/>
            <a:ext cx="4310486" cy="344090"/>
          </a:xfrm>
          <a:prstGeom prst="rect">
            <a:avLst/>
          </a:prstGeom>
        </p:spPr>
        <p:txBody>
          <a:bodyPr vert="horz" lIns="91440" tIns="45720" rIns="91440" bIns="45720" rtlCol="0" anchor="b"/>
          <a:lstStyle>
            <a:lvl1pPr algn="r">
              <a:defRPr sz="1200"/>
            </a:lvl1pPr>
          </a:lstStyle>
          <a:p>
            <a:fld id="{6D918C70-5B12-4AD8-8AF2-C2116309E650}" type="slidenum">
              <a:rPr lang="zh-CN" altLang="en-US" smtClean="0"/>
              <a:t>‹#›</a:t>
            </a:fld>
            <a:endParaRPr lang="zh-CN" altLang="en-US"/>
          </a:p>
        </p:txBody>
      </p:sp>
    </p:spTree>
    <p:extLst>
      <p:ext uri="{BB962C8B-B14F-4D97-AF65-F5344CB8AC3E}">
        <p14:creationId xmlns:p14="http://schemas.microsoft.com/office/powerpoint/2010/main" val="2362329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4310486"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4487" y="2"/>
            <a:ext cx="4310486" cy="344091"/>
          </a:xfrm>
          <a:prstGeom prst="rect">
            <a:avLst/>
          </a:prstGeom>
        </p:spPr>
        <p:txBody>
          <a:bodyPr vert="horz" lIns="91440" tIns="45720" rIns="91440" bIns="45720" rtlCol="0"/>
          <a:lstStyle>
            <a:lvl1pPr algn="r">
              <a:defRPr sz="1200"/>
            </a:lvl1pPr>
          </a:lstStyle>
          <a:p>
            <a:fld id="{03984760-A182-472E-B032-DFEC664EFDCE}" type="datetimeFigureOut">
              <a:rPr lang="zh-CN" altLang="en-US" smtClean="0"/>
              <a:t>2021/11/11</a:t>
            </a:fld>
            <a:endParaRPr lang="zh-CN" altLang="en-US"/>
          </a:p>
        </p:txBody>
      </p:sp>
      <p:sp>
        <p:nvSpPr>
          <p:cNvPr id="4" name="幻灯片图像占位符 3"/>
          <p:cNvSpPr>
            <a:spLocks noGrp="1" noRot="1" noChangeAspect="1"/>
          </p:cNvSpPr>
          <p:nvPr>
            <p:ph type="sldImg" idx="2"/>
          </p:nvPr>
        </p:nvSpPr>
        <p:spPr>
          <a:xfrm>
            <a:off x="3430588"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728" y="3300412"/>
            <a:ext cx="7957820" cy="27003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4310486"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4487" y="6513910"/>
            <a:ext cx="4310486" cy="344090"/>
          </a:xfrm>
          <a:prstGeom prst="rect">
            <a:avLst/>
          </a:prstGeom>
        </p:spPr>
        <p:txBody>
          <a:bodyPr vert="horz" lIns="91440" tIns="45720" rIns="91440" bIns="45720" rtlCol="0" anchor="b"/>
          <a:lstStyle>
            <a:lvl1pPr algn="r">
              <a:defRPr sz="1200"/>
            </a:lvl1pPr>
          </a:lstStyle>
          <a:p>
            <a:fld id="{DB1FFE93-9B8F-4FBF-930A-9DD5FF87A3C9}" type="slidenum">
              <a:rPr lang="zh-CN" altLang="en-US" smtClean="0"/>
              <a:t>‹#›</a:t>
            </a:fld>
            <a:endParaRPr lang="zh-CN" altLang="en-US"/>
          </a:p>
        </p:txBody>
      </p:sp>
    </p:spTree>
    <p:extLst>
      <p:ext uri="{BB962C8B-B14F-4D97-AF65-F5344CB8AC3E}">
        <p14:creationId xmlns:p14="http://schemas.microsoft.com/office/powerpoint/2010/main" val="4091530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a:t>
            </a:fld>
            <a:endParaRPr lang="zh-CN" altLang="en-US"/>
          </a:p>
        </p:txBody>
      </p:sp>
    </p:spTree>
    <p:extLst>
      <p:ext uri="{BB962C8B-B14F-4D97-AF65-F5344CB8AC3E}">
        <p14:creationId xmlns:p14="http://schemas.microsoft.com/office/powerpoint/2010/main" val="1684877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a:t>
            </a:r>
            <a:r>
              <a:rPr lang="en-US" altLang="zh-CN" dirty="0"/>
              <a:t>0</a:t>
            </a:r>
            <a:r>
              <a:rPr lang="zh-CN" altLang="en-US" dirty="0"/>
              <a:t>轮：客户端初始化相关安全参数，生成公私钥对用于后续流程，并发送公钥给服务器。服务器收集足够客户端的公钥数据，并记录这一阶段的存活客户端为</a:t>
            </a:r>
            <a:r>
              <a:rPr lang="en-US" altLang="zh-CN" dirty="0"/>
              <a:t>u1</a:t>
            </a:r>
            <a:r>
              <a:rPr lang="zh-CN" altLang="en-US" dirty="0"/>
              <a:t>。第</a:t>
            </a:r>
            <a:r>
              <a:rPr lang="en-US" altLang="zh-CN" dirty="0"/>
              <a:t>1</a:t>
            </a:r>
            <a:r>
              <a:rPr lang="zh-CN" altLang="en-US" dirty="0"/>
              <a:t>轮：服务器广播收到的公钥给所有客户端。客户端拿到其他客户端的公钥</a:t>
            </a:r>
            <a:r>
              <a:rPr lang="en-US" altLang="zh-CN" dirty="0"/>
              <a:t>,</a:t>
            </a:r>
            <a:r>
              <a:rPr lang="zh-CN" altLang="en-US" dirty="0"/>
              <a:t>并随机生成生成混淆项</a:t>
            </a:r>
            <a:r>
              <a:rPr lang="en-US" altLang="zh-CN" dirty="0" err="1"/>
              <a:t>bu</a:t>
            </a:r>
            <a:r>
              <a:rPr lang="zh-CN" altLang="en-US" dirty="0"/>
              <a:t>；将自己的私钥</a:t>
            </a:r>
            <a:r>
              <a:rPr lang="en-US" altLang="zh-CN" dirty="0" err="1"/>
              <a:t>su</a:t>
            </a:r>
            <a:r>
              <a:rPr lang="zh-CN" altLang="en-US" dirty="0"/>
              <a:t>以及</a:t>
            </a:r>
            <a:r>
              <a:rPr lang="en-US" altLang="zh-CN" dirty="0" err="1"/>
              <a:t>bu</a:t>
            </a:r>
            <a:r>
              <a:rPr lang="zh-CN" altLang="en-US" dirty="0"/>
              <a:t>通过秘密分享生成客户端总数量的碎片，并使用碎片对应客户端的的公钥</a:t>
            </a:r>
            <a:r>
              <a:rPr lang="en-US" altLang="zh-CN" dirty="0"/>
              <a:t>cu</a:t>
            </a:r>
            <a:r>
              <a:rPr lang="zh-CN" altLang="en-US" dirty="0"/>
              <a:t>加密，返回给服务器。服务器收集足够客户端加密的碎片数据，并记录这一阶段的存活客户端为</a:t>
            </a:r>
            <a:r>
              <a:rPr lang="en-US" altLang="zh-CN" dirty="0"/>
              <a:t>u2</a:t>
            </a:r>
            <a:r>
              <a:rPr lang="zh-CN" altLang="en-US" dirty="0"/>
              <a:t>。第</a:t>
            </a:r>
            <a:r>
              <a:rPr lang="en-US" altLang="zh-CN" dirty="0"/>
              <a:t>2</a:t>
            </a:r>
            <a:r>
              <a:rPr lang="zh-CN" altLang="en-US" dirty="0"/>
              <a:t>轮：服务器将收集到的客户端加密的碎片数据转发到对应的客户端。客户端收到后根据混淆公式对自己的数据进行混淆，并将混淆后的数据发送给服务器。服务器将</a:t>
            </a:r>
            <a:r>
              <a:rPr lang="en-US" altLang="zh-CN" dirty="0"/>
              <a:t>u3</a:t>
            </a:r>
            <a:r>
              <a:rPr lang="zh-CN" altLang="en-US" dirty="0"/>
              <a:t>广播给每个客户端，并记录这一阶段的存活客户端为</a:t>
            </a:r>
            <a:r>
              <a:rPr lang="en-US" altLang="zh-CN" dirty="0"/>
              <a:t>u3</a:t>
            </a:r>
            <a:r>
              <a:rPr lang="zh-CN" altLang="en-US" dirty="0"/>
              <a:t>。第</a:t>
            </a:r>
            <a:r>
              <a:rPr lang="en-US" altLang="zh-CN" dirty="0"/>
              <a:t>3</a:t>
            </a:r>
            <a:r>
              <a:rPr lang="zh-CN" altLang="en-US" dirty="0"/>
              <a:t>轮：客户端收到</a:t>
            </a:r>
            <a:r>
              <a:rPr lang="en-US" altLang="zh-CN" dirty="0"/>
              <a:t>u3</a:t>
            </a:r>
            <a:r>
              <a:rPr lang="zh-CN" altLang="en-US" dirty="0"/>
              <a:t>，检查客户端个数是否大于等于安全参数</a:t>
            </a:r>
            <a:r>
              <a:rPr lang="en-US" altLang="zh-CN" dirty="0"/>
              <a:t>t</a:t>
            </a:r>
            <a:r>
              <a:rPr lang="zh-CN" altLang="en-US" dirty="0"/>
              <a:t>，小于则终止协议。若大于等于</a:t>
            </a:r>
            <a:r>
              <a:rPr lang="en-US" altLang="zh-CN" dirty="0"/>
              <a:t>t</a:t>
            </a:r>
            <a:r>
              <a:rPr lang="zh-CN" altLang="en-US" dirty="0"/>
              <a:t>则对</a:t>
            </a:r>
            <a:r>
              <a:rPr lang="en-US" altLang="zh-CN" dirty="0"/>
              <a:t>u3</a:t>
            </a:r>
            <a:r>
              <a:rPr lang="zh-CN" altLang="en-US" dirty="0"/>
              <a:t>进行签名将签名发送给服务器。服务器收集到足够客户端的签名，并记录这一阶段的存活客户端为</a:t>
            </a:r>
            <a:r>
              <a:rPr lang="en-US" altLang="zh-CN" dirty="0"/>
              <a:t>u4</a:t>
            </a:r>
            <a:r>
              <a:rPr lang="zh-CN" altLang="en-US" dirty="0"/>
              <a:t>。第</a:t>
            </a:r>
            <a:r>
              <a:rPr lang="en-US" altLang="zh-CN" dirty="0"/>
              <a:t>4</a:t>
            </a:r>
            <a:r>
              <a:rPr lang="zh-CN" altLang="en-US" dirty="0"/>
              <a:t>轮：服务器向客户端广播收集到的签名列表。客户端收到签名列表，验证签名列表大于等于安全参数</a:t>
            </a:r>
            <a:r>
              <a:rPr lang="en-US" altLang="zh-CN" dirty="0"/>
              <a:t>t</a:t>
            </a:r>
            <a:r>
              <a:rPr lang="zh-CN" altLang="en-US" dirty="0"/>
              <a:t>，否则中止协议。如果大于等于安全参数</a:t>
            </a:r>
            <a:r>
              <a:rPr lang="en-US" altLang="zh-CN" dirty="0"/>
              <a:t>t</a:t>
            </a:r>
            <a:r>
              <a:rPr lang="zh-CN" altLang="en-US" dirty="0"/>
              <a:t>则进行验签。验签出错则中止协议。验签结束后，对于</a:t>
            </a:r>
            <a:r>
              <a:rPr lang="en-US" altLang="zh-CN" dirty="0"/>
              <a:t>u2</a:t>
            </a:r>
            <a:r>
              <a:rPr lang="zh-CN" altLang="en-US" dirty="0"/>
              <a:t>和</a:t>
            </a:r>
            <a:r>
              <a:rPr lang="en-US" altLang="zh-CN" dirty="0"/>
              <a:t>u3</a:t>
            </a:r>
            <a:r>
              <a:rPr lang="zh-CN" altLang="en-US" dirty="0"/>
              <a:t>的差集中的客户端，即离线客户端，向服务器发送离线客户端的私钥</a:t>
            </a:r>
            <a:r>
              <a:rPr lang="en-US" altLang="zh-CN" dirty="0" err="1"/>
              <a:t>su</a:t>
            </a:r>
            <a:r>
              <a:rPr lang="zh-CN" altLang="en-US" dirty="0"/>
              <a:t>的碎片，对于</a:t>
            </a:r>
            <a:r>
              <a:rPr lang="en-US" altLang="zh-CN" dirty="0"/>
              <a:t>u2</a:t>
            </a:r>
            <a:r>
              <a:rPr lang="zh-CN" altLang="en-US" dirty="0"/>
              <a:t>中的客户端，即在线客户端，向服务器发送在线客户端</a:t>
            </a:r>
            <a:r>
              <a:rPr lang="en-US" altLang="zh-CN" dirty="0" err="1"/>
              <a:t>bu</a:t>
            </a:r>
            <a:r>
              <a:rPr lang="zh-CN" altLang="en-US" dirty="0"/>
              <a:t>的碎片。服务器将收集到每个客户端的</a:t>
            </a:r>
            <a:r>
              <a:rPr lang="en-US" altLang="zh-CN" dirty="0" err="1"/>
              <a:t>bu</a:t>
            </a:r>
            <a:r>
              <a:rPr lang="zh-CN" altLang="en-US" dirty="0"/>
              <a:t>碎片进行还原，将收集到的离线客户端的</a:t>
            </a:r>
            <a:r>
              <a:rPr lang="en-US" altLang="zh-CN" dirty="0" err="1"/>
              <a:t>su</a:t>
            </a:r>
            <a:r>
              <a:rPr lang="zh-CN" altLang="en-US" dirty="0"/>
              <a:t>碎片进行还原，然后将收到的所有混淆数据根据聚合公式进行聚合，并使用恢复</a:t>
            </a:r>
            <a:r>
              <a:rPr lang="en-US" altLang="zh-CN" dirty="0" err="1"/>
              <a:t>su</a:t>
            </a:r>
            <a:r>
              <a:rPr lang="zh-CN" altLang="en-US" dirty="0"/>
              <a:t>减去离线客户端的混淆项，最终消去所有混淆项获得真实的聚合结果。具体的方式可参看原论文的详细协议流程。</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10</a:t>
            </a:fld>
            <a:endParaRPr lang="zh-CN" altLang="en-US"/>
          </a:p>
        </p:txBody>
      </p:sp>
    </p:spTree>
    <p:extLst>
      <p:ext uri="{BB962C8B-B14F-4D97-AF65-F5344CB8AC3E}">
        <p14:creationId xmlns:p14="http://schemas.microsoft.com/office/powerpoint/2010/main" val="190694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这部分摘自网络</a:t>
            </a:r>
            <a:r>
              <a:rPr lang="en-US" altLang="zh-CN" dirty="0"/>
              <a:t>https://www.yangwenzhuo.top/2020/07/29/%E8%81%94%E9%82%A6%E5%AD%A6%E4%B9%A0%EF%BC%88%E4%BA%8C%EF%BC%89/</a:t>
            </a:r>
            <a:endParaRPr lang="zh-CN" altLang="en-US" dirty="0"/>
          </a:p>
          <a:p>
            <a:r>
              <a:rPr lang="zh-CN" altLang="en-US" dirty="0"/>
              <a:t>，我觉得这个讲的更清楚</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11</a:t>
            </a:fld>
            <a:endParaRPr lang="zh-CN" altLang="en-US"/>
          </a:p>
        </p:txBody>
      </p:sp>
    </p:spTree>
    <p:extLst>
      <p:ext uri="{BB962C8B-B14F-4D97-AF65-F5344CB8AC3E}">
        <p14:creationId xmlns:p14="http://schemas.microsoft.com/office/powerpoint/2010/main" val="3174802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这部分摘自网络</a:t>
            </a:r>
            <a:r>
              <a:rPr lang="en-US" altLang="zh-CN" dirty="0"/>
              <a:t>https://www.yangwenzhuo.top/2020/07/29/%E8%81%94%E9%82%A6%E5%AD%A6%E4%B9%A0%EF%BC%88%E4%BA%8C%EF%BC%89/</a:t>
            </a:r>
            <a:endParaRPr lang="zh-CN" altLang="en-US" dirty="0"/>
          </a:p>
          <a:p>
            <a:r>
              <a:rPr lang="zh-CN" altLang="en-US" dirty="0"/>
              <a:t>，我觉得这个讲的更清楚</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12</a:t>
            </a:fld>
            <a:endParaRPr lang="zh-CN" altLang="en-US"/>
          </a:p>
        </p:txBody>
      </p:sp>
    </p:spTree>
    <p:extLst>
      <p:ext uri="{BB962C8B-B14F-4D97-AF65-F5344CB8AC3E}">
        <p14:creationId xmlns:p14="http://schemas.microsoft.com/office/powerpoint/2010/main" val="1173593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这部分摘自网络</a:t>
            </a:r>
            <a:r>
              <a:rPr lang="en-US" altLang="zh-CN" dirty="0"/>
              <a:t>https://www.yangwenzhuo.top/2020/07/29/%E8%81%94%E9%82%A6%E5%AD%A6%E4%B9%A0%EF%BC%88%E4%BA%8C%EF%BC%89/</a:t>
            </a:r>
            <a:endParaRPr lang="zh-CN" altLang="en-US" dirty="0"/>
          </a:p>
          <a:p>
            <a:r>
              <a:rPr lang="zh-CN" altLang="en-US" dirty="0"/>
              <a:t>，我觉得这个讲的更清楚</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13</a:t>
            </a:fld>
            <a:endParaRPr lang="zh-CN" altLang="en-US"/>
          </a:p>
        </p:txBody>
      </p:sp>
    </p:spTree>
    <p:extLst>
      <p:ext uri="{BB962C8B-B14F-4D97-AF65-F5344CB8AC3E}">
        <p14:creationId xmlns:p14="http://schemas.microsoft.com/office/powerpoint/2010/main" val="2369790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第</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轮（一致性检查，我认为该部分主要是为了防止服务器恶意欺骗客户端以套取信息）</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14</a:t>
            </a:fld>
            <a:endParaRPr lang="zh-CN" altLang="en-US"/>
          </a:p>
        </p:txBody>
      </p:sp>
    </p:spTree>
    <p:extLst>
      <p:ext uri="{BB962C8B-B14F-4D97-AF65-F5344CB8AC3E}">
        <p14:creationId xmlns:p14="http://schemas.microsoft.com/office/powerpoint/2010/main" val="1242453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第</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轮（一致性检查，我认为该部分主要是为了防止服务器恶意欺骗客户端以套取信息）</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15</a:t>
            </a:fld>
            <a:endParaRPr lang="zh-CN" altLang="en-US"/>
          </a:p>
        </p:txBody>
      </p:sp>
    </p:spTree>
    <p:extLst>
      <p:ext uri="{BB962C8B-B14F-4D97-AF65-F5344CB8AC3E}">
        <p14:creationId xmlns:p14="http://schemas.microsoft.com/office/powerpoint/2010/main" val="3089672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16</a:t>
            </a:fld>
            <a:endParaRPr lang="zh-CN" altLang="en-US"/>
          </a:p>
        </p:txBody>
      </p:sp>
    </p:spTree>
    <p:extLst>
      <p:ext uri="{BB962C8B-B14F-4D97-AF65-F5344CB8AC3E}">
        <p14:creationId xmlns:p14="http://schemas.microsoft.com/office/powerpoint/2010/main" val="4211396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Case1</a:t>
            </a:r>
            <a:r>
              <a:rPr lang="zh-CN" altLang="en-US" dirty="0"/>
              <a:t>：</a:t>
            </a:r>
            <a:r>
              <a:rPr lang="en-US" altLang="zh-CN" dirty="0"/>
              <a:t>clients</a:t>
            </a:r>
            <a:r>
              <a:rPr lang="zh-CN" altLang="en-US" dirty="0"/>
              <a:t>好奇没有用，只拥有部分</a:t>
            </a:r>
            <a:r>
              <a:rPr lang="en-US" altLang="zh-CN" dirty="0"/>
              <a:t>shares</a:t>
            </a:r>
            <a:r>
              <a:rPr lang="zh-CN" altLang="en-US" dirty="0"/>
              <a:t>，所以</a:t>
            </a:r>
            <a:r>
              <a:rPr lang="en-US" altLang="zh-CN" dirty="0"/>
              <a:t>t</a:t>
            </a:r>
            <a:r>
              <a:rPr lang="zh-CN" altLang="en-US" dirty="0"/>
              <a:t>下限设为</a:t>
            </a:r>
            <a:r>
              <a:rPr lang="en-US" altLang="zh-CN" dirty="0"/>
              <a:t>2</a:t>
            </a:r>
            <a:r>
              <a:rPr lang="zh-CN" altLang="en-US" dirty="0"/>
              <a:t>即可</a:t>
            </a:r>
            <a:endParaRPr lang="en-US" altLang="zh-CN" dirty="0"/>
          </a:p>
          <a:p>
            <a:r>
              <a:rPr lang="en-US" altLang="zh-CN" dirty="0"/>
              <a:t>Case2</a:t>
            </a:r>
            <a:r>
              <a:rPr lang="zh-CN" altLang="en-US" dirty="0"/>
              <a:t>：</a:t>
            </a:r>
            <a:r>
              <a:rPr lang="en-US" altLang="zh-CN" dirty="0"/>
              <a:t>server</a:t>
            </a:r>
            <a:r>
              <a:rPr lang="zh-CN" altLang="en-US" dirty="0"/>
              <a:t>好奇，可能将</a:t>
            </a:r>
            <a:r>
              <a:rPr lang="en-US" altLang="zh-CN" dirty="0"/>
              <a:t>n</a:t>
            </a:r>
            <a:r>
              <a:rPr lang="zh-CN" altLang="en-US" dirty="0"/>
              <a:t>个</a:t>
            </a:r>
            <a:r>
              <a:rPr lang="en-US" altLang="zh-CN" dirty="0"/>
              <a:t>clients</a:t>
            </a:r>
            <a:r>
              <a:rPr lang="zh-CN" altLang="en-US" dirty="0"/>
              <a:t>分为两部分，假设</a:t>
            </a:r>
            <a:r>
              <a:rPr lang="en-US" altLang="zh-CN" dirty="0"/>
              <a:t>A</a:t>
            </a:r>
            <a:r>
              <a:rPr lang="zh-CN" altLang="en-US" dirty="0"/>
              <a:t>和</a:t>
            </a:r>
            <a:r>
              <a:rPr lang="en-US" altLang="zh-CN" dirty="0"/>
              <a:t>B</a:t>
            </a:r>
            <a:r>
              <a:rPr lang="zh-CN" altLang="en-US" dirty="0"/>
              <a:t>各有</a:t>
            </a:r>
            <a:r>
              <a:rPr lang="en-US" altLang="zh-CN" dirty="0"/>
              <a:t>n/2</a:t>
            </a:r>
            <a:r>
              <a:rPr lang="zh-CN" altLang="en-US" dirty="0"/>
              <a:t>个，那么</a:t>
            </a:r>
            <a:r>
              <a:rPr lang="en-US" altLang="zh-CN" dirty="0"/>
              <a:t>server</a:t>
            </a:r>
            <a:r>
              <a:rPr lang="zh-CN" altLang="en-US" dirty="0"/>
              <a:t>通知</a:t>
            </a:r>
            <a:r>
              <a:rPr lang="en-US" altLang="zh-CN" dirty="0"/>
              <a:t>A</a:t>
            </a:r>
            <a:r>
              <a:rPr lang="zh-CN" altLang="en-US" dirty="0"/>
              <a:t>：</a:t>
            </a:r>
            <a:r>
              <a:rPr lang="en-US" altLang="zh-CN" dirty="0"/>
              <a:t>B drop</a:t>
            </a:r>
            <a:r>
              <a:rPr lang="zh-CN" altLang="en-US" dirty="0"/>
              <a:t>了，并通知</a:t>
            </a:r>
            <a:r>
              <a:rPr lang="en-US" altLang="zh-CN" dirty="0"/>
              <a:t>B</a:t>
            </a:r>
            <a:r>
              <a:rPr lang="zh-CN" altLang="en-US" dirty="0"/>
              <a:t>：</a:t>
            </a:r>
            <a:r>
              <a:rPr lang="en-US" altLang="zh-CN" dirty="0"/>
              <a:t>A drop</a:t>
            </a:r>
            <a:r>
              <a:rPr lang="zh-CN" altLang="en-US" dirty="0"/>
              <a:t>了，这种情况下，如果</a:t>
            </a:r>
            <a:r>
              <a:rPr lang="en-US" altLang="zh-CN" dirty="0"/>
              <a:t>t</a:t>
            </a:r>
            <a:r>
              <a:rPr lang="zh-CN" altLang="en-US" dirty="0"/>
              <a:t>小于等于</a:t>
            </a:r>
            <a:r>
              <a:rPr lang="en-US" altLang="zh-CN" dirty="0"/>
              <a:t>n/2</a:t>
            </a:r>
            <a:r>
              <a:rPr lang="zh-CN" altLang="en-US" dirty="0"/>
              <a:t>，</a:t>
            </a:r>
            <a:r>
              <a:rPr lang="en-US" altLang="zh-CN" dirty="0"/>
              <a:t>server</a:t>
            </a:r>
            <a:r>
              <a:rPr lang="zh-CN" altLang="en-US" dirty="0"/>
              <a:t>就可以通过上述方法获得所有</a:t>
            </a:r>
            <a:r>
              <a:rPr lang="en-US" altLang="zh-CN" dirty="0"/>
              <a:t>clients</a:t>
            </a:r>
            <a:r>
              <a:rPr lang="zh-CN" altLang="en-US" dirty="0"/>
              <a:t>的密钥</a:t>
            </a:r>
            <a:endParaRPr lang="en-US" altLang="zh-CN" dirty="0"/>
          </a:p>
          <a:p>
            <a:r>
              <a:rPr lang="en-US" altLang="zh-CN" dirty="0"/>
              <a:t>Case3</a:t>
            </a:r>
            <a:r>
              <a:rPr lang="zh-CN" altLang="en-US" dirty="0"/>
              <a:t>：</a:t>
            </a:r>
            <a:r>
              <a:rPr lang="en-US" altLang="zh-CN" dirty="0"/>
              <a:t>server</a:t>
            </a:r>
            <a:r>
              <a:rPr lang="zh-CN" altLang="en-US" dirty="0"/>
              <a:t>和部分</a:t>
            </a:r>
            <a:r>
              <a:rPr lang="en-US" altLang="zh-CN" dirty="0"/>
              <a:t>clients</a:t>
            </a:r>
            <a:r>
              <a:rPr lang="zh-CN" altLang="en-US" dirty="0"/>
              <a:t>勾结，可以按</a:t>
            </a:r>
            <a:r>
              <a:rPr lang="en-US" altLang="zh-CN" dirty="0"/>
              <a:t>n/3</a:t>
            </a:r>
            <a:r>
              <a:rPr lang="zh-CN" altLang="en-US" dirty="0"/>
              <a:t>将</a:t>
            </a:r>
            <a:r>
              <a:rPr lang="en-US" altLang="zh-CN" dirty="0"/>
              <a:t>clients</a:t>
            </a:r>
            <a:r>
              <a:rPr lang="zh-CN" altLang="en-US" dirty="0"/>
              <a:t>分为三部分，</a:t>
            </a:r>
            <a:r>
              <a:rPr lang="en-US" altLang="zh-CN" dirty="0"/>
              <a:t>A</a:t>
            </a:r>
            <a:r>
              <a:rPr lang="zh-CN" altLang="en-US" dirty="0"/>
              <a:t>、</a:t>
            </a:r>
            <a:r>
              <a:rPr lang="en-US" altLang="zh-CN" dirty="0"/>
              <a:t>B</a:t>
            </a:r>
            <a:r>
              <a:rPr lang="zh-CN" altLang="en-US" dirty="0"/>
              <a:t>、</a:t>
            </a:r>
            <a:r>
              <a:rPr lang="en-US" altLang="zh-CN" dirty="0"/>
              <a:t>C</a:t>
            </a:r>
            <a:r>
              <a:rPr lang="zh-CN" altLang="en-US" dirty="0"/>
              <a:t>，其中</a:t>
            </a:r>
            <a:r>
              <a:rPr lang="en-US" altLang="zh-CN" dirty="0"/>
              <a:t>A</a:t>
            </a:r>
            <a:r>
              <a:rPr lang="zh-CN" altLang="en-US" dirty="0"/>
              <a:t>是与</a:t>
            </a:r>
            <a:r>
              <a:rPr lang="en-US" altLang="zh-CN" dirty="0"/>
              <a:t>server</a:t>
            </a:r>
            <a:r>
              <a:rPr lang="zh-CN" altLang="en-US" dirty="0"/>
              <a:t>勾结的部分。</a:t>
            </a:r>
            <a:r>
              <a:rPr lang="en-US" altLang="zh-CN" dirty="0"/>
              <a:t>Server</a:t>
            </a:r>
            <a:r>
              <a:rPr lang="zh-CN" altLang="en-US" dirty="0"/>
              <a:t>欺骗</a:t>
            </a:r>
            <a:r>
              <a:rPr lang="en-US" altLang="zh-CN" dirty="0"/>
              <a:t>{A</a:t>
            </a:r>
            <a:r>
              <a:rPr lang="zh-CN" altLang="en-US" dirty="0"/>
              <a:t>，</a:t>
            </a:r>
            <a:r>
              <a:rPr lang="en-US" altLang="zh-CN" dirty="0"/>
              <a:t>B}</a:t>
            </a:r>
            <a:r>
              <a:rPr lang="zh-CN" altLang="en-US" dirty="0"/>
              <a:t>，告知</a:t>
            </a:r>
            <a:r>
              <a:rPr lang="en-US" altLang="zh-CN" dirty="0"/>
              <a:t>C</a:t>
            </a:r>
            <a:r>
              <a:rPr lang="zh-CN" altLang="en-US" dirty="0"/>
              <a:t>的</a:t>
            </a:r>
            <a:r>
              <a:rPr lang="en-US" altLang="zh-CN" dirty="0"/>
              <a:t>drop</a:t>
            </a:r>
            <a:r>
              <a:rPr lang="zh-CN" altLang="en-US" dirty="0"/>
              <a:t>，</a:t>
            </a:r>
            <a:r>
              <a:rPr lang="en-US" altLang="zh-CN" dirty="0"/>
              <a:t>B</a:t>
            </a:r>
            <a:r>
              <a:rPr lang="zh-CN" altLang="en-US" dirty="0"/>
              <a:t>傻傻的将</a:t>
            </a:r>
            <a:r>
              <a:rPr lang="en-US" altLang="zh-CN" dirty="0"/>
              <a:t>C</a:t>
            </a:r>
            <a:r>
              <a:rPr lang="zh-CN" altLang="en-US" dirty="0"/>
              <a:t>的</a:t>
            </a:r>
            <a:r>
              <a:rPr lang="en-US" altLang="zh-CN" dirty="0"/>
              <a:t>share</a:t>
            </a:r>
            <a:r>
              <a:rPr lang="zh-CN" altLang="en-US" dirty="0"/>
              <a:t>告知</a:t>
            </a:r>
            <a:r>
              <a:rPr lang="en-US" altLang="zh-CN" dirty="0"/>
              <a:t>server</a:t>
            </a:r>
            <a:r>
              <a:rPr lang="zh-CN" altLang="en-US" dirty="0"/>
              <a:t>；</a:t>
            </a:r>
            <a:r>
              <a:rPr lang="en-US" altLang="zh-CN" dirty="0"/>
              <a:t>server</a:t>
            </a:r>
            <a:r>
              <a:rPr lang="zh-CN" altLang="en-US" dirty="0"/>
              <a:t>再欺骗</a:t>
            </a:r>
            <a:r>
              <a:rPr lang="en-US" altLang="zh-CN" dirty="0"/>
              <a:t>{A</a:t>
            </a:r>
            <a:r>
              <a:rPr lang="zh-CN" altLang="en-US" dirty="0"/>
              <a:t>，</a:t>
            </a:r>
            <a:r>
              <a:rPr lang="en-US" altLang="zh-CN" dirty="0"/>
              <a:t>C}</a:t>
            </a:r>
            <a:r>
              <a:rPr lang="zh-CN" altLang="en-US" dirty="0"/>
              <a:t>，告知</a:t>
            </a:r>
            <a:r>
              <a:rPr lang="en-US" altLang="zh-CN" dirty="0"/>
              <a:t>B</a:t>
            </a:r>
            <a:r>
              <a:rPr lang="zh-CN" altLang="en-US" dirty="0"/>
              <a:t>的</a:t>
            </a:r>
            <a:r>
              <a:rPr lang="en-US" altLang="zh-CN" dirty="0"/>
              <a:t>drop</a:t>
            </a:r>
            <a:r>
              <a:rPr lang="zh-CN" altLang="en-US" dirty="0"/>
              <a:t>，普通的</a:t>
            </a:r>
            <a:r>
              <a:rPr lang="en-US" altLang="zh-CN" dirty="0"/>
              <a:t>clients</a:t>
            </a:r>
            <a:r>
              <a:rPr lang="zh-CN" altLang="en-US" dirty="0"/>
              <a:t>肯定会觉得奇怪，但我们这里的</a:t>
            </a:r>
            <a:r>
              <a:rPr lang="en-US" altLang="zh-CN" dirty="0"/>
              <a:t>A</a:t>
            </a:r>
            <a:r>
              <a:rPr lang="zh-CN" altLang="en-US" dirty="0"/>
              <a:t>是与</a:t>
            </a:r>
            <a:r>
              <a:rPr lang="en-US" altLang="zh-CN" dirty="0"/>
              <a:t>server</a:t>
            </a:r>
            <a:r>
              <a:rPr lang="zh-CN" altLang="en-US" dirty="0"/>
              <a:t>勾结的，</a:t>
            </a:r>
            <a:r>
              <a:rPr lang="en-US" altLang="zh-CN" dirty="0"/>
              <a:t>C</a:t>
            </a:r>
            <a:r>
              <a:rPr lang="zh-CN" altLang="en-US" dirty="0"/>
              <a:t>也傻傻地将</a:t>
            </a:r>
            <a:r>
              <a:rPr lang="en-US" altLang="zh-CN" dirty="0"/>
              <a:t>B</a:t>
            </a:r>
            <a:r>
              <a:rPr lang="zh-CN" altLang="en-US" dirty="0"/>
              <a:t>的</a:t>
            </a:r>
            <a:r>
              <a:rPr lang="en-US" altLang="zh-CN" dirty="0"/>
              <a:t>share</a:t>
            </a:r>
            <a:r>
              <a:rPr lang="zh-CN" altLang="en-US" dirty="0"/>
              <a:t>告知</a:t>
            </a:r>
            <a:r>
              <a:rPr lang="en-US" altLang="zh-CN" dirty="0"/>
              <a:t>server</a:t>
            </a:r>
          </a:p>
        </p:txBody>
      </p:sp>
      <p:sp>
        <p:nvSpPr>
          <p:cNvPr id="4" name="灯片编号占位符 3"/>
          <p:cNvSpPr>
            <a:spLocks noGrp="1"/>
          </p:cNvSpPr>
          <p:nvPr>
            <p:ph type="sldNum" sz="quarter" idx="10"/>
          </p:nvPr>
        </p:nvSpPr>
        <p:spPr/>
        <p:txBody>
          <a:bodyPr/>
          <a:lstStyle/>
          <a:p>
            <a:fld id="{DB1FFE93-9B8F-4FBF-930A-9DD5FF87A3C9}" type="slidenum">
              <a:rPr lang="zh-CN" altLang="en-US" smtClean="0"/>
              <a:t>17</a:t>
            </a:fld>
            <a:endParaRPr lang="zh-CN" altLang="en-US"/>
          </a:p>
        </p:txBody>
      </p:sp>
    </p:spTree>
    <p:extLst>
      <p:ext uri="{BB962C8B-B14F-4D97-AF65-F5344CB8AC3E}">
        <p14:creationId xmlns:p14="http://schemas.microsoft.com/office/powerpoint/2010/main" val="3262405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r>
            <a:r>
              <a:rPr lang="zh-CN" altLang="en-US" dirty="0"/>
              <a:t>是用户数量，</a:t>
            </a:r>
            <a:r>
              <a:rPr lang="en-US" altLang="zh-CN" dirty="0"/>
              <a:t>m</a:t>
            </a:r>
            <a:r>
              <a:rPr lang="zh-CN" altLang="en-US" dirty="0"/>
              <a:t>是数据向量规格</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18</a:t>
            </a:fld>
            <a:endParaRPr lang="zh-CN" altLang="en-US"/>
          </a:p>
        </p:txBody>
      </p:sp>
    </p:spTree>
    <p:extLst>
      <p:ext uri="{BB962C8B-B14F-4D97-AF65-F5344CB8AC3E}">
        <p14:creationId xmlns:p14="http://schemas.microsoft.com/office/powerpoint/2010/main" val="804166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通过图</a:t>
            </a:r>
            <a:r>
              <a:rPr lang="en-US" altLang="zh-CN" dirty="0"/>
              <a:t>a</a:t>
            </a:r>
            <a:r>
              <a:rPr lang="zh-CN" altLang="en-US" dirty="0"/>
              <a:t>和</a:t>
            </a:r>
            <a:r>
              <a:rPr lang="en-US" altLang="zh-CN" dirty="0"/>
              <a:t>b</a:t>
            </a:r>
            <a:r>
              <a:rPr lang="zh-CN" altLang="en-US" dirty="0"/>
              <a:t>可看出运行时间与客户端用户数量和数据向量规格均成线性关系 </a:t>
            </a:r>
            <a:endParaRPr lang="en-US" altLang="zh-CN" dirty="0"/>
          </a:p>
          <a:p>
            <a:r>
              <a:rPr lang="en-US" altLang="zh-CN" dirty="0"/>
              <a:t>c</a:t>
            </a:r>
            <a:r>
              <a:rPr lang="zh-CN" altLang="en-US" dirty="0"/>
              <a:t>图通过斜率大概可以估计每个用户都有</a:t>
            </a:r>
            <a:r>
              <a:rPr lang="en-US" altLang="zh-CN" dirty="0"/>
              <a:t>1.15MB</a:t>
            </a:r>
            <a:r>
              <a:rPr lang="zh-CN" altLang="en-US" dirty="0"/>
              <a:t>，数据使用与客户端数量成线性关系，更重要的是与输入数据大小成线性关系，这正是我们想要的</a:t>
            </a:r>
            <a:endParaRPr lang="en-US" altLang="zh-CN" dirty="0"/>
          </a:p>
          <a:p>
            <a:r>
              <a:rPr lang="en-US" altLang="zh-CN" dirty="0"/>
              <a:t>d</a:t>
            </a:r>
            <a:r>
              <a:rPr lang="zh-CN" altLang="en-US" dirty="0"/>
              <a:t>图强调，只要向量中有</a:t>
            </a:r>
            <a:r>
              <a:rPr lang="en-US" altLang="zh-CN" dirty="0"/>
              <a:t>20</a:t>
            </a:r>
            <a:r>
              <a:rPr lang="zh-CN" altLang="en-US" dirty="0"/>
              <a:t>万个元素，就可以把带宽扩展因子降低到两倍之内</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19</a:t>
            </a:fld>
            <a:endParaRPr lang="zh-CN" altLang="en-US"/>
          </a:p>
        </p:txBody>
      </p:sp>
    </p:spTree>
    <p:extLst>
      <p:ext uri="{BB962C8B-B14F-4D97-AF65-F5344CB8AC3E}">
        <p14:creationId xmlns:p14="http://schemas.microsoft.com/office/powerpoint/2010/main" val="116248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这里特定的对手指：诚实但好奇的对手和活跃的对手</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2</a:t>
            </a:fld>
            <a:endParaRPr lang="zh-CN" altLang="en-US"/>
          </a:p>
        </p:txBody>
      </p:sp>
    </p:spTree>
    <p:extLst>
      <p:ext uri="{BB962C8B-B14F-4D97-AF65-F5344CB8AC3E}">
        <p14:creationId xmlns:p14="http://schemas.microsoft.com/office/powerpoint/2010/main" val="1956353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服务器工作比较昂贵的部分是为每个掉线的客户端运行随机数</a:t>
            </a:r>
            <a:r>
              <a:rPr lang="zh-CN" altLang="en-US"/>
              <a:t>生成器，以及客户端</a:t>
            </a:r>
            <a:r>
              <a:rPr lang="zh-CN" altLang="en-US" dirty="0"/>
              <a:t>与数据的配对</a:t>
            </a:r>
            <a:endParaRPr lang="en-US" altLang="zh-CN" dirty="0"/>
          </a:p>
          <a:p>
            <a:r>
              <a:rPr lang="en-US" altLang="zh-CN" dirty="0"/>
              <a:t>a</a:t>
            </a:r>
            <a:r>
              <a:rPr lang="zh-CN" altLang="en-US" dirty="0"/>
              <a:t>图中，服务器运行时间与客户端数量关系成二次函数</a:t>
            </a:r>
            <a:endParaRPr lang="en-US" altLang="zh-CN" dirty="0"/>
          </a:p>
          <a:p>
            <a:r>
              <a:rPr lang="en-US" altLang="zh-CN" dirty="0"/>
              <a:t>b</a:t>
            </a:r>
            <a:r>
              <a:rPr lang="zh-CN" altLang="en-US" dirty="0"/>
              <a:t>图中，服务器运行时间与数据向量规格成一次函数</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20</a:t>
            </a:fld>
            <a:endParaRPr lang="zh-CN" altLang="en-US"/>
          </a:p>
        </p:txBody>
      </p:sp>
    </p:spTree>
    <p:extLst>
      <p:ext uri="{BB962C8B-B14F-4D97-AF65-F5344CB8AC3E}">
        <p14:creationId xmlns:p14="http://schemas.microsoft.com/office/powerpoint/2010/main" val="1521411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每轮</a:t>
            </a:r>
            <a:r>
              <a:rPr lang="en-US" altLang="zh-CN" dirty="0"/>
              <a:t>CPU</a:t>
            </a:r>
            <a:r>
              <a:rPr lang="zh-CN" altLang="en-US" dirty="0"/>
              <a:t>运行时间，可以看到处理掉线用户的成本之高</a:t>
            </a:r>
            <a:endParaRPr lang="en-US" altLang="zh-CN" dirty="0"/>
          </a:p>
          <a:p>
            <a:r>
              <a:rPr lang="zh-CN" altLang="en-US" sz="1200" kern="1200" dirty="0">
                <a:solidFill>
                  <a:schemeClr val="tx1"/>
                </a:solidFill>
                <a:effectLst/>
                <a:latin typeface="+mn-lt"/>
                <a:ea typeface="+mn-ea"/>
                <a:cs typeface="+mn-cs"/>
              </a:rPr>
              <a:t>协议的端到端运行时间</a:t>
            </a:r>
            <a:r>
              <a:rPr lang="zh-CN" altLang="en-US" dirty="0"/>
              <a:t>时间，可以看到</a:t>
            </a:r>
            <a:r>
              <a:rPr lang="en-US" altLang="zh-CN" dirty="0"/>
              <a:t>Server</a:t>
            </a:r>
            <a:r>
              <a:rPr lang="zh-CN" altLang="en-US" dirty="0"/>
              <a:t>比</a:t>
            </a:r>
            <a:r>
              <a:rPr lang="en-US" altLang="zh-CN" dirty="0"/>
              <a:t>Client</a:t>
            </a:r>
            <a:r>
              <a:rPr lang="zh-CN" altLang="en-US" dirty="0"/>
              <a:t>运行时间之高，这是因为</a:t>
            </a:r>
            <a:r>
              <a:rPr lang="zh-CN" altLang="en-US" sz="1200" kern="1200" dirty="0">
                <a:solidFill>
                  <a:schemeClr val="tx1"/>
                </a:solidFill>
                <a:effectLst/>
                <a:latin typeface="+mn-lt"/>
                <a:ea typeface="+mn-ea"/>
                <a:cs typeface="+mn-cs"/>
              </a:rPr>
              <a:t>服务器必须在所有客户端完成后运行额外的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昂贵的</a:t>
            </a:r>
            <a:r>
              <a:rPr lang="en-US" altLang="zh-CN" sz="1200" kern="1200" dirty="0">
                <a:solidFill>
                  <a:schemeClr val="tx1"/>
                </a:solidFill>
                <a:effectLst/>
                <a:latin typeface="+mn-lt"/>
                <a:ea typeface="+mn-ea"/>
                <a:cs typeface="+mn-cs"/>
              </a:rPr>
              <a:t>)Unmask</a:t>
            </a:r>
            <a:r>
              <a:rPr lang="zh-CN" altLang="en-US" sz="1200" kern="1200" dirty="0">
                <a:solidFill>
                  <a:schemeClr val="tx1"/>
                </a:solidFill>
                <a:effectLst/>
                <a:latin typeface="+mn-lt"/>
                <a:ea typeface="+mn-ea"/>
                <a:cs typeface="+mn-cs"/>
              </a:rPr>
              <a:t>步骤。</a:t>
            </a: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21</a:t>
            </a:fld>
            <a:endParaRPr lang="zh-CN" altLang="en-US"/>
          </a:p>
        </p:txBody>
      </p:sp>
    </p:spTree>
    <p:extLst>
      <p:ext uri="{BB962C8B-B14F-4D97-AF65-F5344CB8AC3E}">
        <p14:creationId xmlns:p14="http://schemas.microsoft.com/office/powerpoint/2010/main" val="2432677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sz="1200" kern="1200" dirty="0">
                <a:solidFill>
                  <a:schemeClr val="tx1"/>
                </a:solidFill>
                <a:effectLst/>
                <a:latin typeface="+mn-lt"/>
                <a:ea typeface="+mn-ea"/>
                <a:cs typeface="+mn-cs"/>
              </a:rPr>
              <a:t>从滥用中识别和恢复：</a:t>
            </a:r>
            <a:r>
              <a:rPr lang="zh-CN" altLang="en-US" dirty="0"/>
              <a:t>提高安全性，可以对抗进攻性比较强的客户，比如</a:t>
            </a:r>
            <a:r>
              <a:rPr lang="zh-CN" altLang="en-US" sz="1200" kern="1200" dirty="0">
                <a:solidFill>
                  <a:schemeClr val="tx1"/>
                </a:solidFill>
                <a:effectLst/>
                <a:latin typeface="+mn-lt"/>
                <a:ea typeface="+mn-ea"/>
                <a:cs typeface="+mn-cs"/>
              </a:rPr>
              <a:t>攻击者控制的客户端可能向其他客户端发送格式错误的消息，导致足够多的客户端中止协议，导致协议在服务器计算其输出之前失败。理想情况下，我们希望能够有效地识别损坏的客户机的这种滥用，并且协议能够从它中优雅地恢复过来。然而，为虐待行为指定责任的问题是微妙的，通常会在协议中增加几轮。</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执行格式良好的输入：我们的协议也不验证用户的输入是格式良好的或在任何特定的范围内，所以积极的敌对用户可以发送他们选择的任意值，这可能会导致服务器学到的输出也是格式不良的。对于我们特定的机器学习应用程序，我们将能够检测明显的畸形输出，并可以简单地使用不同的客户机集再次运行协议。然而，对抗性客户端可能会提供难以检测的“轻微”畸形输入值，例如将其实际值翻倍。</a:t>
            </a:r>
          </a:p>
          <a:p>
            <a:r>
              <a:rPr lang="en-US" altLang="zh-CN" dirty="0"/>
              <a:t>3.</a:t>
            </a:r>
            <a:r>
              <a:rPr lang="zh-CN" altLang="en-US" dirty="0"/>
              <a:t>降低通信：</a:t>
            </a:r>
            <a:r>
              <a:rPr lang="zh-CN" altLang="en-US" sz="1200" kern="1200" dirty="0">
                <a:solidFill>
                  <a:schemeClr val="tx1"/>
                </a:solidFill>
                <a:effectLst/>
                <a:latin typeface="+mn-lt"/>
                <a:ea typeface="+mn-ea"/>
                <a:cs typeface="+mn-cs"/>
              </a:rPr>
              <a:t>在我们描述的协议中，所有客户端与所有其他客户端交换成对的掩码。然而，只要这些客户端的子集不形成不相交的集群，让客户端仅与其他客户端的子集交换掩码就足够了。然而，在我们的设置中，这需要额外的注意，因为服务器促进了客户之间的通信，并且主动对抗的服务器可以根据它所知道的哪些客户对彼此交换了掩码来选择退出。</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第三篇和第二篇是同一批人。结合第二篇的聚合方法和加同态，本文面向线性回归和</a:t>
            </a:r>
            <a:r>
              <a:rPr lang="en-US" altLang="zh-CN" sz="1200" b="0" i="0" kern="1200" dirty="0">
                <a:solidFill>
                  <a:schemeClr val="tx1"/>
                </a:solidFill>
                <a:effectLst/>
                <a:latin typeface="+mn-lt"/>
                <a:ea typeface="+mn-ea"/>
                <a:cs typeface="+mn-cs"/>
              </a:rPr>
              <a:t>logistic</a:t>
            </a:r>
            <a:r>
              <a:rPr lang="zh-CN" altLang="en-US" sz="1200" b="0" i="0" kern="1200" dirty="0">
                <a:solidFill>
                  <a:schemeClr val="tx1"/>
                </a:solidFill>
                <a:effectLst/>
                <a:latin typeface="+mn-lt"/>
                <a:ea typeface="+mn-ea"/>
                <a:cs typeface="+mn-cs"/>
              </a:rPr>
              <a:t>回归，解决了联邦学习下的训练问题，并提供了预测服务。本文要求模型是服务器的，数据是用户的，二者都不能泄露给对方。除此之外，本文还给出了</a:t>
            </a:r>
            <a:r>
              <a:rPr lang="en-US" altLang="zh-CN" sz="1200" b="0" i="0" kern="1200" dirty="0">
                <a:solidFill>
                  <a:schemeClr val="tx1"/>
                </a:solidFill>
                <a:effectLst/>
                <a:latin typeface="+mn-lt"/>
                <a:ea typeface="+mn-ea"/>
                <a:cs typeface="+mn-cs"/>
              </a:rPr>
              <a:t>dropout-robust secure scaling operation</a:t>
            </a:r>
            <a:r>
              <a:rPr lang="zh-CN" altLang="en-US" sz="1200" b="0" i="0" kern="1200" dirty="0">
                <a:solidFill>
                  <a:schemeClr val="tx1"/>
                </a:solidFill>
                <a:effectLst/>
                <a:latin typeface="+mn-lt"/>
                <a:ea typeface="+mn-ea"/>
                <a:cs typeface="+mn-cs"/>
              </a:rPr>
              <a:t>的方案。</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1FFE93-9B8F-4FBF-930A-9DD5FF87A3C9}" type="slidenum">
              <a:rPr lang="zh-CN" altLang="en-US" smtClean="0"/>
              <a:t>22</a:t>
            </a:fld>
            <a:endParaRPr lang="zh-CN" altLang="en-US"/>
          </a:p>
        </p:txBody>
      </p:sp>
    </p:spTree>
    <p:extLst>
      <p:ext uri="{BB962C8B-B14F-4D97-AF65-F5344CB8AC3E}">
        <p14:creationId xmlns:p14="http://schemas.microsoft.com/office/powerpoint/2010/main" val="353328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DB1FFE93-9B8F-4FBF-930A-9DD5FF87A3C9}" type="slidenum">
              <a:rPr lang="zh-CN" altLang="en-US" smtClean="0"/>
              <a:t>3</a:t>
            </a:fld>
            <a:endParaRPr lang="zh-CN" altLang="en-US"/>
          </a:p>
        </p:txBody>
      </p:sp>
    </p:spTree>
    <p:extLst>
      <p:ext uri="{BB962C8B-B14F-4D97-AF65-F5344CB8AC3E}">
        <p14:creationId xmlns:p14="http://schemas.microsoft.com/office/powerpoint/2010/main" val="2067773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即使知道基本信息，也会因为离散对数问题难以求解</a:t>
            </a:r>
            <a:r>
              <a:rPr lang="en-US" altLang="zh-CN" sz="1200" b="0" i="0" kern="1200" dirty="0">
                <a:solidFill>
                  <a:schemeClr val="tx1"/>
                </a:solidFill>
                <a:effectLst/>
                <a:latin typeface="+mn-lt"/>
                <a:ea typeface="+mn-ea"/>
                <a:cs typeface="+mn-cs"/>
              </a:rPr>
              <a:t>XA</a:t>
            </a:r>
          </a:p>
        </p:txBody>
      </p:sp>
      <p:sp>
        <p:nvSpPr>
          <p:cNvPr id="4" name="灯片编号占位符 3"/>
          <p:cNvSpPr>
            <a:spLocks noGrp="1"/>
          </p:cNvSpPr>
          <p:nvPr>
            <p:ph type="sldNum" sz="quarter" idx="10"/>
          </p:nvPr>
        </p:nvSpPr>
        <p:spPr/>
        <p:txBody>
          <a:bodyPr/>
          <a:lstStyle/>
          <a:p>
            <a:fld id="{DB1FFE93-9B8F-4FBF-930A-9DD5FF87A3C9}" type="slidenum">
              <a:rPr lang="zh-CN" altLang="en-US" smtClean="0"/>
              <a:t>4</a:t>
            </a:fld>
            <a:endParaRPr lang="zh-CN" altLang="en-US"/>
          </a:p>
        </p:txBody>
      </p:sp>
    </p:spTree>
    <p:extLst>
      <p:ext uri="{BB962C8B-B14F-4D97-AF65-F5344CB8AC3E}">
        <p14:creationId xmlns:p14="http://schemas.microsoft.com/office/powerpoint/2010/main" val="1612712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即预言机，</a:t>
            </a:r>
            <a:r>
              <a:rPr lang="en-US" altLang="zh-CN" sz="1200" b="0" i="0" kern="1200" dirty="0">
                <a:solidFill>
                  <a:schemeClr val="tx1"/>
                </a:solidFill>
                <a:effectLst/>
                <a:latin typeface="+mn-lt"/>
                <a:ea typeface="+mn-ea"/>
                <a:cs typeface="+mn-cs"/>
              </a:rPr>
              <a:t>Oa()</a:t>
            </a:r>
            <a:r>
              <a:rPr lang="zh-CN" altLang="en-US" sz="1200" b="0" i="0" kern="1200" dirty="0">
                <a:solidFill>
                  <a:schemeClr val="tx1"/>
                </a:solidFill>
                <a:effectLst/>
                <a:latin typeface="+mn-lt"/>
                <a:ea typeface="+mn-ea"/>
                <a:cs typeface="+mn-cs"/>
              </a:rPr>
              <a:t>即</a:t>
            </a:r>
            <a:r>
              <a:rPr lang="en-US" altLang="zh-CN" sz="1200" b="0" i="0" kern="1200" dirty="0" err="1">
                <a:solidFill>
                  <a:schemeClr val="tx1"/>
                </a:solidFill>
                <a:effectLst/>
                <a:latin typeface="+mn-lt"/>
                <a:ea typeface="+mn-ea"/>
                <a:cs typeface="+mn-cs"/>
              </a:rPr>
              <a:t>KA.agree</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s_u</a:t>
            </a:r>
            <a:r>
              <a:rPr lang="en-US" altLang="zh-CN" sz="1200" b="0" i="0" kern="1200" dirty="0">
                <a:solidFill>
                  <a:schemeClr val="tx1"/>
                </a:solidFill>
                <a:effectLst/>
                <a:latin typeface="+mn-lt"/>
                <a:ea typeface="+mn-ea"/>
                <a:cs typeface="+mn-cs"/>
              </a:rPr>
              <a:t>^{SK}, s^{PK})</a:t>
            </a:r>
          </a:p>
        </p:txBody>
      </p:sp>
      <p:sp>
        <p:nvSpPr>
          <p:cNvPr id="4" name="灯片编号占位符 3"/>
          <p:cNvSpPr>
            <a:spLocks noGrp="1"/>
          </p:cNvSpPr>
          <p:nvPr>
            <p:ph type="sldNum" sz="quarter" idx="10"/>
          </p:nvPr>
        </p:nvSpPr>
        <p:spPr/>
        <p:txBody>
          <a:bodyPr/>
          <a:lstStyle/>
          <a:p>
            <a:fld id="{DB1FFE93-9B8F-4FBF-930A-9DD5FF87A3C9}" type="slidenum">
              <a:rPr lang="zh-CN" altLang="en-US" smtClean="0"/>
              <a:t>5</a:t>
            </a:fld>
            <a:endParaRPr lang="zh-CN" altLang="en-US"/>
          </a:p>
        </p:txBody>
      </p:sp>
    </p:spTree>
    <p:extLst>
      <p:ext uri="{BB962C8B-B14F-4D97-AF65-F5344CB8AC3E}">
        <p14:creationId xmlns:p14="http://schemas.microsoft.com/office/powerpoint/2010/main" val="26709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们需要公钥基础设施的支持，该基础设施允许客户端注册身份，并使用其身份对消息进行签名，以便其他客户端可以验证此签名，但不能模拟它们。公告栏只允许各方为自己注册密钥，因此攻击方不可能冒充诚实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1FFE93-9B8F-4FBF-930A-9DD5FF87A3C9}" type="slidenum">
              <a:rPr lang="zh-CN" altLang="en-US" smtClean="0"/>
              <a:t>6</a:t>
            </a:fld>
            <a:endParaRPr lang="zh-CN" altLang="en-US"/>
          </a:p>
        </p:txBody>
      </p:sp>
    </p:spTree>
    <p:extLst>
      <p:ext uri="{BB962C8B-B14F-4D97-AF65-F5344CB8AC3E}">
        <p14:creationId xmlns:p14="http://schemas.microsoft.com/office/powerpoint/2010/main" val="103863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但是这个版本存在一个很明显的问题：客户端掉线。如果</a:t>
            </a:r>
            <a:r>
              <a:rPr lang="en-US" altLang="zh-CN" dirty="0" err="1"/>
              <a:t>C_i</a:t>
            </a:r>
            <a:r>
              <a:rPr lang="zh-CN" altLang="en-US" dirty="0"/>
              <a:t>掉线，则对应的</a:t>
            </a:r>
            <a:r>
              <a:rPr lang="en-US" altLang="zh-CN" dirty="0"/>
              <a:t>{Si,·}</a:t>
            </a:r>
            <a:r>
              <a:rPr lang="zh-CN" altLang="en-US" dirty="0"/>
              <a:t>和</a:t>
            </a:r>
            <a:r>
              <a:rPr lang="en-US" altLang="zh-CN" dirty="0"/>
              <a:t>{S·,</a:t>
            </a:r>
            <a:r>
              <a:rPr lang="en-US" altLang="zh-CN" dirty="0" err="1"/>
              <a:t>i</a:t>
            </a:r>
            <a:r>
              <a:rPr lang="en-US" altLang="zh-CN" dirty="0"/>
              <a:t>}</a:t>
            </a:r>
            <a:r>
              <a:rPr lang="zh-CN" altLang="en-US" dirty="0"/>
              <a:t>无法消除</a:t>
            </a:r>
          </a:p>
        </p:txBody>
      </p:sp>
      <p:sp>
        <p:nvSpPr>
          <p:cNvPr id="4" name="灯片编号占位符 3"/>
          <p:cNvSpPr>
            <a:spLocks noGrp="1"/>
          </p:cNvSpPr>
          <p:nvPr>
            <p:ph type="sldNum" sz="quarter" idx="10"/>
          </p:nvPr>
        </p:nvSpPr>
        <p:spPr/>
        <p:txBody>
          <a:bodyPr/>
          <a:lstStyle/>
          <a:p>
            <a:fld id="{DB1FFE93-9B8F-4FBF-930A-9DD5FF87A3C9}" type="slidenum">
              <a:rPr lang="zh-CN" altLang="en-US" smtClean="0"/>
              <a:t>7</a:t>
            </a:fld>
            <a:endParaRPr lang="zh-CN" altLang="en-US"/>
          </a:p>
        </p:txBody>
      </p:sp>
    </p:spTree>
    <p:extLst>
      <p:ext uri="{BB962C8B-B14F-4D97-AF65-F5344CB8AC3E}">
        <p14:creationId xmlns:p14="http://schemas.microsoft.com/office/powerpoint/2010/main" val="1546538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在恢复阶段其他用户可能也会</a:t>
            </a:r>
            <a:r>
              <a:rPr lang="en-US" altLang="zh-CN" sz="1200" b="0" i="0" kern="1200" dirty="0">
                <a:solidFill>
                  <a:schemeClr val="tx1"/>
                </a:solidFill>
                <a:effectLst/>
                <a:latin typeface="+mn-lt"/>
                <a:ea typeface="+mn-ea"/>
                <a:cs typeface="+mn-cs"/>
              </a:rPr>
              <a:t>drop</a:t>
            </a:r>
            <a:r>
              <a:rPr lang="zh-CN" altLang="en-US" sz="1200" b="0" i="0" kern="1200" dirty="0">
                <a:solidFill>
                  <a:schemeClr val="tx1"/>
                </a:solidFill>
                <a:effectLst/>
                <a:latin typeface="+mn-lt"/>
                <a:ea typeface="+mn-ea"/>
                <a:cs typeface="+mn-cs"/>
              </a:rPr>
              <a:t>，这样又需要解决新的掉线问题。假设</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的网络不太行，有些慢，服务器 </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在等了一段时间之后没有收到他的数据，觉得 </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掉线了。于是</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向其他的客户端发消息广播：“</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掉线了，大伙儿把他的种子的</a:t>
            </a:r>
            <a:r>
              <a:rPr lang="en-US" altLang="zh-CN" sz="1200" b="0" i="0" kern="1200" dirty="0">
                <a:solidFill>
                  <a:schemeClr val="tx1"/>
                </a:solidFill>
                <a:effectLst/>
                <a:latin typeface="+mn-lt"/>
                <a:ea typeface="+mn-ea"/>
                <a:cs typeface="+mn-cs"/>
              </a:rPr>
              <a:t>shares</a:t>
            </a:r>
            <a:r>
              <a:rPr lang="zh-CN" altLang="en-US" sz="1200" b="0" i="0" kern="1200" dirty="0">
                <a:solidFill>
                  <a:schemeClr val="tx1"/>
                </a:solidFill>
                <a:effectLst/>
                <a:latin typeface="+mn-lt"/>
                <a:ea typeface="+mn-ea"/>
                <a:cs typeface="+mn-cs"/>
              </a:rPr>
              <a:t>给我”。但是在</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获得了</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的种子的</a:t>
            </a:r>
            <a:r>
              <a:rPr lang="en-US" altLang="zh-CN" sz="1200" b="0" i="0" kern="1200" dirty="0">
                <a:solidFill>
                  <a:schemeClr val="tx1"/>
                </a:solidFill>
                <a:effectLst/>
                <a:latin typeface="+mn-lt"/>
                <a:ea typeface="+mn-ea"/>
                <a:cs typeface="+mn-cs"/>
              </a:rPr>
              <a:t>shares</a:t>
            </a:r>
            <a:r>
              <a:rPr lang="zh-CN" altLang="en-US" sz="1200" b="0" i="0" kern="1200" dirty="0">
                <a:solidFill>
                  <a:schemeClr val="tx1"/>
                </a:solidFill>
                <a:effectLst/>
                <a:latin typeface="+mn-lt"/>
                <a:ea typeface="+mn-ea"/>
                <a:cs typeface="+mn-cs"/>
              </a:rPr>
              <a:t>之后，</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mask</a:t>
            </a:r>
            <a:r>
              <a:rPr lang="zh-CN" altLang="en-US" sz="1200" b="0" i="0" kern="1200" dirty="0">
                <a:solidFill>
                  <a:schemeClr val="tx1"/>
                </a:solidFill>
                <a:effectLst/>
                <a:latin typeface="+mn-lt"/>
                <a:ea typeface="+mn-ea"/>
                <a:cs typeface="+mn-cs"/>
              </a:rPr>
              <a:t>之后的数据</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才赶到，现在</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很轻易恢复了</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的所有的随机数并恢复了</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。因此现在还存在一个安全问题。</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1FFE93-9B8F-4FBF-930A-9DD5FF87A3C9}" type="slidenum">
              <a:rPr lang="zh-CN" altLang="en-US" smtClean="0"/>
              <a:t>8</a:t>
            </a:fld>
            <a:endParaRPr lang="zh-CN" altLang="en-US"/>
          </a:p>
        </p:txBody>
      </p:sp>
    </p:spTree>
    <p:extLst>
      <p:ext uri="{BB962C8B-B14F-4D97-AF65-F5344CB8AC3E}">
        <p14:creationId xmlns:p14="http://schemas.microsoft.com/office/powerpoint/2010/main" val="1923073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引入了一个新的随机数来解决这个问题</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1FFE93-9B8F-4FBF-930A-9DD5FF87A3C9}" type="slidenum">
              <a:rPr lang="zh-CN" altLang="en-US" smtClean="0"/>
              <a:t>9</a:t>
            </a:fld>
            <a:endParaRPr lang="zh-CN" altLang="en-US"/>
          </a:p>
        </p:txBody>
      </p:sp>
    </p:spTree>
    <p:extLst>
      <p:ext uri="{BB962C8B-B14F-4D97-AF65-F5344CB8AC3E}">
        <p14:creationId xmlns:p14="http://schemas.microsoft.com/office/powerpoint/2010/main" val="3725883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41B308A-230A-4DCC-B8EA-2A2A0443A0D8}" type="datetime1">
              <a:rPr lang="zh-CN" altLang="en-US" smtClean="0"/>
              <a:t>2021/11/11</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1132506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C6EB7E3-A7D4-4F60-BAE2-0C1AE2CB7246}" type="datetime1">
              <a:rPr lang="zh-CN" altLang="en-US" smtClean="0"/>
              <a:t>2021/11/11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116494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E0DB82-FF28-4ED4-9B2D-6DFABB263902}" type="datetime1">
              <a:rPr lang="zh-CN" altLang="en-US" smtClean="0"/>
              <a:t>2021/11/11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261539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614" y="0"/>
            <a:ext cx="8817429" cy="1069521"/>
          </a:xfrm>
        </p:spPr>
        <p:txBody>
          <a:bodyPr>
            <a:normAutofit/>
          </a:bodyPr>
          <a:lstStyle>
            <a:lvl1pPr>
              <a:defRPr sz="3600"/>
            </a:lvl1pPr>
          </a:lstStyle>
          <a:p>
            <a:r>
              <a:rPr lang="zh-CN" altLang="en-US" dirty="0"/>
              <a:t>单击此处编辑母版标题样式</a:t>
            </a:r>
            <a:endParaRPr lang="en-US" dirty="0"/>
          </a:p>
        </p:txBody>
      </p:sp>
      <p:sp>
        <p:nvSpPr>
          <p:cNvPr id="3" name="Content Placeholder 2"/>
          <p:cNvSpPr>
            <a:spLocks noGrp="1"/>
          </p:cNvSpPr>
          <p:nvPr>
            <p:ph idx="1"/>
          </p:nvPr>
        </p:nvSpPr>
        <p:spPr>
          <a:xfrm>
            <a:off x="179614" y="1159329"/>
            <a:ext cx="8817429" cy="5017634"/>
          </a:xfrm>
        </p:spPr>
        <p:txBody>
          <a:bodyPr/>
          <a:lstStyle>
            <a:lvl1pPr>
              <a:lnSpc>
                <a:spcPct val="100000"/>
              </a:lnSpc>
              <a:buClr>
                <a:schemeClr val="accent1">
                  <a:lumMod val="75000"/>
                </a:schemeClr>
              </a:buClr>
              <a:defRPr/>
            </a:lvl1pPr>
            <a:lvl2pPr>
              <a:lnSpc>
                <a:spcPct val="100000"/>
              </a:lnSpc>
              <a:buClr>
                <a:schemeClr val="accent1">
                  <a:lumMod val="75000"/>
                </a:schemeClr>
              </a:buClr>
              <a:defRPr/>
            </a:lvl2pPr>
            <a:lvl3pPr>
              <a:lnSpc>
                <a:spcPct val="100000"/>
              </a:lnSpc>
              <a:buClr>
                <a:schemeClr val="accent1">
                  <a:lumMod val="75000"/>
                </a:schemeClr>
              </a:buClr>
              <a:defRPr/>
            </a:lvl3pPr>
            <a:lvl4pPr>
              <a:lnSpc>
                <a:spcPct val="100000"/>
              </a:lnSpc>
              <a:buClr>
                <a:schemeClr val="accent1">
                  <a:lumMod val="75000"/>
                </a:schemeClr>
              </a:buClr>
              <a:defRPr/>
            </a:lvl4pPr>
            <a:lvl5pPr>
              <a:lnSpc>
                <a:spcPct val="100000"/>
              </a:lnSpc>
              <a:buClr>
                <a:schemeClr val="accent1">
                  <a:lumMod val="75000"/>
                </a:schemeClr>
              </a:buCl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D3C93A88-D2EF-4019-BD10-6D8CE7CEE5F1}" type="datetime1">
              <a:rPr lang="zh-CN" altLang="en-US" smtClean="0"/>
              <a:t>2021/11/11</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37462A15-251E-4BEC-AF39-7B49AD0A5C95}" type="slidenum">
              <a:rPr lang="zh-CN" altLang="en-US" smtClean="0"/>
              <a:t>‹#›</a:t>
            </a:fld>
            <a:endParaRPr lang="zh-CN" altLang="en-US" dirty="0"/>
          </a:p>
        </p:txBody>
      </p:sp>
      <p:cxnSp>
        <p:nvCxnSpPr>
          <p:cNvPr id="8" name="直接连接符 7"/>
          <p:cNvCxnSpPr/>
          <p:nvPr userDrawn="1"/>
        </p:nvCxnSpPr>
        <p:spPr>
          <a:xfrm>
            <a:off x="0" y="1069521"/>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52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F1D4E28-3F7F-4768-9EE9-2C23D56F6494}" type="datetime1">
              <a:rPr lang="zh-CN" altLang="en-US" smtClean="0"/>
              <a:t>2021/11/11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94123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5ECABBA-4938-4E10-8402-E5616F1790FF}" type="datetime1">
              <a:rPr lang="zh-CN" altLang="en-US" smtClean="0"/>
              <a:t>2021/11/11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4073778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94E6682-7044-40A2-885E-478754274F5C}" type="datetime1">
              <a:rPr lang="zh-CN" altLang="en-US" smtClean="0"/>
              <a:t>2021/11/11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90507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6CEB073-3B18-40FE-906C-20EF3FF25460}" type="datetime1">
              <a:rPr lang="zh-CN" altLang="en-US" smtClean="0"/>
              <a:t>2021/11/11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83024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8312C-5EB7-428B-9173-B6617D48A3B8}" type="datetime1">
              <a:rPr lang="zh-CN" altLang="en-US" smtClean="0"/>
              <a:t>2021/11/11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313764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F0E39AF-16B1-47A0-BC5E-B09CC5DF3C84}" type="datetime1">
              <a:rPr lang="zh-CN" altLang="en-US" smtClean="0"/>
              <a:t>2021/11/11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376786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AA25689-0A41-469A-BB46-3582D6E35CDB}" type="datetime1">
              <a:rPr lang="zh-CN" altLang="en-US" smtClean="0"/>
              <a:t>2021/11/11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2910025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B1E5A-814D-4614-B022-3CAC3CCE3D15}" type="datetime1">
              <a:rPr lang="zh-CN" altLang="en-US" smtClean="0"/>
              <a:t>2021/11/11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62A15-251E-4BEC-AF39-7B49AD0A5C95}" type="slidenum">
              <a:rPr lang="zh-CN" altLang="en-US" smtClean="0"/>
              <a:t>‹#›</a:t>
            </a:fld>
            <a:endParaRPr lang="zh-CN" altLang="en-US"/>
          </a:p>
        </p:txBody>
      </p:sp>
    </p:spTree>
    <p:extLst>
      <p:ext uri="{BB962C8B-B14F-4D97-AF65-F5344CB8AC3E}">
        <p14:creationId xmlns:p14="http://schemas.microsoft.com/office/powerpoint/2010/main" val="1446274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8524ED28-86B1-4906-97B2-A94AD795FA26}" type="datetime1">
              <a:rPr lang="zh-CN" altLang="en-US" smtClean="0"/>
              <a:t>2021/11/11</a:t>
            </a:fld>
            <a:endParaRPr lang="zh-CN" altLang="en-US"/>
          </a:p>
        </p:txBody>
      </p:sp>
      <p:sp>
        <p:nvSpPr>
          <p:cNvPr id="5" name="灯片编号占位符 4"/>
          <p:cNvSpPr>
            <a:spLocks noGrp="1"/>
          </p:cNvSpPr>
          <p:nvPr>
            <p:ph type="sldNum" sz="quarter" idx="12"/>
          </p:nvPr>
        </p:nvSpPr>
        <p:spPr/>
        <p:txBody>
          <a:bodyPr/>
          <a:lstStyle/>
          <a:p>
            <a:fld id="{37462A15-251E-4BEC-AF39-7B49AD0A5C95}" type="slidenum">
              <a:rPr lang="zh-CN" altLang="en-US" smtClean="0"/>
              <a:t>1</a:t>
            </a:fld>
            <a:endParaRPr lang="zh-CN" altLang="en-US" dirty="0"/>
          </a:p>
        </p:txBody>
      </p:sp>
      <p:pic>
        <p:nvPicPr>
          <p:cNvPr id="6" name="Picture 10"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3"/>
          <p:cNvSpPr>
            <a:spLocks noChangeArrowheads="1"/>
          </p:cNvSpPr>
          <p:nvPr/>
        </p:nvSpPr>
        <p:spPr bwMode="auto">
          <a:xfrm>
            <a:off x="701920" y="2443406"/>
            <a:ext cx="763542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4800" dirty="0">
                <a:solidFill>
                  <a:schemeClr val="bg1"/>
                </a:solidFill>
                <a:latin typeface="华文新魏" panose="02010800040101010101" pitchFamily="2" charset="-122"/>
                <a:ea typeface="华文新魏" panose="02010800040101010101" pitchFamily="2" charset="-122"/>
              </a:rPr>
              <a:t>Practical Secure Aggregation</a:t>
            </a:r>
          </a:p>
          <a:p>
            <a:pPr algn="ctr">
              <a:spcBef>
                <a:spcPct val="0"/>
              </a:spcBef>
              <a:buFontTx/>
              <a:buNone/>
            </a:pPr>
            <a:r>
              <a:rPr lang="en-US" altLang="zh-CN" sz="4800" dirty="0">
                <a:solidFill>
                  <a:schemeClr val="bg1"/>
                </a:solidFill>
                <a:latin typeface="华文新魏" panose="02010800040101010101" pitchFamily="2" charset="-122"/>
                <a:ea typeface="华文新魏" panose="02010800040101010101" pitchFamily="2" charset="-122"/>
              </a:rPr>
              <a:t>for Privacy-Preserving </a:t>
            </a:r>
          </a:p>
          <a:p>
            <a:pPr algn="ctr">
              <a:spcBef>
                <a:spcPct val="0"/>
              </a:spcBef>
              <a:buFontTx/>
              <a:buNone/>
            </a:pPr>
            <a:r>
              <a:rPr lang="en-US" altLang="zh-CN" sz="4800" dirty="0">
                <a:solidFill>
                  <a:schemeClr val="bg1"/>
                </a:solidFill>
                <a:latin typeface="华文新魏" panose="02010800040101010101" pitchFamily="2" charset="-122"/>
                <a:ea typeface="华文新魏" panose="02010800040101010101" pitchFamily="2" charset="-122"/>
              </a:rPr>
              <a:t>Machine Learning</a:t>
            </a:r>
          </a:p>
        </p:txBody>
      </p:sp>
    </p:spTree>
    <p:extLst>
      <p:ext uri="{BB962C8B-B14F-4D97-AF65-F5344CB8AC3E}">
        <p14:creationId xmlns:p14="http://schemas.microsoft.com/office/powerpoint/2010/main" val="4102570243"/>
      </p:ext>
    </p:extLst>
  </p:cSld>
  <p:clrMapOvr>
    <a:masterClrMapping/>
  </p:clrMapOvr>
  <mc:AlternateContent xmlns:mc="http://schemas.openxmlformats.org/markup-compatibility/2006" xmlns:p14="http://schemas.microsoft.com/office/powerpoint/2010/main">
    <mc:Choice Requires="p14">
      <p:transition spd="slow" p14:dur="2000" advTm="12982"/>
    </mc:Choice>
    <mc:Fallback xmlns="">
      <p:transition spd="slow" advTm="129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High-level view of our protocol</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10</a:t>
            </a:fld>
            <a:endParaRPr lang="zh-CN" altLang="en-US" dirty="0"/>
          </a:p>
        </p:txBody>
      </p:sp>
      <p:sp>
        <p:nvSpPr>
          <p:cNvPr id="6" name="内容占位符 2"/>
          <p:cNvSpPr txBox="1">
            <a:spLocks/>
          </p:cNvSpPr>
          <p:nvPr/>
        </p:nvSpPr>
        <p:spPr>
          <a:xfrm>
            <a:off x="179614" y="1159328"/>
            <a:ext cx="8817429" cy="569867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zh-CN" altLang="en-US" dirty="0"/>
          </a:p>
        </p:txBody>
      </p:sp>
      <p:pic>
        <p:nvPicPr>
          <p:cNvPr id="11" name="图片 10">
            <a:extLst>
              <a:ext uri="{FF2B5EF4-FFF2-40B4-BE49-F238E27FC236}">
                <a16:creationId xmlns:a16="http://schemas.microsoft.com/office/drawing/2014/main" id="{FC4A56D6-E452-412B-BF87-C9F655D8E809}"/>
              </a:ext>
            </a:extLst>
          </p:cNvPr>
          <p:cNvPicPr>
            <a:picLocks noChangeAspect="1"/>
          </p:cNvPicPr>
          <p:nvPr/>
        </p:nvPicPr>
        <p:blipFill>
          <a:blip r:embed="rId3"/>
          <a:stretch>
            <a:fillRect/>
          </a:stretch>
        </p:blipFill>
        <p:spPr>
          <a:xfrm>
            <a:off x="1269801" y="1141969"/>
            <a:ext cx="6604398" cy="5124575"/>
          </a:xfrm>
          <a:prstGeom prst="rect">
            <a:avLst/>
          </a:prstGeom>
        </p:spPr>
      </p:pic>
      <p:sp>
        <p:nvSpPr>
          <p:cNvPr id="3" name="文本框 2">
            <a:extLst>
              <a:ext uri="{FF2B5EF4-FFF2-40B4-BE49-F238E27FC236}">
                <a16:creationId xmlns:a16="http://schemas.microsoft.com/office/drawing/2014/main" id="{D2068A6D-DDAF-41DB-98DC-BFDB66A4D4A4}"/>
              </a:ext>
            </a:extLst>
          </p:cNvPr>
          <p:cNvSpPr txBox="1"/>
          <p:nvPr/>
        </p:nvSpPr>
        <p:spPr>
          <a:xfrm>
            <a:off x="5664820" y="5462115"/>
            <a:ext cx="379141" cy="253916"/>
          </a:xfrm>
          <a:prstGeom prst="rect">
            <a:avLst/>
          </a:prstGeom>
          <a:noFill/>
        </p:spPr>
        <p:txBody>
          <a:bodyPr wrap="square" rtlCol="0">
            <a:spAutoFit/>
          </a:bodyPr>
          <a:lstStyle/>
          <a:p>
            <a:r>
              <a:rPr lang="en-US" altLang="zh-CN" sz="1050" dirty="0"/>
              <a:t>SK</a:t>
            </a:r>
            <a:endParaRPr lang="zh-CN" altLang="en-US" sz="1050" dirty="0"/>
          </a:p>
        </p:txBody>
      </p:sp>
    </p:spTree>
    <p:extLst>
      <p:ext uri="{BB962C8B-B14F-4D97-AF65-F5344CB8AC3E}">
        <p14:creationId xmlns:p14="http://schemas.microsoft.com/office/powerpoint/2010/main" val="1163104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Detail</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11</a:t>
            </a:fld>
            <a:endParaRPr lang="zh-CN" altLang="en-US" dirty="0"/>
          </a:p>
        </p:txBody>
      </p:sp>
      <p:sp>
        <p:nvSpPr>
          <p:cNvPr id="6" name="内容占位符 2"/>
          <p:cNvSpPr txBox="1">
            <a:spLocks/>
          </p:cNvSpPr>
          <p:nvPr/>
        </p:nvSpPr>
        <p:spPr>
          <a:xfrm>
            <a:off x="179614" y="1159328"/>
            <a:ext cx="8817429" cy="569867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zh-CN" altLang="en-US" dirty="0"/>
          </a:p>
        </p:txBody>
      </p:sp>
      <p:sp>
        <p:nvSpPr>
          <p:cNvPr id="7" name="内容占位符 9">
            <a:extLst>
              <a:ext uri="{FF2B5EF4-FFF2-40B4-BE49-F238E27FC236}">
                <a16:creationId xmlns:a16="http://schemas.microsoft.com/office/drawing/2014/main" id="{A3C715A5-1E40-4DE7-ABFE-C2834CB006F7}"/>
              </a:ext>
            </a:extLst>
          </p:cNvPr>
          <p:cNvSpPr txBox="1">
            <a:spLocks/>
          </p:cNvSpPr>
          <p:nvPr/>
        </p:nvSpPr>
        <p:spPr>
          <a:xfrm>
            <a:off x="0" y="1159328"/>
            <a:ext cx="8817429" cy="7602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Setup</a:t>
            </a:r>
          </a:p>
        </p:txBody>
      </p:sp>
      <p:pic>
        <p:nvPicPr>
          <p:cNvPr id="3" name="图片 2">
            <a:extLst>
              <a:ext uri="{FF2B5EF4-FFF2-40B4-BE49-F238E27FC236}">
                <a16:creationId xmlns:a16="http://schemas.microsoft.com/office/drawing/2014/main" id="{7913D67D-AF4D-4031-9831-67CB5C56F3C0}"/>
              </a:ext>
            </a:extLst>
          </p:cNvPr>
          <p:cNvPicPr>
            <a:picLocks noChangeAspect="1"/>
          </p:cNvPicPr>
          <p:nvPr/>
        </p:nvPicPr>
        <p:blipFill>
          <a:blip r:embed="rId3"/>
          <a:stretch>
            <a:fillRect/>
          </a:stretch>
        </p:blipFill>
        <p:spPr>
          <a:xfrm>
            <a:off x="179613" y="1637712"/>
            <a:ext cx="8513433" cy="1791288"/>
          </a:xfrm>
          <a:prstGeom prst="rect">
            <a:avLst/>
          </a:prstGeom>
        </p:spPr>
      </p:pic>
      <p:sp>
        <p:nvSpPr>
          <p:cNvPr id="8" name="内容占位符 9">
            <a:extLst>
              <a:ext uri="{FF2B5EF4-FFF2-40B4-BE49-F238E27FC236}">
                <a16:creationId xmlns:a16="http://schemas.microsoft.com/office/drawing/2014/main" id="{51FD3D0B-721C-4CD7-8C07-86CDFCE4B983}"/>
              </a:ext>
            </a:extLst>
          </p:cNvPr>
          <p:cNvSpPr txBox="1">
            <a:spLocks/>
          </p:cNvSpPr>
          <p:nvPr/>
        </p:nvSpPr>
        <p:spPr>
          <a:xfrm>
            <a:off x="146957" y="3500507"/>
            <a:ext cx="8817429" cy="7602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Round 0(notice)</a:t>
            </a:r>
          </a:p>
        </p:txBody>
      </p:sp>
      <p:pic>
        <p:nvPicPr>
          <p:cNvPr id="4" name="图片 3">
            <a:extLst>
              <a:ext uri="{FF2B5EF4-FFF2-40B4-BE49-F238E27FC236}">
                <a16:creationId xmlns:a16="http://schemas.microsoft.com/office/drawing/2014/main" id="{AF4B0696-F35D-459B-B853-5C3ABB390048}"/>
              </a:ext>
            </a:extLst>
          </p:cNvPr>
          <p:cNvPicPr>
            <a:picLocks noChangeAspect="1"/>
          </p:cNvPicPr>
          <p:nvPr/>
        </p:nvPicPr>
        <p:blipFill>
          <a:blip r:embed="rId4"/>
          <a:stretch>
            <a:fillRect/>
          </a:stretch>
        </p:blipFill>
        <p:spPr>
          <a:xfrm>
            <a:off x="114300" y="3907384"/>
            <a:ext cx="7931389" cy="2950615"/>
          </a:xfrm>
          <a:prstGeom prst="rect">
            <a:avLst/>
          </a:prstGeom>
        </p:spPr>
      </p:pic>
    </p:spTree>
    <p:extLst>
      <p:ext uri="{BB962C8B-B14F-4D97-AF65-F5344CB8AC3E}">
        <p14:creationId xmlns:p14="http://schemas.microsoft.com/office/powerpoint/2010/main" val="300732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Detail</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12</a:t>
            </a:fld>
            <a:endParaRPr lang="zh-CN" altLang="en-US" dirty="0"/>
          </a:p>
        </p:txBody>
      </p:sp>
      <p:sp>
        <p:nvSpPr>
          <p:cNvPr id="6" name="内容占位符 2"/>
          <p:cNvSpPr txBox="1">
            <a:spLocks/>
          </p:cNvSpPr>
          <p:nvPr/>
        </p:nvSpPr>
        <p:spPr>
          <a:xfrm>
            <a:off x="179614" y="1159328"/>
            <a:ext cx="8817429" cy="569867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zh-CN" altLang="en-US" dirty="0"/>
          </a:p>
        </p:txBody>
      </p:sp>
      <p:sp>
        <p:nvSpPr>
          <p:cNvPr id="7" name="内容占位符 9">
            <a:extLst>
              <a:ext uri="{FF2B5EF4-FFF2-40B4-BE49-F238E27FC236}">
                <a16:creationId xmlns:a16="http://schemas.microsoft.com/office/drawing/2014/main" id="{A3C715A5-1E40-4DE7-ABFE-C2834CB006F7}"/>
              </a:ext>
            </a:extLst>
          </p:cNvPr>
          <p:cNvSpPr txBox="1">
            <a:spLocks/>
          </p:cNvSpPr>
          <p:nvPr/>
        </p:nvSpPr>
        <p:spPr>
          <a:xfrm>
            <a:off x="0" y="1159328"/>
            <a:ext cx="8817429" cy="7602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Round 1(share)</a:t>
            </a:r>
          </a:p>
        </p:txBody>
      </p:sp>
      <p:pic>
        <p:nvPicPr>
          <p:cNvPr id="9" name="图片 8">
            <a:extLst>
              <a:ext uri="{FF2B5EF4-FFF2-40B4-BE49-F238E27FC236}">
                <a16:creationId xmlns:a16="http://schemas.microsoft.com/office/drawing/2014/main" id="{19A108A3-1862-444C-98F5-5376BB23023C}"/>
              </a:ext>
            </a:extLst>
          </p:cNvPr>
          <p:cNvPicPr>
            <a:picLocks noChangeAspect="1"/>
          </p:cNvPicPr>
          <p:nvPr/>
        </p:nvPicPr>
        <p:blipFill>
          <a:blip r:embed="rId3"/>
          <a:stretch>
            <a:fillRect/>
          </a:stretch>
        </p:blipFill>
        <p:spPr>
          <a:xfrm>
            <a:off x="535558" y="1666170"/>
            <a:ext cx="7746312" cy="5191829"/>
          </a:xfrm>
          <a:prstGeom prst="rect">
            <a:avLst/>
          </a:prstGeom>
        </p:spPr>
      </p:pic>
      <p:sp>
        <p:nvSpPr>
          <p:cNvPr id="3" name="文本框 2">
            <a:extLst>
              <a:ext uri="{FF2B5EF4-FFF2-40B4-BE49-F238E27FC236}">
                <a16:creationId xmlns:a16="http://schemas.microsoft.com/office/drawing/2014/main" id="{1AF061E2-071F-4B95-93A9-70914DF9110E}"/>
              </a:ext>
            </a:extLst>
          </p:cNvPr>
          <p:cNvSpPr txBox="1"/>
          <p:nvPr/>
        </p:nvSpPr>
        <p:spPr>
          <a:xfrm>
            <a:off x="2810108" y="3802566"/>
            <a:ext cx="446048" cy="367990"/>
          </a:xfrm>
          <a:prstGeom prst="rect">
            <a:avLst/>
          </a:prstGeom>
          <a:noFill/>
        </p:spPr>
        <p:txBody>
          <a:bodyPr wrap="square" rtlCol="0">
            <a:spAutoFit/>
          </a:bodyPr>
          <a:lstStyle/>
          <a:p>
            <a:r>
              <a:rPr lang="en-US" altLang="zh-CN" dirty="0"/>
              <a:t>SK</a:t>
            </a:r>
            <a:endParaRPr lang="zh-CN" altLang="en-US" dirty="0"/>
          </a:p>
        </p:txBody>
      </p:sp>
    </p:spTree>
    <p:extLst>
      <p:ext uri="{BB962C8B-B14F-4D97-AF65-F5344CB8AC3E}">
        <p14:creationId xmlns:p14="http://schemas.microsoft.com/office/powerpoint/2010/main" val="30245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Detail</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13</a:t>
            </a:fld>
            <a:endParaRPr lang="zh-CN" altLang="en-US" dirty="0"/>
          </a:p>
        </p:txBody>
      </p:sp>
      <p:sp>
        <p:nvSpPr>
          <p:cNvPr id="6" name="内容占位符 2"/>
          <p:cNvSpPr txBox="1">
            <a:spLocks/>
          </p:cNvSpPr>
          <p:nvPr/>
        </p:nvSpPr>
        <p:spPr>
          <a:xfrm>
            <a:off x="179614" y="1159328"/>
            <a:ext cx="8817429" cy="569867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zh-CN" altLang="en-US" dirty="0"/>
          </a:p>
        </p:txBody>
      </p:sp>
      <p:sp>
        <p:nvSpPr>
          <p:cNvPr id="7" name="内容占位符 9">
            <a:extLst>
              <a:ext uri="{FF2B5EF4-FFF2-40B4-BE49-F238E27FC236}">
                <a16:creationId xmlns:a16="http://schemas.microsoft.com/office/drawing/2014/main" id="{A3C715A5-1E40-4DE7-ABFE-C2834CB006F7}"/>
              </a:ext>
            </a:extLst>
          </p:cNvPr>
          <p:cNvSpPr txBox="1">
            <a:spLocks/>
          </p:cNvSpPr>
          <p:nvPr/>
        </p:nvSpPr>
        <p:spPr>
          <a:xfrm>
            <a:off x="0" y="1159328"/>
            <a:ext cx="8817429" cy="7602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Round 1(share)</a:t>
            </a:r>
          </a:p>
        </p:txBody>
      </p:sp>
      <p:pic>
        <p:nvPicPr>
          <p:cNvPr id="3" name="图片 2">
            <a:extLst>
              <a:ext uri="{FF2B5EF4-FFF2-40B4-BE49-F238E27FC236}">
                <a16:creationId xmlns:a16="http://schemas.microsoft.com/office/drawing/2014/main" id="{273C8E30-AA06-4055-A005-6126561F3728}"/>
              </a:ext>
            </a:extLst>
          </p:cNvPr>
          <p:cNvPicPr>
            <a:picLocks noChangeAspect="1"/>
          </p:cNvPicPr>
          <p:nvPr/>
        </p:nvPicPr>
        <p:blipFill>
          <a:blip r:embed="rId3"/>
          <a:stretch>
            <a:fillRect/>
          </a:stretch>
        </p:blipFill>
        <p:spPr>
          <a:xfrm>
            <a:off x="326571" y="1675483"/>
            <a:ext cx="6911939" cy="1242168"/>
          </a:xfrm>
          <a:prstGeom prst="rect">
            <a:avLst/>
          </a:prstGeom>
        </p:spPr>
      </p:pic>
      <p:sp>
        <p:nvSpPr>
          <p:cNvPr id="8" name="内容占位符 9">
            <a:extLst>
              <a:ext uri="{FF2B5EF4-FFF2-40B4-BE49-F238E27FC236}">
                <a16:creationId xmlns:a16="http://schemas.microsoft.com/office/drawing/2014/main" id="{90BD5526-E4F4-41F7-ADBA-C082EB08B51A}"/>
              </a:ext>
            </a:extLst>
          </p:cNvPr>
          <p:cNvSpPr txBox="1">
            <a:spLocks/>
          </p:cNvSpPr>
          <p:nvPr/>
        </p:nvSpPr>
        <p:spPr>
          <a:xfrm>
            <a:off x="0" y="3007458"/>
            <a:ext cx="8817429" cy="7602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Round 2(collect)</a:t>
            </a:r>
          </a:p>
        </p:txBody>
      </p:sp>
      <p:pic>
        <p:nvPicPr>
          <p:cNvPr id="11" name="图片 10">
            <a:extLst>
              <a:ext uri="{FF2B5EF4-FFF2-40B4-BE49-F238E27FC236}">
                <a16:creationId xmlns:a16="http://schemas.microsoft.com/office/drawing/2014/main" id="{B0D475ED-BF8B-43DF-90D8-6BDFB175D549}"/>
              </a:ext>
            </a:extLst>
          </p:cNvPr>
          <p:cNvPicPr>
            <a:picLocks noChangeAspect="1"/>
          </p:cNvPicPr>
          <p:nvPr/>
        </p:nvPicPr>
        <p:blipFill>
          <a:blip r:embed="rId4"/>
          <a:stretch>
            <a:fillRect/>
          </a:stretch>
        </p:blipFill>
        <p:spPr>
          <a:xfrm>
            <a:off x="326571" y="3419061"/>
            <a:ext cx="7049111" cy="3421677"/>
          </a:xfrm>
          <a:prstGeom prst="rect">
            <a:avLst/>
          </a:prstGeom>
        </p:spPr>
      </p:pic>
    </p:spTree>
    <p:extLst>
      <p:ext uri="{BB962C8B-B14F-4D97-AF65-F5344CB8AC3E}">
        <p14:creationId xmlns:p14="http://schemas.microsoft.com/office/powerpoint/2010/main" val="176437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Detail</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14</a:t>
            </a:fld>
            <a:endParaRPr lang="zh-CN" altLang="en-US" dirty="0"/>
          </a:p>
        </p:txBody>
      </p:sp>
      <p:sp>
        <p:nvSpPr>
          <p:cNvPr id="6" name="内容占位符 2"/>
          <p:cNvSpPr txBox="1">
            <a:spLocks/>
          </p:cNvSpPr>
          <p:nvPr/>
        </p:nvSpPr>
        <p:spPr>
          <a:xfrm>
            <a:off x="179614" y="1159328"/>
            <a:ext cx="8817429" cy="569867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zh-CN" altLang="en-US" dirty="0"/>
          </a:p>
        </p:txBody>
      </p:sp>
      <p:sp>
        <p:nvSpPr>
          <p:cNvPr id="8" name="内容占位符 9">
            <a:extLst>
              <a:ext uri="{FF2B5EF4-FFF2-40B4-BE49-F238E27FC236}">
                <a16:creationId xmlns:a16="http://schemas.microsoft.com/office/drawing/2014/main" id="{90BD5526-E4F4-41F7-ADBA-C082EB08B51A}"/>
              </a:ext>
            </a:extLst>
          </p:cNvPr>
          <p:cNvSpPr txBox="1">
            <a:spLocks/>
          </p:cNvSpPr>
          <p:nvPr/>
        </p:nvSpPr>
        <p:spPr>
          <a:xfrm>
            <a:off x="146957" y="1159328"/>
            <a:ext cx="8817429" cy="7602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Round 2(collect)</a:t>
            </a:r>
          </a:p>
        </p:txBody>
      </p:sp>
      <p:pic>
        <p:nvPicPr>
          <p:cNvPr id="4" name="图片 3">
            <a:extLst>
              <a:ext uri="{FF2B5EF4-FFF2-40B4-BE49-F238E27FC236}">
                <a16:creationId xmlns:a16="http://schemas.microsoft.com/office/drawing/2014/main" id="{4CAC5C28-A0E1-48E9-BF90-2101FC00A6AB}"/>
              </a:ext>
            </a:extLst>
          </p:cNvPr>
          <p:cNvPicPr>
            <a:picLocks noChangeAspect="1"/>
          </p:cNvPicPr>
          <p:nvPr/>
        </p:nvPicPr>
        <p:blipFill>
          <a:blip r:embed="rId3"/>
          <a:stretch>
            <a:fillRect/>
          </a:stretch>
        </p:blipFill>
        <p:spPr>
          <a:xfrm>
            <a:off x="179614" y="1686593"/>
            <a:ext cx="7201524" cy="1516511"/>
          </a:xfrm>
          <a:prstGeom prst="rect">
            <a:avLst/>
          </a:prstGeom>
        </p:spPr>
      </p:pic>
      <p:sp>
        <p:nvSpPr>
          <p:cNvPr id="10" name="内容占位符 9">
            <a:extLst>
              <a:ext uri="{FF2B5EF4-FFF2-40B4-BE49-F238E27FC236}">
                <a16:creationId xmlns:a16="http://schemas.microsoft.com/office/drawing/2014/main" id="{BBF76D22-4277-4316-9C2D-3768C6829C7C}"/>
              </a:ext>
            </a:extLst>
          </p:cNvPr>
          <p:cNvSpPr txBox="1">
            <a:spLocks/>
          </p:cNvSpPr>
          <p:nvPr/>
        </p:nvSpPr>
        <p:spPr>
          <a:xfrm>
            <a:off x="0" y="3324769"/>
            <a:ext cx="8817429" cy="7602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Round 3(check)</a:t>
            </a:r>
          </a:p>
        </p:txBody>
      </p:sp>
      <p:pic>
        <p:nvPicPr>
          <p:cNvPr id="9" name="图片 8">
            <a:extLst>
              <a:ext uri="{FF2B5EF4-FFF2-40B4-BE49-F238E27FC236}">
                <a16:creationId xmlns:a16="http://schemas.microsoft.com/office/drawing/2014/main" id="{E7BF901E-7BA7-4B9E-AE59-E9BF97581072}"/>
              </a:ext>
            </a:extLst>
          </p:cNvPr>
          <p:cNvPicPr>
            <a:picLocks noChangeAspect="1"/>
          </p:cNvPicPr>
          <p:nvPr/>
        </p:nvPicPr>
        <p:blipFill>
          <a:blip r:embed="rId4"/>
          <a:stretch>
            <a:fillRect/>
          </a:stretch>
        </p:blipFill>
        <p:spPr>
          <a:xfrm>
            <a:off x="326570" y="4008663"/>
            <a:ext cx="7384149" cy="2211165"/>
          </a:xfrm>
          <a:prstGeom prst="rect">
            <a:avLst/>
          </a:prstGeom>
        </p:spPr>
      </p:pic>
    </p:spTree>
    <p:extLst>
      <p:ext uri="{BB962C8B-B14F-4D97-AF65-F5344CB8AC3E}">
        <p14:creationId xmlns:p14="http://schemas.microsoft.com/office/powerpoint/2010/main" val="1039099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Detail</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15</a:t>
            </a:fld>
            <a:endParaRPr lang="zh-CN" altLang="en-US" dirty="0"/>
          </a:p>
        </p:txBody>
      </p:sp>
      <p:sp>
        <p:nvSpPr>
          <p:cNvPr id="6" name="内容占位符 2"/>
          <p:cNvSpPr txBox="1">
            <a:spLocks/>
          </p:cNvSpPr>
          <p:nvPr/>
        </p:nvSpPr>
        <p:spPr>
          <a:xfrm>
            <a:off x="179614" y="1159328"/>
            <a:ext cx="8817429" cy="569867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zh-CN" altLang="en-US" dirty="0"/>
          </a:p>
        </p:txBody>
      </p:sp>
      <p:sp>
        <p:nvSpPr>
          <p:cNvPr id="10" name="内容占位符 9">
            <a:extLst>
              <a:ext uri="{FF2B5EF4-FFF2-40B4-BE49-F238E27FC236}">
                <a16:creationId xmlns:a16="http://schemas.microsoft.com/office/drawing/2014/main" id="{BBF76D22-4277-4316-9C2D-3768C6829C7C}"/>
              </a:ext>
            </a:extLst>
          </p:cNvPr>
          <p:cNvSpPr txBox="1">
            <a:spLocks/>
          </p:cNvSpPr>
          <p:nvPr/>
        </p:nvSpPr>
        <p:spPr>
          <a:xfrm>
            <a:off x="146957" y="1206044"/>
            <a:ext cx="8817429" cy="7602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Round 3(check)</a:t>
            </a:r>
          </a:p>
        </p:txBody>
      </p:sp>
      <p:pic>
        <p:nvPicPr>
          <p:cNvPr id="3" name="图片 2">
            <a:extLst>
              <a:ext uri="{FF2B5EF4-FFF2-40B4-BE49-F238E27FC236}">
                <a16:creationId xmlns:a16="http://schemas.microsoft.com/office/drawing/2014/main" id="{96B7779C-95E8-4CD9-B8F1-27377727C22F}"/>
              </a:ext>
            </a:extLst>
          </p:cNvPr>
          <p:cNvPicPr>
            <a:picLocks noChangeAspect="1"/>
          </p:cNvPicPr>
          <p:nvPr/>
        </p:nvPicPr>
        <p:blipFill>
          <a:blip r:embed="rId3"/>
          <a:stretch>
            <a:fillRect/>
          </a:stretch>
        </p:blipFill>
        <p:spPr>
          <a:xfrm>
            <a:off x="244079" y="1817803"/>
            <a:ext cx="7242571" cy="1062031"/>
          </a:xfrm>
          <a:prstGeom prst="rect">
            <a:avLst/>
          </a:prstGeom>
        </p:spPr>
      </p:pic>
      <p:sp>
        <p:nvSpPr>
          <p:cNvPr id="11" name="内容占位符 9">
            <a:extLst>
              <a:ext uri="{FF2B5EF4-FFF2-40B4-BE49-F238E27FC236}">
                <a16:creationId xmlns:a16="http://schemas.microsoft.com/office/drawing/2014/main" id="{2331BF6D-E139-4AE5-B829-A48078C49BEC}"/>
              </a:ext>
            </a:extLst>
          </p:cNvPr>
          <p:cNvSpPr txBox="1">
            <a:spLocks/>
          </p:cNvSpPr>
          <p:nvPr/>
        </p:nvSpPr>
        <p:spPr>
          <a:xfrm>
            <a:off x="244079" y="2969641"/>
            <a:ext cx="8817429" cy="7602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Round 4(aggregate &amp; unmask)</a:t>
            </a:r>
          </a:p>
        </p:txBody>
      </p:sp>
      <p:pic>
        <p:nvPicPr>
          <p:cNvPr id="7" name="图片 6">
            <a:extLst>
              <a:ext uri="{FF2B5EF4-FFF2-40B4-BE49-F238E27FC236}">
                <a16:creationId xmlns:a16="http://schemas.microsoft.com/office/drawing/2014/main" id="{33BC94B2-FF23-444B-96A1-B6DB791C0E9E}"/>
              </a:ext>
            </a:extLst>
          </p:cNvPr>
          <p:cNvPicPr>
            <a:picLocks noChangeAspect="1"/>
          </p:cNvPicPr>
          <p:nvPr/>
        </p:nvPicPr>
        <p:blipFill>
          <a:blip r:embed="rId4"/>
          <a:stretch>
            <a:fillRect/>
          </a:stretch>
        </p:blipFill>
        <p:spPr>
          <a:xfrm>
            <a:off x="244079" y="3549401"/>
            <a:ext cx="7412606" cy="2806950"/>
          </a:xfrm>
          <a:prstGeom prst="rect">
            <a:avLst/>
          </a:prstGeom>
        </p:spPr>
      </p:pic>
    </p:spTree>
    <p:extLst>
      <p:ext uri="{BB962C8B-B14F-4D97-AF65-F5344CB8AC3E}">
        <p14:creationId xmlns:p14="http://schemas.microsoft.com/office/powerpoint/2010/main" val="1862244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Detail</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16</a:t>
            </a:fld>
            <a:endParaRPr lang="zh-CN" altLang="en-US" dirty="0"/>
          </a:p>
        </p:txBody>
      </p:sp>
      <p:sp>
        <p:nvSpPr>
          <p:cNvPr id="6" name="内容占位符 2"/>
          <p:cNvSpPr txBox="1">
            <a:spLocks/>
          </p:cNvSpPr>
          <p:nvPr/>
        </p:nvSpPr>
        <p:spPr>
          <a:xfrm>
            <a:off x="179614" y="1159328"/>
            <a:ext cx="8817429" cy="569867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zh-CN" altLang="en-US" dirty="0"/>
          </a:p>
        </p:txBody>
      </p:sp>
      <p:sp>
        <p:nvSpPr>
          <p:cNvPr id="11" name="内容占位符 9">
            <a:extLst>
              <a:ext uri="{FF2B5EF4-FFF2-40B4-BE49-F238E27FC236}">
                <a16:creationId xmlns:a16="http://schemas.microsoft.com/office/drawing/2014/main" id="{2331BF6D-E139-4AE5-B829-A48078C49BEC}"/>
              </a:ext>
            </a:extLst>
          </p:cNvPr>
          <p:cNvSpPr txBox="1">
            <a:spLocks/>
          </p:cNvSpPr>
          <p:nvPr/>
        </p:nvSpPr>
        <p:spPr>
          <a:xfrm>
            <a:off x="244079" y="1594121"/>
            <a:ext cx="8817429" cy="7602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Round 4(aggregate &amp; unmask)</a:t>
            </a:r>
          </a:p>
        </p:txBody>
      </p:sp>
      <p:pic>
        <p:nvPicPr>
          <p:cNvPr id="4" name="图片 3">
            <a:extLst>
              <a:ext uri="{FF2B5EF4-FFF2-40B4-BE49-F238E27FC236}">
                <a16:creationId xmlns:a16="http://schemas.microsoft.com/office/drawing/2014/main" id="{738CABBD-5E08-4DAE-8BB5-6D90C7816301}"/>
              </a:ext>
            </a:extLst>
          </p:cNvPr>
          <p:cNvPicPr>
            <a:picLocks noChangeAspect="1"/>
          </p:cNvPicPr>
          <p:nvPr/>
        </p:nvPicPr>
        <p:blipFill>
          <a:blip r:embed="rId3"/>
          <a:stretch>
            <a:fillRect/>
          </a:stretch>
        </p:blipFill>
        <p:spPr>
          <a:xfrm>
            <a:off x="567089" y="2354364"/>
            <a:ext cx="7723407" cy="3419393"/>
          </a:xfrm>
          <a:prstGeom prst="rect">
            <a:avLst/>
          </a:prstGeom>
        </p:spPr>
      </p:pic>
    </p:spTree>
    <p:extLst>
      <p:ext uri="{BB962C8B-B14F-4D97-AF65-F5344CB8AC3E}">
        <p14:creationId xmlns:p14="http://schemas.microsoft.com/office/powerpoint/2010/main" val="2926951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Security and Robustness</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17</a:t>
            </a:fld>
            <a:endParaRPr lang="zh-CN" altLang="en-US" dirty="0"/>
          </a:p>
        </p:txBody>
      </p:sp>
      <p:sp>
        <p:nvSpPr>
          <p:cNvPr id="6" name="内容占位符 2"/>
          <p:cNvSpPr txBox="1">
            <a:spLocks/>
          </p:cNvSpPr>
          <p:nvPr/>
        </p:nvSpPr>
        <p:spPr>
          <a:xfrm>
            <a:off x="179614" y="1159328"/>
            <a:ext cx="8817429" cy="569867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zh-CN" altLang="en-US" dirty="0"/>
          </a:p>
        </p:txBody>
      </p:sp>
      <p:pic>
        <p:nvPicPr>
          <p:cNvPr id="3" name="图片 2">
            <a:extLst>
              <a:ext uri="{FF2B5EF4-FFF2-40B4-BE49-F238E27FC236}">
                <a16:creationId xmlns:a16="http://schemas.microsoft.com/office/drawing/2014/main" id="{EAE9D560-1858-4E7A-B2B9-8513F3FA6DE2}"/>
              </a:ext>
            </a:extLst>
          </p:cNvPr>
          <p:cNvPicPr>
            <a:picLocks noChangeAspect="1"/>
          </p:cNvPicPr>
          <p:nvPr/>
        </p:nvPicPr>
        <p:blipFill>
          <a:blip r:embed="rId3"/>
          <a:stretch>
            <a:fillRect/>
          </a:stretch>
        </p:blipFill>
        <p:spPr>
          <a:xfrm>
            <a:off x="328379" y="1376383"/>
            <a:ext cx="8519898" cy="4762913"/>
          </a:xfrm>
          <a:prstGeom prst="rect">
            <a:avLst/>
          </a:prstGeom>
        </p:spPr>
      </p:pic>
    </p:spTree>
    <p:extLst>
      <p:ext uri="{BB962C8B-B14F-4D97-AF65-F5344CB8AC3E}">
        <p14:creationId xmlns:p14="http://schemas.microsoft.com/office/powerpoint/2010/main" val="1988326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Cost Summary</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18</a:t>
            </a:fld>
            <a:endParaRPr lang="zh-CN" altLang="en-US" dirty="0"/>
          </a:p>
        </p:txBody>
      </p:sp>
      <p:sp>
        <p:nvSpPr>
          <p:cNvPr id="6" name="内容占位符 2"/>
          <p:cNvSpPr txBox="1">
            <a:spLocks/>
          </p:cNvSpPr>
          <p:nvPr/>
        </p:nvSpPr>
        <p:spPr>
          <a:xfrm>
            <a:off x="179614" y="1159328"/>
            <a:ext cx="8817429" cy="569867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zh-CN" altLang="en-US" dirty="0"/>
          </a:p>
        </p:txBody>
      </p:sp>
      <p:pic>
        <p:nvPicPr>
          <p:cNvPr id="19" name="图片 18">
            <a:extLst>
              <a:ext uri="{FF2B5EF4-FFF2-40B4-BE49-F238E27FC236}">
                <a16:creationId xmlns:a16="http://schemas.microsoft.com/office/drawing/2014/main" id="{56F67D2B-3067-40E1-A203-3D4C43808BAE}"/>
              </a:ext>
            </a:extLst>
          </p:cNvPr>
          <p:cNvPicPr>
            <a:picLocks noChangeAspect="1"/>
          </p:cNvPicPr>
          <p:nvPr/>
        </p:nvPicPr>
        <p:blipFill>
          <a:blip r:embed="rId3"/>
          <a:stretch>
            <a:fillRect/>
          </a:stretch>
        </p:blipFill>
        <p:spPr>
          <a:xfrm>
            <a:off x="1529326" y="2037681"/>
            <a:ext cx="5882148" cy="2559117"/>
          </a:xfrm>
          <a:prstGeom prst="rect">
            <a:avLst/>
          </a:prstGeom>
        </p:spPr>
      </p:pic>
    </p:spTree>
    <p:extLst>
      <p:ext uri="{BB962C8B-B14F-4D97-AF65-F5344CB8AC3E}">
        <p14:creationId xmlns:p14="http://schemas.microsoft.com/office/powerpoint/2010/main" val="1637844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19</a:t>
            </a:fld>
            <a:endParaRPr lang="zh-CN" altLang="en-US" dirty="0"/>
          </a:p>
        </p:txBody>
      </p:sp>
      <p:sp>
        <p:nvSpPr>
          <p:cNvPr id="16" name="内容占位符 9">
            <a:extLst>
              <a:ext uri="{FF2B5EF4-FFF2-40B4-BE49-F238E27FC236}">
                <a16:creationId xmlns:a16="http://schemas.microsoft.com/office/drawing/2014/main" id="{0E7B0842-BEBF-46F6-8470-6BF6DA185FF6}"/>
              </a:ext>
            </a:extLst>
          </p:cNvPr>
          <p:cNvSpPr txBox="1">
            <a:spLocks/>
          </p:cNvSpPr>
          <p:nvPr/>
        </p:nvSpPr>
        <p:spPr>
          <a:xfrm>
            <a:off x="490654" y="1325063"/>
            <a:ext cx="8817429" cy="76024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dirty="0"/>
              <a:t>Client Running Time and Data Transfer Costs </a:t>
            </a:r>
            <a:br>
              <a:rPr lang="en-US" altLang="zh-CN" dirty="0"/>
            </a:br>
            <a:endParaRPr lang="en-US" altLang="zh-CN" dirty="0"/>
          </a:p>
        </p:txBody>
      </p:sp>
      <p:pic>
        <p:nvPicPr>
          <p:cNvPr id="11" name="图片 10">
            <a:extLst>
              <a:ext uri="{FF2B5EF4-FFF2-40B4-BE49-F238E27FC236}">
                <a16:creationId xmlns:a16="http://schemas.microsoft.com/office/drawing/2014/main" id="{5626EE54-6891-4DEE-9B1B-5744A92249F1}"/>
              </a:ext>
            </a:extLst>
          </p:cNvPr>
          <p:cNvPicPr>
            <a:picLocks noChangeAspect="1"/>
          </p:cNvPicPr>
          <p:nvPr/>
        </p:nvPicPr>
        <p:blipFill>
          <a:blip r:embed="rId3"/>
          <a:stretch>
            <a:fillRect/>
          </a:stretch>
        </p:blipFill>
        <p:spPr>
          <a:xfrm>
            <a:off x="894779" y="1890310"/>
            <a:ext cx="6591871" cy="4648603"/>
          </a:xfrm>
          <a:prstGeom prst="rect">
            <a:avLst/>
          </a:prstGeom>
        </p:spPr>
      </p:pic>
    </p:spTree>
    <p:extLst>
      <p:ext uri="{BB962C8B-B14F-4D97-AF65-F5344CB8AC3E}">
        <p14:creationId xmlns:p14="http://schemas.microsoft.com/office/powerpoint/2010/main" val="74307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Motivate</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2</a:t>
            </a:fld>
            <a:endParaRPr lang="zh-CN" altLang="en-US" dirty="0"/>
          </a:p>
        </p:txBody>
      </p:sp>
      <p:pic>
        <p:nvPicPr>
          <p:cNvPr id="10" name="图片 9">
            <a:extLst>
              <a:ext uri="{FF2B5EF4-FFF2-40B4-BE49-F238E27FC236}">
                <a16:creationId xmlns:a16="http://schemas.microsoft.com/office/drawing/2014/main" id="{34A59C2E-F58D-4917-A48C-517EFBFFA5D1}"/>
              </a:ext>
            </a:extLst>
          </p:cNvPr>
          <p:cNvPicPr>
            <a:picLocks noChangeAspect="1"/>
          </p:cNvPicPr>
          <p:nvPr/>
        </p:nvPicPr>
        <p:blipFill>
          <a:blip r:embed="rId3"/>
          <a:stretch>
            <a:fillRect/>
          </a:stretch>
        </p:blipFill>
        <p:spPr>
          <a:xfrm>
            <a:off x="179614" y="1206874"/>
            <a:ext cx="4010025" cy="2400300"/>
          </a:xfrm>
          <a:prstGeom prst="rect">
            <a:avLst/>
          </a:prstGeom>
        </p:spPr>
      </p:pic>
      <p:pic>
        <p:nvPicPr>
          <p:cNvPr id="11" name="图片 10">
            <a:extLst>
              <a:ext uri="{FF2B5EF4-FFF2-40B4-BE49-F238E27FC236}">
                <a16:creationId xmlns:a16="http://schemas.microsoft.com/office/drawing/2014/main" id="{0D2AFA0A-2908-4F5A-A3A8-D9AE64B27BBB}"/>
              </a:ext>
            </a:extLst>
          </p:cNvPr>
          <p:cNvPicPr>
            <a:picLocks noChangeAspect="1"/>
          </p:cNvPicPr>
          <p:nvPr/>
        </p:nvPicPr>
        <p:blipFill>
          <a:blip r:embed="rId4"/>
          <a:stretch>
            <a:fillRect/>
          </a:stretch>
        </p:blipFill>
        <p:spPr>
          <a:xfrm>
            <a:off x="4549925" y="1247101"/>
            <a:ext cx="3981450" cy="2352675"/>
          </a:xfrm>
          <a:prstGeom prst="rect">
            <a:avLst/>
          </a:prstGeom>
        </p:spPr>
      </p:pic>
      <p:sp>
        <p:nvSpPr>
          <p:cNvPr id="18" name="内容占位符 2">
            <a:extLst>
              <a:ext uri="{FF2B5EF4-FFF2-40B4-BE49-F238E27FC236}">
                <a16:creationId xmlns:a16="http://schemas.microsoft.com/office/drawing/2014/main" id="{47F00409-5E26-4B94-9E6A-72BC568C6035}"/>
              </a:ext>
            </a:extLst>
          </p:cNvPr>
          <p:cNvSpPr>
            <a:spLocks noGrp="1"/>
          </p:cNvSpPr>
          <p:nvPr>
            <p:ph idx="1"/>
          </p:nvPr>
        </p:nvSpPr>
        <p:spPr>
          <a:xfrm>
            <a:off x="179614" y="4030096"/>
            <a:ext cx="8817429" cy="5017634"/>
          </a:xfrm>
        </p:spPr>
        <p:txBody>
          <a:bodyPr>
            <a:normAutofit/>
          </a:bodyPr>
          <a:lstStyle/>
          <a:p>
            <a:r>
              <a:rPr lang="en-US" altLang="zh-CN" dirty="0"/>
              <a:t>So we present a Secure Aggregation protocol</a:t>
            </a:r>
          </a:p>
          <a:p>
            <a:pPr lvl="1"/>
            <a:r>
              <a:rPr lang="en-US" altLang="zh-CN" dirty="0"/>
              <a:t>a constant number of rounds </a:t>
            </a:r>
          </a:p>
          <a:p>
            <a:pPr lvl="1"/>
            <a:r>
              <a:rPr lang="en-US" altLang="zh-CN" dirty="0"/>
              <a:t>low communication overhead </a:t>
            </a:r>
          </a:p>
          <a:p>
            <a:pPr lvl="1"/>
            <a:r>
              <a:rPr lang="en-US" altLang="zh-CN" dirty="0"/>
              <a:t>robustness to failures </a:t>
            </a:r>
          </a:p>
          <a:p>
            <a:pPr lvl="1"/>
            <a:r>
              <a:rPr lang="en-US" altLang="zh-CN" dirty="0"/>
              <a:t>proven secure against specific adversaries </a:t>
            </a:r>
            <a:br>
              <a:rPr lang="en-US" altLang="zh-CN" dirty="0"/>
            </a:br>
            <a:br>
              <a:rPr lang="en-US" altLang="zh-CN" dirty="0"/>
            </a:br>
            <a:br>
              <a:rPr lang="en-US" altLang="zh-CN" dirty="0"/>
            </a:br>
            <a:br>
              <a:rPr lang="en-US" altLang="zh-CN" dirty="0"/>
            </a:br>
            <a:br>
              <a:rPr lang="en-US" altLang="zh-CN" dirty="0"/>
            </a:br>
            <a:endParaRPr lang="zh-CN" altLang="en-US" dirty="0"/>
          </a:p>
          <a:p>
            <a:pPr marL="914400" lvl="2" indent="0">
              <a:buNone/>
            </a:pPr>
            <a:endParaRPr lang="en-US" altLang="zh-CN" dirty="0"/>
          </a:p>
        </p:txBody>
      </p:sp>
    </p:spTree>
    <p:extLst>
      <p:ext uri="{BB962C8B-B14F-4D97-AF65-F5344CB8AC3E}">
        <p14:creationId xmlns:p14="http://schemas.microsoft.com/office/powerpoint/2010/main" val="1525089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20</a:t>
            </a:fld>
            <a:endParaRPr lang="zh-CN" altLang="en-US" dirty="0"/>
          </a:p>
        </p:txBody>
      </p:sp>
      <p:sp>
        <p:nvSpPr>
          <p:cNvPr id="16" name="内容占位符 9">
            <a:extLst>
              <a:ext uri="{FF2B5EF4-FFF2-40B4-BE49-F238E27FC236}">
                <a16:creationId xmlns:a16="http://schemas.microsoft.com/office/drawing/2014/main" id="{0E7B0842-BEBF-46F6-8470-6BF6DA185FF6}"/>
              </a:ext>
            </a:extLst>
          </p:cNvPr>
          <p:cNvSpPr txBox="1">
            <a:spLocks/>
          </p:cNvSpPr>
          <p:nvPr/>
        </p:nvSpPr>
        <p:spPr>
          <a:xfrm>
            <a:off x="490654" y="1325064"/>
            <a:ext cx="8817429" cy="90313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5100" dirty="0"/>
              <a:t>Server Running Time and Data Transfer Costs. </a:t>
            </a:r>
            <a:br>
              <a:rPr lang="en-US" altLang="zh-CN" sz="3600" dirty="0"/>
            </a:br>
            <a:br>
              <a:rPr lang="en-US" altLang="zh-CN" dirty="0"/>
            </a:br>
            <a:endParaRPr lang="en-US" altLang="zh-CN" dirty="0"/>
          </a:p>
        </p:txBody>
      </p:sp>
      <p:pic>
        <p:nvPicPr>
          <p:cNvPr id="3" name="图片 2">
            <a:extLst>
              <a:ext uri="{FF2B5EF4-FFF2-40B4-BE49-F238E27FC236}">
                <a16:creationId xmlns:a16="http://schemas.microsoft.com/office/drawing/2014/main" id="{EF130D5E-8656-485F-92FF-304C7B26DBB4}"/>
              </a:ext>
            </a:extLst>
          </p:cNvPr>
          <p:cNvPicPr>
            <a:picLocks noChangeAspect="1"/>
          </p:cNvPicPr>
          <p:nvPr/>
        </p:nvPicPr>
        <p:blipFill>
          <a:blip r:embed="rId3"/>
          <a:stretch>
            <a:fillRect/>
          </a:stretch>
        </p:blipFill>
        <p:spPr>
          <a:xfrm>
            <a:off x="0" y="2117735"/>
            <a:ext cx="8962358" cy="3079943"/>
          </a:xfrm>
          <a:prstGeom prst="rect">
            <a:avLst/>
          </a:prstGeom>
        </p:spPr>
      </p:pic>
      <p:pic>
        <p:nvPicPr>
          <p:cNvPr id="4" name="图片 3">
            <a:extLst>
              <a:ext uri="{FF2B5EF4-FFF2-40B4-BE49-F238E27FC236}">
                <a16:creationId xmlns:a16="http://schemas.microsoft.com/office/drawing/2014/main" id="{75E3A2E6-F67C-4166-B023-AB40B98BB179}"/>
              </a:ext>
            </a:extLst>
          </p:cNvPr>
          <p:cNvPicPr>
            <a:picLocks noChangeAspect="1"/>
          </p:cNvPicPr>
          <p:nvPr/>
        </p:nvPicPr>
        <p:blipFill>
          <a:blip r:embed="rId4"/>
          <a:stretch>
            <a:fillRect/>
          </a:stretch>
        </p:blipFill>
        <p:spPr>
          <a:xfrm>
            <a:off x="2414814" y="4771031"/>
            <a:ext cx="3628571" cy="1523810"/>
          </a:xfrm>
          <a:prstGeom prst="rect">
            <a:avLst/>
          </a:prstGeom>
        </p:spPr>
      </p:pic>
    </p:spTree>
    <p:extLst>
      <p:ext uri="{BB962C8B-B14F-4D97-AF65-F5344CB8AC3E}">
        <p14:creationId xmlns:p14="http://schemas.microsoft.com/office/powerpoint/2010/main" val="23126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21</a:t>
            </a:fld>
            <a:endParaRPr lang="zh-CN" altLang="en-US" dirty="0"/>
          </a:p>
        </p:txBody>
      </p:sp>
      <p:sp>
        <p:nvSpPr>
          <p:cNvPr id="16" name="内容占位符 9">
            <a:extLst>
              <a:ext uri="{FF2B5EF4-FFF2-40B4-BE49-F238E27FC236}">
                <a16:creationId xmlns:a16="http://schemas.microsoft.com/office/drawing/2014/main" id="{0E7B0842-BEBF-46F6-8470-6BF6DA185FF6}"/>
              </a:ext>
            </a:extLst>
          </p:cNvPr>
          <p:cNvSpPr txBox="1">
            <a:spLocks/>
          </p:cNvSpPr>
          <p:nvPr/>
        </p:nvSpPr>
        <p:spPr>
          <a:xfrm>
            <a:off x="490654" y="1325063"/>
            <a:ext cx="9191826" cy="991417"/>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600" dirty="0"/>
              <a:t>CPU wall clock times per round </a:t>
            </a:r>
            <a:br>
              <a:rPr lang="en-US" altLang="zh-CN" sz="3600" dirty="0"/>
            </a:br>
            <a:br>
              <a:rPr lang="en-US" altLang="zh-CN" sz="3600" dirty="0"/>
            </a:br>
            <a:br>
              <a:rPr lang="en-US" altLang="zh-CN" dirty="0"/>
            </a:br>
            <a:endParaRPr lang="en-US" altLang="zh-CN" dirty="0"/>
          </a:p>
        </p:txBody>
      </p:sp>
      <p:pic>
        <p:nvPicPr>
          <p:cNvPr id="4" name="图片 3">
            <a:extLst>
              <a:ext uri="{FF2B5EF4-FFF2-40B4-BE49-F238E27FC236}">
                <a16:creationId xmlns:a16="http://schemas.microsoft.com/office/drawing/2014/main" id="{1E614073-97B5-4F91-9277-6CD7980D37DF}"/>
              </a:ext>
            </a:extLst>
          </p:cNvPr>
          <p:cNvPicPr>
            <a:picLocks noChangeAspect="1"/>
          </p:cNvPicPr>
          <p:nvPr/>
        </p:nvPicPr>
        <p:blipFill>
          <a:blip r:embed="rId3"/>
          <a:stretch>
            <a:fillRect/>
          </a:stretch>
        </p:blipFill>
        <p:spPr>
          <a:xfrm>
            <a:off x="346002" y="1807123"/>
            <a:ext cx="8169348" cy="2004234"/>
          </a:xfrm>
          <a:prstGeom prst="rect">
            <a:avLst/>
          </a:prstGeom>
        </p:spPr>
      </p:pic>
      <p:sp>
        <p:nvSpPr>
          <p:cNvPr id="7" name="内容占位符 9">
            <a:extLst>
              <a:ext uri="{FF2B5EF4-FFF2-40B4-BE49-F238E27FC236}">
                <a16:creationId xmlns:a16="http://schemas.microsoft.com/office/drawing/2014/main" id="{C33120E2-2AA4-4681-A77B-D59E166FFA41}"/>
              </a:ext>
            </a:extLst>
          </p:cNvPr>
          <p:cNvSpPr txBox="1">
            <a:spLocks/>
          </p:cNvSpPr>
          <p:nvPr/>
        </p:nvSpPr>
        <p:spPr>
          <a:xfrm>
            <a:off x="490654" y="4012452"/>
            <a:ext cx="8754947" cy="82303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dirty="0"/>
              <a:t>End-to-End running time for the protocol </a:t>
            </a:r>
            <a:br>
              <a:rPr lang="en-US" altLang="zh-CN" sz="6000" dirty="0"/>
            </a:br>
            <a:endParaRPr lang="en-US" altLang="zh-CN" dirty="0"/>
          </a:p>
        </p:txBody>
      </p:sp>
      <p:pic>
        <p:nvPicPr>
          <p:cNvPr id="6" name="图片 5">
            <a:extLst>
              <a:ext uri="{FF2B5EF4-FFF2-40B4-BE49-F238E27FC236}">
                <a16:creationId xmlns:a16="http://schemas.microsoft.com/office/drawing/2014/main" id="{70646B24-E7C8-443B-8AAB-109AF33E9C72}"/>
              </a:ext>
            </a:extLst>
          </p:cNvPr>
          <p:cNvPicPr>
            <a:picLocks noChangeAspect="1"/>
          </p:cNvPicPr>
          <p:nvPr/>
        </p:nvPicPr>
        <p:blipFill>
          <a:blip r:embed="rId4"/>
          <a:stretch>
            <a:fillRect/>
          </a:stretch>
        </p:blipFill>
        <p:spPr>
          <a:xfrm>
            <a:off x="179614" y="4548959"/>
            <a:ext cx="8847587" cy="823031"/>
          </a:xfrm>
          <a:prstGeom prst="rect">
            <a:avLst/>
          </a:prstGeom>
        </p:spPr>
      </p:pic>
    </p:spTree>
    <p:extLst>
      <p:ext uri="{BB962C8B-B14F-4D97-AF65-F5344CB8AC3E}">
        <p14:creationId xmlns:p14="http://schemas.microsoft.com/office/powerpoint/2010/main" val="1845705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Future work</a:t>
            </a:r>
            <a:endParaRPr lang="zh-CN" altLang="en-US" dirty="0"/>
          </a:p>
        </p:txBody>
      </p:sp>
      <p:sp>
        <p:nvSpPr>
          <p:cNvPr id="5" name="灯片编号占位符 4"/>
          <p:cNvSpPr>
            <a:spLocks noGrp="1"/>
          </p:cNvSpPr>
          <p:nvPr>
            <p:ph type="sldNum" sz="quarter" idx="12"/>
          </p:nvPr>
        </p:nvSpPr>
        <p:spPr>
          <a:xfrm>
            <a:off x="6457951" y="6351859"/>
            <a:ext cx="2057400" cy="365125"/>
          </a:xfrm>
        </p:spPr>
        <p:txBody>
          <a:bodyPr/>
          <a:lstStyle/>
          <a:p>
            <a:fld id="{37462A15-251E-4BEC-AF39-7B49AD0A5C95}" type="slidenum">
              <a:rPr lang="zh-CN" altLang="en-US" smtClean="0"/>
              <a:t>22</a:t>
            </a:fld>
            <a:endParaRPr lang="zh-CN" altLang="en-US" dirty="0"/>
          </a:p>
        </p:txBody>
      </p:sp>
      <p:sp>
        <p:nvSpPr>
          <p:cNvPr id="6" name="内容占位符 2">
            <a:extLst>
              <a:ext uri="{FF2B5EF4-FFF2-40B4-BE49-F238E27FC236}">
                <a16:creationId xmlns:a16="http://schemas.microsoft.com/office/drawing/2014/main" id="{6EA70A09-EC3E-49D1-B013-A2D300CE2E08}"/>
              </a:ext>
            </a:extLst>
          </p:cNvPr>
          <p:cNvSpPr>
            <a:spLocks noGrp="1"/>
          </p:cNvSpPr>
          <p:nvPr>
            <p:ph idx="1"/>
          </p:nvPr>
        </p:nvSpPr>
        <p:spPr>
          <a:xfrm>
            <a:off x="179614" y="1461770"/>
            <a:ext cx="8730706" cy="5255214"/>
          </a:xfrm>
        </p:spPr>
        <p:txBody>
          <a:bodyPr>
            <a:normAutofit fontScale="92500" lnSpcReduction="10000"/>
          </a:bodyPr>
          <a:lstStyle/>
          <a:p>
            <a:r>
              <a:rPr lang="en-US" altLang="zh-CN" dirty="0"/>
              <a:t>Identifying and Recovering from Abuse</a:t>
            </a:r>
          </a:p>
          <a:p>
            <a:r>
              <a:rPr lang="en-US" altLang="zh-CN" dirty="0"/>
              <a:t>Enforcing Well-formed Inputs</a:t>
            </a:r>
          </a:p>
          <a:p>
            <a:r>
              <a:rPr lang="en-US" altLang="zh-CN" dirty="0"/>
              <a:t>Reducing Communication Further</a:t>
            </a:r>
          </a:p>
          <a:p>
            <a:pPr marL="0" indent="0">
              <a:buNone/>
            </a:pPr>
            <a:endParaRPr lang="en-US" altLang="zh-CN" sz="2400" dirty="0"/>
          </a:p>
          <a:p>
            <a:r>
              <a:rPr lang="en-US" altLang="zh-CN" sz="2400" dirty="0"/>
              <a:t>For improvement:</a:t>
            </a:r>
          </a:p>
          <a:p>
            <a:pPr lvl="1"/>
            <a:r>
              <a:rPr lang="en-US" altLang="zh-CN" sz="2000" dirty="0"/>
              <a:t>The cost of key agreement phase is huge</a:t>
            </a:r>
          </a:p>
          <a:p>
            <a:pPr lvl="1"/>
            <a:r>
              <a:rPr lang="en-US" altLang="zh-CN" sz="2000" dirty="0"/>
              <a:t>Secret sharing and recovery are also time-consuming</a:t>
            </a:r>
            <a:endParaRPr lang="en-US" altLang="zh-CN" sz="2400" dirty="0"/>
          </a:p>
          <a:p>
            <a:r>
              <a:rPr lang="en-US" altLang="zh-CN" sz="2400" dirty="0"/>
              <a:t>Further discussion</a:t>
            </a:r>
          </a:p>
          <a:p>
            <a:pPr lvl="1">
              <a:lnSpc>
                <a:spcPct val="110000"/>
              </a:lnSpc>
            </a:pPr>
            <a:r>
              <a:rPr lang="en-US" altLang="zh-CN" sz="2000" dirty="0"/>
              <a:t>NIKE-based Fast Privacy-preserving High-dimensional Data Aggregation for Mobile Devices</a:t>
            </a:r>
          </a:p>
          <a:p>
            <a:pPr lvl="1"/>
            <a:r>
              <a:rPr lang="en-US" altLang="zh-CN" sz="2100" dirty="0" err="1"/>
              <a:t>PrivFL</a:t>
            </a:r>
            <a:r>
              <a:rPr lang="en-US" altLang="zh-CN" sz="2100" dirty="0"/>
              <a:t>: Practical Privacy-preserving Federated Regressions on High-dimensional Data over Mobile Networks</a:t>
            </a:r>
            <a:br>
              <a:rPr lang="en-US" altLang="zh-CN" sz="2000" dirty="0"/>
            </a:br>
            <a:endParaRPr lang="en-US" altLang="zh-CN" sz="2000" dirty="0"/>
          </a:p>
        </p:txBody>
      </p:sp>
    </p:spTree>
    <p:extLst>
      <p:ext uri="{BB962C8B-B14F-4D97-AF65-F5344CB8AC3E}">
        <p14:creationId xmlns:p14="http://schemas.microsoft.com/office/powerpoint/2010/main" val="172337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Shamir’s t-out-of-n Secret Sharing</a:t>
            </a:r>
            <a:endParaRPr lang="zh-CN" altLang="en-US" dirty="0"/>
          </a:p>
        </p:txBody>
      </p:sp>
      <p:sp>
        <p:nvSpPr>
          <p:cNvPr id="3" name="内容占位符 2"/>
          <p:cNvSpPr>
            <a:spLocks noGrp="1"/>
          </p:cNvSpPr>
          <p:nvPr>
            <p:ph idx="1"/>
          </p:nvPr>
        </p:nvSpPr>
        <p:spPr>
          <a:xfrm>
            <a:off x="179614" y="938193"/>
            <a:ext cx="8817429" cy="2100238"/>
          </a:xfrm>
        </p:spPr>
        <p:txBody>
          <a:bodyPr>
            <a:normAutofit/>
          </a:bodyPr>
          <a:lstStyle/>
          <a:p>
            <a:endParaRPr lang="en-US" altLang="zh-CN" dirty="0"/>
          </a:p>
          <a:p>
            <a:r>
              <a:rPr lang="en-US" altLang="zh-CN" dirty="0"/>
              <a:t>Split a secret s into n shares, such that any t shares can be used to reconstruct s, but any set of at most t-1 shares gives no information about s</a:t>
            </a:r>
          </a:p>
          <a:p>
            <a:pPr marL="0" indent="0">
              <a:buNone/>
            </a:pPr>
            <a:endParaRPr lang="en-US" altLang="zh-CN" dirty="0"/>
          </a:p>
          <a:p>
            <a:pPr marL="457200" lvl="2" indent="0">
              <a:spcBef>
                <a:spcPts val="1000"/>
              </a:spcBef>
              <a:buNone/>
            </a:pPr>
            <a:endParaRPr lang="en-US" altLang="zh-CN" sz="2400"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3</a:t>
            </a:fld>
            <a:endParaRPr lang="zh-CN" altLang="en-US" dirty="0"/>
          </a:p>
        </p:txBody>
      </p:sp>
      <p:sp>
        <p:nvSpPr>
          <p:cNvPr id="27" name="内容占位符 2">
            <a:extLst>
              <a:ext uri="{FF2B5EF4-FFF2-40B4-BE49-F238E27FC236}">
                <a16:creationId xmlns:a16="http://schemas.microsoft.com/office/drawing/2014/main" id="{08C5A3AB-733D-4E72-A8AC-BD235FACC3C6}"/>
              </a:ext>
            </a:extLst>
          </p:cNvPr>
          <p:cNvSpPr txBox="1">
            <a:spLocks/>
          </p:cNvSpPr>
          <p:nvPr/>
        </p:nvSpPr>
        <p:spPr>
          <a:xfrm>
            <a:off x="179614" y="3038431"/>
            <a:ext cx="8817429" cy="27706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E.g. y = ax</a:t>
            </a:r>
            <a:r>
              <a:rPr lang="en-US" altLang="zh-CN" baseline="30000" dirty="0"/>
              <a:t>2</a:t>
            </a:r>
            <a:r>
              <a:rPr lang="en-US" altLang="zh-CN" dirty="0"/>
              <a:t> + bx + c </a:t>
            </a:r>
            <a:endParaRPr lang="en-US" altLang="zh-CN" sz="2400" dirty="0"/>
          </a:p>
          <a:p>
            <a:r>
              <a:rPr lang="en-US" altLang="zh-CN" sz="2400" dirty="0"/>
              <a:t>Coordinates – Shares</a:t>
            </a:r>
          </a:p>
          <a:p>
            <a:r>
              <a:rPr lang="en-US" altLang="zh-CN" sz="2400" dirty="0" err="1"/>
              <a:t>a,b,c</a:t>
            </a:r>
            <a:r>
              <a:rPr lang="en-US" altLang="zh-CN" sz="2400" dirty="0"/>
              <a:t> – Secret</a:t>
            </a:r>
          </a:p>
          <a:p>
            <a:r>
              <a:rPr lang="en-US" altLang="zh-CN" sz="2400" dirty="0"/>
              <a:t>t = 3</a:t>
            </a:r>
          </a:p>
          <a:p>
            <a:endParaRPr lang="en-US" altLang="zh-CN" sz="2400" dirty="0"/>
          </a:p>
        </p:txBody>
      </p:sp>
      <p:pic>
        <p:nvPicPr>
          <p:cNvPr id="4" name="图片 3">
            <a:extLst>
              <a:ext uri="{FF2B5EF4-FFF2-40B4-BE49-F238E27FC236}">
                <a16:creationId xmlns:a16="http://schemas.microsoft.com/office/drawing/2014/main" id="{F8A6116F-1BAF-405D-8349-9B275D9CDC70}"/>
              </a:ext>
            </a:extLst>
          </p:cNvPr>
          <p:cNvPicPr>
            <a:picLocks noChangeAspect="1"/>
          </p:cNvPicPr>
          <p:nvPr/>
        </p:nvPicPr>
        <p:blipFill>
          <a:blip r:embed="rId3"/>
          <a:stretch>
            <a:fillRect/>
          </a:stretch>
        </p:blipFill>
        <p:spPr>
          <a:xfrm>
            <a:off x="5439725" y="3245322"/>
            <a:ext cx="3627434" cy="3269263"/>
          </a:xfrm>
          <a:prstGeom prst="rect">
            <a:avLst/>
          </a:prstGeom>
        </p:spPr>
      </p:pic>
    </p:spTree>
    <p:extLst>
      <p:ext uri="{BB962C8B-B14F-4D97-AF65-F5344CB8AC3E}">
        <p14:creationId xmlns:p14="http://schemas.microsoft.com/office/powerpoint/2010/main" val="124386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Diffie Hellman Key Agreement</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4</a:t>
            </a:fld>
            <a:endParaRPr lang="zh-CN" altLang="en-US" dirty="0"/>
          </a:p>
        </p:txBody>
      </p:sp>
      <p:pic>
        <p:nvPicPr>
          <p:cNvPr id="7" name="图片 6">
            <a:extLst>
              <a:ext uri="{FF2B5EF4-FFF2-40B4-BE49-F238E27FC236}">
                <a16:creationId xmlns:a16="http://schemas.microsoft.com/office/drawing/2014/main" id="{36841B18-CEAA-4EBC-BBDC-350F8012BFDE}"/>
              </a:ext>
            </a:extLst>
          </p:cNvPr>
          <p:cNvPicPr>
            <a:picLocks noChangeAspect="1"/>
          </p:cNvPicPr>
          <p:nvPr/>
        </p:nvPicPr>
        <p:blipFill>
          <a:blip r:embed="rId3"/>
          <a:stretch>
            <a:fillRect/>
          </a:stretch>
        </p:blipFill>
        <p:spPr>
          <a:xfrm>
            <a:off x="16328" y="1137913"/>
            <a:ext cx="9144000" cy="5583563"/>
          </a:xfrm>
          <a:prstGeom prst="rect">
            <a:avLst/>
          </a:prstGeom>
        </p:spPr>
      </p:pic>
      <p:sp>
        <p:nvSpPr>
          <p:cNvPr id="16" name="文本框 15">
            <a:extLst>
              <a:ext uri="{FF2B5EF4-FFF2-40B4-BE49-F238E27FC236}">
                <a16:creationId xmlns:a16="http://schemas.microsoft.com/office/drawing/2014/main" id="{0C89E261-344B-4B14-AE6A-55FFAD23C2D1}"/>
              </a:ext>
            </a:extLst>
          </p:cNvPr>
          <p:cNvSpPr txBox="1"/>
          <p:nvPr/>
        </p:nvSpPr>
        <p:spPr>
          <a:xfrm>
            <a:off x="3539267" y="2054712"/>
            <a:ext cx="2295437" cy="646331"/>
          </a:xfrm>
          <a:prstGeom prst="rect">
            <a:avLst/>
          </a:prstGeom>
          <a:noFill/>
        </p:spPr>
        <p:txBody>
          <a:bodyPr wrap="none" rtlCol="0">
            <a:spAutoFit/>
          </a:bodyPr>
          <a:lstStyle/>
          <a:p>
            <a:r>
              <a:rPr lang="en-US" altLang="zh-CN" sz="3600" dirty="0" err="1"/>
              <a:t>KA.param</a:t>
            </a:r>
            <a:r>
              <a:rPr lang="en-US" altLang="zh-CN" sz="3600" dirty="0"/>
              <a:t>()</a:t>
            </a:r>
            <a:endParaRPr lang="zh-CN" altLang="en-US" sz="3600" dirty="0"/>
          </a:p>
        </p:txBody>
      </p:sp>
      <p:sp>
        <p:nvSpPr>
          <p:cNvPr id="18" name="文本框 17">
            <a:extLst>
              <a:ext uri="{FF2B5EF4-FFF2-40B4-BE49-F238E27FC236}">
                <a16:creationId xmlns:a16="http://schemas.microsoft.com/office/drawing/2014/main" id="{19B1647C-ABB7-449A-BA77-6A5F685F685F}"/>
              </a:ext>
            </a:extLst>
          </p:cNvPr>
          <p:cNvSpPr txBox="1"/>
          <p:nvPr/>
        </p:nvSpPr>
        <p:spPr>
          <a:xfrm>
            <a:off x="3079375" y="3510627"/>
            <a:ext cx="1781834" cy="646331"/>
          </a:xfrm>
          <a:prstGeom prst="rect">
            <a:avLst/>
          </a:prstGeom>
          <a:noFill/>
        </p:spPr>
        <p:txBody>
          <a:bodyPr wrap="none" rtlCol="0">
            <a:spAutoFit/>
          </a:bodyPr>
          <a:lstStyle/>
          <a:p>
            <a:r>
              <a:rPr lang="en-US" altLang="zh-CN" sz="3600" dirty="0" err="1"/>
              <a:t>KA.gen</a:t>
            </a:r>
            <a:r>
              <a:rPr lang="en-US" altLang="zh-CN" sz="3600" dirty="0"/>
              <a:t>()</a:t>
            </a:r>
            <a:endParaRPr lang="zh-CN" altLang="en-US" sz="3600" dirty="0"/>
          </a:p>
        </p:txBody>
      </p:sp>
      <p:sp>
        <p:nvSpPr>
          <p:cNvPr id="19" name="右大括号 18">
            <a:extLst>
              <a:ext uri="{FF2B5EF4-FFF2-40B4-BE49-F238E27FC236}">
                <a16:creationId xmlns:a16="http://schemas.microsoft.com/office/drawing/2014/main" id="{E492C18C-CFA6-4814-B01F-A96D0AE00214}"/>
              </a:ext>
            </a:extLst>
          </p:cNvPr>
          <p:cNvSpPr/>
          <p:nvPr/>
        </p:nvSpPr>
        <p:spPr>
          <a:xfrm>
            <a:off x="3033656" y="3429000"/>
            <a:ext cx="45719" cy="9170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7F8FC54D-9CDE-4106-8F00-5F49715FD2E8}"/>
              </a:ext>
            </a:extLst>
          </p:cNvPr>
          <p:cNvSpPr txBox="1"/>
          <p:nvPr/>
        </p:nvSpPr>
        <p:spPr>
          <a:xfrm>
            <a:off x="3539266" y="5116051"/>
            <a:ext cx="2143344" cy="646331"/>
          </a:xfrm>
          <a:prstGeom prst="rect">
            <a:avLst/>
          </a:prstGeom>
          <a:noFill/>
        </p:spPr>
        <p:txBody>
          <a:bodyPr wrap="none" rtlCol="0">
            <a:spAutoFit/>
          </a:bodyPr>
          <a:lstStyle/>
          <a:p>
            <a:r>
              <a:rPr lang="en-US" altLang="zh-CN" sz="3600" dirty="0" err="1"/>
              <a:t>KA.agree</a:t>
            </a:r>
            <a:r>
              <a:rPr lang="en-US" altLang="zh-CN" sz="3600" dirty="0"/>
              <a:t>()</a:t>
            </a:r>
            <a:endParaRPr lang="zh-CN" altLang="en-US" sz="3600" dirty="0"/>
          </a:p>
        </p:txBody>
      </p:sp>
      <p:cxnSp>
        <p:nvCxnSpPr>
          <p:cNvPr id="22" name="直接箭头连接符 21">
            <a:extLst>
              <a:ext uri="{FF2B5EF4-FFF2-40B4-BE49-F238E27FC236}">
                <a16:creationId xmlns:a16="http://schemas.microsoft.com/office/drawing/2014/main" id="{36725AD7-BE97-4EDF-B125-5F8F872DC603}"/>
              </a:ext>
            </a:extLst>
          </p:cNvPr>
          <p:cNvCxnSpPr>
            <a:cxnSpLocks/>
          </p:cNvCxnSpPr>
          <p:nvPr/>
        </p:nvCxnSpPr>
        <p:spPr>
          <a:xfrm>
            <a:off x="5421856" y="5439216"/>
            <a:ext cx="4128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7970DC9-2E6A-42CC-B634-68166F01D9EE}"/>
              </a:ext>
            </a:extLst>
          </p:cNvPr>
          <p:cNvCxnSpPr>
            <a:cxnSpLocks/>
          </p:cNvCxnSpPr>
          <p:nvPr/>
        </p:nvCxnSpPr>
        <p:spPr>
          <a:xfrm flipH="1">
            <a:off x="3410174" y="5439216"/>
            <a:ext cx="3119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53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Two Assumptions</a:t>
            </a:r>
            <a:endParaRPr lang="zh-CN" altLang="en-US" dirty="0"/>
          </a:p>
        </p:txBody>
      </p:sp>
      <p:sp>
        <p:nvSpPr>
          <p:cNvPr id="3" name="内容占位符 2"/>
          <p:cNvSpPr>
            <a:spLocks noGrp="1"/>
          </p:cNvSpPr>
          <p:nvPr>
            <p:ph idx="1"/>
          </p:nvPr>
        </p:nvSpPr>
        <p:spPr>
          <a:xfrm>
            <a:off x="179614" y="1159329"/>
            <a:ext cx="8817429" cy="5017634"/>
          </a:xfrm>
        </p:spPr>
        <p:txBody>
          <a:bodyPr>
            <a:normAutofit/>
          </a:bodyPr>
          <a:lstStyle/>
          <a:p>
            <a:r>
              <a:rPr lang="en-US" altLang="zh-CN" dirty="0"/>
              <a:t>Decisional Diffie-Hellman assumption(DDH)</a:t>
            </a:r>
          </a:p>
        </p:txBody>
      </p:sp>
      <p:sp>
        <p:nvSpPr>
          <p:cNvPr id="5" name="灯片编号占位符 4"/>
          <p:cNvSpPr>
            <a:spLocks noGrp="1"/>
          </p:cNvSpPr>
          <p:nvPr>
            <p:ph type="sldNum" sz="quarter" idx="12"/>
          </p:nvPr>
        </p:nvSpPr>
        <p:spPr/>
        <p:txBody>
          <a:bodyPr/>
          <a:lstStyle/>
          <a:p>
            <a:fld id="{37462A15-251E-4BEC-AF39-7B49AD0A5C95}" type="slidenum">
              <a:rPr lang="zh-CN" altLang="en-US" smtClean="0"/>
              <a:t>5</a:t>
            </a:fld>
            <a:endParaRPr lang="zh-CN" altLang="en-US" dirty="0"/>
          </a:p>
        </p:txBody>
      </p:sp>
      <p:pic>
        <p:nvPicPr>
          <p:cNvPr id="7" name="图片 6">
            <a:extLst>
              <a:ext uri="{FF2B5EF4-FFF2-40B4-BE49-F238E27FC236}">
                <a16:creationId xmlns:a16="http://schemas.microsoft.com/office/drawing/2014/main" id="{A943BD66-7556-47BA-B5BF-4F1354A9FCB7}"/>
              </a:ext>
            </a:extLst>
          </p:cNvPr>
          <p:cNvPicPr>
            <a:picLocks noChangeAspect="1"/>
          </p:cNvPicPr>
          <p:nvPr/>
        </p:nvPicPr>
        <p:blipFill>
          <a:blip r:embed="rId3"/>
          <a:stretch>
            <a:fillRect/>
          </a:stretch>
        </p:blipFill>
        <p:spPr>
          <a:xfrm>
            <a:off x="441562" y="1830832"/>
            <a:ext cx="4130438" cy="2674951"/>
          </a:xfrm>
          <a:prstGeom prst="rect">
            <a:avLst/>
          </a:prstGeom>
        </p:spPr>
      </p:pic>
      <p:pic>
        <p:nvPicPr>
          <p:cNvPr id="19" name="图片 18">
            <a:extLst>
              <a:ext uri="{FF2B5EF4-FFF2-40B4-BE49-F238E27FC236}">
                <a16:creationId xmlns:a16="http://schemas.microsoft.com/office/drawing/2014/main" id="{1B70BF5C-A4E5-4F56-9B16-1414C92EEC6D}"/>
              </a:ext>
            </a:extLst>
          </p:cNvPr>
          <p:cNvPicPr>
            <a:picLocks noChangeAspect="1"/>
          </p:cNvPicPr>
          <p:nvPr/>
        </p:nvPicPr>
        <p:blipFill>
          <a:blip r:embed="rId4"/>
          <a:stretch>
            <a:fillRect/>
          </a:stretch>
        </p:blipFill>
        <p:spPr>
          <a:xfrm>
            <a:off x="4411570" y="1830832"/>
            <a:ext cx="4732430" cy="3063505"/>
          </a:xfrm>
          <a:prstGeom prst="rect">
            <a:avLst/>
          </a:prstGeom>
        </p:spPr>
      </p:pic>
      <p:sp>
        <p:nvSpPr>
          <p:cNvPr id="20" name="内容占位符 2">
            <a:extLst>
              <a:ext uri="{FF2B5EF4-FFF2-40B4-BE49-F238E27FC236}">
                <a16:creationId xmlns:a16="http://schemas.microsoft.com/office/drawing/2014/main" id="{62F42D3C-F7BF-48B3-873D-12BA4094C80C}"/>
              </a:ext>
            </a:extLst>
          </p:cNvPr>
          <p:cNvSpPr txBox="1">
            <a:spLocks/>
          </p:cNvSpPr>
          <p:nvPr/>
        </p:nvSpPr>
        <p:spPr>
          <a:xfrm>
            <a:off x="253092" y="5443718"/>
            <a:ext cx="8817429" cy="501763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Two Oracle Diffie-Hellman assumption(2ODH)</a:t>
            </a:r>
          </a:p>
          <a:p>
            <a:endParaRPr lang="en-US" altLang="zh-CN" dirty="0"/>
          </a:p>
        </p:txBody>
      </p:sp>
      <p:pic>
        <p:nvPicPr>
          <p:cNvPr id="22" name="图片 21">
            <a:extLst>
              <a:ext uri="{FF2B5EF4-FFF2-40B4-BE49-F238E27FC236}">
                <a16:creationId xmlns:a16="http://schemas.microsoft.com/office/drawing/2014/main" id="{0CB0C4E9-7317-4D63-80EB-C9EB8D2578A7}"/>
              </a:ext>
            </a:extLst>
          </p:cNvPr>
          <p:cNvPicPr>
            <a:picLocks noChangeAspect="1"/>
          </p:cNvPicPr>
          <p:nvPr/>
        </p:nvPicPr>
        <p:blipFill>
          <a:blip r:embed="rId5"/>
          <a:stretch>
            <a:fillRect/>
          </a:stretch>
        </p:blipFill>
        <p:spPr>
          <a:xfrm>
            <a:off x="5049011" y="4889030"/>
            <a:ext cx="1402202" cy="320068"/>
          </a:xfrm>
          <a:prstGeom prst="rect">
            <a:avLst/>
          </a:prstGeom>
        </p:spPr>
      </p:pic>
      <p:pic>
        <p:nvPicPr>
          <p:cNvPr id="23" name="图片 22">
            <a:extLst>
              <a:ext uri="{FF2B5EF4-FFF2-40B4-BE49-F238E27FC236}">
                <a16:creationId xmlns:a16="http://schemas.microsoft.com/office/drawing/2014/main" id="{7D26CF39-43DC-4D26-90F9-57EB692F9CF3}"/>
              </a:ext>
            </a:extLst>
          </p:cNvPr>
          <p:cNvPicPr>
            <a:picLocks noChangeAspect="1"/>
          </p:cNvPicPr>
          <p:nvPr/>
        </p:nvPicPr>
        <p:blipFill>
          <a:blip r:embed="rId6"/>
          <a:stretch>
            <a:fillRect/>
          </a:stretch>
        </p:blipFill>
        <p:spPr>
          <a:xfrm>
            <a:off x="1308815" y="4748048"/>
            <a:ext cx="1386960" cy="281964"/>
          </a:xfrm>
          <a:prstGeom prst="rect">
            <a:avLst/>
          </a:prstGeom>
        </p:spPr>
      </p:pic>
    </p:spTree>
    <p:extLst>
      <p:ext uri="{BB962C8B-B14F-4D97-AF65-F5344CB8AC3E}">
        <p14:creationId xmlns:p14="http://schemas.microsoft.com/office/powerpoint/2010/main" val="11347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Some defined algorithm</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6</a:t>
            </a:fld>
            <a:endParaRPr lang="zh-CN" altLang="en-US" dirty="0"/>
          </a:p>
        </p:txBody>
      </p:sp>
      <p:sp>
        <p:nvSpPr>
          <p:cNvPr id="8" name="内容占位符 2"/>
          <p:cNvSpPr>
            <a:spLocks noGrp="1"/>
          </p:cNvSpPr>
          <p:nvPr>
            <p:ph idx="1"/>
          </p:nvPr>
        </p:nvSpPr>
        <p:spPr>
          <a:xfrm>
            <a:off x="179614" y="1159329"/>
            <a:ext cx="8817429" cy="1069521"/>
          </a:xfrm>
        </p:spPr>
        <p:txBody>
          <a:bodyPr>
            <a:normAutofit/>
          </a:bodyPr>
          <a:lstStyle/>
          <a:p>
            <a:r>
              <a:rPr lang="en-US" altLang="zh-CN" dirty="0"/>
              <a:t>Authenticated Encryption</a:t>
            </a:r>
          </a:p>
          <a:p>
            <a:pPr lvl="1"/>
            <a:r>
              <a:rPr lang="en-US" altLang="zh-CN" dirty="0" err="1"/>
              <a:t>AE.enc</a:t>
            </a:r>
            <a:r>
              <a:rPr lang="en-US" altLang="zh-CN" dirty="0"/>
              <a:t>() </a:t>
            </a:r>
            <a:r>
              <a:rPr lang="en-US" altLang="zh-CN" dirty="0" err="1"/>
              <a:t>AE.dec</a:t>
            </a:r>
            <a:r>
              <a:rPr lang="en-US" altLang="zh-CN" dirty="0"/>
              <a:t>()</a:t>
            </a:r>
          </a:p>
          <a:p>
            <a:pPr marL="457200" lvl="1" indent="0">
              <a:buNone/>
            </a:pPr>
            <a:endParaRPr lang="zh-CN" altLang="en-US" dirty="0"/>
          </a:p>
          <a:p>
            <a:pPr marL="914400" lvl="2" indent="0">
              <a:buNone/>
            </a:pPr>
            <a:endParaRPr lang="en-US" altLang="zh-CN" dirty="0"/>
          </a:p>
        </p:txBody>
      </p:sp>
      <p:sp>
        <p:nvSpPr>
          <p:cNvPr id="17" name="内容占位符 2">
            <a:extLst>
              <a:ext uri="{FF2B5EF4-FFF2-40B4-BE49-F238E27FC236}">
                <a16:creationId xmlns:a16="http://schemas.microsoft.com/office/drawing/2014/main" id="{A2814E41-235C-44BE-AF36-8478F2514914}"/>
              </a:ext>
            </a:extLst>
          </p:cNvPr>
          <p:cNvSpPr txBox="1">
            <a:spLocks/>
          </p:cNvSpPr>
          <p:nvPr/>
        </p:nvSpPr>
        <p:spPr>
          <a:xfrm>
            <a:off x="179614" y="2318658"/>
            <a:ext cx="8817429" cy="10695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Pseudorandom Generator </a:t>
            </a:r>
          </a:p>
          <a:p>
            <a:pPr lvl="1"/>
            <a:r>
              <a:rPr lang="en-US" altLang="zh-CN" dirty="0"/>
              <a:t>PRG()</a:t>
            </a:r>
          </a:p>
          <a:p>
            <a:pPr marL="457200" lvl="1" indent="0">
              <a:buFont typeface="Arial" panose="020B0604020202020204" pitchFamily="34" charset="0"/>
              <a:buNone/>
            </a:pPr>
            <a:endParaRPr lang="zh-CN" altLang="en-US" dirty="0"/>
          </a:p>
          <a:p>
            <a:pPr marL="914400" lvl="2" indent="0">
              <a:buFont typeface="Arial" panose="020B0604020202020204" pitchFamily="34" charset="0"/>
              <a:buNone/>
            </a:pPr>
            <a:endParaRPr lang="en-US" altLang="zh-CN" dirty="0"/>
          </a:p>
        </p:txBody>
      </p:sp>
      <p:sp>
        <p:nvSpPr>
          <p:cNvPr id="19" name="内容占位符 2">
            <a:extLst>
              <a:ext uri="{FF2B5EF4-FFF2-40B4-BE49-F238E27FC236}">
                <a16:creationId xmlns:a16="http://schemas.microsoft.com/office/drawing/2014/main" id="{6D59ADA1-2196-45A1-B289-84067218B2A7}"/>
              </a:ext>
            </a:extLst>
          </p:cNvPr>
          <p:cNvSpPr txBox="1">
            <a:spLocks/>
          </p:cNvSpPr>
          <p:nvPr/>
        </p:nvSpPr>
        <p:spPr>
          <a:xfrm>
            <a:off x="179614" y="3477987"/>
            <a:ext cx="8817429" cy="144961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dirty="0"/>
              <a:t>Signature Scheme </a:t>
            </a:r>
          </a:p>
          <a:p>
            <a:pPr lvl="1"/>
            <a:r>
              <a:rPr lang="en-US" altLang="zh-CN" sz="2800" dirty="0" err="1"/>
              <a:t>SIG.gen</a:t>
            </a:r>
            <a:r>
              <a:rPr lang="en-US" altLang="zh-CN" sz="2800" dirty="0"/>
              <a:t>(k) </a:t>
            </a:r>
            <a:r>
              <a:rPr lang="zh-CN" altLang="en-US" sz="2800" dirty="0"/>
              <a:t>→</a:t>
            </a:r>
            <a:r>
              <a:rPr lang="en-US" altLang="zh-CN" sz="2800" dirty="0"/>
              <a:t> (</a:t>
            </a:r>
            <a:r>
              <a:rPr lang="en-US" altLang="zh-CN" sz="2800" dirty="0" err="1"/>
              <a:t>d</a:t>
            </a:r>
            <a:r>
              <a:rPr lang="en-US" altLang="zh-CN" sz="2800" baseline="30000" dirty="0" err="1"/>
              <a:t>PK</a:t>
            </a:r>
            <a:r>
              <a:rPr lang="en-US" altLang="zh-CN" sz="2800" dirty="0" err="1"/>
              <a:t>,d</a:t>
            </a:r>
            <a:r>
              <a:rPr lang="en-US" altLang="zh-CN" sz="2800" baseline="30000" dirty="0" err="1"/>
              <a:t>SK</a:t>
            </a:r>
            <a:r>
              <a:rPr lang="en-US" altLang="zh-CN" sz="2800" dirty="0"/>
              <a:t>)</a:t>
            </a:r>
          </a:p>
          <a:p>
            <a:pPr lvl="1"/>
            <a:r>
              <a:rPr lang="en-US" altLang="zh-CN" sz="2800" dirty="0" err="1"/>
              <a:t>SIG.sign</a:t>
            </a:r>
            <a:r>
              <a:rPr lang="en-US" altLang="zh-CN" sz="2800" dirty="0"/>
              <a:t>(</a:t>
            </a:r>
            <a:r>
              <a:rPr lang="en-US" altLang="zh-CN" sz="2800" dirty="0" err="1"/>
              <a:t>d</a:t>
            </a:r>
            <a:r>
              <a:rPr lang="en-US" altLang="zh-CN" sz="2800" baseline="30000" dirty="0" err="1"/>
              <a:t>SK</a:t>
            </a:r>
            <a:r>
              <a:rPr lang="en-US" altLang="zh-CN" sz="2800" dirty="0" err="1"/>
              <a:t>,m</a:t>
            </a:r>
            <a:r>
              <a:rPr lang="en-US" altLang="zh-CN" sz="2800" dirty="0"/>
              <a:t>) </a:t>
            </a:r>
            <a:r>
              <a:rPr lang="zh-CN" altLang="en-US" sz="2800" dirty="0"/>
              <a:t>→ </a:t>
            </a:r>
            <a:r>
              <a:rPr lang="el-GR" altLang="zh-CN" dirty="0"/>
              <a:t>σ</a:t>
            </a:r>
          </a:p>
          <a:p>
            <a:pPr lvl="1"/>
            <a:r>
              <a:rPr lang="en-US" altLang="zh-CN" sz="2800" dirty="0" err="1"/>
              <a:t>SIG.ver</a:t>
            </a:r>
            <a:r>
              <a:rPr lang="en-US" altLang="zh-CN" sz="2800" dirty="0"/>
              <a:t>(</a:t>
            </a:r>
            <a:r>
              <a:rPr lang="en-US" altLang="zh-CN" sz="2800" dirty="0" err="1"/>
              <a:t>d</a:t>
            </a:r>
            <a:r>
              <a:rPr lang="en-US" altLang="zh-CN" sz="2800" baseline="30000" dirty="0" err="1"/>
              <a:t>PK</a:t>
            </a:r>
            <a:r>
              <a:rPr lang="en-US" altLang="zh-CN" sz="2800" dirty="0" err="1"/>
              <a:t>,m</a:t>
            </a:r>
            <a:r>
              <a:rPr lang="en-US" altLang="zh-CN" sz="2800" dirty="0"/>
              <a:t>,</a:t>
            </a:r>
            <a:r>
              <a:rPr lang="el-GR" altLang="zh-CN" dirty="0"/>
              <a:t> σ</a:t>
            </a:r>
            <a:r>
              <a:rPr lang="en-US" altLang="zh-CN" sz="2800" dirty="0"/>
              <a:t>) </a:t>
            </a:r>
            <a:r>
              <a:rPr lang="zh-CN" altLang="en-US" sz="2800" dirty="0"/>
              <a:t>→ </a:t>
            </a:r>
            <a:r>
              <a:rPr lang="en-US" altLang="zh-CN" sz="2800" dirty="0"/>
              <a:t>[0,1] </a:t>
            </a:r>
          </a:p>
          <a:p>
            <a:pPr marL="457200" lvl="1" indent="0">
              <a:buFont typeface="Arial" panose="020B0604020202020204" pitchFamily="34" charset="0"/>
              <a:buNone/>
            </a:pPr>
            <a:endParaRPr lang="zh-CN" altLang="en-US" dirty="0"/>
          </a:p>
          <a:p>
            <a:pPr marL="914400" lvl="2" indent="0">
              <a:buFont typeface="Arial" panose="020B0604020202020204" pitchFamily="34" charset="0"/>
              <a:buNone/>
            </a:pPr>
            <a:endParaRPr lang="en-US" altLang="zh-CN" dirty="0"/>
          </a:p>
        </p:txBody>
      </p:sp>
      <p:sp>
        <p:nvSpPr>
          <p:cNvPr id="20" name="内容占位符 2">
            <a:extLst>
              <a:ext uri="{FF2B5EF4-FFF2-40B4-BE49-F238E27FC236}">
                <a16:creationId xmlns:a16="http://schemas.microsoft.com/office/drawing/2014/main" id="{9776B14D-3790-4EC4-A739-D7FD47FBC9F9}"/>
              </a:ext>
            </a:extLst>
          </p:cNvPr>
          <p:cNvSpPr txBox="1">
            <a:spLocks/>
          </p:cNvSpPr>
          <p:nvPr/>
        </p:nvSpPr>
        <p:spPr>
          <a:xfrm>
            <a:off x="163285" y="5017408"/>
            <a:ext cx="8817429" cy="10695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Public Key Infrastructure</a:t>
            </a:r>
          </a:p>
          <a:p>
            <a:pPr lvl="1"/>
            <a:r>
              <a:rPr lang="en-US" altLang="zh-CN" dirty="0"/>
              <a:t>The bulletin board</a:t>
            </a:r>
          </a:p>
          <a:p>
            <a:pPr marL="457200" lvl="1" indent="0">
              <a:buFont typeface="Arial" panose="020B0604020202020204" pitchFamily="34" charset="0"/>
              <a:buNone/>
            </a:pPr>
            <a:endParaRPr lang="zh-CN" altLang="en-US" dirty="0"/>
          </a:p>
          <a:p>
            <a:pPr marL="914400" lvl="2" indent="0">
              <a:buFont typeface="Arial" panose="020B0604020202020204" pitchFamily="34" charset="0"/>
              <a:buNone/>
            </a:pPr>
            <a:endParaRPr lang="en-US" altLang="zh-CN" dirty="0"/>
          </a:p>
        </p:txBody>
      </p:sp>
    </p:spTree>
    <p:extLst>
      <p:ext uri="{BB962C8B-B14F-4D97-AF65-F5344CB8AC3E}">
        <p14:creationId xmlns:p14="http://schemas.microsoft.com/office/powerpoint/2010/main" val="103476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Verison.0 Masking with One-Time Pads</a:t>
            </a: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7</a:t>
            </a:fld>
            <a:endParaRPr lang="zh-CN" altLang="en-US" dirty="0"/>
          </a:p>
        </p:txBody>
      </p:sp>
      <p:sp>
        <p:nvSpPr>
          <p:cNvPr id="14" name="内容占位符 13">
            <a:extLst>
              <a:ext uri="{FF2B5EF4-FFF2-40B4-BE49-F238E27FC236}">
                <a16:creationId xmlns:a16="http://schemas.microsoft.com/office/drawing/2014/main" id="{3403DF9F-9DC8-4E51-B8F0-49074D0E4432}"/>
              </a:ext>
            </a:extLst>
          </p:cNvPr>
          <p:cNvSpPr>
            <a:spLocks noGrp="1"/>
          </p:cNvSpPr>
          <p:nvPr>
            <p:ph idx="1"/>
          </p:nvPr>
        </p:nvSpPr>
        <p:spPr/>
        <p:txBody>
          <a:bodyPr/>
          <a:lstStyle/>
          <a:p>
            <a:r>
              <a:rPr lang="en-US" altLang="zh-CN" dirty="0"/>
              <a:t>Clients:</a:t>
            </a:r>
          </a:p>
          <a:p>
            <a:endParaRPr lang="en-US" altLang="zh-CN" dirty="0"/>
          </a:p>
          <a:p>
            <a:endParaRPr lang="en-US" altLang="zh-CN" dirty="0"/>
          </a:p>
          <a:p>
            <a:endParaRPr lang="en-US" altLang="zh-CN" dirty="0"/>
          </a:p>
          <a:p>
            <a:r>
              <a:rPr lang="en-US" altLang="zh-CN" dirty="0"/>
              <a:t>Server:</a:t>
            </a:r>
          </a:p>
          <a:p>
            <a:endParaRPr lang="en-US" altLang="zh-CN" dirty="0"/>
          </a:p>
        </p:txBody>
      </p:sp>
      <p:pic>
        <p:nvPicPr>
          <p:cNvPr id="15" name="内容占位符 9">
            <a:extLst>
              <a:ext uri="{FF2B5EF4-FFF2-40B4-BE49-F238E27FC236}">
                <a16:creationId xmlns:a16="http://schemas.microsoft.com/office/drawing/2014/main" id="{C6F95EAF-51EC-452F-93D6-18EAAB449736}"/>
              </a:ext>
            </a:extLst>
          </p:cNvPr>
          <p:cNvPicPr>
            <a:picLocks noChangeAspect="1"/>
          </p:cNvPicPr>
          <p:nvPr/>
        </p:nvPicPr>
        <p:blipFill>
          <a:blip r:embed="rId3"/>
          <a:stretch>
            <a:fillRect/>
          </a:stretch>
        </p:blipFill>
        <p:spPr>
          <a:xfrm>
            <a:off x="548799" y="1786389"/>
            <a:ext cx="8046402" cy="1169536"/>
          </a:xfrm>
          <a:prstGeom prst="rect">
            <a:avLst/>
          </a:prstGeom>
        </p:spPr>
      </p:pic>
      <p:pic>
        <p:nvPicPr>
          <p:cNvPr id="16" name="图片 15">
            <a:extLst>
              <a:ext uri="{FF2B5EF4-FFF2-40B4-BE49-F238E27FC236}">
                <a16:creationId xmlns:a16="http://schemas.microsoft.com/office/drawing/2014/main" id="{CC84E665-D346-4E82-B579-7DA4513DFE57}"/>
              </a:ext>
            </a:extLst>
          </p:cNvPr>
          <p:cNvPicPr>
            <a:picLocks noChangeAspect="1"/>
          </p:cNvPicPr>
          <p:nvPr/>
        </p:nvPicPr>
        <p:blipFill>
          <a:blip r:embed="rId4"/>
          <a:stretch>
            <a:fillRect/>
          </a:stretch>
        </p:blipFill>
        <p:spPr>
          <a:xfrm>
            <a:off x="899002" y="3902076"/>
            <a:ext cx="5451390" cy="2531003"/>
          </a:xfrm>
          <a:prstGeom prst="rect">
            <a:avLst/>
          </a:prstGeom>
        </p:spPr>
      </p:pic>
    </p:spTree>
    <p:extLst>
      <p:ext uri="{BB962C8B-B14F-4D97-AF65-F5344CB8AC3E}">
        <p14:creationId xmlns:p14="http://schemas.microsoft.com/office/powerpoint/2010/main" val="3829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574" y="243840"/>
            <a:ext cx="8817429" cy="1069521"/>
          </a:xfrm>
        </p:spPr>
        <p:txBody>
          <a:bodyPr>
            <a:normAutofit fontScale="90000"/>
          </a:bodyPr>
          <a:lstStyle/>
          <a:p>
            <a:r>
              <a:rPr lang="en-US" altLang="zh-CN" dirty="0"/>
              <a:t>Verison.1 </a:t>
            </a:r>
            <a:r>
              <a:rPr lang="en-US" altLang="zh-CN" sz="4000" dirty="0"/>
              <a:t>Efficient Communication and Handling Dropped Users </a:t>
            </a:r>
            <a:br>
              <a:rPr lang="en-US" altLang="zh-CN" dirty="0"/>
            </a:b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8</a:t>
            </a:fld>
            <a:endParaRPr lang="zh-CN" altLang="en-US" dirty="0"/>
          </a:p>
        </p:txBody>
      </p:sp>
      <p:sp>
        <p:nvSpPr>
          <p:cNvPr id="10" name="内容占位符 9">
            <a:extLst>
              <a:ext uri="{FF2B5EF4-FFF2-40B4-BE49-F238E27FC236}">
                <a16:creationId xmlns:a16="http://schemas.microsoft.com/office/drawing/2014/main" id="{8E2525C7-CDE6-4B6A-B34D-08E58C444C8D}"/>
              </a:ext>
            </a:extLst>
          </p:cNvPr>
          <p:cNvSpPr>
            <a:spLocks noGrp="1"/>
          </p:cNvSpPr>
          <p:nvPr>
            <p:ph idx="1"/>
          </p:nvPr>
        </p:nvSpPr>
        <p:spPr>
          <a:xfrm>
            <a:off x="240566" y="1389967"/>
            <a:ext cx="8817429" cy="1539081"/>
          </a:xfrm>
        </p:spPr>
        <p:txBody>
          <a:bodyPr/>
          <a:lstStyle/>
          <a:p>
            <a:r>
              <a:rPr lang="en-US" altLang="zh-CN" dirty="0"/>
              <a:t>Compared with Version.0:</a:t>
            </a:r>
          </a:p>
          <a:p>
            <a:pPr lvl="1"/>
            <a:r>
              <a:rPr lang="en-US" altLang="zh-CN" dirty="0" err="1"/>
              <a:t>s</a:t>
            </a:r>
            <a:r>
              <a:rPr lang="en-US" altLang="zh-CN" baseline="-25000" dirty="0" err="1"/>
              <a:t>u,v</a:t>
            </a:r>
            <a:r>
              <a:rPr lang="en-US" altLang="zh-CN" baseline="-25000" dirty="0"/>
              <a:t>  </a:t>
            </a:r>
            <a:r>
              <a:rPr lang="zh-CN" altLang="en-US" dirty="0"/>
              <a:t>→ </a:t>
            </a:r>
            <a:r>
              <a:rPr lang="en-US" altLang="zh-CN" dirty="0"/>
              <a:t>PRG(</a:t>
            </a:r>
            <a:r>
              <a:rPr lang="en-US" altLang="zh-CN" dirty="0" err="1"/>
              <a:t>s</a:t>
            </a:r>
            <a:r>
              <a:rPr lang="en-US" altLang="zh-CN" baseline="-25000" dirty="0" err="1"/>
              <a:t>u,v</a:t>
            </a:r>
            <a:r>
              <a:rPr lang="en-US" altLang="zh-CN" dirty="0"/>
              <a:t>)</a:t>
            </a:r>
          </a:p>
          <a:p>
            <a:pPr lvl="1"/>
            <a:r>
              <a:rPr lang="en-US" altLang="zh-CN" dirty="0"/>
              <a:t>If drop, notify the surviving users of the drop-out </a:t>
            </a:r>
          </a:p>
        </p:txBody>
      </p:sp>
      <p:sp>
        <p:nvSpPr>
          <p:cNvPr id="11" name="内容占位符 9">
            <a:extLst>
              <a:ext uri="{FF2B5EF4-FFF2-40B4-BE49-F238E27FC236}">
                <a16:creationId xmlns:a16="http://schemas.microsoft.com/office/drawing/2014/main" id="{A79C4A40-3059-4F09-BDC3-0AFA5F58E63E}"/>
              </a:ext>
            </a:extLst>
          </p:cNvPr>
          <p:cNvSpPr txBox="1">
            <a:spLocks/>
          </p:cNvSpPr>
          <p:nvPr/>
        </p:nvSpPr>
        <p:spPr>
          <a:xfrm>
            <a:off x="240566" y="2979251"/>
            <a:ext cx="8817429" cy="13716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But, additional users may drop out in the recovery phase before replying with the seeds</a:t>
            </a:r>
          </a:p>
          <a:p>
            <a:r>
              <a:rPr lang="en-US" altLang="zh-CN" dirty="0"/>
              <a:t>Inexhaustible!</a:t>
            </a:r>
          </a:p>
        </p:txBody>
      </p:sp>
      <p:sp>
        <p:nvSpPr>
          <p:cNvPr id="13" name="内容占位符 9">
            <a:extLst>
              <a:ext uri="{FF2B5EF4-FFF2-40B4-BE49-F238E27FC236}">
                <a16:creationId xmlns:a16="http://schemas.microsoft.com/office/drawing/2014/main" id="{6B12724D-D1EE-4735-96B7-CDCDB1C4FED9}"/>
              </a:ext>
            </a:extLst>
          </p:cNvPr>
          <p:cNvSpPr txBox="1">
            <a:spLocks/>
          </p:cNvSpPr>
          <p:nvPr/>
        </p:nvSpPr>
        <p:spPr>
          <a:xfrm>
            <a:off x="240566" y="4464503"/>
            <a:ext cx="8817429" cy="7602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To solve the above problem:</a:t>
            </a:r>
            <a:r>
              <a:rPr lang="zh-CN" altLang="en-US" dirty="0"/>
              <a:t> </a:t>
            </a:r>
            <a:r>
              <a:rPr lang="en-US" altLang="zh-CN" dirty="0"/>
              <a:t>t-out-of-n Secret Sharing</a:t>
            </a:r>
            <a:r>
              <a:rPr lang="zh-CN" altLang="en-US" dirty="0"/>
              <a:t> </a:t>
            </a:r>
            <a:endParaRPr lang="en-US" altLang="zh-CN" dirty="0"/>
          </a:p>
        </p:txBody>
      </p:sp>
      <p:sp>
        <p:nvSpPr>
          <p:cNvPr id="14" name="内容占位符 9">
            <a:extLst>
              <a:ext uri="{FF2B5EF4-FFF2-40B4-BE49-F238E27FC236}">
                <a16:creationId xmlns:a16="http://schemas.microsoft.com/office/drawing/2014/main" id="{BD28656E-EAEE-40CA-BD93-2E9D39AC596B}"/>
              </a:ext>
            </a:extLst>
          </p:cNvPr>
          <p:cNvSpPr txBox="1">
            <a:spLocks/>
          </p:cNvSpPr>
          <p:nvPr/>
        </p:nvSpPr>
        <p:spPr>
          <a:xfrm>
            <a:off x="240565" y="5030305"/>
            <a:ext cx="8817429" cy="7602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However,</a:t>
            </a:r>
            <a:r>
              <a:rPr lang="zh-CN" altLang="en-US" dirty="0"/>
              <a:t> </a:t>
            </a:r>
            <a:r>
              <a:rPr lang="en-US" altLang="zh-CN" dirty="0"/>
              <a:t>if the user u just delays rather than drops…</a:t>
            </a:r>
          </a:p>
        </p:txBody>
      </p:sp>
    </p:spTree>
    <p:extLst>
      <p:ext uri="{BB962C8B-B14F-4D97-AF65-F5344CB8AC3E}">
        <p14:creationId xmlns:p14="http://schemas.microsoft.com/office/powerpoint/2010/main" val="43096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574" y="243840"/>
            <a:ext cx="8817429" cy="1069521"/>
          </a:xfrm>
        </p:spPr>
        <p:txBody>
          <a:bodyPr>
            <a:normAutofit fontScale="90000"/>
          </a:bodyPr>
          <a:lstStyle/>
          <a:p>
            <a:r>
              <a:rPr lang="en-US" altLang="zh-CN" dirty="0"/>
              <a:t>Verison.2 Double-Masking to Protect Security</a:t>
            </a:r>
            <a:br>
              <a:rPr lang="en-US" altLang="zh-CN" dirty="0"/>
            </a:br>
            <a:endParaRPr lang="zh-CN" altLang="en-US" dirty="0"/>
          </a:p>
        </p:txBody>
      </p:sp>
      <p:sp>
        <p:nvSpPr>
          <p:cNvPr id="5" name="灯片编号占位符 4"/>
          <p:cNvSpPr>
            <a:spLocks noGrp="1"/>
          </p:cNvSpPr>
          <p:nvPr>
            <p:ph type="sldNum" sz="quarter" idx="12"/>
          </p:nvPr>
        </p:nvSpPr>
        <p:spPr/>
        <p:txBody>
          <a:bodyPr/>
          <a:lstStyle/>
          <a:p>
            <a:fld id="{37462A15-251E-4BEC-AF39-7B49AD0A5C95}" type="slidenum">
              <a:rPr lang="zh-CN" altLang="en-US" smtClean="0"/>
              <a:t>9</a:t>
            </a:fld>
            <a:endParaRPr lang="zh-CN" altLang="en-US" dirty="0"/>
          </a:p>
        </p:txBody>
      </p:sp>
      <p:sp>
        <p:nvSpPr>
          <p:cNvPr id="4" name="内容占位符 3">
            <a:extLst>
              <a:ext uri="{FF2B5EF4-FFF2-40B4-BE49-F238E27FC236}">
                <a16:creationId xmlns:a16="http://schemas.microsoft.com/office/drawing/2014/main" id="{95DA8894-BF7C-4EBF-A4BB-5046CEE83A06}"/>
              </a:ext>
            </a:extLst>
          </p:cNvPr>
          <p:cNvSpPr>
            <a:spLocks noGrp="1"/>
          </p:cNvSpPr>
          <p:nvPr>
            <p:ph idx="1"/>
          </p:nvPr>
        </p:nvSpPr>
        <p:spPr>
          <a:xfrm>
            <a:off x="163285" y="1413329"/>
            <a:ext cx="8817429" cy="5017634"/>
          </a:xfrm>
        </p:spPr>
        <p:txBody>
          <a:bodyPr>
            <a:normAutofit fontScale="92500" lnSpcReduction="20000"/>
          </a:bodyPr>
          <a:lstStyle/>
          <a:p>
            <a:r>
              <a:rPr lang="en-US" altLang="zh-CN" dirty="0"/>
              <a:t>To resolve this new security problem, we introduce a double-masking structure </a:t>
            </a:r>
            <a:r>
              <a:rPr lang="en-US" altLang="zh-CN" b="1" u="sng" dirty="0"/>
              <a:t>b</a:t>
            </a:r>
          </a:p>
          <a:p>
            <a:r>
              <a:rPr lang="en-US" altLang="zh-CN" dirty="0"/>
              <a:t>Clients:</a:t>
            </a:r>
          </a:p>
          <a:p>
            <a:endParaRPr lang="en-US" altLang="zh-CN" b="1" u="sng" dirty="0"/>
          </a:p>
          <a:p>
            <a:endParaRPr lang="en-US" altLang="zh-CN" b="1" u="sng" dirty="0"/>
          </a:p>
          <a:p>
            <a:endParaRPr lang="en-US" altLang="zh-CN" b="1" u="sng" dirty="0"/>
          </a:p>
          <a:p>
            <a:endParaRPr lang="en-US" altLang="zh-CN" b="1" u="sng" dirty="0"/>
          </a:p>
          <a:p>
            <a:pPr marL="0" indent="0">
              <a:buNone/>
            </a:pPr>
            <a:endParaRPr lang="en-US" altLang="zh-CN" dirty="0"/>
          </a:p>
          <a:p>
            <a:r>
              <a:rPr lang="en-US" altLang="zh-CN" dirty="0"/>
              <a:t>Server: gather at least t shares of </a:t>
            </a:r>
            <a:r>
              <a:rPr lang="en-US" altLang="zh-CN" dirty="0" err="1"/>
              <a:t>s</a:t>
            </a:r>
            <a:r>
              <a:rPr lang="en-US" altLang="zh-CN" baseline="-25000" dirty="0" err="1"/>
              <a:t>u</a:t>
            </a:r>
            <a:r>
              <a:rPr lang="en-US" altLang="zh-CN" baseline="30000" dirty="0" err="1"/>
              <a:t>SK</a:t>
            </a:r>
            <a:r>
              <a:rPr lang="en-US" altLang="zh-CN" baseline="-25000" dirty="0"/>
              <a:t> </a:t>
            </a:r>
            <a:r>
              <a:rPr lang="en-US" altLang="zh-CN" dirty="0"/>
              <a:t>for all dropped users</a:t>
            </a:r>
          </a:p>
          <a:p>
            <a:pPr marL="0" indent="0">
              <a:buNone/>
            </a:pPr>
            <a:r>
              <a:rPr lang="en-US" altLang="zh-CN" dirty="0"/>
              <a:t>	    and t shares of </a:t>
            </a:r>
            <a:r>
              <a:rPr lang="en-US" altLang="zh-CN" dirty="0" err="1"/>
              <a:t>b</a:t>
            </a:r>
            <a:r>
              <a:rPr lang="en-US" altLang="zh-CN" baseline="-25000" dirty="0" err="1"/>
              <a:t>u</a:t>
            </a:r>
            <a:r>
              <a:rPr lang="en-US" altLang="zh-CN" dirty="0"/>
              <a:t> for all surviving users</a:t>
            </a:r>
            <a:br>
              <a:rPr lang="en-US" altLang="zh-CN" dirty="0"/>
            </a:br>
            <a:endParaRPr lang="zh-CN" altLang="en-US" dirty="0"/>
          </a:p>
        </p:txBody>
      </p:sp>
      <p:pic>
        <p:nvPicPr>
          <p:cNvPr id="8" name="图片 7">
            <a:extLst>
              <a:ext uri="{FF2B5EF4-FFF2-40B4-BE49-F238E27FC236}">
                <a16:creationId xmlns:a16="http://schemas.microsoft.com/office/drawing/2014/main" id="{F1DDCB9E-8EC8-44A8-A461-ABBB28944C29}"/>
              </a:ext>
            </a:extLst>
          </p:cNvPr>
          <p:cNvPicPr>
            <a:picLocks noChangeAspect="1"/>
          </p:cNvPicPr>
          <p:nvPr/>
        </p:nvPicPr>
        <p:blipFill>
          <a:blip r:embed="rId3"/>
          <a:stretch>
            <a:fillRect/>
          </a:stretch>
        </p:blipFill>
        <p:spPr>
          <a:xfrm>
            <a:off x="1412240" y="2523174"/>
            <a:ext cx="5560747" cy="2218051"/>
          </a:xfrm>
          <a:prstGeom prst="rect">
            <a:avLst/>
          </a:prstGeom>
        </p:spPr>
      </p:pic>
    </p:spTree>
    <p:extLst>
      <p:ext uri="{BB962C8B-B14F-4D97-AF65-F5344CB8AC3E}">
        <p14:creationId xmlns:p14="http://schemas.microsoft.com/office/powerpoint/2010/main" val="285527030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85074</TotalTime>
  <Words>2208</Words>
  <Application>Microsoft Office PowerPoint</Application>
  <PresentationFormat>全屏显示(4:3)</PresentationFormat>
  <Paragraphs>176</Paragraphs>
  <Slides>22</Slides>
  <Notes>22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华文新魏</vt:lpstr>
      <vt:lpstr>宋体</vt:lpstr>
      <vt:lpstr>Arial</vt:lpstr>
      <vt:lpstr>Calibri</vt:lpstr>
      <vt:lpstr>Calibri Light</vt:lpstr>
      <vt:lpstr>Office 主题</vt:lpstr>
      <vt:lpstr>PowerPoint 演示文稿</vt:lpstr>
      <vt:lpstr>Motivate</vt:lpstr>
      <vt:lpstr>Shamir’s t-out-of-n Secret Sharing</vt:lpstr>
      <vt:lpstr>Diffie Hellman Key Agreement</vt:lpstr>
      <vt:lpstr>Two Assumptions</vt:lpstr>
      <vt:lpstr>Some defined algorithm</vt:lpstr>
      <vt:lpstr>Verison.0 Masking with One-Time Pads</vt:lpstr>
      <vt:lpstr>Verison.1 Efficient Communication and Handling Dropped Users  </vt:lpstr>
      <vt:lpstr>Verison.2 Double-Masking to Protect Security </vt:lpstr>
      <vt:lpstr>High-level view of our protocol</vt:lpstr>
      <vt:lpstr>Detail</vt:lpstr>
      <vt:lpstr>Detail</vt:lpstr>
      <vt:lpstr>Detail</vt:lpstr>
      <vt:lpstr>Detail</vt:lpstr>
      <vt:lpstr>Detail</vt:lpstr>
      <vt:lpstr>Detail</vt:lpstr>
      <vt:lpstr>Security and Robustness</vt:lpstr>
      <vt:lpstr>Cost Summary</vt:lpstr>
      <vt:lpstr>Evaluation</vt:lpstr>
      <vt:lpstr>Evaluation</vt:lpstr>
      <vt:lpstr>Evaluation</vt:lpstr>
      <vt:lpstr>Future work</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boxwh</dc:creator>
  <cp:lastModifiedBy>XYFan</cp:lastModifiedBy>
  <cp:revision>5981</cp:revision>
  <cp:lastPrinted>2018-01-05T16:10:59Z</cp:lastPrinted>
  <dcterms:created xsi:type="dcterms:W3CDTF">2017-12-15T07:30:42Z</dcterms:created>
  <dcterms:modified xsi:type="dcterms:W3CDTF">2021-11-11T11:11:53Z</dcterms:modified>
</cp:coreProperties>
</file>