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439" r:id="rId3"/>
    <p:sldId id="368" r:id="rId4"/>
    <p:sldId id="430" r:id="rId5"/>
    <p:sldId id="43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</p:sldIdLst>
  <p:sldSz cx="9144000" cy="6858000" type="screen4x3"/>
  <p:notesSz cx="9947275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05"/>
    <a:srgbClr val="CDA3BF"/>
    <a:srgbClr val="E780FF"/>
    <a:srgbClr val="65B2FF"/>
    <a:srgbClr val="96D17A"/>
    <a:srgbClr val="FF9A06"/>
    <a:srgbClr val="65B3FF"/>
    <a:srgbClr val="00B955"/>
    <a:srgbClr val="DA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02" autoAdjust="0"/>
    <p:restoredTop sz="82005" autoAdjust="0"/>
  </p:normalViewPr>
  <p:slideViewPr>
    <p:cSldViewPr snapToGrid="0">
      <p:cViewPr varScale="1">
        <p:scale>
          <a:sx n="71" d="100"/>
          <a:sy n="71" d="100"/>
        </p:scale>
        <p:origin x="1210" y="48"/>
      </p:cViewPr>
      <p:guideLst/>
    </p:cSldViewPr>
  </p:slideViewPr>
  <p:outlineViewPr>
    <p:cViewPr>
      <p:scale>
        <a:sx n="33" d="100"/>
        <a:sy n="33" d="100"/>
      </p:scale>
      <p:origin x="0" y="-5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05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616D-A9BE-4DE4-B703-7148FEDF6932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18C70-5B12-4AD8-8AF2-C2116309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29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4487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84760-A182-472E-B032-DFEC664EFDC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0588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728" y="3300412"/>
            <a:ext cx="795782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FFE93-9B8F-4FBF-930A-9DD5FF87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3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今天介绍的论文是上次分享论文的优化版本，发表在</a:t>
            </a:r>
            <a:r>
              <a:rPr lang="en-US" altLang="zh-CN"/>
              <a:t>CCS 2019</a:t>
            </a:r>
            <a:r>
              <a:rPr lang="zh-CN" altLang="en-US"/>
              <a:t>，由</a:t>
            </a:r>
            <a:r>
              <a:rPr lang="zh-CN" altLang="en-US" dirty="0"/>
              <a:t>滑铁卢大学的三位研究员共同完成，优化策略来降低通信开销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77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0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由图</a:t>
            </a:r>
            <a:r>
              <a:rPr lang="en-US" altLang="zh-CN" dirty="0"/>
              <a:t>6.a</a:t>
            </a:r>
            <a:r>
              <a:rPr lang="zh-CN" altLang="en-US" dirty="0"/>
              <a:t>可以看到一个</a:t>
            </a:r>
            <a:r>
              <a:rPr lang="en-US" altLang="zh-CN" dirty="0" err="1"/>
              <a:t>sharetm</a:t>
            </a:r>
            <a:r>
              <a:rPr lang="zh-CN" altLang="en-US" dirty="0"/>
              <a:t>的性能远小于</a:t>
            </a:r>
            <a:r>
              <a:rPr lang="en-US" altLang="zh-CN" dirty="0"/>
              <a:t>m</a:t>
            </a:r>
            <a:r>
              <a:rPr lang="zh-CN" altLang="en-US" dirty="0"/>
              <a:t>份的</a:t>
            </a:r>
            <a:r>
              <a:rPr lang="en-US" altLang="zh-CN" dirty="0"/>
              <a:t>share23</a:t>
            </a:r>
            <a:r>
              <a:rPr lang="zh-CN" altLang="en-US" dirty="0"/>
              <a:t>和</a:t>
            </a:r>
            <a:r>
              <a:rPr lang="en-US" altLang="zh-CN" dirty="0"/>
              <a:t>rec23</a:t>
            </a:r>
          </a:p>
          <a:p>
            <a:r>
              <a:rPr lang="zh-CN" altLang="en-US" dirty="0"/>
              <a:t>由图</a:t>
            </a:r>
            <a:r>
              <a:rPr lang="en-US" altLang="zh-CN" dirty="0"/>
              <a:t>6.b</a:t>
            </a:r>
            <a:r>
              <a:rPr lang="zh-CN" altLang="en-US" dirty="0"/>
              <a:t>虽然两种方法都比</a:t>
            </a:r>
            <a:r>
              <a:rPr lang="en-US" altLang="zh-CN" dirty="0"/>
              <a:t>ECDH</a:t>
            </a:r>
            <a:r>
              <a:rPr lang="zh-CN" altLang="en-US" dirty="0"/>
              <a:t>差，但是仍比另一篇好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4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7.a b </a:t>
            </a:r>
            <a:r>
              <a:rPr lang="zh-CN" altLang="en-US" dirty="0"/>
              <a:t>可以看到都是优于原论文的</a:t>
            </a:r>
            <a:endParaRPr lang="en-US" altLang="zh-CN" dirty="0"/>
          </a:p>
          <a:p>
            <a:r>
              <a:rPr lang="zh-CN" altLang="zh-CN" dirty="0"/>
              <a:t> 7c 显示掩码然后加密操作的执行时间 对于不同的输入维度和仅用户/服务器和 用户-服务器威胁模型。</a:t>
            </a:r>
            <a:endParaRPr lang="en-US" altLang="zh-CN" dirty="0"/>
          </a:p>
          <a:p>
            <a:r>
              <a:rPr lang="en-US" altLang="zh-CN" dirty="0"/>
              <a:t>7.d </a:t>
            </a:r>
            <a:r>
              <a:rPr lang="zh-CN" altLang="en-US" dirty="0"/>
              <a:t>展现了对</a:t>
            </a:r>
            <a:r>
              <a:rPr lang="en-US" altLang="zh-CN" dirty="0"/>
              <a:t>drop out </a:t>
            </a:r>
            <a:r>
              <a:rPr lang="zh-CN" altLang="en-US" dirty="0"/>
              <a:t>的包容性，原论文中</a:t>
            </a:r>
            <a:r>
              <a:rPr lang="en-US" altLang="zh-CN" dirty="0"/>
              <a:t>drop out</a:t>
            </a:r>
            <a:r>
              <a:rPr lang="zh-CN" altLang="en-US" dirty="0"/>
              <a:t>很糟糕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0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Decrypt then unmask</a:t>
            </a:r>
          </a:p>
          <a:p>
            <a:r>
              <a:rPr lang="zh-CN" altLang="en-US" dirty="0"/>
              <a:t>这篇汇报到此结束，</a:t>
            </a:r>
            <a:r>
              <a:rPr lang="en-US" altLang="zh-CN" dirty="0"/>
              <a:t>open</a:t>
            </a:r>
            <a:r>
              <a:rPr lang="zh-CN" altLang="en-US" dirty="0"/>
              <a:t>问题如何解决</a:t>
            </a:r>
            <a:r>
              <a:rPr lang="en-US" altLang="zh-CN" dirty="0" err="1"/>
              <a:t>k_i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 err="1"/>
              <a:t>t,m</a:t>
            </a:r>
            <a:r>
              <a:rPr lang="en-US" altLang="zh-CN" dirty="0"/>
              <a:t>)-</a:t>
            </a:r>
            <a:r>
              <a:rPr lang="en-US" altLang="zh-CN" dirty="0" err="1"/>
              <a:t>tss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1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SSP</a:t>
            </a:r>
            <a:r>
              <a:rPr lang="zh-CN" altLang="en-US" dirty="0"/>
              <a:t>构成最终密钥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7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KDF</a:t>
            </a:r>
            <a:r>
              <a:rPr lang="zh-CN" altLang="en-US" dirty="0"/>
              <a:t>即密钥生成函数，可以看做一种加了椒盐噪声的哈希表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5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6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9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MK</a:t>
            </a:r>
            <a:r>
              <a:rPr lang="zh-CN" altLang="en-US" dirty="0"/>
              <a:t>用于聚合，</a:t>
            </a:r>
            <a:r>
              <a:rPr lang="en-US" altLang="zh-CN" dirty="0"/>
              <a:t>EK</a:t>
            </a:r>
            <a:r>
              <a:rPr lang="zh-CN" altLang="en-US" dirty="0"/>
              <a:t>用于加密</a:t>
            </a:r>
            <a:endParaRPr lang="en-US" altLang="zh-CN" dirty="0"/>
          </a:p>
          <a:p>
            <a:r>
              <a:rPr lang="en-US" altLang="zh-CN" dirty="0"/>
              <a:t>[Tl,Tl+1]</a:t>
            </a:r>
            <a:r>
              <a:rPr lang="zh-CN" altLang="en-US" dirty="0"/>
              <a:t>内第</a:t>
            </a:r>
            <a:r>
              <a:rPr lang="el-GR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l-GR" altLang="zh-CN" dirty="0"/>
              <a:t> </a:t>
            </a:r>
            <a:r>
              <a:rPr lang="zh-CN" altLang="en-US" dirty="0"/>
              <a:t>次聚合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one-way key chain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MK</a:t>
            </a:r>
            <a:r>
              <a:rPr lang="zh-CN" altLang="en-US" dirty="0"/>
              <a:t>用于聚合，</a:t>
            </a:r>
            <a:r>
              <a:rPr lang="en-US" altLang="zh-CN" dirty="0"/>
              <a:t>EK</a:t>
            </a:r>
            <a:r>
              <a:rPr lang="zh-CN" altLang="en-US" dirty="0"/>
              <a:t>用于加密</a:t>
            </a:r>
            <a:endParaRPr lang="en-US" altLang="zh-CN" dirty="0"/>
          </a:p>
          <a:p>
            <a:r>
              <a:rPr lang="en-US" altLang="zh-CN" dirty="0"/>
              <a:t>[Tl,Tl+1]</a:t>
            </a:r>
            <a:r>
              <a:rPr lang="zh-CN" altLang="en-US" dirty="0"/>
              <a:t>内第</a:t>
            </a:r>
            <a:r>
              <a:rPr lang="el-GR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l-GR" altLang="zh-CN" dirty="0"/>
              <a:t> </a:t>
            </a:r>
            <a:r>
              <a:rPr lang="zh-CN" altLang="en-US" dirty="0"/>
              <a:t>次聚合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one-way key chain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3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MK</a:t>
            </a:r>
            <a:r>
              <a:rPr lang="zh-CN" altLang="en-US" dirty="0"/>
              <a:t>用于聚合，</a:t>
            </a:r>
            <a:r>
              <a:rPr lang="en-US" altLang="zh-CN" dirty="0"/>
              <a:t>EK</a:t>
            </a:r>
            <a:r>
              <a:rPr lang="zh-CN" altLang="en-US" dirty="0"/>
              <a:t>用于加密</a:t>
            </a:r>
            <a:endParaRPr lang="en-US" altLang="zh-CN" dirty="0"/>
          </a:p>
          <a:p>
            <a:r>
              <a:rPr lang="en-US" altLang="zh-CN" dirty="0"/>
              <a:t>[Tl,Tl+1]</a:t>
            </a:r>
            <a:r>
              <a:rPr lang="zh-CN" altLang="en-US" dirty="0"/>
              <a:t>内第</a:t>
            </a:r>
            <a:r>
              <a:rPr lang="el-GR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l-GR" altLang="zh-CN" dirty="0"/>
              <a:t> </a:t>
            </a:r>
            <a:r>
              <a:rPr lang="zh-CN" altLang="en-US" dirty="0"/>
              <a:t>次聚合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one-way key chain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308A-230A-4DCC-B8EA-2A2A0443A0D8}" type="datetime1">
              <a:rPr lang="zh-CN" altLang="en-US" smtClean="0"/>
              <a:t>2021/12/7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B7E3-A7D4-4F60-BAE2-0C1AE2CB7246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4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DB82-FF28-4ED4-9B2D-6DFABB263902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" y="0"/>
            <a:ext cx="8817429" cy="10695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4" y="1159329"/>
            <a:ext cx="8817429" cy="5017634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2pPr>
            <a:lvl3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4pPr>
            <a:lvl5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3A88-D2EF-4019-BD10-6D8CE7CEE5F1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69521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E28-3F7F-4768-9EE9-2C23D56F6494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3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BBA-4938-4E10-8402-E5616F1790FF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682-7044-40A2-885E-478754274F5C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B073-3B18-40FE-906C-20EF3FF25460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4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312C-5EB7-428B-9173-B6617D48A3B8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39AF-16B1-47A0-BC5E-B09CC5DF3C84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689-0A41-469A-BB46-3582D6E35CDB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1E5A-814D-4614-B022-3CAC3CCE3D15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ED28-86B1-4906-97B2-A94AD795FA26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Picture 10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-549610" y="1859340"/>
            <a:ext cx="100719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</a:rPr>
              <a:t>NIKE-based Fast Privacy-preserving High-dimensional Data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96BB1A9D-FD57-410D-9D30-920FD70F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6" y="3679597"/>
            <a:ext cx="819806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dirty="0" err="1">
                <a:solidFill>
                  <a:schemeClr val="bg1"/>
                </a:solidFill>
              </a:rPr>
              <a:t>Kalikinkar</a:t>
            </a:r>
            <a:r>
              <a:rPr lang="en-US" altLang="zh-CN" sz="3600" dirty="0">
                <a:solidFill>
                  <a:schemeClr val="bg1"/>
                </a:solidFill>
              </a:rPr>
              <a:t> Mandal, </a:t>
            </a:r>
            <a:r>
              <a:rPr lang="en-US" altLang="zh-CN" sz="3600" dirty="0" err="1">
                <a:solidFill>
                  <a:schemeClr val="bg1"/>
                </a:solidFill>
              </a:rPr>
              <a:t>Guang</a:t>
            </a:r>
            <a:r>
              <a:rPr lang="en-US" altLang="zh-CN" sz="3600" dirty="0">
                <a:solidFill>
                  <a:schemeClr val="bg1"/>
                </a:solidFill>
              </a:rPr>
              <a:t> Gong,</a:t>
            </a:r>
            <a:r>
              <a:rPr lang="en-US" altLang="zh-CN" dirty="0"/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Chuyi</a:t>
            </a:r>
            <a:r>
              <a:rPr lang="en-US" altLang="zh-CN" sz="3600" dirty="0">
                <a:solidFill>
                  <a:schemeClr val="bg1"/>
                </a:solidFill>
              </a:rPr>
              <a:t> Liu </a:t>
            </a:r>
            <a:br>
              <a:rPr lang="en-US" altLang="zh-CN" sz="3600" dirty="0"/>
            </a:b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br>
              <a:rPr lang="en-US" altLang="zh-CN" sz="3600" dirty="0"/>
            </a:b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br>
              <a:rPr lang="en-US" altLang="zh-CN" dirty="0"/>
            </a:b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University of Waterloo - Wikipedia">
            <a:extLst>
              <a:ext uri="{FF2B5EF4-FFF2-40B4-BE49-F238E27FC236}">
                <a16:creationId xmlns:a16="http://schemas.microsoft.com/office/drawing/2014/main" id="{A124DA81-C7EA-4B70-8939-6664D572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28" y="4395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2"/>
    </mc:Choice>
    <mc:Fallback xmlns="">
      <p:transition spd="slow" advTm="12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不同攻击模型下的参数设置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D8075-B05F-4B22-BE68-5ADF6937EDD9}"/>
              </a:ext>
            </a:extLst>
          </p:cNvPr>
          <p:cNvSpPr txBox="1"/>
          <p:nvPr/>
        </p:nvSpPr>
        <p:spPr>
          <a:xfrm>
            <a:off x="5650465" y="2728596"/>
            <a:ext cx="36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So on</a:t>
            </a:r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FCC389B1-68B7-465B-B483-BF22EA5C8D10}"/>
              </a:ext>
            </a:extLst>
          </p:cNvPr>
          <p:cNvSpPr/>
          <p:nvPr/>
        </p:nvSpPr>
        <p:spPr>
          <a:xfrm>
            <a:off x="1114102" y="2054097"/>
            <a:ext cx="441789" cy="44142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DFFE20A-2BDA-4BCF-85FA-F3CDDB3DF9B6}"/>
              </a:ext>
            </a:extLst>
          </p:cNvPr>
          <p:cNvSpPr/>
          <p:nvPr/>
        </p:nvSpPr>
        <p:spPr>
          <a:xfrm>
            <a:off x="1997680" y="2660764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56DFEE4A-0FAA-4201-9AD9-BA8400F0F9EF}"/>
              </a:ext>
            </a:extLst>
          </p:cNvPr>
          <p:cNvSpPr/>
          <p:nvPr/>
        </p:nvSpPr>
        <p:spPr>
          <a:xfrm>
            <a:off x="672313" y="265650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632AA722-F412-4AC0-8146-80E3F21C462B}"/>
              </a:ext>
            </a:extLst>
          </p:cNvPr>
          <p:cNvSpPr/>
          <p:nvPr/>
        </p:nvSpPr>
        <p:spPr>
          <a:xfrm>
            <a:off x="893208" y="335036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8179BFD7-5FE0-459A-9A05-ED92289F01E7}"/>
              </a:ext>
            </a:extLst>
          </p:cNvPr>
          <p:cNvSpPr/>
          <p:nvPr/>
        </p:nvSpPr>
        <p:spPr>
          <a:xfrm>
            <a:off x="1776786" y="335036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CA61DFB-7CF5-4091-985B-C22D500D9BE3}"/>
              </a:ext>
            </a:extLst>
          </p:cNvPr>
          <p:cNvSpPr/>
          <p:nvPr/>
        </p:nvSpPr>
        <p:spPr>
          <a:xfrm>
            <a:off x="2634357" y="2656506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53F755E-3061-4235-AB08-9C19D46E00F6}"/>
              </a:ext>
            </a:extLst>
          </p:cNvPr>
          <p:cNvSpPr/>
          <p:nvPr/>
        </p:nvSpPr>
        <p:spPr>
          <a:xfrm>
            <a:off x="5168222" y="2685876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D76C5CA2-011D-46B6-BAEC-D63688398F8D}"/>
              </a:ext>
            </a:extLst>
          </p:cNvPr>
          <p:cNvSpPr/>
          <p:nvPr/>
        </p:nvSpPr>
        <p:spPr>
          <a:xfrm>
            <a:off x="1746606" y="2044765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笑脸 36">
            <a:extLst>
              <a:ext uri="{FF2B5EF4-FFF2-40B4-BE49-F238E27FC236}">
                <a16:creationId xmlns:a16="http://schemas.microsoft.com/office/drawing/2014/main" id="{7B2DAB0D-3067-489B-9C1B-CA1746CA583F}"/>
              </a:ext>
            </a:extLst>
          </p:cNvPr>
          <p:cNvSpPr/>
          <p:nvPr/>
        </p:nvSpPr>
        <p:spPr>
          <a:xfrm>
            <a:off x="3682962" y="2063429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笑脸 37">
            <a:extLst>
              <a:ext uri="{FF2B5EF4-FFF2-40B4-BE49-F238E27FC236}">
                <a16:creationId xmlns:a16="http://schemas.microsoft.com/office/drawing/2014/main" id="{68073291-72E3-4EE3-BA71-A5D27C31BCD7}"/>
              </a:ext>
            </a:extLst>
          </p:cNvPr>
          <p:cNvSpPr/>
          <p:nvPr/>
        </p:nvSpPr>
        <p:spPr>
          <a:xfrm>
            <a:off x="4566540" y="2670096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笑脸 38">
            <a:extLst>
              <a:ext uri="{FF2B5EF4-FFF2-40B4-BE49-F238E27FC236}">
                <a16:creationId xmlns:a16="http://schemas.microsoft.com/office/drawing/2014/main" id="{E852E5CD-C039-4317-B97D-2136B745DA5D}"/>
              </a:ext>
            </a:extLst>
          </p:cNvPr>
          <p:cNvSpPr/>
          <p:nvPr/>
        </p:nvSpPr>
        <p:spPr>
          <a:xfrm>
            <a:off x="3241173" y="266583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笑脸 39">
            <a:extLst>
              <a:ext uri="{FF2B5EF4-FFF2-40B4-BE49-F238E27FC236}">
                <a16:creationId xmlns:a16="http://schemas.microsoft.com/office/drawing/2014/main" id="{A557CE25-C5F4-42CE-82EF-44566B97803E}"/>
              </a:ext>
            </a:extLst>
          </p:cNvPr>
          <p:cNvSpPr/>
          <p:nvPr/>
        </p:nvSpPr>
        <p:spPr>
          <a:xfrm>
            <a:off x="3462068" y="3359700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笑脸 40">
            <a:extLst>
              <a:ext uri="{FF2B5EF4-FFF2-40B4-BE49-F238E27FC236}">
                <a16:creationId xmlns:a16="http://schemas.microsoft.com/office/drawing/2014/main" id="{00049ECB-7B0D-4992-AC1A-C3346D4D0731}"/>
              </a:ext>
            </a:extLst>
          </p:cNvPr>
          <p:cNvSpPr/>
          <p:nvPr/>
        </p:nvSpPr>
        <p:spPr>
          <a:xfrm>
            <a:off x="4345646" y="3359700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>
            <a:extLst>
              <a:ext uri="{FF2B5EF4-FFF2-40B4-BE49-F238E27FC236}">
                <a16:creationId xmlns:a16="http://schemas.microsoft.com/office/drawing/2014/main" id="{72FB05F4-CABD-4EC5-9D9D-6869CD3DC5AE}"/>
              </a:ext>
            </a:extLst>
          </p:cNvPr>
          <p:cNvSpPr/>
          <p:nvPr/>
        </p:nvSpPr>
        <p:spPr>
          <a:xfrm>
            <a:off x="4315466" y="2054097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ABA459B-8AC4-41D1-AD48-3710587983D5}"/>
              </a:ext>
            </a:extLst>
          </p:cNvPr>
          <p:cNvSpPr txBox="1"/>
          <p:nvPr/>
        </p:nvSpPr>
        <p:spPr>
          <a:xfrm>
            <a:off x="403528" y="1252727"/>
            <a:ext cx="87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User-Server </a:t>
            </a:r>
            <a:r>
              <a:rPr lang="en-US" altLang="zh-CN" dirty="0" err="1"/>
              <a:t>coullsion</a:t>
            </a:r>
            <a:endParaRPr lang="en-US" altLang="zh-CN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</a:t>
            </a:r>
            <a:r>
              <a:rPr lang="en-US" altLang="zh-CN" dirty="0"/>
              <a:t>l = 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en-US" altLang="zh-CN" baseline="-25000" dirty="0"/>
              <a:t> </a:t>
            </a:r>
            <a:r>
              <a:rPr lang="en-US" altLang="zh-CN" dirty="0"/>
              <a:t>+  t</a:t>
            </a:r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26EB5DC-47F8-4D49-BEA0-6FF4F948F04D}"/>
              </a:ext>
            </a:extLst>
          </p:cNvPr>
          <p:cNvSpPr/>
          <p:nvPr/>
        </p:nvSpPr>
        <p:spPr>
          <a:xfrm>
            <a:off x="1776786" y="4778343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C84B6998-59E0-4BDC-AF83-CC0E0614CD7A}"/>
              </a:ext>
            </a:extLst>
          </p:cNvPr>
          <p:cNvSpPr/>
          <p:nvPr/>
        </p:nvSpPr>
        <p:spPr>
          <a:xfrm>
            <a:off x="3300825" y="4357505"/>
            <a:ext cx="441789" cy="44142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笑脸 46">
            <a:extLst>
              <a:ext uri="{FF2B5EF4-FFF2-40B4-BE49-F238E27FC236}">
                <a16:creationId xmlns:a16="http://schemas.microsoft.com/office/drawing/2014/main" id="{A955A0EC-3B1C-4E89-8C09-292625A87287}"/>
              </a:ext>
            </a:extLst>
          </p:cNvPr>
          <p:cNvSpPr/>
          <p:nvPr/>
        </p:nvSpPr>
        <p:spPr>
          <a:xfrm>
            <a:off x="4184403" y="4964172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笑脸 47">
            <a:extLst>
              <a:ext uri="{FF2B5EF4-FFF2-40B4-BE49-F238E27FC236}">
                <a16:creationId xmlns:a16="http://schemas.microsoft.com/office/drawing/2014/main" id="{BC21BFE4-F5F7-4117-B3D5-96F804B34A4A}"/>
              </a:ext>
            </a:extLst>
          </p:cNvPr>
          <p:cNvSpPr/>
          <p:nvPr/>
        </p:nvSpPr>
        <p:spPr>
          <a:xfrm>
            <a:off x="2859036" y="4959914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>
            <a:extLst>
              <a:ext uri="{FF2B5EF4-FFF2-40B4-BE49-F238E27FC236}">
                <a16:creationId xmlns:a16="http://schemas.microsoft.com/office/drawing/2014/main" id="{9C31938E-EEE2-4EA2-9CBE-999AF807B6A0}"/>
              </a:ext>
            </a:extLst>
          </p:cNvPr>
          <p:cNvSpPr/>
          <p:nvPr/>
        </p:nvSpPr>
        <p:spPr>
          <a:xfrm>
            <a:off x="3079931" y="565377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笑脸 49">
            <a:extLst>
              <a:ext uri="{FF2B5EF4-FFF2-40B4-BE49-F238E27FC236}">
                <a16:creationId xmlns:a16="http://schemas.microsoft.com/office/drawing/2014/main" id="{E5E5105B-A968-4DD5-9452-FB7FF71CD1D3}"/>
              </a:ext>
            </a:extLst>
          </p:cNvPr>
          <p:cNvSpPr/>
          <p:nvPr/>
        </p:nvSpPr>
        <p:spPr>
          <a:xfrm>
            <a:off x="3963509" y="565377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笑脸 50">
            <a:extLst>
              <a:ext uri="{FF2B5EF4-FFF2-40B4-BE49-F238E27FC236}">
                <a16:creationId xmlns:a16="http://schemas.microsoft.com/office/drawing/2014/main" id="{7F52316C-735C-4C20-973B-B5318C1148F9}"/>
              </a:ext>
            </a:extLst>
          </p:cNvPr>
          <p:cNvSpPr/>
          <p:nvPr/>
        </p:nvSpPr>
        <p:spPr>
          <a:xfrm>
            <a:off x="3933329" y="4348173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8031D0-DB29-4A3B-8DAA-395C29753DB7}"/>
              </a:ext>
            </a:extLst>
          </p:cNvPr>
          <p:cNvSpPr txBox="1"/>
          <p:nvPr/>
        </p:nvSpPr>
        <p:spPr>
          <a:xfrm>
            <a:off x="2775553" y="4208884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Spy</a:t>
            </a:r>
            <a:r>
              <a:rPr lang="zh-CN" altLang="en-US" dirty="0"/>
              <a:t>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4F3386-CCE6-41B4-B17B-1734F5874B78}"/>
              </a:ext>
            </a:extLst>
          </p:cNvPr>
          <p:cNvSpPr txBox="1"/>
          <p:nvPr/>
        </p:nvSpPr>
        <p:spPr>
          <a:xfrm>
            <a:off x="741019" y="1826969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Spy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208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CB3115-0F0A-4662-80FE-4C89D050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1154745"/>
            <a:ext cx="6566563" cy="386730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DBE17E1-117C-4736-9E61-71FF80F1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99" y="3698724"/>
            <a:ext cx="6342857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8AD779-B2B6-4170-9DF4-CB2B8597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1" y="1069521"/>
            <a:ext cx="7652838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E8481-5441-4660-80E0-A5FFF1F3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20" y="1103178"/>
            <a:ext cx="5829300" cy="56182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122BD5-5E44-416D-B0DB-EBC3ED2D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14" y="2257586"/>
            <a:ext cx="8817429" cy="30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4DF6C-EF39-473B-BBEF-15A2E639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770"/>
            <a:ext cx="9144000" cy="3287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92C911-F45B-4695-9103-E28EC7A1E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92" y="5194446"/>
            <a:ext cx="5303158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4AFE58-2869-4E9D-ABEC-7A08B5816D9E}"/>
              </a:ext>
            </a:extLst>
          </p:cNvPr>
          <p:cNvSpPr txBox="1"/>
          <p:nvPr/>
        </p:nvSpPr>
        <p:spPr>
          <a:xfrm>
            <a:off x="339046" y="1356189"/>
            <a:ext cx="709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原论文想法</a:t>
            </a:r>
            <a:r>
              <a:rPr lang="en-US" altLang="zh-CN" dirty="0"/>
              <a:t>: Diffie-Hellman</a:t>
            </a:r>
            <a:r>
              <a:rPr lang="zh-CN" altLang="en-US" dirty="0"/>
              <a:t>协议、</a:t>
            </a:r>
            <a:r>
              <a:rPr lang="en-US" altLang="zh-CN" dirty="0"/>
              <a:t>(</a:t>
            </a:r>
            <a:r>
              <a:rPr lang="en-US" altLang="zh-CN" dirty="0" err="1"/>
              <a:t>t,n</a:t>
            </a:r>
            <a:r>
              <a:rPr lang="en-US" altLang="zh-CN" dirty="0"/>
              <a:t>) – secret share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密钥协商开销大、</a:t>
            </a:r>
            <a:r>
              <a:rPr lang="en-US" altLang="zh-CN" dirty="0"/>
              <a:t>secret</a:t>
            </a:r>
            <a:r>
              <a:rPr lang="zh-CN" altLang="en-US" dirty="0"/>
              <a:t>分享和重构耗时大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F00ACB-709E-4AF6-B4E4-4395C27975DE}"/>
              </a:ext>
            </a:extLst>
          </p:cNvPr>
          <p:cNvSpPr txBox="1"/>
          <p:nvPr/>
        </p:nvSpPr>
        <p:spPr>
          <a:xfrm>
            <a:off x="339046" y="2190731"/>
            <a:ext cx="7318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为了解决上述问题，本文引入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Secret service provider(SSP)</a:t>
            </a:r>
            <a:r>
              <a:rPr lang="zh-CN" altLang="en-US" dirty="0"/>
              <a:t>，线下计算密钥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用户邻居，将用户抽象为</a:t>
            </a:r>
            <a:r>
              <a:rPr lang="en-US" altLang="zh-CN" dirty="0"/>
              <a:t>l-</a:t>
            </a:r>
            <a:r>
              <a:rPr lang="zh-CN" altLang="en-US" dirty="0"/>
              <a:t>正则图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(</a:t>
            </a:r>
            <a:r>
              <a:rPr lang="en-US" altLang="zh-CN" dirty="0" err="1"/>
              <a:t>t,n</a:t>
            </a:r>
            <a:r>
              <a:rPr lang="en-US" altLang="zh-CN" dirty="0"/>
              <a:t>) – secret share </a:t>
            </a:r>
            <a:r>
              <a:rPr lang="zh-CN" altLang="en-US" dirty="0"/>
              <a:t>→ </a:t>
            </a:r>
            <a:r>
              <a:rPr lang="en-US" altLang="zh-CN" dirty="0"/>
              <a:t>(2,3) – secret share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E5262D2-473C-45E0-806C-B05AF98B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67" y="3429000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NPKC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960C7-5725-4B18-9F41-E6307A4F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72544"/>
            <a:ext cx="4724400" cy="4895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C71B91-E3FC-4803-B948-39099F646D90}"/>
              </a:ext>
            </a:extLst>
          </p:cNvPr>
          <p:cNvSpPr txBox="1"/>
          <p:nvPr/>
        </p:nvSpPr>
        <p:spPr>
          <a:xfrm>
            <a:off x="287676" y="1347205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线下生成后续所需的主密钥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33DD90-0043-4880-A5C9-3D7898D602F4}"/>
              </a:ext>
            </a:extLst>
          </p:cNvPr>
          <p:cNvSpPr txBox="1"/>
          <p:nvPr/>
        </p:nvSpPr>
        <p:spPr>
          <a:xfrm>
            <a:off x="287676" y="1995255"/>
            <a:ext cx="4144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DistRSAParm</a:t>
            </a:r>
            <a:r>
              <a:rPr lang="zh-CN" altLang="en-US" dirty="0"/>
              <a:t>生成所需参数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DistSP</a:t>
            </a:r>
            <a:r>
              <a:rPr lang="zh-CN" altLang="en-US" dirty="0"/>
              <a:t>生成最高项为</a:t>
            </a:r>
            <a:r>
              <a:rPr lang="en-US" altLang="zh-CN" dirty="0"/>
              <a:t>(k-1)</a:t>
            </a:r>
            <a:r>
              <a:rPr lang="zh-CN" altLang="en-US" dirty="0"/>
              <a:t>的多项式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(x)</a:t>
            </a:r>
          </a:p>
          <a:p>
            <a:r>
              <a:rPr lang="zh-CN" altLang="en-US" dirty="0"/>
              <a:t>     并计算得到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i,j</a:t>
            </a:r>
            <a:r>
              <a:rPr lang="en-US" altLang="zh-CN" dirty="0"/>
              <a:t>(x)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CompKey</a:t>
            </a:r>
            <a:r>
              <a:rPr lang="zh-CN" altLang="en-US" dirty="0"/>
              <a:t>结合</a:t>
            </a:r>
            <a:r>
              <a:rPr lang="en-US" altLang="zh-CN" dirty="0"/>
              <a:t>s</a:t>
            </a:r>
            <a:r>
              <a:rPr lang="en-US" altLang="zh-CN" baseline="-25000" dirty="0"/>
              <a:t>1,i</a:t>
            </a:r>
            <a:r>
              <a:rPr lang="en-US" altLang="zh-CN" dirty="0"/>
              <a:t>(x)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2,i</a:t>
            </a:r>
            <a:r>
              <a:rPr lang="en-US" altLang="zh-CN" dirty="0"/>
              <a:t>(x)</a:t>
            </a:r>
            <a:r>
              <a:rPr lang="zh-CN" altLang="en-US" dirty="0"/>
              <a:t>得到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(x)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继而通过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(x)</a:t>
            </a:r>
            <a:r>
              <a:rPr lang="zh-CN" altLang="en-US" dirty="0"/>
              <a:t>和</a:t>
            </a:r>
            <a:r>
              <a:rPr lang="en-US" altLang="zh-CN" dirty="0"/>
              <a:t>KDF</a:t>
            </a:r>
            <a:r>
              <a:rPr lang="zh-CN" altLang="en-US" dirty="0"/>
              <a:t>函数得到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i,j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5C6BBB-128D-407F-8DCE-D578DD1C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4" y="4820619"/>
            <a:ext cx="4392386" cy="12477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37BA92-8C26-4DD4-960F-BD55D24EA483}"/>
              </a:ext>
            </a:extLst>
          </p:cNvPr>
          <p:cNvSpPr txBox="1"/>
          <p:nvPr/>
        </p:nvSpPr>
        <p:spPr>
          <a:xfrm>
            <a:off x="612284" y="439831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我们需要证明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i,j</a:t>
            </a:r>
            <a:r>
              <a:rPr lang="en-US" altLang="zh-CN" dirty="0"/>
              <a:t>= 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j,i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0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NPKC</a:t>
            </a:r>
            <a:r>
              <a:rPr lang="zh-CN" altLang="en-US" dirty="0"/>
              <a:t>的安全性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F4FC9-AEF5-463B-B6DC-37C2906A1D1A}"/>
              </a:ext>
            </a:extLst>
          </p:cNvPr>
          <p:cNvSpPr txBox="1"/>
          <p:nvPr/>
        </p:nvSpPr>
        <p:spPr>
          <a:xfrm>
            <a:off x="4114800" y="29743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420F52-E0FA-4A05-AD6F-DEB8DA41C4BF}"/>
              </a:ext>
            </a:extLst>
          </p:cNvPr>
          <p:cNvSpPr txBox="1"/>
          <p:nvPr/>
        </p:nvSpPr>
        <p:spPr>
          <a:xfrm>
            <a:off x="616449" y="155139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对抗单一</a:t>
            </a:r>
            <a:r>
              <a:rPr lang="en-US" altLang="zh-CN" dirty="0"/>
              <a:t>SSP:</a:t>
            </a:r>
            <a:r>
              <a:rPr lang="zh-CN" altLang="en-US" dirty="0"/>
              <a:t> 无法获取另一</a:t>
            </a:r>
            <a:r>
              <a:rPr lang="en-US" altLang="zh-CN" dirty="0"/>
              <a:t>SSP</a:t>
            </a:r>
            <a:r>
              <a:rPr lang="zh-CN" altLang="en-US" dirty="0"/>
              <a:t>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5CB5B3-7AF5-4914-86DB-214FADEFFD94}"/>
              </a:ext>
            </a:extLst>
          </p:cNvPr>
          <p:cNvSpPr txBox="1"/>
          <p:nvPr/>
        </p:nvSpPr>
        <p:spPr>
          <a:xfrm>
            <a:off x="616448" y="2217940"/>
            <a:ext cx="37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对抗一组相互勾结的用户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038BE3-98CD-45D2-8E06-E09230D4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5" y="2587272"/>
            <a:ext cx="4204553" cy="200088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D28EE1-87FB-4286-95E5-60A2DD57CB6E}"/>
              </a:ext>
            </a:extLst>
          </p:cNvPr>
          <p:cNvSpPr txBox="1"/>
          <p:nvPr/>
        </p:nvSpPr>
        <p:spPr>
          <a:xfrm>
            <a:off x="652407" y="5294334"/>
            <a:ext cx="41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对抗一组相互勾结的单一</a:t>
            </a:r>
            <a:r>
              <a:rPr lang="en-US" altLang="zh-CN" dirty="0"/>
              <a:t>SSP</a:t>
            </a:r>
            <a:r>
              <a:rPr lang="zh-CN" altLang="en-US" dirty="0"/>
              <a:t>和用户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65DBBA-675D-45BD-A479-EC5C8288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55" y="2587272"/>
            <a:ext cx="4374636" cy="20008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BFA5C0-D8E1-4F6C-AF51-61D0F58B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377" y="1069521"/>
            <a:ext cx="5942857" cy="14095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BCCD0FF-A59C-4F30-B2B1-2D0581686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518" y="4736019"/>
            <a:ext cx="5447619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One-Way Key Chain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10A2D4-A840-48F6-B9EC-132A2B0C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00" y="1246616"/>
            <a:ext cx="5239780" cy="21823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3AEA5A-7DCE-4E8F-85E2-7A8F39A3E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000" y="3517698"/>
            <a:ext cx="5342857" cy="3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1035E7-6BFB-47B6-ABE3-B2F22D1A2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96" y="4446548"/>
            <a:ext cx="6228571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安全聚合协议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EC7F9-99FC-47C0-B418-06992F0DF00D}"/>
              </a:ext>
            </a:extLst>
          </p:cNvPr>
          <p:cNvSpPr txBox="1"/>
          <p:nvPr/>
        </p:nvSpPr>
        <p:spPr>
          <a:xfrm>
            <a:off x="679513" y="1209045"/>
            <a:ext cx="813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Round0: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SPP</a:t>
            </a:r>
            <a:r>
              <a:rPr lang="en-US" altLang="zh-CN" baseline="-25000" dirty="0" err="1"/>
              <a:t>i</a:t>
            </a:r>
            <a:r>
              <a:rPr lang="zh-CN" altLang="en-US" dirty="0"/>
              <a:t>为每个用户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多项式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多项式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(x)=s</a:t>
            </a:r>
            <a:r>
              <a:rPr lang="en-US" altLang="zh-CN" baseline="-25000" dirty="0"/>
              <a:t>1,j</a:t>
            </a:r>
            <a:r>
              <a:rPr lang="en-US" altLang="zh-CN" dirty="0"/>
              <a:t>(x)s</a:t>
            </a:r>
            <a:r>
              <a:rPr lang="en-US" altLang="zh-CN" baseline="-25000" dirty="0"/>
              <a:t>2,j</a:t>
            </a:r>
            <a:r>
              <a:rPr lang="en-US" altLang="zh-CN" dirty="0"/>
              <a:t>(x)</a:t>
            </a:r>
            <a:r>
              <a:rPr lang="zh-CN" altLang="en-US" dirty="0"/>
              <a:t>、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j</a:t>
            </a:r>
            <a:r>
              <a:rPr lang="en-US" altLang="zh-CN" dirty="0"/>
              <a:t>(x)=c</a:t>
            </a:r>
            <a:r>
              <a:rPr lang="en-US" altLang="zh-CN" baseline="-25000" dirty="0"/>
              <a:t>1,j</a:t>
            </a:r>
            <a:r>
              <a:rPr lang="en-US" altLang="zh-CN" dirty="0"/>
              <a:t>(x)c</a:t>
            </a:r>
            <a:r>
              <a:rPr lang="en-US" altLang="zh-CN" baseline="-25000" dirty="0"/>
              <a:t>2,j</a:t>
            </a:r>
            <a:r>
              <a:rPr lang="en-US" altLang="zh-CN" dirty="0"/>
              <a:t>(x)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的任一邻居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计算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j,k</a:t>
            </a:r>
            <a:r>
              <a:rPr lang="en-US" altLang="zh-CN" dirty="0"/>
              <a:t>=KDF(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(k)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(0)</a:t>
            </a:r>
            <a:r>
              <a:rPr lang="en-US" altLang="zh-CN" baseline="30000" dirty="0"/>
              <a:t>e-1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EK</a:t>
            </a:r>
            <a:r>
              <a:rPr lang="en-US" altLang="zh-CN" baseline="-25000" dirty="0" err="1"/>
              <a:t>j,k</a:t>
            </a:r>
            <a:r>
              <a:rPr lang="en-US" altLang="zh-CN" dirty="0"/>
              <a:t>=KDF(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(k)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(0)</a:t>
            </a:r>
            <a:r>
              <a:rPr lang="en-US" altLang="zh-CN" baseline="30000" dirty="0"/>
              <a:t>e-1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E7FA84-0161-4DAB-B9AA-2135DAAD958C}"/>
              </a:ext>
            </a:extLst>
          </p:cNvPr>
          <p:cNvSpPr txBox="1"/>
          <p:nvPr/>
        </p:nvSpPr>
        <p:spPr>
          <a:xfrm>
            <a:off x="679513" y="3692404"/>
            <a:ext cx="6729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Round2: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用户接收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结合时间戳计算              和</a:t>
            </a:r>
            <a:r>
              <a:rPr lang="en-US" altLang="zh-CN" dirty="0"/>
              <a:t>	    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生成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任一用户</a:t>
            </a:r>
            <a:r>
              <a:rPr lang="en-US" altLang="zh-CN" dirty="0"/>
              <a:t>U</a:t>
            </a:r>
            <a:r>
              <a:rPr lang="en-US" altLang="zh-CN" baseline="-25000" dirty="0"/>
              <a:t>i</a:t>
            </a:r>
            <a:r>
              <a:rPr lang="zh-CN" altLang="en-US" dirty="0"/>
              <a:t>发放</a:t>
            </a:r>
            <a:r>
              <a:rPr lang="en-US" altLang="zh-CN" dirty="0"/>
              <a:t>share: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对于任一邻居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发送经</a:t>
            </a:r>
            <a:r>
              <a:rPr lang="en-US" altLang="zh-CN" dirty="0"/>
              <a:t>EK</a:t>
            </a:r>
            <a:r>
              <a:rPr lang="zh-CN" altLang="en-US" dirty="0"/>
              <a:t>加密后的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baseline="30000" dirty="0" err="1"/>
              <a:t>ij</a:t>
            </a:r>
            <a:endParaRPr lang="en-US" altLang="zh-CN" baseline="30000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对于任一非邻居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发送经</a:t>
            </a:r>
            <a:r>
              <a:rPr lang="en-US" altLang="zh-CN" dirty="0"/>
              <a:t>EK</a:t>
            </a:r>
            <a:r>
              <a:rPr lang="zh-CN" altLang="en-US" dirty="0"/>
              <a:t>加密后的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i,j</a:t>
            </a:r>
            <a:endParaRPr lang="en-US" altLang="zh-CN" baseline="-25000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对于服务器发送经加密后的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S</a:t>
            </a:r>
            <a:r>
              <a:rPr lang="en-US" altLang="zh-CN" baseline="30000" dirty="0" err="1"/>
              <a:t>i,j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mask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2BF25D-5739-4973-ABD4-87982684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83" y="4377750"/>
            <a:ext cx="628571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B877E9-29C9-4516-AAA3-EC7FEF81D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645" y="4284495"/>
            <a:ext cx="580952" cy="50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F5FB41-91B4-43B5-97C7-6DF2E26D6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885" y="4293200"/>
            <a:ext cx="4019048" cy="5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D6857B-7AED-4318-93A8-A75D1D92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359" y="4750849"/>
            <a:ext cx="3828571" cy="361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B2B6C9-6FFA-4FA0-93DA-7186C7F0D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06245"/>
            <a:ext cx="9144000" cy="6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安全聚合协议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DB5208-5053-4D2B-AE40-1A43E67F5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94" y="4577067"/>
            <a:ext cx="1314286" cy="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2DF84A-0CFE-4AB6-A70F-D63A215D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00" y="4774806"/>
            <a:ext cx="3374994" cy="419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8F5188-C1B6-4F46-8FA7-7FA5425DB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70" y="5907093"/>
            <a:ext cx="7352381" cy="6476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3033FFE-3A20-4762-8E22-C3044C2311BD}"/>
              </a:ext>
            </a:extLst>
          </p:cNvPr>
          <p:cNvSpPr txBox="1"/>
          <p:nvPr/>
        </p:nvSpPr>
        <p:spPr>
          <a:xfrm>
            <a:off x="506270" y="1473975"/>
            <a:ext cx="874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Round3: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用户接收并解密</a:t>
            </a:r>
            <a:r>
              <a:rPr lang="en-US" altLang="zh-CN" dirty="0"/>
              <a:t>shares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服务器接收</a:t>
            </a:r>
            <a:r>
              <a:rPr lang="en-US" altLang="zh-CN" dirty="0"/>
              <a:t>α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，用户集合记为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，将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广播给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用户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用户收到后进行签名发送给服务器，收到的用户记为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服务器将收到的所有签名发送给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r>
              <a:rPr lang="zh-CN" altLang="en-US" dirty="0"/>
              <a:t>用户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en-US" altLang="zh-CN" baseline="-25000" dirty="0"/>
              <a:t>i</a:t>
            </a:r>
            <a:r>
              <a:rPr lang="zh-CN" altLang="en-US" dirty="0"/>
              <a:t>客户收到签名后进行验证，验证成功之后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A3B9412-9E96-426C-AD55-B339D7EAE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" y="3249435"/>
            <a:ext cx="9144000" cy="49169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941404E-02C4-429F-9850-B0AD8CE712DB}"/>
              </a:ext>
            </a:extLst>
          </p:cNvPr>
          <p:cNvSpPr txBox="1"/>
          <p:nvPr/>
        </p:nvSpPr>
        <p:spPr>
          <a:xfrm>
            <a:off x="506270" y="3714870"/>
            <a:ext cx="6903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Round4: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服务器接收</a:t>
            </a:r>
            <a:r>
              <a:rPr lang="en-US" altLang="zh-CN" dirty="0"/>
              <a:t>β</a:t>
            </a:r>
            <a:r>
              <a:rPr lang="en-US" altLang="zh-CN" baseline="-25000" dirty="0" err="1"/>
              <a:t>i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如果不存在</a:t>
            </a:r>
            <a:r>
              <a:rPr lang="en-US" altLang="zh-CN" dirty="0"/>
              <a:t>drop out</a:t>
            </a:r>
            <a:r>
              <a:rPr lang="zh-CN" altLang="en-US" dirty="0"/>
              <a:t>，则直接重构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r>
              <a:rPr lang="zh-CN" altLang="en-US" dirty="0"/>
              <a:t>并对</a:t>
            </a:r>
            <a:r>
              <a:rPr lang="en-US" altLang="zh-CN" dirty="0"/>
              <a:t>α</a:t>
            </a:r>
            <a:r>
              <a:rPr lang="en-US" altLang="zh-CN" baseline="-25000" dirty="0" err="1"/>
              <a:t>i</a:t>
            </a:r>
            <a:r>
              <a:rPr lang="zh-CN" altLang="en-US" dirty="0"/>
              <a:t>进行解密求和即可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如果存在</a:t>
            </a:r>
            <a:r>
              <a:rPr lang="en-US" altLang="zh-CN" dirty="0"/>
              <a:t>drop out</a:t>
            </a:r>
            <a:r>
              <a:rPr lang="zh-CN" altLang="en-US" dirty="0"/>
              <a:t>，则通过</a:t>
            </a:r>
            <a:r>
              <a:rPr lang="en-US" altLang="zh-CN" dirty="0"/>
              <a:t>share</a:t>
            </a:r>
            <a:r>
              <a:rPr lang="zh-CN" altLang="en-US" dirty="0"/>
              <a:t>重构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endParaRPr lang="en-US" altLang="zh-CN" dirty="0"/>
          </a:p>
          <a:p>
            <a:pPr lvl="1">
              <a:buClr>
                <a:schemeClr val="accent1"/>
              </a:buClr>
            </a:pPr>
            <a:r>
              <a:rPr lang="en-US" altLang="zh-CN" dirty="0"/>
              <a:t>     </a:t>
            </a:r>
            <a:r>
              <a:rPr lang="zh-CN" altLang="en-US" dirty="0"/>
              <a:t>并计算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0ABB46A-9985-4C5B-AB23-5D4F63DF3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457" y="5367082"/>
            <a:ext cx="2428571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不同攻击模型下的参数设置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033FFE-3A20-4762-8E22-C3044C2311BD}"/>
              </a:ext>
            </a:extLst>
          </p:cNvPr>
          <p:cNvSpPr txBox="1"/>
          <p:nvPr/>
        </p:nvSpPr>
        <p:spPr>
          <a:xfrm>
            <a:off x="506270" y="1473975"/>
            <a:ext cx="87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r>
              <a:rPr lang="en-US" altLang="zh-CN" dirty="0"/>
              <a:t>-(</a:t>
            </a:r>
            <a:r>
              <a:rPr lang="en-US" altLang="zh-CN" dirty="0" err="1"/>
              <a:t>t,m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secret shares		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zh-CN" altLang="en-US" dirty="0"/>
              <a:t>对应最大掉线邻居数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6D9A7-59C5-41AA-8591-72448421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74" y="2019983"/>
            <a:ext cx="7202896" cy="14090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C5962E-8843-41F2-A86E-66D55961B4C8}"/>
              </a:ext>
            </a:extLst>
          </p:cNvPr>
          <p:cNvSpPr txBox="1"/>
          <p:nvPr/>
        </p:nvSpPr>
        <p:spPr>
          <a:xfrm>
            <a:off x="506270" y="3605676"/>
            <a:ext cx="87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Users-only collusion</a:t>
            </a:r>
            <a:r>
              <a:rPr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D8075-B05F-4B22-BE68-5ADF6937EDD9}"/>
              </a:ext>
            </a:extLst>
          </p:cNvPr>
          <p:cNvSpPr txBox="1"/>
          <p:nvPr/>
        </p:nvSpPr>
        <p:spPr>
          <a:xfrm>
            <a:off x="506270" y="4151684"/>
            <a:ext cx="87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Server-only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</a:t>
            </a:r>
            <a:r>
              <a:rPr lang="en-US" altLang="zh-CN" dirty="0"/>
              <a:t>l = 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en-US" altLang="zh-CN" baseline="-25000" dirty="0"/>
              <a:t> </a:t>
            </a:r>
            <a:r>
              <a:rPr lang="en-US" altLang="zh-CN" dirty="0"/>
              <a:t>+ 1</a:t>
            </a:r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FCC389B1-68B7-465B-B483-BF22EA5C8D10}"/>
              </a:ext>
            </a:extLst>
          </p:cNvPr>
          <p:cNvSpPr/>
          <p:nvPr/>
        </p:nvSpPr>
        <p:spPr>
          <a:xfrm>
            <a:off x="1581577" y="4999480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DFFE20A-2BDA-4BCF-85FA-F3CDDB3DF9B6}"/>
              </a:ext>
            </a:extLst>
          </p:cNvPr>
          <p:cNvSpPr/>
          <p:nvPr/>
        </p:nvSpPr>
        <p:spPr>
          <a:xfrm>
            <a:off x="2244260" y="5469949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56DFEE4A-0FAA-4201-9AD9-BA8400F0F9EF}"/>
              </a:ext>
            </a:extLst>
          </p:cNvPr>
          <p:cNvSpPr/>
          <p:nvPr/>
        </p:nvSpPr>
        <p:spPr>
          <a:xfrm>
            <a:off x="918893" y="5465691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632AA722-F412-4AC0-8146-80E3F21C462B}"/>
              </a:ext>
            </a:extLst>
          </p:cNvPr>
          <p:cNvSpPr/>
          <p:nvPr/>
        </p:nvSpPr>
        <p:spPr>
          <a:xfrm>
            <a:off x="1139788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8179BFD7-5FE0-459A-9A05-ED92289F01E7}"/>
              </a:ext>
            </a:extLst>
          </p:cNvPr>
          <p:cNvSpPr/>
          <p:nvPr/>
        </p:nvSpPr>
        <p:spPr>
          <a:xfrm>
            <a:off x="2023366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笑脸 25">
            <a:extLst>
              <a:ext uri="{FF2B5EF4-FFF2-40B4-BE49-F238E27FC236}">
                <a16:creationId xmlns:a16="http://schemas.microsoft.com/office/drawing/2014/main" id="{7F29DB54-5758-4218-AA24-78B6A2B0770D}"/>
              </a:ext>
            </a:extLst>
          </p:cNvPr>
          <p:cNvSpPr/>
          <p:nvPr/>
        </p:nvSpPr>
        <p:spPr>
          <a:xfrm>
            <a:off x="4130211" y="4999480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笑脸 26">
            <a:extLst>
              <a:ext uri="{FF2B5EF4-FFF2-40B4-BE49-F238E27FC236}">
                <a16:creationId xmlns:a16="http://schemas.microsoft.com/office/drawing/2014/main" id="{56BF5EA6-152D-467F-B35B-978F4F08A737}"/>
              </a:ext>
            </a:extLst>
          </p:cNvPr>
          <p:cNvSpPr/>
          <p:nvPr/>
        </p:nvSpPr>
        <p:spPr>
          <a:xfrm>
            <a:off x="4792894" y="5469949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笑脸 27">
            <a:extLst>
              <a:ext uri="{FF2B5EF4-FFF2-40B4-BE49-F238E27FC236}">
                <a16:creationId xmlns:a16="http://schemas.microsoft.com/office/drawing/2014/main" id="{49C27363-3DFF-4A95-9C8B-16912FF7C2AC}"/>
              </a:ext>
            </a:extLst>
          </p:cNvPr>
          <p:cNvSpPr/>
          <p:nvPr/>
        </p:nvSpPr>
        <p:spPr>
          <a:xfrm>
            <a:off x="3467527" y="5465691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笑脸 28">
            <a:extLst>
              <a:ext uri="{FF2B5EF4-FFF2-40B4-BE49-F238E27FC236}">
                <a16:creationId xmlns:a16="http://schemas.microsoft.com/office/drawing/2014/main" id="{F8CF5029-AF97-41A0-A4B4-82AF703E9430}"/>
              </a:ext>
            </a:extLst>
          </p:cNvPr>
          <p:cNvSpPr/>
          <p:nvPr/>
        </p:nvSpPr>
        <p:spPr>
          <a:xfrm>
            <a:off x="3688422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笑脸 29">
            <a:extLst>
              <a:ext uri="{FF2B5EF4-FFF2-40B4-BE49-F238E27FC236}">
                <a16:creationId xmlns:a16="http://schemas.microsoft.com/office/drawing/2014/main" id="{3269C08E-7B6A-43BE-A64E-6C7452D93F45}"/>
              </a:ext>
            </a:extLst>
          </p:cNvPr>
          <p:cNvSpPr/>
          <p:nvPr/>
        </p:nvSpPr>
        <p:spPr>
          <a:xfrm>
            <a:off x="4572000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CA61DFB-7CF5-4091-985B-C22D500D9BE3}"/>
              </a:ext>
            </a:extLst>
          </p:cNvPr>
          <p:cNvSpPr/>
          <p:nvPr/>
        </p:nvSpPr>
        <p:spPr>
          <a:xfrm>
            <a:off x="2880937" y="5465691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笑脸 30">
            <a:extLst>
              <a:ext uri="{FF2B5EF4-FFF2-40B4-BE49-F238E27FC236}">
                <a16:creationId xmlns:a16="http://schemas.microsoft.com/office/drawing/2014/main" id="{2C0C0A32-5432-42AC-A4E5-E4994C708CBB}"/>
              </a:ext>
            </a:extLst>
          </p:cNvPr>
          <p:cNvSpPr/>
          <p:nvPr/>
        </p:nvSpPr>
        <p:spPr>
          <a:xfrm>
            <a:off x="6760396" y="4999480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>
            <a:extLst>
              <a:ext uri="{FF2B5EF4-FFF2-40B4-BE49-F238E27FC236}">
                <a16:creationId xmlns:a16="http://schemas.microsoft.com/office/drawing/2014/main" id="{4B724BE1-8DCA-4EB9-B844-BA0244A34EB7}"/>
              </a:ext>
            </a:extLst>
          </p:cNvPr>
          <p:cNvSpPr/>
          <p:nvPr/>
        </p:nvSpPr>
        <p:spPr>
          <a:xfrm>
            <a:off x="7423079" y="5469949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笑脸 32">
            <a:extLst>
              <a:ext uri="{FF2B5EF4-FFF2-40B4-BE49-F238E27FC236}">
                <a16:creationId xmlns:a16="http://schemas.microsoft.com/office/drawing/2014/main" id="{D7FEBD27-5698-4835-B002-A57BFEFEAC2C}"/>
              </a:ext>
            </a:extLst>
          </p:cNvPr>
          <p:cNvSpPr/>
          <p:nvPr/>
        </p:nvSpPr>
        <p:spPr>
          <a:xfrm>
            <a:off x="6097712" y="5465691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笑脸 33">
            <a:extLst>
              <a:ext uri="{FF2B5EF4-FFF2-40B4-BE49-F238E27FC236}">
                <a16:creationId xmlns:a16="http://schemas.microsoft.com/office/drawing/2014/main" id="{35D1332E-7B0F-4D0A-81E9-4A0BC4B88BCF}"/>
              </a:ext>
            </a:extLst>
          </p:cNvPr>
          <p:cNvSpPr/>
          <p:nvPr/>
        </p:nvSpPr>
        <p:spPr>
          <a:xfrm>
            <a:off x="6318607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笑脸 34">
            <a:extLst>
              <a:ext uri="{FF2B5EF4-FFF2-40B4-BE49-F238E27FC236}">
                <a16:creationId xmlns:a16="http://schemas.microsoft.com/office/drawing/2014/main" id="{029B258F-0661-4B85-9E3D-7D80A742F365}"/>
              </a:ext>
            </a:extLst>
          </p:cNvPr>
          <p:cNvSpPr/>
          <p:nvPr/>
        </p:nvSpPr>
        <p:spPr>
          <a:xfrm>
            <a:off x="7202185" y="6159553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53F755E-3061-4235-AB08-9C19D46E00F6}"/>
              </a:ext>
            </a:extLst>
          </p:cNvPr>
          <p:cNvSpPr/>
          <p:nvPr/>
        </p:nvSpPr>
        <p:spPr>
          <a:xfrm>
            <a:off x="5414802" y="5495061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不同攻击模型下的参数设置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D8075-B05F-4B22-BE68-5ADF6937EDD9}"/>
              </a:ext>
            </a:extLst>
          </p:cNvPr>
          <p:cNvSpPr txBox="1"/>
          <p:nvPr/>
        </p:nvSpPr>
        <p:spPr>
          <a:xfrm>
            <a:off x="5650465" y="2728596"/>
            <a:ext cx="36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So on</a:t>
            </a:r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FCC389B1-68B7-465B-B483-BF22EA5C8D10}"/>
              </a:ext>
            </a:extLst>
          </p:cNvPr>
          <p:cNvSpPr/>
          <p:nvPr/>
        </p:nvSpPr>
        <p:spPr>
          <a:xfrm>
            <a:off x="1114102" y="2054097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DFFE20A-2BDA-4BCF-85FA-F3CDDB3DF9B6}"/>
              </a:ext>
            </a:extLst>
          </p:cNvPr>
          <p:cNvSpPr/>
          <p:nvPr/>
        </p:nvSpPr>
        <p:spPr>
          <a:xfrm>
            <a:off x="1997680" y="2660764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56DFEE4A-0FAA-4201-9AD9-BA8400F0F9EF}"/>
              </a:ext>
            </a:extLst>
          </p:cNvPr>
          <p:cNvSpPr/>
          <p:nvPr/>
        </p:nvSpPr>
        <p:spPr>
          <a:xfrm>
            <a:off x="672313" y="265650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632AA722-F412-4AC0-8146-80E3F21C462B}"/>
              </a:ext>
            </a:extLst>
          </p:cNvPr>
          <p:cNvSpPr/>
          <p:nvPr/>
        </p:nvSpPr>
        <p:spPr>
          <a:xfrm>
            <a:off x="893208" y="335036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8179BFD7-5FE0-459A-9A05-ED92289F01E7}"/>
              </a:ext>
            </a:extLst>
          </p:cNvPr>
          <p:cNvSpPr/>
          <p:nvPr/>
        </p:nvSpPr>
        <p:spPr>
          <a:xfrm>
            <a:off x="1776786" y="335036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CA61DFB-7CF5-4091-985B-C22D500D9BE3}"/>
              </a:ext>
            </a:extLst>
          </p:cNvPr>
          <p:cNvSpPr/>
          <p:nvPr/>
        </p:nvSpPr>
        <p:spPr>
          <a:xfrm>
            <a:off x="2634357" y="2656506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53F755E-3061-4235-AB08-9C19D46E00F6}"/>
              </a:ext>
            </a:extLst>
          </p:cNvPr>
          <p:cNvSpPr/>
          <p:nvPr/>
        </p:nvSpPr>
        <p:spPr>
          <a:xfrm>
            <a:off x="5168222" y="2685876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D76C5CA2-011D-46B6-BAEC-D63688398F8D}"/>
              </a:ext>
            </a:extLst>
          </p:cNvPr>
          <p:cNvSpPr/>
          <p:nvPr/>
        </p:nvSpPr>
        <p:spPr>
          <a:xfrm>
            <a:off x="1746606" y="2044765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笑脸 36">
            <a:extLst>
              <a:ext uri="{FF2B5EF4-FFF2-40B4-BE49-F238E27FC236}">
                <a16:creationId xmlns:a16="http://schemas.microsoft.com/office/drawing/2014/main" id="{7B2DAB0D-3067-489B-9C1B-CA1746CA583F}"/>
              </a:ext>
            </a:extLst>
          </p:cNvPr>
          <p:cNvSpPr/>
          <p:nvPr/>
        </p:nvSpPr>
        <p:spPr>
          <a:xfrm>
            <a:off x="3682962" y="2063429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笑脸 37">
            <a:extLst>
              <a:ext uri="{FF2B5EF4-FFF2-40B4-BE49-F238E27FC236}">
                <a16:creationId xmlns:a16="http://schemas.microsoft.com/office/drawing/2014/main" id="{68073291-72E3-4EE3-BA71-A5D27C31BCD7}"/>
              </a:ext>
            </a:extLst>
          </p:cNvPr>
          <p:cNvSpPr/>
          <p:nvPr/>
        </p:nvSpPr>
        <p:spPr>
          <a:xfrm>
            <a:off x="4566540" y="2670096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笑脸 38">
            <a:extLst>
              <a:ext uri="{FF2B5EF4-FFF2-40B4-BE49-F238E27FC236}">
                <a16:creationId xmlns:a16="http://schemas.microsoft.com/office/drawing/2014/main" id="{E852E5CD-C039-4317-B97D-2136B745DA5D}"/>
              </a:ext>
            </a:extLst>
          </p:cNvPr>
          <p:cNvSpPr/>
          <p:nvPr/>
        </p:nvSpPr>
        <p:spPr>
          <a:xfrm>
            <a:off x="3241173" y="266583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笑脸 39">
            <a:extLst>
              <a:ext uri="{FF2B5EF4-FFF2-40B4-BE49-F238E27FC236}">
                <a16:creationId xmlns:a16="http://schemas.microsoft.com/office/drawing/2014/main" id="{A557CE25-C5F4-42CE-82EF-44566B97803E}"/>
              </a:ext>
            </a:extLst>
          </p:cNvPr>
          <p:cNvSpPr/>
          <p:nvPr/>
        </p:nvSpPr>
        <p:spPr>
          <a:xfrm>
            <a:off x="3462068" y="3359700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笑脸 40">
            <a:extLst>
              <a:ext uri="{FF2B5EF4-FFF2-40B4-BE49-F238E27FC236}">
                <a16:creationId xmlns:a16="http://schemas.microsoft.com/office/drawing/2014/main" id="{00049ECB-7B0D-4992-AC1A-C3346D4D0731}"/>
              </a:ext>
            </a:extLst>
          </p:cNvPr>
          <p:cNvSpPr/>
          <p:nvPr/>
        </p:nvSpPr>
        <p:spPr>
          <a:xfrm>
            <a:off x="4345646" y="3359700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>
            <a:extLst>
              <a:ext uri="{FF2B5EF4-FFF2-40B4-BE49-F238E27FC236}">
                <a16:creationId xmlns:a16="http://schemas.microsoft.com/office/drawing/2014/main" id="{72FB05F4-CABD-4EC5-9D9D-6869CD3DC5AE}"/>
              </a:ext>
            </a:extLst>
          </p:cNvPr>
          <p:cNvSpPr/>
          <p:nvPr/>
        </p:nvSpPr>
        <p:spPr>
          <a:xfrm>
            <a:off x="4315466" y="2054097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ABA459B-8AC4-41D1-AD48-3710587983D5}"/>
              </a:ext>
            </a:extLst>
          </p:cNvPr>
          <p:cNvSpPr txBox="1"/>
          <p:nvPr/>
        </p:nvSpPr>
        <p:spPr>
          <a:xfrm>
            <a:off x="417198" y="1335186"/>
            <a:ext cx="87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Server-only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</a:t>
            </a:r>
            <a:r>
              <a:rPr lang="en-US" altLang="zh-CN" dirty="0"/>
              <a:t>l = 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en-US" altLang="zh-CN" baseline="-25000" dirty="0"/>
              <a:t> </a:t>
            </a:r>
            <a:r>
              <a:rPr lang="en-US" altLang="zh-CN" dirty="0"/>
              <a:t>+ 2</a:t>
            </a:r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26EB5DC-47F8-4D49-BEA0-6FF4F948F04D}"/>
              </a:ext>
            </a:extLst>
          </p:cNvPr>
          <p:cNvSpPr/>
          <p:nvPr/>
        </p:nvSpPr>
        <p:spPr>
          <a:xfrm>
            <a:off x="1776786" y="4778343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C84B6998-59E0-4BDC-AF83-CC0E0614CD7A}"/>
              </a:ext>
            </a:extLst>
          </p:cNvPr>
          <p:cNvSpPr/>
          <p:nvPr/>
        </p:nvSpPr>
        <p:spPr>
          <a:xfrm>
            <a:off x="3300825" y="4357505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笑脸 46">
            <a:extLst>
              <a:ext uri="{FF2B5EF4-FFF2-40B4-BE49-F238E27FC236}">
                <a16:creationId xmlns:a16="http://schemas.microsoft.com/office/drawing/2014/main" id="{A955A0EC-3B1C-4E89-8C09-292625A87287}"/>
              </a:ext>
            </a:extLst>
          </p:cNvPr>
          <p:cNvSpPr/>
          <p:nvPr/>
        </p:nvSpPr>
        <p:spPr>
          <a:xfrm>
            <a:off x="4184403" y="4964172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笑脸 47">
            <a:extLst>
              <a:ext uri="{FF2B5EF4-FFF2-40B4-BE49-F238E27FC236}">
                <a16:creationId xmlns:a16="http://schemas.microsoft.com/office/drawing/2014/main" id="{BC21BFE4-F5F7-4117-B3D5-96F804B34A4A}"/>
              </a:ext>
            </a:extLst>
          </p:cNvPr>
          <p:cNvSpPr/>
          <p:nvPr/>
        </p:nvSpPr>
        <p:spPr>
          <a:xfrm>
            <a:off x="2859036" y="4959914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>
            <a:extLst>
              <a:ext uri="{FF2B5EF4-FFF2-40B4-BE49-F238E27FC236}">
                <a16:creationId xmlns:a16="http://schemas.microsoft.com/office/drawing/2014/main" id="{9C31938E-EEE2-4EA2-9CBE-999AF807B6A0}"/>
              </a:ext>
            </a:extLst>
          </p:cNvPr>
          <p:cNvSpPr/>
          <p:nvPr/>
        </p:nvSpPr>
        <p:spPr>
          <a:xfrm>
            <a:off x="3079931" y="565377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笑脸 49">
            <a:extLst>
              <a:ext uri="{FF2B5EF4-FFF2-40B4-BE49-F238E27FC236}">
                <a16:creationId xmlns:a16="http://schemas.microsoft.com/office/drawing/2014/main" id="{E5E5105B-A968-4DD5-9452-FB7FF71CD1D3}"/>
              </a:ext>
            </a:extLst>
          </p:cNvPr>
          <p:cNvSpPr/>
          <p:nvPr/>
        </p:nvSpPr>
        <p:spPr>
          <a:xfrm>
            <a:off x="3963509" y="565377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笑脸 50">
            <a:extLst>
              <a:ext uri="{FF2B5EF4-FFF2-40B4-BE49-F238E27FC236}">
                <a16:creationId xmlns:a16="http://schemas.microsoft.com/office/drawing/2014/main" id="{7F52316C-735C-4C20-973B-B5318C1148F9}"/>
              </a:ext>
            </a:extLst>
          </p:cNvPr>
          <p:cNvSpPr/>
          <p:nvPr/>
        </p:nvSpPr>
        <p:spPr>
          <a:xfrm>
            <a:off x="3933329" y="4348173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笑脸 51">
            <a:extLst>
              <a:ext uri="{FF2B5EF4-FFF2-40B4-BE49-F238E27FC236}">
                <a16:creationId xmlns:a16="http://schemas.microsoft.com/office/drawing/2014/main" id="{5C5AC397-8E7C-4C46-B8BB-963C7FBB8FFA}"/>
              </a:ext>
            </a:extLst>
          </p:cNvPr>
          <p:cNvSpPr/>
          <p:nvPr/>
        </p:nvSpPr>
        <p:spPr>
          <a:xfrm>
            <a:off x="3300825" y="4368639"/>
            <a:ext cx="441789" cy="441422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87948</TotalTime>
  <Words>812</Words>
  <Application>Microsoft Office PowerPoint</Application>
  <PresentationFormat>全屏显示(4:3)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回顾</vt:lpstr>
      <vt:lpstr>NPKC</vt:lpstr>
      <vt:lpstr>NPKC的安全性</vt:lpstr>
      <vt:lpstr>One-Way Key Chain</vt:lpstr>
      <vt:lpstr>安全聚合协议</vt:lpstr>
      <vt:lpstr>安全聚合协议</vt:lpstr>
      <vt:lpstr>不同攻击模型下的参数设置</vt:lpstr>
      <vt:lpstr>不同攻击模型下的参数设置</vt:lpstr>
      <vt:lpstr>不同攻击模型下的参数设置</vt:lpstr>
      <vt:lpstr>实验评估</vt:lpstr>
      <vt:lpstr>实验评估</vt:lpstr>
      <vt:lpstr>实验评估</vt:lpstr>
      <vt:lpstr>实验评估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boxwh</dc:creator>
  <cp:lastModifiedBy>XYFan</cp:lastModifiedBy>
  <cp:revision>6199</cp:revision>
  <cp:lastPrinted>2018-01-05T16:10:59Z</cp:lastPrinted>
  <dcterms:created xsi:type="dcterms:W3CDTF">2017-12-15T07:30:42Z</dcterms:created>
  <dcterms:modified xsi:type="dcterms:W3CDTF">2021-12-07T11:51:02Z</dcterms:modified>
</cp:coreProperties>
</file>