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9" r:id="rId2"/>
    <p:sldId id="439" r:id="rId3"/>
    <p:sldId id="440" r:id="rId4"/>
    <p:sldId id="441" r:id="rId5"/>
    <p:sldId id="442" r:id="rId6"/>
    <p:sldId id="443" r:id="rId7"/>
    <p:sldId id="444" r:id="rId8"/>
    <p:sldId id="445" r:id="rId9"/>
    <p:sldId id="446" r:id="rId10"/>
    <p:sldId id="447" r:id="rId11"/>
    <p:sldId id="448" r:id="rId12"/>
    <p:sldId id="449" r:id="rId13"/>
    <p:sldId id="450" r:id="rId14"/>
  </p:sldIdLst>
  <p:sldSz cx="9144000" cy="6858000" type="screen4x3"/>
  <p:notesSz cx="9947275"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05"/>
    <a:srgbClr val="CDA3BF"/>
    <a:srgbClr val="E780FF"/>
    <a:srgbClr val="65B2FF"/>
    <a:srgbClr val="96D17A"/>
    <a:srgbClr val="FF9A06"/>
    <a:srgbClr val="65B3FF"/>
    <a:srgbClr val="00B955"/>
    <a:srgbClr val="DA98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02" autoAdjust="0"/>
    <p:restoredTop sz="82005" autoAdjust="0"/>
  </p:normalViewPr>
  <p:slideViewPr>
    <p:cSldViewPr snapToGrid="0">
      <p:cViewPr varScale="1">
        <p:scale>
          <a:sx n="71" d="100"/>
          <a:sy n="71" d="100"/>
        </p:scale>
        <p:origin x="1210" y="48"/>
      </p:cViewPr>
      <p:guideLst/>
    </p:cSldViewPr>
  </p:slideViewPr>
  <p:outlineViewPr>
    <p:cViewPr>
      <p:scale>
        <a:sx n="33" d="100"/>
        <a:sy n="33" d="100"/>
      </p:scale>
      <p:origin x="0" y="-503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17" d="100"/>
          <a:sy n="117" d="100"/>
        </p:scale>
        <p:origin x="205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2"/>
            <a:ext cx="4310486" cy="344091"/>
          </a:xfrm>
          <a:prstGeom prst="rect">
            <a:avLst/>
          </a:prstGeom>
        </p:spPr>
        <p:txBody>
          <a:bodyPr vert="horz" lIns="91440" tIns="45720" rIns="91440" bIns="45720" rtlCol="0"/>
          <a:lstStyle>
            <a:lvl1pPr algn="r">
              <a:defRPr sz="1200"/>
            </a:lvl1pPr>
          </a:lstStyle>
          <a:p>
            <a:fld id="{6F4A616D-A9BE-4DE4-B703-7148FEDF6932}" type="datetimeFigureOut">
              <a:rPr lang="zh-CN" altLang="en-US" smtClean="0"/>
              <a:t>2021/12/9</a:t>
            </a:fld>
            <a:endParaRPr lang="zh-CN" altLang="en-US"/>
          </a:p>
        </p:txBody>
      </p:sp>
      <p:sp>
        <p:nvSpPr>
          <p:cNvPr id="4" name="页脚占位符 3"/>
          <p:cNvSpPr>
            <a:spLocks noGrp="1"/>
          </p:cNvSpPr>
          <p:nvPr>
            <p:ph type="ftr" sz="quarter" idx="2"/>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4090"/>
          </a:xfrm>
          <a:prstGeom prst="rect">
            <a:avLst/>
          </a:prstGeom>
        </p:spPr>
        <p:txBody>
          <a:bodyPr vert="horz" lIns="91440" tIns="45720" rIns="91440" bIns="45720" rtlCol="0" anchor="b"/>
          <a:lstStyle>
            <a:lvl1pPr algn="r">
              <a:defRPr sz="1200"/>
            </a:lvl1pPr>
          </a:lstStyle>
          <a:p>
            <a:fld id="{6D918C70-5B12-4AD8-8AF2-C2116309E650}" type="slidenum">
              <a:rPr lang="zh-CN" altLang="en-US" smtClean="0"/>
              <a:t>‹#›</a:t>
            </a:fld>
            <a:endParaRPr lang="zh-CN" altLang="en-US"/>
          </a:p>
        </p:txBody>
      </p:sp>
    </p:spTree>
    <p:extLst>
      <p:ext uri="{BB962C8B-B14F-4D97-AF65-F5344CB8AC3E}">
        <p14:creationId xmlns:p14="http://schemas.microsoft.com/office/powerpoint/2010/main" val="236232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487" y="2"/>
            <a:ext cx="4310486" cy="344091"/>
          </a:xfrm>
          <a:prstGeom prst="rect">
            <a:avLst/>
          </a:prstGeom>
        </p:spPr>
        <p:txBody>
          <a:bodyPr vert="horz" lIns="91440" tIns="45720" rIns="91440" bIns="45720" rtlCol="0"/>
          <a:lstStyle>
            <a:lvl1pPr algn="r">
              <a:defRPr sz="1200"/>
            </a:lvl1pPr>
          </a:lstStyle>
          <a:p>
            <a:fld id="{03984760-A182-472E-B032-DFEC664EFDCE}"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728" y="3300412"/>
            <a:ext cx="795782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487" y="6513910"/>
            <a:ext cx="4310486" cy="344090"/>
          </a:xfrm>
          <a:prstGeom prst="rect">
            <a:avLst/>
          </a:prstGeom>
        </p:spPr>
        <p:txBody>
          <a:bodyPr vert="horz" lIns="91440" tIns="45720" rIns="91440" bIns="45720" rtlCol="0" anchor="b"/>
          <a:lstStyle>
            <a:lvl1pPr algn="r">
              <a:defRPr sz="1200"/>
            </a:lvl1pPr>
          </a:lstStyle>
          <a:p>
            <a:fld id="{DB1FFE93-9B8F-4FBF-930A-9DD5FF87A3C9}" type="slidenum">
              <a:rPr lang="zh-CN" altLang="en-US" smtClean="0"/>
              <a:t>‹#›</a:t>
            </a:fld>
            <a:endParaRPr lang="zh-CN" altLang="en-US"/>
          </a:p>
        </p:txBody>
      </p:sp>
    </p:spTree>
    <p:extLst>
      <p:ext uri="{BB962C8B-B14F-4D97-AF65-F5344CB8AC3E}">
        <p14:creationId xmlns:p14="http://schemas.microsoft.com/office/powerpoint/2010/main" val="409153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今天介绍的论文是上次分享论文的优化版本，发表在</a:t>
            </a:r>
            <a:r>
              <a:rPr lang="en-US" altLang="zh-CN" dirty="0"/>
              <a:t>ICLR 2021</a:t>
            </a:r>
          </a:p>
          <a:p>
            <a:r>
              <a:rPr lang="zh-CN" altLang="en-US" sz="1200" b="0" i="0" kern="1200" dirty="0">
                <a:solidFill>
                  <a:schemeClr val="tx1"/>
                </a:solidFill>
                <a:effectLst/>
                <a:latin typeface="+mn-lt"/>
                <a:ea typeface="+mn-ea"/>
                <a:cs typeface="+mn-cs"/>
              </a:rPr>
              <a:t>一阶模型优化的个性化联邦学习</a:t>
            </a:r>
            <a:endParaRPr lang="zh-CN" altLang="en-US"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a:t>
            </a:fld>
            <a:endParaRPr lang="zh-CN" altLang="en-US"/>
          </a:p>
        </p:txBody>
      </p:sp>
    </p:spTree>
    <p:extLst>
      <p:ext uri="{BB962C8B-B14F-4D97-AF65-F5344CB8AC3E}">
        <p14:creationId xmlns:p14="http://schemas.microsoft.com/office/powerpoint/2010/main" val="168487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接下来，我们在表</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中报告每种</a:t>
            </a:r>
            <a:r>
              <a:rPr lang="en-US" altLang="zh-CN" sz="1200" kern="1200" dirty="0">
                <a:solidFill>
                  <a:schemeClr val="tx1"/>
                </a:solidFill>
                <a:effectLst/>
                <a:latin typeface="+mn-lt"/>
                <a:ea typeface="+mn-ea"/>
                <a:cs typeface="+mn-cs"/>
              </a:rPr>
              <a:t>FL</a:t>
            </a:r>
            <a:r>
              <a:rPr lang="zh-CN" altLang="en-US" sz="1200" kern="1200" dirty="0">
                <a:solidFill>
                  <a:schemeClr val="tx1"/>
                </a:solidFill>
                <a:effectLst/>
                <a:latin typeface="+mn-lt"/>
                <a:ea typeface="+mn-ea"/>
                <a:cs typeface="+mn-cs"/>
              </a:rPr>
              <a:t>方法在潜在分布设置中的表现，附加结果如图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所示。</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10</a:t>
            </a:fld>
            <a:endParaRPr lang="zh-CN" altLang="en-US"/>
          </a:p>
        </p:txBody>
      </p:sp>
    </p:spTree>
    <p:extLst>
      <p:ext uri="{BB962C8B-B14F-4D97-AF65-F5344CB8AC3E}">
        <p14:creationId xmlns:p14="http://schemas.microsoft.com/office/powerpoint/2010/main" val="3668402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ε</a:t>
            </a:r>
            <a:r>
              <a:rPr lang="zh-CN" altLang="en-US" dirty="0"/>
              <a:t>和</a:t>
            </a:r>
            <a:r>
              <a:rPr lang="en-US" altLang="zh-CN" dirty="0"/>
              <a:t>M</a:t>
            </a:r>
          </a:p>
          <a:p>
            <a:r>
              <a:rPr lang="en-US" altLang="zh-CN" dirty="0"/>
              <a:t>M</a:t>
            </a:r>
            <a:r>
              <a:rPr lang="zh-CN" altLang="en-US" dirty="0"/>
              <a:t>越大性能越好</a:t>
            </a:r>
            <a:endParaRPr lang="en-US" altLang="zh-CN" dirty="0"/>
          </a:p>
          <a:p>
            <a:r>
              <a:rPr lang="en-US" altLang="zh-CN" dirty="0"/>
              <a:t>ε</a:t>
            </a:r>
            <a:r>
              <a:rPr lang="zh-CN" altLang="en-US" dirty="0"/>
              <a:t>与性能没太大关系</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11</a:t>
            </a:fld>
            <a:endParaRPr lang="zh-CN" altLang="en-US"/>
          </a:p>
        </p:txBody>
      </p:sp>
    </p:spTree>
    <p:extLst>
      <p:ext uri="{BB962C8B-B14F-4D97-AF65-F5344CB8AC3E}">
        <p14:creationId xmlns:p14="http://schemas.microsoft.com/office/powerpoint/2010/main" val="203942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现在我们考虑非</a:t>
            </a:r>
            <a:r>
              <a:rPr lang="en-US" altLang="zh-CN" sz="1200" kern="1200" dirty="0" err="1">
                <a:solidFill>
                  <a:schemeClr val="tx1"/>
                </a:solidFill>
                <a:effectLst/>
                <a:latin typeface="+mn-lt"/>
                <a:ea typeface="+mn-ea"/>
                <a:cs typeface="+mn-cs"/>
              </a:rPr>
              <a:t>iid</a:t>
            </a:r>
            <a:r>
              <a:rPr lang="zh-CN" altLang="en-US" sz="1200" kern="1200" dirty="0">
                <a:solidFill>
                  <a:schemeClr val="tx1"/>
                </a:solidFill>
                <a:effectLst/>
                <a:latin typeface="+mn-lt"/>
                <a:ea typeface="+mn-ea"/>
                <a:cs typeface="+mn-cs"/>
              </a:rPr>
              <a:t>联邦设置，其中每个客户机针对目标分布进行的优化与其本地数据分布不同。训练数据和测试数据分布相差太多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12</a:t>
            </a:fld>
            <a:endParaRPr lang="zh-CN" altLang="en-US"/>
          </a:p>
        </p:txBody>
      </p:sp>
    </p:spTree>
    <p:extLst>
      <p:ext uri="{BB962C8B-B14F-4D97-AF65-F5344CB8AC3E}">
        <p14:creationId xmlns:p14="http://schemas.microsoft.com/office/powerpoint/2010/main" val="19893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正如前面提到的，让客户直接下载其他客户的模型会导致隐私泄露问题，针对这一点，文章提出在</a:t>
            </a:r>
            <a:r>
              <a:rPr lang="en-US" altLang="zh-CN" sz="1200" b="0" i="0" kern="1200" dirty="0">
                <a:solidFill>
                  <a:schemeClr val="tx1"/>
                </a:solidFill>
                <a:effectLst/>
                <a:latin typeface="+mn-lt"/>
                <a:ea typeface="+mn-ea"/>
                <a:cs typeface="+mn-cs"/>
              </a:rPr>
              <a:t>(ε, δ)-differential privacy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DP</a:t>
            </a:r>
            <a:r>
              <a:rPr lang="zh-CN" altLang="en-US" sz="1200" b="0" i="0" kern="1200" dirty="0">
                <a:solidFill>
                  <a:schemeClr val="tx1"/>
                </a:solidFill>
                <a:effectLst/>
                <a:latin typeface="+mn-lt"/>
                <a:ea typeface="+mn-ea"/>
                <a:cs typeface="+mn-cs"/>
              </a:rPr>
              <a:t>）下进行</a:t>
            </a:r>
            <a:r>
              <a:rPr lang="en-US" altLang="zh-CN" sz="1200" b="0" i="0" kern="1200" dirty="0" err="1">
                <a:solidFill>
                  <a:schemeClr val="tx1"/>
                </a:solidFill>
                <a:effectLst/>
                <a:latin typeface="+mn-lt"/>
                <a:ea typeface="+mn-ea"/>
                <a:cs typeface="+mn-cs"/>
              </a:rPr>
              <a:t>FedFomo</a:t>
            </a:r>
            <a:r>
              <a:rPr lang="zh-CN" altLang="en-US" sz="1200" b="0" i="0" kern="1200" dirty="0">
                <a:solidFill>
                  <a:schemeClr val="tx1"/>
                </a:solidFill>
                <a:effectLst/>
                <a:latin typeface="+mn-lt"/>
                <a:ea typeface="+mn-ea"/>
                <a:cs typeface="+mn-cs"/>
              </a:rPr>
              <a:t>的训练。</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13</a:t>
            </a:fld>
            <a:endParaRPr lang="zh-CN" altLang="en-US"/>
          </a:p>
        </p:txBody>
      </p:sp>
    </p:spTree>
    <p:extLst>
      <p:ext uri="{BB962C8B-B14F-4D97-AF65-F5344CB8AC3E}">
        <p14:creationId xmlns:p14="http://schemas.microsoft.com/office/powerpoint/2010/main" val="23531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客户机不再仅仅是全球服务器的数据和模型训练源，而是可以扮演更积极的角色</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可以通过限制每个联合更新中无用的模型来保存每个模型的个性化性能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1FFE93-9B8F-4FBF-930A-9DD5FF87A3C9}" type="slidenum">
              <a:rPr lang="zh-CN" altLang="en-US" smtClean="0"/>
              <a:t>2</a:t>
            </a:fld>
            <a:endParaRPr lang="zh-CN" altLang="en-US"/>
          </a:p>
        </p:txBody>
      </p:sp>
    </p:spTree>
    <p:extLst>
      <p:ext uri="{BB962C8B-B14F-4D97-AF65-F5344CB8AC3E}">
        <p14:creationId xmlns:p14="http://schemas.microsoft.com/office/powerpoint/2010/main" val="154847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是损失函数</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3</a:t>
            </a:fld>
            <a:endParaRPr lang="zh-CN" altLang="en-US"/>
          </a:p>
        </p:txBody>
      </p:sp>
    </p:spTree>
    <p:extLst>
      <p:ext uri="{BB962C8B-B14F-4D97-AF65-F5344CB8AC3E}">
        <p14:creationId xmlns:p14="http://schemas.microsoft.com/office/powerpoint/2010/main" val="29367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是损失函数</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4</a:t>
            </a:fld>
            <a:endParaRPr lang="zh-CN" altLang="en-US"/>
          </a:p>
        </p:txBody>
      </p:sp>
    </p:spTree>
    <p:extLst>
      <p:ext uri="{BB962C8B-B14F-4D97-AF65-F5344CB8AC3E}">
        <p14:creationId xmlns:p14="http://schemas.microsoft.com/office/powerpoint/2010/main" val="60208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重新参数化，作为本地模型当前状态之前的一个版本的更新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这里</a:t>
            </a:r>
            <a:r>
              <a:rPr lang="en-US" altLang="zh-CN" sz="1200" kern="1200" dirty="0">
                <a:solidFill>
                  <a:schemeClr val="tx1"/>
                </a:solidFill>
                <a:effectLst/>
                <a:latin typeface="+mn-lt"/>
                <a:ea typeface="+mn-ea"/>
                <a:cs typeface="+mn-cs"/>
              </a:rPr>
              <a:t>t+1</a:t>
            </a:r>
            <a:r>
              <a:rPr lang="zh-CN" altLang="en-US" sz="1200" kern="1200" dirty="0">
                <a:solidFill>
                  <a:schemeClr val="tx1"/>
                </a:solidFill>
                <a:effectLst/>
                <a:latin typeface="+mn-lt"/>
                <a:ea typeface="+mn-ea"/>
                <a:cs typeface="+mn-cs"/>
              </a:rPr>
              <a:t>是最优项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推导一阶近似</a:t>
            </a:r>
          </a:p>
          <a:p>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5</a:t>
            </a:fld>
            <a:endParaRPr lang="zh-CN" altLang="en-US"/>
          </a:p>
        </p:txBody>
      </p:sp>
    </p:spTree>
    <p:extLst>
      <p:ext uri="{BB962C8B-B14F-4D97-AF65-F5344CB8AC3E}">
        <p14:creationId xmlns:p14="http://schemas.microsoft.com/office/powerpoint/2010/main" val="305557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Wn</a:t>
            </a:r>
            <a:r>
              <a:rPr lang="zh-CN" altLang="en-US" dirty="0"/>
              <a:t>这样可能有负数，抛弃负数，剩余正数进行归一化</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6</a:t>
            </a:fld>
            <a:endParaRPr lang="zh-CN" altLang="en-US"/>
          </a:p>
        </p:txBody>
      </p:sp>
    </p:spTree>
    <p:extLst>
      <p:ext uri="{BB962C8B-B14F-4D97-AF65-F5344CB8AC3E}">
        <p14:creationId xmlns:p14="http://schemas.microsoft.com/office/powerpoint/2010/main" val="337038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其实理想情况下，我们应该是让每个客户下载所有模型，按照第二步中定义的权重策略分别计算每个模型的权重，然后挑选权重最高的若干个进行聚合，进而对本地模型进行更新。然而实际应用中我们要考虑带宽、计算、时间代价等问题，不可能去这么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7</a:t>
            </a:fld>
            <a:endParaRPr lang="zh-CN" altLang="en-US"/>
          </a:p>
        </p:txBody>
      </p:sp>
    </p:spTree>
    <p:extLst>
      <p:ext uri="{BB962C8B-B14F-4D97-AF65-F5344CB8AC3E}">
        <p14:creationId xmlns:p14="http://schemas.microsoft.com/office/powerpoint/2010/main" val="267059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8</a:t>
            </a:fld>
            <a:endParaRPr lang="zh-CN" altLang="en-US"/>
          </a:p>
        </p:txBody>
      </p:sp>
    </p:spTree>
    <p:extLst>
      <p:ext uri="{BB962C8B-B14F-4D97-AF65-F5344CB8AC3E}">
        <p14:creationId xmlns:p14="http://schemas.microsoft.com/office/powerpoint/2010/main" val="238271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当局部数据集变得越来越非</a:t>
            </a:r>
            <a:r>
              <a:rPr lang="en-US" altLang="zh-CN" sz="1200" kern="1200" dirty="0" err="1">
                <a:solidFill>
                  <a:schemeClr val="tx1"/>
                </a:solidFill>
                <a:effectLst/>
                <a:latin typeface="+mn-lt"/>
                <a:ea typeface="+mn-ea"/>
                <a:cs typeface="+mn-cs"/>
              </a:rPr>
              <a:t>iid</a:t>
            </a:r>
            <a:r>
              <a:rPr lang="zh-CN" altLang="en-US" sz="1200" kern="1200" dirty="0">
                <a:solidFill>
                  <a:schemeClr val="tx1"/>
                </a:solidFill>
                <a:effectLst/>
                <a:latin typeface="+mn-lt"/>
                <a:ea typeface="+mn-ea"/>
                <a:cs typeface="+mn-cs"/>
              </a:rPr>
              <a:t>时，性能差距就会扩大，其中全局</a:t>
            </a:r>
            <a:r>
              <a:rPr lang="en-US" altLang="zh-CN" sz="1200" kern="1200" dirty="0">
                <a:solidFill>
                  <a:schemeClr val="tx1"/>
                </a:solidFill>
                <a:effectLst/>
                <a:latin typeface="+mn-lt"/>
                <a:ea typeface="+mn-ea"/>
                <a:cs typeface="+mn-cs"/>
              </a:rPr>
              <a:t>FL</a:t>
            </a:r>
            <a:r>
              <a:rPr lang="zh-CN" altLang="en-US" sz="1200" kern="1200" dirty="0">
                <a:solidFill>
                  <a:schemeClr val="tx1"/>
                </a:solidFill>
                <a:effectLst/>
                <a:latin typeface="+mn-lt"/>
                <a:ea typeface="+mn-ea"/>
                <a:cs typeface="+mn-cs"/>
              </a:rPr>
              <a:t>方法可能会更多地受到越来越不同的权重组合的影响，同时也会由于局部数据异质性而遭受高目标数据分布偏移</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用更高的</a:t>
            </a:r>
            <a:r>
              <a:rPr lang="en-US" altLang="zh-CN" sz="1200" kern="1200" dirty="0">
                <a:solidFill>
                  <a:schemeClr val="tx1"/>
                </a:solidFill>
                <a:effectLst/>
                <a:latin typeface="+mn-lt"/>
                <a:ea typeface="+mn-ea"/>
                <a:cs typeface="+mn-cs"/>
              </a:rPr>
              <a:t>EMD</a:t>
            </a:r>
            <a:r>
              <a:rPr lang="zh-CN" altLang="en-US" sz="1200" kern="1200" dirty="0">
                <a:solidFill>
                  <a:schemeClr val="tx1"/>
                </a:solidFill>
                <a:effectLst/>
                <a:latin typeface="+mn-lt"/>
                <a:ea typeface="+mn-ea"/>
                <a:cs typeface="+mn-cs"/>
              </a:rPr>
              <a:t>进行量化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的影响。</a:t>
            </a:r>
          </a:p>
          <a:p>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9</a:t>
            </a:fld>
            <a:endParaRPr lang="zh-CN" altLang="en-US"/>
          </a:p>
        </p:txBody>
      </p:sp>
    </p:spTree>
    <p:extLst>
      <p:ext uri="{BB962C8B-B14F-4D97-AF65-F5344CB8AC3E}">
        <p14:creationId xmlns:p14="http://schemas.microsoft.com/office/powerpoint/2010/main" val="38646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41B308A-230A-4DCC-B8EA-2A2A0443A0D8}" type="datetime1">
              <a:rPr lang="zh-CN" altLang="en-US" smtClean="0"/>
              <a:t>2021/12/9</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13250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6EB7E3-A7D4-4F60-BAE2-0C1AE2CB7246}"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16494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E0DB82-FF28-4ED4-9B2D-6DFABB263902}"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261539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614" y="0"/>
            <a:ext cx="8817429" cy="1069521"/>
          </a:xfrm>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a:xfrm>
            <a:off x="179614" y="1159329"/>
            <a:ext cx="8817429" cy="5017634"/>
          </a:xfrm>
        </p:spPr>
        <p:txBody>
          <a:bodyPr/>
          <a:lstStyle>
            <a:lvl1pPr>
              <a:lnSpc>
                <a:spcPct val="100000"/>
              </a:lnSpc>
              <a:buClr>
                <a:schemeClr val="accent1">
                  <a:lumMod val="75000"/>
                </a:schemeClr>
              </a:buClr>
              <a:defRPr/>
            </a:lvl1pPr>
            <a:lvl2pPr>
              <a:lnSpc>
                <a:spcPct val="100000"/>
              </a:lnSpc>
              <a:buClr>
                <a:schemeClr val="accent1">
                  <a:lumMod val="75000"/>
                </a:schemeClr>
              </a:buClr>
              <a:defRPr/>
            </a:lvl2pPr>
            <a:lvl3pPr>
              <a:lnSpc>
                <a:spcPct val="100000"/>
              </a:lnSpc>
              <a:buClr>
                <a:schemeClr val="accent1">
                  <a:lumMod val="75000"/>
                </a:schemeClr>
              </a:buClr>
              <a:defRPr/>
            </a:lvl3pPr>
            <a:lvl4pPr>
              <a:lnSpc>
                <a:spcPct val="100000"/>
              </a:lnSpc>
              <a:buClr>
                <a:schemeClr val="accent1">
                  <a:lumMod val="75000"/>
                </a:schemeClr>
              </a:buClr>
              <a:defRPr/>
            </a:lvl4pPr>
            <a:lvl5pPr>
              <a:lnSpc>
                <a:spcPct val="100000"/>
              </a:lnSpc>
              <a:buClr>
                <a:schemeClr val="accent1">
                  <a:lumMod val="75000"/>
                </a:schemeClr>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3C93A88-D2EF-4019-BD10-6D8CE7CEE5F1}"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dirty="0"/>
          </a:p>
        </p:txBody>
      </p:sp>
      <p:cxnSp>
        <p:nvCxnSpPr>
          <p:cNvPr id="8" name="直接连接符 7"/>
          <p:cNvCxnSpPr/>
          <p:nvPr userDrawn="1"/>
        </p:nvCxnSpPr>
        <p:spPr>
          <a:xfrm>
            <a:off x="0" y="1069521"/>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52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1D4E28-3F7F-4768-9EE9-2C23D56F6494}"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94123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ECABBA-4938-4E10-8402-E5616F1790FF}"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407377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4E6682-7044-40A2-885E-478754274F5C}" type="datetime1">
              <a:rPr lang="zh-CN" altLang="en-US" smtClean="0"/>
              <a:t>2021/12/9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90507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6CEB073-3B18-40FE-906C-20EF3FF25460}" type="datetime1">
              <a:rPr lang="zh-CN" altLang="en-US" smtClean="0"/>
              <a:t>2021/12/9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83024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8312C-5EB7-428B-9173-B6617D48A3B8}" type="datetime1">
              <a:rPr lang="zh-CN" altLang="en-US" smtClean="0"/>
              <a:t>2021/12/9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313764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0E39AF-16B1-47A0-BC5E-B09CC5DF3C84}"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376786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AA25689-0A41-469A-BB46-3582D6E35CDB}"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291002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B1E5A-814D-4614-B022-3CAC3CCE3D15}" type="datetime1">
              <a:rPr lang="zh-CN" altLang="en-US" smtClean="0"/>
              <a:t>2021/12/9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446274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researchgate.net/publication/347398261_Personalized_Federated_Learning_with_First_Order_Model_Optimiz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524ED28-86B1-4906-97B2-A94AD795FA26}" type="datetime1">
              <a:rPr lang="zh-CN" altLang="en-US" smtClean="0"/>
              <a:t>2021/12/9</a:t>
            </a:fld>
            <a:endParaRPr lang="zh-CN" altLang="en-US"/>
          </a:p>
        </p:txBody>
      </p:sp>
      <p:sp>
        <p:nvSpPr>
          <p:cNvPr id="5" name="灯片编号占位符 4"/>
          <p:cNvSpPr>
            <a:spLocks noGrp="1"/>
          </p:cNvSpPr>
          <p:nvPr>
            <p:ph type="sldNum" sz="quarter" idx="12"/>
          </p:nvPr>
        </p:nvSpPr>
        <p:spPr/>
        <p:txBody>
          <a:bodyPr/>
          <a:lstStyle/>
          <a:p>
            <a:fld id="{37462A15-251E-4BEC-AF39-7B49AD0A5C95}" type="slidenum">
              <a:rPr lang="zh-CN" altLang="en-US" smtClean="0"/>
              <a:t>1</a:t>
            </a:fld>
            <a:endParaRPr lang="zh-CN" altLang="en-US" dirty="0"/>
          </a:p>
        </p:txBody>
      </p:sp>
      <p:pic>
        <p:nvPicPr>
          <p:cNvPr id="6"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p:nvSpPr>
        <p:spPr bwMode="auto">
          <a:xfrm>
            <a:off x="-447664" y="2068853"/>
            <a:ext cx="1007198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en-US" altLang="zh-CN" sz="4800" dirty="0">
                <a:solidFill>
                  <a:schemeClr val="bg1"/>
                </a:solidFill>
                <a:hlinkClick r:id="rId4">
                  <a:extLst>
                    <a:ext uri="{A12FA001-AC4F-418D-AE19-62706E023703}">
                      <ahyp:hlinkClr xmlns:ahyp="http://schemas.microsoft.com/office/drawing/2018/hyperlinkcolor" val="tx"/>
                    </a:ext>
                  </a:extLst>
                </a:hlinkClick>
              </a:rPr>
              <a:t>Personalized Federated Learning </a:t>
            </a:r>
          </a:p>
          <a:p>
            <a:pPr algn="ctr">
              <a:spcBef>
                <a:spcPct val="0"/>
              </a:spcBef>
              <a:buNone/>
            </a:pPr>
            <a:r>
              <a:rPr lang="en-US" altLang="zh-CN" sz="4800" dirty="0">
                <a:solidFill>
                  <a:schemeClr val="bg1"/>
                </a:solidFill>
                <a:hlinkClick r:id="rId4">
                  <a:extLst>
                    <a:ext uri="{A12FA001-AC4F-418D-AE19-62706E023703}">
                      <ahyp:hlinkClr xmlns:ahyp="http://schemas.microsoft.com/office/drawing/2018/hyperlinkcolor" val="tx"/>
                    </a:ext>
                  </a:extLst>
                </a:hlinkClick>
              </a:rPr>
              <a:t>with First Order Model Optimization</a:t>
            </a:r>
            <a:endParaRPr lang="en-US" altLang="zh-CN" sz="4800" dirty="0">
              <a:solidFill>
                <a:schemeClr val="bg1"/>
              </a:solidFill>
            </a:endParaRPr>
          </a:p>
          <a:p>
            <a:pPr algn="ctr">
              <a:spcBef>
                <a:spcPct val="0"/>
              </a:spcBef>
              <a:buNone/>
            </a:pPr>
            <a:br>
              <a:rPr lang="en-US" altLang="zh-CN" sz="4800" dirty="0"/>
            </a:br>
            <a:endParaRPr lang="en-US" altLang="zh-CN" sz="4800" dirty="0">
              <a:solidFill>
                <a:schemeClr val="bg1"/>
              </a:solidFill>
            </a:endParaRPr>
          </a:p>
        </p:txBody>
      </p:sp>
      <p:sp>
        <p:nvSpPr>
          <p:cNvPr id="8" name="Rectangle 33">
            <a:extLst>
              <a:ext uri="{FF2B5EF4-FFF2-40B4-BE49-F238E27FC236}">
                <a16:creationId xmlns:a16="http://schemas.microsoft.com/office/drawing/2014/main" id="{96BB1A9D-FD57-410D-9D30-920FD70F02AE}"/>
              </a:ext>
            </a:extLst>
          </p:cNvPr>
          <p:cNvSpPr>
            <a:spLocks noChangeArrowheads="1"/>
          </p:cNvSpPr>
          <p:nvPr/>
        </p:nvSpPr>
        <p:spPr bwMode="auto">
          <a:xfrm>
            <a:off x="532020" y="4143113"/>
            <a:ext cx="963136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en-US" altLang="zh-CN" sz="2000" dirty="0">
                <a:solidFill>
                  <a:schemeClr val="bg1"/>
                </a:solidFill>
              </a:rPr>
              <a:t>Michael Zhang</a:t>
            </a:r>
            <a:r>
              <a:rPr lang="zh-CN" altLang="en-US" sz="2000" dirty="0">
                <a:solidFill>
                  <a:schemeClr val="bg1"/>
                </a:solidFill>
              </a:rPr>
              <a:t>，</a:t>
            </a:r>
            <a:r>
              <a:rPr lang="en-US" altLang="zh-CN" sz="2000" dirty="0">
                <a:solidFill>
                  <a:schemeClr val="bg1"/>
                </a:solidFill>
              </a:rPr>
              <a:t>Karan </a:t>
            </a:r>
            <a:r>
              <a:rPr lang="en-US" altLang="zh-CN" sz="2000" dirty="0" err="1">
                <a:solidFill>
                  <a:schemeClr val="bg1"/>
                </a:solidFill>
              </a:rPr>
              <a:t>Sapra</a:t>
            </a:r>
            <a:r>
              <a:rPr lang="zh-CN" altLang="en-US" sz="2000" dirty="0">
                <a:solidFill>
                  <a:schemeClr val="bg1"/>
                </a:solidFill>
              </a:rPr>
              <a:t>，</a:t>
            </a:r>
            <a:r>
              <a:rPr lang="en-US" altLang="zh-CN" sz="2000" dirty="0" err="1">
                <a:solidFill>
                  <a:schemeClr val="bg1"/>
                </a:solidFill>
              </a:rPr>
              <a:t>Sanja</a:t>
            </a:r>
            <a:r>
              <a:rPr lang="en-US" altLang="zh-CN" sz="2000" dirty="0">
                <a:solidFill>
                  <a:schemeClr val="bg1"/>
                </a:solidFill>
              </a:rPr>
              <a:t> Fidler </a:t>
            </a:r>
            <a:r>
              <a:rPr lang="zh-CN" altLang="en-US" sz="2000" dirty="0">
                <a:solidFill>
                  <a:schemeClr val="bg1"/>
                </a:solidFill>
              </a:rPr>
              <a:t>，</a:t>
            </a:r>
            <a:r>
              <a:rPr lang="en-US" altLang="zh-CN" sz="2000" dirty="0">
                <a:solidFill>
                  <a:schemeClr val="bg1"/>
                </a:solidFill>
              </a:rPr>
              <a:t>Serena Yeung </a:t>
            </a:r>
            <a:r>
              <a:rPr lang="zh-CN" altLang="en-US" sz="2000" dirty="0">
                <a:solidFill>
                  <a:schemeClr val="bg1"/>
                </a:solidFill>
              </a:rPr>
              <a:t>，</a:t>
            </a:r>
            <a:r>
              <a:rPr lang="en-US" altLang="zh-CN" sz="2000" dirty="0">
                <a:solidFill>
                  <a:schemeClr val="bg1"/>
                </a:solidFill>
              </a:rPr>
              <a:t>Jose M. Alvarez  </a:t>
            </a:r>
            <a:br>
              <a:rPr lang="en-US" altLang="zh-CN" sz="2800" dirty="0"/>
            </a:br>
            <a:br>
              <a:rPr lang="en-US" altLang="zh-CN" sz="2800" dirty="0"/>
            </a:br>
            <a:r>
              <a:rPr lang="en-US" altLang="zh-CN" sz="2800" dirty="0">
                <a:solidFill>
                  <a:schemeClr val="bg1"/>
                </a:solidFill>
              </a:rPr>
              <a:t> </a:t>
            </a:r>
            <a:br>
              <a:rPr lang="en-US" altLang="zh-CN" sz="2800" dirty="0"/>
            </a:br>
            <a:r>
              <a:rPr lang="en-US" altLang="zh-CN" sz="2800" dirty="0">
                <a:solidFill>
                  <a:schemeClr val="bg1"/>
                </a:solidFill>
              </a:rPr>
              <a:t> </a:t>
            </a:r>
            <a:br>
              <a:rPr lang="en-US" altLang="zh-CN" sz="2400" dirty="0"/>
            </a:br>
            <a:endParaRPr lang="en-US" altLang="zh-CN" sz="2400" dirty="0">
              <a:solidFill>
                <a:schemeClr val="bg1"/>
              </a:solidFill>
            </a:endParaRPr>
          </a:p>
        </p:txBody>
      </p:sp>
      <p:pic>
        <p:nvPicPr>
          <p:cNvPr id="9" name="Picture 2" descr="Stanford University - Wikipedia">
            <a:extLst>
              <a:ext uri="{FF2B5EF4-FFF2-40B4-BE49-F238E27FC236}">
                <a16:creationId xmlns:a16="http://schemas.microsoft.com/office/drawing/2014/main" id="{FE0454A7-741B-4D97-8232-7E14DF9D4D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457835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vidia Logo, history, meaning, symbol, PNG">
            <a:extLst>
              <a:ext uri="{FF2B5EF4-FFF2-40B4-BE49-F238E27FC236}">
                <a16:creationId xmlns:a16="http://schemas.microsoft.com/office/drawing/2014/main" id="{69C99E48-FABA-4319-96CE-4D77586746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934" y="474968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570243"/>
      </p:ext>
    </p:extLst>
  </p:cSld>
  <p:clrMapOvr>
    <a:masterClrMapping/>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10</a:t>
            </a:fld>
            <a:endParaRPr lang="zh-CN" altLang="en-US" dirty="0"/>
          </a:p>
        </p:txBody>
      </p:sp>
      <p:pic>
        <p:nvPicPr>
          <p:cNvPr id="3" name="图片 2">
            <a:extLst>
              <a:ext uri="{FF2B5EF4-FFF2-40B4-BE49-F238E27FC236}">
                <a16:creationId xmlns:a16="http://schemas.microsoft.com/office/drawing/2014/main" id="{180868E5-CD82-4ABF-A13C-3D0FF7CE6549}"/>
              </a:ext>
            </a:extLst>
          </p:cNvPr>
          <p:cNvPicPr>
            <a:picLocks noChangeAspect="1"/>
          </p:cNvPicPr>
          <p:nvPr/>
        </p:nvPicPr>
        <p:blipFill>
          <a:blip r:embed="rId3"/>
          <a:stretch>
            <a:fillRect/>
          </a:stretch>
        </p:blipFill>
        <p:spPr>
          <a:xfrm>
            <a:off x="1358581" y="1344115"/>
            <a:ext cx="5594762" cy="1919450"/>
          </a:xfrm>
          <a:prstGeom prst="rect">
            <a:avLst/>
          </a:prstGeom>
        </p:spPr>
      </p:pic>
      <p:pic>
        <p:nvPicPr>
          <p:cNvPr id="6" name="图片 5">
            <a:extLst>
              <a:ext uri="{FF2B5EF4-FFF2-40B4-BE49-F238E27FC236}">
                <a16:creationId xmlns:a16="http://schemas.microsoft.com/office/drawing/2014/main" id="{E0816AB1-A9CE-4075-BFB5-979451CD92E7}"/>
              </a:ext>
            </a:extLst>
          </p:cNvPr>
          <p:cNvPicPr>
            <a:picLocks noChangeAspect="1"/>
          </p:cNvPicPr>
          <p:nvPr/>
        </p:nvPicPr>
        <p:blipFill>
          <a:blip r:embed="rId4"/>
          <a:stretch>
            <a:fillRect/>
          </a:stretch>
        </p:blipFill>
        <p:spPr>
          <a:xfrm>
            <a:off x="548857" y="3429000"/>
            <a:ext cx="2930283" cy="1919449"/>
          </a:xfrm>
          <a:prstGeom prst="rect">
            <a:avLst/>
          </a:prstGeom>
        </p:spPr>
      </p:pic>
      <p:pic>
        <p:nvPicPr>
          <p:cNvPr id="7" name="图片 6">
            <a:extLst>
              <a:ext uri="{FF2B5EF4-FFF2-40B4-BE49-F238E27FC236}">
                <a16:creationId xmlns:a16="http://schemas.microsoft.com/office/drawing/2014/main" id="{72F55218-8E1C-4D94-AA3B-026EB6092D84}"/>
              </a:ext>
            </a:extLst>
          </p:cNvPr>
          <p:cNvPicPr>
            <a:picLocks noChangeAspect="1"/>
          </p:cNvPicPr>
          <p:nvPr/>
        </p:nvPicPr>
        <p:blipFill>
          <a:blip r:embed="rId5"/>
          <a:stretch>
            <a:fillRect/>
          </a:stretch>
        </p:blipFill>
        <p:spPr>
          <a:xfrm>
            <a:off x="4571999" y="3428999"/>
            <a:ext cx="2862199" cy="1831369"/>
          </a:xfrm>
          <a:prstGeom prst="rect">
            <a:avLst/>
          </a:prstGeom>
        </p:spPr>
      </p:pic>
    </p:spTree>
    <p:extLst>
      <p:ext uri="{BB962C8B-B14F-4D97-AF65-F5344CB8AC3E}">
        <p14:creationId xmlns:p14="http://schemas.microsoft.com/office/powerpoint/2010/main" val="245728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11</a:t>
            </a:fld>
            <a:endParaRPr lang="zh-CN" altLang="en-US" dirty="0"/>
          </a:p>
        </p:txBody>
      </p:sp>
      <p:pic>
        <p:nvPicPr>
          <p:cNvPr id="3" name="图片 2">
            <a:extLst>
              <a:ext uri="{FF2B5EF4-FFF2-40B4-BE49-F238E27FC236}">
                <a16:creationId xmlns:a16="http://schemas.microsoft.com/office/drawing/2014/main" id="{36936E3F-BE5A-43BD-8B8E-D701A3B4DF0A}"/>
              </a:ext>
            </a:extLst>
          </p:cNvPr>
          <p:cNvPicPr>
            <a:picLocks noChangeAspect="1"/>
          </p:cNvPicPr>
          <p:nvPr/>
        </p:nvPicPr>
        <p:blipFill>
          <a:blip r:embed="rId3"/>
          <a:stretch>
            <a:fillRect/>
          </a:stretch>
        </p:blipFill>
        <p:spPr>
          <a:xfrm>
            <a:off x="491047" y="1587412"/>
            <a:ext cx="8161905" cy="3457143"/>
          </a:xfrm>
          <a:prstGeom prst="rect">
            <a:avLst/>
          </a:prstGeom>
        </p:spPr>
      </p:pic>
    </p:spTree>
    <p:extLst>
      <p:ext uri="{BB962C8B-B14F-4D97-AF65-F5344CB8AC3E}">
        <p14:creationId xmlns:p14="http://schemas.microsoft.com/office/powerpoint/2010/main" val="210786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12</a:t>
            </a:fld>
            <a:endParaRPr lang="zh-CN" altLang="en-US" dirty="0"/>
          </a:p>
        </p:txBody>
      </p:sp>
      <p:pic>
        <p:nvPicPr>
          <p:cNvPr id="4" name="图片 3">
            <a:extLst>
              <a:ext uri="{FF2B5EF4-FFF2-40B4-BE49-F238E27FC236}">
                <a16:creationId xmlns:a16="http://schemas.microsoft.com/office/drawing/2014/main" id="{DAFFBBBD-B173-4D29-91D4-7FAD305CF92C}"/>
              </a:ext>
            </a:extLst>
          </p:cNvPr>
          <p:cNvPicPr>
            <a:picLocks noChangeAspect="1"/>
          </p:cNvPicPr>
          <p:nvPr/>
        </p:nvPicPr>
        <p:blipFill>
          <a:blip r:embed="rId3"/>
          <a:stretch>
            <a:fillRect/>
          </a:stretch>
        </p:blipFill>
        <p:spPr>
          <a:xfrm>
            <a:off x="515350" y="1322460"/>
            <a:ext cx="8000000" cy="4780952"/>
          </a:xfrm>
          <a:prstGeom prst="rect">
            <a:avLst/>
          </a:prstGeom>
        </p:spPr>
      </p:pic>
    </p:spTree>
    <p:extLst>
      <p:ext uri="{BB962C8B-B14F-4D97-AF65-F5344CB8AC3E}">
        <p14:creationId xmlns:p14="http://schemas.microsoft.com/office/powerpoint/2010/main" val="411376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13</a:t>
            </a:fld>
            <a:endParaRPr lang="zh-CN" altLang="en-US" dirty="0"/>
          </a:p>
        </p:txBody>
      </p:sp>
      <p:pic>
        <p:nvPicPr>
          <p:cNvPr id="3" name="图片 2">
            <a:extLst>
              <a:ext uri="{FF2B5EF4-FFF2-40B4-BE49-F238E27FC236}">
                <a16:creationId xmlns:a16="http://schemas.microsoft.com/office/drawing/2014/main" id="{10534950-A292-4304-9008-D7149D69D7D9}"/>
              </a:ext>
            </a:extLst>
          </p:cNvPr>
          <p:cNvPicPr>
            <a:picLocks noChangeAspect="1"/>
          </p:cNvPicPr>
          <p:nvPr/>
        </p:nvPicPr>
        <p:blipFill>
          <a:blip r:embed="rId3"/>
          <a:stretch>
            <a:fillRect/>
          </a:stretch>
        </p:blipFill>
        <p:spPr>
          <a:xfrm>
            <a:off x="323140" y="1156013"/>
            <a:ext cx="8333333" cy="5285714"/>
          </a:xfrm>
          <a:prstGeom prst="rect">
            <a:avLst/>
          </a:prstGeom>
        </p:spPr>
      </p:pic>
    </p:spTree>
    <p:extLst>
      <p:ext uri="{BB962C8B-B14F-4D97-AF65-F5344CB8AC3E}">
        <p14:creationId xmlns:p14="http://schemas.microsoft.com/office/powerpoint/2010/main" val="313158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动机</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2</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339046" y="1356189"/>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传统联邦学习</a:t>
            </a:r>
            <a:r>
              <a:rPr lang="en-US" altLang="zh-CN" dirty="0"/>
              <a:t>(</a:t>
            </a:r>
            <a:r>
              <a:rPr lang="zh-CN" altLang="en-US" dirty="0"/>
              <a:t>如</a:t>
            </a:r>
            <a:r>
              <a:rPr lang="en-US" altLang="zh-CN" dirty="0" err="1"/>
              <a:t>FedAVG</a:t>
            </a:r>
            <a:r>
              <a:rPr lang="en-US" altLang="zh-CN" dirty="0"/>
              <a:t>)</a:t>
            </a:r>
            <a:r>
              <a:rPr lang="zh-CN" altLang="en-US" dirty="0"/>
              <a:t>，每个</a:t>
            </a:r>
            <a:r>
              <a:rPr lang="en-US" altLang="zh-CN" dirty="0"/>
              <a:t>local</a:t>
            </a:r>
            <a:r>
              <a:rPr lang="zh-CN" altLang="en-US" dirty="0"/>
              <a:t>参数权重恒定，计算整体的均值</a:t>
            </a:r>
            <a:endParaRPr lang="en-US" altLang="zh-CN" dirty="0"/>
          </a:p>
        </p:txBody>
      </p:sp>
      <p:sp>
        <p:nvSpPr>
          <p:cNvPr id="6" name="文本框 5">
            <a:extLst>
              <a:ext uri="{FF2B5EF4-FFF2-40B4-BE49-F238E27FC236}">
                <a16:creationId xmlns:a16="http://schemas.microsoft.com/office/drawing/2014/main" id="{528D8737-7236-445F-888D-2A77182A358D}"/>
              </a:ext>
            </a:extLst>
          </p:cNvPr>
          <p:cNvSpPr txBox="1"/>
          <p:nvPr/>
        </p:nvSpPr>
        <p:spPr>
          <a:xfrm>
            <a:off x="339046" y="2012189"/>
            <a:ext cx="7384945"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个性化联邦学习认为单一的全局模型难以收敛，且并非在每个客户上都有很好的表现。</a:t>
            </a:r>
            <a:endParaRPr lang="en-US" altLang="zh-CN" dirty="0"/>
          </a:p>
        </p:txBody>
      </p:sp>
      <p:sp>
        <p:nvSpPr>
          <p:cNvPr id="7" name="文本框 6">
            <a:extLst>
              <a:ext uri="{FF2B5EF4-FFF2-40B4-BE49-F238E27FC236}">
                <a16:creationId xmlns:a16="http://schemas.microsoft.com/office/drawing/2014/main" id="{778ECD50-E5AF-4456-843B-F414FBEA75F2}"/>
              </a:ext>
            </a:extLst>
          </p:cNvPr>
          <p:cNvSpPr txBox="1"/>
          <p:nvPr/>
        </p:nvSpPr>
        <p:spPr>
          <a:xfrm>
            <a:off x="328771" y="2945188"/>
            <a:ext cx="7600097"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本文引入</a:t>
            </a:r>
            <a:r>
              <a:rPr lang="en-US" altLang="zh-CN" dirty="0" err="1"/>
              <a:t>FedFomo</a:t>
            </a:r>
            <a:r>
              <a:rPr lang="zh-CN" altLang="en-US" dirty="0"/>
              <a:t>，服务器保存每个客户的模型</a:t>
            </a:r>
            <a:r>
              <a:rPr lang="en-US" altLang="zh-CN" dirty="0"/>
              <a:t>(</a:t>
            </a:r>
            <a:r>
              <a:rPr lang="zh-CN" altLang="en-US" dirty="0"/>
              <a:t>参数</a:t>
            </a:r>
            <a:r>
              <a:rPr lang="en-US" altLang="zh-CN" dirty="0"/>
              <a:t>)</a:t>
            </a:r>
            <a:r>
              <a:rPr lang="zh-CN" altLang="en-US" dirty="0"/>
              <a:t>，使得</a:t>
            </a:r>
            <a:r>
              <a:rPr lang="zh-CN" altLang="en-US"/>
              <a:t>每次聚合完</a:t>
            </a:r>
            <a:r>
              <a:rPr lang="zh-CN" altLang="en-US" dirty="0"/>
              <a:t>客户可以从服务器下载这些参数，结合</a:t>
            </a:r>
            <a:r>
              <a:rPr lang="en-US" altLang="zh-CN" dirty="0"/>
              <a:t>loss</a:t>
            </a:r>
            <a:r>
              <a:rPr lang="zh-CN" altLang="en-US" dirty="0"/>
              <a:t>调整自己模型的参数</a:t>
            </a:r>
            <a:endParaRPr lang="en-US" altLang="zh-CN" dirty="0"/>
          </a:p>
          <a:p>
            <a:pPr marL="742950" lvl="1" indent="-285750">
              <a:buClr>
                <a:schemeClr val="accent1"/>
              </a:buClr>
              <a:buFont typeface="Wingdings" panose="05000000000000000000" pitchFamily="2" charset="2"/>
              <a:buChar char="l"/>
            </a:pPr>
            <a:endParaRPr lang="en-US" altLang="zh-CN" dirty="0"/>
          </a:p>
        </p:txBody>
      </p:sp>
      <p:sp>
        <p:nvSpPr>
          <p:cNvPr id="8" name="文本框 7">
            <a:extLst>
              <a:ext uri="{FF2B5EF4-FFF2-40B4-BE49-F238E27FC236}">
                <a16:creationId xmlns:a16="http://schemas.microsoft.com/office/drawing/2014/main" id="{D3C4F942-5DAE-427D-BA2C-EE9D8A1451FE}"/>
              </a:ext>
            </a:extLst>
          </p:cNvPr>
          <p:cNvSpPr txBox="1"/>
          <p:nvPr/>
        </p:nvSpPr>
        <p:spPr>
          <a:xfrm>
            <a:off x="339045" y="3868518"/>
            <a:ext cx="7600097"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我们不计算单一的全局模型，每次下载都引入了两个新步骤</a:t>
            </a:r>
            <a:r>
              <a:rPr lang="en-US" altLang="zh-CN" dirty="0"/>
              <a:t>: </a:t>
            </a:r>
          </a:p>
          <a:p>
            <a:pPr marL="742950" lvl="1" indent="-285750">
              <a:buClr>
                <a:schemeClr val="accent1"/>
              </a:buClr>
              <a:buFont typeface="Wingdings" panose="05000000000000000000" pitchFamily="2" charset="2"/>
              <a:buChar char="l"/>
            </a:pPr>
            <a:r>
              <a:rPr lang="zh-CN" altLang="en-US" dirty="0"/>
              <a:t>确定将哪些模型发送给哪些客户端</a:t>
            </a:r>
            <a:endParaRPr lang="en-US" altLang="zh-CN" dirty="0"/>
          </a:p>
          <a:p>
            <a:pPr marL="742950" lvl="1" indent="-285750">
              <a:buClr>
                <a:schemeClr val="accent1"/>
              </a:buClr>
              <a:buFont typeface="Wingdings" panose="05000000000000000000" pitchFamily="2" charset="2"/>
              <a:buChar char="l"/>
            </a:pPr>
            <a:r>
              <a:rPr lang="zh-CN" altLang="en-US" dirty="0"/>
              <a:t>计算它们的个性化加权组合</a:t>
            </a:r>
            <a:endParaRPr lang="en-US" altLang="zh-CN" dirty="0"/>
          </a:p>
        </p:txBody>
      </p:sp>
    </p:spTree>
    <p:extLst>
      <p:ext uri="{BB962C8B-B14F-4D97-AF65-F5344CB8AC3E}">
        <p14:creationId xmlns:p14="http://schemas.microsoft.com/office/powerpoint/2010/main" val="143600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问题描述</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3</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534255" y="1674674"/>
            <a:ext cx="7600098" cy="1754326"/>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en-US" altLang="zh-CN" dirty="0"/>
              <a:t>C</a:t>
            </a:r>
            <a:r>
              <a:rPr lang="zh-CN" altLang="en-US" dirty="0"/>
              <a:t>代表全部客户端，且</a:t>
            </a:r>
            <a:r>
              <a:rPr lang="en-US" altLang="zh-CN" dirty="0"/>
              <a:t>|C| = K</a:t>
            </a:r>
          </a:p>
          <a:p>
            <a:pPr marL="285750" indent="-285750">
              <a:buClr>
                <a:schemeClr val="accent1"/>
              </a:buClr>
              <a:buFont typeface="Wingdings" panose="05000000000000000000" pitchFamily="2" charset="2"/>
              <a:buChar char="l"/>
            </a:pPr>
            <a:r>
              <a:rPr lang="zh-CN" altLang="en-US" dirty="0"/>
              <a:t>在任一轮</a:t>
            </a:r>
            <a:r>
              <a:rPr lang="en-US" altLang="zh-CN" dirty="0"/>
              <a:t>t</a:t>
            </a:r>
            <a:r>
              <a:rPr lang="zh-CN" altLang="en-US" dirty="0"/>
              <a:t>中，每个属于</a:t>
            </a:r>
            <a:r>
              <a:rPr lang="en-US" altLang="zh-CN" dirty="0"/>
              <a:t>C</a:t>
            </a:r>
            <a:r>
              <a:rPr lang="zh-CN" altLang="en-US" dirty="0"/>
              <a:t>的客户</a:t>
            </a:r>
            <a:r>
              <a:rPr lang="en-US" altLang="zh-CN" dirty="0"/>
              <a:t>c</a:t>
            </a:r>
            <a:r>
              <a:rPr lang="en-US" altLang="zh-CN" baseline="-25000" dirty="0"/>
              <a:t>i</a:t>
            </a:r>
            <a:r>
              <a:rPr lang="zh-CN" altLang="en-US" dirty="0"/>
              <a:t>都持有从某分布</a:t>
            </a:r>
            <a:r>
              <a:rPr lang="en-US" altLang="zh-CN" dirty="0"/>
              <a:t>D</a:t>
            </a:r>
            <a:r>
              <a:rPr lang="zh-CN" altLang="en-US" dirty="0"/>
              <a:t>中抽样得到的</a:t>
            </a:r>
            <a:r>
              <a:rPr lang="en-US" altLang="zh-CN" dirty="0"/>
              <a:t>D</a:t>
            </a:r>
            <a:r>
              <a:rPr lang="en-US" altLang="zh-CN" baseline="-25000" dirty="0"/>
              <a:t>i</a:t>
            </a:r>
            <a:r>
              <a:rPr lang="zh-CN" altLang="en-US" dirty="0"/>
              <a:t>和局部模型参数</a:t>
            </a:r>
            <a:r>
              <a:rPr lang="en-US" altLang="zh-CN" dirty="0" err="1"/>
              <a:t>θ</a:t>
            </a:r>
            <a:r>
              <a:rPr lang="en-US" altLang="zh-CN" baseline="-25000" dirty="0" err="1"/>
              <a:t>i</a:t>
            </a:r>
            <a:r>
              <a:rPr lang="en-US" altLang="zh-CN" baseline="30000" dirty="0" err="1"/>
              <a:t>l</a:t>
            </a:r>
            <a:r>
              <a:rPr lang="en-US" altLang="zh-CN" baseline="30000" dirty="0"/>
              <a:t>(t)</a:t>
            </a:r>
          </a:p>
          <a:p>
            <a:pPr marL="285750" indent="-285750">
              <a:buClr>
                <a:schemeClr val="accent1"/>
              </a:buClr>
              <a:buFont typeface="Wingdings" panose="05000000000000000000" pitchFamily="2" charset="2"/>
              <a:buChar char="l"/>
            </a:pPr>
            <a:r>
              <a:rPr lang="zh-CN" altLang="en-US" dirty="0"/>
              <a:t>每个</a:t>
            </a:r>
            <a:r>
              <a:rPr lang="en-US" altLang="zh-CN" dirty="0"/>
              <a:t>c</a:t>
            </a:r>
            <a:r>
              <a:rPr lang="en-US" altLang="zh-CN" baseline="-25000" dirty="0"/>
              <a:t>i</a:t>
            </a:r>
            <a:r>
              <a:rPr lang="zh-CN" altLang="en-US" dirty="0"/>
              <a:t>保持一些个性化的目标或任务</a:t>
            </a:r>
            <a:r>
              <a:rPr lang="en-US" altLang="zh-CN" dirty="0" err="1"/>
              <a:t>T</a:t>
            </a:r>
            <a:r>
              <a:rPr lang="en-US" altLang="zh-CN" baseline="-25000" dirty="0" err="1"/>
              <a:t>i</a:t>
            </a:r>
            <a:endParaRPr lang="en-US" altLang="zh-CN" baseline="-25000" dirty="0"/>
          </a:p>
          <a:p>
            <a:pPr marL="285750" indent="-285750">
              <a:buClr>
                <a:schemeClr val="accent1"/>
              </a:buClr>
              <a:buFont typeface="Wingdings" panose="05000000000000000000" pitchFamily="2" charset="2"/>
              <a:buChar char="l"/>
            </a:pPr>
            <a:r>
              <a:rPr lang="zh-CN" altLang="en-US" dirty="0"/>
              <a:t>每个客户和任务由测试数据集联系起来</a:t>
            </a:r>
            <a:r>
              <a:rPr lang="en-US" altLang="zh-CN" dirty="0"/>
              <a:t>: </a:t>
            </a:r>
            <a:r>
              <a:rPr lang="en-US" altLang="zh-CN" dirty="0" err="1"/>
              <a:t>D</a:t>
            </a:r>
            <a:r>
              <a:rPr lang="en-US" altLang="zh-CN" baseline="-25000" dirty="0" err="1"/>
              <a:t>i</a:t>
            </a:r>
            <a:r>
              <a:rPr lang="en-US" altLang="zh-CN" baseline="30000" dirty="0" err="1"/>
              <a:t>test</a:t>
            </a:r>
            <a:r>
              <a:rPr lang="en-US" altLang="zh-CN" dirty="0" err="1"/>
              <a:t>~D</a:t>
            </a:r>
            <a:r>
              <a:rPr lang="en-US" altLang="zh-CN" baseline="30000" dirty="0"/>
              <a:t>*</a:t>
            </a:r>
            <a:r>
              <a:rPr lang="zh-CN" altLang="en-US" dirty="0"/>
              <a:t>。</a:t>
            </a:r>
            <a:r>
              <a:rPr lang="en-US" altLang="zh-CN" dirty="0" err="1"/>
              <a:t>T</a:t>
            </a:r>
            <a:r>
              <a:rPr lang="en-US" altLang="zh-CN" baseline="-25000" dirty="0" err="1"/>
              <a:t>i</a:t>
            </a:r>
            <a:r>
              <a:rPr lang="en-US" altLang="zh-CN" baseline="-25000" dirty="0"/>
              <a:t> </a:t>
            </a:r>
            <a:r>
              <a:rPr lang="en-US" altLang="zh-CN" dirty="0"/>
              <a:t>= min L(</a:t>
            </a:r>
            <a:r>
              <a:rPr lang="en-US" altLang="zh-CN" dirty="0" err="1"/>
              <a:t>θ</a:t>
            </a:r>
            <a:r>
              <a:rPr lang="en-US" altLang="zh-CN" baseline="-25000" dirty="0" err="1"/>
              <a:t>i</a:t>
            </a:r>
            <a:r>
              <a:rPr lang="en-US" altLang="zh-CN" baseline="30000" dirty="0" err="1"/>
              <a:t>l</a:t>
            </a:r>
            <a:r>
              <a:rPr lang="en-US" altLang="zh-CN" baseline="30000" dirty="0"/>
              <a:t>(t)</a:t>
            </a:r>
            <a:r>
              <a:rPr lang="en-US" altLang="zh-CN" dirty="0"/>
              <a:t>; </a:t>
            </a:r>
            <a:r>
              <a:rPr lang="en-US" altLang="zh-CN" dirty="0" err="1"/>
              <a:t>D</a:t>
            </a:r>
            <a:r>
              <a:rPr lang="en-US" altLang="zh-CN" baseline="-25000" dirty="0" err="1"/>
              <a:t>i</a:t>
            </a:r>
            <a:r>
              <a:rPr lang="en-US" altLang="zh-CN" baseline="30000" dirty="0" err="1"/>
              <a:t>test</a:t>
            </a:r>
            <a:r>
              <a:rPr lang="en-US" altLang="zh-CN" dirty="0"/>
              <a:t>)</a:t>
            </a:r>
          </a:p>
          <a:p>
            <a:pPr marL="285750" indent="-285750">
              <a:buClr>
                <a:schemeClr val="accent1"/>
              </a:buClr>
              <a:buFont typeface="Wingdings" panose="05000000000000000000" pitchFamily="2" charset="2"/>
              <a:buChar char="l"/>
            </a:pPr>
            <a:r>
              <a:rPr lang="zh-CN" altLang="en-US" dirty="0"/>
              <a:t>我们的目的是获得最优的模型参数集</a:t>
            </a:r>
            <a:endParaRPr lang="en-US" altLang="zh-CN" dirty="0"/>
          </a:p>
        </p:txBody>
      </p:sp>
      <p:pic>
        <p:nvPicPr>
          <p:cNvPr id="10" name="图片 9">
            <a:extLst>
              <a:ext uri="{FF2B5EF4-FFF2-40B4-BE49-F238E27FC236}">
                <a16:creationId xmlns:a16="http://schemas.microsoft.com/office/drawing/2014/main" id="{783994B0-A387-48CD-A863-F7F30AF36D8F}"/>
              </a:ext>
            </a:extLst>
          </p:cNvPr>
          <p:cNvPicPr>
            <a:picLocks noChangeAspect="1"/>
          </p:cNvPicPr>
          <p:nvPr/>
        </p:nvPicPr>
        <p:blipFill>
          <a:blip r:embed="rId3"/>
          <a:stretch>
            <a:fillRect/>
          </a:stretch>
        </p:blipFill>
        <p:spPr>
          <a:xfrm>
            <a:off x="4572000" y="3124238"/>
            <a:ext cx="3266667" cy="304762"/>
          </a:xfrm>
          <a:prstGeom prst="rect">
            <a:avLst/>
          </a:prstGeom>
        </p:spPr>
      </p:pic>
    </p:spTree>
    <p:extLst>
      <p:ext uri="{BB962C8B-B14F-4D97-AF65-F5344CB8AC3E}">
        <p14:creationId xmlns:p14="http://schemas.microsoft.com/office/powerpoint/2010/main" val="210655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模型描述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4</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534255" y="1369912"/>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对于传统联邦学习</a:t>
            </a:r>
            <a:endParaRPr lang="en-US" altLang="zh-CN" dirty="0"/>
          </a:p>
        </p:txBody>
      </p:sp>
      <p:pic>
        <p:nvPicPr>
          <p:cNvPr id="3" name="图片 2">
            <a:extLst>
              <a:ext uri="{FF2B5EF4-FFF2-40B4-BE49-F238E27FC236}">
                <a16:creationId xmlns:a16="http://schemas.microsoft.com/office/drawing/2014/main" id="{E71AA769-DDDA-477A-9FD4-A1331D87CC3B}"/>
              </a:ext>
            </a:extLst>
          </p:cNvPr>
          <p:cNvPicPr>
            <a:picLocks noChangeAspect="1"/>
          </p:cNvPicPr>
          <p:nvPr/>
        </p:nvPicPr>
        <p:blipFill>
          <a:blip r:embed="rId3"/>
          <a:stretch>
            <a:fillRect/>
          </a:stretch>
        </p:blipFill>
        <p:spPr>
          <a:xfrm>
            <a:off x="1129779" y="1782776"/>
            <a:ext cx="5076190" cy="352381"/>
          </a:xfrm>
          <a:prstGeom prst="rect">
            <a:avLst/>
          </a:prstGeom>
        </p:spPr>
      </p:pic>
      <p:sp>
        <p:nvSpPr>
          <p:cNvPr id="6" name="箭头: 下 5">
            <a:extLst>
              <a:ext uri="{FF2B5EF4-FFF2-40B4-BE49-F238E27FC236}">
                <a16:creationId xmlns:a16="http://schemas.microsoft.com/office/drawing/2014/main" id="{39BE5E64-60C4-4352-9B7F-E2BB3E4533CB}"/>
              </a:ext>
            </a:extLst>
          </p:cNvPr>
          <p:cNvSpPr/>
          <p:nvPr/>
        </p:nvSpPr>
        <p:spPr>
          <a:xfrm>
            <a:off x="3425558" y="2135157"/>
            <a:ext cx="484632" cy="5874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6610031-CE98-4EAF-A2EC-60FC0FB2C585}"/>
              </a:ext>
            </a:extLst>
          </p:cNvPr>
          <p:cNvPicPr>
            <a:picLocks noChangeAspect="1"/>
          </p:cNvPicPr>
          <p:nvPr/>
        </p:nvPicPr>
        <p:blipFill>
          <a:blip r:embed="rId4"/>
          <a:stretch>
            <a:fillRect/>
          </a:stretch>
        </p:blipFill>
        <p:spPr>
          <a:xfrm>
            <a:off x="2195904" y="2841504"/>
            <a:ext cx="3428571" cy="333333"/>
          </a:xfrm>
          <a:prstGeom prst="rect">
            <a:avLst/>
          </a:prstGeom>
        </p:spPr>
      </p:pic>
      <p:sp>
        <p:nvSpPr>
          <p:cNvPr id="9" name="文本框 8">
            <a:extLst>
              <a:ext uri="{FF2B5EF4-FFF2-40B4-BE49-F238E27FC236}">
                <a16:creationId xmlns:a16="http://schemas.microsoft.com/office/drawing/2014/main" id="{982A8032-4F83-41F8-9B68-E7E1EDC8AE0F}"/>
              </a:ext>
            </a:extLst>
          </p:cNvPr>
          <p:cNvSpPr txBox="1"/>
          <p:nvPr/>
        </p:nvSpPr>
        <p:spPr>
          <a:xfrm>
            <a:off x="534255" y="3678465"/>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我们要找到最优的权重                               以最小化</a:t>
            </a:r>
            <a:endParaRPr lang="en-US" altLang="zh-CN" dirty="0"/>
          </a:p>
        </p:txBody>
      </p:sp>
      <p:pic>
        <p:nvPicPr>
          <p:cNvPr id="8" name="图片 7">
            <a:extLst>
              <a:ext uri="{FF2B5EF4-FFF2-40B4-BE49-F238E27FC236}">
                <a16:creationId xmlns:a16="http://schemas.microsoft.com/office/drawing/2014/main" id="{0A652757-C82C-409E-A906-DE6846FF216E}"/>
              </a:ext>
            </a:extLst>
          </p:cNvPr>
          <p:cNvPicPr>
            <a:picLocks noChangeAspect="1"/>
          </p:cNvPicPr>
          <p:nvPr/>
        </p:nvPicPr>
        <p:blipFill>
          <a:blip r:embed="rId5"/>
          <a:stretch>
            <a:fillRect/>
          </a:stretch>
        </p:blipFill>
        <p:spPr>
          <a:xfrm>
            <a:off x="3221206" y="3762136"/>
            <a:ext cx="1571429" cy="238095"/>
          </a:xfrm>
          <a:prstGeom prst="rect">
            <a:avLst/>
          </a:prstGeom>
        </p:spPr>
      </p:pic>
      <p:pic>
        <p:nvPicPr>
          <p:cNvPr id="11" name="图片 10">
            <a:extLst>
              <a:ext uri="{FF2B5EF4-FFF2-40B4-BE49-F238E27FC236}">
                <a16:creationId xmlns:a16="http://schemas.microsoft.com/office/drawing/2014/main" id="{BC318DFF-A581-416D-AE92-406AD10E1CB2}"/>
              </a:ext>
            </a:extLst>
          </p:cNvPr>
          <p:cNvPicPr>
            <a:picLocks noChangeAspect="1"/>
          </p:cNvPicPr>
          <p:nvPr/>
        </p:nvPicPr>
        <p:blipFill>
          <a:blip r:embed="rId6"/>
          <a:stretch>
            <a:fillRect/>
          </a:stretch>
        </p:blipFill>
        <p:spPr>
          <a:xfrm>
            <a:off x="5760252" y="3738326"/>
            <a:ext cx="561905" cy="285714"/>
          </a:xfrm>
          <a:prstGeom prst="rect">
            <a:avLst/>
          </a:prstGeom>
        </p:spPr>
      </p:pic>
      <p:pic>
        <p:nvPicPr>
          <p:cNvPr id="12" name="图片 11">
            <a:extLst>
              <a:ext uri="{FF2B5EF4-FFF2-40B4-BE49-F238E27FC236}">
                <a16:creationId xmlns:a16="http://schemas.microsoft.com/office/drawing/2014/main" id="{B47943ED-9883-48BF-9020-B6A4AF11708C}"/>
              </a:ext>
            </a:extLst>
          </p:cNvPr>
          <p:cNvPicPr>
            <a:picLocks noChangeAspect="1"/>
          </p:cNvPicPr>
          <p:nvPr/>
        </p:nvPicPr>
        <p:blipFill>
          <a:blip r:embed="rId7"/>
          <a:stretch>
            <a:fillRect/>
          </a:stretch>
        </p:blipFill>
        <p:spPr>
          <a:xfrm>
            <a:off x="2502158" y="4204730"/>
            <a:ext cx="3009524" cy="457143"/>
          </a:xfrm>
          <a:prstGeom prst="rect">
            <a:avLst/>
          </a:prstGeom>
        </p:spPr>
      </p:pic>
    </p:spTree>
    <p:extLst>
      <p:ext uri="{BB962C8B-B14F-4D97-AF65-F5344CB8AC3E}">
        <p14:creationId xmlns:p14="http://schemas.microsoft.com/office/powerpoint/2010/main" val="227609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公式推导</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5</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346296"/>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endParaRPr lang="en-US" altLang="zh-CN" dirty="0"/>
          </a:p>
        </p:txBody>
      </p:sp>
      <p:pic>
        <p:nvPicPr>
          <p:cNvPr id="10" name="图片 9">
            <a:extLst>
              <a:ext uri="{FF2B5EF4-FFF2-40B4-BE49-F238E27FC236}">
                <a16:creationId xmlns:a16="http://schemas.microsoft.com/office/drawing/2014/main" id="{C2266BCD-5F5C-410C-ABA0-FF3AAA1E86F9}"/>
              </a:ext>
            </a:extLst>
          </p:cNvPr>
          <p:cNvPicPr>
            <a:picLocks noChangeAspect="1"/>
          </p:cNvPicPr>
          <p:nvPr/>
        </p:nvPicPr>
        <p:blipFill>
          <a:blip r:embed="rId3"/>
          <a:stretch>
            <a:fillRect/>
          </a:stretch>
        </p:blipFill>
        <p:spPr>
          <a:xfrm>
            <a:off x="1901179" y="1169057"/>
            <a:ext cx="3923809" cy="723810"/>
          </a:xfrm>
          <a:prstGeom prst="rect">
            <a:avLst/>
          </a:prstGeom>
        </p:spPr>
      </p:pic>
      <p:pic>
        <p:nvPicPr>
          <p:cNvPr id="12" name="图片 11">
            <a:extLst>
              <a:ext uri="{FF2B5EF4-FFF2-40B4-BE49-F238E27FC236}">
                <a16:creationId xmlns:a16="http://schemas.microsoft.com/office/drawing/2014/main" id="{587C4DAC-1CE3-44C0-A8B9-EC60745B3747}"/>
              </a:ext>
            </a:extLst>
          </p:cNvPr>
          <p:cNvPicPr>
            <a:picLocks noChangeAspect="1"/>
          </p:cNvPicPr>
          <p:nvPr/>
        </p:nvPicPr>
        <p:blipFill>
          <a:blip r:embed="rId4"/>
          <a:stretch>
            <a:fillRect/>
          </a:stretch>
        </p:blipFill>
        <p:spPr>
          <a:xfrm>
            <a:off x="1882131" y="1992403"/>
            <a:ext cx="3942857" cy="419048"/>
          </a:xfrm>
          <a:prstGeom prst="rect">
            <a:avLst/>
          </a:prstGeom>
        </p:spPr>
      </p:pic>
      <p:sp>
        <p:nvSpPr>
          <p:cNvPr id="13" name="箭头: 下 12">
            <a:extLst>
              <a:ext uri="{FF2B5EF4-FFF2-40B4-BE49-F238E27FC236}">
                <a16:creationId xmlns:a16="http://schemas.microsoft.com/office/drawing/2014/main" id="{D6C12217-5D1A-402D-9935-4F559FE46C3E}"/>
              </a:ext>
            </a:extLst>
          </p:cNvPr>
          <p:cNvSpPr/>
          <p:nvPr/>
        </p:nvSpPr>
        <p:spPr>
          <a:xfrm>
            <a:off x="3626777" y="2492631"/>
            <a:ext cx="484632" cy="739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DA4220B-EC7B-4525-9B44-9DCC5A13FA29}"/>
              </a:ext>
            </a:extLst>
          </p:cNvPr>
          <p:cNvPicPr>
            <a:picLocks noChangeAspect="1"/>
          </p:cNvPicPr>
          <p:nvPr/>
        </p:nvPicPr>
        <p:blipFill>
          <a:blip r:embed="rId5"/>
          <a:stretch>
            <a:fillRect/>
          </a:stretch>
        </p:blipFill>
        <p:spPr>
          <a:xfrm>
            <a:off x="1777368" y="3287536"/>
            <a:ext cx="4171429" cy="676190"/>
          </a:xfrm>
          <a:prstGeom prst="rect">
            <a:avLst/>
          </a:prstGeom>
        </p:spPr>
      </p:pic>
      <p:pic>
        <p:nvPicPr>
          <p:cNvPr id="17" name="图片 16">
            <a:extLst>
              <a:ext uri="{FF2B5EF4-FFF2-40B4-BE49-F238E27FC236}">
                <a16:creationId xmlns:a16="http://schemas.microsoft.com/office/drawing/2014/main" id="{5D0E73BA-7C79-42D5-B994-B2DDAF3911D3}"/>
              </a:ext>
            </a:extLst>
          </p:cNvPr>
          <p:cNvPicPr>
            <a:picLocks noChangeAspect="1"/>
          </p:cNvPicPr>
          <p:nvPr/>
        </p:nvPicPr>
        <p:blipFill>
          <a:blip r:embed="rId6"/>
          <a:stretch>
            <a:fillRect/>
          </a:stretch>
        </p:blipFill>
        <p:spPr>
          <a:xfrm>
            <a:off x="1777368" y="4235049"/>
            <a:ext cx="4895238" cy="1209524"/>
          </a:xfrm>
          <a:prstGeom prst="rect">
            <a:avLst/>
          </a:prstGeom>
        </p:spPr>
      </p:pic>
    </p:spTree>
    <p:extLst>
      <p:ext uri="{BB962C8B-B14F-4D97-AF65-F5344CB8AC3E}">
        <p14:creationId xmlns:p14="http://schemas.microsoft.com/office/powerpoint/2010/main" val="402140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公式推导</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6</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244382"/>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先定义函数如下</a:t>
            </a:r>
            <a:r>
              <a:rPr lang="en-US" altLang="zh-CN" dirty="0"/>
              <a:t>: </a:t>
            </a:r>
          </a:p>
        </p:txBody>
      </p:sp>
      <p:pic>
        <p:nvPicPr>
          <p:cNvPr id="3" name="图片 2">
            <a:extLst>
              <a:ext uri="{FF2B5EF4-FFF2-40B4-BE49-F238E27FC236}">
                <a16:creationId xmlns:a16="http://schemas.microsoft.com/office/drawing/2014/main" id="{20E82C77-EE9A-4AD2-A474-9B9033CAD0FB}"/>
              </a:ext>
            </a:extLst>
          </p:cNvPr>
          <p:cNvPicPr>
            <a:picLocks noChangeAspect="1"/>
          </p:cNvPicPr>
          <p:nvPr/>
        </p:nvPicPr>
        <p:blipFill>
          <a:blip r:embed="rId3"/>
          <a:stretch>
            <a:fillRect/>
          </a:stretch>
        </p:blipFill>
        <p:spPr>
          <a:xfrm>
            <a:off x="2084151" y="1506104"/>
            <a:ext cx="3352381" cy="419048"/>
          </a:xfrm>
          <a:prstGeom prst="rect">
            <a:avLst/>
          </a:prstGeom>
        </p:spPr>
      </p:pic>
      <p:pic>
        <p:nvPicPr>
          <p:cNvPr id="6" name="图片 5">
            <a:extLst>
              <a:ext uri="{FF2B5EF4-FFF2-40B4-BE49-F238E27FC236}">
                <a16:creationId xmlns:a16="http://schemas.microsoft.com/office/drawing/2014/main" id="{5F4EBF53-A8F7-4258-8681-BCAE4EC1DF5E}"/>
              </a:ext>
            </a:extLst>
          </p:cNvPr>
          <p:cNvPicPr>
            <a:picLocks noChangeAspect="1"/>
          </p:cNvPicPr>
          <p:nvPr/>
        </p:nvPicPr>
        <p:blipFill>
          <a:blip r:embed="rId4"/>
          <a:stretch>
            <a:fillRect/>
          </a:stretch>
        </p:blipFill>
        <p:spPr>
          <a:xfrm>
            <a:off x="2276849" y="1847017"/>
            <a:ext cx="3419048" cy="1047619"/>
          </a:xfrm>
          <a:prstGeom prst="rect">
            <a:avLst/>
          </a:prstGeom>
        </p:spPr>
      </p:pic>
      <p:sp>
        <p:nvSpPr>
          <p:cNvPr id="15" name="文本框 14">
            <a:extLst>
              <a:ext uri="{FF2B5EF4-FFF2-40B4-BE49-F238E27FC236}">
                <a16:creationId xmlns:a16="http://schemas.microsoft.com/office/drawing/2014/main" id="{403EA7E2-E238-469B-A68B-E88A97F106E1}"/>
              </a:ext>
            </a:extLst>
          </p:cNvPr>
          <p:cNvSpPr txBox="1"/>
          <p:nvPr/>
        </p:nvSpPr>
        <p:spPr>
          <a:xfrm>
            <a:off x="400691" y="3065505"/>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泰勒一阶近似</a:t>
            </a:r>
            <a:r>
              <a:rPr lang="en-US" altLang="zh-CN" dirty="0"/>
              <a:t>: </a:t>
            </a:r>
          </a:p>
        </p:txBody>
      </p:sp>
      <p:pic>
        <p:nvPicPr>
          <p:cNvPr id="8" name="图片 7">
            <a:extLst>
              <a:ext uri="{FF2B5EF4-FFF2-40B4-BE49-F238E27FC236}">
                <a16:creationId xmlns:a16="http://schemas.microsoft.com/office/drawing/2014/main" id="{1C24FC1E-00B0-46FE-9636-DA8103229B29}"/>
              </a:ext>
            </a:extLst>
          </p:cNvPr>
          <p:cNvPicPr>
            <a:picLocks noChangeAspect="1"/>
          </p:cNvPicPr>
          <p:nvPr/>
        </p:nvPicPr>
        <p:blipFill>
          <a:blip r:embed="rId5"/>
          <a:stretch>
            <a:fillRect/>
          </a:stretch>
        </p:blipFill>
        <p:spPr>
          <a:xfrm>
            <a:off x="2276849" y="3274084"/>
            <a:ext cx="4409524" cy="552381"/>
          </a:xfrm>
          <a:prstGeom prst="rect">
            <a:avLst/>
          </a:prstGeom>
        </p:spPr>
      </p:pic>
      <p:pic>
        <p:nvPicPr>
          <p:cNvPr id="9" name="图片 8">
            <a:extLst>
              <a:ext uri="{FF2B5EF4-FFF2-40B4-BE49-F238E27FC236}">
                <a16:creationId xmlns:a16="http://schemas.microsoft.com/office/drawing/2014/main" id="{1ABAD6D2-AD95-49D9-9A38-FCCB5DE4A9FB}"/>
              </a:ext>
            </a:extLst>
          </p:cNvPr>
          <p:cNvPicPr>
            <a:picLocks noChangeAspect="1"/>
          </p:cNvPicPr>
          <p:nvPr/>
        </p:nvPicPr>
        <p:blipFill>
          <a:blip r:embed="rId6"/>
          <a:stretch>
            <a:fillRect/>
          </a:stretch>
        </p:blipFill>
        <p:spPr>
          <a:xfrm>
            <a:off x="2186345" y="3822805"/>
            <a:ext cx="4200000" cy="1142857"/>
          </a:xfrm>
          <a:prstGeom prst="rect">
            <a:avLst/>
          </a:prstGeom>
        </p:spPr>
      </p:pic>
      <p:pic>
        <p:nvPicPr>
          <p:cNvPr id="11" name="图片 10">
            <a:extLst>
              <a:ext uri="{FF2B5EF4-FFF2-40B4-BE49-F238E27FC236}">
                <a16:creationId xmlns:a16="http://schemas.microsoft.com/office/drawing/2014/main" id="{319FEE75-99E5-489B-8919-511F9F8BEF49}"/>
              </a:ext>
            </a:extLst>
          </p:cNvPr>
          <p:cNvPicPr>
            <a:picLocks noChangeAspect="1"/>
          </p:cNvPicPr>
          <p:nvPr/>
        </p:nvPicPr>
        <p:blipFill>
          <a:blip r:embed="rId7"/>
          <a:stretch>
            <a:fillRect/>
          </a:stretch>
        </p:blipFill>
        <p:spPr>
          <a:xfrm>
            <a:off x="2673099" y="4965662"/>
            <a:ext cx="3076190" cy="733333"/>
          </a:xfrm>
          <a:prstGeom prst="rect">
            <a:avLst/>
          </a:prstGeom>
        </p:spPr>
      </p:pic>
      <p:pic>
        <p:nvPicPr>
          <p:cNvPr id="16" name="图片 15">
            <a:extLst>
              <a:ext uri="{FF2B5EF4-FFF2-40B4-BE49-F238E27FC236}">
                <a16:creationId xmlns:a16="http://schemas.microsoft.com/office/drawing/2014/main" id="{49BC4A10-3C3A-47A0-851E-1FC2A7354984}"/>
              </a:ext>
            </a:extLst>
          </p:cNvPr>
          <p:cNvPicPr>
            <a:picLocks noChangeAspect="1"/>
          </p:cNvPicPr>
          <p:nvPr/>
        </p:nvPicPr>
        <p:blipFill>
          <a:blip r:embed="rId8"/>
          <a:stretch>
            <a:fillRect/>
          </a:stretch>
        </p:blipFill>
        <p:spPr>
          <a:xfrm>
            <a:off x="3092146" y="5646995"/>
            <a:ext cx="2238095" cy="742857"/>
          </a:xfrm>
          <a:prstGeom prst="rect">
            <a:avLst/>
          </a:prstGeom>
        </p:spPr>
      </p:pic>
      <p:sp>
        <p:nvSpPr>
          <p:cNvPr id="20" name="文本框 19">
            <a:extLst>
              <a:ext uri="{FF2B5EF4-FFF2-40B4-BE49-F238E27FC236}">
                <a16:creationId xmlns:a16="http://schemas.microsoft.com/office/drawing/2014/main" id="{55E3C2E4-9FE8-4F69-9A4D-29F075DFF0F4}"/>
              </a:ext>
            </a:extLst>
          </p:cNvPr>
          <p:cNvSpPr txBox="1"/>
          <p:nvPr/>
        </p:nvSpPr>
        <p:spPr>
          <a:xfrm>
            <a:off x="388914" y="6347850"/>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en-US" altLang="zh-CN" dirty="0"/>
              <a:t>                                               </a:t>
            </a:r>
            <a:r>
              <a:rPr lang="zh-CN" altLang="en-US" dirty="0"/>
              <a:t>可以有效避免过拟合</a:t>
            </a:r>
            <a:endParaRPr lang="en-US" altLang="zh-CN" dirty="0"/>
          </a:p>
        </p:txBody>
      </p:sp>
      <p:pic>
        <p:nvPicPr>
          <p:cNvPr id="21" name="图片 20">
            <a:extLst>
              <a:ext uri="{FF2B5EF4-FFF2-40B4-BE49-F238E27FC236}">
                <a16:creationId xmlns:a16="http://schemas.microsoft.com/office/drawing/2014/main" id="{89B51FCB-AF86-42CC-9AB2-80FF03819148}"/>
              </a:ext>
            </a:extLst>
          </p:cNvPr>
          <p:cNvPicPr>
            <a:picLocks noChangeAspect="1"/>
          </p:cNvPicPr>
          <p:nvPr/>
        </p:nvPicPr>
        <p:blipFill>
          <a:blip r:embed="rId9"/>
          <a:stretch>
            <a:fillRect/>
          </a:stretch>
        </p:blipFill>
        <p:spPr>
          <a:xfrm>
            <a:off x="825479" y="6405043"/>
            <a:ext cx="2266667" cy="314286"/>
          </a:xfrm>
          <a:prstGeom prst="rect">
            <a:avLst/>
          </a:prstGeom>
        </p:spPr>
      </p:pic>
    </p:spTree>
    <p:extLst>
      <p:ext uri="{BB962C8B-B14F-4D97-AF65-F5344CB8AC3E}">
        <p14:creationId xmlns:p14="http://schemas.microsoft.com/office/powerpoint/2010/main" val="404894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优化方案</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7</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346296"/>
            <a:ext cx="8311794"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理想情况每个客户下载所有模型 </a:t>
            </a:r>
            <a:r>
              <a:rPr lang="en-US" altLang="zh-CN" dirty="0"/>
              <a:t>		N</a:t>
            </a:r>
            <a:r>
              <a:rPr lang="en-US" altLang="zh-CN" baseline="30000" dirty="0"/>
              <a:t>2</a:t>
            </a:r>
            <a:r>
              <a:rPr lang="zh-CN" altLang="en-US" dirty="0"/>
              <a:t>开销</a:t>
            </a:r>
            <a:endParaRPr lang="en-US" altLang="zh-CN" dirty="0"/>
          </a:p>
          <a:p>
            <a:pPr marL="285750" indent="-285750">
              <a:buClr>
                <a:schemeClr val="accent1"/>
              </a:buClr>
              <a:buFont typeface="Wingdings" panose="05000000000000000000" pitchFamily="2" charset="2"/>
              <a:buChar char="l"/>
            </a:pPr>
            <a:r>
              <a:rPr lang="zh-CN" altLang="en-US" dirty="0"/>
              <a:t>全体客户数量</a:t>
            </a:r>
            <a:r>
              <a:rPr lang="en-US" altLang="zh-CN" dirty="0"/>
              <a:t>K</a:t>
            </a:r>
            <a:r>
              <a:rPr lang="zh-CN" altLang="en-US" dirty="0"/>
              <a:t>，活跃客户数量</a:t>
            </a:r>
            <a:r>
              <a:rPr lang="en-US" altLang="zh-CN" dirty="0"/>
              <a:t>N</a:t>
            </a:r>
            <a:r>
              <a:rPr lang="zh-CN" altLang="en-US" dirty="0"/>
              <a:t>，每个客户能下载的最大模型数量</a:t>
            </a:r>
            <a:r>
              <a:rPr lang="en-US" altLang="zh-CN" dirty="0"/>
              <a:t>M</a:t>
            </a:r>
          </a:p>
          <a:p>
            <a:pPr marL="285750" indent="-285750">
              <a:buClr>
                <a:schemeClr val="accent1"/>
              </a:buClr>
              <a:buFont typeface="Wingdings" panose="05000000000000000000" pitchFamily="2" charset="2"/>
              <a:buChar char="l"/>
            </a:pPr>
            <a:r>
              <a:rPr lang="zh-CN" altLang="en-US" dirty="0"/>
              <a:t>在此前提下，提出一种优化方案</a:t>
            </a:r>
            <a:endParaRPr lang="en-US" altLang="zh-CN" dirty="0"/>
          </a:p>
        </p:txBody>
      </p:sp>
      <p:sp>
        <p:nvSpPr>
          <p:cNvPr id="12" name="文本框 11">
            <a:extLst>
              <a:ext uri="{FF2B5EF4-FFF2-40B4-BE49-F238E27FC236}">
                <a16:creationId xmlns:a16="http://schemas.microsoft.com/office/drawing/2014/main" id="{14DED476-D839-40C9-A3AC-BA11AD2F9972}"/>
              </a:ext>
            </a:extLst>
          </p:cNvPr>
          <p:cNvSpPr txBox="1"/>
          <p:nvPr/>
        </p:nvSpPr>
        <p:spPr>
          <a:xfrm>
            <a:off x="432431" y="2546401"/>
            <a:ext cx="8311794" cy="1754326"/>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关联矩阵</a:t>
            </a:r>
            <a:r>
              <a:rPr lang="en-US" altLang="zh-CN" dirty="0"/>
              <a:t>P</a:t>
            </a:r>
            <a:r>
              <a:rPr lang="zh-CN" altLang="en-US" dirty="0"/>
              <a:t>，由向量                                     组成</a:t>
            </a:r>
            <a:endParaRPr lang="en-US" altLang="zh-CN" dirty="0"/>
          </a:p>
          <a:p>
            <a:pPr marL="742950" lvl="1" indent="-285750">
              <a:buClr>
                <a:schemeClr val="accent1"/>
              </a:buClr>
              <a:buFont typeface="Wingdings" panose="05000000000000000000" pitchFamily="2" charset="2"/>
              <a:buChar char="l"/>
            </a:pPr>
            <a:r>
              <a:rPr lang="en-US" altLang="zh-CN" dirty="0" err="1"/>
              <a:t>p</a:t>
            </a:r>
            <a:r>
              <a:rPr lang="en-US" altLang="zh-CN" baseline="-25000" dirty="0" err="1"/>
              <a:t>i,j</a:t>
            </a:r>
            <a:r>
              <a:rPr lang="zh-CN" altLang="en-US" dirty="0"/>
              <a:t>代表</a:t>
            </a:r>
            <a:r>
              <a:rPr lang="en-US" altLang="zh-CN" dirty="0" err="1"/>
              <a:t>θ</a:t>
            </a:r>
            <a:r>
              <a:rPr lang="en-US" altLang="zh-CN" baseline="-25000" dirty="0" err="1"/>
              <a:t>j</a:t>
            </a:r>
            <a:r>
              <a:rPr lang="zh-CN" altLang="en-US" dirty="0"/>
              <a:t>发送给客户</a:t>
            </a:r>
            <a:r>
              <a:rPr lang="en-US" altLang="zh-CN" dirty="0"/>
              <a:t>c</a:t>
            </a:r>
            <a:r>
              <a:rPr lang="en-US" altLang="zh-CN" baseline="-25000" dirty="0"/>
              <a:t>i</a:t>
            </a:r>
            <a:r>
              <a:rPr lang="zh-CN" altLang="en-US" dirty="0"/>
              <a:t>的可能性</a:t>
            </a:r>
            <a:endParaRPr lang="en-US" altLang="zh-CN" dirty="0"/>
          </a:p>
          <a:p>
            <a:pPr marL="742950" lvl="1" indent="-285750">
              <a:buClr>
                <a:schemeClr val="accent1"/>
              </a:buClr>
              <a:buFont typeface="Wingdings" panose="05000000000000000000" pitchFamily="2" charset="2"/>
              <a:buChar char="l"/>
            </a:pPr>
            <a:r>
              <a:rPr lang="zh-CN" altLang="en-US" dirty="0"/>
              <a:t>每一轮根据客户的</a:t>
            </a:r>
            <a:r>
              <a:rPr lang="en-US" altLang="zh-CN" dirty="0"/>
              <a:t>p</a:t>
            </a:r>
            <a:r>
              <a:rPr lang="zh-CN" altLang="en-US" dirty="0"/>
              <a:t>，向客户发送前</a:t>
            </a:r>
            <a:r>
              <a:rPr lang="en-US" altLang="zh-CN" dirty="0"/>
              <a:t>M</a:t>
            </a:r>
            <a:r>
              <a:rPr lang="zh-CN" altLang="en-US" dirty="0"/>
              <a:t>个值对应的可用上传模型</a:t>
            </a:r>
            <a:endParaRPr lang="en-US" altLang="zh-CN" dirty="0"/>
          </a:p>
          <a:p>
            <a:pPr marL="742950" lvl="1" indent="-285750">
              <a:buClr>
                <a:schemeClr val="accent1"/>
              </a:buClr>
              <a:buFont typeface="Wingdings" panose="05000000000000000000" pitchFamily="2" charset="2"/>
              <a:buChar char="l"/>
            </a:pPr>
            <a:r>
              <a:rPr lang="zh-CN" altLang="en-US" dirty="0"/>
              <a:t>初始</a:t>
            </a:r>
            <a:r>
              <a:rPr lang="en-US" altLang="zh-CN" dirty="0"/>
              <a:t>P = </a:t>
            </a:r>
            <a:r>
              <a:rPr lang="en-US" altLang="zh-CN" dirty="0" err="1"/>
              <a:t>diag</a:t>
            </a:r>
            <a:r>
              <a:rPr lang="en-US" altLang="zh-CN" dirty="0"/>
              <a:t>(1,…,1)</a:t>
            </a:r>
            <a:r>
              <a:rPr lang="zh-CN" altLang="en-US" dirty="0"/>
              <a:t>，即每个模型都有相同的机会被下载</a:t>
            </a:r>
            <a:endParaRPr lang="en-US" altLang="zh-CN" dirty="0"/>
          </a:p>
          <a:p>
            <a:pPr marL="742950" lvl="1" indent="-285750">
              <a:buClr>
                <a:schemeClr val="accent1"/>
              </a:buClr>
              <a:buFont typeface="Wingdings" panose="05000000000000000000" pitchFamily="2" charset="2"/>
              <a:buChar char="l"/>
            </a:pPr>
            <a:r>
              <a:rPr lang="zh-CN" altLang="en-US" dirty="0"/>
              <a:t>更新时</a:t>
            </a:r>
            <a:r>
              <a:rPr lang="en-US" altLang="zh-CN" dirty="0"/>
              <a:t>	              </a:t>
            </a:r>
            <a:r>
              <a:rPr lang="zh-CN" altLang="en-US" dirty="0"/>
              <a:t>，这里</a:t>
            </a:r>
            <a:r>
              <a:rPr lang="en-US" altLang="zh-CN" dirty="0"/>
              <a:t>ω</a:t>
            </a:r>
            <a:r>
              <a:rPr lang="zh-CN" altLang="en-US" dirty="0"/>
              <a:t>可以为负</a:t>
            </a:r>
            <a:endParaRPr lang="en-US" altLang="zh-CN" dirty="0"/>
          </a:p>
          <a:p>
            <a:pPr marL="742950" lvl="1" indent="-285750">
              <a:buClr>
                <a:schemeClr val="accent1"/>
              </a:buClr>
              <a:buFont typeface="Wingdings" panose="05000000000000000000" pitchFamily="2" charset="2"/>
              <a:buChar char="l"/>
            </a:pPr>
            <a:endParaRPr lang="en-US" altLang="zh-CN" dirty="0"/>
          </a:p>
        </p:txBody>
      </p:sp>
      <p:pic>
        <p:nvPicPr>
          <p:cNvPr id="7" name="图片 6">
            <a:extLst>
              <a:ext uri="{FF2B5EF4-FFF2-40B4-BE49-F238E27FC236}">
                <a16:creationId xmlns:a16="http://schemas.microsoft.com/office/drawing/2014/main" id="{AB9E9858-450D-43B4-BC36-928D6D7072E8}"/>
              </a:ext>
            </a:extLst>
          </p:cNvPr>
          <p:cNvPicPr>
            <a:picLocks noChangeAspect="1"/>
          </p:cNvPicPr>
          <p:nvPr/>
        </p:nvPicPr>
        <p:blipFill>
          <a:blip r:embed="rId3"/>
          <a:stretch>
            <a:fillRect/>
          </a:stretch>
        </p:blipFill>
        <p:spPr>
          <a:xfrm>
            <a:off x="2806740" y="2626305"/>
            <a:ext cx="1838095" cy="209524"/>
          </a:xfrm>
          <a:prstGeom prst="rect">
            <a:avLst/>
          </a:prstGeom>
        </p:spPr>
      </p:pic>
      <p:pic>
        <p:nvPicPr>
          <p:cNvPr id="10" name="图片 9">
            <a:extLst>
              <a:ext uri="{FF2B5EF4-FFF2-40B4-BE49-F238E27FC236}">
                <a16:creationId xmlns:a16="http://schemas.microsoft.com/office/drawing/2014/main" id="{6B4D4771-A905-48E9-B3D6-D489371EA07B}"/>
              </a:ext>
            </a:extLst>
          </p:cNvPr>
          <p:cNvPicPr>
            <a:picLocks noChangeAspect="1"/>
          </p:cNvPicPr>
          <p:nvPr/>
        </p:nvPicPr>
        <p:blipFill>
          <a:blip r:embed="rId4"/>
          <a:stretch>
            <a:fillRect/>
          </a:stretch>
        </p:blipFill>
        <p:spPr>
          <a:xfrm>
            <a:off x="2023430" y="3743937"/>
            <a:ext cx="1028571" cy="209524"/>
          </a:xfrm>
          <a:prstGeom prst="rect">
            <a:avLst/>
          </a:prstGeom>
        </p:spPr>
      </p:pic>
      <p:sp>
        <p:nvSpPr>
          <p:cNvPr id="17" name="文本框 16">
            <a:extLst>
              <a:ext uri="{FF2B5EF4-FFF2-40B4-BE49-F238E27FC236}">
                <a16:creationId xmlns:a16="http://schemas.microsoft.com/office/drawing/2014/main" id="{97B1F2BA-9E98-40DE-BCDA-0DF88F8B8B6B}"/>
              </a:ext>
            </a:extLst>
          </p:cNvPr>
          <p:cNvSpPr txBox="1"/>
          <p:nvPr/>
        </p:nvSpPr>
        <p:spPr>
          <a:xfrm>
            <a:off x="432431" y="4244431"/>
            <a:ext cx="8311794"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如果</a:t>
            </a:r>
            <a:endParaRPr lang="en-US" altLang="zh-CN" dirty="0"/>
          </a:p>
          <a:p>
            <a:pPr marL="742950" lvl="1" indent="-285750">
              <a:buClr>
                <a:schemeClr val="accent1"/>
              </a:buClr>
              <a:buFont typeface="Wingdings" panose="05000000000000000000" pitchFamily="2" charset="2"/>
              <a:buChar char="l"/>
            </a:pPr>
            <a:r>
              <a:rPr lang="el-GR" altLang="zh-CN" dirty="0"/>
              <a:t>ε-</a:t>
            </a:r>
            <a:r>
              <a:rPr lang="en-US" altLang="zh-CN" dirty="0"/>
              <a:t>greedy</a:t>
            </a:r>
            <a:r>
              <a:rPr lang="zh-CN" altLang="en-US" dirty="0"/>
              <a:t>采样策略</a:t>
            </a:r>
            <a:endParaRPr lang="en-US" altLang="zh-CN" dirty="0"/>
          </a:p>
          <a:p>
            <a:pPr marL="742950" lvl="1" indent="-285750">
              <a:buClr>
                <a:schemeClr val="accent1"/>
              </a:buClr>
              <a:buFont typeface="Wingdings" panose="05000000000000000000" pitchFamily="2" charset="2"/>
              <a:buChar char="l"/>
            </a:pPr>
            <a:r>
              <a:rPr lang="zh-CN" altLang="en-US" dirty="0"/>
              <a:t>并非严格按照</a:t>
            </a:r>
            <a:r>
              <a:rPr lang="en-US" altLang="zh-CN" dirty="0"/>
              <a:t>p</a:t>
            </a:r>
            <a:r>
              <a:rPr lang="zh-CN" altLang="en-US" dirty="0"/>
              <a:t>的排序来，有</a:t>
            </a:r>
            <a:r>
              <a:rPr lang="en-US" altLang="zh-CN" dirty="0"/>
              <a:t>ε</a:t>
            </a:r>
            <a:r>
              <a:rPr lang="zh-CN" altLang="en-US" dirty="0"/>
              <a:t>概率发送一个随机模型给客户</a:t>
            </a:r>
            <a:endParaRPr lang="en-US" altLang="zh-CN" dirty="0"/>
          </a:p>
        </p:txBody>
      </p:sp>
      <p:pic>
        <p:nvPicPr>
          <p:cNvPr id="13" name="图片 12">
            <a:extLst>
              <a:ext uri="{FF2B5EF4-FFF2-40B4-BE49-F238E27FC236}">
                <a16:creationId xmlns:a16="http://schemas.microsoft.com/office/drawing/2014/main" id="{46976518-D80A-4004-B45E-E2538C349E9F}"/>
              </a:ext>
            </a:extLst>
          </p:cNvPr>
          <p:cNvPicPr>
            <a:picLocks noChangeAspect="1"/>
          </p:cNvPicPr>
          <p:nvPr/>
        </p:nvPicPr>
        <p:blipFill>
          <a:blip r:embed="rId5"/>
          <a:stretch>
            <a:fillRect/>
          </a:stretch>
        </p:blipFill>
        <p:spPr>
          <a:xfrm>
            <a:off x="1309144" y="4300727"/>
            <a:ext cx="714286" cy="219048"/>
          </a:xfrm>
          <a:prstGeom prst="rect">
            <a:avLst/>
          </a:prstGeom>
        </p:spPr>
      </p:pic>
    </p:spTree>
    <p:extLst>
      <p:ext uri="{BB962C8B-B14F-4D97-AF65-F5344CB8AC3E}">
        <p14:creationId xmlns:p14="http://schemas.microsoft.com/office/powerpoint/2010/main" val="412239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8</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346296"/>
            <a:ext cx="7600098"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测试数据集：</a:t>
            </a:r>
            <a:endParaRPr lang="en-US" altLang="zh-CN" dirty="0"/>
          </a:p>
          <a:p>
            <a:pPr marL="742950" lvl="1" indent="-285750">
              <a:buClr>
                <a:schemeClr val="accent1"/>
              </a:buClr>
              <a:buFont typeface="Wingdings" panose="05000000000000000000" pitchFamily="2" charset="2"/>
              <a:buChar char="l"/>
            </a:pPr>
            <a:r>
              <a:rPr lang="en-US" altLang="zh-CN" dirty="0"/>
              <a:t>MNIST</a:t>
            </a:r>
          </a:p>
          <a:p>
            <a:pPr marL="742950" lvl="1" indent="-285750">
              <a:buClr>
                <a:schemeClr val="accent1"/>
              </a:buClr>
              <a:buFont typeface="Wingdings" panose="05000000000000000000" pitchFamily="2" charset="2"/>
              <a:buChar char="l"/>
            </a:pPr>
            <a:r>
              <a:rPr lang="en-US" altLang="zh-CN" dirty="0"/>
              <a:t>CIFAR-10</a:t>
            </a:r>
          </a:p>
          <a:p>
            <a:pPr marL="742950" lvl="1" indent="-285750">
              <a:buClr>
                <a:schemeClr val="accent1"/>
              </a:buClr>
              <a:buFont typeface="Wingdings" panose="05000000000000000000" pitchFamily="2" charset="2"/>
              <a:buChar char="l"/>
            </a:pPr>
            <a:r>
              <a:rPr lang="en-US" altLang="zh-CN" dirty="0"/>
              <a:t>CIFAR-100</a:t>
            </a:r>
          </a:p>
        </p:txBody>
      </p:sp>
      <p:pic>
        <p:nvPicPr>
          <p:cNvPr id="3" name="图片 2">
            <a:extLst>
              <a:ext uri="{FF2B5EF4-FFF2-40B4-BE49-F238E27FC236}">
                <a16:creationId xmlns:a16="http://schemas.microsoft.com/office/drawing/2014/main" id="{4771EEF6-AA13-4529-ACFE-AA446EE18391}"/>
              </a:ext>
            </a:extLst>
          </p:cNvPr>
          <p:cNvPicPr>
            <a:picLocks noChangeAspect="1"/>
          </p:cNvPicPr>
          <p:nvPr/>
        </p:nvPicPr>
        <p:blipFill>
          <a:blip r:embed="rId3"/>
          <a:stretch>
            <a:fillRect/>
          </a:stretch>
        </p:blipFill>
        <p:spPr>
          <a:xfrm>
            <a:off x="771950" y="2724192"/>
            <a:ext cx="7600099" cy="3454591"/>
          </a:xfrm>
          <a:prstGeom prst="rect">
            <a:avLst/>
          </a:prstGeom>
        </p:spPr>
      </p:pic>
    </p:spTree>
    <p:extLst>
      <p:ext uri="{BB962C8B-B14F-4D97-AF65-F5344CB8AC3E}">
        <p14:creationId xmlns:p14="http://schemas.microsoft.com/office/powerpoint/2010/main" val="154613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9</a:t>
            </a:fld>
            <a:endParaRPr lang="zh-CN" altLang="en-US" dirty="0"/>
          </a:p>
        </p:txBody>
      </p:sp>
      <p:pic>
        <p:nvPicPr>
          <p:cNvPr id="6" name="图片 5">
            <a:extLst>
              <a:ext uri="{FF2B5EF4-FFF2-40B4-BE49-F238E27FC236}">
                <a16:creationId xmlns:a16="http://schemas.microsoft.com/office/drawing/2014/main" id="{6F63C688-0691-4633-A1B5-CC3EAD8FB862}"/>
              </a:ext>
            </a:extLst>
          </p:cNvPr>
          <p:cNvPicPr>
            <a:picLocks noChangeAspect="1"/>
          </p:cNvPicPr>
          <p:nvPr/>
        </p:nvPicPr>
        <p:blipFill>
          <a:blip r:embed="rId3"/>
          <a:stretch>
            <a:fillRect/>
          </a:stretch>
        </p:blipFill>
        <p:spPr>
          <a:xfrm>
            <a:off x="1138817" y="1182191"/>
            <a:ext cx="6899022" cy="3246598"/>
          </a:xfrm>
          <a:prstGeom prst="rect">
            <a:avLst/>
          </a:prstGeom>
        </p:spPr>
      </p:pic>
      <p:pic>
        <p:nvPicPr>
          <p:cNvPr id="7" name="图片 6">
            <a:extLst>
              <a:ext uri="{FF2B5EF4-FFF2-40B4-BE49-F238E27FC236}">
                <a16:creationId xmlns:a16="http://schemas.microsoft.com/office/drawing/2014/main" id="{A57CD75A-E8BA-4111-A5B8-B093D874AF47}"/>
              </a:ext>
            </a:extLst>
          </p:cNvPr>
          <p:cNvPicPr>
            <a:picLocks noChangeAspect="1"/>
          </p:cNvPicPr>
          <p:nvPr/>
        </p:nvPicPr>
        <p:blipFill>
          <a:blip r:embed="rId4"/>
          <a:stretch>
            <a:fillRect/>
          </a:stretch>
        </p:blipFill>
        <p:spPr>
          <a:xfrm>
            <a:off x="998520" y="2145483"/>
            <a:ext cx="7371506" cy="3134905"/>
          </a:xfrm>
          <a:prstGeom prst="rect">
            <a:avLst/>
          </a:prstGeom>
        </p:spPr>
      </p:pic>
    </p:spTree>
    <p:extLst>
      <p:ext uri="{BB962C8B-B14F-4D97-AF65-F5344CB8AC3E}">
        <p14:creationId xmlns:p14="http://schemas.microsoft.com/office/powerpoint/2010/main" val="402384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88226</TotalTime>
  <Words>793</Words>
  <Application>Microsoft Office PowerPoint</Application>
  <PresentationFormat>全屏显示(4:3)</PresentationFormat>
  <Paragraphs>92</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宋体</vt:lpstr>
      <vt:lpstr>Arial</vt:lpstr>
      <vt:lpstr>Calibri</vt:lpstr>
      <vt:lpstr>Calibri Light</vt:lpstr>
      <vt:lpstr>Wingdings</vt:lpstr>
      <vt:lpstr>Office 主题</vt:lpstr>
      <vt:lpstr>PowerPoint 演示文稿</vt:lpstr>
      <vt:lpstr>动机</vt:lpstr>
      <vt:lpstr>问题描述</vt:lpstr>
      <vt:lpstr>模型描述</vt:lpstr>
      <vt:lpstr>公式推导</vt:lpstr>
      <vt:lpstr>公式推导</vt:lpstr>
      <vt:lpstr>优化方案</vt:lpstr>
      <vt:lpstr>实验评估</vt:lpstr>
      <vt:lpstr>实验评估</vt:lpstr>
      <vt:lpstr>实验评估</vt:lpstr>
      <vt:lpstr>实验评估</vt:lpstr>
      <vt:lpstr>实验评估</vt:lpstr>
      <vt:lpstr>实验评估</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boxwh</dc:creator>
  <cp:lastModifiedBy>XYFan</cp:lastModifiedBy>
  <cp:revision>6290</cp:revision>
  <cp:lastPrinted>2018-01-05T16:10:59Z</cp:lastPrinted>
  <dcterms:created xsi:type="dcterms:W3CDTF">2017-12-15T07:30:42Z</dcterms:created>
  <dcterms:modified xsi:type="dcterms:W3CDTF">2021-12-09T06:40:15Z</dcterms:modified>
</cp:coreProperties>
</file>