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1" r:id="rId5"/>
  </p:sldMasterIdLst>
  <p:notesMasterIdLst>
    <p:notesMasterId r:id="rId41"/>
  </p:notesMasterIdLst>
  <p:handoutMasterIdLst>
    <p:handoutMasterId r:id="rId42"/>
  </p:handoutMasterIdLst>
  <p:sldIdLst>
    <p:sldId id="256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93" r:id="rId30"/>
    <p:sldId id="280" r:id="rId31"/>
    <p:sldId id="285" r:id="rId32"/>
    <p:sldId id="287" r:id="rId33"/>
    <p:sldId id="283" r:id="rId34"/>
    <p:sldId id="288" r:id="rId35"/>
    <p:sldId id="289" r:id="rId36"/>
    <p:sldId id="290" r:id="rId37"/>
    <p:sldId id="291" r:id="rId38"/>
    <p:sldId id="292" r:id="rId39"/>
    <p:sldId id="294" r:id="rId4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08/12/2022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40783-DDB1-4191-A35B-7A340BE3F2C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8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63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0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51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19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61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C0D364F6-622F-4DC8-9203-CAF49D461D3E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96D37-1655-40EE-ABD1-5B06EBD7B7DF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F49D0-5433-4093-B8AB-FEAD6CE69BBD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A0B12-93AC-96DF-2A70-B1EA318E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02B2ED-667C-04EC-B60C-851F42B4F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CB1CF0-9C7D-CE83-E25C-73303BDD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E914-D30F-41FF-A1A1-D430569AC47F}" type="datetime1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155861-5EDA-5F76-2F39-74173A57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F5EEDF-8C95-4DAB-67D8-55375C0F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67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81254-5AA2-40DB-C492-DE54A5F7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7DC605-5B19-8310-69D9-6760738D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6CB18B-BADF-0F2B-13FE-FE11B34D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EA6B-CEBC-4374-8EC7-4F0982716A93}" type="datetime1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FD84D1-13D2-DBEC-267C-0DC49FBF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93801-CF4F-8F80-E2A3-0C0B2400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15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89922-C7CA-1A58-C073-3A8C1B75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6D1B15-9777-29ED-472E-91FB2D30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765CFE-1096-44BB-0CF8-F22B9797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BB97-AA98-4087-9B59-9266BD394FCA}" type="datetime1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5C65E0-4A37-7D23-13FE-89FF4B4A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0D8265-8972-2964-C57F-E5BF216B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76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750ED-0018-D544-AE4F-0A4A5512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CE1D0-BD78-36AE-D29A-1A77CEECE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380A0F-D0A9-E33E-CA1B-CAB6F8A9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A6DBB6-8EBD-3823-A982-404591B5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BE9A-60F0-481C-96CE-64435E67F287}" type="datetime1">
              <a:rPr lang="it-IT" smtClean="0"/>
              <a:t>08/12/2022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44BE7C-44B5-9218-F9DA-319F1C46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5356E7-EAD2-8495-AED3-7ED78108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831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DAD6E-26EB-F7C2-F341-958C6242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6778F-32B3-57AA-10C8-8F945E70D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A03BE1-D421-9464-A937-B968756CC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870E92-ADE9-792B-581A-A1AF0A4B8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E52630-89EA-0D9D-B4E6-A4A820966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6EDDFA-685F-4247-A23D-9CA905CC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D03-8546-4A97-B180-74A09F4B06B8}" type="datetime1">
              <a:rPr lang="it-IT" smtClean="0"/>
              <a:t>08/12/2022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D6512E-75D3-486F-966C-63EC1131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F99A469-C6CA-28D3-BB24-07D4272F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58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BC044-4C13-A4AA-7150-2061D808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79D2BFC-91B1-F486-E2E6-3561F0A6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CED-4615-44E3-9ECD-ABEC711AB03E}" type="datetime1">
              <a:rPr lang="it-IT" smtClean="0"/>
              <a:t>08/12/2022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DD656B-1E1F-433C-86AB-21D8E3F2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C223D6-4B8D-AE06-B368-FA450FA3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406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D21A2D-23DA-7432-E563-5E9C9DD3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7562-BBCB-45CA-97C7-706B33C67DFC}" type="datetime1">
              <a:rPr lang="it-IT" smtClean="0"/>
              <a:t>08/12/2022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774807-1BC5-8244-E6E5-01F7DBCF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927264-C752-8712-51FB-81ED61A0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50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505A1-1BDF-88CE-8402-FC59525C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98B8E5-7405-7F68-9E71-BEED8E15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84F8BE-7694-5D4D-2268-E9CC6EBC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EE786-62A0-B8C2-CAE8-2EB6514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8EC-B687-43B5-BAFD-3BC1E427A632}" type="datetime1">
              <a:rPr lang="it-IT" smtClean="0"/>
              <a:t>08/12/2022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E4D406-6B96-E0A5-3DE5-6B13566A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5CA12E-741E-429C-9C0A-CCE0815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24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3DB117-72C0-4225-BE7C-6F6FCAAA0062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D6788-EEEE-8BBC-304E-7B2CF7A1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F49382-E977-630A-4C11-2F03E44B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011B44-1E17-AFFF-CC5B-08B02AE5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BE3E2F-6E52-BA59-DA91-CEE74E26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0B11-9E61-4151-97A4-5A85D2FDF308}" type="datetime1">
              <a:rPr lang="it-IT" smtClean="0"/>
              <a:t>08/12/2022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3C3D40-C0CF-55A4-4021-58209609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A0AD49-7047-07A3-C983-EAE371FC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900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60A26-A15D-814B-A927-074B51AD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3B58B81-5AD2-985F-1D26-818FAD8A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5ECA74-4DBE-9173-8001-8D1A835E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8A-F40C-4C49-88BC-D135FF767F87}" type="datetime1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E2F218-5BC4-E1E9-429E-96567FD8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FCCE7B-4367-2FF2-D4EF-84CBE6E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32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1504FF0-6487-C1D8-1221-8A62FE82A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F5B7B0-3678-E0FD-EBAE-B9525A6AD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E38E01-059E-2D60-F468-FF392B9F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184-AA8D-48EA-83E5-52BAD4643078}" type="datetime1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D87193-54AC-79A6-2714-81B0B74C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698858-C2CF-55FB-1F9C-BB11A2DD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07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718C19-EBE0-44BA-8F49-DDE38346F0C1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A6405-B7F2-43D9-BF9F-0A4D4F5A056C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95C33-EC60-4FCF-9D99-E2215A80C4F6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3D7FF-1CF2-4254-B87E-0BC6415EC46B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9EC5E1-7C37-43E6-8D12-1A911B620336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90978A-479A-4DC4-B3A4-A7C9F513DEF1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618F8-E5AC-4A3A-B2EC-D431D302B12F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A89DFD6-7F2F-436A-9E46-63ADA8B10A6F}" type="datetime1">
              <a:rPr lang="it-IT" noProof="0" smtClean="0"/>
              <a:t>08/12/2022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1D0AD9-9239-DFF2-93C6-D738FE7F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48CD84-D814-20D5-4BE6-096CDE1E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E3415D-FAA9-0162-250D-47019DFB1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0A97-A43F-4C03-BAB9-215F76F164B3}" type="datetime1">
              <a:rPr lang="it-IT" smtClean="0"/>
              <a:t>08/12/2022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1EA365-FCD9-4A59-7F0D-993EB752A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73B9D9-97DC-38BF-A1B0-5CD9670C8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C2A60-37AC-4FFD-8464-300C24D49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4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6.svg"/><Relationship Id="rId5" Type="http://schemas.openxmlformats.org/officeDocument/2006/relationships/image" Target="../media/image20.png"/><Relationship Id="rId10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34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8.sv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6.svg"/><Relationship Id="rId5" Type="http://schemas.openxmlformats.org/officeDocument/2006/relationships/image" Target="../media/image20.png"/><Relationship Id="rId15" Type="http://schemas.openxmlformats.org/officeDocument/2006/relationships/image" Target="../media/image42.svg"/><Relationship Id="rId10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40.svg"/><Relationship Id="rId1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FLY ON THE CLOUD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Luca Capotombolo					0316166</a:t>
            </a:r>
          </a:p>
          <a:p>
            <a:pPr rtl="0"/>
            <a:r>
              <a:rPr lang="it-IT" dirty="0">
                <a:solidFill>
                  <a:srgbClr val="FFFFFF"/>
                </a:solidFill>
              </a:rPr>
              <a:t>Matteo </a:t>
            </a:r>
            <a:r>
              <a:rPr lang="it-IT" dirty="0" err="1">
                <a:solidFill>
                  <a:srgbClr val="FFFFFF"/>
                </a:solidFill>
              </a:rPr>
              <a:t>Fanfarillo</a:t>
            </a:r>
            <a:r>
              <a:rPr lang="it-IT" dirty="0">
                <a:solidFill>
                  <a:srgbClr val="FFFFFF"/>
                </a:solidFill>
              </a:rPr>
              <a:t>					0316179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2328D-13EF-8645-65A3-2F4CC265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</a:t>
            </a:fld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FD390-6F76-BE9D-9515-C7D19131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it-IT" dirty="0"/>
              <a:t>CASI d’uso dell’applicazione (7)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CE0919-C797-0ECC-FF95-81AF02582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548067"/>
            <a:ext cx="9720073" cy="3499226"/>
          </a:xfrm>
          <a:noFill/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24DE44E-52A3-1F3F-5A92-6972800F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10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34572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418A9-D8F5-41DD-DBAC-8AC04729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(8)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21317-0741-8271-034D-A276654D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Il sistema permette all’utente di effettuare due differenti tipologie di prenotazione: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1" dirty="0"/>
              <a:t>Prenotazione semplice</a:t>
            </a:r>
            <a:r>
              <a:rPr lang="it-IT" dirty="0"/>
              <a:t>: l’utente inserisce il numero di biglietti che intende acquistare.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1" dirty="0"/>
              <a:t>Prenotazione personalizzata</a:t>
            </a:r>
            <a:r>
              <a:rPr lang="it-IT" dirty="0"/>
              <a:t>: l’utente ha la possibilità di selezionare i posti a sedere tra quelli disponibili per il volo selezionato e di selezionare i servizi aggiuntivi di cui vuole usufruire.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L’utente può richiedere al sistema un suggerimento su quando è conveniente effettuare l’acquisto dei biglietti considerando l’andamento dei prezzi nel tempo.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3F3FC1-3473-94AC-3B1D-03A82695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11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315706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F6C10-F60C-FE09-937B-1119125D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48288"/>
          </a:xfrm>
        </p:spPr>
        <p:txBody>
          <a:bodyPr/>
          <a:lstStyle/>
          <a:p>
            <a:r>
              <a:rPr lang="it-IT" dirty="0"/>
              <a:t>CASI d’uso dell’applicazione (9)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22677-738C-E616-F530-A10C1073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77811"/>
            <a:ext cx="9720073" cy="8864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Prenotazione semplice: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Informazioni relative al volo selezionato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13F350B-DAA3-C7F3-778D-A60BB04C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36343"/>
            <a:ext cx="9556786" cy="431479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699B34-CFD5-206C-E8AF-12CB19D7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12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20559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21290-4991-8935-1A79-BE7B1070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(10)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47E4EF-21A6-54AC-4FB0-85B1AB87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8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Selezione del numero dei biglietti da acquistare: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E367E1-BB55-4975-80C2-62146C64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78" y="2925707"/>
            <a:ext cx="10191644" cy="252259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0162AD-EAD1-EC50-BEEF-3F268B4B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13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295835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3840D-561C-506D-268A-FE58B823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(11)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3438D-32D4-A99B-ADE7-27957BC0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Una volta confermato il numero di biglietti da acquistare, il sistema fornisce all’utente un resoconto sulla richiesta di acquisto dei biglietti.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L’utente controlla se i dati mostrati sono corretti.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Nel caso in cui i dati non sono corretti, l’utente può ritornare indietro.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Nel caso in cui i dati sono corretti, l’utente richiede al sistema la finalizzazione dell’acquisto dei biglietti.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Una volta concluso l’acquisto, il sistema permette all’utente di stampare l’acquisto dei biglietti contenente tutte le informazioni da mostrare al momento dell’imbarco.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F84711-5592-B133-69CA-1882FD3C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14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33744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76988-5B75-ABA6-AB4B-FE3088E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(12)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A0BFD-1414-4737-B73E-A76CE72A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720072" cy="31813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Prenotazione personalizzata: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L’utente può selezionare i posti a sedere tra quelli disponibili per il volo selezionato.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Le informazioni relative ai costi dei posti sono mostrate all’utente all’interno di una tabella.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Inoltre, viene mostrata all’utente una immagine in cui può visualizzare dove i posti sono collocati all’interno dell’aereo.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C1D0ED-62E8-47CE-4E05-72D86C4D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15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12164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29B83-10F3-AC70-1B43-B68AC84A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99516"/>
            <a:ext cx="9720072" cy="1148334"/>
          </a:xfrm>
        </p:spPr>
        <p:txBody>
          <a:bodyPr/>
          <a:lstStyle/>
          <a:p>
            <a:r>
              <a:rPr lang="it-IT" dirty="0"/>
              <a:t>CASI d’uso dell’applicazione (13)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AAB0874-B4D5-8FCB-2A52-459802908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922" y="1847850"/>
            <a:ext cx="8300483" cy="457200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8C4E65F-5D3B-9FF1-14B8-530A0DFF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16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169570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B7A33F-FA76-4605-D145-DD7F15FC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(14)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3F5829-E5B0-EEC2-0530-418CB49D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L’utente può selezionare i servizi aggiuntivi di cui vuole usufruire.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I prezzi dei servizi aggiuntivi sono mostrati all’interno di una tabella.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Per ogni servizio aggiuntivo, l’utente può selezionare un numero massimo di unità che dipende dal servizio aggiuntivo stesso.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1FAD4F-C4B4-9738-11E7-3DE71629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17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10802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F7DD0-B97C-0241-8F27-DABBEF2F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393587"/>
            <a:ext cx="9720072" cy="1499616"/>
          </a:xfrm>
        </p:spPr>
        <p:txBody>
          <a:bodyPr/>
          <a:lstStyle/>
          <a:p>
            <a:r>
              <a:rPr lang="it-IT" dirty="0"/>
              <a:t>CASI d’uso dell’applicazione (15)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8321E94-66A8-13AE-34F1-4C338D1DE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25" y="1634101"/>
            <a:ext cx="8733277" cy="51820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1FAB689-517D-C7FF-44C5-9EBF97D72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1"/>
          <a:stretch/>
        </p:blipFill>
        <p:spPr>
          <a:xfrm>
            <a:off x="3339273" y="2219781"/>
            <a:ext cx="5326842" cy="4638219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4FD4F86-ADEA-4303-B173-185F0BF6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18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34445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CB1E4-BD63-B015-2B33-22EDB08D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(16)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61157-39E0-9E32-8078-AE99ABFD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L’utente può richiedere al sistema un suggerimento su quando acquistare i biglietti di un certo volo.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Il sistema risponde alla richiesta dell’utente comunicandogli il giorno esatto in cui effettuare l’acquisto dei biglietti.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Tuttavia: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Non è detto che il giorno restituito sia effettivamente il più conveniente.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Non è detto che in quel giorno sia disponibile il numero di biglietti che l’utente desidera acquistare.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32F6FC-219A-EFF7-3958-A1D3AE76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19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21214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A5510-3D02-E3C1-7D9B-31132BB2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BF65B4-BCE2-1EC5-EBF8-26CB6B62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Attori principali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Casi d’uso dell’applicazione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Architettura dell’applicazione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Architettura di Discovery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Design Patterns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D846D2-582D-3086-5880-9081C93A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20712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CF7CEC0-2EE4-8513-AC24-96142947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 dirty="0"/>
              <a:t>CASI d’uso dell’applicazione (17)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70FA98-069A-D005-F281-F599B8E9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06" y="2164702"/>
            <a:ext cx="9440388" cy="4413380"/>
          </a:xfrm>
          <a:prstGeom prst="rect">
            <a:avLst/>
          </a:prstGeom>
          <a:noFill/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E61E7A-D6DD-4068-78AF-2473B830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20</a:t>
            </a:fld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14637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E45CBF-8B97-D280-0607-C9C5199E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(18)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ADEDA7-5F1F-21BE-5586-7C48D46B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04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I casi d’uso dell’applicazioni relativi all’utente </a:t>
            </a:r>
            <a:r>
              <a:rPr lang="it-IT" b="1" dirty="0"/>
              <a:t>Compagnia aerea </a:t>
            </a:r>
            <a:r>
              <a:rPr lang="it-IT" dirty="0"/>
              <a:t>sono accessibili una volta effettuato il login.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8E7BB7-EBF0-5A5E-C906-BFEA98D75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37" y="3314699"/>
            <a:ext cx="9483326" cy="265747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3FA409-3416-1863-5639-B207A4FE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21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20379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082E3-484C-258D-ADE5-E809C827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(19)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B53680-B7AC-0CB4-952D-074C3566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77416"/>
            <a:ext cx="9720073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 Aggiunta di un nuovo volo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La compagnia aerea deve fornire al sistema le informazioni richieste per poter registrare un nuovo volo all’interno del sistema: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Identificativo del volo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Aeroporto di partenza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Aeroporto di arrivo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Orario di partenza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Orario di arrivo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Prezzo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2E100-BA90-DF6D-60AE-7DD2AAE3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22</a:t>
            </a:fld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37358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31329-E031-49A8-21AA-40D8F0AF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(20)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79FF48-654F-22FB-3B39-EE39E45C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Gestione di un volo.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Modifica del prezzo base del volo.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Modifica del prezzo per la selezione dei posti a sedere in caso di prenotazione personalizzata.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La modifica avviene per file e non per singoli posti.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Modifica del prezzo per i servizi aggiuntivi.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261A12-89F3-ACC2-F12F-77B735E8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23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37628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7D742-E20E-BB02-559A-938C9034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dell’applicazione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5BC6A0A-83A7-5787-AC0C-95B9CF1C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L’applicazione è stata decomposta nei seguenti microservizi: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Front-end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Suggestions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Registration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FF273F9-E1E6-DAF8-9201-E6EC5F88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24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1477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D467E87-F1D9-F471-F504-CE7D926A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11" y="257565"/>
            <a:ext cx="1140377" cy="7089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7DCDA7E-C282-1356-4468-F9488EA51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108" y="2478134"/>
            <a:ext cx="1233784" cy="75681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A39377C-6AE6-4ED5-4106-64C2BCFA6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780" y="2699224"/>
            <a:ext cx="1233784" cy="75681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EC465A7-9735-9B97-C584-10DB4BFCB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916" y="4056974"/>
            <a:ext cx="1233784" cy="75681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9CBCF95-5F5D-F6CE-90A5-9077BF79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7" y="4056975"/>
            <a:ext cx="1233784" cy="75681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567D6E2-5594-BB14-591D-184330E69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381" y="1713400"/>
            <a:ext cx="1233784" cy="7568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055939F-D821-C6D7-9569-85AC5E028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381" y="4056974"/>
            <a:ext cx="1233784" cy="75681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09B854D-71E5-F839-DC5D-FD1C0EFFD883}"/>
              </a:ext>
            </a:extLst>
          </p:cNvPr>
          <p:cNvSpPr txBox="1"/>
          <p:nvPr/>
        </p:nvSpPr>
        <p:spPr>
          <a:xfrm>
            <a:off x="5786459" y="96653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F96CEA2-7663-AD89-9DE0-E8B5CF9C2CBF}"/>
              </a:ext>
            </a:extLst>
          </p:cNvPr>
          <p:cNvSpPr txBox="1"/>
          <p:nvPr/>
        </p:nvSpPr>
        <p:spPr>
          <a:xfrm>
            <a:off x="5630903" y="3156473"/>
            <a:ext cx="93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FRONT-END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9559C19-A7C4-6386-C61A-90F740316615}"/>
              </a:ext>
            </a:extLst>
          </p:cNvPr>
          <p:cNvSpPr txBox="1"/>
          <p:nvPr/>
        </p:nvSpPr>
        <p:spPr>
          <a:xfrm>
            <a:off x="620272" y="4773631"/>
            <a:ext cx="109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AAC96E3-EBD6-5A13-68CE-B9BECF07BB2E}"/>
              </a:ext>
            </a:extLst>
          </p:cNvPr>
          <p:cNvSpPr txBox="1"/>
          <p:nvPr/>
        </p:nvSpPr>
        <p:spPr>
          <a:xfrm>
            <a:off x="4081406" y="4762901"/>
            <a:ext cx="78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C6644F2-CF58-74FE-DF74-21B905E2EE54}"/>
              </a:ext>
            </a:extLst>
          </p:cNvPr>
          <p:cNvSpPr txBox="1"/>
          <p:nvPr/>
        </p:nvSpPr>
        <p:spPr>
          <a:xfrm>
            <a:off x="10821730" y="4773630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FEC09F0-4229-735A-D698-B7F2C890CB87}"/>
              </a:ext>
            </a:extLst>
          </p:cNvPr>
          <p:cNvSpPr txBox="1"/>
          <p:nvPr/>
        </p:nvSpPr>
        <p:spPr>
          <a:xfrm>
            <a:off x="10676305" y="2388613"/>
            <a:ext cx="107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C49E688-12D3-0C7D-0184-E19C5251BEF2}"/>
              </a:ext>
            </a:extLst>
          </p:cNvPr>
          <p:cNvSpPr txBox="1"/>
          <p:nvPr/>
        </p:nvSpPr>
        <p:spPr>
          <a:xfrm>
            <a:off x="8192164" y="3401522"/>
            <a:ext cx="16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FLIGHTS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ACBD035-5814-AD99-2E7C-44E44DAD1985}"/>
              </a:ext>
            </a:extLst>
          </p:cNvPr>
          <p:cNvSpPr txBox="1"/>
          <p:nvPr/>
        </p:nvSpPr>
        <p:spPr>
          <a:xfrm>
            <a:off x="620272" y="6080793"/>
            <a:ext cx="109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9975879-1F81-D8BF-522F-F60E5F7E362F}"/>
              </a:ext>
            </a:extLst>
          </p:cNvPr>
          <p:cNvSpPr txBox="1"/>
          <p:nvPr/>
        </p:nvSpPr>
        <p:spPr>
          <a:xfrm>
            <a:off x="4101070" y="6046946"/>
            <a:ext cx="78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37610F-D86C-E373-CDDA-389BF074B992}"/>
              </a:ext>
            </a:extLst>
          </p:cNvPr>
          <p:cNvSpPr txBox="1"/>
          <p:nvPr/>
        </p:nvSpPr>
        <p:spPr>
          <a:xfrm>
            <a:off x="10898057" y="6051223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BAB10B7-ACC2-3151-C03E-EE387AEF3101}"/>
              </a:ext>
            </a:extLst>
          </p:cNvPr>
          <p:cNvSpPr txBox="1"/>
          <p:nvPr/>
        </p:nvSpPr>
        <p:spPr>
          <a:xfrm>
            <a:off x="10314884" y="971744"/>
            <a:ext cx="107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9" name="Freccia bidirezionale verticale 58">
            <a:extLst>
              <a:ext uri="{FF2B5EF4-FFF2-40B4-BE49-F238E27FC236}">
                <a16:creationId xmlns:a16="http://schemas.microsoft.com/office/drawing/2014/main" id="{A7CB4F06-CBF7-16E8-E6E2-263FFAB7B007}"/>
              </a:ext>
            </a:extLst>
          </p:cNvPr>
          <p:cNvSpPr/>
          <p:nvPr/>
        </p:nvSpPr>
        <p:spPr>
          <a:xfrm rot="7412782">
            <a:off x="10257211" y="3324302"/>
            <a:ext cx="180368" cy="103729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ccia bidirezionale verticale 60">
            <a:extLst>
              <a:ext uri="{FF2B5EF4-FFF2-40B4-BE49-F238E27FC236}">
                <a16:creationId xmlns:a16="http://schemas.microsoft.com/office/drawing/2014/main" id="{53A030AE-7EDA-3BE1-8AC4-EE3B54DD3083}"/>
              </a:ext>
            </a:extLst>
          </p:cNvPr>
          <p:cNvSpPr/>
          <p:nvPr/>
        </p:nvSpPr>
        <p:spPr>
          <a:xfrm rot="2614700">
            <a:off x="4972070" y="3016732"/>
            <a:ext cx="189365" cy="1210743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C2D2C3C6-70B8-A53C-7821-8B89E871B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078" y="4336626"/>
            <a:ext cx="1196732" cy="506663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470CB427-B276-7BF6-0B58-C167C1A78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0676" y="4452672"/>
            <a:ext cx="349018" cy="347449"/>
          </a:xfrm>
          <a:prstGeom prst="rect">
            <a:avLst/>
          </a:prstGeom>
        </p:spPr>
      </p:pic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C2C694E4-9226-B089-090C-A765865F430F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170037" y="5235296"/>
            <a:ext cx="2" cy="32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305A62A0-5EC8-9403-B5C0-0B5D57C269CC}"/>
              </a:ext>
            </a:extLst>
          </p:cNvPr>
          <p:cNvCxnSpPr>
            <a:cxnSpLocks/>
          </p:cNvCxnSpPr>
          <p:nvPr/>
        </p:nvCxnSpPr>
        <p:spPr>
          <a:xfrm flipV="1">
            <a:off x="4480723" y="5213836"/>
            <a:ext cx="0" cy="35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84003413-868F-4E06-EBD5-36351057D13E}"/>
              </a:ext>
            </a:extLst>
          </p:cNvPr>
          <p:cNvCxnSpPr>
            <a:cxnSpLocks/>
          </p:cNvCxnSpPr>
          <p:nvPr/>
        </p:nvCxnSpPr>
        <p:spPr>
          <a:xfrm flipH="1" flipV="1">
            <a:off x="10985344" y="1422223"/>
            <a:ext cx="71537" cy="342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magine 105">
            <a:extLst>
              <a:ext uri="{FF2B5EF4-FFF2-40B4-BE49-F238E27FC236}">
                <a16:creationId xmlns:a16="http://schemas.microsoft.com/office/drawing/2014/main" id="{43506D2F-258F-1B8D-6334-9701F681C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8215" y="2451025"/>
            <a:ext cx="363877" cy="336856"/>
          </a:xfrm>
          <a:prstGeom prst="rect">
            <a:avLst/>
          </a:prstGeom>
        </p:spPr>
      </p:pic>
      <p:pic>
        <p:nvPicPr>
          <p:cNvPr id="109" name="Immagine 108">
            <a:extLst>
              <a:ext uri="{FF2B5EF4-FFF2-40B4-BE49-F238E27FC236}">
                <a16:creationId xmlns:a16="http://schemas.microsoft.com/office/drawing/2014/main" id="{10BD215C-5B73-D8E1-62BE-1DEC160B32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4461" y="4196254"/>
            <a:ext cx="295343" cy="294166"/>
          </a:xfrm>
          <a:prstGeom prst="rect">
            <a:avLst/>
          </a:prstGeom>
        </p:spPr>
      </p:pic>
      <p:pic>
        <p:nvPicPr>
          <p:cNvPr id="110" name="Immagine 109">
            <a:extLst>
              <a:ext uri="{FF2B5EF4-FFF2-40B4-BE49-F238E27FC236}">
                <a16:creationId xmlns:a16="http://schemas.microsoft.com/office/drawing/2014/main" id="{F801727E-AE4D-7D08-DA58-BD2510915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3428" y="4185370"/>
            <a:ext cx="295343" cy="294166"/>
          </a:xfrm>
          <a:prstGeom prst="rect">
            <a:avLst/>
          </a:prstGeom>
        </p:spPr>
      </p:pic>
      <p:pic>
        <p:nvPicPr>
          <p:cNvPr id="111" name="Immagine 110">
            <a:extLst>
              <a:ext uri="{FF2B5EF4-FFF2-40B4-BE49-F238E27FC236}">
                <a16:creationId xmlns:a16="http://schemas.microsoft.com/office/drawing/2014/main" id="{7D9DBA88-0682-FFBA-E380-C19568042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4838" y="2824117"/>
            <a:ext cx="295343" cy="294166"/>
          </a:xfrm>
          <a:prstGeom prst="rect">
            <a:avLst/>
          </a:prstGeom>
        </p:spPr>
      </p:pic>
      <p:pic>
        <p:nvPicPr>
          <p:cNvPr id="112" name="Immagine 111">
            <a:extLst>
              <a:ext uri="{FF2B5EF4-FFF2-40B4-BE49-F238E27FC236}">
                <a16:creationId xmlns:a16="http://schemas.microsoft.com/office/drawing/2014/main" id="{4D51046D-A99B-1F6D-E4C0-7392FB2AC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3057" y="4173171"/>
            <a:ext cx="295343" cy="294166"/>
          </a:xfrm>
          <a:prstGeom prst="rect">
            <a:avLst/>
          </a:prstGeom>
        </p:spPr>
      </p:pic>
      <p:pic>
        <p:nvPicPr>
          <p:cNvPr id="114" name="Immagine 113">
            <a:extLst>
              <a:ext uri="{FF2B5EF4-FFF2-40B4-BE49-F238E27FC236}">
                <a16:creationId xmlns:a16="http://schemas.microsoft.com/office/drawing/2014/main" id="{4DA7BF7F-DEC7-D58E-FF40-7836E6D284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8256" y="2583800"/>
            <a:ext cx="282762" cy="315641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2C8ECDFC-69D5-3F26-5921-5ABBA44D6A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7133" y="1798782"/>
            <a:ext cx="269019" cy="336657"/>
          </a:xfrm>
          <a:prstGeom prst="rect">
            <a:avLst/>
          </a:prstGeom>
        </p:spPr>
      </p:pic>
      <p:sp>
        <p:nvSpPr>
          <p:cNvPr id="2" name="Freccia bidirezionale verticale 1">
            <a:extLst>
              <a:ext uri="{FF2B5EF4-FFF2-40B4-BE49-F238E27FC236}">
                <a16:creationId xmlns:a16="http://schemas.microsoft.com/office/drawing/2014/main" id="{34493063-FA59-1DA0-0C8D-B888056C198E}"/>
              </a:ext>
            </a:extLst>
          </p:cNvPr>
          <p:cNvSpPr/>
          <p:nvPr/>
        </p:nvSpPr>
        <p:spPr>
          <a:xfrm>
            <a:off x="5783980" y="1300510"/>
            <a:ext cx="378565" cy="1093187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E0FE5C-73D2-9405-4541-8D8608E39EC2}"/>
              </a:ext>
            </a:extLst>
          </p:cNvPr>
          <p:cNvSpPr txBox="1"/>
          <p:nvPr/>
        </p:nvSpPr>
        <p:spPr>
          <a:xfrm>
            <a:off x="8046403" y="2271115"/>
            <a:ext cx="109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FLIGHTS MAN.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6D8D2C1-1E44-C30F-4814-83A858B3641E}"/>
              </a:ext>
            </a:extLst>
          </p:cNvPr>
          <p:cNvCxnSpPr>
            <a:cxnSpLocks/>
          </p:cNvCxnSpPr>
          <p:nvPr/>
        </p:nvCxnSpPr>
        <p:spPr>
          <a:xfrm flipH="1" flipV="1">
            <a:off x="8621497" y="2683620"/>
            <a:ext cx="22457" cy="24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magine 41">
            <a:extLst>
              <a:ext uri="{FF2B5EF4-FFF2-40B4-BE49-F238E27FC236}">
                <a16:creationId xmlns:a16="http://schemas.microsoft.com/office/drawing/2014/main" id="{559B558E-1B2A-1634-1CC3-4244288F2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255" y="2386518"/>
            <a:ext cx="295343" cy="294166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3A974812-B086-4DA8-821A-81E46C03A3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41405" y="406033"/>
            <a:ext cx="473975" cy="593069"/>
          </a:xfrm>
          <a:prstGeom prst="rect">
            <a:avLst/>
          </a:prstGeom>
        </p:spPr>
      </p:pic>
      <p:sp>
        <p:nvSpPr>
          <p:cNvPr id="24" name="Stella a 10 punte 23">
            <a:extLst>
              <a:ext uri="{FF2B5EF4-FFF2-40B4-BE49-F238E27FC236}">
                <a16:creationId xmlns:a16="http://schemas.microsoft.com/office/drawing/2014/main" id="{6F1A2CC8-52FD-D0C1-D5BB-856B539A0D21}"/>
              </a:ext>
            </a:extLst>
          </p:cNvPr>
          <p:cNvSpPr/>
          <p:nvPr/>
        </p:nvSpPr>
        <p:spPr>
          <a:xfrm rot="20225881">
            <a:off x="10870735" y="587815"/>
            <a:ext cx="761790" cy="385944"/>
          </a:xfrm>
          <a:prstGeom prst="star10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STATEFUL</a:t>
            </a:r>
          </a:p>
        </p:txBody>
      </p: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B9EB5EA8-8A37-6880-A40A-1368819EF25A}"/>
              </a:ext>
            </a:extLst>
          </p:cNvPr>
          <p:cNvCxnSpPr>
            <a:cxnSpLocks/>
          </p:cNvCxnSpPr>
          <p:nvPr/>
        </p:nvCxnSpPr>
        <p:spPr>
          <a:xfrm flipV="1">
            <a:off x="11238273" y="5215631"/>
            <a:ext cx="0" cy="35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ccia bidirezionale verticale 8">
            <a:extLst>
              <a:ext uri="{FF2B5EF4-FFF2-40B4-BE49-F238E27FC236}">
                <a16:creationId xmlns:a16="http://schemas.microsoft.com/office/drawing/2014/main" id="{57233493-0FFE-2B82-F47F-0778F8ABEE25}"/>
              </a:ext>
            </a:extLst>
          </p:cNvPr>
          <p:cNvSpPr/>
          <p:nvPr/>
        </p:nvSpPr>
        <p:spPr>
          <a:xfrm rot="5400000">
            <a:off x="7479626" y="2147963"/>
            <a:ext cx="195978" cy="1614262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bidirezionale verticale 11">
            <a:extLst>
              <a:ext uri="{FF2B5EF4-FFF2-40B4-BE49-F238E27FC236}">
                <a16:creationId xmlns:a16="http://schemas.microsoft.com/office/drawing/2014/main" id="{437E773C-4B0E-A760-A1D6-4D92592C717F}"/>
              </a:ext>
            </a:extLst>
          </p:cNvPr>
          <p:cNvSpPr/>
          <p:nvPr/>
        </p:nvSpPr>
        <p:spPr>
          <a:xfrm rot="4405096">
            <a:off x="3446916" y="1641590"/>
            <a:ext cx="188394" cy="3806045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50F86CAD-425B-F844-9E35-F5732732D2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631333">
            <a:off x="1967134" y="3869479"/>
            <a:ext cx="418047" cy="173734"/>
          </a:xfrm>
          <a:prstGeom prst="rect">
            <a:avLst/>
          </a:prstGeom>
        </p:spPr>
      </p:pic>
      <p:sp>
        <p:nvSpPr>
          <p:cNvPr id="21" name="Freccia bidirezionale verticale 20">
            <a:extLst>
              <a:ext uri="{FF2B5EF4-FFF2-40B4-BE49-F238E27FC236}">
                <a16:creationId xmlns:a16="http://schemas.microsoft.com/office/drawing/2014/main" id="{7D350E58-0440-B47F-F5BE-5F2C60425453}"/>
              </a:ext>
            </a:extLst>
          </p:cNvPr>
          <p:cNvSpPr/>
          <p:nvPr/>
        </p:nvSpPr>
        <p:spPr>
          <a:xfrm rot="6108533">
            <a:off x="8323651" y="1944191"/>
            <a:ext cx="197661" cy="3932012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ccia angolare bidirezionale 35">
            <a:extLst>
              <a:ext uri="{FF2B5EF4-FFF2-40B4-BE49-F238E27FC236}">
                <a16:creationId xmlns:a16="http://schemas.microsoft.com/office/drawing/2014/main" id="{B897975E-61B3-1EB8-B117-1F0B6EE30528}"/>
              </a:ext>
            </a:extLst>
          </p:cNvPr>
          <p:cNvSpPr/>
          <p:nvPr/>
        </p:nvSpPr>
        <p:spPr>
          <a:xfrm rot="13177788">
            <a:off x="7182234" y="556913"/>
            <a:ext cx="2783421" cy="3018808"/>
          </a:xfrm>
          <a:prstGeom prst="leftUpArrow">
            <a:avLst>
              <a:gd name="adj1" fmla="val 3572"/>
              <a:gd name="adj2" fmla="val 4143"/>
              <a:gd name="adj3" fmla="val 4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7B01BBD5-DE92-D13A-D46E-8CCDD9338C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8892999">
            <a:off x="4728961" y="3674325"/>
            <a:ext cx="418047" cy="173734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0C178ED9-7037-A33D-AF87-AD68D5DD4E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708215">
            <a:off x="6736397" y="3521055"/>
            <a:ext cx="418047" cy="173734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1D3C1C8E-1C64-C1C5-9431-7CD265E790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97718">
            <a:off x="10029161" y="3688672"/>
            <a:ext cx="418047" cy="173734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650EA302-1FA9-A370-E84F-00ACB8E318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9702" y="2870879"/>
            <a:ext cx="418047" cy="173734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E52D5D3-F30E-C493-7C48-369884742A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356479">
            <a:off x="9867777" y="1413210"/>
            <a:ext cx="418047" cy="173734"/>
          </a:xfrm>
          <a:prstGeom prst="rect">
            <a:avLst/>
          </a:prstGeom>
        </p:spPr>
      </p:pic>
      <p:sp>
        <p:nvSpPr>
          <p:cNvPr id="3" name="Freccia bidirezionale verticale 2">
            <a:extLst>
              <a:ext uri="{FF2B5EF4-FFF2-40B4-BE49-F238E27FC236}">
                <a16:creationId xmlns:a16="http://schemas.microsoft.com/office/drawing/2014/main" id="{17D1592C-1BCC-7A72-7015-2086FD25B5BE}"/>
              </a:ext>
            </a:extLst>
          </p:cNvPr>
          <p:cNvSpPr/>
          <p:nvPr/>
        </p:nvSpPr>
        <p:spPr>
          <a:xfrm rot="10800000">
            <a:off x="11093460" y="2891578"/>
            <a:ext cx="196840" cy="1145732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888CBA-8CF3-F565-C775-29ADDE923D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84936">
            <a:off x="10976441" y="3217859"/>
            <a:ext cx="418047" cy="173734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F5B70CC-B34B-ADB2-3CBA-8695C973FAAD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119867" y="4589958"/>
            <a:ext cx="1744211" cy="23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035BFD5-1511-2DC0-0CD9-444AC7C9843F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8019694" y="4600123"/>
            <a:ext cx="2601687" cy="262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magine 50">
            <a:extLst>
              <a:ext uri="{FF2B5EF4-FFF2-40B4-BE49-F238E27FC236}">
                <a16:creationId xmlns:a16="http://schemas.microsoft.com/office/drawing/2014/main" id="{CDD930D1-442C-BAF7-4F1E-8A8DD06FBE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817" y="5588066"/>
            <a:ext cx="1099531" cy="439208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7F174BF0-4BE7-9B28-6347-27C39D2CD9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8418" y="5588166"/>
            <a:ext cx="1099531" cy="439208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0EEAE506-C048-8340-29DC-0152220E4D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01864" y="5564044"/>
            <a:ext cx="1099531" cy="439208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8DBBDFAA-E16D-4988-49E5-BD908F8486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9958" y="1802402"/>
            <a:ext cx="1099531" cy="439208"/>
          </a:xfrm>
          <a:prstGeom prst="rect">
            <a:avLst/>
          </a:prstGeom>
        </p:spPr>
      </p:pic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5F8BF388-709E-9CE3-AB5D-203C46F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pPr algn="l" rtl="0"/>
            <a:fld id="{4FAB73BC-B049-4115-A692-8D63A059BFB8}" type="slidenum">
              <a:rPr lang="it-IT" sz="1800" noProof="0" smtClean="0">
                <a:solidFill>
                  <a:schemeClr val="tx1"/>
                </a:solidFill>
                <a:latin typeface="Tw Cen MT Condensed" panose="020B0606020104020203" pitchFamily="34" charset="0"/>
              </a:rPr>
              <a:pPr algn="l" rtl="0"/>
              <a:t>25</a:t>
            </a:fld>
            <a:endParaRPr lang="it-IT" sz="1800" noProof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2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59" grpId="0" animBg="1"/>
      <p:bldP spid="61" grpId="0" animBg="1"/>
      <p:bldP spid="2" grpId="0" animBg="1"/>
      <p:bldP spid="18" grpId="0"/>
      <p:bldP spid="24" grpId="0" animBg="1"/>
      <p:bldP spid="9" grpId="0" animBg="1"/>
      <p:bldP spid="12" grpId="0" animBg="1"/>
      <p:bldP spid="21" grpId="0" animBg="1"/>
      <p:bldP spid="36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A208D-4DE8-9FFC-86A0-8E8A4209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di Discovery: UPDATE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103323-6C6B-3B4E-5004-E40069B9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7" y="3005440"/>
            <a:ext cx="2591944" cy="259194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A637DF8-8FA5-0E54-521A-9ED2CEDB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3005440"/>
            <a:ext cx="2591944" cy="2591944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AF7651-5C1A-CE61-AC4D-2B4422D53FA8}"/>
              </a:ext>
            </a:extLst>
          </p:cNvPr>
          <p:cNvCxnSpPr/>
          <p:nvPr/>
        </p:nvCxnSpPr>
        <p:spPr>
          <a:xfrm>
            <a:off x="3248025" y="3613863"/>
            <a:ext cx="481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709F944-AA0B-E8C7-C8EC-8A1A337B1610}"/>
              </a:ext>
            </a:extLst>
          </p:cNvPr>
          <p:cNvCxnSpPr/>
          <p:nvPr/>
        </p:nvCxnSpPr>
        <p:spPr>
          <a:xfrm flipH="1">
            <a:off x="3214882" y="4301412"/>
            <a:ext cx="4885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FBC1DB-DE90-FDD7-E6D2-766C171593CB}"/>
              </a:ext>
            </a:extLst>
          </p:cNvPr>
          <p:cNvSpPr txBox="1"/>
          <p:nvPr/>
        </p:nvSpPr>
        <p:spPr>
          <a:xfrm>
            <a:off x="763326" y="248735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Discovery Server 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D64472-CA0C-DA06-AB07-FBE5952E10EA}"/>
              </a:ext>
            </a:extLst>
          </p:cNvPr>
          <p:cNvSpPr txBox="1"/>
          <p:nvPr/>
        </p:nvSpPr>
        <p:spPr>
          <a:xfrm>
            <a:off x="8416222" y="248735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Discovery Server 2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E768FD4-52B6-D952-A340-139771F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61" y="2070171"/>
            <a:ext cx="1490944" cy="601849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932E2EB-886E-9DB3-AB05-E8087F1FDC12}"/>
              </a:ext>
            </a:extLst>
          </p:cNvPr>
          <p:cNvCxnSpPr>
            <a:cxnSpLocks/>
          </p:cNvCxnSpPr>
          <p:nvPr/>
        </p:nvCxnSpPr>
        <p:spPr>
          <a:xfrm flipV="1">
            <a:off x="2552672" y="2382341"/>
            <a:ext cx="2150517" cy="70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461E71A-2762-2400-24D9-159AC5922BD1}"/>
              </a:ext>
            </a:extLst>
          </p:cNvPr>
          <p:cNvCxnSpPr>
            <a:cxnSpLocks/>
          </p:cNvCxnSpPr>
          <p:nvPr/>
        </p:nvCxnSpPr>
        <p:spPr>
          <a:xfrm flipH="1">
            <a:off x="2815418" y="2676494"/>
            <a:ext cx="1999178" cy="6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9324F76-77E8-644B-BB17-13A2C4EC5E74}"/>
              </a:ext>
            </a:extLst>
          </p:cNvPr>
          <p:cNvSpPr txBox="1"/>
          <p:nvPr/>
        </p:nvSpPr>
        <p:spPr>
          <a:xfrm>
            <a:off x="504468" y="5791213"/>
            <a:ext cx="50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CACHE_MICROSERVIZI = [ ]</a:t>
            </a:r>
          </a:p>
          <a:p>
            <a:r>
              <a:rPr lang="it-IT" dirty="0"/>
              <a:t>LISTA_DISCOVERY_SERVER = [ Discovery Server 2 ]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4545B79-9FD0-7322-9EF3-8FF58D383F5B}"/>
              </a:ext>
            </a:extLst>
          </p:cNvPr>
          <p:cNvSpPr txBox="1"/>
          <p:nvPr/>
        </p:nvSpPr>
        <p:spPr>
          <a:xfrm>
            <a:off x="6979298" y="5791213"/>
            <a:ext cx="495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CACHE_MICROSERVIZI = [ ]</a:t>
            </a:r>
          </a:p>
          <a:p>
            <a:r>
              <a:rPr lang="it-IT" dirty="0"/>
              <a:t>LISTA_DISCOVERY_SERVER = [ Discovery Server 1 ]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FD8896C-A588-AF4F-F6F0-29A36D2C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26</a:t>
            </a:fld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35404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D81600-7406-145D-2F55-EB32273E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di Discovery: PUT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D60ACD-FD13-2ED2-DD93-F41C9310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87" y="2862565"/>
            <a:ext cx="2591944" cy="25919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919791-6749-BB2E-EA89-1AFBC110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11" y="2609191"/>
            <a:ext cx="3204288" cy="320428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5BE79E-6939-DAA3-B7BD-DE51C52B9AF5}"/>
              </a:ext>
            </a:extLst>
          </p:cNvPr>
          <p:cNvSpPr txBox="1"/>
          <p:nvPr/>
        </p:nvSpPr>
        <p:spPr>
          <a:xfrm>
            <a:off x="590326" y="5504190"/>
            <a:ext cx="50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CACHE_MICROSERVIZI = [ </a:t>
            </a:r>
            <a:r>
              <a:rPr lang="it-IT" b="1" dirty="0">
                <a:solidFill>
                  <a:srgbClr val="FF0000"/>
                </a:solidFill>
              </a:rPr>
              <a:t>(Booking, 50053)</a:t>
            </a:r>
            <a:r>
              <a:rPr lang="it-IT" b="1" dirty="0"/>
              <a:t> </a:t>
            </a:r>
            <a:r>
              <a:rPr lang="it-IT" dirty="0"/>
              <a:t>]</a:t>
            </a:r>
          </a:p>
          <a:p>
            <a:r>
              <a:rPr lang="it-IT" dirty="0"/>
              <a:t>LISTA_DISCOVERY_SERVER = [ Discovery Server 2 ]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B0F7FF5-9D75-88B1-12EA-968C5D4ED710}"/>
              </a:ext>
            </a:extLst>
          </p:cNvPr>
          <p:cNvCxnSpPr/>
          <p:nvPr/>
        </p:nvCxnSpPr>
        <p:spPr>
          <a:xfrm flipH="1">
            <a:off x="3704131" y="3543300"/>
            <a:ext cx="4220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30B03B-C686-4021-B63A-B1CBC4F628CE}"/>
              </a:ext>
            </a:extLst>
          </p:cNvPr>
          <p:cNvSpPr txBox="1"/>
          <p:nvPr/>
        </p:nvSpPr>
        <p:spPr>
          <a:xfrm>
            <a:off x="5068323" y="3130034"/>
            <a:ext cx="149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PUT REQUEST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75663B-D040-2190-25C7-8AE940064B78}"/>
              </a:ext>
            </a:extLst>
          </p:cNvPr>
          <p:cNvSpPr txBox="1"/>
          <p:nvPr/>
        </p:nvSpPr>
        <p:spPr>
          <a:xfrm>
            <a:off x="1447799" y="2304501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Discovery Server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941E3A4-883D-2783-166A-FF549C174DE2}"/>
              </a:ext>
            </a:extLst>
          </p:cNvPr>
          <p:cNvSpPr txBox="1"/>
          <p:nvPr/>
        </p:nvSpPr>
        <p:spPr>
          <a:xfrm>
            <a:off x="8686641" y="234952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Booking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94862E7-FBC7-E188-99B1-AA92A9AFEC9F}"/>
              </a:ext>
            </a:extLst>
          </p:cNvPr>
          <p:cNvCxnSpPr/>
          <p:nvPr/>
        </p:nvCxnSpPr>
        <p:spPr>
          <a:xfrm>
            <a:off x="3704131" y="4544008"/>
            <a:ext cx="4220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BEEAD7F-B89A-7940-BF1B-64D7929804D1}"/>
              </a:ext>
            </a:extLst>
          </p:cNvPr>
          <p:cNvSpPr txBox="1"/>
          <p:nvPr/>
        </p:nvSpPr>
        <p:spPr>
          <a:xfrm>
            <a:off x="5197478" y="4069531"/>
            <a:ext cx="123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PUT REPLY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8B6C906-5D53-7EF9-131D-5562D4359FFD}"/>
              </a:ext>
            </a:extLst>
          </p:cNvPr>
          <p:cNvSpPr txBox="1"/>
          <p:nvPr/>
        </p:nvSpPr>
        <p:spPr>
          <a:xfrm>
            <a:off x="6695657" y="5504190"/>
            <a:ext cx="50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LISTA_DISCOVERY_SERVER = [Discovery Server 1,</a:t>
            </a:r>
          </a:p>
          <a:p>
            <a:r>
              <a:rPr lang="it-IT" b="1" dirty="0">
                <a:solidFill>
                  <a:srgbClr val="FF0000"/>
                </a:solidFill>
              </a:rPr>
              <a:t>Discovery Server 2 </a:t>
            </a:r>
            <a:r>
              <a:rPr lang="it-IT" dirty="0"/>
              <a:t>]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A9887DC-0A42-6454-9443-C04C4E681C73}"/>
              </a:ext>
            </a:extLst>
          </p:cNvPr>
          <p:cNvSpPr txBox="1"/>
          <p:nvPr/>
        </p:nvSpPr>
        <p:spPr>
          <a:xfrm>
            <a:off x="8357823" y="2689762"/>
            <a:ext cx="156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PORTA: 50053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94394D7-6DCC-4DC3-1B58-85C9025BE69A}"/>
              </a:ext>
            </a:extLst>
          </p:cNvPr>
          <p:cNvSpPr txBox="1"/>
          <p:nvPr/>
        </p:nvSpPr>
        <p:spPr>
          <a:xfrm>
            <a:off x="1537709" y="2609191"/>
            <a:ext cx="156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PORTA: 50060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BE5858-FE6C-F2D7-E0A6-84652B9E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61" y="2070171"/>
            <a:ext cx="1490944" cy="601849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4A3F951-E38A-B5B7-6287-4C80D4C2AD6A}"/>
              </a:ext>
            </a:extLst>
          </p:cNvPr>
          <p:cNvCxnSpPr>
            <a:cxnSpLocks/>
          </p:cNvCxnSpPr>
          <p:nvPr/>
        </p:nvCxnSpPr>
        <p:spPr>
          <a:xfrm flipV="1">
            <a:off x="3106173" y="2382341"/>
            <a:ext cx="1597016" cy="5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8B2A940-FF56-F346-C582-7C4AC34AFEDD}"/>
              </a:ext>
            </a:extLst>
          </p:cNvPr>
          <p:cNvCxnSpPr>
            <a:cxnSpLocks/>
          </p:cNvCxnSpPr>
          <p:nvPr/>
        </p:nvCxnSpPr>
        <p:spPr>
          <a:xfrm flipH="1">
            <a:off x="3302280" y="2686712"/>
            <a:ext cx="1512680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66D883C-F55B-7F6A-637F-8581BD9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27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42640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D81600-7406-145D-2F55-EB32273E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di Discovery: GET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D60ACD-FD13-2ED2-DD93-F41C9310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87" y="2862565"/>
            <a:ext cx="2591944" cy="25919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919791-6749-BB2E-EA89-1AFBC110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11" y="2609191"/>
            <a:ext cx="3204288" cy="320428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5BE79E-6939-DAA3-B7BD-DE51C52B9AF5}"/>
              </a:ext>
            </a:extLst>
          </p:cNvPr>
          <p:cNvSpPr txBox="1"/>
          <p:nvPr/>
        </p:nvSpPr>
        <p:spPr>
          <a:xfrm>
            <a:off x="590326" y="5504190"/>
            <a:ext cx="50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CACHE_MICROSERVIZI = [ (Booking, 50053) ]</a:t>
            </a:r>
          </a:p>
          <a:p>
            <a:r>
              <a:rPr lang="it-IT" dirty="0"/>
              <a:t>LISTA_DISCOVERY_SERVER = [ Discovery Server 2 ]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B0F7FF5-9D75-88B1-12EA-968C5D4ED710}"/>
              </a:ext>
            </a:extLst>
          </p:cNvPr>
          <p:cNvCxnSpPr/>
          <p:nvPr/>
        </p:nvCxnSpPr>
        <p:spPr>
          <a:xfrm flipH="1">
            <a:off x="3704131" y="3543300"/>
            <a:ext cx="4220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30B03B-C686-4021-B63A-B1CBC4F628CE}"/>
              </a:ext>
            </a:extLst>
          </p:cNvPr>
          <p:cNvSpPr txBox="1"/>
          <p:nvPr/>
        </p:nvSpPr>
        <p:spPr>
          <a:xfrm>
            <a:off x="5068323" y="3130034"/>
            <a:ext cx="149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GET REQUEST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75663B-D040-2190-25C7-8AE940064B78}"/>
              </a:ext>
            </a:extLst>
          </p:cNvPr>
          <p:cNvSpPr txBox="1"/>
          <p:nvPr/>
        </p:nvSpPr>
        <p:spPr>
          <a:xfrm>
            <a:off x="1447799" y="2304501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Discovery Server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941E3A4-883D-2783-166A-FF549C174DE2}"/>
              </a:ext>
            </a:extLst>
          </p:cNvPr>
          <p:cNvSpPr txBox="1"/>
          <p:nvPr/>
        </p:nvSpPr>
        <p:spPr>
          <a:xfrm>
            <a:off x="8686640" y="2285432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Management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94862E7-FBC7-E188-99B1-AA92A9AFEC9F}"/>
              </a:ext>
            </a:extLst>
          </p:cNvPr>
          <p:cNvCxnSpPr/>
          <p:nvPr/>
        </p:nvCxnSpPr>
        <p:spPr>
          <a:xfrm>
            <a:off x="3704131" y="4544008"/>
            <a:ext cx="4220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BEEAD7F-B89A-7940-BF1B-64D7929804D1}"/>
              </a:ext>
            </a:extLst>
          </p:cNvPr>
          <p:cNvSpPr txBox="1"/>
          <p:nvPr/>
        </p:nvSpPr>
        <p:spPr>
          <a:xfrm>
            <a:off x="5197478" y="4069531"/>
            <a:ext cx="123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GET REPLY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A9887DC-0A42-6454-9443-C04C4E681C73}"/>
              </a:ext>
            </a:extLst>
          </p:cNvPr>
          <p:cNvSpPr txBox="1"/>
          <p:nvPr/>
        </p:nvSpPr>
        <p:spPr>
          <a:xfrm>
            <a:off x="8595963" y="2670698"/>
            <a:ext cx="156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PORTA: 50052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94394D7-6DCC-4DC3-1B58-85C9025BE69A}"/>
              </a:ext>
            </a:extLst>
          </p:cNvPr>
          <p:cNvSpPr txBox="1"/>
          <p:nvPr/>
        </p:nvSpPr>
        <p:spPr>
          <a:xfrm>
            <a:off x="1537709" y="2609191"/>
            <a:ext cx="156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PORTA: 50060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B72D57-2410-CDE9-57A6-BA30792B5CB9}"/>
              </a:ext>
            </a:extLst>
          </p:cNvPr>
          <p:cNvSpPr txBox="1"/>
          <p:nvPr/>
        </p:nvSpPr>
        <p:spPr>
          <a:xfrm>
            <a:off x="8293905" y="5508267"/>
            <a:ext cx="18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(Booking, 50053)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2A7570-86C0-162C-1CD5-FB6B5802EC02}"/>
              </a:ext>
            </a:extLst>
          </p:cNvPr>
          <p:cNvSpPr txBox="1"/>
          <p:nvPr/>
        </p:nvSpPr>
        <p:spPr>
          <a:xfrm>
            <a:off x="10422294" y="376956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Booking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???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8C888B1-8BD9-C1E4-0CF9-82C76791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28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5684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6" grpId="0"/>
      <p:bldP spid="18" grpId="0"/>
      <p:bldP spid="19" grpId="0"/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82A96-C1DC-8232-6FAE-6E89962B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 AGGREGATION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635FDA-8DDA-A89F-B978-AEC9F4D1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12" y="3255799"/>
            <a:ext cx="2074776" cy="207477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FAD5575-009C-2453-03E9-B02579E2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187066"/>
            <a:ext cx="1944608" cy="1944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54A87B9-406E-E02B-AEBD-813ED695A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7" r="20990"/>
          <a:stretch/>
        </p:blipFill>
        <p:spPr>
          <a:xfrm>
            <a:off x="320362" y="3816219"/>
            <a:ext cx="1536430" cy="177665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B0F8AC6-D9E4-1B60-8E23-941F2AFD7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37"/>
          <a:stretch/>
        </p:blipFill>
        <p:spPr>
          <a:xfrm>
            <a:off x="2971915" y="1919093"/>
            <a:ext cx="1944608" cy="170275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CEEB7C-8BB8-0E97-6AEE-6BB9B44D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48" t="7946" b="11857"/>
          <a:stretch/>
        </p:blipFill>
        <p:spPr>
          <a:xfrm>
            <a:off x="2750669" y="3572696"/>
            <a:ext cx="1657809" cy="155951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BE1221D-81AE-1AB7-3D69-F97DFAF5A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82" b="12235"/>
          <a:stretch/>
        </p:blipFill>
        <p:spPr>
          <a:xfrm>
            <a:off x="1979425" y="5253120"/>
            <a:ext cx="1944608" cy="1477574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CEC19D-669C-2F5A-26AF-3ED88D2A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4426655" y="1791787"/>
            <a:ext cx="391619" cy="406832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A8373C-D144-F9B6-2884-AB7D775C1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10162636" y="1569621"/>
            <a:ext cx="1037388" cy="1077686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F122F2-4AA8-5CEB-C18C-9462F5323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7579267" y="3350130"/>
            <a:ext cx="1037388" cy="1077686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E67E7B-AE3C-0EAC-EEFB-24BC5F0B91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10162636" y="3350130"/>
            <a:ext cx="1037388" cy="1077686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C208C8-64FA-D8B5-6972-946F96F597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8856170" y="5054033"/>
            <a:ext cx="1037388" cy="107768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860EBA8-E144-190B-9983-66BA9F628EA7}"/>
              </a:ext>
            </a:extLst>
          </p:cNvPr>
          <p:cNvSpPr txBox="1"/>
          <p:nvPr/>
        </p:nvSpPr>
        <p:spPr>
          <a:xfrm>
            <a:off x="945965" y="2116317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Suggestions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8152AA-4ADF-CBBE-97AA-7A169EC9769C}"/>
              </a:ext>
            </a:extLst>
          </p:cNvPr>
          <p:cNvSpPr txBox="1"/>
          <p:nvPr/>
        </p:nvSpPr>
        <p:spPr>
          <a:xfrm>
            <a:off x="3256315" y="160712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Registration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90C0A6-E197-C049-A1D7-BD66FEDF8A4D}"/>
              </a:ext>
            </a:extLst>
          </p:cNvPr>
          <p:cNvSpPr txBox="1"/>
          <p:nvPr/>
        </p:nvSpPr>
        <p:spPr>
          <a:xfrm>
            <a:off x="132097" y="3704307"/>
            <a:ext cx="95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Payment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BE14ED-B3F8-8366-217D-650A63E6F762}"/>
              </a:ext>
            </a:extLst>
          </p:cNvPr>
          <p:cNvSpPr txBox="1"/>
          <p:nvPr/>
        </p:nvSpPr>
        <p:spPr>
          <a:xfrm>
            <a:off x="2720639" y="3342200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Management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542305-09AD-1DAE-0948-665F16E65846}"/>
              </a:ext>
            </a:extLst>
          </p:cNvPr>
          <p:cNvSpPr txBox="1"/>
          <p:nvPr/>
        </p:nvSpPr>
        <p:spPr>
          <a:xfrm>
            <a:off x="2242624" y="49689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Booking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FEF4F-0305-7A41-7ACD-171F176E4658}"/>
              </a:ext>
            </a:extLst>
          </p:cNvPr>
          <p:cNvSpPr txBox="1"/>
          <p:nvPr/>
        </p:nvSpPr>
        <p:spPr>
          <a:xfrm>
            <a:off x="7504356" y="1200289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Suggestions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A7B4E56-5B8E-1DF8-A411-C1692272E3A9}"/>
              </a:ext>
            </a:extLst>
          </p:cNvPr>
          <p:cNvSpPr txBox="1"/>
          <p:nvPr/>
        </p:nvSpPr>
        <p:spPr>
          <a:xfrm>
            <a:off x="10052536" y="1200289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Registration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46EA967-DF46-33B9-D9E5-8FA9B3D01BE9}"/>
              </a:ext>
            </a:extLst>
          </p:cNvPr>
          <p:cNvSpPr txBox="1"/>
          <p:nvPr/>
        </p:nvSpPr>
        <p:spPr>
          <a:xfrm>
            <a:off x="7615561" y="3071133"/>
            <a:ext cx="95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Payment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0E5786D-AADF-A721-5ACF-35909BDC6A9F}"/>
              </a:ext>
            </a:extLst>
          </p:cNvPr>
          <p:cNvSpPr txBox="1"/>
          <p:nvPr/>
        </p:nvSpPr>
        <p:spPr>
          <a:xfrm>
            <a:off x="9987774" y="3016639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Management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1510935-EE9A-A5F9-A58F-BF2A33656A54}"/>
              </a:ext>
            </a:extLst>
          </p:cNvPr>
          <p:cNvSpPr txBox="1"/>
          <p:nvPr/>
        </p:nvSpPr>
        <p:spPr>
          <a:xfrm>
            <a:off x="8919450" y="477316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Booking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FABFF2B-D292-F929-0505-D3A3B2933ADB}"/>
              </a:ext>
            </a:extLst>
          </p:cNvPr>
          <p:cNvSpPr txBox="1"/>
          <p:nvPr/>
        </p:nvSpPr>
        <p:spPr>
          <a:xfrm>
            <a:off x="5495425" y="2886467"/>
            <a:ext cx="114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Log server</a:t>
            </a:r>
          </a:p>
        </p:txBody>
      </p:sp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8351F3F-0C96-C688-3E62-12019C97B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3970153" y="3689475"/>
            <a:ext cx="391619" cy="406832"/>
          </a:xfrm>
          <a:prstGeom prst="rect">
            <a:avLst/>
          </a:prstGeom>
        </p:spPr>
      </p:pic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7DC339-1C75-79D4-DAE6-90C7AF887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2242624" y="2143903"/>
            <a:ext cx="391619" cy="406832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875F5E-A9F6-DF11-9DD8-376B52B002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414527" y="5127159"/>
            <a:ext cx="391619" cy="406832"/>
          </a:xfrm>
          <a:prstGeom prst="rect">
            <a:avLst/>
          </a:prstGeom>
        </p:spPr>
      </p:pic>
      <p:pic>
        <p:nvPicPr>
          <p:cNvPr id="28" name="Immagine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37112F-F97C-10F7-FDE4-D5E4CDE2F0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3532414" y="5677514"/>
            <a:ext cx="391619" cy="406832"/>
          </a:xfrm>
          <a:prstGeom prst="rect">
            <a:avLst/>
          </a:prstGeom>
        </p:spPr>
      </p:pic>
      <p:pic>
        <p:nvPicPr>
          <p:cNvPr id="30" name="Immagine 2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B9E404-D862-375B-9A82-35E770306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4" t="9437" r="18700" b="18699"/>
          <a:stretch/>
        </p:blipFill>
        <p:spPr>
          <a:xfrm>
            <a:off x="7579267" y="1622219"/>
            <a:ext cx="1037388" cy="1077686"/>
          </a:xfrm>
          <a:prstGeom prst="rect">
            <a:avLst/>
          </a:prstGeom>
        </p:spPr>
      </p:pic>
      <p:sp>
        <p:nvSpPr>
          <p:cNvPr id="29" name="Segnaposto numero diapositiva 28">
            <a:extLst>
              <a:ext uri="{FF2B5EF4-FFF2-40B4-BE49-F238E27FC236}">
                <a16:creationId xmlns:a16="http://schemas.microsoft.com/office/drawing/2014/main" id="{D2A315E8-4B49-67C8-B2DB-E1760180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29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23243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  <p:bldP spid="15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06E43-4109-17F0-9490-6A936706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Attori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025360-10A7-F79E-A4BC-0FC42552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Turista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Compagnia aerea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402670-DB57-F0B1-F275-83B06EC4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17059"/>
            <a:ext cx="4376444" cy="3093469"/>
          </a:xfrm>
          <a:prstGeom prst="rect">
            <a:avLst/>
          </a:prstGeom>
        </p:spPr>
      </p:pic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A77C50C9-EC11-A747-996B-3E711FCF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346" y="926067"/>
            <a:ext cx="4188346" cy="558446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417836-3564-8FB1-D6EA-17B06547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3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6482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SAGA (1)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40C54D-EF6E-22BD-910E-98EF38BF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È un pattern architetturale che serve a gestire agevolmente le transazioni complesse che coinvolgono più </a:t>
            </a:r>
            <a:r>
              <a:rPr lang="it-IT" dirty="0" err="1"/>
              <a:t>microservizi</a:t>
            </a:r>
            <a:r>
              <a:rPr lang="it-IT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La transazione complessa viene decomposta in più sotto-transazioni semplici, ciascuna delle quali può essere eseguita da un unico </a:t>
            </a:r>
            <a:r>
              <a:rPr lang="it-IT" dirty="0" err="1"/>
              <a:t>microservizio</a:t>
            </a:r>
            <a:r>
              <a:rPr lang="it-IT" dirty="0"/>
              <a:t> sul database (o comunque sulle tabelle) a cui il </a:t>
            </a:r>
            <a:r>
              <a:rPr lang="it-IT" dirty="0" err="1"/>
              <a:t>microservizio</a:t>
            </a:r>
            <a:r>
              <a:rPr lang="it-IT" dirty="0"/>
              <a:t> stesso ha accesso.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La transazione complessa ha una semantica </a:t>
            </a:r>
            <a:r>
              <a:rPr lang="it-IT" b="1" dirty="0" err="1"/>
              <a:t>all</a:t>
            </a:r>
            <a:r>
              <a:rPr lang="it-IT" b="1" dirty="0"/>
              <a:t>-or-</a:t>
            </a:r>
            <a:r>
              <a:rPr lang="it-IT" b="1" dirty="0" err="1"/>
              <a:t>nothing</a:t>
            </a:r>
            <a:r>
              <a:rPr lang="it-IT" dirty="0"/>
              <a:t>: o le sotto-transazioni vengono </a:t>
            </a:r>
            <a:r>
              <a:rPr lang="it-IT" dirty="0" err="1"/>
              <a:t>committate</a:t>
            </a:r>
            <a:r>
              <a:rPr lang="it-IT" dirty="0"/>
              <a:t> tutte con successo, oppure non ne viene </a:t>
            </a:r>
            <a:r>
              <a:rPr lang="it-IT" dirty="0" err="1"/>
              <a:t>committata</a:t>
            </a:r>
            <a:r>
              <a:rPr lang="it-IT" dirty="0"/>
              <a:t> alcuna.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4A5C5D-1A1E-709B-770E-D18FCEA1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30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SAGA (2)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40C54D-EF6E-22BD-910E-98EF38BF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Esistono due approcci possibili per implementare il pattern saga: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b="1" dirty="0"/>
              <a:t>Orchestrazione</a:t>
            </a:r>
            <a:r>
              <a:rPr lang="it-IT" dirty="0"/>
              <a:t>: un componente centralizzato coordina i </a:t>
            </a:r>
            <a:r>
              <a:rPr lang="it-IT" dirty="0" err="1"/>
              <a:t>microservizi</a:t>
            </a:r>
            <a:r>
              <a:rPr lang="it-IT" dirty="0"/>
              <a:t> nell’eseguire le sotto-transazioni semplice nell’ordine opportuno.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b="1" dirty="0"/>
              <a:t>Coreografia</a:t>
            </a:r>
            <a:r>
              <a:rPr lang="it-IT" dirty="0"/>
              <a:t>: i </a:t>
            </a:r>
            <a:r>
              <a:rPr lang="it-IT" dirty="0" err="1"/>
              <a:t>microservizi</a:t>
            </a:r>
            <a:r>
              <a:rPr lang="it-IT" dirty="0"/>
              <a:t> si coordinano tra loro in modo decentralizzato.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Nella nostra applicazione, si è deciso di adottare l’approccio con la coreografia.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CEFED7-0146-A064-78DA-B072A3D9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31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377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SAGA (3)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40C54D-EF6E-22BD-910E-98EF38BF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I </a:t>
            </a:r>
            <a:r>
              <a:rPr lang="it-IT" dirty="0" err="1"/>
              <a:t>microservizi</a:t>
            </a:r>
            <a:r>
              <a:rPr lang="it-IT" dirty="0"/>
              <a:t> coinvolti nel pattern saga sono Payment e Booking. Infatti, quando viene finalizzato l’acquisto dei biglietti, all’interno del sistema devono essere registrati: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Le informazioni relative al pagamento (che vengono gestite da Payment).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 posti a sedere che vengono occupati a seguito della prenotazione (che vengono gestiti da Booking).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I due servizi, per comunicare tra loro, sfruttano una coda di messaggi.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B5E8492-0DD2-AC5A-BB4C-5A6CB062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32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163864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SAGA (4)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40C54D-EF6E-22BD-910E-98EF38BF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34071"/>
            <a:ext cx="9720073" cy="466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Caso in cui la transazione va a buon fine: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714DCB3-C55F-F435-1A6F-5CCD5934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1" y="3301195"/>
            <a:ext cx="1233784" cy="7568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42C0BAF-B3AB-74CB-DD2D-D81E0A3D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307" y="3301195"/>
            <a:ext cx="1233784" cy="75681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19777A-4A09-B253-2727-7E0CEDE97DCE}"/>
              </a:ext>
            </a:extLst>
          </p:cNvPr>
          <p:cNvSpPr txBox="1"/>
          <p:nvPr/>
        </p:nvSpPr>
        <p:spPr>
          <a:xfrm>
            <a:off x="2467211" y="4007122"/>
            <a:ext cx="78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PAYMENT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Service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7A280F-4981-540E-B157-37456B0316C3}"/>
              </a:ext>
            </a:extLst>
          </p:cNvPr>
          <p:cNvSpPr txBox="1"/>
          <p:nvPr/>
        </p:nvSpPr>
        <p:spPr>
          <a:xfrm>
            <a:off x="8787656" y="401785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BOOKING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Service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C88A843-2855-47F4-4F77-DA0DBA7ACEFC}"/>
              </a:ext>
            </a:extLst>
          </p:cNvPr>
          <p:cNvSpPr txBox="1"/>
          <p:nvPr/>
        </p:nvSpPr>
        <p:spPr>
          <a:xfrm>
            <a:off x="2486875" y="5291167"/>
            <a:ext cx="78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PAYMENT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Database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120E13-B990-751A-2815-0EFAD9A44039}"/>
              </a:ext>
            </a:extLst>
          </p:cNvPr>
          <p:cNvSpPr txBox="1"/>
          <p:nvPr/>
        </p:nvSpPr>
        <p:spPr>
          <a:xfrm>
            <a:off x="8863983" y="5295444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BOOKING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Database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2D8A0D6-45C8-F84F-9345-D8F63108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716" y="2771691"/>
            <a:ext cx="1196732" cy="50666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8DA2CB-9154-EFD6-8D37-0BC8A46CE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761" y="2896189"/>
            <a:ext cx="349018" cy="347449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C8C33A9-BDD4-D9D3-18D9-AD66B590A341}"/>
              </a:ext>
            </a:extLst>
          </p:cNvPr>
          <p:cNvCxnSpPr>
            <a:cxnSpLocks/>
          </p:cNvCxnSpPr>
          <p:nvPr/>
        </p:nvCxnSpPr>
        <p:spPr>
          <a:xfrm flipV="1">
            <a:off x="2866528" y="4458057"/>
            <a:ext cx="0" cy="35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1B40D217-8F6E-9D1D-303A-803E2FE59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9233" y="3429591"/>
            <a:ext cx="295343" cy="29416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5A91D42-B337-93D0-E783-381A9458C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983" y="3417392"/>
            <a:ext cx="295343" cy="294166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60C3695-B43B-45D4-E20B-4CEAA9BC6E53}"/>
              </a:ext>
            </a:extLst>
          </p:cNvPr>
          <p:cNvCxnSpPr>
            <a:cxnSpLocks/>
          </p:cNvCxnSpPr>
          <p:nvPr/>
        </p:nvCxnSpPr>
        <p:spPr>
          <a:xfrm flipV="1">
            <a:off x="9204199" y="4459852"/>
            <a:ext cx="0" cy="35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C4501B34-31D1-6677-BA3F-6D1EB8B68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223" y="4832387"/>
            <a:ext cx="1099531" cy="43920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325A14F-9A78-D1F1-CD42-A76584D9F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790" y="4808265"/>
            <a:ext cx="1099531" cy="439208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A4FCCA0-18DE-1AA5-66BA-E972B05F03D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78505" y="3025023"/>
            <a:ext cx="1744211" cy="698734"/>
          </a:xfrm>
          <a:prstGeom prst="straightConnector1">
            <a:avLst/>
          </a:prstGeom>
          <a:ln>
            <a:solidFill>
              <a:srgbClr val="E490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92FDE30-CB9B-5C3B-8975-A8F9D12A067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56876" y="3088756"/>
            <a:ext cx="2130431" cy="590849"/>
          </a:xfrm>
          <a:prstGeom prst="straightConnector1">
            <a:avLst/>
          </a:prstGeom>
          <a:ln>
            <a:solidFill>
              <a:srgbClr val="E490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05FAB4EA-F0D1-5B97-6AAE-EA4A30A6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652" y="3949457"/>
            <a:ext cx="1196732" cy="506663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23113487-5489-ADD3-8612-A8C67E598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97" y="4073955"/>
            <a:ext cx="349018" cy="347449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68C4ACB-E5A4-FF6B-0D14-AA70A847E565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451775" y="3811894"/>
            <a:ext cx="1781877" cy="390895"/>
          </a:xfrm>
          <a:prstGeom prst="straightConnector1">
            <a:avLst/>
          </a:prstGeom>
          <a:ln>
            <a:solidFill>
              <a:srgbClr val="E490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90DC6293-BBBD-764C-06C6-D3CB24CEF8B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439715" y="3756401"/>
            <a:ext cx="2156923" cy="491279"/>
          </a:xfrm>
          <a:prstGeom prst="straightConnector1">
            <a:avLst/>
          </a:prstGeom>
          <a:ln>
            <a:solidFill>
              <a:srgbClr val="E490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Elemento grafico 49" descr="Commento mi piace con riempimento a tinta unita">
            <a:extLst>
              <a:ext uri="{FF2B5EF4-FFF2-40B4-BE49-F238E27FC236}">
                <a16:creationId xmlns:a16="http://schemas.microsoft.com/office/drawing/2014/main" id="{94B54F6E-F887-753B-7026-7B97B93D34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32995" y="3552923"/>
            <a:ext cx="577578" cy="577578"/>
          </a:xfrm>
          <a:prstGeom prst="rect">
            <a:avLst/>
          </a:prstGeom>
        </p:spPr>
      </p:pic>
      <p:pic>
        <p:nvPicPr>
          <p:cNvPr id="52" name="Elemento grafico 51" descr="Busta con riempimento a tinta unita">
            <a:extLst>
              <a:ext uri="{FF2B5EF4-FFF2-40B4-BE49-F238E27FC236}">
                <a16:creationId xmlns:a16="http://schemas.microsoft.com/office/drawing/2014/main" id="{43E1CE19-91FE-112B-EDE2-EA3A9BE57D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9640" y="3657857"/>
            <a:ext cx="439412" cy="439412"/>
          </a:xfrm>
          <a:prstGeom prst="rect">
            <a:avLst/>
          </a:prstGeom>
        </p:spPr>
      </p:pic>
      <p:pic>
        <p:nvPicPr>
          <p:cNvPr id="54" name="Elemento grafico 53" descr="Frecce a zig zag con riempimento a tinta unita">
            <a:extLst>
              <a:ext uri="{FF2B5EF4-FFF2-40B4-BE49-F238E27FC236}">
                <a16:creationId xmlns:a16="http://schemas.microsoft.com/office/drawing/2014/main" id="{1C27D68C-D59A-3A9C-E448-A9C96504B1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704032" y="3553474"/>
            <a:ext cx="342884" cy="342884"/>
          </a:xfrm>
          <a:prstGeom prst="rect">
            <a:avLst/>
          </a:prstGeom>
        </p:spPr>
      </p:pic>
      <p:pic>
        <p:nvPicPr>
          <p:cNvPr id="57" name="Elemento grafico 56" descr="Frecce a zig zag con riempimento a tinta unita">
            <a:extLst>
              <a:ext uri="{FF2B5EF4-FFF2-40B4-BE49-F238E27FC236}">
                <a16:creationId xmlns:a16="http://schemas.microsoft.com/office/drawing/2014/main" id="{8E1C247D-95B4-7626-E278-0E304073A9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915598" y="3571010"/>
            <a:ext cx="342884" cy="342884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A0BA24-A9ED-A4B2-D978-8EBFC659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33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211361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20403 -0.1148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04 -0.11482 L 0.45313 -0.0129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2.5E-6 0.2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23828 0.0673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4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28 0.06736 L -0.44896 0.0050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SAGA (5)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40C54D-EF6E-22BD-910E-98EF38BF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34071"/>
            <a:ext cx="9720073" cy="4665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Caso in cui la transazione NON va a buon fine: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714DCB3-C55F-F435-1A6F-5CCD5934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1" y="3301195"/>
            <a:ext cx="1233784" cy="7568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42C0BAF-B3AB-74CB-DD2D-D81E0A3D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307" y="3301195"/>
            <a:ext cx="1233784" cy="75681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19777A-4A09-B253-2727-7E0CEDE97DCE}"/>
              </a:ext>
            </a:extLst>
          </p:cNvPr>
          <p:cNvSpPr txBox="1"/>
          <p:nvPr/>
        </p:nvSpPr>
        <p:spPr>
          <a:xfrm>
            <a:off x="2467211" y="4007122"/>
            <a:ext cx="78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PAYMENT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Service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7A280F-4981-540E-B157-37456B0316C3}"/>
              </a:ext>
            </a:extLst>
          </p:cNvPr>
          <p:cNvSpPr txBox="1"/>
          <p:nvPr/>
        </p:nvSpPr>
        <p:spPr>
          <a:xfrm>
            <a:off x="8787656" y="401785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BOOKING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Service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C88A843-2855-47F4-4F77-DA0DBA7ACEFC}"/>
              </a:ext>
            </a:extLst>
          </p:cNvPr>
          <p:cNvSpPr txBox="1"/>
          <p:nvPr/>
        </p:nvSpPr>
        <p:spPr>
          <a:xfrm>
            <a:off x="2486875" y="5291167"/>
            <a:ext cx="78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PAYMENT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Database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120E13-B990-751A-2815-0EFAD9A44039}"/>
              </a:ext>
            </a:extLst>
          </p:cNvPr>
          <p:cNvSpPr txBox="1"/>
          <p:nvPr/>
        </p:nvSpPr>
        <p:spPr>
          <a:xfrm>
            <a:off x="8863983" y="5295444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BOOKING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Database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2D8A0D6-45C8-F84F-9345-D8F63108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716" y="2771691"/>
            <a:ext cx="1196732" cy="50666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8DA2CB-9154-EFD6-8D37-0BC8A46CE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761" y="2896189"/>
            <a:ext cx="349018" cy="347449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C8C33A9-BDD4-D9D3-18D9-AD66B590A341}"/>
              </a:ext>
            </a:extLst>
          </p:cNvPr>
          <p:cNvCxnSpPr>
            <a:cxnSpLocks/>
          </p:cNvCxnSpPr>
          <p:nvPr/>
        </p:nvCxnSpPr>
        <p:spPr>
          <a:xfrm flipV="1">
            <a:off x="2866528" y="4458057"/>
            <a:ext cx="0" cy="35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1B40D217-8F6E-9D1D-303A-803E2FE59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9233" y="3429591"/>
            <a:ext cx="295343" cy="29416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5A91D42-B337-93D0-E783-381A9458C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983" y="3417392"/>
            <a:ext cx="295343" cy="294166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60C3695-B43B-45D4-E20B-4CEAA9BC6E53}"/>
              </a:ext>
            </a:extLst>
          </p:cNvPr>
          <p:cNvCxnSpPr>
            <a:cxnSpLocks/>
          </p:cNvCxnSpPr>
          <p:nvPr/>
        </p:nvCxnSpPr>
        <p:spPr>
          <a:xfrm flipV="1">
            <a:off x="9204199" y="4459852"/>
            <a:ext cx="0" cy="35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C4501B34-31D1-6677-BA3F-6D1EB8B68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223" y="4832387"/>
            <a:ext cx="1099531" cy="43920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325A14F-9A78-D1F1-CD42-A76584D9F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790" y="4808265"/>
            <a:ext cx="1099531" cy="439208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A4FCCA0-18DE-1AA5-66BA-E972B05F03D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78505" y="3025023"/>
            <a:ext cx="1744211" cy="698734"/>
          </a:xfrm>
          <a:prstGeom prst="straightConnector1">
            <a:avLst/>
          </a:prstGeom>
          <a:ln>
            <a:solidFill>
              <a:srgbClr val="E490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92FDE30-CB9B-5C3B-8975-A8F9D12A067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56876" y="3088756"/>
            <a:ext cx="2130431" cy="590849"/>
          </a:xfrm>
          <a:prstGeom prst="straightConnector1">
            <a:avLst/>
          </a:prstGeom>
          <a:ln>
            <a:solidFill>
              <a:srgbClr val="E490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05FAB4EA-F0D1-5B97-6AAE-EA4A30A6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652" y="3949457"/>
            <a:ext cx="1196732" cy="506663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23113487-5489-ADD3-8612-A8C67E598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97" y="4073955"/>
            <a:ext cx="349018" cy="347449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68C4ACB-E5A4-FF6B-0D14-AA70A847E565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451775" y="3811894"/>
            <a:ext cx="1781877" cy="390895"/>
          </a:xfrm>
          <a:prstGeom prst="straightConnector1">
            <a:avLst/>
          </a:prstGeom>
          <a:ln>
            <a:solidFill>
              <a:srgbClr val="E490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90DC6293-BBBD-764C-06C6-D3CB24CEF8B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439715" y="3756401"/>
            <a:ext cx="2156923" cy="491279"/>
          </a:xfrm>
          <a:prstGeom prst="straightConnector1">
            <a:avLst/>
          </a:prstGeom>
          <a:ln>
            <a:solidFill>
              <a:srgbClr val="E490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Elemento grafico 47" descr="Commento non mi piace con riempimento a tinta unita">
            <a:extLst>
              <a:ext uri="{FF2B5EF4-FFF2-40B4-BE49-F238E27FC236}">
                <a16:creationId xmlns:a16="http://schemas.microsoft.com/office/drawing/2014/main" id="{E5EC0BD5-748D-6C5F-F6C8-137AA3624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39898" y="3601567"/>
            <a:ext cx="577578" cy="577578"/>
          </a:xfrm>
          <a:prstGeom prst="rect">
            <a:avLst/>
          </a:prstGeom>
        </p:spPr>
      </p:pic>
      <p:pic>
        <p:nvPicPr>
          <p:cNvPr id="52" name="Elemento grafico 51" descr="Busta con riempimento a tinta unita">
            <a:extLst>
              <a:ext uri="{FF2B5EF4-FFF2-40B4-BE49-F238E27FC236}">
                <a16:creationId xmlns:a16="http://schemas.microsoft.com/office/drawing/2014/main" id="{43E1CE19-91FE-112B-EDE2-EA3A9BE57D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9640" y="3657857"/>
            <a:ext cx="439412" cy="439412"/>
          </a:xfrm>
          <a:prstGeom prst="rect">
            <a:avLst/>
          </a:prstGeom>
        </p:spPr>
      </p:pic>
      <p:pic>
        <p:nvPicPr>
          <p:cNvPr id="54" name="Elemento grafico 53" descr="Frecce a zig zag con riempimento a tinta unita">
            <a:extLst>
              <a:ext uri="{FF2B5EF4-FFF2-40B4-BE49-F238E27FC236}">
                <a16:creationId xmlns:a16="http://schemas.microsoft.com/office/drawing/2014/main" id="{1C27D68C-D59A-3A9C-E448-A9C96504B1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704032" y="3553474"/>
            <a:ext cx="342884" cy="342884"/>
          </a:xfrm>
          <a:prstGeom prst="rect">
            <a:avLst/>
          </a:prstGeom>
        </p:spPr>
      </p:pic>
      <p:pic>
        <p:nvPicPr>
          <p:cNvPr id="56" name="Elemento grafico 55" descr="Chiudi con riempimento a tinta unita">
            <a:extLst>
              <a:ext uri="{FF2B5EF4-FFF2-40B4-BE49-F238E27FC236}">
                <a16:creationId xmlns:a16="http://schemas.microsoft.com/office/drawing/2014/main" id="{57795FAC-994A-EE94-0F32-6B3223B80F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25780" y="4386763"/>
            <a:ext cx="332702" cy="332702"/>
          </a:xfrm>
          <a:prstGeom prst="rect">
            <a:avLst/>
          </a:prstGeom>
        </p:spPr>
      </p:pic>
      <p:pic>
        <p:nvPicPr>
          <p:cNvPr id="57" name="Elemento grafico 56" descr="Frecce a zig zag con riempimento a tinta unita">
            <a:extLst>
              <a:ext uri="{FF2B5EF4-FFF2-40B4-BE49-F238E27FC236}">
                <a16:creationId xmlns:a16="http://schemas.microsoft.com/office/drawing/2014/main" id="{8E1C247D-95B4-7626-E278-0E304073A9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915598" y="3571010"/>
            <a:ext cx="342884" cy="342884"/>
          </a:xfrm>
          <a:prstGeom prst="rect">
            <a:avLst/>
          </a:prstGeom>
        </p:spPr>
      </p:pic>
      <p:pic>
        <p:nvPicPr>
          <p:cNvPr id="3" name="Elemento grafico 2" descr="Chiudi con riempimento a tinta unita">
            <a:extLst>
              <a:ext uri="{FF2B5EF4-FFF2-40B4-BE49-F238E27FC236}">
                <a16:creationId xmlns:a16="http://schemas.microsoft.com/office/drawing/2014/main" id="{B82A981E-5E38-9AA3-6894-0D09F35F96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4214" y="3706825"/>
            <a:ext cx="332702" cy="33270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AEB93E-7022-1047-457B-116E650A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34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75965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20403 -0.1148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04 -0.11482 L 0.45313 -0.0129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0065 0.1104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-0.23724 0.0548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24 0.05486 L -0.44948 -0.0020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0052 0.2171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GRAZIE PER L’ATTENZIONE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086F835-8F27-0CAC-59EF-A74CEB02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35</a:t>
            </a:fld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378413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DD922-0820-EAEC-0DF2-77BCA395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2DCBA9-964B-7259-5F5B-8676EABD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Turista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Prenotazione biglietto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Compagnia aerea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Aggiunta di un nuovo volo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Gestione di un volo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CCF361-6392-F2B9-DDC5-9A85CD69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4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5231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6E3C2-7A8F-BE1E-74CF-8FED0D14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it-IT" dirty="0"/>
              <a:t>CASI d’uso dell’applicazione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D717CB-3AB1-4F75-7FBF-FBA0D1F5F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Prenotazione biglietto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L’utente deve accedere al sistema inserendo le proprie credenziali.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Qualora l’utente non si sia iscritto al sistema, allora per poter prenotare il biglietto del volo deve effettuare la registrazione.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3D744FE-CB95-4885-A44B-E6BD3B32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467836"/>
            <a:ext cx="4754880" cy="2092146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D67A36-49CC-A879-6EA9-8AAAF498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5</a:t>
            </a:fld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21394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17506-208D-22E9-6C37-B7B08EF5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it-IT" dirty="0"/>
              <a:t>CASI d’uso dell’applicazione (3)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B5E18B1-2C39-3AAF-8F4A-D15E709D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66" y="1800225"/>
            <a:ext cx="9531591" cy="4670479"/>
          </a:xfrm>
          <a:prstGeom prst="rect">
            <a:avLst/>
          </a:prstGeom>
          <a:noFill/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67DD00-C5B0-0DC0-115B-70E9F587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6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199472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D013F-E698-201E-2FFC-3E4B264A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27D345-FD38-A98B-FB0D-A734E5FC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Una volta effettuato l’accesso al sistema, l’utente entra all’interno della propria Home.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L’utente inserisce le informazioni relative al volo che desidera prenotare: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Giorno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Mese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Anno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Aeroporto di partenza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Aeroporto di arrivo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C7502-68C3-4394-417C-D0BC9CA8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7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146843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01D0-FEB4-AB92-96A3-796CAC8D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it-IT" dirty="0"/>
              <a:t>CASI d’uso dell’applicazione (5)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A88BD5F-EB96-F8D9-3FD6-B6AA53E18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641" y="2286000"/>
            <a:ext cx="8515046" cy="4023360"/>
          </a:xfrm>
          <a:noFill/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F1F9C1-1951-EB9B-543B-46885E45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8</a:t>
            </a:fld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40133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DA61F-C8BB-F0A9-AFF9-AFA3DE6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dell’applicazione (6)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0A82B5-25A6-1F72-04EC-DDC2FD2B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Vengono mostrati i voli disponibili sul sistema relativi alla richiesta effettuata dall’utente.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 voli sono mostrati all’interno di Card che contengono le informazioni relative al volo.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Nel caso in cui non ci siano voli che corrispondono alla richiesta dell’utente, allora compare la seguente scritta: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CE993B-4AF7-3645-4B59-216A5CC3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11" y="4655776"/>
            <a:ext cx="10165961" cy="1013548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F5F011-A07B-D3A7-2D04-9A97B709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sz="1800" noProof="0" smtClean="0"/>
              <a:t>9</a:t>
            </a:fld>
            <a:endParaRPr lang="it-IT" sz="1800" noProof="0"/>
          </a:p>
        </p:txBody>
      </p:sp>
    </p:spTree>
    <p:extLst>
      <p:ext uri="{BB962C8B-B14F-4D97-AF65-F5344CB8AC3E}">
        <p14:creationId xmlns:p14="http://schemas.microsoft.com/office/powerpoint/2010/main" val="126515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350</TotalTime>
  <Words>1332</Words>
  <Application>Microsoft Office PowerPoint</Application>
  <PresentationFormat>Widescreen</PresentationFormat>
  <Paragraphs>243</Paragraphs>
  <Slides>35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Integrale</vt:lpstr>
      <vt:lpstr>Tema di Office</vt:lpstr>
      <vt:lpstr>FLY ON THE CLOUD</vt:lpstr>
      <vt:lpstr>Agenda</vt:lpstr>
      <vt:lpstr>Attori principali</vt:lpstr>
      <vt:lpstr>CASI d’uso dell’applicazione (1)</vt:lpstr>
      <vt:lpstr>CASI d’uso dell’applicazione (2)</vt:lpstr>
      <vt:lpstr>CASI d’uso dell’applicazione (3)</vt:lpstr>
      <vt:lpstr>CASI d’uso dell’applicazione (4)</vt:lpstr>
      <vt:lpstr>CASI d’uso dell’applicazione (5)</vt:lpstr>
      <vt:lpstr>CASI d’uso dell’applicazione (6)</vt:lpstr>
      <vt:lpstr>CASI d’uso dell’applicazione (7)</vt:lpstr>
      <vt:lpstr>CASI d’uso dell’applicazione (8)</vt:lpstr>
      <vt:lpstr>CASI d’uso dell’applicazione (9)</vt:lpstr>
      <vt:lpstr>CASI d’uso dell’applicazione (10)</vt:lpstr>
      <vt:lpstr>CASI d’uso dell’applicazione (11)</vt:lpstr>
      <vt:lpstr>CASI d’uso dell’applicazione (12)</vt:lpstr>
      <vt:lpstr>CASI d’uso dell’applicazione (13)</vt:lpstr>
      <vt:lpstr>CASI d’uso dell’applicazione (14)</vt:lpstr>
      <vt:lpstr>CASI d’uso dell’applicazione (15)</vt:lpstr>
      <vt:lpstr>CASI d’uso dell’applicazione (16)</vt:lpstr>
      <vt:lpstr>CASI d’uso dell’applicazione (17)</vt:lpstr>
      <vt:lpstr>CASI d’uso dell’applicazione (18)</vt:lpstr>
      <vt:lpstr>CASI d’uso dell’applicazione (19)</vt:lpstr>
      <vt:lpstr>CASI d’uso dell’applicazione (20)</vt:lpstr>
      <vt:lpstr>Architettura dell’applicazione</vt:lpstr>
      <vt:lpstr>Presentazione standard di PowerPoint</vt:lpstr>
      <vt:lpstr>Architettura di Discovery: UPDATE</vt:lpstr>
      <vt:lpstr>Architettura di Discovery: PUT</vt:lpstr>
      <vt:lpstr>Architettura di Discovery: GET</vt:lpstr>
      <vt:lpstr>LOG AGGREGATION</vt:lpstr>
      <vt:lpstr>SAGA (1)</vt:lpstr>
      <vt:lpstr>SAGA (2)</vt:lpstr>
      <vt:lpstr>SAGA (3)</vt:lpstr>
      <vt:lpstr>SAGA (4)</vt:lpstr>
      <vt:lpstr>SAGA (5)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 ON THE CLOUD</dc:title>
  <dc:creator>luca capotombolo</dc:creator>
  <cp:lastModifiedBy>Matteo Fanfarillo</cp:lastModifiedBy>
  <cp:revision>33</cp:revision>
  <dcterms:created xsi:type="dcterms:W3CDTF">2022-12-01T15:03:09Z</dcterms:created>
  <dcterms:modified xsi:type="dcterms:W3CDTF">2022-12-08T15:04:01Z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