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56" r:id="rId2"/>
    <p:sldId id="271" r:id="rId3"/>
    <p:sldId id="272" r:id="rId4"/>
    <p:sldId id="273" r:id="rId5"/>
    <p:sldId id="274" r:id="rId6"/>
    <p:sldId id="275" r:id="rId7"/>
    <p:sldId id="299" r:id="rId8"/>
    <p:sldId id="277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79" r:id="rId18"/>
    <p:sldId id="280" r:id="rId19"/>
    <p:sldId id="281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4" r:id="rId29"/>
    <p:sldId id="293" r:id="rId30"/>
    <p:sldId id="295" r:id="rId31"/>
    <p:sldId id="297" r:id="rId32"/>
    <p:sldId id="296" r:id="rId33"/>
    <p:sldId id="298" r:id="rId34"/>
    <p:sldId id="268" r:id="rId35"/>
    <p:sldId id="269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</p:sldIdLst>
  <p:sldSz cx="18288000" cy="10287000"/>
  <p:notesSz cx="6858000" cy="9144000"/>
  <p:embeddedFontLst>
    <p:embeddedFont>
      <p:font typeface="Fredoka" panose="020B0604020202020204" charset="0"/>
      <p:regular r:id="rId49"/>
    </p:embeddedFont>
    <p:embeddedFont>
      <p:font typeface="Nunito" pitchFamily="2" charset="0"/>
      <p:regular r:id="rId50"/>
      <p:bold r:id="rId51"/>
      <p:italic r:id="rId52"/>
      <p:boldItalic r:id="rId53"/>
    </p:embeddedFont>
    <p:embeddedFont>
      <p:font typeface="Nunito Bold" charset="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69D"/>
    <a:srgbClr val="56B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841" autoAdjust="0"/>
  </p:normalViewPr>
  <p:slideViewPr>
    <p:cSldViewPr>
      <p:cViewPr>
        <p:scale>
          <a:sx n="50" d="100"/>
          <a:sy n="50" d="100"/>
        </p:scale>
        <p:origin x="946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88279-5266-4AB0-983C-8EE1D23FB1AD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73F89-7C0A-47A3-BC3A-46546B5703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69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73F89-7C0A-47A3-BC3A-46546B57039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61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73F89-7C0A-47A3-BC3A-46546B57039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2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73F89-7C0A-47A3-BC3A-46546B57039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82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6325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1562" y="203065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643233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0" y="2620597"/>
            <a:ext cx="14950738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t-IT" sz="6600" dirty="0">
                <a:latin typeface="Fredoka" panose="020B0604020202020204" charset="0"/>
              </a:rPr>
              <a:t>Sicurezza delle </a:t>
            </a:r>
            <a:r>
              <a:rPr lang="it-IT" sz="6600" dirty="0" err="1">
                <a:latin typeface="Fredoka" panose="020B0604020202020204" charset="0"/>
              </a:rPr>
              <a:t>eSIM</a:t>
            </a:r>
            <a:r>
              <a:rPr lang="it-IT" sz="6600" dirty="0">
                <a:latin typeface="Fredoka" panose="020B0604020202020204" charset="0"/>
              </a:rPr>
              <a:t>: analisi e sperimentazione mediante sviluppo di user agent e server SM-DP+ </a:t>
            </a:r>
            <a:endParaRPr lang="en-US" sz="6600" dirty="0">
              <a:solidFill>
                <a:srgbClr val="000000"/>
              </a:solidFill>
              <a:latin typeface="Fredoka" panose="020B0604020202020204" charset="0"/>
              <a:ea typeface="Fredoka"/>
              <a:cs typeface="Fredoka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5905909"/>
            <a:ext cx="9907094" cy="69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Matteo Fanfarillo – 0316179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534750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Relatore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Giuseppe Bianchi</a:t>
            </a:r>
          </a:p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Correlatori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Francesco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Gringoli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dott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Lorenzo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Valeriani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4B72D02-4665-CE69-511E-9C457EF5D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3" y="651503"/>
            <a:ext cx="7038373" cy="1626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0FE56A1D-3CE0-4D0E-B1D5-F09C5FED24AF}"/>
              </a:ext>
            </a:extLst>
          </p:cNvPr>
          <p:cNvGrpSpPr/>
          <p:nvPr/>
        </p:nvGrpSpPr>
        <p:grpSpPr>
          <a:xfrm>
            <a:off x="8776238" y="4229100"/>
            <a:ext cx="4985659" cy="2446858"/>
            <a:chOff x="8794231" y="4446005"/>
            <a:chExt cx="4985659" cy="244685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8B6835D5-FC28-C64E-400C-AF0512CF6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C9E8677-F63B-9093-25BE-AF04AB64AF19}"/>
                </a:ext>
              </a:extLst>
            </p:cNvPr>
            <p:cNvSpPr txBox="1"/>
            <p:nvPr/>
          </p:nvSpPr>
          <p:spPr>
            <a:xfrm>
              <a:off x="8794231" y="4446005"/>
              <a:ext cx="4985659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authenticateServer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(serverSigned1, serverSignature1,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euiccCIPKToBeUsed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matchingId</a:t>
              </a:r>
              <a:r>
                <a:rPr lang="it-IT" sz="2400" dirty="0">
                  <a:latin typeface="Nunito Bold" charset="0"/>
                </a:rPr>
                <a:t>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CERT.DPauth.SIG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14" name="Scorrimento verticale 13">
            <a:extLst>
              <a:ext uri="{FF2B5EF4-FFF2-40B4-BE49-F238E27FC236}">
                <a16:creationId xmlns:a16="http://schemas.microsoft.com/office/drawing/2014/main" id="{0FAEF33A-A174-1E34-9666-9472B9EDA976}"/>
              </a:ext>
            </a:extLst>
          </p:cNvPr>
          <p:cNvSpPr/>
          <p:nvPr/>
        </p:nvSpPr>
        <p:spPr>
          <a:xfrm>
            <a:off x="12493410" y="44888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serverSigned1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serverSignature1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4ECEE8B-8287-52B7-3945-72B5001DACEB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04B4E1-747F-858D-9533-7574416A0A1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4819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7284E-6 L 0.23376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3568923" y="4714314"/>
            <a:ext cx="3956531" cy="1953186"/>
            <a:chOff x="9338412" y="4939677"/>
            <a:chExt cx="3956531" cy="1953186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9338412" y="4939677"/>
              <a:ext cx="39565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Nunito Bold" charset="0"/>
                </a:rPr>
                <a:t>euiccSigned1 (euiccInfo2,</a:t>
              </a:r>
            </a:p>
            <a:p>
              <a:pPr algn="ctr"/>
              <a:r>
                <a:rPr lang="it-IT" sz="2400" dirty="0" err="1">
                  <a:latin typeface="Nunito Bold" charset="0"/>
                </a:rPr>
                <a:t>matchingId</a:t>
              </a:r>
              <a:r>
                <a:rPr lang="it-IT" sz="2400" dirty="0">
                  <a:latin typeface="Nunito Bold" charset="0"/>
                </a:rPr>
                <a:t>, ecc.),</a:t>
              </a:r>
            </a:p>
            <a:p>
              <a:pPr algn="ctr"/>
              <a:r>
                <a:rPr lang="it-IT" sz="2400" dirty="0">
                  <a:latin typeface="Nunito Bold" charset="0"/>
                </a:rPr>
                <a:t>euiccSignature1, </a:t>
              </a:r>
              <a:r>
                <a:rPr lang="it-IT" sz="2400" dirty="0" err="1">
                  <a:latin typeface="Nunito Bold" charset="0"/>
                </a:rPr>
                <a:t>euiccCert</a:t>
              </a:r>
              <a:endParaRPr lang="it-IT" sz="24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010B03E-7CC5-5E46-7394-72B2965438C2}"/>
              </a:ext>
            </a:extLst>
          </p:cNvPr>
          <p:cNvGrpSpPr/>
          <p:nvPr/>
        </p:nvGrpSpPr>
        <p:grpSpPr>
          <a:xfrm>
            <a:off x="8902243" y="4591204"/>
            <a:ext cx="4709944" cy="2084754"/>
            <a:chOff x="8920236" y="4808109"/>
            <a:chExt cx="4709944" cy="2084754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DCEF3EA-4C2C-0A8C-4C43-51E29EE8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5E9B2BB-7E88-6D45-36C6-D8DAA9549CB5}"/>
                </a:ext>
              </a:extLst>
            </p:cNvPr>
            <p:cNvSpPr txBox="1"/>
            <p:nvPr/>
          </p:nvSpPr>
          <p:spPr>
            <a:xfrm>
              <a:off x="8920236" y="4808109"/>
              <a:ext cx="47099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authenticateClient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(euiccSigned1, euiccSignature1,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euiccCertificate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16" name="Scorrimento verticale 15">
            <a:extLst>
              <a:ext uri="{FF2B5EF4-FFF2-40B4-BE49-F238E27FC236}">
                <a16:creationId xmlns:a16="http://schemas.microsoft.com/office/drawing/2014/main" id="{F58342DE-BC68-720A-D1C3-27A80D47AD86}"/>
              </a:ext>
            </a:extLst>
          </p:cNvPr>
          <p:cNvSpPr/>
          <p:nvPr/>
        </p:nvSpPr>
        <p:spPr>
          <a:xfrm>
            <a:off x="3959010" y="46412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euiccSigned1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euiccSignature1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4960C63B-82F0-7808-39DF-EA210271D7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857EB9-D201-0E7D-8AB5-988D77524E5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927591F-01F0-C341-B17E-8E9D167547AB}"/>
              </a:ext>
            </a:extLst>
          </p:cNvPr>
          <p:cNvGrpSpPr/>
          <p:nvPr/>
        </p:nvGrpSpPr>
        <p:grpSpPr>
          <a:xfrm>
            <a:off x="5059151" y="5061194"/>
            <a:ext cx="3945311" cy="1337032"/>
            <a:chOff x="9302552" y="5555831"/>
            <a:chExt cx="3945311" cy="1337032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9F3F2855-E863-A766-5F78-96E29CF0F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B8884FF-C56D-F1AE-FF11-71DC61B22EFB}"/>
                </a:ext>
              </a:extLst>
            </p:cNvPr>
            <p:cNvSpPr txBox="1"/>
            <p:nvPr/>
          </p:nvSpPr>
          <p:spPr>
            <a:xfrm>
              <a:off x="9302552" y="5555831"/>
              <a:ext cx="3945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handleNotification</a:t>
              </a:r>
              <a:r>
                <a:rPr lang="it-IT" sz="3200" dirty="0">
                  <a:latin typeface="Nunito Bold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971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7.40741E-7 L -0.2336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556E-6 -8.64198E-7 L -0.23203 0.002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556E-6 -4.44444E-6 L -0.23463 0.002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9423521" y="4568151"/>
            <a:ext cx="3722493" cy="1830075"/>
            <a:chOff x="9420217" y="5062788"/>
            <a:chExt cx="3722493" cy="1830075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9420217" y="5062788"/>
              <a:ext cx="372249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>
                  <a:latin typeface="Nunito Bold" charset="0"/>
                </a:rPr>
                <a:t>check </a:t>
              </a:r>
              <a:r>
                <a:rPr lang="it-IT" sz="3200" dirty="0" err="1">
                  <a:latin typeface="Nunito Bold" charset="0"/>
                </a:rPr>
                <a:t>if</a:t>
              </a:r>
              <a:r>
                <a:rPr lang="it-IT" sz="3200" dirty="0">
                  <a:latin typeface="Nunito Bold" charset="0"/>
                </a:rPr>
                <a:t> </a:t>
              </a:r>
              <a:r>
                <a:rPr lang="it-IT" sz="3200" dirty="0" err="1">
                  <a:latin typeface="Nunito Bold" charset="0"/>
                </a:rPr>
                <a:t>profile</a:t>
              </a:r>
              <a:r>
                <a:rPr lang="it-IT" sz="3200" dirty="0">
                  <a:latin typeface="Nunito Bold" charset="0"/>
                </a:rPr>
                <a:t> can</a:t>
              </a:r>
            </a:p>
            <a:p>
              <a:pPr algn="ctr"/>
              <a:r>
                <a:rPr lang="it-IT" sz="3200" dirty="0">
                  <a:latin typeface="Nunito Bold" charset="0"/>
                </a:rPr>
                <a:t>be </a:t>
              </a:r>
              <a:r>
                <a:rPr lang="it-IT" sz="3200" dirty="0" err="1">
                  <a:latin typeface="Nunito Bold" charset="0"/>
                </a:rPr>
                <a:t>installed</a:t>
              </a:r>
              <a:endParaRPr lang="it-IT" sz="24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2161A71-2DC6-98F8-144B-79008917858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ED1663-EC73-4F29-1714-B30AC92F137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D89B365-3E62-BF85-AA3E-EF81B50E8976}"/>
              </a:ext>
            </a:extLst>
          </p:cNvPr>
          <p:cNvGrpSpPr/>
          <p:nvPr/>
        </p:nvGrpSpPr>
        <p:grpSpPr>
          <a:xfrm>
            <a:off x="3760554" y="4457475"/>
            <a:ext cx="6479659" cy="2057625"/>
            <a:chOff x="8030959" y="4835238"/>
            <a:chExt cx="6479659" cy="2057625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FCA2979-7F6A-1AFA-F359-C983E16C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C377B0DA-406B-D664-8A9D-8BEDF9EB34C5}"/>
                </a:ext>
              </a:extLst>
            </p:cNvPr>
            <p:cNvSpPr txBox="1"/>
            <p:nvPr/>
          </p:nvSpPr>
          <p:spPr>
            <a:xfrm>
              <a:off x="8030959" y="4835238"/>
              <a:ext cx="64796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authenticateClientResponse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transactID</a:t>
              </a:r>
              <a:r>
                <a:rPr lang="it-IT" sz="2400" dirty="0">
                  <a:latin typeface="Nunito Bold" charset="0"/>
                </a:rPr>
                <a:t>, smdpSigned2, smdpSignature2,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profile</a:t>
              </a:r>
              <a:r>
                <a:rPr lang="it-IT" sz="2400" dirty="0">
                  <a:latin typeface="Nunito Bold" charset="0"/>
                </a:rPr>
                <a:t> metadata, </a:t>
              </a:r>
              <a:r>
                <a:rPr lang="it-IT" sz="2400" dirty="0" err="1">
                  <a:latin typeface="Nunito Bold" charset="0"/>
                </a:rPr>
                <a:t>CERT.DPpb.SIG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0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23368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69136E-6 L 0.23316 0.002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16 0.00263 L -3.05556E-6 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8864072" y="4568151"/>
            <a:ext cx="4841390" cy="2068166"/>
            <a:chOff x="8860768" y="5062788"/>
            <a:chExt cx="4841390" cy="2068166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2790" y="6378097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8860768" y="5062788"/>
              <a:ext cx="4841390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prepareDownload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(smdpSigned2, smdpSignature2,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CERT.DPpb.SIG</a:t>
              </a:r>
              <a:r>
                <a:rPr lang="it-IT" sz="2400" dirty="0">
                  <a:latin typeface="Nunito Bold" charset="0"/>
                </a:rPr>
                <a:t>)</a:t>
              </a:r>
            </a:p>
            <a:p>
              <a:pPr algn="ctr"/>
              <a:endParaRPr lang="it-IT" sz="24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2161A71-2DC6-98F8-144B-79008917858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ED1663-EC73-4F29-1714-B30AC92F137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Scorrimento verticale 4">
            <a:extLst>
              <a:ext uri="{FF2B5EF4-FFF2-40B4-BE49-F238E27FC236}">
                <a16:creationId xmlns:a16="http://schemas.microsoft.com/office/drawing/2014/main" id="{9C6741BB-67F6-9E73-8CC4-9A073B4DBDF3}"/>
              </a:ext>
            </a:extLst>
          </p:cNvPr>
          <p:cNvSpPr/>
          <p:nvPr/>
        </p:nvSpPr>
        <p:spPr>
          <a:xfrm>
            <a:off x="12493410" y="44888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smdpSigned2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smdpSignature2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</p:spTree>
    <p:extLst>
      <p:ext uri="{BB962C8B-B14F-4D97-AF65-F5344CB8AC3E}">
        <p14:creationId xmlns:p14="http://schemas.microsoft.com/office/powerpoint/2010/main" val="4149134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23457E-6 L 0.23316 -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8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4311915" y="4810440"/>
            <a:ext cx="2470548" cy="1587786"/>
            <a:chOff x="10081404" y="5076477"/>
            <a:chExt cx="2470548" cy="1587786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59114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10081404" y="5076477"/>
              <a:ext cx="24705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Nunito Bold" charset="0"/>
                </a:rPr>
                <a:t>euiccSigned1,</a:t>
              </a:r>
            </a:p>
            <a:p>
              <a:pPr algn="ctr"/>
              <a:r>
                <a:rPr lang="it-IT" sz="2400" dirty="0">
                  <a:latin typeface="Nunito Bold" charset="0"/>
                </a:rPr>
                <a:t>euiccSignature1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010B03E-7CC5-5E46-7394-72B2965438C2}"/>
              </a:ext>
            </a:extLst>
          </p:cNvPr>
          <p:cNvGrpSpPr/>
          <p:nvPr/>
        </p:nvGrpSpPr>
        <p:grpSpPr>
          <a:xfrm>
            <a:off x="8820852" y="4738367"/>
            <a:ext cx="5019323" cy="1659859"/>
            <a:chOff x="8838845" y="4955272"/>
            <a:chExt cx="5019323" cy="1659859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DCEF3EA-4C2C-0A8C-4C43-51E29EE8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03175" y="5862274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5E9B2BB-7E88-6D45-36C6-D8DAA9549CB5}"/>
                </a:ext>
              </a:extLst>
            </p:cNvPr>
            <p:cNvSpPr txBox="1"/>
            <p:nvPr/>
          </p:nvSpPr>
          <p:spPr>
            <a:xfrm>
              <a:off x="8838845" y="4955272"/>
              <a:ext cx="501932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getBoundProfilePackage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(euiccSigned2, euiccSignature2)</a:t>
              </a:r>
            </a:p>
          </p:txBody>
        </p:sp>
      </p:grpSp>
      <p:sp>
        <p:nvSpPr>
          <p:cNvPr id="16" name="Scorrimento verticale 15">
            <a:extLst>
              <a:ext uri="{FF2B5EF4-FFF2-40B4-BE49-F238E27FC236}">
                <a16:creationId xmlns:a16="http://schemas.microsoft.com/office/drawing/2014/main" id="{F58342DE-BC68-720A-D1C3-27A80D47AD86}"/>
              </a:ext>
            </a:extLst>
          </p:cNvPr>
          <p:cNvSpPr/>
          <p:nvPr/>
        </p:nvSpPr>
        <p:spPr>
          <a:xfrm>
            <a:off x="4179606" y="4641249"/>
            <a:ext cx="2602193" cy="191038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  <a:endParaRPr lang="it-IT" sz="2000" dirty="0">
              <a:solidFill>
                <a:schemeClr val="tx1"/>
              </a:solidFill>
              <a:latin typeface="Nunito Bold" charset="0"/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euiccSignature2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eventual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 CC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4960C63B-82F0-7808-39DF-EA210271D7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857EB9-D201-0E7D-8AB5-988D77524E5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927591F-01F0-C341-B17E-8E9D167547AB}"/>
              </a:ext>
            </a:extLst>
          </p:cNvPr>
          <p:cNvGrpSpPr/>
          <p:nvPr/>
        </p:nvGrpSpPr>
        <p:grpSpPr>
          <a:xfrm>
            <a:off x="5059151" y="5061194"/>
            <a:ext cx="3945311" cy="1337032"/>
            <a:chOff x="9302552" y="5555831"/>
            <a:chExt cx="3945311" cy="1337032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9F3F2855-E863-A766-5F78-96E29CF0F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B8884FF-C56D-F1AE-FF11-71DC61B22EFB}"/>
                </a:ext>
              </a:extLst>
            </p:cNvPr>
            <p:cNvSpPr txBox="1"/>
            <p:nvPr/>
          </p:nvSpPr>
          <p:spPr>
            <a:xfrm>
              <a:off x="9302552" y="5555831"/>
              <a:ext cx="3945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handleNotification</a:t>
              </a:r>
              <a:r>
                <a:rPr lang="it-IT" sz="3200" dirty="0">
                  <a:latin typeface="Nunito Bold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73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3.08642E-6 L -0.2336 -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23203 0.002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556E-6 -4.44444E-6 L -0.23463 0.002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2161A71-2DC6-98F8-144B-79008917858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ED1663-EC73-4F29-1714-B30AC92F137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D89B365-3E62-BF85-AA3E-EF81B50E8976}"/>
              </a:ext>
            </a:extLst>
          </p:cNvPr>
          <p:cNvGrpSpPr/>
          <p:nvPr/>
        </p:nvGrpSpPr>
        <p:grpSpPr>
          <a:xfrm>
            <a:off x="3640292" y="4687300"/>
            <a:ext cx="6721712" cy="1706964"/>
            <a:chOff x="7910697" y="5065063"/>
            <a:chExt cx="6721712" cy="1706964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FCA2979-7F6A-1AFA-F359-C983E16C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4521" y="6019170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C377B0DA-406B-D664-8A9D-8BEDF9EB34C5}"/>
                </a:ext>
              </a:extLst>
            </p:cNvPr>
            <p:cNvSpPr txBox="1"/>
            <p:nvPr/>
          </p:nvSpPr>
          <p:spPr>
            <a:xfrm>
              <a:off x="7910697" y="5065063"/>
              <a:ext cx="672171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getBoundProfilePackageResponse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transactID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Bound</a:t>
              </a:r>
              <a:r>
                <a:rPr lang="it-IT" sz="2400" dirty="0">
                  <a:latin typeface="Nunito Bold" charset="0"/>
                </a:rPr>
                <a:t> </a:t>
              </a:r>
              <a:r>
                <a:rPr lang="it-IT" sz="2400" dirty="0" err="1">
                  <a:latin typeface="Nunito Bold" charset="0"/>
                </a:rPr>
                <a:t>Profile</a:t>
              </a:r>
              <a:r>
                <a:rPr lang="it-IT" sz="2400" dirty="0">
                  <a:latin typeface="Nunito Bold" charset="0"/>
                </a:rPr>
                <a:t> Package)</a:t>
              </a:r>
            </a:p>
          </p:txBody>
        </p:sp>
      </p:grpSp>
      <p:sp>
        <p:nvSpPr>
          <p:cNvPr id="5" name="Scorrimento verticale 4">
            <a:extLst>
              <a:ext uri="{FF2B5EF4-FFF2-40B4-BE49-F238E27FC236}">
                <a16:creationId xmlns:a16="http://schemas.microsoft.com/office/drawing/2014/main" id="{106A5714-FD41-3DF9-4E97-CDAF43C9AAFE}"/>
              </a:ext>
            </a:extLst>
          </p:cNvPr>
          <p:cNvSpPr/>
          <p:nvPr/>
        </p:nvSpPr>
        <p:spPr>
          <a:xfrm>
            <a:off x="8616011" y="4717553"/>
            <a:ext cx="2356789" cy="187489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metadata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752B039F-235B-29A1-FD17-5312B40FD579}"/>
              </a:ext>
            </a:extLst>
          </p:cNvPr>
          <p:cNvGrpSpPr/>
          <p:nvPr/>
        </p:nvGrpSpPr>
        <p:grpSpPr>
          <a:xfrm>
            <a:off x="10043081" y="5056632"/>
            <a:ext cx="2483373" cy="1341594"/>
            <a:chOff x="10039777" y="5551269"/>
            <a:chExt cx="2483373" cy="1341594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815ADC2B-DBC7-73BD-2222-E55F8280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7C851E5-C1CD-526C-8027-C4E063829052}"/>
                </a:ext>
              </a:extLst>
            </p:cNvPr>
            <p:cNvSpPr txBox="1"/>
            <p:nvPr/>
          </p:nvSpPr>
          <p:spPr>
            <a:xfrm>
              <a:off x="10039777" y="5551269"/>
              <a:ext cx="2483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verifications</a:t>
              </a:r>
              <a:endParaRPr lang="it-IT" sz="2400" dirty="0">
                <a:latin typeface="Nunito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880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46914E-7 L 0.23368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19753E-6 L 0.23316 0.0026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16 0.00262 L -3.88889E-6 4.19753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4960C63B-82F0-7808-39DF-EA210271D7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857EB9-D201-0E7D-8AB5-988D77524E5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927591F-01F0-C341-B17E-8E9D167547AB}"/>
              </a:ext>
            </a:extLst>
          </p:cNvPr>
          <p:cNvGrpSpPr/>
          <p:nvPr/>
        </p:nvGrpSpPr>
        <p:grpSpPr>
          <a:xfrm>
            <a:off x="5059151" y="5061194"/>
            <a:ext cx="3945311" cy="1337032"/>
            <a:chOff x="9302552" y="5555831"/>
            <a:chExt cx="3945311" cy="1337032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9F3F2855-E863-A766-5F78-96E29CF0F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B8884FF-C56D-F1AE-FF11-71DC61B22EFB}"/>
                </a:ext>
              </a:extLst>
            </p:cNvPr>
            <p:cNvSpPr txBox="1"/>
            <p:nvPr/>
          </p:nvSpPr>
          <p:spPr>
            <a:xfrm>
              <a:off x="9302552" y="5555831"/>
              <a:ext cx="3945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handleNotification</a:t>
              </a:r>
              <a:r>
                <a:rPr lang="it-IT" sz="3200" dirty="0">
                  <a:latin typeface="Nunito Bold" charset="0"/>
                </a:rPr>
                <a:t>()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E9BE66-F3D6-0581-E38C-865E3D0BA1F2}"/>
              </a:ext>
            </a:extLst>
          </p:cNvPr>
          <p:cNvGrpSpPr/>
          <p:nvPr/>
        </p:nvGrpSpPr>
        <p:grpSpPr>
          <a:xfrm>
            <a:off x="9313489" y="5061194"/>
            <a:ext cx="3945311" cy="1337032"/>
            <a:chOff x="9302552" y="5555831"/>
            <a:chExt cx="3945311" cy="1337032"/>
          </a:xfrm>
        </p:grpSpPr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37D4F8D-0E35-F34A-F270-E6B4BB91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FB7F8E04-6B58-2A03-61CC-2C7FCE831867}"/>
                </a:ext>
              </a:extLst>
            </p:cNvPr>
            <p:cNvSpPr txBox="1"/>
            <p:nvPr/>
          </p:nvSpPr>
          <p:spPr>
            <a:xfrm>
              <a:off x="9302552" y="5555831"/>
              <a:ext cx="3945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handleNotification</a:t>
              </a:r>
              <a:r>
                <a:rPr lang="it-IT" sz="3200" dirty="0">
                  <a:latin typeface="Nunito Bold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5307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0.23359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556E-6 -4.44444E-6 L -0.23463 0.0023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3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FA0AAA4D-5696-451E-73F2-8972A2C2E236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93080BD-06A8-C955-4722-EDE2D35778E9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805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2057400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181FA53D-F90C-9E72-8FA6-20149B79B46F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3CE9BAF-0A71-0CA7-C85F-B43036BAA2F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8B47B9-EE06-579F-AAD0-001C702B89A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E198CE-79D8-015E-DDF3-023F5F0574E1}"/>
              </a:ext>
            </a:extLst>
          </p:cNvPr>
          <p:cNvSpPr txBox="1"/>
          <p:nvPr/>
        </p:nvSpPr>
        <p:spPr>
          <a:xfrm>
            <a:off x="4038600" y="5067300"/>
            <a:ext cx="765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Linguaggio di programmazione + moduli implementati + cosa fa ciascun modulo</a:t>
            </a:r>
          </a:p>
        </p:txBody>
      </p:sp>
    </p:spTree>
    <p:extLst>
      <p:ext uri="{BB962C8B-B14F-4D97-AF65-F5344CB8AC3E}">
        <p14:creationId xmlns:p14="http://schemas.microsoft.com/office/powerpoint/2010/main" val="79208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CHALLENGE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35A99ED5-F157-D63D-5D5C-F53BECFB2D7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2A3DF-9E03-566A-F7EC-C93F68C6FB5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F463BA-0546-629F-D81A-2F69379D865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12B4009-FABC-126E-0908-BC38074875B0}"/>
              </a:ext>
            </a:extLst>
          </p:cNvPr>
          <p:cNvSpPr txBox="1"/>
          <p:nvPr/>
        </p:nvSpPr>
        <p:spPr>
          <a:xfrm>
            <a:off x="4038600" y="5067300"/>
            <a:ext cx="96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Difficoltà nell’implementare tutto in modo preciso e puntuale -&gt; catture </a:t>
            </a:r>
            <a:r>
              <a:rPr lang="it-IT" dirty="0" err="1"/>
              <a:t>Wireshark</a:t>
            </a:r>
            <a:r>
              <a:rPr lang="it-IT" dirty="0"/>
              <a:t> con attacco MITM</a:t>
            </a:r>
          </a:p>
        </p:txBody>
      </p:sp>
    </p:spTree>
    <p:extLst>
      <p:ext uri="{BB962C8B-B14F-4D97-AF65-F5344CB8AC3E}">
        <p14:creationId xmlns:p14="http://schemas.microsoft.com/office/powerpoint/2010/main" val="375866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1 out of 5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95520B1F-4D1E-C796-632A-BC58016C63EB}"/>
              </a:ext>
            </a:extLst>
          </p:cNvPr>
          <p:cNvSpPr txBox="1"/>
          <p:nvPr/>
        </p:nvSpPr>
        <p:spPr>
          <a:xfrm>
            <a:off x="288132" y="2966391"/>
            <a:ext cx="17645062" cy="2092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CONTESTO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061C27-305D-2D0F-5D11-760EED04FA7C}"/>
              </a:ext>
            </a:extLst>
          </p:cNvPr>
          <p:cNvSpPr txBox="1"/>
          <p:nvPr/>
        </p:nvSpPr>
        <p:spPr>
          <a:xfrm>
            <a:off x="3364538" y="4966938"/>
            <a:ext cx="1149224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600" dirty="0">
                <a:latin typeface="Fredoka" panose="020B0604020202020204" charset="0"/>
              </a:rPr>
              <a:t>E OBIETTIVO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4AE1E698-F366-5857-663E-9BA1446555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1B0E95A-FC01-ECDB-51FD-3E54074528B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0628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VALIDAZIONE DEI SIMULATORI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D0EA87D7-E3E0-59F9-D7F1-DE1B8864DC01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8D277-A5D1-43B9-9D02-4A959DD66D03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C7F141C-18C9-D72B-0349-C73B4FF03E4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2270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4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B52526E6-79F6-624B-5E04-C88F97F7EC1A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6F55CD0-2811-C902-DEAE-27943CA5502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59492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6760663-6CC4-E0D3-D81A-C81089BCD94D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F8654-F4D9-0D71-991C-C1FDB7C3C4DC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1A9AEF-5BA5-3F26-05D0-F214AB8BD5D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87771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SERVER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3EFFFECE-80D8-3F6C-2C54-47B1FD9D6BE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4F71D-3FBE-59F7-330C-DCCC38AD16C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838E04-81D3-067C-5820-99BE28784FB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4099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SERVER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4AD34767-7660-8D30-7887-E3634078FB90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0FC35-E99C-1FC7-393A-9637E609E4E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296ED3-1320-ACF7-DA7F-487A6C495CB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2791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X.Y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0635CD57-83A3-D138-76AA-FDB68058A5F8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E12BA-A72C-BD38-5766-8564D50BD50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D9A10EE-B86D-B966-9DF1-1C66594A001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5628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Z.W</a:t>
            </a:r>
          </a:p>
        </p:txBody>
      </p:sp>
      <p:sp>
        <p:nvSpPr>
          <p:cNvPr id="14" name="Nastro inclinato in basso 13">
            <a:extLst>
              <a:ext uri="{FF2B5EF4-FFF2-40B4-BE49-F238E27FC236}">
                <a16:creationId xmlns:a16="http://schemas.microsoft.com/office/drawing/2014/main" id="{B8E3640A-17F0-A8D5-A904-B151AF61D09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D3EA44-8E4D-B9B7-CB7D-D716F13087F1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6C9E66-A0D0-B8A3-855A-C057011F1EC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202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CLIENT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0CE38177-564B-1BED-49A9-10809FE1D17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3B1FB-120E-9F1B-4C2E-EE854EB59EF7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F4F9338-529B-E0B6-DA25-11058B9E2F4D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53307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CLIENT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717060CA-31CE-E2A8-B2DB-B9252970493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0BE34-8106-E2DE-AEFD-FCD3C5DFA39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565131-ED1F-88F3-DBBB-D633ECD4CC2C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3063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X.W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DA46FDD1-20B7-1D01-3C07-42342C2B28E5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8D347-F9F7-323A-6BD6-D032A4AA3637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7160F69-D448-CC2E-F4F9-09A549BB117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5499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17F8B7F0-C4AF-D324-33D8-3454C37EF95B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CONTESTO </a:t>
            </a: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C133BBE5-A513-3FFC-FC99-DF7E6FC62EFB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1/30</a:t>
            </a:r>
          </a:p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C76561-7910-F9DE-BC4D-9FD1343C9AD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7255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F3238BC4-3D1B-2CE1-B8B0-9D4240DDE656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327F3-B46E-6A38-00DF-6D82887308C6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4A071D-4114-D891-74BD-B89CD545429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0515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5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0C461CFF-6D18-F89A-DA33-2AEED91F1FC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711684-B5FD-57E8-9F25-725BB9EA9F4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5752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1C6EE12A-F9E4-6029-FC95-D7DDA89CB02B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5E194-CFD3-3635-3881-E4C4C8212EB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7C2E8C-0C29-4496-5E00-47256E6BCDE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4047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SVILUPPI FUTURI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49ADFB46-C286-B70F-8971-AD968FFAB2CD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354D8-372D-52DE-FE17-80A710D9854B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525F16-421E-8236-A683-E9C46940D71C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83431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95347" y="65698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2115043" y="59564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72761" y="1408773"/>
            <a:ext cx="13875527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FINE DEI GIOCHI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3359991"/>
            <a:ext cx="9907094" cy="79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 solo per il </a:t>
            </a:r>
            <a:r>
              <a:rPr lang="en-US" sz="661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momento</a:t>
            </a: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…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6CDA3BD-FA8D-FB2E-0979-D4757DBAC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95" y="4513033"/>
            <a:ext cx="7038373" cy="162607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A013AC6-475E-4729-05AA-3565789F52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987903"/>
            <a:ext cx="8362896" cy="2508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8146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Aronowitz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| Business Marketing | 2024 |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University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97602" y="3293323"/>
            <a:ext cx="5960851" cy="3689844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t="-3512" b="-3512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B2E69D"/>
            </a:solidFill>
          </p:spPr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02477" y="3300167"/>
            <a:ext cx="8009976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3142605" y="3407052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7718" y="6893588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357317"/>
            <a:ext cx="7373777" cy="5068331"/>
            <a:chOff x="0" y="0"/>
            <a:chExt cx="1942065" cy="13348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85523" y="3357317"/>
            <a:ext cx="7373777" cy="5068331"/>
            <a:chOff x="0" y="0"/>
            <a:chExt cx="1942065" cy="13348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4285782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THEORITICAL FRAMEWORK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52123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8947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17916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94285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PROPONENTS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3142605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D8A15A5-4345-F42D-8D23-3FB46C080D56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OBIETTIVO DELLA TESI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996B475-8F8D-FDCA-5635-E653059E37E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88332-32B6-E201-A861-C99AE8A3500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B0641C3-D945-2F43-9C1C-D16A42D9269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0429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METHODOLOGY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34970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QUANTITATIVE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QUALITATIVE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89944" y="6256825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24" name="AutoShape 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Freeform 26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1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300167"/>
            <a:ext cx="7998308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6855" y="2607420"/>
            <a:ext cx="6102047" cy="592942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5512" y="687305"/>
            <a:ext cx="6596976" cy="1730229"/>
            <a:chOff x="0" y="0"/>
            <a:chExt cx="173747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475" cy="455698"/>
            </a:xfrm>
            <a:custGeom>
              <a:avLst/>
              <a:gdLst/>
              <a:ahLst/>
              <a:cxnLst/>
              <a:rect l="l" t="t" r="r" b="b"/>
              <a:pathLst>
                <a:path w="1737475" h="455698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71070" y="904875"/>
            <a:ext cx="794586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1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8" name="Freeform 38"/>
          <p:cNvSpPr/>
          <p:nvPr/>
        </p:nvSpPr>
        <p:spPr>
          <a:xfrm>
            <a:off x="17119441" y="55951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-1183252" y="22772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82993" y="31564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46042" y="382488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62193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643981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682993" y="5768838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46042" y="3598815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444400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857163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5012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6042" y="6409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4" name="Freeform 24"/>
          <p:cNvSpPr/>
          <p:nvPr/>
        </p:nvSpPr>
        <p:spPr>
          <a:xfrm>
            <a:off x="1672742" y="3168359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72742" y="4602824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2742" y="6015988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2 out of 5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81BEF27B-A013-D254-E4CB-86483B1D4BFC}"/>
              </a:ext>
            </a:extLst>
          </p:cNvPr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98FDA71B-2CCD-A71A-45A0-39D82ADC6BD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F5FB2B-641A-2CF3-455F-7D44ED3B441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3018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CEC7F28-B230-9343-3E08-D012AC7D37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406364"/>
            <a:ext cx="5861532" cy="362440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5896C7E-827D-2BF5-2955-AF808AC93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4034" y="4406364"/>
            <a:ext cx="4219930" cy="362440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B244278-1324-9730-CBC2-5018F18B40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91968" y="4490899"/>
            <a:ext cx="4355754" cy="3624401"/>
          </a:xfrm>
          <a:prstGeom prst="rect">
            <a:avLst/>
          </a:prstGeom>
        </p:spPr>
      </p:pic>
      <p:sp>
        <p:nvSpPr>
          <p:cNvPr id="19" name="TextBox 20">
            <a:extLst>
              <a:ext uri="{FF2B5EF4-FFF2-40B4-BE49-F238E27FC236}">
                <a16:creationId xmlns:a16="http://schemas.microsoft.com/office/drawing/2014/main" id="{B23B4C4C-08A8-C9E5-AC6C-A87C544F42EE}"/>
              </a:ext>
            </a:extLst>
          </p:cNvPr>
          <p:cNvSpPr txBox="1"/>
          <p:nvPr/>
        </p:nvSpPr>
        <p:spPr>
          <a:xfrm>
            <a:off x="1028700" y="2445668"/>
            <a:ext cx="16230600" cy="128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Protocollo</a:t>
            </a:r>
            <a:r>
              <a:rPr lang="en-US" sz="480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RSP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utilizzato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per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gestire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la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comunicazione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tra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eUICC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, LPA e server SM-DP+</a:t>
            </a:r>
          </a:p>
        </p:txBody>
      </p:sp>
      <p:sp>
        <p:nvSpPr>
          <p:cNvPr id="20" name="Nastro inclinato in basso 19">
            <a:extLst>
              <a:ext uri="{FF2B5EF4-FFF2-40B4-BE49-F238E27FC236}">
                <a16:creationId xmlns:a16="http://schemas.microsoft.com/office/drawing/2014/main" id="{7C0C3140-66DB-04B8-8364-D47273DC318C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3/30</a:t>
            </a:r>
          </a:p>
          <a:p>
            <a:pPr algn="ctr"/>
            <a:endParaRPr lang="it-IT" dirty="0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72861214-8BA7-015D-61CC-C8F964329683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6EBBCD-3E7B-7A93-51C9-1C1D035392B8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9430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B23B4C4C-08A8-C9E5-AC6C-A87C544F42EE}"/>
              </a:ext>
            </a:extLst>
          </p:cNvPr>
          <p:cNvSpPr txBox="1"/>
          <p:nvPr/>
        </p:nvSpPr>
        <p:spPr>
          <a:xfrm>
            <a:off x="1028700" y="2445668"/>
            <a:ext cx="16230600" cy="128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Protocollo</a:t>
            </a:r>
            <a:r>
              <a:rPr lang="en-US" sz="480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RSP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utilizzato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per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gestire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la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comunicazione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tra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eUICC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, LPA e server SM-DP+</a:t>
            </a:r>
          </a:p>
        </p:txBody>
      </p:sp>
      <p:sp>
        <p:nvSpPr>
          <p:cNvPr id="20" name="Nastro inclinato in basso 19">
            <a:extLst>
              <a:ext uri="{FF2B5EF4-FFF2-40B4-BE49-F238E27FC236}">
                <a16:creationId xmlns:a16="http://schemas.microsoft.com/office/drawing/2014/main" id="{7C0C3140-66DB-04B8-8364-D47273DC318C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3/30</a:t>
            </a:r>
          </a:p>
          <a:p>
            <a:pPr algn="ctr"/>
            <a:endParaRPr lang="it-IT" dirty="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1BF786A8-2356-A16F-0E52-933FFC88E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032" y="4381016"/>
            <a:ext cx="5944937" cy="362440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E362360-5C91-DD4D-54DC-951BA63E8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0" y="4381016"/>
            <a:ext cx="4011307" cy="362440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EEBE6FD-7711-8AEE-BA85-5A96FBE20B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5978" y="4490899"/>
            <a:ext cx="4108822" cy="3624401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97461213-D3D3-8752-CF54-7E0C5369C950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9475B9-D3D8-4C96-E086-6CE733C23564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01329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0455112" y="5079265"/>
            <a:ext cx="1640193" cy="1318961"/>
            <a:chOff x="10451808" y="5573902"/>
            <a:chExt cx="1640193" cy="1318961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10451808" y="5573902"/>
              <a:ext cx="16401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get</a:t>
              </a:r>
              <a:r>
                <a:rPr lang="it-IT" sz="3200" dirty="0">
                  <a:latin typeface="Nunito Bold" charset="0"/>
                </a:rPr>
                <a:t> info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77695732-448E-E5A4-3394-855512CDB18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73FB8B-DEB1-94C7-58A3-F3FA7A6FD07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EFC1022-8307-A84A-04DC-650B74B97FDE}"/>
              </a:ext>
            </a:extLst>
          </p:cNvPr>
          <p:cNvGrpSpPr/>
          <p:nvPr/>
        </p:nvGrpSpPr>
        <p:grpSpPr>
          <a:xfrm>
            <a:off x="14037801" y="4568151"/>
            <a:ext cx="3018775" cy="1830075"/>
            <a:chOff x="9807290" y="5062788"/>
            <a:chExt cx="3018775" cy="1830075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44766A53-181F-456A-F18F-5926D1C7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26F7A2F-D495-1662-006F-B68020BE9448}"/>
                </a:ext>
              </a:extLst>
            </p:cNvPr>
            <p:cNvSpPr txBox="1"/>
            <p:nvPr/>
          </p:nvSpPr>
          <p:spPr>
            <a:xfrm>
              <a:off x="9807290" y="5062788"/>
              <a:ext cx="301877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>
                  <a:latin typeface="Nunito Bold" charset="0"/>
                </a:rPr>
                <a:t>euiccInfo1,</a:t>
              </a:r>
            </a:p>
            <a:p>
              <a:pPr algn="ctr"/>
              <a:r>
                <a:rPr lang="it-IT" sz="3200" dirty="0" err="1">
                  <a:latin typeface="Nunito Bold" charset="0"/>
                </a:rPr>
                <a:t>euiccChallenge</a:t>
              </a:r>
              <a:endParaRPr lang="it-IT" sz="3200" dirty="0">
                <a:latin typeface="Nunito Bold" charset="0"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11CE76C-266B-1A37-7E69-626058E8470D}"/>
              </a:ext>
            </a:extLst>
          </p:cNvPr>
          <p:cNvGrpSpPr/>
          <p:nvPr/>
        </p:nvGrpSpPr>
        <p:grpSpPr>
          <a:xfrm>
            <a:off x="7049582" y="5387150"/>
            <a:ext cx="4188833" cy="752856"/>
            <a:chOff x="7060035" y="5645356"/>
            <a:chExt cx="4188833" cy="752856"/>
          </a:xfrm>
        </p:grpSpPr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C2A248A1-290E-3115-BC00-BE0A5C9A07C1}"/>
                </a:ext>
              </a:extLst>
            </p:cNvPr>
            <p:cNvSpPr/>
            <p:nvPr/>
          </p:nvSpPr>
          <p:spPr>
            <a:xfrm rot="16200000">
              <a:off x="8778024" y="3927367"/>
              <a:ext cx="752856" cy="4188833"/>
            </a:xfrm>
            <a:prstGeom prst="can">
              <a:avLst/>
            </a:prstGeom>
            <a:solidFill>
              <a:schemeClr val="bg1"/>
            </a:solidFill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95FF24AF-51EC-1EDF-A5EC-CC92FA10BB4A}"/>
                </a:ext>
              </a:extLst>
            </p:cNvPr>
            <p:cNvSpPr txBox="1"/>
            <p:nvPr/>
          </p:nvSpPr>
          <p:spPr>
            <a:xfrm>
              <a:off x="7255024" y="5729395"/>
              <a:ext cx="37112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Nunito Bold" charset="0"/>
                </a:rPr>
                <a:t>HTTPS 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41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23056 -0.0041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4.69136E-6 L -0.2336 -0.0033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8213240" y="4709933"/>
            <a:ext cx="6271269" cy="1688293"/>
            <a:chOff x="8209936" y="5204570"/>
            <a:chExt cx="6271269" cy="1688293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8209936" y="5204570"/>
              <a:ext cx="62712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initiateAuthentication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euiccChallenge</a:t>
              </a:r>
              <a:r>
                <a:rPr lang="it-IT" sz="2400" dirty="0">
                  <a:latin typeface="Nunito Bold" charset="0"/>
                </a:rPr>
                <a:t>, euiccInfo1, </a:t>
              </a:r>
              <a:r>
                <a:rPr lang="it-IT" sz="2400" dirty="0" err="1">
                  <a:latin typeface="Nunito Bold" charset="0"/>
                </a:rPr>
                <a:t>smdpAddress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Scorrimento verticale 4">
            <a:extLst>
              <a:ext uri="{FF2B5EF4-FFF2-40B4-BE49-F238E27FC236}">
                <a16:creationId xmlns:a16="http://schemas.microsoft.com/office/drawing/2014/main" id="{D200354D-D78D-5B5D-1AEF-0A7860B500F7}"/>
              </a:ext>
            </a:extLst>
          </p:cNvPr>
          <p:cNvSpPr/>
          <p:nvPr/>
        </p:nvSpPr>
        <p:spPr>
          <a:xfrm>
            <a:off x="4430960" y="4717553"/>
            <a:ext cx="2356789" cy="187489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euiccInfo1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smdpAddress</a:t>
            </a:r>
            <a:endParaRPr lang="it-IT" sz="2000" dirty="0">
              <a:solidFill>
                <a:schemeClr val="tx1"/>
              </a:solidFill>
              <a:latin typeface="Nunito Bold" charset="0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2161A71-2DC6-98F8-144B-79008917858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ED1663-EC73-4F29-1714-B30AC92F137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D89B365-3E62-BF85-AA3E-EF81B50E8976}"/>
              </a:ext>
            </a:extLst>
          </p:cNvPr>
          <p:cNvGrpSpPr/>
          <p:nvPr/>
        </p:nvGrpSpPr>
        <p:grpSpPr>
          <a:xfrm>
            <a:off x="3672388" y="4457475"/>
            <a:ext cx="6655989" cy="2057625"/>
            <a:chOff x="7942793" y="4835238"/>
            <a:chExt cx="6655989" cy="2057625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FCA2979-7F6A-1AFA-F359-C983E16C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C377B0DA-406B-D664-8A9D-8BEDF9EB34C5}"/>
                </a:ext>
              </a:extLst>
            </p:cNvPr>
            <p:cNvSpPr txBox="1"/>
            <p:nvPr/>
          </p:nvSpPr>
          <p:spPr>
            <a:xfrm>
              <a:off x="7942793" y="4835238"/>
              <a:ext cx="66559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initiateAuthenticationResponse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transactID</a:t>
              </a:r>
              <a:r>
                <a:rPr lang="it-IT" sz="2400" dirty="0">
                  <a:latin typeface="Nunito Bold" charset="0"/>
                </a:rPr>
                <a:t>, serverSigned1, serverSignature1,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euiccCIPKToBeUsed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CERT.DPauth.SIG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36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0.23724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3.33333E-6 L 0.23376 -0.00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1270</Words>
  <Application>Microsoft Office PowerPoint</Application>
  <PresentationFormat>Personalizzato</PresentationFormat>
  <Paragraphs>290</Paragraphs>
  <Slides>46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2" baseType="lpstr">
      <vt:lpstr>Nunito</vt:lpstr>
      <vt:lpstr>Calibri</vt:lpstr>
      <vt:lpstr>Arial</vt:lpstr>
      <vt:lpstr>Fredoka</vt:lpstr>
      <vt:lpstr>Nunito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</dc:title>
  <cp:lastModifiedBy>Matteo Fanfarillo</cp:lastModifiedBy>
  <cp:revision>64</cp:revision>
  <dcterms:created xsi:type="dcterms:W3CDTF">2006-08-16T00:00:00Z</dcterms:created>
  <dcterms:modified xsi:type="dcterms:W3CDTF">2024-07-11T11:16:42Z</dcterms:modified>
  <dc:identifier>DAGKWGsDkog</dc:identifier>
</cp:coreProperties>
</file>