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5" r:id="rId1"/>
  </p:sldMasterIdLst>
  <p:notesMasterIdLst>
    <p:notesMasterId r:id="rId34"/>
  </p:notesMasterIdLst>
  <p:handoutMasterIdLst>
    <p:handoutMasterId r:id="rId35"/>
  </p:handoutMasterIdLst>
  <p:sldIdLst>
    <p:sldId id="301" r:id="rId2"/>
    <p:sldId id="520" r:id="rId3"/>
    <p:sldId id="542" r:id="rId4"/>
    <p:sldId id="544" r:id="rId5"/>
    <p:sldId id="493" r:id="rId6"/>
    <p:sldId id="521" r:id="rId7"/>
    <p:sldId id="522" r:id="rId8"/>
    <p:sldId id="523" r:id="rId9"/>
    <p:sldId id="524" r:id="rId10"/>
    <p:sldId id="525" r:id="rId11"/>
    <p:sldId id="526" r:id="rId12"/>
    <p:sldId id="527" r:id="rId13"/>
    <p:sldId id="519"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7" r:id="rId27"/>
    <p:sldId id="541" r:id="rId28"/>
    <p:sldId id="540" r:id="rId29"/>
    <p:sldId id="545" r:id="rId30"/>
    <p:sldId id="546" r:id="rId31"/>
    <p:sldId id="548" r:id="rId32"/>
    <p:sldId id="549" r:id="rId33"/>
  </p:sldIdLst>
  <p:sldSz cx="9906000" cy="6858000" type="A4"/>
  <p:notesSz cx="6858000" cy="9144000"/>
  <p:defaultTextStyle>
    <a:defPPr>
      <a:defRPr lang="it-IT"/>
    </a:defPPr>
    <a:lvl1pPr algn="l" rtl="0" eaLnBrk="0" fontAlgn="base" hangingPunct="0">
      <a:spcBef>
        <a:spcPct val="0"/>
      </a:spcBef>
      <a:spcAft>
        <a:spcPct val="0"/>
      </a:spcAft>
      <a:defRPr sz="1600" kern="1200">
        <a:solidFill>
          <a:schemeClr val="tx1"/>
        </a:solidFill>
        <a:latin typeface="Trebuchet MS" charset="0"/>
        <a:ea typeface="+mn-ea"/>
        <a:cs typeface="+mn-cs"/>
      </a:defRPr>
    </a:lvl1pPr>
    <a:lvl2pPr marL="457200" algn="l" rtl="0" eaLnBrk="0" fontAlgn="base" hangingPunct="0">
      <a:spcBef>
        <a:spcPct val="0"/>
      </a:spcBef>
      <a:spcAft>
        <a:spcPct val="0"/>
      </a:spcAft>
      <a:defRPr sz="1600" kern="1200">
        <a:solidFill>
          <a:schemeClr val="tx1"/>
        </a:solidFill>
        <a:latin typeface="Trebuchet MS" charset="0"/>
        <a:ea typeface="+mn-ea"/>
        <a:cs typeface="+mn-cs"/>
      </a:defRPr>
    </a:lvl2pPr>
    <a:lvl3pPr marL="914400" algn="l" rtl="0" eaLnBrk="0" fontAlgn="base" hangingPunct="0">
      <a:spcBef>
        <a:spcPct val="0"/>
      </a:spcBef>
      <a:spcAft>
        <a:spcPct val="0"/>
      </a:spcAft>
      <a:defRPr sz="1600" kern="1200">
        <a:solidFill>
          <a:schemeClr val="tx1"/>
        </a:solidFill>
        <a:latin typeface="Trebuchet MS" charset="0"/>
        <a:ea typeface="+mn-ea"/>
        <a:cs typeface="+mn-cs"/>
      </a:defRPr>
    </a:lvl3pPr>
    <a:lvl4pPr marL="1371600" algn="l" rtl="0" eaLnBrk="0" fontAlgn="base" hangingPunct="0">
      <a:spcBef>
        <a:spcPct val="0"/>
      </a:spcBef>
      <a:spcAft>
        <a:spcPct val="0"/>
      </a:spcAft>
      <a:defRPr sz="1600" kern="1200">
        <a:solidFill>
          <a:schemeClr val="tx1"/>
        </a:solidFill>
        <a:latin typeface="Trebuchet MS" charset="0"/>
        <a:ea typeface="+mn-ea"/>
        <a:cs typeface="+mn-cs"/>
      </a:defRPr>
    </a:lvl4pPr>
    <a:lvl5pPr marL="1828800" algn="l" rtl="0" eaLnBrk="0" fontAlgn="base" hangingPunct="0">
      <a:spcBef>
        <a:spcPct val="0"/>
      </a:spcBef>
      <a:spcAft>
        <a:spcPct val="0"/>
      </a:spcAft>
      <a:defRPr sz="1600" kern="1200">
        <a:solidFill>
          <a:schemeClr val="tx1"/>
        </a:solidFill>
        <a:latin typeface="Trebuchet MS" charset="0"/>
        <a:ea typeface="+mn-ea"/>
        <a:cs typeface="+mn-cs"/>
      </a:defRPr>
    </a:lvl5pPr>
    <a:lvl6pPr marL="2286000" algn="l" defTabSz="457200" rtl="0" eaLnBrk="1" latinLnBrk="0" hangingPunct="1">
      <a:defRPr sz="1600" kern="1200">
        <a:solidFill>
          <a:schemeClr val="tx1"/>
        </a:solidFill>
        <a:latin typeface="Trebuchet MS" charset="0"/>
        <a:ea typeface="+mn-ea"/>
        <a:cs typeface="+mn-cs"/>
      </a:defRPr>
    </a:lvl6pPr>
    <a:lvl7pPr marL="2743200" algn="l" defTabSz="457200" rtl="0" eaLnBrk="1" latinLnBrk="0" hangingPunct="1">
      <a:defRPr sz="1600" kern="1200">
        <a:solidFill>
          <a:schemeClr val="tx1"/>
        </a:solidFill>
        <a:latin typeface="Trebuchet MS" charset="0"/>
        <a:ea typeface="+mn-ea"/>
        <a:cs typeface="+mn-cs"/>
      </a:defRPr>
    </a:lvl7pPr>
    <a:lvl8pPr marL="3200400" algn="l" defTabSz="457200" rtl="0" eaLnBrk="1" latinLnBrk="0" hangingPunct="1">
      <a:defRPr sz="1600" kern="1200">
        <a:solidFill>
          <a:schemeClr val="tx1"/>
        </a:solidFill>
        <a:latin typeface="Trebuchet MS" charset="0"/>
        <a:ea typeface="+mn-ea"/>
        <a:cs typeface="+mn-cs"/>
      </a:defRPr>
    </a:lvl8pPr>
    <a:lvl9pPr marL="3657600" algn="l" defTabSz="457200" rtl="0" eaLnBrk="1" latinLnBrk="0" hangingPunct="1">
      <a:defRPr sz="1600" kern="1200">
        <a:solidFill>
          <a:schemeClr val="tx1"/>
        </a:solidFill>
        <a:latin typeface="Trebuchet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06688"/>
    <a:srgbClr val="4E4055"/>
    <a:srgbClr val="AEADC4"/>
    <a:srgbClr val="547898"/>
    <a:srgbClr val="CCFF66"/>
    <a:srgbClr val="999999"/>
    <a:srgbClr val="B3B3B3"/>
    <a:srgbClr val="C34E4E"/>
    <a:srgbClr val="233C4E"/>
    <a:srgbClr val="9CC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99" autoAdjust="0"/>
    <p:restoredTop sz="67823" autoAdjust="0"/>
  </p:normalViewPr>
  <p:slideViewPr>
    <p:cSldViewPr>
      <p:cViewPr varScale="1">
        <p:scale>
          <a:sx n="67" d="100"/>
          <a:sy n="67" d="100"/>
        </p:scale>
        <p:origin x="1888" y="184"/>
      </p:cViewPr>
      <p:guideLst>
        <p:guide orient="horz" pos="2160"/>
        <p:guide pos="312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14.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vl1pPr>
          </a:lstStyle>
          <a:p>
            <a:endParaRPr lang="it-IT"/>
          </a:p>
        </p:txBody>
      </p:sp>
      <p:sp>
        <p:nvSpPr>
          <p:cNvPr id="972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vl1pPr>
          </a:lstStyle>
          <a:p>
            <a:endParaRPr lang="it-IT"/>
          </a:p>
        </p:txBody>
      </p:sp>
      <p:sp>
        <p:nvSpPr>
          <p:cNvPr id="972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endParaRPr lang="it-IT"/>
          </a:p>
        </p:txBody>
      </p:sp>
      <p:sp>
        <p:nvSpPr>
          <p:cNvPr id="972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3BDCA9A0-3144-3544-90AA-7D5947BD5C8D}" type="slidenum">
              <a:rPr lang="it-IT"/>
              <a:pPr/>
              <a:t>‹#›</a:t>
            </a:fld>
            <a:endParaRPr lang="it-IT"/>
          </a:p>
        </p:txBody>
      </p:sp>
    </p:spTree>
    <p:extLst>
      <p:ext uri="{BB962C8B-B14F-4D97-AF65-F5344CB8AC3E}">
        <p14:creationId xmlns:p14="http://schemas.microsoft.com/office/powerpoint/2010/main" val="4369735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vl1pPr>
          </a:lstStyle>
          <a:p>
            <a:endParaRPr lang="it-IT"/>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vl1pPr>
          </a:lstStyle>
          <a:p>
            <a:endParaRPr lang="it-IT"/>
          </a:p>
        </p:txBody>
      </p:sp>
      <p:sp>
        <p:nvSpPr>
          <p:cNvPr id="3891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vl1pPr>
          </a:lstStyle>
          <a:p>
            <a:endParaRPr lang="it-IT"/>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vl1pPr>
          </a:lstStyle>
          <a:p>
            <a:fld id="{CE5BA1AD-DD7E-8849-BCAA-6C7B5F9BFDB8}" type="slidenum">
              <a:rPr lang="it-IT"/>
              <a:pPr/>
              <a:t>‹#›</a:t>
            </a:fld>
            <a:endParaRPr lang="it-IT"/>
          </a:p>
        </p:txBody>
      </p:sp>
    </p:spTree>
    <p:extLst>
      <p:ext uri="{BB962C8B-B14F-4D97-AF65-F5344CB8AC3E}">
        <p14:creationId xmlns:p14="http://schemas.microsoft.com/office/powerpoint/2010/main" val="3073400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it.wikipedia.org/wiki/GSM" TargetMode="External"/><Relationship Id="rId3" Type="http://schemas.openxmlformats.org/officeDocument/2006/relationships/hyperlink" Target="http://it.wikipedia.org/wiki/Universal_Mobile_Telecommunications_System" TargetMode="External"/><Relationship Id="rId7" Type="http://schemas.openxmlformats.org/officeDocument/2006/relationships/hyperlink" Target="https://it.wikipedia.org/wiki/TDMA"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it.wikipedia.org/wiki/Internet" TargetMode="External"/><Relationship Id="rId5" Type="http://schemas.openxmlformats.org/officeDocument/2006/relationships/hyperlink" Target="https://it.wikipedia.org/wiki/Rete_cellulare" TargetMode="External"/><Relationship Id="rId10" Type="http://schemas.openxmlformats.org/officeDocument/2006/relationships/hyperlink" Target="https://it.wikipedia.org/wiki/3GPP" TargetMode="External"/><Relationship Id="rId4" Type="http://schemas.openxmlformats.org/officeDocument/2006/relationships/hyperlink" Target="https://it.wikipedia.org/wiki/Commutazione_di_pacchetto" TargetMode="External"/><Relationship Id="rId9" Type="http://schemas.openxmlformats.org/officeDocument/2006/relationships/hyperlink" Target="https://it.wikipedia.org/wiki/ETSI"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t.wikipedia.org/wiki/Global_System_for_Mobile_Communication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it.wikipedia.org/wiki/1G" TargetMode="External"/><Relationship Id="rId3" Type="http://schemas.openxmlformats.org/officeDocument/2006/relationships/hyperlink" Target="https://it.wikipedia.org/wiki/Acronimo" TargetMode="External"/><Relationship Id="rId7" Type="http://schemas.openxmlformats.org/officeDocument/2006/relationships/hyperlink" Target="https://it.wikipedia.org/wiki/Telefonia_mobil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it.wikipedia.org/wiki/Analogico" TargetMode="External"/><Relationship Id="rId5" Type="http://schemas.openxmlformats.org/officeDocument/2006/relationships/hyperlink" Target="https://it.wikipedia.org/wiki/Standardizzazione_(ingegneria)" TargetMode="External"/><Relationship Id="rId10" Type="http://schemas.openxmlformats.org/officeDocument/2006/relationships/hyperlink" Target="https://it.wikipedia.org/wiki/XX_secolo" TargetMode="External"/><Relationship Id="rId4" Type="http://schemas.openxmlformats.org/officeDocument/2006/relationships/hyperlink" Target="https://it.wikipedia.org/wiki/Lingua_italiana" TargetMode="External"/><Relationship Id="rId9" Type="http://schemas.openxmlformats.org/officeDocument/2006/relationships/hyperlink" Target="https://it.wikipedia.org/wiki/Anni_198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it.wikipedia.org/w/index.php?title=Radiolinja&amp;action=edit&amp;redlink=1" TargetMode="External"/><Relationship Id="rId3" Type="http://schemas.openxmlformats.org/officeDocument/2006/relationships/hyperlink" Target="http://it.wikipedia.org/wiki/Protocollo_(informatica)" TargetMode="External"/><Relationship Id="rId7" Type="http://schemas.openxmlformats.org/officeDocument/2006/relationships/hyperlink" Target="https://it.wikipedia.org/wiki/Nokia_Network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it.wikipedia.org/wiki/Harri_Holkeri" TargetMode="External"/><Relationship Id="rId5" Type="http://schemas.openxmlformats.org/officeDocument/2006/relationships/hyperlink" Target="https://it.wikipedia.org/wiki/Andrew_Viterbi" TargetMode="External"/><Relationship Id="rId4" Type="http://schemas.openxmlformats.org/officeDocument/2006/relationships/hyperlink" Target="http://it.wikipedia.org/wiki/PSTN" TargetMode="External"/><Relationship Id="rId9" Type="http://schemas.openxmlformats.org/officeDocument/2006/relationships/hyperlink" Target="https://it.wikipedia.org/wiki/Elisa_Oyj"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7108C-7391-3541-817D-44043921ACD9}" type="slidenum">
              <a:rPr lang="it-IT"/>
              <a:pPr/>
              <a:t>1</a:t>
            </a:fld>
            <a:endParaRPr lang="it-IT"/>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564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0FB6A-37DB-AB4D-83F6-5BDB734FCC93}" type="slidenum">
              <a:rPr lang="it-IT"/>
              <a:pPr/>
              <a:t>10</a:t>
            </a:fld>
            <a:endParaRPr lang="it-IT"/>
          </a:p>
        </p:txBody>
      </p:sp>
      <p:sp>
        <p:nvSpPr>
          <p:cNvPr id="638978"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389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771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88BA2-2DDE-0F4E-AAD1-2D10D678FC4A}" type="slidenum">
              <a:rPr lang="it-IT"/>
              <a:pPr/>
              <a:t>11</a:t>
            </a:fld>
            <a:endParaRPr lang="it-IT"/>
          </a:p>
        </p:txBody>
      </p:sp>
      <p:sp>
        <p:nvSpPr>
          <p:cNvPr id="641026"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410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extLst>
      <p:ext uri="{BB962C8B-B14F-4D97-AF65-F5344CB8AC3E}">
        <p14:creationId xmlns:p14="http://schemas.microsoft.com/office/powerpoint/2010/main" val="2019642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B1BAC-C189-D747-B3F3-94CEA97331F3}" type="slidenum">
              <a:rPr lang="it-IT"/>
              <a:pPr/>
              <a:t>12</a:t>
            </a:fld>
            <a:endParaRPr lang="it-IT"/>
          </a:p>
        </p:txBody>
      </p:sp>
      <p:sp>
        <p:nvSpPr>
          <p:cNvPr id="643074"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43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002418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72C74-C567-EE4A-B6FD-21F0246710A3}" type="slidenum">
              <a:rPr lang="it-IT"/>
              <a:pPr/>
              <a:t>13</a:t>
            </a:fld>
            <a:endParaRPr lang="it-IT"/>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6064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618E1-D9E9-B340-B064-0941C6C1C079}" type="slidenum">
              <a:rPr lang="it-IT"/>
              <a:pPr/>
              <a:t>14</a:t>
            </a:fld>
            <a:endParaRPr lang="it-IT"/>
          </a:p>
        </p:txBody>
      </p:sp>
      <p:sp>
        <p:nvSpPr>
          <p:cNvPr id="645122"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45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u="sng" kern="1200" dirty="0">
                <a:solidFill>
                  <a:schemeClr val="tx1"/>
                </a:solidFill>
                <a:latin typeface="Times" charset="0"/>
                <a:ea typeface="+mn-ea"/>
                <a:cs typeface="+mn-cs"/>
                <a:hlinkClick r:id="rId3"/>
              </a:rPr>
              <a:t>Universal Mobile Telecommunications System</a:t>
            </a:r>
            <a:endParaRPr lang="en-US" sz="1200" u="sng" kern="1200" dirty="0">
              <a:solidFill>
                <a:schemeClr val="tx1"/>
              </a:solidFill>
              <a:latin typeface="Times" charset="0"/>
              <a:ea typeface="+mn-ea"/>
              <a:cs typeface="+mn-cs"/>
            </a:endParaRPr>
          </a:p>
          <a:p>
            <a:r>
              <a:rPr lang="en-US" sz="1200" u="sng" kern="1200" dirty="0">
                <a:solidFill>
                  <a:schemeClr val="tx1"/>
                </a:solidFill>
                <a:latin typeface="Times" charset="0"/>
                <a:ea typeface="+mn-ea"/>
                <a:cs typeface="+mn-cs"/>
              </a:rPr>
              <a:t>Universal</a:t>
            </a:r>
            <a:r>
              <a:rPr lang="en-US" sz="1200" u="sng" kern="1200" baseline="0" dirty="0">
                <a:solidFill>
                  <a:schemeClr val="tx1"/>
                </a:solidFill>
                <a:latin typeface="Times" charset="0"/>
                <a:ea typeface="+mn-ea"/>
                <a:cs typeface="+mn-cs"/>
              </a:rPr>
              <a:t> Subscriber Identity Module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t>EIR:</a:t>
            </a:r>
            <a:r>
              <a:rPr lang="en-US" sz="1200" dirty="0"/>
              <a:t> Equipment Identity Register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t>MSC:</a:t>
            </a:r>
            <a:r>
              <a:rPr lang="en-US" sz="1200" dirty="0"/>
              <a:t> Mobile Switching Center</a:t>
            </a:r>
          </a:p>
          <a:p>
            <a:pPr marL="0" marR="0" indent="0" algn="l" defTabSz="914400" rtl="0" eaLnBrk="1" fontAlgn="base" latinLnBrk="0" hangingPunct="1">
              <a:lnSpc>
                <a:spcPct val="100000"/>
              </a:lnSpc>
              <a:spcBef>
                <a:spcPct val="30000"/>
              </a:spcBef>
              <a:spcAft>
                <a:spcPct val="0"/>
              </a:spcAft>
              <a:buClrTx/>
              <a:buSzTx/>
              <a:buFontTx/>
              <a:buNone/>
              <a:tabLst/>
              <a:defRPr/>
            </a:pPr>
            <a:r>
              <a:rPr lang="it-IT" sz="1200" b="0" i="0" u="none" strike="noStrike" kern="1200" dirty="0">
                <a:solidFill>
                  <a:schemeClr val="tx1"/>
                </a:solidFill>
                <a:effectLst/>
                <a:latin typeface="Times" charset="0"/>
                <a:ea typeface="+mn-ea"/>
                <a:cs typeface="+mn-cs"/>
              </a:rPr>
              <a:t>General </a:t>
            </a:r>
            <a:r>
              <a:rPr lang="it-IT" sz="1200" b="0" i="0" u="none" strike="noStrike" kern="1200" dirty="0" err="1">
                <a:solidFill>
                  <a:schemeClr val="tx1"/>
                </a:solidFill>
                <a:effectLst/>
                <a:latin typeface="Times" charset="0"/>
                <a:ea typeface="+mn-ea"/>
                <a:cs typeface="+mn-cs"/>
              </a:rPr>
              <a:t>Packet</a:t>
            </a:r>
            <a:r>
              <a:rPr lang="it-IT" sz="1200" b="0" i="0" u="none" strike="noStrike" kern="1200" dirty="0">
                <a:solidFill>
                  <a:schemeClr val="tx1"/>
                </a:solidFill>
                <a:effectLst/>
                <a:latin typeface="Times" charset="0"/>
                <a:ea typeface="+mn-ea"/>
                <a:cs typeface="+mn-cs"/>
              </a:rPr>
              <a:t> Radio Service</a:t>
            </a:r>
            <a:r>
              <a:rPr lang="en-US" sz="1200" b="0" i="0" u="none" strike="noStrike" kern="1200" dirty="0">
                <a:solidFill>
                  <a:schemeClr val="tx1"/>
                </a:solidFill>
                <a:effectLst/>
                <a:latin typeface="Times" charset="0"/>
                <a:ea typeface="+mn-ea"/>
                <a:cs typeface="+mn-cs"/>
              </a:rPr>
              <a:t>:</a:t>
            </a:r>
            <a:r>
              <a:rPr lang="en-US" sz="1200" b="0" i="0" u="none" strike="noStrike" kern="1200" baseline="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È</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stato</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il</a:t>
            </a:r>
            <a:r>
              <a:rPr lang="en-US" sz="1200" b="0" i="0" u="none" strike="noStrike" kern="1200" dirty="0">
                <a:solidFill>
                  <a:schemeClr val="tx1"/>
                </a:solidFill>
                <a:effectLst/>
                <a:latin typeface="Times" charset="0"/>
                <a:ea typeface="+mn-ea"/>
                <a:cs typeface="+mn-cs"/>
              </a:rPr>
              <a:t> primo </a:t>
            </a:r>
            <a:r>
              <a:rPr lang="en-US" sz="1200" b="0" i="0" u="none" strike="noStrike" kern="1200" dirty="0" err="1">
                <a:solidFill>
                  <a:schemeClr val="tx1"/>
                </a:solidFill>
                <a:effectLst/>
                <a:latin typeface="Times" charset="0"/>
                <a:ea typeface="+mn-ea"/>
                <a:cs typeface="+mn-cs"/>
              </a:rPr>
              <a:t>sistema</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cellulare</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progettato</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specificamente</a:t>
            </a:r>
            <a:r>
              <a:rPr lang="en-US" sz="1200" b="0" i="0" u="none" strike="noStrike" kern="1200" dirty="0">
                <a:solidFill>
                  <a:schemeClr val="tx1"/>
                </a:solidFill>
                <a:effectLst/>
                <a:latin typeface="Times" charset="0"/>
                <a:ea typeface="+mn-ea"/>
                <a:cs typeface="+mn-cs"/>
              </a:rPr>
              <a:t> per </a:t>
            </a:r>
            <a:r>
              <a:rPr lang="en-US" sz="1200" b="0" i="0" u="none" strike="noStrike" kern="1200" dirty="0" err="1">
                <a:solidFill>
                  <a:schemeClr val="tx1"/>
                </a:solidFill>
                <a:effectLst/>
                <a:latin typeface="Times" charset="0"/>
                <a:ea typeface="+mn-ea"/>
                <a:cs typeface="+mn-cs"/>
              </a:rPr>
              <a:t>realizzare</a:t>
            </a:r>
            <a:r>
              <a:rPr lang="en-US" sz="1200" b="0" i="0" u="none" strike="noStrike" kern="1200" dirty="0">
                <a:solidFill>
                  <a:schemeClr val="tx1"/>
                </a:solidFill>
                <a:effectLst/>
                <a:latin typeface="Times" charset="0"/>
                <a:ea typeface="+mn-ea"/>
                <a:cs typeface="+mn-cs"/>
              </a:rPr>
              <a:t> un </a:t>
            </a:r>
            <a:r>
              <a:rPr lang="en-US" sz="1200" b="0" i="0" u="none" strike="noStrike" kern="1200" dirty="0" err="1">
                <a:solidFill>
                  <a:schemeClr val="tx1"/>
                </a:solidFill>
                <a:effectLst/>
                <a:latin typeface="Times" charset="0"/>
                <a:ea typeface="+mn-ea"/>
                <a:cs typeface="+mn-cs"/>
              </a:rPr>
              <a:t>trasferimento</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dati</a:t>
            </a:r>
            <a:r>
              <a:rPr lang="en-US" sz="1200" b="0" i="0" u="none" strike="noStrike" kern="1200" dirty="0">
                <a:solidFill>
                  <a:schemeClr val="tx1"/>
                </a:solidFill>
                <a:effectLst/>
                <a:latin typeface="Times" charset="0"/>
                <a:ea typeface="+mn-ea"/>
                <a:cs typeface="+mn-cs"/>
              </a:rPr>
              <a:t> a </a:t>
            </a:r>
            <a:r>
              <a:rPr lang="en-US" sz="1200" b="0" i="0" u="none" strike="noStrike" kern="1200" dirty="0">
                <a:solidFill>
                  <a:schemeClr val="tx1"/>
                </a:solidFill>
                <a:effectLst/>
                <a:latin typeface="Times" charset="0"/>
                <a:ea typeface="+mn-ea"/>
                <a:cs typeface="+mn-cs"/>
                <a:hlinkClick r:id="rId4" tooltip="Commutazione di pacchetto"/>
              </a:rPr>
              <a:t>commutazione di pacchetto</a:t>
            </a:r>
            <a:r>
              <a:rPr lang="en-US" sz="1200" b="0" i="0" u="none" strike="noStrike" kern="1200" dirty="0">
                <a:solidFill>
                  <a:schemeClr val="tx1"/>
                </a:solidFill>
                <a:effectLst/>
                <a:latin typeface="Times" charset="0"/>
                <a:ea typeface="+mn-ea"/>
                <a:cs typeface="+mn-cs"/>
              </a:rPr>
              <a:t> e a media </a:t>
            </a:r>
            <a:r>
              <a:rPr lang="en-US" sz="1200" b="0" i="0" u="none" strike="noStrike" kern="1200" dirty="0" err="1">
                <a:solidFill>
                  <a:schemeClr val="tx1"/>
                </a:solidFill>
                <a:effectLst/>
                <a:latin typeface="Times" charset="0"/>
                <a:ea typeface="+mn-ea"/>
                <a:cs typeface="+mn-cs"/>
              </a:rPr>
              <a:t>velocità</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su</a:t>
            </a:r>
            <a:r>
              <a:rPr lang="en-US" sz="1200" b="0" i="0" u="none" strike="noStrike" kern="1200" dirty="0">
                <a:solidFill>
                  <a:schemeClr val="tx1"/>
                </a:solidFill>
                <a:effectLst/>
                <a:latin typeface="Times" charset="0"/>
                <a:ea typeface="+mn-ea"/>
                <a:cs typeface="+mn-cs"/>
              </a:rPr>
              <a:t> </a:t>
            </a:r>
            <a:r>
              <a:rPr lang="en-US" sz="1200" b="0" i="0" u="none" strike="noStrike" kern="1200" dirty="0">
                <a:solidFill>
                  <a:schemeClr val="tx1"/>
                </a:solidFill>
                <a:effectLst/>
                <a:latin typeface="Times" charset="0"/>
                <a:ea typeface="+mn-ea"/>
                <a:cs typeface="+mn-cs"/>
                <a:hlinkClick r:id="rId5" tooltip="Rete cellulare"/>
              </a:rPr>
              <a:t>rete cellulare</a:t>
            </a:r>
            <a:r>
              <a:rPr lang="en-US" sz="1200" b="0" i="0" u="none" strike="noStrike" kern="1200" dirty="0">
                <a:solidFill>
                  <a:schemeClr val="tx1"/>
                </a:solidFill>
                <a:effectLst/>
                <a:latin typeface="Times" charset="0"/>
                <a:ea typeface="+mn-ea"/>
                <a:cs typeface="+mn-cs"/>
              </a:rPr>
              <a:t> per </a:t>
            </a:r>
            <a:r>
              <a:rPr lang="en-US" sz="1200" b="0" i="0" u="none" strike="noStrike" kern="1200" dirty="0" err="1">
                <a:solidFill>
                  <a:schemeClr val="tx1"/>
                </a:solidFill>
                <a:effectLst/>
                <a:latin typeface="Times" charset="0"/>
                <a:ea typeface="+mn-ea"/>
                <a:cs typeface="+mn-cs"/>
              </a:rPr>
              <a:t>agganciarsi</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alla</a:t>
            </a:r>
            <a:r>
              <a:rPr lang="en-US" sz="1200" b="0" i="0" u="none" strike="noStrike" kern="1200" dirty="0">
                <a:solidFill>
                  <a:schemeClr val="tx1"/>
                </a:solidFill>
                <a:effectLst/>
                <a:latin typeface="Times" charset="0"/>
                <a:ea typeface="+mn-ea"/>
                <a:cs typeface="+mn-cs"/>
              </a:rPr>
              <a:t> rete </a:t>
            </a:r>
            <a:r>
              <a:rPr lang="en-US" sz="1200" b="0" i="0" u="none" strike="noStrike" kern="1200" dirty="0">
                <a:solidFill>
                  <a:schemeClr val="tx1"/>
                </a:solidFill>
                <a:effectLst/>
                <a:latin typeface="Times" charset="0"/>
                <a:ea typeface="+mn-ea"/>
                <a:cs typeface="+mn-cs"/>
                <a:hlinkClick r:id="rId6" tooltip="Internet"/>
              </a:rPr>
              <a:t>Internet</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usando</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i</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canali</a:t>
            </a:r>
            <a:r>
              <a:rPr lang="en-US" sz="1200" b="0" i="0" u="none" strike="noStrike" kern="1200" dirty="0">
                <a:solidFill>
                  <a:schemeClr val="tx1"/>
                </a:solidFill>
                <a:effectLst/>
                <a:latin typeface="Times" charset="0"/>
                <a:ea typeface="+mn-ea"/>
                <a:cs typeface="+mn-cs"/>
              </a:rPr>
              <a:t> </a:t>
            </a:r>
            <a:r>
              <a:rPr lang="en-US" sz="1200" b="0" i="0" u="none" strike="noStrike" kern="1200" dirty="0">
                <a:solidFill>
                  <a:schemeClr val="tx1"/>
                </a:solidFill>
                <a:effectLst/>
                <a:latin typeface="Times" charset="0"/>
                <a:ea typeface="+mn-ea"/>
                <a:cs typeface="+mn-cs"/>
                <a:hlinkClick r:id="rId7" tooltip="TDMA"/>
              </a:rPr>
              <a:t>TDMA</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della</a:t>
            </a:r>
            <a:r>
              <a:rPr lang="en-US" sz="1200" b="0" i="0" u="none" strike="noStrike" kern="1200" dirty="0">
                <a:solidFill>
                  <a:schemeClr val="tx1"/>
                </a:solidFill>
                <a:effectLst/>
                <a:latin typeface="Times" charset="0"/>
                <a:ea typeface="+mn-ea"/>
                <a:cs typeface="+mn-cs"/>
              </a:rPr>
              <a:t> rete </a:t>
            </a:r>
            <a:r>
              <a:rPr lang="en-US" sz="1200" b="0" i="0" u="none" strike="noStrike" kern="1200" dirty="0">
                <a:solidFill>
                  <a:schemeClr val="tx1"/>
                </a:solidFill>
                <a:effectLst/>
                <a:latin typeface="Times" charset="0"/>
                <a:ea typeface="+mn-ea"/>
                <a:cs typeface="+mn-cs"/>
                <a:hlinkClick r:id="rId8" tooltip="GSM"/>
              </a:rPr>
              <a:t>GSM</a:t>
            </a:r>
            <a:r>
              <a:rPr lang="en-US" sz="1200" b="0" i="0" u="none" strike="noStrike" kern="1200" dirty="0">
                <a:solidFill>
                  <a:schemeClr val="tx1"/>
                </a:solidFill>
                <a:effectLst/>
                <a:latin typeface="Times" charset="0"/>
                <a:ea typeface="+mn-ea"/>
                <a:cs typeface="+mn-cs"/>
              </a:rPr>
              <a:t>. In un primo </a:t>
            </a:r>
            <a:r>
              <a:rPr lang="en-US" sz="1200" b="0" i="0" u="none" strike="noStrike" kern="1200" dirty="0" err="1">
                <a:solidFill>
                  <a:schemeClr val="tx1"/>
                </a:solidFill>
                <a:effectLst/>
                <a:latin typeface="Times" charset="0"/>
                <a:ea typeface="+mn-ea"/>
                <a:cs typeface="+mn-cs"/>
              </a:rPr>
              <a:t>momento</a:t>
            </a:r>
            <a:r>
              <a:rPr lang="en-US" sz="1200" b="0" i="0" u="none" strike="noStrike" kern="1200" dirty="0">
                <a:solidFill>
                  <a:schemeClr val="tx1"/>
                </a:solidFill>
                <a:effectLst/>
                <a:latin typeface="Times" charset="0"/>
                <a:ea typeface="+mn-ea"/>
                <a:cs typeface="+mn-cs"/>
              </a:rPr>
              <a:t> la </a:t>
            </a:r>
            <a:r>
              <a:rPr lang="en-US" sz="1200" b="0" i="0" u="none" strike="noStrike" kern="1200" dirty="0" err="1">
                <a:solidFill>
                  <a:schemeClr val="tx1"/>
                </a:solidFill>
                <a:effectLst/>
                <a:latin typeface="Times" charset="0"/>
                <a:ea typeface="+mn-ea"/>
                <a:cs typeface="+mn-cs"/>
              </a:rPr>
              <a:t>definizione</a:t>
            </a:r>
            <a:r>
              <a:rPr lang="en-US" sz="1200" b="0" i="0" u="none" strike="noStrike" kern="1200" dirty="0">
                <a:solidFill>
                  <a:schemeClr val="tx1"/>
                </a:solidFill>
                <a:effectLst/>
                <a:latin typeface="Times" charset="0"/>
                <a:ea typeface="+mn-ea"/>
                <a:cs typeface="+mn-cs"/>
              </a:rPr>
              <a:t> di </a:t>
            </a:r>
            <a:r>
              <a:rPr lang="en-US" sz="1200" b="0" i="0" u="none" strike="noStrike" kern="1200" dirty="0" err="1">
                <a:solidFill>
                  <a:schemeClr val="tx1"/>
                </a:solidFill>
                <a:effectLst/>
                <a:latin typeface="Times" charset="0"/>
                <a:ea typeface="+mn-ea"/>
                <a:cs typeface="+mn-cs"/>
              </a:rPr>
              <a:t>tali</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specifiche</a:t>
            </a:r>
            <a:r>
              <a:rPr lang="en-US" sz="1200" b="0" i="0" u="none" strike="noStrike" kern="1200" dirty="0">
                <a:solidFill>
                  <a:schemeClr val="tx1"/>
                </a:solidFill>
                <a:effectLst/>
                <a:latin typeface="Times" charset="0"/>
                <a:ea typeface="+mn-ea"/>
                <a:cs typeface="+mn-cs"/>
              </a:rPr>
              <a:t> era </a:t>
            </a:r>
            <a:r>
              <a:rPr lang="en-US" sz="1200" b="0" i="0" u="none" strike="noStrike" kern="1200" dirty="0" err="1">
                <a:solidFill>
                  <a:schemeClr val="tx1"/>
                </a:solidFill>
                <a:effectLst/>
                <a:latin typeface="Times" charset="0"/>
                <a:ea typeface="+mn-ea"/>
                <a:cs typeface="+mn-cs"/>
              </a:rPr>
              <a:t>demandata</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all'</a:t>
            </a:r>
            <a:r>
              <a:rPr lang="en-US" sz="1200" b="0" i="0" u="none" strike="noStrike" kern="1200" dirty="0" err="1">
                <a:solidFill>
                  <a:schemeClr val="tx1"/>
                </a:solidFill>
                <a:effectLst/>
                <a:latin typeface="Times" charset="0"/>
                <a:ea typeface="+mn-ea"/>
                <a:cs typeface="+mn-cs"/>
                <a:hlinkClick r:id="rId9" tooltip="ETSI"/>
              </a:rPr>
              <a:t>ETSI</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mentre</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attualmente</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è</a:t>
            </a:r>
            <a:r>
              <a:rPr lang="en-US" sz="1200" b="0" i="0" u="none" strike="noStrike" kern="1200" dirty="0">
                <a:solidFill>
                  <a:schemeClr val="tx1"/>
                </a:solidFill>
                <a:effectLst/>
                <a:latin typeface="Times" charset="0"/>
                <a:ea typeface="+mn-ea"/>
                <a:cs typeface="+mn-cs"/>
              </a:rPr>
              <a:t> </a:t>
            </a:r>
            <a:r>
              <a:rPr lang="en-US" sz="1200" b="0" i="0" u="none" strike="noStrike" kern="1200" dirty="0" err="1">
                <a:solidFill>
                  <a:schemeClr val="tx1"/>
                </a:solidFill>
                <a:effectLst/>
                <a:latin typeface="Times" charset="0"/>
                <a:ea typeface="+mn-ea"/>
                <a:cs typeface="+mn-cs"/>
              </a:rPr>
              <a:t>affidata</a:t>
            </a:r>
            <a:r>
              <a:rPr lang="en-US" sz="1200" b="0" i="0" u="none" strike="noStrike" kern="1200" dirty="0">
                <a:solidFill>
                  <a:schemeClr val="tx1"/>
                </a:solidFill>
                <a:effectLst/>
                <a:latin typeface="Times" charset="0"/>
                <a:ea typeface="+mn-ea"/>
                <a:cs typeface="+mn-cs"/>
              </a:rPr>
              <a:t> al </a:t>
            </a:r>
            <a:r>
              <a:rPr lang="en-US" sz="1200" b="0" i="0" u="none" strike="noStrike" kern="1200" dirty="0" err="1">
                <a:solidFill>
                  <a:schemeClr val="tx1"/>
                </a:solidFill>
                <a:effectLst/>
                <a:latin typeface="Times" charset="0"/>
                <a:ea typeface="+mn-ea"/>
                <a:cs typeface="+mn-cs"/>
              </a:rPr>
              <a:t>Comitato</a:t>
            </a:r>
            <a:r>
              <a:rPr lang="en-US" sz="1200" b="0" i="0" u="none" strike="noStrike" kern="1200" dirty="0">
                <a:solidFill>
                  <a:schemeClr val="tx1"/>
                </a:solidFill>
                <a:effectLst/>
                <a:latin typeface="Times" charset="0"/>
                <a:ea typeface="+mn-ea"/>
                <a:cs typeface="+mn-cs"/>
              </a:rPr>
              <a:t> </a:t>
            </a:r>
            <a:r>
              <a:rPr lang="en-US" sz="1200" b="0" i="0" u="none" strike="noStrike" kern="1200" dirty="0">
                <a:solidFill>
                  <a:schemeClr val="tx1"/>
                </a:solidFill>
                <a:effectLst/>
                <a:latin typeface="Times" charset="0"/>
                <a:ea typeface="+mn-ea"/>
                <a:cs typeface="+mn-cs"/>
                <a:hlinkClick r:id="rId10"/>
              </a:rPr>
              <a:t>3GPP</a:t>
            </a:r>
            <a:r>
              <a:rPr lang="en-US" sz="1200" b="0" i="0" u="none" strike="noStrike" kern="1200" baseline="0" dirty="0">
                <a:solidFill>
                  <a:schemeClr val="tx1"/>
                </a:solidFill>
                <a:effectLst/>
                <a:latin typeface="Times" charset="0"/>
                <a:ea typeface="+mn-ea"/>
                <a:cs typeface="+mn-cs"/>
              </a:rPr>
              <a:t> (3</a:t>
            </a:r>
            <a:r>
              <a:rPr lang="en-US" sz="1200" b="0" i="0" u="none" strike="noStrike" kern="1200" baseline="30000" dirty="0">
                <a:solidFill>
                  <a:schemeClr val="tx1"/>
                </a:solidFill>
                <a:effectLst/>
                <a:latin typeface="Times" charset="0"/>
                <a:ea typeface="+mn-ea"/>
                <a:cs typeface="+mn-cs"/>
              </a:rPr>
              <a:t>rd</a:t>
            </a:r>
            <a:r>
              <a:rPr lang="en-US" sz="1200" b="0" i="0" u="none" strike="noStrike" kern="1200" baseline="0" dirty="0">
                <a:solidFill>
                  <a:schemeClr val="tx1"/>
                </a:solidFill>
                <a:effectLst/>
                <a:latin typeface="Times" charset="0"/>
                <a:ea typeface="+mn-ea"/>
                <a:cs typeface="+mn-cs"/>
              </a:rPr>
              <a:t> generation partnership project)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dirty="0">
                <a:solidFill>
                  <a:schemeClr val="tx1"/>
                </a:solidFill>
                <a:effectLst/>
                <a:latin typeface="Times" charset="0"/>
                <a:ea typeface="+mn-ea"/>
                <a:cs typeface="+mn-cs"/>
              </a:rPr>
              <a:t>Enhanced Data rates for GSM Evolution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1" i="0" u="none" strike="noStrike" kern="1200" dirty="0">
              <a:solidFill>
                <a:schemeClr val="tx1"/>
              </a:solidFill>
              <a:effectLst/>
              <a:latin typeface="Times"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dirty="0">
                <a:solidFill>
                  <a:schemeClr val="tx1"/>
                </a:solidFill>
                <a:effectLst/>
                <a:latin typeface="Times" charset="0"/>
                <a:ea typeface="+mn-ea"/>
                <a:cs typeface="+mn-cs"/>
              </a:rPr>
              <a:t>1998 3GPP </a:t>
            </a:r>
            <a:r>
              <a:rPr lang="en-GB" sz="1200" b="0" i="1" u="none" strike="noStrike" kern="1200" dirty="0">
                <a:solidFill>
                  <a:schemeClr val="tx1"/>
                </a:solidFill>
                <a:effectLst/>
                <a:latin typeface="Times" charset="0"/>
                <a:ea typeface="+mn-ea"/>
                <a:cs typeface="+mn-cs"/>
              </a:rPr>
              <a:t>3rd Generation Partnership Project is founded, services start after 2003</a:t>
            </a:r>
            <a:endParaRPr lang="it-IT" sz="1200" b="0" i="0" u="none" strike="noStrike" kern="1200" dirty="0">
              <a:solidFill>
                <a:schemeClr val="tx1"/>
              </a:solidFill>
              <a:effectLst/>
              <a:latin typeface="Times" charset="0"/>
              <a:ea typeface="+mn-ea"/>
              <a:cs typeface="+mn-cs"/>
            </a:endParaRPr>
          </a:p>
        </p:txBody>
      </p:sp>
    </p:spTree>
    <p:extLst>
      <p:ext uri="{BB962C8B-B14F-4D97-AF65-F5344CB8AC3E}">
        <p14:creationId xmlns:p14="http://schemas.microsoft.com/office/powerpoint/2010/main" val="17023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8B600-9873-8244-87D1-FA0A3471E4FC}" type="slidenum">
              <a:rPr lang="it-IT"/>
              <a:pPr/>
              <a:t>15</a:t>
            </a:fld>
            <a:endParaRPr lang="it-IT"/>
          </a:p>
        </p:txBody>
      </p:sp>
      <p:sp>
        <p:nvSpPr>
          <p:cNvPr id="647170"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47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dirty="0"/>
              <a:t>Serving GPRS Support Node</a:t>
            </a:r>
          </a:p>
          <a:p>
            <a:r>
              <a:rPr lang="en-US" sz="1200" dirty="0"/>
              <a:t>Gateway GPRS Support Node</a:t>
            </a:r>
          </a:p>
          <a:p>
            <a:r>
              <a:rPr lang="en-US" sz="1200" b="1" dirty="0"/>
              <a:t>MSC:</a:t>
            </a:r>
            <a:r>
              <a:rPr lang="en-US" sz="1200" dirty="0"/>
              <a:t> Mobile Switching Center</a:t>
            </a:r>
            <a:endParaRPr lang="en-US" dirty="0"/>
          </a:p>
        </p:txBody>
      </p:sp>
    </p:spTree>
    <p:extLst>
      <p:ext uri="{BB962C8B-B14F-4D97-AF65-F5344CB8AC3E}">
        <p14:creationId xmlns:p14="http://schemas.microsoft.com/office/powerpoint/2010/main" val="748150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10AD6-BB0E-C147-BBB2-C966FB133EF7}" type="slidenum">
              <a:rPr lang="it-IT"/>
              <a:pPr/>
              <a:t>16</a:t>
            </a:fld>
            <a:endParaRPr lang="it-IT"/>
          </a:p>
        </p:txBody>
      </p:sp>
      <p:sp>
        <p:nvSpPr>
          <p:cNvPr id="649218"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49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54095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AEEC2-D9FB-B74A-9B07-CBCD6B79B9F7}" type="slidenum">
              <a:rPr lang="it-IT"/>
              <a:pPr/>
              <a:t>17</a:t>
            </a:fld>
            <a:endParaRPr lang="it-IT"/>
          </a:p>
        </p:txBody>
      </p:sp>
      <p:sp>
        <p:nvSpPr>
          <p:cNvPr id="651266"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5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dirty="0" err="1"/>
              <a:t>AuC</a:t>
            </a:r>
            <a:r>
              <a:rPr lang="en-US" sz="1200"/>
              <a:t> Authentication </a:t>
            </a:r>
            <a:r>
              <a:rPr lang="en-US" sz="1200" dirty="0"/>
              <a:t>Center</a:t>
            </a:r>
            <a:endParaRPr lang="en-US" dirty="0"/>
          </a:p>
        </p:txBody>
      </p:sp>
    </p:spTree>
    <p:extLst>
      <p:ext uri="{BB962C8B-B14F-4D97-AF65-F5344CB8AC3E}">
        <p14:creationId xmlns:p14="http://schemas.microsoft.com/office/powerpoint/2010/main" val="411960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7A1FAB-8581-644C-A4B6-05D9E34463C5}" type="slidenum">
              <a:rPr lang="it-IT"/>
              <a:pPr/>
              <a:t>18</a:t>
            </a:fld>
            <a:endParaRPr lang="it-IT"/>
          </a:p>
        </p:txBody>
      </p:sp>
      <p:sp>
        <p:nvSpPr>
          <p:cNvPr id="653314"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53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122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92C24-9ECD-4C49-B0A3-6C7A5D9BA58B}" type="slidenum">
              <a:rPr lang="it-IT"/>
              <a:pPr/>
              <a:t>19</a:t>
            </a:fld>
            <a:endParaRPr lang="it-IT"/>
          </a:p>
        </p:txBody>
      </p:sp>
      <p:sp>
        <p:nvSpPr>
          <p:cNvPr id="655362"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55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5422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F2E33-C3C0-8C47-9BF9-6952486A4096}" type="slidenum">
              <a:rPr lang="it-IT"/>
              <a:pPr/>
              <a:t>2</a:t>
            </a:fld>
            <a:endParaRPr lang="it-IT"/>
          </a:p>
        </p:txBody>
      </p:sp>
      <p:sp>
        <p:nvSpPr>
          <p:cNvPr id="628738"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287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u="sng" kern="1200" dirty="0">
                <a:solidFill>
                  <a:schemeClr val="tx1"/>
                </a:solidFill>
                <a:latin typeface="Times" charset="0"/>
                <a:ea typeface="+mn-ea"/>
                <a:cs typeface="+mn-cs"/>
                <a:hlinkClick r:id="rId3"/>
              </a:rPr>
              <a:t>Global System for Mobile Communications</a:t>
            </a:r>
            <a:r>
              <a:rPr lang="en-US" sz="1200" u="sng" kern="1200" dirty="0">
                <a:solidFill>
                  <a:schemeClr val="tx1"/>
                </a:solidFill>
                <a:latin typeface="Times" charset="0"/>
                <a:ea typeface="+mn-ea"/>
                <a:cs typeface="+mn-cs"/>
              </a:rPr>
              <a:t>: </a:t>
            </a:r>
            <a:r>
              <a:rPr lang="en-US" sz="1200" b="0" i="0" u="none" strike="noStrike" kern="1200" dirty="0">
                <a:solidFill>
                  <a:schemeClr val="tx1"/>
                </a:solidFill>
                <a:effectLst/>
                <a:latin typeface="Times" charset="0"/>
                <a:ea typeface="+mn-ea"/>
                <a:cs typeface="+mn-cs"/>
              </a:rPr>
              <a:t>first deployed in Finland (Telecom Finland) in December 1991</a:t>
            </a:r>
          </a:p>
          <a:p>
            <a:r>
              <a:rPr lang="en-US" sz="1200" b="0" i="0" u="none" strike="noStrike" kern="1200" dirty="0">
                <a:solidFill>
                  <a:schemeClr val="tx1"/>
                </a:solidFill>
                <a:effectLst/>
                <a:latin typeface="Times" charset="0"/>
                <a:ea typeface="+mn-ea"/>
                <a:cs typeface="+mn-cs"/>
              </a:rPr>
              <a:t>Universal Mobile Telecommunications System:</a:t>
            </a:r>
            <a:r>
              <a:rPr lang="en-US" sz="1200" b="0" i="0" u="none" strike="noStrike" kern="1200" baseline="0" dirty="0">
                <a:solidFill>
                  <a:schemeClr val="tx1"/>
                </a:solidFill>
                <a:effectLst/>
                <a:latin typeface="Times" charset="0"/>
                <a:ea typeface="+mn-ea"/>
                <a:cs typeface="+mn-cs"/>
              </a:rPr>
              <a:t> first deployed in UK in 2003 by “3”</a:t>
            </a:r>
            <a:endParaRPr lang="en-US" sz="1200" u="sng" kern="1200" dirty="0">
              <a:solidFill>
                <a:schemeClr val="tx1"/>
              </a:solidFill>
              <a:latin typeface="Times" charset="0"/>
              <a:ea typeface="+mn-ea"/>
              <a:cs typeface="+mn-cs"/>
            </a:endParaRPr>
          </a:p>
          <a:p>
            <a:r>
              <a:rPr lang="en-US" sz="1200" u="sng" kern="1200" dirty="0">
                <a:solidFill>
                  <a:schemeClr val="tx1"/>
                </a:solidFill>
                <a:latin typeface="Times" charset="0"/>
                <a:ea typeface="+mn-ea"/>
                <a:cs typeface="+mn-cs"/>
              </a:rPr>
              <a:t>Subscriber Identity Module</a:t>
            </a:r>
            <a:endParaRPr lang="en-US" dirty="0"/>
          </a:p>
        </p:txBody>
      </p:sp>
    </p:spTree>
    <p:extLst>
      <p:ext uri="{BB962C8B-B14F-4D97-AF65-F5344CB8AC3E}">
        <p14:creationId xmlns:p14="http://schemas.microsoft.com/office/powerpoint/2010/main" val="489418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F2C73F-928C-9B47-9882-A610932DE63F}" type="slidenum">
              <a:rPr lang="it-IT"/>
              <a:pPr/>
              <a:t>20</a:t>
            </a:fld>
            <a:endParaRPr lang="it-IT"/>
          </a:p>
        </p:txBody>
      </p:sp>
      <p:sp>
        <p:nvSpPr>
          <p:cNvPr id="657410"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5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6191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30AC1-53D6-BE4C-ACCE-C642752BCFC7}" type="slidenum">
              <a:rPr lang="it-IT"/>
              <a:pPr/>
              <a:t>21</a:t>
            </a:fld>
            <a:endParaRPr lang="it-IT"/>
          </a:p>
        </p:txBody>
      </p:sp>
      <p:sp>
        <p:nvSpPr>
          <p:cNvPr id="659458"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25054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2951D-3DB0-604A-83C5-456A622CE0E0}" type="slidenum">
              <a:rPr lang="it-IT"/>
              <a:pPr/>
              <a:t>22</a:t>
            </a:fld>
            <a:endParaRPr lang="it-IT"/>
          </a:p>
        </p:txBody>
      </p:sp>
      <p:sp>
        <p:nvSpPr>
          <p:cNvPr id="661506"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6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0" i="0" u="none" strike="noStrike" kern="1200" dirty="0">
                <a:solidFill>
                  <a:schemeClr val="tx1"/>
                </a:solidFill>
                <a:effectLst/>
                <a:latin typeface="Times" charset="0"/>
                <a:ea typeface="+mn-ea"/>
                <a:cs typeface="+mn-cs"/>
              </a:rPr>
              <a:t>A bearer service is a link between two points, which is defined by a certain set of characteristics. </a:t>
            </a:r>
            <a:endParaRPr lang="en-US" dirty="0"/>
          </a:p>
        </p:txBody>
      </p:sp>
    </p:spTree>
    <p:extLst>
      <p:ext uri="{BB962C8B-B14F-4D97-AF65-F5344CB8AC3E}">
        <p14:creationId xmlns:p14="http://schemas.microsoft.com/office/powerpoint/2010/main" val="58618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B043A-9E39-F647-AAFD-025C93E31A4F}" type="slidenum">
              <a:rPr lang="it-IT"/>
              <a:pPr/>
              <a:t>23</a:t>
            </a:fld>
            <a:endParaRPr lang="it-IT"/>
          </a:p>
        </p:txBody>
      </p:sp>
      <p:sp>
        <p:nvSpPr>
          <p:cNvPr id="663554"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6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565538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E8EF7-3C86-D14A-B338-C7C1A8EE12E0}" type="slidenum">
              <a:rPr lang="it-IT"/>
              <a:pPr/>
              <a:t>24</a:t>
            </a:fld>
            <a:endParaRPr lang="it-IT"/>
          </a:p>
        </p:txBody>
      </p:sp>
      <p:sp>
        <p:nvSpPr>
          <p:cNvPr id="665602"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65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032934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93D52-8164-574C-9CF4-A679D9A841E9}" type="slidenum">
              <a:rPr lang="it-IT"/>
              <a:pPr/>
              <a:t>25</a:t>
            </a:fld>
            <a:endParaRPr lang="it-IT"/>
          </a:p>
        </p:txBody>
      </p:sp>
      <p:sp>
        <p:nvSpPr>
          <p:cNvPr id="667650"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67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77549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572C74-C567-EE4A-B6FD-21F0246710A3}" type="slidenum">
              <a:rPr lang="it-IT"/>
              <a:pPr/>
              <a:t>26</a:t>
            </a:fld>
            <a:endParaRPr lang="it-IT"/>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917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B6AA2-9E0E-C44E-9DDF-9E9DC5985F6F}" type="slidenum">
              <a:rPr lang="it-IT"/>
              <a:pPr/>
              <a:t>3</a:t>
            </a:fld>
            <a:endParaRPr lang="it-IT"/>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r>
              <a:rPr lang="en-US" sz="1200" b="1" kern="1200" dirty="0">
                <a:solidFill>
                  <a:schemeClr val="tx1"/>
                </a:solidFill>
                <a:latin typeface="Times" charset="0"/>
                <a:ea typeface="+mn-ea"/>
                <a:cs typeface="+mn-cs"/>
              </a:rPr>
              <a:t>GSM, </a:t>
            </a:r>
            <a:r>
              <a:rPr lang="en-US" sz="1200" b="1" kern="1200" dirty="0" err="1">
                <a:solidFill>
                  <a:schemeClr val="tx1"/>
                </a:solidFill>
                <a:latin typeface="Times" charset="0"/>
                <a:ea typeface="+mn-ea"/>
                <a:cs typeface="+mn-cs"/>
              </a:rPr>
              <a:t>sigla</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di</a:t>
            </a:r>
            <a:r>
              <a:rPr lang="en-US" sz="1200" b="1" kern="1200" dirty="0">
                <a:solidFill>
                  <a:schemeClr val="tx1"/>
                </a:solidFill>
                <a:latin typeface="Times" charset="0"/>
                <a:ea typeface="+mn-ea"/>
                <a:cs typeface="+mn-cs"/>
              </a:rPr>
              <a:t> Global System for Mobile Communications</a:t>
            </a:r>
            <a:endParaRPr lang="en-US" dirty="0"/>
          </a:p>
        </p:txBody>
      </p:sp>
    </p:spTree>
    <p:extLst>
      <p:ext uri="{BB962C8B-B14F-4D97-AF65-F5344CB8AC3E}">
        <p14:creationId xmlns:p14="http://schemas.microsoft.com/office/powerpoint/2010/main" val="265689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Times" charset="0"/>
                <a:ea typeface="+mn-ea"/>
                <a:cs typeface="+mn-cs"/>
              </a:rPr>
              <a:t>TACS</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3" tooltip="Acronimo"/>
              </a:rPr>
              <a:t>acronimo</a:t>
            </a:r>
            <a:r>
              <a:rPr lang="en-GB" sz="1200" b="0" i="0" u="none" strike="noStrike" kern="1200" dirty="0">
                <a:solidFill>
                  <a:schemeClr val="tx1"/>
                </a:solidFill>
                <a:effectLst/>
                <a:latin typeface="Times" charset="0"/>
                <a:ea typeface="+mn-ea"/>
                <a:cs typeface="+mn-cs"/>
              </a:rPr>
              <a:t> di </a:t>
            </a:r>
            <a:r>
              <a:rPr lang="en-GB" sz="1200" b="1" i="0" u="none" strike="noStrike" kern="1200" dirty="0">
                <a:solidFill>
                  <a:schemeClr val="tx1"/>
                </a:solidFill>
                <a:effectLst/>
                <a:latin typeface="Times" charset="0"/>
                <a:ea typeface="+mn-ea"/>
                <a:cs typeface="+mn-cs"/>
              </a:rPr>
              <a:t>Total Access Communication System</a:t>
            </a:r>
            <a:r>
              <a:rPr lang="en-GB" sz="1200" b="0" i="0" u="none" strike="noStrike" kern="1200" dirty="0">
                <a:solidFill>
                  <a:schemeClr val="tx1"/>
                </a:solidFill>
                <a:effectLst/>
                <a:latin typeface="Times" charset="0"/>
                <a:ea typeface="+mn-ea"/>
                <a:cs typeface="+mn-cs"/>
              </a:rPr>
              <a:t> (in </a:t>
            </a:r>
            <a:r>
              <a:rPr lang="en-GB" sz="1200" b="0" i="0" u="none" strike="noStrike" kern="1200" dirty="0">
                <a:solidFill>
                  <a:schemeClr val="tx1"/>
                </a:solidFill>
                <a:effectLst/>
                <a:latin typeface="Times" charset="0"/>
                <a:ea typeface="+mn-ea"/>
                <a:cs typeface="+mn-cs"/>
                <a:hlinkClick r:id="rId4" tooltip="Lingua italiana"/>
              </a:rPr>
              <a:t>italiano</a:t>
            </a:r>
            <a:r>
              <a:rPr lang="en-GB" sz="1200" b="0" i="0" u="none" strike="noStrike" kern="1200" dirty="0">
                <a:solidFill>
                  <a:schemeClr val="tx1"/>
                </a:solidFill>
                <a:effectLst/>
                <a:latin typeface="Times" charset="0"/>
                <a:ea typeface="+mn-ea"/>
                <a:cs typeface="+mn-cs"/>
              </a:rPr>
              <a:t> </a:t>
            </a:r>
            <a:r>
              <a:rPr lang="en-GB" sz="1200" b="0" i="1" u="none" strike="noStrike" kern="1200" dirty="0" err="1">
                <a:solidFill>
                  <a:schemeClr val="tx1"/>
                </a:solidFill>
                <a:effectLst/>
                <a:latin typeface="Times" charset="0"/>
                <a:ea typeface="+mn-ea"/>
                <a:cs typeface="+mn-cs"/>
              </a:rPr>
              <a:t>sistema</a:t>
            </a:r>
            <a:r>
              <a:rPr lang="en-GB" sz="1200" b="0" i="1" u="none" strike="noStrike" kern="1200" dirty="0">
                <a:solidFill>
                  <a:schemeClr val="tx1"/>
                </a:solidFill>
                <a:effectLst/>
                <a:latin typeface="Times" charset="0"/>
                <a:ea typeface="+mn-ea"/>
                <a:cs typeface="+mn-cs"/>
              </a:rPr>
              <a:t> di </a:t>
            </a:r>
            <a:r>
              <a:rPr lang="en-GB" sz="1200" b="0" i="1" u="none" strike="noStrike" kern="1200" dirty="0" err="1">
                <a:solidFill>
                  <a:schemeClr val="tx1"/>
                </a:solidFill>
                <a:effectLst/>
                <a:latin typeface="Times" charset="0"/>
                <a:ea typeface="+mn-ea"/>
                <a:cs typeface="+mn-cs"/>
              </a:rPr>
              <a:t>comunicazione</a:t>
            </a:r>
            <a:r>
              <a:rPr lang="en-GB" sz="1200" b="0" i="1" u="none" strike="noStrike" kern="1200" dirty="0">
                <a:solidFill>
                  <a:schemeClr val="tx1"/>
                </a:solidFill>
                <a:effectLst/>
                <a:latin typeface="Times" charset="0"/>
                <a:ea typeface="+mn-ea"/>
                <a:cs typeface="+mn-cs"/>
              </a:rPr>
              <a:t> ad accesso </a:t>
            </a:r>
            <a:r>
              <a:rPr lang="en-GB" sz="1200" b="0" i="1" u="none" strike="noStrike" kern="1200" dirty="0" err="1">
                <a:solidFill>
                  <a:schemeClr val="tx1"/>
                </a:solidFill>
                <a:effectLst/>
                <a:latin typeface="Times" charset="0"/>
                <a:ea typeface="+mn-ea"/>
                <a:cs typeface="+mn-cs"/>
              </a:rPr>
              <a:t>totale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è</a:t>
            </a:r>
            <a:r>
              <a:rPr lang="en-GB" sz="1200" b="0" i="0" u="none" strike="noStrike" kern="1200" dirty="0">
                <a:solidFill>
                  <a:schemeClr val="tx1"/>
                </a:solidFill>
                <a:effectLst/>
                <a:latin typeface="Times" charset="0"/>
                <a:ea typeface="+mn-ea"/>
                <a:cs typeface="+mn-cs"/>
              </a:rPr>
              <a:t> uno </a:t>
            </a:r>
            <a:r>
              <a:rPr lang="en-GB" sz="1200" b="0" i="0" u="none" strike="noStrike" kern="1200" dirty="0" err="1">
                <a:solidFill>
                  <a:schemeClr val="tx1"/>
                </a:solidFill>
                <a:effectLst/>
                <a:latin typeface="Times" charset="0"/>
                <a:ea typeface="+mn-ea"/>
                <a:cs typeface="+mn-cs"/>
                <a:hlinkClick r:id="rId5" tooltip="Standardizzazione (ingegneria)"/>
              </a:rPr>
              <a:t>standard</a:t>
            </a:r>
            <a:r>
              <a:rPr lang="en-GB" sz="1200" b="0" i="0" u="none" strike="noStrike" kern="1200" dirty="0" err="1">
                <a:solidFill>
                  <a:schemeClr val="tx1"/>
                </a:solidFill>
                <a:effectLst/>
                <a:latin typeface="Times" charset="0"/>
                <a:ea typeface="+mn-ea"/>
                <a:cs typeface="+mn-cs"/>
                <a:hlinkClick r:id="rId6" tooltip="Analogico"/>
              </a:rPr>
              <a:t>analogico</a:t>
            </a:r>
            <a:r>
              <a:rPr lang="en-GB" sz="1200" b="0" i="0" u="none" strike="noStrike" kern="1200" dirty="0">
                <a:solidFill>
                  <a:schemeClr val="tx1"/>
                </a:solidFill>
                <a:effectLst/>
                <a:latin typeface="Times" charset="0"/>
                <a:ea typeface="+mn-ea"/>
                <a:cs typeface="+mn-cs"/>
              </a:rPr>
              <a:t> di </a:t>
            </a:r>
            <a:r>
              <a:rPr lang="en-GB" sz="1200" b="0" i="0" u="none" strike="noStrike" kern="1200" dirty="0">
                <a:solidFill>
                  <a:schemeClr val="tx1"/>
                </a:solidFill>
                <a:effectLst/>
                <a:latin typeface="Times" charset="0"/>
                <a:ea typeface="+mn-ea"/>
                <a:cs typeface="+mn-cs"/>
                <a:hlinkClick r:id="rId7" tooltip="Telefonia mobile"/>
              </a:rPr>
              <a:t>telefonia mobile</a:t>
            </a:r>
            <a:r>
              <a:rPr lang="en-GB" sz="1200" b="0" i="0" u="none" strike="noStrike" kern="1200" dirty="0">
                <a:solidFill>
                  <a:schemeClr val="tx1"/>
                </a:solidFill>
                <a:effectLst/>
                <a:latin typeface="Times" charset="0"/>
                <a:ea typeface="+mn-ea"/>
                <a:cs typeface="+mn-cs"/>
              </a:rPr>
              <a:t> di </a:t>
            </a:r>
            <a:r>
              <a:rPr lang="en-GB" sz="1200" b="0" i="0" u="none" strike="noStrike" kern="1200" dirty="0">
                <a:solidFill>
                  <a:schemeClr val="tx1"/>
                </a:solidFill>
                <a:effectLst/>
                <a:latin typeface="Times" charset="0"/>
                <a:ea typeface="+mn-ea"/>
                <a:cs typeface="+mn-cs"/>
                <a:hlinkClick r:id="rId8" tooltip="1G"/>
              </a:rPr>
              <a:t>prima generazione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sviluppato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negli</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9" tooltip="Anni 1980"/>
              </a:rPr>
              <a:t>anni ottanta</a:t>
            </a:r>
            <a:r>
              <a:rPr lang="en-GB" sz="1200" b="0" i="0" u="none" strike="noStrike" kern="1200" dirty="0">
                <a:solidFill>
                  <a:schemeClr val="tx1"/>
                </a:solidFill>
                <a:effectLst/>
                <a:latin typeface="Times" charset="0"/>
                <a:ea typeface="+mn-ea"/>
                <a:cs typeface="+mn-cs"/>
              </a:rPr>
              <a:t> del </a:t>
            </a:r>
            <a:r>
              <a:rPr lang="en-GB" sz="1200" b="0" i="0" u="none" strike="noStrike" kern="1200" dirty="0">
                <a:solidFill>
                  <a:schemeClr val="tx1"/>
                </a:solidFill>
                <a:effectLst/>
                <a:latin typeface="Times" charset="0"/>
                <a:ea typeface="+mn-ea"/>
                <a:cs typeface="+mn-cs"/>
                <a:hlinkClick r:id="rId10"/>
              </a:rPr>
              <a:t>XX secolo</a:t>
            </a:r>
            <a:endParaRPr lang="en-GB" sz="1200" b="0" i="0" u="none" strike="noStrike" kern="1200" dirty="0">
              <a:solidFill>
                <a:schemeClr val="tx1"/>
              </a:solidFill>
              <a:effectLst/>
              <a:latin typeface="Times" charset="0"/>
              <a:ea typeface="+mn-ea"/>
              <a:cs typeface="+mn-cs"/>
            </a:endParaRP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mid 80, 2005</a:t>
            </a:r>
          </a:p>
          <a:p>
            <a:r>
              <a:rPr lang="en-GB" sz="1200" b="0" i="0" u="none" strike="noStrike" kern="1200" dirty="0" err="1">
                <a:solidFill>
                  <a:schemeClr val="tx1"/>
                </a:solidFill>
                <a:effectLst/>
                <a:latin typeface="Times" charset="0"/>
                <a:ea typeface="+mn-ea"/>
                <a:cs typeface="+mn-cs"/>
              </a:rPr>
              <a:t>Trasmissione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analogica</a:t>
            </a:r>
            <a:r>
              <a:rPr lang="en-GB" sz="1200" b="0" i="0" u="none" strike="noStrike" kern="1200">
                <a:solidFill>
                  <a:schemeClr val="tx1"/>
                </a:solidFill>
                <a:effectLst/>
                <a:latin typeface="Times" charset="0"/>
                <a:ea typeface="+mn-ea"/>
                <a:cs typeface="+mn-cs"/>
              </a:rPr>
              <a:t> con FDM</a:t>
            </a:r>
            <a:endParaRPr lang="en-US" dirty="0"/>
          </a:p>
        </p:txBody>
      </p:sp>
      <p:sp>
        <p:nvSpPr>
          <p:cNvPr id="4" name="Slide Number Placeholder 3"/>
          <p:cNvSpPr>
            <a:spLocks noGrp="1"/>
          </p:cNvSpPr>
          <p:nvPr>
            <p:ph type="sldNum" sz="quarter" idx="5"/>
          </p:nvPr>
        </p:nvSpPr>
        <p:spPr/>
        <p:txBody>
          <a:bodyPr/>
          <a:lstStyle/>
          <a:p>
            <a:fld id="{CE5BA1AD-DD7E-8849-BCAA-6C7B5F9BFDB8}" type="slidenum">
              <a:rPr lang="it-IT" smtClean="0"/>
              <a:pPr/>
              <a:t>4</a:t>
            </a:fld>
            <a:endParaRPr lang="it-IT"/>
          </a:p>
        </p:txBody>
      </p:sp>
    </p:spTree>
    <p:extLst>
      <p:ext uri="{BB962C8B-B14F-4D97-AF65-F5344CB8AC3E}">
        <p14:creationId xmlns:p14="http://schemas.microsoft.com/office/powerpoint/2010/main" val="83960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B6AA2-9E0E-C44E-9DDF-9E9DC5985F6F}" type="slidenum">
              <a:rPr lang="it-IT"/>
              <a:pPr/>
              <a:t>5</a:t>
            </a:fld>
            <a:endParaRPr lang="it-IT"/>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r>
              <a:rPr lang="en-US" sz="1200" b="1" kern="1200" dirty="0">
                <a:solidFill>
                  <a:schemeClr val="tx1"/>
                </a:solidFill>
                <a:latin typeface="Times" charset="0"/>
                <a:ea typeface="+mn-ea"/>
                <a:cs typeface="+mn-cs"/>
              </a:rPr>
              <a:t>GSM, </a:t>
            </a:r>
            <a:r>
              <a:rPr lang="en-US" sz="1200" b="1" kern="1200" dirty="0" err="1">
                <a:solidFill>
                  <a:schemeClr val="tx1"/>
                </a:solidFill>
                <a:latin typeface="Times" charset="0"/>
                <a:ea typeface="+mn-ea"/>
                <a:cs typeface="+mn-cs"/>
              </a:rPr>
              <a:t>sigla</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di</a:t>
            </a:r>
            <a:r>
              <a:rPr lang="en-US" sz="1200" b="1" kern="1200" dirty="0">
                <a:solidFill>
                  <a:schemeClr val="tx1"/>
                </a:solidFill>
                <a:latin typeface="Times" charset="0"/>
                <a:ea typeface="+mn-ea"/>
                <a:cs typeface="+mn-cs"/>
              </a:rPr>
              <a:t> Global System for Mobile Communications</a:t>
            </a:r>
            <a:endParaRPr lang="en-US" dirty="0"/>
          </a:p>
        </p:txBody>
      </p:sp>
    </p:spTree>
    <p:extLst>
      <p:ext uri="{BB962C8B-B14F-4D97-AF65-F5344CB8AC3E}">
        <p14:creationId xmlns:p14="http://schemas.microsoft.com/office/powerpoint/2010/main" val="79276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18C3A-B5E1-D046-8F5C-46E0D2235F15}" type="slidenum">
              <a:rPr lang="it-IT"/>
              <a:pPr/>
              <a:t>6</a:t>
            </a:fld>
            <a:endParaRPr lang="it-IT"/>
          </a:p>
        </p:txBody>
      </p:sp>
      <p:sp>
        <p:nvSpPr>
          <p:cNvPr id="630786"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307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1" kern="1200" dirty="0">
                <a:solidFill>
                  <a:schemeClr val="tx1"/>
                </a:solidFill>
                <a:latin typeface="Times" charset="0"/>
                <a:ea typeface="+mn-ea"/>
                <a:cs typeface="+mn-cs"/>
              </a:rPr>
              <a:t>SS7, </a:t>
            </a:r>
            <a:r>
              <a:rPr lang="en-US" sz="1200" b="1" kern="1200" dirty="0" err="1">
                <a:solidFill>
                  <a:schemeClr val="tx1"/>
                </a:solidFill>
                <a:latin typeface="Times" charset="0"/>
                <a:ea typeface="+mn-ea"/>
                <a:cs typeface="+mn-cs"/>
              </a:rPr>
              <a:t>anche</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noto</a:t>
            </a:r>
            <a:r>
              <a:rPr lang="en-US" sz="1200" b="1" kern="1200" dirty="0">
                <a:solidFill>
                  <a:schemeClr val="tx1"/>
                </a:solidFill>
                <a:latin typeface="Times" charset="0"/>
                <a:ea typeface="+mn-ea"/>
                <a:cs typeface="+mn-cs"/>
              </a:rPr>
              <a:t> come </a:t>
            </a:r>
            <a:r>
              <a:rPr lang="en-US" sz="1200" b="1" i="1" kern="1200" dirty="0">
                <a:solidFill>
                  <a:schemeClr val="tx1"/>
                </a:solidFill>
                <a:latin typeface="Times" charset="0"/>
                <a:ea typeface="+mn-ea"/>
                <a:cs typeface="+mn-cs"/>
              </a:rPr>
              <a:t>Signaling System #7, </a:t>
            </a:r>
            <a:r>
              <a:rPr lang="en-US" sz="1200" b="1" i="1" kern="1200" dirty="0" err="1">
                <a:solidFill>
                  <a:schemeClr val="tx1"/>
                </a:solidFill>
                <a:latin typeface="Times" charset="0"/>
                <a:ea typeface="+mn-ea"/>
                <a:cs typeface="+mn-cs"/>
              </a:rPr>
              <a:t>è</a:t>
            </a:r>
            <a:r>
              <a:rPr lang="en-US" sz="1200" b="1" i="1" kern="1200" dirty="0">
                <a:solidFill>
                  <a:schemeClr val="tx1"/>
                </a:solidFill>
                <a:latin typeface="Times" charset="0"/>
                <a:ea typeface="+mn-ea"/>
                <a:cs typeface="+mn-cs"/>
              </a:rPr>
              <a:t> un set </a:t>
            </a:r>
            <a:r>
              <a:rPr lang="en-US" sz="1200" b="1" i="1" kern="1200" dirty="0" err="1">
                <a:solidFill>
                  <a:schemeClr val="tx1"/>
                </a:solidFill>
                <a:latin typeface="Times" charset="0"/>
                <a:ea typeface="+mn-ea"/>
                <a:cs typeface="+mn-cs"/>
              </a:rPr>
              <a:t>standardizzato</a:t>
            </a:r>
            <a:r>
              <a:rPr lang="en-US" sz="1200" b="1" i="1" kern="1200" dirty="0">
                <a:solidFill>
                  <a:schemeClr val="tx1"/>
                </a:solidFill>
                <a:latin typeface="Times" charset="0"/>
                <a:ea typeface="+mn-ea"/>
                <a:cs typeface="+mn-cs"/>
              </a:rPr>
              <a:t> di </a:t>
            </a:r>
            <a:r>
              <a:rPr lang="en-US" sz="1200" b="1" i="1" kern="1200" dirty="0">
                <a:solidFill>
                  <a:schemeClr val="tx1"/>
                </a:solidFill>
                <a:latin typeface="Times" charset="0"/>
                <a:ea typeface="+mn-ea"/>
                <a:cs typeface="+mn-cs"/>
                <a:hlinkClick r:id="rId3"/>
              </a:rPr>
              <a:t>protocolli di segnalazione usati nelle reti telefoniche </a:t>
            </a:r>
            <a:r>
              <a:rPr lang="en-US" sz="1200" b="1" i="1" kern="1200" dirty="0">
                <a:solidFill>
                  <a:schemeClr val="tx1"/>
                </a:solidFill>
                <a:latin typeface="Times" charset="0"/>
                <a:ea typeface="+mn-ea"/>
                <a:cs typeface="+mn-cs"/>
                <a:hlinkClick r:id="rId4"/>
              </a:rPr>
              <a:t>PSTN (Public Switched Telephone Network) mondiali per gestire le chiamate.</a:t>
            </a:r>
            <a:endParaRPr lang="en-US" sz="1200" b="1" i="1" kern="1200" dirty="0">
              <a:solidFill>
                <a:schemeClr val="tx1"/>
              </a:solidFill>
              <a:latin typeface="Times" charset="0"/>
              <a:ea typeface="+mn-ea"/>
              <a:cs typeface="+mn-cs"/>
            </a:endParaRPr>
          </a:p>
          <a:p>
            <a:endParaRPr lang="en-US" sz="1200" b="1" i="1" kern="1200" dirty="0">
              <a:solidFill>
                <a:schemeClr val="tx1"/>
              </a:solidFill>
              <a:latin typeface="Times" charset="0"/>
              <a:ea typeface="+mn-ea"/>
              <a:cs typeface="+mn-cs"/>
            </a:endParaRPr>
          </a:p>
          <a:p>
            <a:r>
              <a:rPr lang="en-GB" sz="1200" b="0" i="0" u="none" strike="noStrike" kern="1200" dirty="0">
                <a:solidFill>
                  <a:schemeClr val="tx1"/>
                </a:solidFill>
                <a:effectLst/>
                <a:latin typeface="Times" charset="0"/>
                <a:ea typeface="+mn-ea"/>
                <a:cs typeface="+mn-cs"/>
              </a:rPr>
              <a:t>2017 era il </a:t>
            </a:r>
            <a:r>
              <a:rPr lang="en-GB" sz="1200" b="0" i="0" u="none" strike="noStrike" kern="1200" dirty="0" err="1">
                <a:solidFill>
                  <a:schemeClr val="tx1"/>
                </a:solidFill>
                <a:effectLst/>
                <a:latin typeface="Times" charset="0"/>
                <a:ea typeface="+mn-ea"/>
                <a:cs typeface="+mn-cs"/>
              </a:rPr>
              <a:t>più</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diffuso</a:t>
            </a:r>
            <a:r>
              <a:rPr lang="en-GB" sz="1200" b="0" i="0" u="none" strike="noStrike" kern="1200" dirty="0">
                <a:solidFill>
                  <a:schemeClr val="tx1"/>
                </a:solidFill>
                <a:effectLst/>
                <a:latin typeface="Times" charset="0"/>
                <a:ea typeface="+mn-ea"/>
                <a:cs typeface="+mn-cs"/>
              </a:rPr>
              <a:t> al </a:t>
            </a:r>
            <a:r>
              <a:rPr lang="en-GB" sz="1200" b="0" i="0" u="none" strike="noStrike" kern="1200" dirty="0" err="1">
                <a:solidFill>
                  <a:schemeClr val="tx1"/>
                </a:solidFill>
                <a:effectLst/>
                <a:latin typeface="Times" charset="0"/>
                <a:ea typeface="+mn-ea"/>
                <a:cs typeface="+mn-cs"/>
              </a:rPr>
              <a:t>mondo</a:t>
            </a:r>
            <a:r>
              <a:rPr lang="en-GB" sz="1200" b="0" i="0" u="none" strike="noStrike" kern="1200" dirty="0">
                <a:solidFill>
                  <a:schemeClr val="tx1"/>
                </a:solidFill>
                <a:effectLst/>
                <a:latin typeface="Times" charset="0"/>
                <a:ea typeface="+mn-ea"/>
                <a:cs typeface="+mn-cs"/>
              </a:rPr>
              <a:t> con </a:t>
            </a:r>
            <a:r>
              <a:rPr lang="en-GB" sz="1200" b="0" i="0" u="none" strike="noStrike" kern="1200" dirty="0" err="1">
                <a:solidFill>
                  <a:schemeClr val="tx1"/>
                </a:solidFill>
                <a:effectLst/>
                <a:latin typeface="Times" charset="0"/>
                <a:ea typeface="+mn-ea"/>
                <a:cs typeface="+mn-cs"/>
              </a:rPr>
              <a:t>più</a:t>
            </a:r>
            <a:r>
              <a:rPr lang="en-GB" sz="1200" b="0" i="0" u="none" strike="noStrike" kern="1200" dirty="0">
                <a:solidFill>
                  <a:schemeClr val="tx1"/>
                </a:solidFill>
                <a:effectLst/>
                <a:latin typeface="Times" charset="0"/>
                <a:ea typeface="+mn-ea"/>
                <a:cs typeface="+mn-cs"/>
              </a:rPr>
              <a:t> di 3 </a:t>
            </a:r>
            <a:r>
              <a:rPr lang="en-GB" sz="1200" b="0" i="0" u="none" strike="noStrike" kern="1200" dirty="0" err="1">
                <a:solidFill>
                  <a:schemeClr val="tx1"/>
                </a:solidFill>
                <a:effectLst/>
                <a:latin typeface="Times" charset="0"/>
                <a:ea typeface="+mn-ea"/>
                <a:cs typeface="+mn-cs"/>
              </a:rPr>
              <a:t>miliardi</a:t>
            </a:r>
            <a:r>
              <a:rPr lang="en-GB" sz="1200" b="0" i="0" u="none" strike="noStrike" kern="1200" dirty="0">
                <a:solidFill>
                  <a:schemeClr val="tx1"/>
                </a:solidFill>
                <a:effectLst/>
                <a:latin typeface="Times" charset="0"/>
                <a:ea typeface="+mn-ea"/>
                <a:cs typeface="+mn-cs"/>
              </a:rPr>
              <a:t> di </a:t>
            </a:r>
            <a:r>
              <a:rPr lang="en-GB" sz="1200" b="0" i="0" u="none" strike="noStrike" kern="1200" dirty="0" err="1">
                <a:solidFill>
                  <a:schemeClr val="tx1"/>
                </a:solidFill>
                <a:effectLst/>
                <a:latin typeface="Times" charset="0"/>
                <a:ea typeface="+mn-ea"/>
                <a:cs typeface="+mn-cs"/>
              </a:rPr>
              <a:t>persone</a:t>
            </a:r>
            <a:r>
              <a:rPr lang="en-GB" sz="1200" b="0" i="0" u="none" strike="noStrike" kern="1200" dirty="0">
                <a:solidFill>
                  <a:schemeClr val="tx1"/>
                </a:solidFill>
                <a:effectLst/>
                <a:latin typeface="Times" charset="0"/>
                <a:ea typeface="+mn-ea"/>
                <a:cs typeface="+mn-cs"/>
              </a:rPr>
              <a:t> in 200 </a:t>
            </a:r>
            <a:r>
              <a:rPr lang="en-GB" sz="1200" b="0" i="0" u="none" strike="noStrike" kern="1200" dirty="0" err="1">
                <a:solidFill>
                  <a:schemeClr val="tx1"/>
                </a:solidFill>
                <a:effectLst/>
                <a:latin typeface="Times" charset="0"/>
                <a:ea typeface="+mn-ea"/>
                <a:cs typeface="+mn-cs"/>
              </a:rPr>
              <a:t>Stati</a:t>
            </a:r>
            <a:endParaRPr lang="en-GB" sz="1200" b="0" i="0" u="none" strike="noStrike" kern="1200" dirty="0">
              <a:solidFill>
                <a:schemeClr val="tx1"/>
              </a:solidFill>
              <a:effectLst/>
              <a:latin typeface="Times" charset="0"/>
              <a:ea typeface="+mn-ea"/>
              <a:cs typeface="+mn-cs"/>
            </a:endParaRP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GSM = </a:t>
            </a:r>
            <a:r>
              <a:rPr lang="en-GB" sz="1200" b="0" i="1" u="none" strike="noStrike" kern="1200" dirty="0">
                <a:solidFill>
                  <a:schemeClr val="tx1"/>
                </a:solidFill>
                <a:effectLst/>
                <a:latin typeface="Times" charset="0"/>
                <a:ea typeface="+mn-ea"/>
                <a:cs typeface="+mn-cs"/>
              </a:rPr>
              <a:t>Groupe </a:t>
            </a:r>
            <a:r>
              <a:rPr lang="en-GB" sz="1200" b="0" i="1" u="none" strike="noStrike" kern="1200" dirty="0" err="1">
                <a:solidFill>
                  <a:schemeClr val="tx1"/>
                </a:solidFill>
                <a:effectLst/>
                <a:latin typeface="Times" charset="0"/>
                <a:ea typeface="+mn-ea"/>
                <a:cs typeface="+mn-cs"/>
              </a:rPr>
              <a:t>Spécial</a:t>
            </a:r>
            <a:r>
              <a:rPr lang="en-GB" sz="1200" b="0" i="1" u="none" strike="noStrike" kern="1200" dirty="0">
                <a:solidFill>
                  <a:schemeClr val="tx1"/>
                </a:solidFill>
                <a:effectLst/>
                <a:latin typeface="Times" charset="0"/>
                <a:ea typeface="+mn-ea"/>
                <a:cs typeface="+mn-cs"/>
              </a:rPr>
              <a:t> Mobile</a:t>
            </a:r>
          </a:p>
          <a:p>
            <a:endParaRPr lang="en-GB" sz="1200" b="0" i="1"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standard </a:t>
            </a:r>
            <a:r>
              <a:rPr lang="en-GB" sz="1200" b="0" i="0" u="none" strike="noStrike" kern="1200" dirty="0" err="1">
                <a:solidFill>
                  <a:schemeClr val="tx1"/>
                </a:solidFill>
                <a:effectLst/>
                <a:latin typeface="Times" charset="0"/>
                <a:ea typeface="+mn-ea"/>
                <a:cs typeface="+mn-cs"/>
              </a:rPr>
              <a:t>si</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basa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sull'algoritmo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sviluppato</a:t>
            </a:r>
            <a:r>
              <a:rPr lang="en-GB" sz="1200" b="0" i="0" u="none" strike="noStrike" kern="1200" dirty="0">
                <a:solidFill>
                  <a:schemeClr val="tx1"/>
                </a:solidFill>
                <a:effectLst/>
                <a:latin typeface="Times" charset="0"/>
                <a:ea typeface="+mn-ea"/>
                <a:cs typeface="+mn-cs"/>
              </a:rPr>
              <a:t> da </a:t>
            </a:r>
            <a:r>
              <a:rPr lang="en-GB" sz="1200" b="0" i="0" u="none" strike="noStrike" kern="1200" dirty="0">
                <a:solidFill>
                  <a:schemeClr val="tx1"/>
                </a:solidFill>
                <a:effectLst/>
                <a:latin typeface="Times" charset="0"/>
                <a:ea typeface="+mn-ea"/>
                <a:cs typeface="+mn-cs"/>
                <a:hlinkClick r:id="rId5" tooltip="Andrew Viterbi"/>
              </a:rPr>
              <a:t>Andrew Viterbi</a:t>
            </a:r>
            <a:r>
              <a:rPr lang="en-GB" sz="1200" b="0" i="0" u="none" strike="noStrike" kern="1200" dirty="0">
                <a:solidFill>
                  <a:schemeClr val="tx1"/>
                </a:solidFill>
                <a:effectLst/>
                <a:latin typeface="Times" charset="0"/>
                <a:ea typeface="+mn-ea"/>
                <a:cs typeface="+mn-cs"/>
              </a:rPr>
              <a:t> di </a:t>
            </a:r>
            <a:r>
              <a:rPr lang="en-GB" sz="1200" b="0" i="0" u="none" strike="noStrike" kern="1200" dirty="0" err="1">
                <a:solidFill>
                  <a:schemeClr val="tx1"/>
                </a:solidFill>
                <a:effectLst/>
                <a:latin typeface="Times" charset="0"/>
                <a:ea typeface="+mn-ea"/>
                <a:cs typeface="+mn-cs"/>
              </a:rPr>
              <a:t>codifica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delle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trasmissioni</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digitali</a:t>
            </a:r>
            <a:endParaRPr lang="en-GB" sz="1200" b="0" i="0" u="none" strike="noStrike" kern="1200" dirty="0">
              <a:solidFill>
                <a:schemeClr val="tx1"/>
              </a:solidFill>
              <a:effectLst/>
              <a:latin typeface="Times" charset="0"/>
              <a:ea typeface="+mn-ea"/>
              <a:cs typeface="+mn-cs"/>
            </a:endParaRP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1987: </a:t>
            </a:r>
            <a:r>
              <a:rPr lang="en-GB" sz="1200" b="0" i="0" u="none" strike="noStrike" kern="1200" dirty="0" err="1">
                <a:solidFill>
                  <a:schemeClr val="tx1"/>
                </a:solidFill>
                <a:effectLst/>
                <a:latin typeface="Times" charset="0"/>
                <a:ea typeface="+mn-ea"/>
                <a:cs typeface="+mn-cs"/>
              </a:rPr>
              <a:t>Specifiche</a:t>
            </a:r>
            <a:r>
              <a:rPr lang="en-GB" sz="1200" b="0" i="0" u="none" strike="noStrike" kern="1200" dirty="0">
                <a:solidFill>
                  <a:schemeClr val="tx1"/>
                </a:solidFill>
                <a:effectLst/>
                <a:latin typeface="Times" charset="0"/>
                <a:ea typeface="+mn-ea"/>
                <a:cs typeface="+mn-cs"/>
              </a:rPr>
              <a:t> definite da un </a:t>
            </a:r>
            <a:r>
              <a:rPr lang="en-GB" sz="1200" b="0" i="0" u="none" strike="noStrike" kern="1200" dirty="0" err="1">
                <a:solidFill>
                  <a:schemeClr val="tx1"/>
                </a:solidFill>
                <a:effectLst/>
                <a:latin typeface="Times" charset="0"/>
                <a:ea typeface="+mn-ea"/>
                <a:cs typeface="+mn-cs"/>
              </a:rPr>
              <a:t>accordo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tra</a:t>
            </a:r>
            <a:r>
              <a:rPr lang="en-GB" sz="1200" b="0" i="0" u="none" strike="noStrike" kern="1200" dirty="0">
                <a:solidFill>
                  <a:schemeClr val="tx1"/>
                </a:solidFill>
                <a:effectLst/>
                <a:latin typeface="Times" charset="0"/>
                <a:ea typeface="+mn-ea"/>
                <a:cs typeface="+mn-cs"/>
              </a:rPr>
              <a:t> 13 </a:t>
            </a:r>
            <a:r>
              <a:rPr lang="en-GB" sz="1200" b="0" i="0" u="none" strike="noStrike" kern="1200" dirty="0" err="1">
                <a:solidFill>
                  <a:schemeClr val="tx1"/>
                </a:solidFill>
                <a:effectLst/>
                <a:latin typeface="Times" charset="0"/>
                <a:ea typeface="+mn-ea"/>
                <a:cs typeface="+mn-cs"/>
              </a:rPr>
              <a:t>paesi</a:t>
            </a:r>
            <a:r>
              <a:rPr lang="en-GB" sz="1200" b="0" i="0" u="none" strike="noStrike" kern="1200" dirty="0">
                <a:solidFill>
                  <a:schemeClr val="tx1"/>
                </a:solidFill>
                <a:effectLst/>
                <a:latin typeface="Times" charset="0"/>
                <a:ea typeface="+mn-ea"/>
                <a:cs typeface="+mn-cs"/>
              </a:rPr>
              <a:t> EUROPEI</a:t>
            </a: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1989: ETSI </a:t>
            </a:r>
            <a:r>
              <a:rPr lang="en-GB" sz="1200" b="0" i="0" u="none" strike="noStrike" kern="1200" dirty="0" err="1">
                <a:solidFill>
                  <a:schemeClr val="tx1"/>
                </a:solidFill>
                <a:effectLst/>
                <a:latin typeface="Times" charset="0"/>
                <a:ea typeface="+mn-ea"/>
                <a:cs typeface="+mn-cs"/>
              </a:rPr>
              <a:t>pubblica</a:t>
            </a:r>
            <a:r>
              <a:rPr lang="en-GB" sz="1200" b="0" i="0" u="none" strike="noStrike" kern="1200" dirty="0">
                <a:solidFill>
                  <a:schemeClr val="tx1"/>
                </a:solidFill>
                <a:effectLst/>
                <a:latin typeface="Times" charset="0"/>
                <a:ea typeface="+mn-ea"/>
                <a:cs typeface="+mn-cs"/>
              </a:rPr>
              <a:t> le </a:t>
            </a:r>
            <a:r>
              <a:rPr lang="en-GB" sz="1200" b="0" i="0" u="none" strike="noStrike" kern="1200" dirty="0" err="1">
                <a:solidFill>
                  <a:schemeClr val="tx1"/>
                </a:solidFill>
                <a:effectLst/>
                <a:latin typeface="Times" charset="0"/>
                <a:ea typeface="+mn-ea"/>
                <a:cs typeface="+mn-cs"/>
              </a:rPr>
              <a:t>specifiche</a:t>
            </a:r>
            <a:r>
              <a:rPr lang="en-GB" sz="1200" b="0" i="0" u="none" strike="noStrike" kern="1200" dirty="0">
                <a:solidFill>
                  <a:schemeClr val="tx1"/>
                </a:solidFill>
                <a:effectLst/>
                <a:latin typeface="Times" charset="0"/>
                <a:ea typeface="+mn-ea"/>
                <a:cs typeface="+mn-cs"/>
              </a:rPr>
              <a:t> in un </a:t>
            </a:r>
            <a:r>
              <a:rPr lang="en-GB" sz="1200" b="0" i="0" u="none" strike="noStrike" kern="1200" dirty="0" err="1">
                <a:solidFill>
                  <a:schemeClr val="tx1"/>
                </a:solidFill>
                <a:effectLst/>
                <a:latin typeface="Times" charset="0"/>
                <a:ea typeface="+mn-ea"/>
                <a:cs typeface="+mn-cs"/>
              </a:rPr>
              <a:t>libro</a:t>
            </a:r>
            <a:r>
              <a:rPr lang="en-GB" sz="1200" b="0" i="0" u="none" strike="noStrike" kern="1200" dirty="0">
                <a:solidFill>
                  <a:schemeClr val="tx1"/>
                </a:solidFill>
                <a:effectLst/>
                <a:latin typeface="Times" charset="0"/>
                <a:ea typeface="+mn-ea"/>
                <a:cs typeface="+mn-cs"/>
              </a:rPr>
              <a:t> di 6000 </a:t>
            </a:r>
            <a:r>
              <a:rPr lang="en-GB" sz="1200" b="0" i="0" u="none" strike="noStrike" kern="1200" dirty="0" err="1">
                <a:solidFill>
                  <a:schemeClr val="tx1"/>
                </a:solidFill>
                <a:effectLst/>
                <a:latin typeface="Times" charset="0"/>
                <a:ea typeface="+mn-ea"/>
                <a:cs typeface="+mn-cs"/>
              </a:rPr>
              <a:t>pagine</a:t>
            </a:r>
            <a:endParaRPr lang="en-GB" sz="1200" b="0" i="0" u="none" strike="noStrike" kern="1200" dirty="0">
              <a:solidFill>
                <a:schemeClr val="tx1"/>
              </a:solidFill>
              <a:effectLst/>
              <a:latin typeface="Times" charset="0"/>
              <a:ea typeface="+mn-ea"/>
              <a:cs typeface="+mn-cs"/>
            </a:endParaRP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La prima </a:t>
            </a:r>
            <a:r>
              <a:rPr lang="en-GB" sz="1200" b="0" i="0" u="none" strike="noStrike" kern="1200" dirty="0" err="1">
                <a:solidFill>
                  <a:schemeClr val="tx1"/>
                </a:solidFill>
                <a:effectLst/>
                <a:latin typeface="Times" charset="0"/>
                <a:ea typeface="+mn-ea"/>
                <a:cs typeface="+mn-cs"/>
              </a:rPr>
              <a:t>telefonata</a:t>
            </a:r>
            <a:r>
              <a:rPr lang="en-GB" sz="1200" b="0" i="0" u="none" strike="noStrike" kern="1200" dirty="0">
                <a:solidFill>
                  <a:schemeClr val="tx1"/>
                </a:solidFill>
                <a:effectLst/>
                <a:latin typeface="Times" charset="0"/>
                <a:ea typeface="+mn-ea"/>
                <a:cs typeface="+mn-cs"/>
              </a:rPr>
              <a:t> GSM </a:t>
            </a:r>
            <a:r>
              <a:rPr lang="en-GB" sz="1200" b="0" i="0" u="none" strike="noStrike" kern="1200" dirty="0" err="1">
                <a:solidFill>
                  <a:schemeClr val="tx1"/>
                </a:solidFill>
                <a:effectLst/>
                <a:latin typeface="Times" charset="0"/>
                <a:ea typeface="+mn-ea"/>
                <a:cs typeface="+mn-cs"/>
              </a:rPr>
              <a:t>su</a:t>
            </a:r>
            <a:r>
              <a:rPr lang="en-GB" sz="1200" b="0" i="0" u="none" strike="noStrike" kern="1200" dirty="0">
                <a:solidFill>
                  <a:schemeClr val="tx1"/>
                </a:solidFill>
                <a:effectLst/>
                <a:latin typeface="Times" charset="0"/>
                <a:ea typeface="+mn-ea"/>
                <a:cs typeface="+mn-cs"/>
              </a:rPr>
              <a:t> rete </a:t>
            </a:r>
            <a:r>
              <a:rPr lang="en-GB" sz="1200" b="0" i="0" u="none" strike="noStrike" kern="1200" dirty="0" err="1">
                <a:solidFill>
                  <a:schemeClr val="tx1"/>
                </a:solidFill>
                <a:effectLst/>
                <a:latin typeface="Times" charset="0"/>
                <a:ea typeface="+mn-ea"/>
                <a:cs typeface="+mn-cs"/>
              </a:rPr>
              <a:t>commerciale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avvenne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nel</a:t>
            </a:r>
            <a:r>
              <a:rPr lang="en-GB" sz="1200" b="0" i="0" u="none" strike="noStrike" kern="1200" dirty="0">
                <a:solidFill>
                  <a:schemeClr val="tx1"/>
                </a:solidFill>
                <a:effectLst/>
                <a:latin typeface="Times" charset="0"/>
                <a:ea typeface="+mn-ea"/>
                <a:cs typeface="+mn-cs"/>
              </a:rPr>
              <a:t> 1991, </a:t>
            </a:r>
            <a:r>
              <a:rPr lang="en-GB" sz="1200" b="0" i="0" u="none" strike="noStrike" kern="1200" dirty="0" err="1">
                <a:solidFill>
                  <a:schemeClr val="tx1"/>
                </a:solidFill>
                <a:effectLst/>
                <a:latin typeface="Times" charset="0"/>
                <a:ea typeface="+mn-ea"/>
                <a:cs typeface="+mn-cs"/>
              </a:rPr>
              <a:t>tra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l'allora</a:t>
            </a:r>
            <a:r>
              <a:rPr lang="en-GB" sz="1200" b="0" i="0" u="none" strike="noStrike" kern="1200" dirty="0">
                <a:solidFill>
                  <a:schemeClr val="tx1"/>
                </a:solidFill>
                <a:effectLst/>
                <a:latin typeface="Times" charset="0"/>
                <a:ea typeface="+mn-ea"/>
                <a:cs typeface="+mn-cs"/>
              </a:rPr>
              <a:t> primo </a:t>
            </a:r>
            <a:r>
              <a:rPr lang="en-GB" sz="1200" b="0" i="0" u="none" strike="noStrike" kern="1200" dirty="0" err="1">
                <a:solidFill>
                  <a:schemeClr val="tx1"/>
                </a:solidFill>
                <a:effectLst/>
                <a:latin typeface="Times" charset="0"/>
                <a:ea typeface="+mn-ea"/>
                <a:cs typeface="+mn-cs"/>
              </a:rPr>
              <a:t>ministro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finlandese</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6" tooltip="Harri Holkeri"/>
              </a:rPr>
              <a:t>Harri Holkeri</a:t>
            </a:r>
            <a:r>
              <a:rPr lang="en-GB" sz="1200" b="0" i="0" u="none" strike="noStrike" kern="1200" dirty="0">
                <a:solidFill>
                  <a:schemeClr val="tx1"/>
                </a:solidFill>
                <a:effectLst/>
                <a:latin typeface="Times" charset="0"/>
                <a:ea typeface="+mn-ea"/>
                <a:cs typeface="+mn-cs"/>
              </a:rPr>
              <a:t> e </a:t>
            </a:r>
            <a:r>
              <a:rPr lang="en-GB" sz="1200" b="0" i="0" u="none" strike="noStrike" kern="1200" dirty="0" err="1">
                <a:solidFill>
                  <a:schemeClr val="tx1"/>
                </a:solidFill>
                <a:effectLst/>
                <a:latin typeface="Times" charset="0"/>
                <a:ea typeface="+mn-ea"/>
                <a:cs typeface="+mn-cs"/>
              </a:rPr>
              <a:t>Kaarina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Suonio</a:t>
            </a:r>
            <a:r>
              <a:rPr lang="en-GB" sz="1200" b="0" i="0" u="none" strike="noStrike" kern="1200" dirty="0">
                <a:solidFill>
                  <a:schemeClr val="tx1"/>
                </a:solidFill>
                <a:effectLst/>
                <a:latin typeface="Times" charset="0"/>
                <a:ea typeface="+mn-ea"/>
                <a:cs typeface="+mn-cs"/>
              </a:rPr>
              <a:t> vice </a:t>
            </a:r>
            <a:r>
              <a:rPr lang="en-GB" sz="1200" b="0" i="0" u="none" strike="noStrike" kern="1200" dirty="0" err="1">
                <a:solidFill>
                  <a:schemeClr val="tx1"/>
                </a:solidFill>
                <a:effectLst/>
                <a:latin typeface="Times" charset="0"/>
                <a:ea typeface="+mn-ea"/>
                <a:cs typeface="+mn-cs"/>
              </a:rPr>
              <a:t>sindaco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della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città</a:t>
            </a:r>
            <a:r>
              <a:rPr lang="en-GB" sz="1200" b="0" i="0" u="none" strike="noStrike" kern="1200" dirty="0">
                <a:solidFill>
                  <a:schemeClr val="tx1"/>
                </a:solidFill>
                <a:effectLst/>
                <a:latin typeface="Times" charset="0"/>
                <a:ea typeface="+mn-ea"/>
                <a:cs typeface="+mn-cs"/>
              </a:rPr>
              <a:t> di Tampere. La prima rete GSM fu </a:t>
            </a:r>
            <a:r>
              <a:rPr lang="en-GB" sz="1200" b="0" i="0" u="none" strike="noStrike" kern="1200" dirty="0" err="1">
                <a:solidFill>
                  <a:schemeClr val="tx1"/>
                </a:solidFill>
                <a:effectLst/>
                <a:latin typeface="Times" charset="0"/>
                <a:ea typeface="+mn-ea"/>
                <a:cs typeface="+mn-cs"/>
              </a:rPr>
              <a:t>costruita</a:t>
            </a:r>
            <a:r>
              <a:rPr lang="en-GB" sz="1200" b="0" i="0" u="none" strike="noStrike" kern="1200" dirty="0">
                <a:solidFill>
                  <a:schemeClr val="tx1"/>
                </a:solidFill>
                <a:effectLst/>
                <a:latin typeface="Times" charset="0"/>
                <a:ea typeface="+mn-ea"/>
                <a:cs typeface="+mn-cs"/>
              </a:rPr>
              <a:t> da </a:t>
            </a:r>
            <a:r>
              <a:rPr lang="en-GB" sz="1200" b="0" i="0" u="none" strike="noStrike" kern="1200" dirty="0" err="1">
                <a:solidFill>
                  <a:schemeClr val="tx1"/>
                </a:solidFill>
                <a:effectLst/>
                <a:latin typeface="Times" charset="0"/>
                <a:ea typeface="+mn-ea"/>
                <a:cs typeface="+mn-cs"/>
              </a:rPr>
              <a:t>Telenokia</a:t>
            </a:r>
            <a:r>
              <a:rPr lang="en-GB" sz="1200" b="0" i="0" u="none" strike="noStrike" kern="1200" dirty="0">
                <a:solidFill>
                  <a:schemeClr val="tx1"/>
                </a:solidFill>
                <a:effectLst/>
                <a:latin typeface="Times" charset="0"/>
                <a:ea typeface="+mn-ea"/>
                <a:cs typeface="+mn-cs"/>
              </a:rPr>
              <a:t> e Siemens – </a:t>
            </a:r>
            <a:r>
              <a:rPr lang="en-GB" sz="1200" b="0" i="0" u="none" strike="noStrike" kern="1200" dirty="0" err="1">
                <a:solidFill>
                  <a:schemeClr val="tx1"/>
                </a:solidFill>
                <a:effectLst/>
                <a:latin typeface="Times" charset="0"/>
                <a:ea typeface="+mn-ea"/>
                <a:cs typeface="+mn-cs"/>
              </a:rPr>
              <a:t>l'odierna</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7" tooltip="Nokia Networks"/>
              </a:rPr>
              <a:t>Nokia Networks</a:t>
            </a:r>
            <a:r>
              <a:rPr lang="en-GB" sz="1200" b="0" i="0" u="none" strike="noStrike" kern="1200" dirty="0">
                <a:solidFill>
                  <a:schemeClr val="tx1"/>
                </a:solidFill>
                <a:effectLst/>
                <a:latin typeface="Times" charset="0"/>
                <a:ea typeface="+mn-ea"/>
                <a:cs typeface="+mn-cs"/>
              </a:rPr>
              <a:t> – per </a:t>
            </a:r>
            <a:r>
              <a:rPr lang="en-GB" sz="1200" b="0" i="0" u="none" strike="noStrike" kern="1200" dirty="0" err="1">
                <a:solidFill>
                  <a:schemeClr val="tx1"/>
                </a:solidFill>
                <a:effectLst/>
                <a:latin typeface="Times" charset="0"/>
                <a:ea typeface="+mn-ea"/>
                <a:cs typeface="+mn-cs"/>
              </a:rPr>
              <a:t>conto</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dell'operatore</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finlandese</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8" tooltip="Radiolinja (la pagina non esiste)"/>
              </a:rPr>
              <a:t>Radiolinja</a:t>
            </a:r>
            <a:r>
              <a:rPr lang="en-GB" sz="1200" b="0" i="0" u="none" strike="noStrike" kern="1200" dirty="0">
                <a:solidFill>
                  <a:schemeClr val="tx1"/>
                </a:solidFill>
                <a:effectLst/>
                <a:latin typeface="Times" charset="0"/>
                <a:ea typeface="+mn-ea"/>
                <a:cs typeface="+mn-cs"/>
              </a:rPr>
              <a:t> </a:t>
            </a:r>
            <a:r>
              <a:rPr lang="en-GB" sz="1200" b="0" i="0" u="none" strike="noStrike" kern="1200" dirty="0" err="1">
                <a:solidFill>
                  <a:schemeClr val="tx1"/>
                </a:solidFill>
                <a:effectLst/>
                <a:latin typeface="Times" charset="0"/>
                <a:ea typeface="+mn-ea"/>
                <a:cs typeface="+mn-cs"/>
              </a:rPr>
              <a:t>oggi</a:t>
            </a:r>
            <a:r>
              <a:rPr lang="en-GB" sz="1200" b="0" i="0" u="none" strike="noStrike" kern="1200" dirty="0">
                <a:solidFill>
                  <a:schemeClr val="tx1"/>
                </a:solidFill>
                <a:effectLst/>
                <a:latin typeface="Times" charset="0"/>
                <a:ea typeface="+mn-ea"/>
                <a:cs typeface="+mn-cs"/>
              </a:rPr>
              <a:t> </a:t>
            </a:r>
            <a:r>
              <a:rPr lang="en-GB" sz="1200" b="0" i="0" u="none" strike="noStrike" kern="1200" dirty="0">
                <a:solidFill>
                  <a:schemeClr val="tx1"/>
                </a:solidFill>
                <a:effectLst/>
                <a:latin typeface="Times" charset="0"/>
                <a:ea typeface="+mn-ea"/>
                <a:cs typeface="+mn-cs"/>
                <a:hlinkClick r:id="rId9" tooltip="Elisa Oyj"/>
              </a:rPr>
              <a:t>Elisa Oyj</a:t>
            </a:r>
            <a:r>
              <a:rPr lang="en-GB" sz="1200" b="0" i="0" u="none" strike="noStrike" kern="1200" dirty="0">
                <a:solidFill>
                  <a:schemeClr val="tx1"/>
                </a:solidFill>
                <a:effectLst/>
                <a:latin typeface="Times" charset="0"/>
                <a:ea typeface="+mn-ea"/>
                <a:cs typeface="+mn-cs"/>
              </a:rPr>
              <a:t>.</a:t>
            </a:r>
          </a:p>
          <a:p>
            <a:endParaRPr lang="en-GB" sz="1200" b="0" i="0" u="none" strike="noStrike" kern="1200" dirty="0">
              <a:solidFill>
                <a:schemeClr val="tx1"/>
              </a:solidFill>
              <a:effectLst/>
              <a:latin typeface="Times" charset="0"/>
              <a:ea typeface="+mn-ea"/>
              <a:cs typeface="+mn-cs"/>
            </a:endParaRPr>
          </a:p>
          <a:p>
            <a:r>
              <a:rPr lang="en-GB" sz="1200" b="0" i="0" u="none" strike="noStrike" kern="1200" dirty="0">
                <a:solidFill>
                  <a:schemeClr val="tx1"/>
                </a:solidFill>
                <a:effectLst/>
                <a:latin typeface="Times" charset="0"/>
                <a:ea typeface="+mn-ea"/>
                <a:cs typeface="+mn-cs"/>
              </a:rPr>
              <a:t>In Italy first service starts in 1992 by SIP, now TIM</a:t>
            </a:r>
          </a:p>
          <a:p>
            <a:br>
              <a:rPr lang="en-GB" dirty="0"/>
            </a:br>
            <a:endParaRPr lang="en-US" dirty="0"/>
          </a:p>
        </p:txBody>
      </p:sp>
    </p:spTree>
    <p:extLst>
      <p:ext uri="{BB962C8B-B14F-4D97-AF65-F5344CB8AC3E}">
        <p14:creationId xmlns:p14="http://schemas.microsoft.com/office/powerpoint/2010/main" val="100986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798F8-154F-2841-BA6C-5796B5BE97CE}" type="slidenum">
              <a:rPr lang="it-IT"/>
              <a:pPr/>
              <a:t>7</a:t>
            </a:fld>
            <a:endParaRPr lang="it-IT"/>
          </a:p>
        </p:txBody>
      </p:sp>
      <p:sp>
        <p:nvSpPr>
          <p:cNvPr id="632834"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328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1" kern="1200" dirty="0">
                <a:solidFill>
                  <a:schemeClr val="tx1"/>
                </a:solidFill>
                <a:latin typeface="Times" charset="0"/>
                <a:ea typeface="+mn-ea"/>
                <a:cs typeface="+mn-cs"/>
              </a:rPr>
              <a:t>IMSI </a:t>
            </a:r>
            <a:r>
              <a:rPr lang="en-US" sz="1200" b="1" kern="1200" dirty="0" err="1">
                <a:solidFill>
                  <a:schemeClr val="tx1"/>
                </a:solidFill>
                <a:latin typeface="Times" charset="0"/>
                <a:ea typeface="+mn-ea"/>
                <a:cs typeface="+mn-cs"/>
              </a:rPr>
              <a:t>è</a:t>
            </a:r>
            <a:r>
              <a:rPr lang="en-US" sz="1200" b="1" kern="1200" dirty="0">
                <a:solidFill>
                  <a:schemeClr val="tx1"/>
                </a:solidFill>
                <a:latin typeface="Times" charset="0"/>
                <a:ea typeface="+mn-ea"/>
                <a:cs typeface="+mn-cs"/>
              </a:rPr>
              <a:t> la </a:t>
            </a:r>
            <a:r>
              <a:rPr lang="en-US" sz="1200" b="1" kern="1200" dirty="0" err="1">
                <a:solidFill>
                  <a:schemeClr val="tx1"/>
                </a:solidFill>
                <a:latin typeface="Times" charset="0"/>
                <a:ea typeface="+mn-ea"/>
                <a:cs typeface="+mn-cs"/>
              </a:rPr>
              <a:t>sigla</a:t>
            </a:r>
            <a:r>
              <a:rPr lang="en-US" sz="1200" b="1" kern="1200" dirty="0">
                <a:solidFill>
                  <a:schemeClr val="tx1"/>
                </a:solidFill>
                <a:latin typeface="Times" charset="0"/>
                <a:ea typeface="+mn-ea"/>
                <a:cs typeface="+mn-cs"/>
              </a:rPr>
              <a:t> di International Mobile Subscriber Identity. </a:t>
            </a:r>
            <a:r>
              <a:rPr lang="en-US" sz="1200" b="1" kern="1200" dirty="0" err="1">
                <a:solidFill>
                  <a:schemeClr val="tx1"/>
                </a:solidFill>
                <a:latin typeface="Times" charset="0"/>
                <a:ea typeface="+mn-ea"/>
                <a:cs typeface="+mn-cs"/>
              </a:rPr>
              <a:t>Ki</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chiave</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usata</a:t>
            </a:r>
            <a:r>
              <a:rPr lang="en-US" sz="1200" b="1" kern="1200" dirty="0">
                <a:solidFill>
                  <a:schemeClr val="tx1"/>
                </a:solidFill>
                <a:latin typeface="Times" charset="0"/>
                <a:ea typeface="+mn-ea"/>
                <a:cs typeface="+mn-cs"/>
              </a:rPr>
              <a:t> per </a:t>
            </a:r>
            <a:r>
              <a:rPr lang="en-US" sz="1200" b="1" kern="1200" dirty="0" err="1">
                <a:solidFill>
                  <a:schemeClr val="tx1"/>
                </a:solidFill>
                <a:latin typeface="Times" charset="0"/>
                <a:ea typeface="+mn-ea"/>
                <a:cs typeface="+mn-cs"/>
              </a:rPr>
              <a:t>calcolare</a:t>
            </a:r>
            <a:r>
              <a:rPr lang="en-US" sz="1200" b="1" kern="1200" baseline="0" dirty="0">
                <a:solidFill>
                  <a:schemeClr val="tx1"/>
                </a:solidFill>
                <a:latin typeface="Times" charset="0"/>
                <a:ea typeface="+mn-ea"/>
                <a:cs typeface="+mn-cs"/>
              </a:rPr>
              <a:t> la SRES </a:t>
            </a:r>
            <a:r>
              <a:rPr lang="en-US" sz="1200" b="1" kern="1200" baseline="0" dirty="0" err="1">
                <a:solidFill>
                  <a:schemeClr val="tx1"/>
                </a:solidFill>
                <a:latin typeface="Times" charset="0"/>
                <a:ea typeface="+mn-ea"/>
                <a:cs typeface="+mn-cs"/>
              </a:rPr>
              <a:t>dato</a:t>
            </a:r>
            <a:r>
              <a:rPr lang="en-US" sz="1200" b="1" kern="1200" baseline="0" dirty="0">
                <a:solidFill>
                  <a:schemeClr val="tx1"/>
                </a:solidFill>
                <a:latin typeface="Times" charset="0"/>
                <a:ea typeface="+mn-ea"/>
                <a:cs typeface="+mn-cs"/>
              </a:rPr>
              <a:t> </a:t>
            </a:r>
            <a:r>
              <a:rPr lang="en-US" sz="1200" b="1" kern="1200" baseline="0" dirty="0" err="1">
                <a:solidFill>
                  <a:schemeClr val="tx1"/>
                </a:solidFill>
                <a:latin typeface="Times" charset="0"/>
                <a:ea typeface="+mn-ea"/>
                <a:cs typeface="+mn-cs"/>
              </a:rPr>
              <a:t>il</a:t>
            </a:r>
            <a:r>
              <a:rPr lang="en-US" sz="1200" b="1" kern="1200" baseline="0" dirty="0">
                <a:solidFill>
                  <a:schemeClr val="tx1"/>
                </a:solidFill>
                <a:latin typeface="Times" charset="0"/>
                <a:ea typeface="+mn-ea"/>
                <a:cs typeface="+mn-cs"/>
              </a:rPr>
              <a:t> RAND</a:t>
            </a:r>
          </a:p>
          <a:p>
            <a:r>
              <a:rPr lang="en-US" sz="1200" b="1" dirty="0"/>
              <a:t>EIR:</a:t>
            </a:r>
            <a:r>
              <a:rPr lang="en-US" sz="1200" dirty="0"/>
              <a:t> Equipment Identity Register</a:t>
            </a:r>
          </a:p>
          <a:p>
            <a:r>
              <a:rPr lang="en-US" sz="1200" b="1" kern="1200" dirty="0">
                <a:solidFill>
                  <a:schemeClr val="tx1"/>
                </a:solidFill>
                <a:latin typeface="Times" charset="0"/>
                <a:ea typeface="+mn-ea"/>
                <a:cs typeface="+mn-cs"/>
              </a:rPr>
              <a:t>GSM, </a:t>
            </a:r>
            <a:r>
              <a:rPr lang="en-US" sz="1200" b="1" kern="1200" dirty="0" err="1">
                <a:solidFill>
                  <a:schemeClr val="tx1"/>
                </a:solidFill>
                <a:latin typeface="Times" charset="0"/>
                <a:ea typeface="+mn-ea"/>
                <a:cs typeface="+mn-cs"/>
              </a:rPr>
              <a:t>sigla</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di</a:t>
            </a:r>
            <a:r>
              <a:rPr lang="en-US" sz="1200" b="1" kern="1200" dirty="0">
                <a:solidFill>
                  <a:schemeClr val="tx1"/>
                </a:solidFill>
                <a:latin typeface="Times" charset="0"/>
                <a:ea typeface="+mn-ea"/>
                <a:cs typeface="+mn-cs"/>
              </a:rPr>
              <a:t> Global System for Mobile Communications</a:t>
            </a:r>
            <a:endParaRPr lang="en-US" dirty="0"/>
          </a:p>
        </p:txBody>
      </p:sp>
    </p:spTree>
    <p:extLst>
      <p:ext uri="{BB962C8B-B14F-4D97-AF65-F5344CB8AC3E}">
        <p14:creationId xmlns:p14="http://schemas.microsoft.com/office/powerpoint/2010/main" val="12846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E229E-C052-604C-BBF9-251F723767DE}" type="slidenum">
              <a:rPr lang="it-IT"/>
              <a:pPr/>
              <a:t>8</a:t>
            </a:fld>
            <a:endParaRPr lang="it-IT"/>
          </a:p>
        </p:txBody>
      </p:sp>
      <p:sp>
        <p:nvSpPr>
          <p:cNvPr id="634882"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348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dirty="0" err="1">
                <a:solidFill>
                  <a:schemeClr val="tx1"/>
                </a:solidFill>
                <a:latin typeface="Times" charset="0"/>
                <a:ea typeface="+mn-ea"/>
                <a:cs typeface="+mn-cs"/>
              </a:rPr>
              <a:t>Ki</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chiave</a:t>
            </a:r>
            <a:r>
              <a:rPr lang="en-US" sz="1200" b="1" kern="1200" dirty="0">
                <a:solidFill>
                  <a:schemeClr val="tx1"/>
                </a:solidFill>
                <a:latin typeface="Times" charset="0"/>
                <a:ea typeface="+mn-ea"/>
                <a:cs typeface="+mn-cs"/>
              </a:rPr>
              <a:t> </a:t>
            </a:r>
            <a:r>
              <a:rPr lang="en-US" sz="1200" b="1" kern="1200" dirty="0" err="1">
                <a:solidFill>
                  <a:schemeClr val="tx1"/>
                </a:solidFill>
                <a:latin typeface="Times" charset="0"/>
                <a:ea typeface="+mn-ea"/>
                <a:cs typeface="+mn-cs"/>
              </a:rPr>
              <a:t>usata</a:t>
            </a:r>
            <a:r>
              <a:rPr lang="en-US" sz="1200" b="1" kern="1200" dirty="0">
                <a:solidFill>
                  <a:schemeClr val="tx1"/>
                </a:solidFill>
                <a:latin typeface="Times" charset="0"/>
                <a:ea typeface="+mn-ea"/>
                <a:cs typeface="+mn-cs"/>
              </a:rPr>
              <a:t> per </a:t>
            </a:r>
            <a:r>
              <a:rPr lang="en-US" sz="1200" b="1" kern="1200" dirty="0" err="1">
                <a:solidFill>
                  <a:schemeClr val="tx1"/>
                </a:solidFill>
                <a:latin typeface="Times" charset="0"/>
                <a:ea typeface="+mn-ea"/>
                <a:cs typeface="+mn-cs"/>
              </a:rPr>
              <a:t>calcolare</a:t>
            </a:r>
            <a:r>
              <a:rPr lang="en-US" sz="1200" b="1" kern="1200" baseline="0" dirty="0">
                <a:solidFill>
                  <a:schemeClr val="tx1"/>
                </a:solidFill>
                <a:latin typeface="Times" charset="0"/>
                <a:ea typeface="+mn-ea"/>
                <a:cs typeface="+mn-cs"/>
              </a:rPr>
              <a:t> la SRES </a:t>
            </a:r>
            <a:r>
              <a:rPr lang="en-US" sz="1200" b="1" kern="1200" baseline="0" dirty="0" err="1">
                <a:solidFill>
                  <a:schemeClr val="tx1"/>
                </a:solidFill>
                <a:latin typeface="Times" charset="0"/>
                <a:ea typeface="+mn-ea"/>
                <a:cs typeface="+mn-cs"/>
              </a:rPr>
              <a:t>dato</a:t>
            </a:r>
            <a:r>
              <a:rPr lang="en-US" sz="1200" b="1" kern="1200" baseline="0" dirty="0">
                <a:solidFill>
                  <a:schemeClr val="tx1"/>
                </a:solidFill>
                <a:latin typeface="Times" charset="0"/>
                <a:ea typeface="+mn-ea"/>
                <a:cs typeface="+mn-cs"/>
              </a:rPr>
              <a:t> </a:t>
            </a:r>
            <a:r>
              <a:rPr lang="en-US" sz="1200" b="1" kern="1200" baseline="0" dirty="0" err="1">
                <a:solidFill>
                  <a:schemeClr val="tx1"/>
                </a:solidFill>
                <a:latin typeface="Times" charset="0"/>
                <a:ea typeface="+mn-ea"/>
                <a:cs typeface="+mn-cs"/>
              </a:rPr>
              <a:t>il</a:t>
            </a:r>
            <a:r>
              <a:rPr lang="en-US" sz="1200" b="1" kern="1200" baseline="0" dirty="0">
                <a:solidFill>
                  <a:schemeClr val="tx1"/>
                </a:solidFill>
                <a:latin typeface="Times" charset="0"/>
                <a:ea typeface="+mn-ea"/>
                <a:cs typeface="+mn-cs"/>
              </a:rPr>
              <a:t> RAND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kern="1200" baseline="0" dirty="0" err="1">
                <a:solidFill>
                  <a:schemeClr val="tx1"/>
                </a:solidFill>
                <a:latin typeface="Times" charset="0"/>
                <a:ea typeface="+mn-ea"/>
                <a:cs typeface="+mn-cs"/>
              </a:rPr>
              <a:t>Pacchetto</a:t>
            </a:r>
            <a:r>
              <a:rPr lang="en-US" sz="1200" b="1" kern="1200" baseline="0" dirty="0">
                <a:solidFill>
                  <a:schemeClr val="tx1"/>
                </a:solidFill>
                <a:latin typeface="Times" charset="0"/>
                <a:ea typeface="+mn-ea"/>
                <a:cs typeface="+mn-cs"/>
              </a:rPr>
              <a:t> 1 include la IMSI (</a:t>
            </a:r>
            <a:r>
              <a:rPr lang="en-US" sz="1200" b="1" kern="1200" dirty="0">
                <a:solidFill>
                  <a:schemeClr val="tx1"/>
                </a:solidFill>
                <a:latin typeface="Times" charset="0"/>
                <a:ea typeface="+mn-ea"/>
                <a:cs typeface="+mn-cs"/>
              </a:rPr>
              <a:t>International Mobile Subscriber Identity)</a:t>
            </a:r>
            <a:endParaRPr lang="en-US" dirty="0"/>
          </a:p>
          <a:p>
            <a:endParaRPr lang="en-US" dirty="0"/>
          </a:p>
        </p:txBody>
      </p:sp>
    </p:spTree>
    <p:extLst>
      <p:ext uri="{BB962C8B-B14F-4D97-AF65-F5344CB8AC3E}">
        <p14:creationId xmlns:p14="http://schemas.microsoft.com/office/powerpoint/2010/main" val="4083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06421B-7A87-6B4D-AE87-98C21BECFA29}" type="slidenum">
              <a:rPr lang="it-IT"/>
              <a:pPr/>
              <a:t>9</a:t>
            </a:fld>
            <a:endParaRPr lang="it-IT"/>
          </a:p>
        </p:txBody>
      </p:sp>
      <p:sp>
        <p:nvSpPr>
          <p:cNvPr id="636930"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636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1" dirty="0" err="1"/>
              <a:t>AuC</a:t>
            </a:r>
            <a:r>
              <a:rPr lang="en-US" sz="1200" dirty="0"/>
              <a:t>: Authentication Center</a:t>
            </a:r>
          </a:p>
          <a:p>
            <a:r>
              <a:rPr lang="en-US" sz="1200" b="1" dirty="0"/>
              <a:t>VLR:</a:t>
            </a:r>
            <a:r>
              <a:rPr lang="en-US" sz="1200" dirty="0"/>
              <a:t> Visiting Location Register</a:t>
            </a:r>
            <a:endParaRPr lang="en-US" dirty="0"/>
          </a:p>
        </p:txBody>
      </p:sp>
    </p:spTree>
    <p:extLst>
      <p:ext uri="{BB962C8B-B14F-4D97-AF65-F5344CB8AC3E}">
        <p14:creationId xmlns:p14="http://schemas.microsoft.com/office/powerpoint/2010/main" val="1225182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Rectangle 17"/>
          <p:cNvSpPr/>
          <p:nvPr/>
        </p:nvSpPr>
        <p:spPr>
          <a:xfrm>
            <a:off x="3" y="4142108"/>
            <a:ext cx="9906000" cy="2715892"/>
          </a:xfrm>
          <a:prstGeom prst="rect">
            <a:avLst/>
          </a:prstGeom>
          <a:solidFill>
            <a:srgbClr val="4E4055"/>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6" y="3893439"/>
            <a:ext cx="9906000" cy="244170"/>
          </a:xfrm>
          <a:prstGeom prst="rect">
            <a:avLst/>
          </a:prstGeom>
          <a:solidFill>
            <a:srgbClr val="AEADC4"/>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5" y="4001431"/>
            <a:ext cx="9906001" cy="140677"/>
          </a:xfrm>
          <a:prstGeom prst="rect">
            <a:avLst/>
          </a:prstGeom>
          <a:solidFill>
            <a:srgbClr val="50668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7" y="366894"/>
            <a:ext cx="495294" cy="3770714"/>
          </a:xfrm>
          <a:prstGeom prst="rect">
            <a:avLst/>
          </a:prstGeom>
          <a:solidFill>
            <a:srgbClr val="54789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80564" y="2412652"/>
            <a:ext cx="9001807" cy="1470025"/>
          </a:xfrm>
        </p:spPr>
        <p:txBody>
          <a:bodyPr anchor="b"/>
          <a:lstStyle>
            <a:lvl1pPr>
              <a:defRPr sz="4400">
                <a:solidFill>
                  <a:schemeClr val="accent1"/>
                </a:solidFill>
                <a:latin typeface="+mj-lt"/>
                <a:cs typeface="Lucida Handwriting"/>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591418" y="4147464"/>
            <a:ext cx="9001807" cy="878331"/>
          </a:xfrm>
        </p:spPr>
        <p:txBody>
          <a:bodyPr lIns="108000"/>
          <a:lstStyle>
            <a:lvl1pPr marL="64008" indent="0" algn="l">
              <a:buNone/>
              <a:defRPr sz="2400">
                <a:solidFill>
                  <a:schemeClr val="bg1">
                    <a:lumMod val="95000"/>
                  </a:schemeClr>
                </a:solidFill>
                <a:latin typeface="+mj-lt"/>
                <a:cs typeface="Lucida Handwriting"/>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591418" y="6510930"/>
            <a:ext cx="900180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
        <p:nvSpPr>
          <p:cNvPr id="32" name="Subtitle 8"/>
          <p:cNvSpPr txBox="1">
            <a:spLocks/>
          </p:cNvSpPr>
          <p:nvPr/>
        </p:nvSpPr>
        <p:spPr>
          <a:xfrm>
            <a:off x="591418" y="5025795"/>
            <a:ext cx="9001807" cy="1263747"/>
          </a:xfrm>
          <a:prstGeom prst="rect">
            <a:avLst/>
          </a:prstGeom>
        </p:spPr>
        <p:txBody>
          <a:bodyPr vert="horz" lIns="108000" tIns="0" rIns="0" bIns="0">
            <a:normAutofit/>
          </a:bodyPr>
          <a:lstStyle>
            <a:lvl1pPr marL="64008" indent="0" algn="l">
              <a:buNone/>
              <a:defRPr sz="2400">
                <a:solidFill>
                  <a:schemeClr val="bg1">
                    <a:lumMod val="95000"/>
                  </a:schemeClr>
                </a:solidFill>
                <a:latin typeface="+mj-lt"/>
                <a:cs typeface="Lucida Handwriting"/>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Università degli Studi </a:t>
            </a:r>
            <a:r>
              <a:rPr kumimoji="0" lang="en-US" sz="2400" b="0" i="0" u="none" strike="noStrike" kern="1200" cap="none" spc="0" normalizeH="0" baseline="0" noProof="0" dirty="0" err="1">
                <a:ln>
                  <a:noFill/>
                </a:ln>
                <a:solidFill>
                  <a:schemeClr val="bg1">
                    <a:lumMod val="95000"/>
                  </a:schemeClr>
                </a:solidFill>
                <a:effectLst/>
                <a:uLnTx/>
                <a:uFillTx/>
                <a:latin typeface="+mj-lt"/>
                <a:ea typeface="+mn-ea"/>
                <a:cs typeface="Lucida Handwriting"/>
              </a:rPr>
              <a:t>di</a:t>
            </a: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 Brescia</a:t>
            </a:r>
          </a:p>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err="1">
                <a:ln>
                  <a:noFill/>
                </a:ln>
                <a:solidFill>
                  <a:schemeClr val="bg1">
                    <a:lumMod val="95000"/>
                  </a:schemeClr>
                </a:solidFill>
                <a:effectLst/>
                <a:uLnTx/>
                <a:uFillTx/>
                <a:latin typeface="+mj-lt"/>
                <a:ea typeface="+mn-ea"/>
                <a:cs typeface="Lucida Handwriting"/>
              </a:rPr>
              <a:t>Dipartimento</a:t>
            </a: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 </a:t>
            </a:r>
            <a:r>
              <a:rPr kumimoji="0" lang="en-US" sz="2400" b="0" i="0" u="none" strike="noStrike" kern="1200" cap="none" spc="0" normalizeH="0" baseline="0" noProof="0" dirty="0" err="1">
                <a:ln>
                  <a:noFill/>
                </a:ln>
                <a:solidFill>
                  <a:schemeClr val="bg1">
                    <a:lumMod val="95000"/>
                  </a:schemeClr>
                </a:solidFill>
                <a:effectLst/>
                <a:uLnTx/>
                <a:uFillTx/>
                <a:latin typeface="+mj-lt"/>
                <a:ea typeface="+mn-ea"/>
                <a:cs typeface="Lucida Handwriting"/>
              </a:rPr>
              <a:t>di</a:t>
            </a: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 </a:t>
            </a:r>
            <a:r>
              <a:rPr kumimoji="0" lang="en-US" sz="2400" b="0" i="0" u="none" strike="noStrike" kern="1200" cap="none" spc="0" normalizeH="0" baseline="0" noProof="0" dirty="0" err="1">
                <a:ln>
                  <a:noFill/>
                </a:ln>
                <a:solidFill>
                  <a:schemeClr val="bg1">
                    <a:lumMod val="95000"/>
                  </a:schemeClr>
                </a:solidFill>
                <a:effectLst/>
                <a:uLnTx/>
                <a:uFillTx/>
                <a:latin typeface="+mj-lt"/>
                <a:ea typeface="+mn-ea"/>
                <a:cs typeface="Lucida Handwriting"/>
              </a:rPr>
              <a:t>Ingegneria</a:t>
            </a: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 </a:t>
            </a:r>
            <a:r>
              <a:rPr kumimoji="0" lang="en-US" sz="2400" b="0" i="0" u="none" strike="noStrike" kern="1200" cap="none" spc="0" normalizeH="0" baseline="0" noProof="0" dirty="0" err="1">
                <a:ln>
                  <a:noFill/>
                </a:ln>
                <a:solidFill>
                  <a:schemeClr val="bg1">
                    <a:lumMod val="95000"/>
                  </a:schemeClr>
                </a:solidFill>
                <a:effectLst/>
                <a:uLnTx/>
                <a:uFillTx/>
                <a:latin typeface="+mj-lt"/>
                <a:ea typeface="+mn-ea"/>
                <a:cs typeface="Lucida Handwriting"/>
              </a:rPr>
              <a:t>dell’Informazione</a:t>
            </a:r>
            <a:endPar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endParaRPr>
          </a:p>
          <a:p>
            <a:pPr marL="64008" marR="0" lvl="0" indent="0"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a:ln>
                  <a:noFill/>
                </a:ln>
                <a:solidFill>
                  <a:schemeClr val="bg1">
                    <a:lumMod val="95000"/>
                  </a:schemeClr>
                </a:solidFill>
                <a:effectLst/>
                <a:uLnTx/>
                <a:uFillTx/>
                <a:latin typeface="+mj-lt"/>
                <a:ea typeface="+mn-ea"/>
                <a:cs typeface="Lucida Handwriting"/>
              </a:rPr>
              <a:t>2021/2022</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018" y="0"/>
            <a:ext cx="2892363" cy="2900612"/>
          </a:xfrm>
          <a:prstGeom prst="rect">
            <a:avLst/>
          </a:prstGeom>
        </p:spPr>
      </p:pic>
      <p:sp>
        <p:nvSpPr>
          <p:cNvPr id="13" name="Rectangle 12">
            <a:extLst>
              <a:ext uri="{FF2B5EF4-FFF2-40B4-BE49-F238E27FC236}">
                <a16:creationId xmlns:a16="http://schemas.microsoft.com/office/drawing/2014/main" id="{44FB4828-7ACE-544F-8C43-93482B0F2DE5}"/>
              </a:ext>
            </a:extLst>
          </p:cNvPr>
          <p:cNvSpPr/>
          <p:nvPr userDrawn="1"/>
        </p:nvSpPr>
        <p:spPr>
          <a:xfrm>
            <a:off x="0" y="0"/>
            <a:ext cx="495300" cy="1377519"/>
          </a:xfrm>
          <a:prstGeom prst="rect">
            <a:avLst/>
          </a:prstGeom>
          <a:solidFill>
            <a:srgbClr val="ADACC5"/>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Slide Number Placeholder 22"/>
          <p:cNvSpPr>
            <a:spLocks noGrp="1"/>
          </p:cNvSpPr>
          <p:nvPr>
            <p:ph type="sldNum" sz="quarter" idx="4"/>
          </p:nvPr>
        </p:nvSpPr>
        <p:spPr>
          <a:xfrm flipH="1">
            <a:off x="8653456" y="6607788"/>
            <a:ext cx="1119352" cy="214286"/>
          </a:xfrm>
          <a:prstGeom prst="rect">
            <a:avLst/>
          </a:prstGeom>
        </p:spPr>
        <p:txBody>
          <a:bodyPr lIns="0" tIns="0" rIns="0" bIns="0" anchor="ctr"/>
          <a:lstStyle>
            <a:lvl1pPr marL="0" algn="r" defTabSz="457200" rtl="0" eaLnBrk="1" latinLnBrk="0" hangingPunct="1">
              <a:defRPr lang="en-US" sz="1100" kern="1200" smtClean="0">
                <a:solidFill>
                  <a:srgbClr val="F2F2F2"/>
                </a:solidFill>
                <a:latin typeface="+mj-lt"/>
                <a:ea typeface="+mn-ea"/>
                <a:cs typeface="Lucida Handwriting"/>
              </a:defRPr>
            </a:lvl1pPr>
          </a:lstStyle>
          <a:p>
            <a:fld id="{B84B3C10-9994-8E41-AB6D-EA22F067525F}" type="slidenum">
              <a:rPr lang="en-US" smtClean="0"/>
              <a:pPr/>
              <a:t>‹#›</a:t>
            </a:fld>
            <a:endParaRPr lang="en-US" dirty="0"/>
          </a:p>
        </p:txBody>
      </p:sp>
      <p:sp>
        <p:nvSpPr>
          <p:cNvPr id="9" name="Footer Placeholder 16"/>
          <p:cNvSpPr>
            <a:spLocks noGrp="1"/>
          </p:cNvSpPr>
          <p:nvPr>
            <p:ph type="ftr" sz="quarter" idx="3"/>
          </p:nvPr>
        </p:nvSpPr>
        <p:spPr>
          <a:xfrm>
            <a:off x="582715" y="6607788"/>
            <a:ext cx="784471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1981203"/>
            <a:ext cx="8420100" cy="1362075"/>
          </a:xfrm>
        </p:spPr>
        <p:txBody>
          <a:bodyPr vert="horz" lIns="108000" tIns="0" rIns="0" bIns="0" anchor="b">
            <a:normAutofit/>
          </a:bodyPr>
          <a:lstStyle>
            <a:lvl1pPr algn="l" rtl="0" eaLnBrk="1" latinLnBrk="0" hangingPunct="1">
              <a:spcBef>
                <a:spcPct val="0"/>
              </a:spcBef>
              <a:buNone/>
              <a:defRPr kumimoji="0" lang="en-US" sz="4400" kern="1200">
                <a:solidFill>
                  <a:schemeClr val="accent1"/>
                </a:solidFill>
                <a:latin typeface="+mj-lt"/>
                <a:ea typeface="+mj-ea"/>
                <a:cs typeface="Lucida Handwriting"/>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782506" y="3367088"/>
            <a:ext cx="8420100" cy="1509712"/>
          </a:xfrm>
        </p:spPr>
        <p:txBody>
          <a:bodyPr lIns="10800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Slide Number Placeholder 22"/>
          <p:cNvSpPr>
            <a:spLocks noGrp="1"/>
          </p:cNvSpPr>
          <p:nvPr>
            <p:ph type="sldNum" sz="quarter" idx="4"/>
          </p:nvPr>
        </p:nvSpPr>
        <p:spPr>
          <a:xfrm flipH="1">
            <a:off x="8653456" y="6607788"/>
            <a:ext cx="1119352" cy="214286"/>
          </a:xfrm>
          <a:prstGeom prst="rect">
            <a:avLst/>
          </a:prstGeom>
        </p:spPr>
        <p:txBody>
          <a:bodyPr lIns="0" tIns="0" rIns="0" bIns="0" anchor="ctr"/>
          <a:lstStyle>
            <a:lvl1pPr marL="0" algn="r" defTabSz="457200" rtl="0" eaLnBrk="1" latinLnBrk="0" hangingPunct="1">
              <a:defRPr lang="en-US" sz="1100" kern="1200" smtClean="0">
                <a:solidFill>
                  <a:srgbClr val="F2F2F2"/>
                </a:solidFill>
                <a:latin typeface="+mj-lt"/>
                <a:ea typeface="+mn-ea"/>
                <a:cs typeface="Lucida Handwriting"/>
              </a:defRPr>
            </a:lvl1pPr>
          </a:lstStyle>
          <a:p>
            <a:fld id="{B84B3C10-9994-8E41-AB6D-EA22F067525F}" type="slidenum">
              <a:rPr lang="en-US" smtClean="0"/>
              <a:pPr/>
              <a:t>‹#›</a:t>
            </a:fld>
            <a:endParaRPr lang="en-US" dirty="0"/>
          </a:p>
        </p:txBody>
      </p:sp>
      <p:sp>
        <p:nvSpPr>
          <p:cNvPr id="8" name="Footer Placeholder 16"/>
          <p:cNvSpPr>
            <a:spLocks noGrp="1"/>
          </p:cNvSpPr>
          <p:nvPr>
            <p:ph type="ftr" sz="quarter" idx="3"/>
          </p:nvPr>
        </p:nvSpPr>
        <p:spPr>
          <a:xfrm>
            <a:off x="582715" y="6607788"/>
            <a:ext cx="784471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82132" y="1345234"/>
            <a:ext cx="4545116" cy="4939698"/>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5209294" y="1345233"/>
            <a:ext cx="4567348" cy="4939699"/>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2" name="Slide Number Placeholder 22"/>
          <p:cNvSpPr>
            <a:spLocks noGrp="1"/>
          </p:cNvSpPr>
          <p:nvPr>
            <p:ph type="sldNum" sz="quarter" idx="4"/>
          </p:nvPr>
        </p:nvSpPr>
        <p:spPr>
          <a:xfrm flipH="1">
            <a:off x="8653456" y="6607788"/>
            <a:ext cx="1119352" cy="214286"/>
          </a:xfrm>
          <a:prstGeom prst="rect">
            <a:avLst/>
          </a:prstGeom>
        </p:spPr>
        <p:txBody>
          <a:bodyPr lIns="0" tIns="0" rIns="0" bIns="0" anchor="ctr"/>
          <a:lstStyle>
            <a:lvl1pPr marL="0" algn="r" defTabSz="457200" rtl="0" eaLnBrk="1" latinLnBrk="0" hangingPunct="1">
              <a:defRPr lang="en-US" sz="1100" kern="1200" smtClean="0">
                <a:solidFill>
                  <a:srgbClr val="F2F2F2"/>
                </a:solidFill>
                <a:latin typeface="+mj-lt"/>
                <a:ea typeface="+mn-ea"/>
                <a:cs typeface="Lucida Handwriting"/>
              </a:defRPr>
            </a:lvl1pPr>
          </a:lstStyle>
          <a:p>
            <a:fld id="{B84B3C10-9994-8E41-AB6D-EA22F067525F}" type="slidenum">
              <a:rPr lang="en-US" smtClean="0"/>
              <a:pPr/>
              <a:t>‹#›</a:t>
            </a:fld>
            <a:endParaRPr lang="en-US" dirty="0"/>
          </a:p>
        </p:txBody>
      </p:sp>
      <p:sp>
        <p:nvSpPr>
          <p:cNvPr id="13" name="Footer Placeholder 16"/>
          <p:cNvSpPr>
            <a:spLocks noGrp="1"/>
          </p:cNvSpPr>
          <p:nvPr>
            <p:ph type="ftr" sz="quarter" idx="3"/>
          </p:nvPr>
        </p:nvSpPr>
        <p:spPr>
          <a:xfrm>
            <a:off x="582715" y="6607788"/>
            <a:ext cx="784471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21"/>
          <p:cNvSpPr>
            <a:spLocks noGrp="1"/>
          </p:cNvSpPr>
          <p:nvPr>
            <p:ph type="title"/>
          </p:nvPr>
        </p:nvSpPr>
        <p:spPr>
          <a:xfrm>
            <a:off x="582716" y="118380"/>
            <a:ext cx="9190092" cy="1066800"/>
          </a:xfrm>
          <a:prstGeom prst="rect">
            <a:avLst/>
          </a:prstGeom>
        </p:spPr>
        <p:txBody>
          <a:bodyPr vert="horz" lIns="108000" tIns="0" rIns="0" bIns="0" anchor="ctr">
            <a:normAutofit/>
          </a:bodyPr>
          <a:lstStyle/>
          <a:p>
            <a:r>
              <a:rPr kumimoji="0" lang="en-US"/>
              <a:t>Click to edit Master title style</a:t>
            </a:r>
            <a:endParaRPr kumimoji="0" lang="en-US" dirty="0"/>
          </a:p>
        </p:txBody>
      </p:sp>
      <p:sp>
        <p:nvSpPr>
          <p:cNvPr id="9" name="Slide Number Placeholder 22"/>
          <p:cNvSpPr>
            <a:spLocks noGrp="1"/>
          </p:cNvSpPr>
          <p:nvPr>
            <p:ph type="sldNum" sz="quarter" idx="4"/>
          </p:nvPr>
        </p:nvSpPr>
        <p:spPr>
          <a:xfrm flipH="1">
            <a:off x="8653456" y="6607788"/>
            <a:ext cx="1119352" cy="214286"/>
          </a:xfrm>
          <a:prstGeom prst="rect">
            <a:avLst/>
          </a:prstGeom>
        </p:spPr>
        <p:txBody>
          <a:bodyPr lIns="0" tIns="0" rIns="0" bIns="0" anchor="ctr"/>
          <a:lstStyle>
            <a:lvl1pPr marL="0" algn="r" defTabSz="457200" rtl="0" eaLnBrk="1" latinLnBrk="0" hangingPunct="1">
              <a:defRPr lang="en-US" sz="1100" kern="1200" smtClean="0">
                <a:solidFill>
                  <a:srgbClr val="F2F2F2"/>
                </a:solidFill>
                <a:latin typeface="+mj-lt"/>
                <a:ea typeface="+mn-ea"/>
                <a:cs typeface="Lucida Handwriting"/>
              </a:defRPr>
            </a:lvl1pPr>
          </a:lstStyle>
          <a:p>
            <a:fld id="{B84B3C10-9994-8E41-AB6D-EA22F067525F}" type="slidenum">
              <a:rPr lang="en-US" smtClean="0"/>
              <a:pPr/>
              <a:t>‹#›</a:t>
            </a:fld>
            <a:endParaRPr lang="en-US" dirty="0"/>
          </a:p>
        </p:txBody>
      </p:sp>
      <p:sp>
        <p:nvSpPr>
          <p:cNvPr id="10" name="Footer Placeholder 16"/>
          <p:cNvSpPr>
            <a:spLocks noGrp="1"/>
          </p:cNvSpPr>
          <p:nvPr>
            <p:ph type="ftr" sz="quarter" idx="3"/>
          </p:nvPr>
        </p:nvSpPr>
        <p:spPr>
          <a:xfrm>
            <a:off x="582715" y="6607788"/>
            <a:ext cx="784471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3" y="6574536"/>
            <a:ext cx="9906000" cy="283463"/>
          </a:xfrm>
          <a:prstGeom prst="rect">
            <a:avLst/>
          </a:prstGeom>
          <a:solidFill>
            <a:srgbClr val="4E4055"/>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Rectangle 20"/>
          <p:cNvSpPr/>
          <p:nvPr/>
        </p:nvSpPr>
        <p:spPr>
          <a:xfrm>
            <a:off x="7" y="6325867"/>
            <a:ext cx="9906000" cy="244170"/>
          </a:xfrm>
          <a:prstGeom prst="rect">
            <a:avLst/>
          </a:prstGeom>
          <a:solidFill>
            <a:srgbClr val="AEADC4"/>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a:off x="6" y="6433859"/>
            <a:ext cx="9906001" cy="140677"/>
          </a:xfrm>
          <a:prstGeom prst="rect">
            <a:avLst/>
          </a:prstGeom>
          <a:solidFill>
            <a:srgbClr val="50668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 y="1271275"/>
            <a:ext cx="495293" cy="5162583"/>
          </a:xfrm>
          <a:prstGeom prst="rect">
            <a:avLst/>
          </a:prstGeom>
          <a:solidFill>
            <a:srgbClr val="547898"/>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582716" y="118380"/>
            <a:ext cx="9190092" cy="1066800"/>
          </a:xfrm>
          <a:prstGeom prst="rect">
            <a:avLst/>
          </a:prstGeom>
        </p:spPr>
        <p:txBody>
          <a:bodyPr vert="horz" lIns="108000" tIns="0" rIns="0" bIns="0"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582716" y="1377519"/>
            <a:ext cx="9190092" cy="4948348"/>
          </a:xfrm>
          <a:prstGeom prst="rect">
            <a:avLst/>
          </a:prstGeom>
        </p:spPr>
        <p:txBody>
          <a:bodyPr vert="horz" lIns="0" tIns="0" rIns="0" bIns="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flipH="1">
            <a:off x="8653456" y="6607788"/>
            <a:ext cx="1119352" cy="214286"/>
          </a:xfrm>
          <a:prstGeom prst="rect">
            <a:avLst/>
          </a:prstGeom>
        </p:spPr>
        <p:txBody>
          <a:bodyPr lIns="0" tIns="0" rIns="0" bIns="0" anchor="ctr"/>
          <a:lstStyle>
            <a:lvl1pPr marL="0" algn="r" defTabSz="457200" rtl="0" eaLnBrk="1" latinLnBrk="0" hangingPunct="1">
              <a:defRPr lang="en-US" sz="1100" kern="1200" smtClean="0">
                <a:solidFill>
                  <a:srgbClr val="F2F2F2"/>
                </a:solidFill>
                <a:latin typeface="+mj-lt"/>
                <a:ea typeface="+mn-ea"/>
                <a:cs typeface="Lucida Handwriting"/>
              </a:defRPr>
            </a:lvl1pPr>
          </a:lstStyle>
          <a:p>
            <a:fld id="{B84B3C10-9994-8E41-AB6D-EA22F067525F}" type="slidenum">
              <a:rPr lang="en-US" smtClean="0"/>
              <a:pPr/>
              <a:t>‹#›</a:t>
            </a:fld>
            <a:endParaRPr lang="en-US" dirty="0"/>
          </a:p>
        </p:txBody>
      </p:sp>
      <p:sp>
        <p:nvSpPr>
          <p:cNvPr id="42" name="Footer Placeholder 16"/>
          <p:cNvSpPr>
            <a:spLocks noGrp="1"/>
          </p:cNvSpPr>
          <p:nvPr>
            <p:ph type="ftr" sz="quarter" idx="3"/>
          </p:nvPr>
        </p:nvSpPr>
        <p:spPr>
          <a:xfrm>
            <a:off x="582715" y="6607788"/>
            <a:ext cx="7844717" cy="214286"/>
          </a:xfrm>
          <a:prstGeom prst="rect">
            <a:avLst/>
          </a:prstGeom>
        </p:spPr>
        <p:txBody>
          <a:bodyPr lIns="108000" tIns="0" rIns="0" bIns="0" anchor="ctr"/>
          <a:lstStyle>
            <a:lvl1pPr algn="l">
              <a:defRPr sz="1100">
                <a:solidFill>
                  <a:srgbClr val="F2F2F2"/>
                </a:solidFill>
                <a:latin typeface="+mj-lt"/>
                <a:cs typeface="Lucida Handwriting"/>
              </a:defRPr>
            </a:lvl1pPr>
          </a:lstStyle>
          <a:p>
            <a:r>
              <a:rPr lang="en-US"/>
              <a:t>Copyright © 2022 Francesco Gringoli &lt;francesco.gringoli@unibs.it&gt; - All rights reserved</a:t>
            </a:r>
            <a:endParaRPr lang="en-US" dirty="0"/>
          </a:p>
        </p:txBody>
      </p:sp>
      <p:sp>
        <p:nvSpPr>
          <p:cNvPr id="14" name="Rectangle 13">
            <a:extLst>
              <a:ext uri="{FF2B5EF4-FFF2-40B4-BE49-F238E27FC236}">
                <a16:creationId xmlns:a16="http://schemas.microsoft.com/office/drawing/2014/main" id="{A0325E5F-734F-094E-8835-4CF3D59C9DEF}"/>
              </a:ext>
            </a:extLst>
          </p:cNvPr>
          <p:cNvSpPr/>
          <p:nvPr userDrawn="1"/>
        </p:nvSpPr>
        <p:spPr>
          <a:xfrm>
            <a:off x="0" y="0"/>
            <a:ext cx="495300" cy="1377519"/>
          </a:xfrm>
          <a:prstGeom prst="rect">
            <a:avLst/>
          </a:prstGeom>
          <a:solidFill>
            <a:srgbClr val="ADACC5"/>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5" name="Picture 14">
            <a:extLst>
              <a:ext uri="{FF2B5EF4-FFF2-40B4-BE49-F238E27FC236}">
                <a16:creationId xmlns:a16="http://schemas.microsoft.com/office/drawing/2014/main" id="{E76828FE-6A9C-B148-8C6B-E282C531B19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5552" y="0"/>
            <a:ext cx="528579" cy="530087"/>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openbts.org/w/index.php/Main_Pag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p:txBody>
          <a:bodyPr/>
          <a:lstStyle/>
          <a:p>
            <a:r>
              <a:rPr lang="en-US"/>
              <a:t>Network Security</a:t>
            </a:r>
          </a:p>
        </p:txBody>
      </p:sp>
      <p:sp>
        <p:nvSpPr>
          <p:cNvPr id="122883" name="Rectangle 3"/>
          <p:cNvSpPr>
            <a:spLocks noGrp="1" noChangeArrowheads="1"/>
          </p:cNvSpPr>
          <p:nvPr>
            <p:ph type="subTitle" idx="1"/>
          </p:nvPr>
        </p:nvSpPr>
        <p:spPr/>
        <p:txBody>
          <a:bodyPr/>
          <a:lstStyle/>
          <a:p>
            <a:r>
              <a:rPr lang="en-US"/>
              <a:t>Part 2: </a:t>
            </a:r>
            <a:r>
              <a:rPr lang="en-US" dirty="0"/>
              <a:t>protocols and systems</a:t>
            </a:r>
            <a:br>
              <a:rPr lang="en-US" dirty="0"/>
            </a:br>
            <a:r>
              <a:rPr lang="en-US" dirty="0"/>
              <a:t>(d) Security in wide-area wireless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t>GSM: VLR, step (C)</a:t>
            </a:r>
          </a:p>
        </p:txBody>
      </p:sp>
      <p:sp>
        <p:nvSpPr>
          <p:cNvPr id="637955" name="Rectangle 3"/>
          <p:cNvSpPr>
            <a:spLocks noGrp="1" noChangeArrowheads="1"/>
          </p:cNvSpPr>
          <p:nvPr>
            <p:ph idx="1"/>
          </p:nvPr>
        </p:nvSpPr>
        <p:spPr/>
        <p:txBody>
          <a:bodyPr>
            <a:normAutofit/>
          </a:bodyPr>
          <a:lstStyle/>
          <a:p>
            <a:pPr>
              <a:lnSpc>
                <a:spcPct val="90000"/>
              </a:lnSpc>
              <a:spcAft>
                <a:spcPts val="1200"/>
              </a:spcAft>
            </a:pPr>
            <a:r>
              <a:rPr lang="en-US" sz="2400" dirty="0"/>
              <a:t>The VLR chooses one of the </a:t>
            </a:r>
            <a:r>
              <a:rPr lang="en-US" sz="2400" dirty="0" err="1"/>
              <a:t>tuples</a:t>
            </a:r>
            <a:r>
              <a:rPr lang="en-US" sz="2400" dirty="0"/>
              <a:t> contained in the Authentication Vector, and sends the corresponding </a:t>
            </a:r>
            <a:r>
              <a:rPr lang="en-US" sz="2400" dirty="0" err="1"/>
              <a:t>RAND</a:t>
            </a:r>
            <a:r>
              <a:rPr lang="en-US" sz="2400" baseline="-25000" dirty="0" err="1"/>
              <a:t>i</a:t>
            </a:r>
            <a:r>
              <a:rPr lang="en-US" sz="2400" dirty="0"/>
              <a:t> to MS (message 3) </a:t>
            </a:r>
          </a:p>
          <a:p>
            <a:pPr>
              <a:lnSpc>
                <a:spcPct val="90000"/>
              </a:lnSpc>
              <a:spcAft>
                <a:spcPts val="1200"/>
              </a:spcAft>
            </a:pPr>
            <a:r>
              <a:rPr lang="en-US" sz="2400" dirty="0"/>
              <a:t>The VLR checks the validity of MS’ RES (RES := </a:t>
            </a:r>
            <a:r>
              <a:rPr lang="en-US" sz="2400" dirty="0" err="1"/>
              <a:t>SRES</a:t>
            </a:r>
            <a:r>
              <a:rPr lang="en-US" sz="2400" baseline="-25000" dirty="0" err="1"/>
              <a:t>i</a:t>
            </a:r>
            <a:r>
              <a:rPr lang="en-US" sz="2400" dirty="0"/>
              <a:t>), and thus authenticates MS</a:t>
            </a:r>
          </a:p>
          <a:p>
            <a:pPr>
              <a:lnSpc>
                <a:spcPct val="90000"/>
              </a:lnSpc>
              <a:spcAft>
                <a:spcPts val="1200"/>
              </a:spcAft>
            </a:pPr>
            <a:r>
              <a:rPr lang="en-US" sz="2400" dirty="0"/>
              <a:t>The VLR can perform other re-authentication rounds, using one of the other </a:t>
            </a:r>
            <a:r>
              <a:rPr lang="en-US" sz="2400" i="1" dirty="0"/>
              <a:t>n-1 </a:t>
            </a:r>
            <a:r>
              <a:rPr lang="en-US" sz="2400" dirty="0" err="1"/>
              <a:t>tuples</a:t>
            </a:r>
            <a:r>
              <a:rPr lang="en-US" sz="2400" dirty="0"/>
              <a:t> contained in the Authentication Vector</a:t>
            </a:r>
          </a:p>
          <a:p>
            <a:pPr lvl="1">
              <a:lnSpc>
                <a:spcPct val="90000"/>
              </a:lnSpc>
              <a:spcAft>
                <a:spcPts val="1200"/>
              </a:spcAft>
            </a:pPr>
            <a:r>
              <a:rPr lang="en-US" sz="2400" dirty="0"/>
              <a:t>This kind of re-authentication procedure (not involving the </a:t>
            </a:r>
            <a:r>
              <a:rPr lang="en-US" sz="2400" dirty="0" err="1"/>
              <a:t>AuC</a:t>
            </a:r>
            <a:r>
              <a:rPr lang="en-US" sz="2400" dirty="0"/>
              <a:t>) can be used when MS moves between one VLR and the next</a:t>
            </a:r>
          </a:p>
          <a:p>
            <a:pPr>
              <a:lnSpc>
                <a:spcPct val="90000"/>
              </a:lnSpc>
              <a:spcAft>
                <a:spcPts val="1200"/>
              </a:spcAft>
            </a:pPr>
            <a:r>
              <a:rPr lang="en-US" sz="2400" dirty="0"/>
              <a:t>Note: to avoid replay attacks, the same value of </a:t>
            </a:r>
            <a:r>
              <a:rPr lang="en-US" sz="2400" dirty="0" err="1"/>
              <a:t>RAND</a:t>
            </a:r>
            <a:r>
              <a:rPr lang="en-US" sz="2400" baseline="-25000" dirty="0" err="1"/>
              <a:t>i</a:t>
            </a:r>
            <a:r>
              <a:rPr lang="en-US" sz="2400" dirty="0"/>
              <a:t> cannot be reused</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8A21DBE3-25C8-3C4B-A4B6-8988599034A6}"/>
              </a:ext>
            </a:extLst>
          </p:cNvPr>
          <p:cNvSpPr>
            <a:spLocks noGrp="1"/>
          </p:cNvSpPr>
          <p:nvPr>
            <p:ph type="sldNum" sz="quarter" idx="4"/>
          </p:nvPr>
        </p:nvSpPr>
        <p:spPr/>
        <p:txBody>
          <a:bodyPr/>
          <a:lstStyle/>
          <a:p>
            <a:fld id="{B84B3C10-9994-8E41-AB6D-EA22F067525F}"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GSM: cryptographic algorithms</a:t>
            </a:r>
          </a:p>
        </p:txBody>
      </p:sp>
      <p:sp>
        <p:nvSpPr>
          <p:cNvPr id="640003" name="Rectangle 3"/>
          <p:cNvSpPr>
            <a:spLocks noGrp="1" noChangeArrowheads="1"/>
          </p:cNvSpPr>
          <p:nvPr>
            <p:ph idx="1"/>
          </p:nvPr>
        </p:nvSpPr>
        <p:spPr/>
        <p:txBody>
          <a:bodyPr>
            <a:normAutofit/>
          </a:bodyPr>
          <a:lstStyle/>
          <a:p>
            <a:pPr>
              <a:lnSpc>
                <a:spcPct val="90000"/>
              </a:lnSpc>
            </a:pPr>
            <a:r>
              <a:rPr lang="en-US" sz="1800" dirty="0"/>
              <a:t>A3: authentication</a:t>
            </a:r>
          </a:p>
          <a:p>
            <a:pPr lvl="1">
              <a:lnSpc>
                <a:spcPct val="90000"/>
              </a:lnSpc>
            </a:pPr>
            <a:r>
              <a:rPr lang="en-US" sz="1600" dirty="0"/>
              <a:t>It runs end-to-end between </a:t>
            </a:r>
            <a:r>
              <a:rPr lang="en-US" sz="1600" dirty="0" err="1"/>
              <a:t>AuC</a:t>
            </a:r>
            <a:r>
              <a:rPr lang="en-US" sz="1600" dirty="0"/>
              <a:t> and MS: it can be chosen by each operator independently. Why??!?!</a:t>
            </a:r>
          </a:p>
          <a:p>
            <a:pPr lvl="1">
              <a:lnSpc>
                <a:spcPct val="90000"/>
              </a:lnSpc>
            </a:pPr>
            <a:r>
              <a:rPr lang="en-US" sz="1600" dirty="0"/>
              <a:t>It was initially based on an algorithm known as COMP128</a:t>
            </a:r>
          </a:p>
          <a:p>
            <a:pPr lvl="1">
              <a:lnSpc>
                <a:spcPct val="90000"/>
              </a:lnSpc>
            </a:pPr>
            <a:r>
              <a:rPr lang="en-US" sz="1600" dirty="0"/>
              <a:t>Successfully </a:t>
            </a:r>
            <a:r>
              <a:rPr lang="en-US" sz="1600" dirty="0" err="1"/>
              <a:t>cryptanalyzed</a:t>
            </a:r>
            <a:r>
              <a:rPr lang="en-US" sz="1600" dirty="0"/>
              <a:t> in 1998: known to be vulnerable to chosen-text (chosen-challenge) attacks that allow the attacker to get the MS’ SIM to reveal </a:t>
            </a:r>
            <a:r>
              <a:rPr lang="en-US" sz="1600" dirty="0" err="1"/>
              <a:t>Ki</a:t>
            </a:r>
            <a:endParaRPr lang="en-US" sz="1600" dirty="0"/>
          </a:p>
          <a:p>
            <a:pPr lvl="2">
              <a:lnSpc>
                <a:spcPct val="90000"/>
              </a:lnSpc>
            </a:pPr>
            <a:r>
              <a:rPr lang="en-US" sz="1400" dirty="0"/>
              <a:t>Once </a:t>
            </a:r>
            <a:r>
              <a:rPr lang="en-US" sz="1400" dirty="0" err="1"/>
              <a:t>Ki</a:t>
            </a:r>
            <a:r>
              <a:rPr lang="en-US" sz="1400" dirty="0"/>
              <a:t> is known, it is trivial with a passive attack to compute </a:t>
            </a:r>
            <a:r>
              <a:rPr lang="en-US" sz="1400" dirty="0" err="1"/>
              <a:t>Kc</a:t>
            </a:r>
            <a:r>
              <a:rPr lang="en-US" sz="1400" dirty="0"/>
              <a:t>, breaking confidentiality </a:t>
            </a:r>
          </a:p>
          <a:p>
            <a:pPr lvl="1">
              <a:lnSpc>
                <a:spcPct val="90000"/>
              </a:lnSpc>
            </a:pPr>
            <a:r>
              <a:rPr lang="en-US" sz="1600" dirty="0"/>
              <a:t>Two ways of mounting the attack</a:t>
            </a:r>
          </a:p>
          <a:p>
            <a:pPr lvl="2">
              <a:lnSpc>
                <a:spcPct val="90000"/>
              </a:lnSpc>
            </a:pPr>
            <a:r>
              <a:rPr lang="en-US" sz="1400" dirty="0"/>
              <a:t>Gaining physical access to the SIM (think about phone resellers)</a:t>
            </a:r>
          </a:p>
          <a:p>
            <a:pPr lvl="2">
              <a:lnSpc>
                <a:spcPct val="90000"/>
              </a:lnSpc>
            </a:pPr>
            <a:r>
              <a:rPr lang="en-US" sz="1400" dirty="0"/>
              <a:t>Over the air: planting a fake GSM base station somewhere (thanks to one-way authentication, MS will not discriminate between fake and real BTS’). Note that this is illegal in most (probably all) countries</a:t>
            </a:r>
          </a:p>
          <a:p>
            <a:pPr>
              <a:lnSpc>
                <a:spcPct val="90000"/>
              </a:lnSpc>
            </a:pPr>
            <a:r>
              <a:rPr lang="en-US" sz="1800" dirty="0"/>
              <a:t>A5: confidentiality</a:t>
            </a:r>
          </a:p>
          <a:p>
            <a:pPr lvl="1">
              <a:lnSpc>
                <a:spcPct val="90000"/>
              </a:lnSpc>
            </a:pPr>
            <a:r>
              <a:rPr lang="en-US" sz="1600" dirty="0"/>
              <a:t>It must be the same between all operators that implement roaming agreements. Why2??!?!</a:t>
            </a:r>
          </a:p>
          <a:p>
            <a:pPr lvl="1">
              <a:lnSpc>
                <a:spcPct val="90000"/>
              </a:lnSpc>
            </a:pPr>
            <a:r>
              <a:rPr lang="en-US" sz="1600" dirty="0"/>
              <a:t>Stream cipher</a:t>
            </a:r>
          </a:p>
          <a:p>
            <a:pPr lvl="1">
              <a:lnSpc>
                <a:spcPct val="90000"/>
              </a:lnSpc>
            </a:pPr>
            <a:r>
              <a:rPr lang="en-US" sz="1600" dirty="0"/>
              <a:t>Even the strongest variant (A5/1) has been successfully </a:t>
            </a:r>
            <a:r>
              <a:rPr lang="en-US" sz="1600" dirty="0" err="1"/>
              <a:t>cryptanalyzed</a:t>
            </a:r>
            <a:r>
              <a:rPr lang="en-US" sz="1600" dirty="0"/>
              <a:t> in 1998/99: it is possible to recover </a:t>
            </a:r>
            <a:r>
              <a:rPr lang="en-US" sz="1600" dirty="0" err="1"/>
              <a:t>Kc</a:t>
            </a:r>
            <a:r>
              <a:rPr lang="en-US" sz="1600" dirty="0"/>
              <a:t> with a passive attack over the air, assuming one stays with the same BTS for a very long time</a:t>
            </a:r>
          </a:p>
          <a:p>
            <a:pPr lvl="1">
              <a:lnSpc>
                <a:spcPct val="90000"/>
              </a:lnSpc>
            </a:pPr>
            <a:r>
              <a:rPr lang="en-US" sz="1600" dirty="0"/>
              <a:t>However, this attack is actually not very practical to implement</a:t>
            </a:r>
          </a:p>
          <a:p>
            <a:pPr>
              <a:lnSpc>
                <a:spcPct val="90000"/>
              </a:lnSpc>
            </a:pPr>
            <a:r>
              <a:rPr lang="en-US" sz="1800" dirty="0"/>
              <a:t>A8: key-generation</a:t>
            </a:r>
          </a:p>
          <a:p>
            <a:pPr lvl="1">
              <a:lnSpc>
                <a:spcPct val="90000"/>
              </a:lnSpc>
            </a:pPr>
            <a:r>
              <a:rPr lang="en-US" sz="1600" dirty="0"/>
              <a:t>Same considerations as with A3</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73621F5A-F0F2-9144-90DB-EF76F824E12C}"/>
              </a:ext>
            </a:extLst>
          </p:cNvPr>
          <p:cNvSpPr>
            <a:spLocks noGrp="1"/>
          </p:cNvSpPr>
          <p:nvPr>
            <p:ph type="sldNum" sz="quarter" idx="4"/>
          </p:nvPr>
        </p:nvSpPr>
        <p:spPr/>
        <p:txBody>
          <a:bodyPr/>
          <a:lstStyle/>
          <a:p>
            <a:fld id="{B84B3C10-9994-8E41-AB6D-EA22F067525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Security in GSM networks: summary</a:t>
            </a:r>
          </a:p>
        </p:txBody>
      </p:sp>
      <p:sp>
        <p:nvSpPr>
          <p:cNvPr id="642051" name="Rectangle 3"/>
          <p:cNvSpPr>
            <a:spLocks noGrp="1" noChangeArrowheads="1"/>
          </p:cNvSpPr>
          <p:nvPr>
            <p:ph idx="1"/>
          </p:nvPr>
        </p:nvSpPr>
        <p:spPr/>
        <p:txBody>
          <a:bodyPr/>
          <a:lstStyle/>
          <a:p>
            <a:r>
              <a:rPr lang="en-US" sz="1600" dirty="0"/>
              <a:t>From a design standpoint, the security architecture of GSM has proven to be a significant failure. Main issues: </a:t>
            </a:r>
          </a:p>
          <a:p>
            <a:pPr lvl="1"/>
            <a:r>
              <a:rPr lang="en-US" sz="1400" dirty="0"/>
              <a:t>Design and use of cryptographic algorithms should be left to cryptographers</a:t>
            </a:r>
          </a:p>
          <a:p>
            <a:pPr lvl="1"/>
            <a:r>
              <a:rPr lang="en-US" sz="1400" dirty="0"/>
              <a:t>Security by obscurity never works: will engineers ever learn?</a:t>
            </a:r>
          </a:p>
          <a:p>
            <a:r>
              <a:rPr lang="en-US" sz="1600" b="1" i="1" dirty="0"/>
              <a:t>Cryptographic mechanisms protect data only over the air (MS - BSC)</a:t>
            </a:r>
            <a:endParaRPr lang="en-US" sz="1600" dirty="0"/>
          </a:p>
          <a:p>
            <a:pPr lvl="1"/>
            <a:r>
              <a:rPr lang="en-US" sz="1400" dirty="0"/>
              <a:t>Without additional countermeasures attacks are always possible on the terrestrial side of the network</a:t>
            </a:r>
          </a:p>
          <a:p>
            <a:pPr lvl="1"/>
            <a:r>
              <a:rPr lang="en-US" sz="1400" dirty="0"/>
              <a:t>The security on the terrestrial side of the network is based on the fact that the network is </a:t>
            </a:r>
            <a:r>
              <a:rPr lang="en-US" sz="1400" b="1" i="1" dirty="0"/>
              <a:t>“closed”</a:t>
            </a:r>
            <a:r>
              <a:rPr lang="en-US" sz="1400" dirty="0"/>
              <a:t>, unlike, e.g., an operator’s IP backbone</a:t>
            </a:r>
          </a:p>
          <a:p>
            <a:r>
              <a:rPr lang="en-US" sz="1600" dirty="0"/>
              <a:t>Besides the weaknesses of the cryptographic algorithms, key length chosen by the GSM designers is also an issue</a:t>
            </a:r>
          </a:p>
          <a:p>
            <a:pPr lvl="1"/>
            <a:r>
              <a:rPr lang="en-US" sz="1400" dirty="0"/>
              <a:t>E.g., </a:t>
            </a:r>
            <a:r>
              <a:rPr lang="en-US" sz="1400" dirty="0" err="1"/>
              <a:t>Kc</a:t>
            </a:r>
            <a:r>
              <a:rPr lang="en-US" sz="1400" dirty="0"/>
              <a:t> is only 64 bit long (but at least </a:t>
            </a:r>
            <a:r>
              <a:rPr lang="en-US" sz="1400" dirty="0" err="1"/>
              <a:t>Kc</a:t>
            </a:r>
            <a:r>
              <a:rPr lang="en-US" sz="1400" dirty="0"/>
              <a:t> is ephemeral…)</a:t>
            </a:r>
          </a:p>
          <a:p>
            <a:r>
              <a:rPr lang="en-US" sz="1600" dirty="0"/>
              <a:t>Last, but not least, authentication is not mutual</a:t>
            </a:r>
          </a:p>
          <a:p>
            <a:pPr lvl="1"/>
            <a:r>
              <a:rPr lang="en-US" sz="1400" dirty="0"/>
              <a:t>Practically this could be a relatively small issue if we are talking about pure GSM networks (see legality issues related to planting a fake GSM base station…)</a:t>
            </a:r>
          </a:p>
          <a:p>
            <a:pPr lvl="1"/>
            <a:r>
              <a:rPr lang="en-US" sz="1400" dirty="0"/>
              <a:t>However, this becomes a real issue (i.e., attacks become really practical) when the same SIM is reused in different, non-GSM, networks, such as 802.11</a:t>
            </a:r>
          </a:p>
          <a:p>
            <a:pPr lvl="1"/>
            <a:r>
              <a:rPr lang="en-US" sz="1400" dirty="0"/>
              <a:t>Note also that today for as low as 300$ you can create your own RAN broadcasting fake networks</a:t>
            </a:r>
          </a:p>
          <a:p>
            <a:pPr lvl="2"/>
            <a:r>
              <a:rPr lang="en-US" sz="1200" dirty="0"/>
              <a:t>See </a:t>
            </a:r>
            <a:r>
              <a:rPr lang="en-US" sz="1200" dirty="0" err="1"/>
              <a:t>OpenBTS</a:t>
            </a:r>
            <a:r>
              <a:rPr lang="en-US" sz="1200" dirty="0"/>
              <a:t> project, </a:t>
            </a:r>
            <a:r>
              <a:rPr lang="en-US" sz="1200" dirty="0">
                <a:hlinkClick r:id="rId3"/>
              </a:rPr>
              <a:t>http://openbts.org/w/index.php/Main_Page</a:t>
            </a:r>
            <a:r>
              <a:rPr lang="en-US" sz="1200" dirty="0"/>
              <a:t> (old wiki @ http://</a:t>
            </a:r>
            <a:r>
              <a:rPr lang="en-US" sz="1200" dirty="0" err="1"/>
              <a:t>wush.net/trac/rangepublic</a:t>
            </a:r>
            <a:r>
              <a:rPr lang="en-US" sz="1200" dirty="0"/>
              <a:t>)</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C3BA9D0A-EB85-F04F-A33A-A1B6D4E20AA6}"/>
              </a:ext>
            </a:extLst>
          </p:cNvPr>
          <p:cNvSpPr>
            <a:spLocks noGrp="1"/>
          </p:cNvSpPr>
          <p:nvPr>
            <p:ph type="sldNum" sz="quarter" idx="4"/>
          </p:nvPr>
        </p:nvSpPr>
        <p:spPr/>
        <p:txBody>
          <a:bodyPr/>
          <a:lstStyle/>
          <a:p>
            <a:fld id="{B84B3C10-9994-8E41-AB6D-EA22F067525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Authentication and security in UMTS/LTE</a:t>
            </a:r>
          </a:p>
        </p:txBody>
      </p:sp>
      <p:sp>
        <p:nvSpPr>
          <p:cNvPr id="4" name="Text Placeholder 3"/>
          <p:cNvSpPr>
            <a:spLocks noGrp="1"/>
          </p:cNvSpPr>
          <p:nvPr>
            <p:ph type="body" idx="1"/>
          </p:nvPr>
        </p:nvSpPr>
        <p:spPr/>
        <p:txBody>
          <a:bodyPr/>
          <a:lstStyle/>
          <a:p>
            <a:endParaRPr lang="it-IT"/>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8BDD7C27-4A6E-6644-A6A4-687585EF075D}"/>
              </a:ext>
            </a:extLst>
          </p:cNvPr>
          <p:cNvSpPr>
            <a:spLocks noGrp="1"/>
          </p:cNvSpPr>
          <p:nvPr>
            <p:ph type="sldNum" sz="quarter" idx="4"/>
          </p:nvPr>
        </p:nvSpPr>
        <p:spPr/>
        <p:txBody>
          <a:bodyPr/>
          <a:lstStyle/>
          <a:p>
            <a:fld id="{B84B3C10-9994-8E41-AB6D-EA22F067525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Oval 2"/>
          <p:cNvSpPr>
            <a:spLocks noChangeArrowheads="1"/>
          </p:cNvSpPr>
          <p:nvPr/>
        </p:nvSpPr>
        <p:spPr bwMode="auto">
          <a:xfrm>
            <a:off x="3721100" y="1890713"/>
            <a:ext cx="2146300" cy="2260600"/>
          </a:xfrm>
          <a:prstGeom prst="ellipse">
            <a:avLst/>
          </a:prstGeom>
          <a:solidFill>
            <a:srgbClr val="99FFCC"/>
          </a:solidFill>
          <a:ln w="9525">
            <a:noFill/>
            <a:round/>
            <a:headEnd/>
            <a:tailEnd/>
          </a:ln>
          <a:effectLst/>
        </p:spPr>
        <p:txBody>
          <a:bodyPr wrap="none" anchor="ctr">
            <a:prstTxWarp prst="textNoShape">
              <a:avLst/>
            </a:prstTxWarp>
          </a:bodyPr>
          <a:lstStyle/>
          <a:p>
            <a:endParaRPr lang="en-US"/>
          </a:p>
        </p:txBody>
      </p:sp>
      <p:sp>
        <p:nvSpPr>
          <p:cNvPr id="644099" name="Line 3"/>
          <p:cNvSpPr>
            <a:spLocks noChangeShapeType="1"/>
          </p:cNvSpPr>
          <p:nvPr/>
        </p:nvSpPr>
        <p:spPr bwMode="auto">
          <a:xfrm>
            <a:off x="4572000" y="4114800"/>
            <a:ext cx="1295400" cy="22860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00" name="Rectangle 4"/>
          <p:cNvSpPr>
            <a:spLocks noGrp="1" noChangeArrowheads="1"/>
          </p:cNvSpPr>
          <p:nvPr>
            <p:ph type="title"/>
          </p:nvPr>
        </p:nvSpPr>
        <p:spPr/>
        <p:txBody>
          <a:bodyPr>
            <a:normAutofit fontScale="90000"/>
          </a:bodyPr>
          <a:lstStyle/>
          <a:p>
            <a:r>
              <a:rPr lang="en-US" dirty="0"/>
              <a:t>UMTS: reference architecture (simplified)</a:t>
            </a:r>
            <a:br>
              <a:rPr lang="en-US" dirty="0"/>
            </a:br>
            <a:r>
              <a:rPr lang="en-US" dirty="0"/>
              <a:t>LTE: security very similar (check terms however)</a:t>
            </a:r>
          </a:p>
        </p:txBody>
      </p:sp>
      <p:sp>
        <p:nvSpPr>
          <p:cNvPr id="644101" name="Rectangle 5"/>
          <p:cNvSpPr>
            <a:spLocks noGrp="1" noChangeArrowheads="1"/>
          </p:cNvSpPr>
          <p:nvPr>
            <p:ph sz="half" idx="1"/>
          </p:nvPr>
        </p:nvSpPr>
        <p:spPr>
          <a:xfrm>
            <a:off x="609600" y="5029200"/>
            <a:ext cx="4419600" cy="1295400"/>
          </a:xfrm>
        </p:spPr>
        <p:txBody>
          <a:bodyPr/>
          <a:lstStyle/>
          <a:p>
            <a:pPr marL="0" indent="0">
              <a:buFont typeface="Wingdings" charset="2"/>
              <a:buChar char="§"/>
            </a:pPr>
            <a:r>
              <a:rPr lang="en-US" sz="900"/>
              <a:t> </a:t>
            </a:r>
            <a:r>
              <a:rPr lang="en-US" sz="900" b="1"/>
              <a:t>MS</a:t>
            </a:r>
            <a:r>
              <a:rPr lang="en-US" sz="900"/>
              <a:t>: Mobile System</a:t>
            </a:r>
          </a:p>
          <a:p>
            <a:pPr marL="0" indent="0">
              <a:buFont typeface="Wingdings" charset="2"/>
              <a:buChar char="§"/>
            </a:pPr>
            <a:r>
              <a:rPr lang="en-US" sz="900" b="1"/>
              <a:t> HLR:</a:t>
            </a:r>
            <a:r>
              <a:rPr lang="en-US" sz="900"/>
              <a:t> Home Location Register</a:t>
            </a:r>
          </a:p>
          <a:p>
            <a:pPr marL="0" indent="0">
              <a:buFont typeface="Wingdings" charset="2"/>
              <a:buChar char="§"/>
            </a:pPr>
            <a:r>
              <a:rPr lang="en-US" sz="900"/>
              <a:t> </a:t>
            </a:r>
            <a:r>
              <a:rPr lang="en-US" sz="900" b="1"/>
              <a:t>VLR:</a:t>
            </a:r>
            <a:r>
              <a:rPr lang="en-US" sz="900"/>
              <a:t> Visiting Location Register</a:t>
            </a:r>
          </a:p>
          <a:p>
            <a:pPr marL="0" indent="0">
              <a:buFont typeface="Wingdings" charset="2"/>
              <a:buChar char="§"/>
            </a:pPr>
            <a:r>
              <a:rPr lang="en-US" sz="900"/>
              <a:t> </a:t>
            </a:r>
            <a:r>
              <a:rPr lang="en-US" sz="900" b="1"/>
              <a:t>AuC</a:t>
            </a:r>
            <a:r>
              <a:rPr lang="en-US" sz="900"/>
              <a:t>: Authentication Center</a:t>
            </a:r>
          </a:p>
          <a:p>
            <a:pPr marL="0" indent="0">
              <a:buFont typeface="Wingdings" charset="2"/>
              <a:buChar char="§"/>
            </a:pPr>
            <a:r>
              <a:rPr lang="en-US" sz="900"/>
              <a:t> </a:t>
            </a:r>
            <a:r>
              <a:rPr lang="en-US" sz="900" b="1"/>
              <a:t>H-AAA:</a:t>
            </a:r>
            <a:r>
              <a:rPr lang="en-US" sz="900"/>
              <a:t> Home AAA</a:t>
            </a:r>
          </a:p>
          <a:p>
            <a:pPr marL="0" indent="0">
              <a:buFont typeface="Wingdings" charset="2"/>
              <a:buChar char="§"/>
            </a:pPr>
            <a:r>
              <a:rPr lang="en-US" sz="900"/>
              <a:t> </a:t>
            </a:r>
            <a:r>
              <a:rPr lang="en-US" sz="900" b="1"/>
              <a:t>F-AAA:</a:t>
            </a:r>
            <a:r>
              <a:rPr lang="en-US" sz="900"/>
              <a:t> Foreign AAA</a:t>
            </a:r>
          </a:p>
        </p:txBody>
      </p:sp>
      <p:sp>
        <p:nvSpPr>
          <p:cNvPr id="644102" name="Rectangle 6"/>
          <p:cNvSpPr>
            <a:spLocks noGrp="1" noChangeArrowheads="1"/>
          </p:cNvSpPr>
          <p:nvPr>
            <p:ph sz="half" idx="2"/>
          </p:nvPr>
        </p:nvSpPr>
        <p:spPr>
          <a:xfrm>
            <a:off x="5295900" y="5029200"/>
            <a:ext cx="4457700" cy="1295400"/>
          </a:xfrm>
        </p:spPr>
        <p:txBody>
          <a:bodyPr/>
          <a:lstStyle/>
          <a:p>
            <a:pPr marL="0" indent="0">
              <a:buFont typeface="Wingdings" charset="2"/>
              <a:buChar char="§"/>
            </a:pPr>
            <a:r>
              <a:rPr lang="en-US" sz="900" dirty="0"/>
              <a:t> </a:t>
            </a:r>
            <a:r>
              <a:rPr lang="en-US" sz="900" b="1" dirty="0"/>
              <a:t>SGSN:</a:t>
            </a:r>
            <a:r>
              <a:rPr lang="en-US" sz="900" dirty="0"/>
              <a:t> Serving GPRS Support Node</a:t>
            </a:r>
          </a:p>
          <a:p>
            <a:pPr marL="0" indent="0">
              <a:buFont typeface="Wingdings" charset="2"/>
              <a:buChar char="§"/>
            </a:pPr>
            <a:r>
              <a:rPr lang="en-US" sz="900" dirty="0"/>
              <a:t> </a:t>
            </a:r>
            <a:r>
              <a:rPr lang="en-US" sz="900" b="1" dirty="0"/>
              <a:t>GGSN:</a:t>
            </a:r>
            <a:r>
              <a:rPr lang="en-US" sz="900" dirty="0"/>
              <a:t> Gateway GPRS Support Node</a:t>
            </a:r>
          </a:p>
          <a:p>
            <a:pPr marL="0" indent="0">
              <a:buFont typeface="Wingdings" charset="2"/>
              <a:buChar char="§"/>
            </a:pPr>
            <a:r>
              <a:rPr lang="en-US" sz="900" dirty="0"/>
              <a:t> </a:t>
            </a:r>
            <a:r>
              <a:rPr lang="en-US" sz="900" b="1" dirty="0"/>
              <a:t>RNC:</a:t>
            </a:r>
            <a:r>
              <a:rPr lang="en-US" sz="900" dirty="0"/>
              <a:t> Radio Network Controller</a:t>
            </a:r>
          </a:p>
          <a:p>
            <a:pPr marL="0" indent="0">
              <a:buFont typeface="Wingdings" charset="2"/>
              <a:buChar char="§"/>
            </a:pPr>
            <a:r>
              <a:rPr lang="en-US" sz="900" dirty="0"/>
              <a:t> </a:t>
            </a:r>
            <a:r>
              <a:rPr lang="en-US" sz="900" b="1" dirty="0"/>
              <a:t>HA (FA):</a:t>
            </a:r>
            <a:r>
              <a:rPr lang="en-US" sz="900" dirty="0"/>
              <a:t> Home (Foreign) Agent</a:t>
            </a:r>
          </a:p>
          <a:p>
            <a:pPr marL="0" indent="0">
              <a:buFont typeface="Wingdings" charset="2"/>
              <a:buChar char="§"/>
            </a:pPr>
            <a:r>
              <a:rPr lang="en-US" sz="900" dirty="0"/>
              <a:t> </a:t>
            </a:r>
            <a:r>
              <a:rPr lang="en-US" sz="900" b="1" dirty="0"/>
              <a:t>PS/CS</a:t>
            </a:r>
            <a:r>
              <a:rPr lang="en-US" sz="900" dirty="0"/>
              <a:t>: Packet Switched (service), Circuit Switched (service)</a:t>
            </a:r>
          </a:p>
          <a:p>
            <a:pPr marL="0" indent="0">
              <a:buFont typeface="Wingdings" charset="2"/>
              <a:buChar char="§"/>
            </a:pPr>
            <a:r>
              <a:rPr lang="en-US" sz="900" dirty="0"/>
              <a:t> </a:t>
            </a:r>
            <a:r>
              <a:rPr lang="en-US" sz="900" b="1" dirty="0"/>
              <a:t>USIM</a:t>
            </a:r>
            <a:r>
              <a:rPr lang="en-US" sz="900" dirty="0"/>
              <a:t>: User Services Identity Module </a:t>
            </a:r>
          </a:p>
        </p:txBody>
      </p:sp>
      <p:grpSp>
        <p:nvGrpSpPr>
          <p:cNvPr id="644103" name="Group 7"/>
          <p:cNvGrpSpPr>
            <a:grpSpLocks/>
          </p:cNvGrpSpPr>
          <p:nvPr/>
        </p:nvGrpSpPr>
        <p:grpSpPr bwMode="auto">
          <a:xfrm>
            <a:off x="336550" y="2679700"/>
            <a:ext cx="579438" cy="457200"/>
            <a:chOff x="1091" y="504"/>
            <a:chExt cx="337" cy="288"/>
          </a:xfrm>
        </p:grpSpPr>
        <p:sp>
          <p:nvSpPr>
            <p:cNvPr id="644104" name="Freeform 8"/>
            <p:cNvSpPr>
              <a:spLocks/>
            </p:cNvSpPr>
            <p:nvPr/>
          </p:nvSpPr>
          <p:spPr bwMode="auto">
            <a:xfrm>
              <a:off x="1091" y="776"/>
              <a:ext cx="236" cy="16"/>
            </a:xfrm>
            <a:custGeom>
              <a:avLst/>
              <a:gdLst/>
              <a:ahLst/>
              <a:cxnLst>
                <a:cxn ang="0">
                  <a:pos x="0" y="16"/>
                </a:cxn>
                <a:cxn ang="0">
                  <a:pos x="236" y="16"/>
                </a:cxn>
                <a:cxn ang="0">
                  <a:pos x="236" y="0"/>
                </a:cxn>
                <a:cxn ang="0">
                  <a:pos x="0" y="0"/>
                </a:cxn>
                <a:cxn ang="0">
                  <a:pos x="0" y="16"/>
                </a:cxn>
                <a:cxn ang="0">
                  <a:pos x="0" y="16"/>
                </a:cxn>
              </a:cxnLst>
              <a:rect l="0" t="0" r="r" b="b"/>
              <a:pathLst>
                <a:path w="236" h="16">
                  <a:moveTo>
                    <a:pt x="0" y="16"/>
                  </a:moveTo>
                  <a:lnTo>
                    <a:pt x="236" y="16"/>
                  </a:lnTo>
                  <a:lnTo>
                    <a:pt x="236" y="0"/>
                  </a:lnTo>
                  <a:lnTo>
                    <a:pt x="0" y="0"/>
                  </a:lnTo>
                  <a:lnTo>
                    <a:pt x="0" y="16"/>
                  </a:lnTo>
                  <a:lnTo>
                    <a:pt x="0" y="16"/>
                  </a:lnTo>
                  <a:close/>
                </a:path>
              </a:pathLst>
            </a:custGeom>
            <a:solidFill>
              <a:srgbClr val="AAD8D7"/>
            </a:solidFill>
            <a:ln w="9525">
              <a:noFill/>
              <a:round/>
              <a:headEnd/>
              <a:tailEnd/>
            </a:ln>
          </p:spPr>
          <p:txBody>
            <a:bodyPr>
              <a:prstTxWarp prst="textNoShape">
                <a:avLst/>
              </a:prstTxWarp>
            </a:bodyPr>
            <a:lstStyle/>
            <a:p>
              <a:endParaRPr lang="en-US"/>
            </a:p>
          </p:txBody>
        </p:sp>
        <p:sp>
          <p:nvSpPr>
            <p:cNvPr id="644105" name="Freeform 9"/>
            <p:cNvSpPr>
              <a:spLocks/>
            </p:cNvSpPr>
            <p:nvPr/>
          </p:nvSpPr>
          <p:spPr bwMode="auto">
            <a:xfrm>
              <a:off x="1091" y="714"/>
              <a:ext cx="326" cy="62"/>
            </a:xfrm>
            <a:custGeom>
              <a:avLst/>
              <a:gdLst/>
              <a:ahLst/>
              <a:cxnLst>
                <a:cxn ang="0">
                  <a:pos x="236" y="62"/>
                </a:cxn>
                <a:cxn ang="0">
                  <a:pos x="326" y="0"/>
                </a:cxn>
                <a:cxn ang="0">
                  <a:pos x="89" y="0"/>
                </a:cxn>
                <a:cxn ang="0">
                  <a:pos x="0" y="62"/>
                </a:cxn>
                <a:cxn ang="0">
                  <a:pos x="236" y="62"/>
                </a:cxn>
                <a:cxn ang="0">
                  <a:pos x="236" y="62"/>
                </a:cxn>
              </a:cxnLst>
              <a:rect l="0" t="0" r="r" b="b"/>
              <a:pathLst>
                <a:path w="326" h="62">
                  <a:moveTo>
                    <a:pt x="236" y="62"/>
                  </a:moveTo>
                  <a:lnTo>
                    <a:pt x="326" y="0"/>
                  </a:lnTo>
                  <a:lnTo>
                    <a:pt x="89" y="0"/>
                  </a:lnTo>
                  <a:lnTo>
                    <a:pt x="0" y="62"/>
                  </a:lnTo>
                  <a:lnTo>
                    <a:pt x="236" y="62"/>
                  </a:lnTo>
                  <a:lnTo>
                    <a:pt x="236" y="62"/>
                  </a:lnTo>
                  <a:close/>
                </a:path>
              </a:pathLst>
            </a:custGeom>
            <a:solidFill>
              <a:srgbClr val="D3EBE9"/>
            </a:solidFill>
            <a:ln w="9525">
              <a:noFill/>
              <a:round/>
              <a:headEnd/>
              <a:tailEnd/>
            </a:ln>
          </p:spPr>
          <p:txBody>
            <a:bodyPr>
              <a:prstTxWarp prst="textNoShape">
                <a:avLst/>
              </a:prstTxWarp>
            </a:bodyPr>
            <a:lstStyle/>
            <a:p>
              <a:endParaRPr lang="en-US"/>
            </a:p>
          </p:txBody>
        </p:sp>
        <p:sp>
          <p:nvSpPr>
            <p:cNvPr id="644106" name="Freeform 10"/>
            <p:cNvSpPr>
              <a:spLocks/>
            </p:cNvSpPr>
            <p:nvPr/>
          </p:nvSpPr>
          <p:spPr bwMode="auto">
            <a:xfrm>
              <a:off x="1180" y="511"/>
              <a:ext cx="237" cy="203"/>
            </a:xfrm>
            <a:custGeom>
              <a:avLst/>
              <a:gdLst/>
              <a:ahLst/>
              <a:cxnLst>
                <a:cxn ang="0">
                  <a:pos x="0" y="0"/>
                </a:cxn>
                <a:cxn ang="0">
                  <a:pos x="237" y="0"/>
                </a:cxn>
                <a:cxn ang="0">
                  <a:pos x="237" y="203"/>
                </a:cxn>
                <a:cxn ang="0">
                  <a:pos x="0" y="203"/>
                </a:cxn>
                <a:cxn ang="0">
                  <a:pos x="0" y="0"/>
                </a:cxn>
                <a:cxn ang="0">
                  <a:pos x="0" y="0"/>
                </a:cxn>
              </a:cxnLst>
              <a:rect l="0" t="0" r="r" b="b"/>
              <a:pathLst>
                <a:path w="237" h="203">
                  <a:moveTo>
                    <a:pt x="0" y="0"/>
                  </a:moveTo>
                  <a:lnTo>
                    <a:pt x="237" y="0"/>
                  </a:lnTo>
                  <a:lnTo>
                    <a:pt x="237" y="203"/>
                  </a:lnTo>
                  <a:lnTo>
                    <a:pt x="0" y="203"/>
                  </a:lnTo>
                  <a:lnTo>
                    <a:pt x="0" y="0"/>
                  </a:lnTo>
                  <a:lnTo>
                    <a:pt x="0" y="0"/>
                  </a:lnTo>
                  <a:close/>
                </a:path>
              </a:pathLst>
            </a:custGeom>
            <a:solidFill>
              <a:srgbClr val="AAD8D7"/>
            </a:solidFill>
            <a:ln w="9525">
              <a:noFill/>
              <a:round/>
              <a:headEnd/>
              <a:tailEnd/>
            </a:ln>
          </p:spPr>
          <p:txBody>
            <a:bodyPr>
              <a:prstTxWarp prst="textNoShape">
                <a:avLst/>
              </a:prstTxWarp>
            </a:bodyPr>
            <a:lstStyle/>
            <a:p>
              <a:endParaRPr lang="en-US"/>
            </a:p>
          </p:txBody>
        </p:sp>
        <p:sp>
          <p:nvSpPr>
            <p:cNvPr id="644107" name="Freeform 11"/>
            <p:cNvSpPr>
              <a:spLocks/>
            </p:cNvSpPr>
            <p:nvPr/>
          </p:nvSpPr>
          <p:spPr bwMode="auto">
            <a:xfrm>
              <a:off x="1202" y="535"/>
              <a:ext cx="191" cy="158"/>
            </a:xfrm>
            <a:custGeom>
              <a:avLst/>
              <a:gdLst/>
              <a:ahLst/>
              <a:cxnLst>
                <a:cxn ang="0">
                  <a:pos x="0" y="0"/>
                </a:cxn>
                <a:cxn ang="0">
                  <a:pos x="191" y="0"/>
                </a:cxn>
                <a:cxn ang="0">
                  <a:pos x="191" y="158"/>
                </a:cxn>
                <a:cxn ang="0">
                  <a:pos x="0" y="158"/>
                </a:cxn>
                <a:cxn ang="0">
                  <a:pos x="0" y="0"/>
                </a:cxn>
                <a:cxn ang="0">
                  <a:pos x="0" y="0"/>
                </a:cxn>
              </a:cxnLst>
              <a:rect l="0" t="0" r="r" b="b"/>
              <a:pathLst>
                <a:path w="191" h="158">
                  <a:moveTo>
                    <a:pt x="0" y="0"/>
                  </a:moveTo>
                  <a:lnTo>
                    <a:pt x="191" y="0"/>
                  </a:lnTo>
                  <a:lnTo>
                    <a:pt x="191" y="158"/>
                  </a:lnTo>
                  <a:lnTo>
                    <a:pt x="0" y="158"/>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44108" name="Freeform 12"/>
            <p:cNvSpPr>
              <a:spLocks/>
            </p:cNvSpPr>
            <p:nvPr/>
          </p:nvSpPr>
          <p:spPr bwMode="auto">
            <a:xfrm>
              <a:off x="1202" y="535"/>
              <a:ext cx="14" cy="158"/>
            </a:xfrm>
            <a:custGeom>
              <a:avLst/>
              <a:gdLst/>
              <a:ahLst/>
              <a:cxnLst>
                <a:cxn ang="0">
                  <a:pos x="0" y="0"/>
                </a:cxn>
                <a:cxn ang="0">
                  <a:pos x="0" y="158"/>
                </a:cxn>
                <a:cxn ang="0">
                  <a:pos x="14" y="144"/>
                </a:cxn>
                <a:cxn ang="0">
                  <a:pos x="14" y="0"/>
                </a:cxn>
                <a:cxn ang="0">
                  <a:pos x="0" y="0"/>
                </a:cxn>
                <a:cxn ang="0">
                  <a:pos x="0" y="0"/>
                </a:cxn>
              </a:cxnLst>
              <a:rect l="0" t="0" r="r" b="b"/>
              <a:pathLst>
                <a:path w="14" h="158">
                  <a:moveTo>
                    <a:pt x="0" y="0"/>
                  </a:moveTo>
                  <a:lnTo>
                    <a:pt x="0" y="158"/>
                  </a:lnTo>
                  <a:lnTo>
                    <a:pt x="14" y="144"/>
                  </a:lnTo>
                  <a:lnTo>
                    <a:pt x="14" y="0"/>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44109" name="Freeform 13"/>
            <p:cNvSpPr>
              <a:spLocks/>
            </p:cNvSpPr>
            <p:nvPr/>
          </p:nvSpPr>
          <p:spPr bwMode="auto">
            <a:xfrm>
              <a:off x="1202" y="679"/>
              <a:ext cx="191" cy="14"/>
            </a:xfrm>
            <a:custGeom>
              <a:avLst/>
              <a:gdLst/>
              <a:ahLst/>
              <a:cxnLst>
                <a:cxn ang="0">
                  <a:pos x="191" y="0"/>
                </a:cxn>
                <a:cxn ang="0">
                  <a:pos x="14" y="0"/>
                </a:cxn>
                <a:cxn ang="0">
                  <a:pos x="0" y="14"/>
                </a:cxn>
                <a:cxn ang="0">
                  <a:pos x="191" y="14"/>
                </a:cxn>
                <a:cxn ang="0">
                  <a:pos x="191" y="0"/>
                </a:cxn>
                <a:cxn ang="0">
                  <a:pos x="191" y="0"/>
                </a:cxn>
              </a:cxnLst>
              <a:rect l="0" t="0" r="r" b="b"/>
              <a:pathLst>
                <a:path w="191" h="14">
                  <a:moveTo>
                    <a:pt x="191" y="0"/>
                  </a:moveTo>
                  <a:lnTo>
                    <a:pt x="14" y="0"/>
                  </a:lnTo>
                  <a:lnTo>
                    <a:pt x="0" y="14"/>
                  </a:lnTo>
                  <a:lnTo>
                    <a:pt x="191" y="14"/>
                  </a:lnTo>
                  <a:lnTo>
                    <a:pt x="191" y="0"/>
                  </a:lnTo>
                  <a:lnTo>
                    <a:pt x="191" y="0"/>
                  </a:lnTo>
                  <a:close/>
                </a:path>
              </a:pathLst>
            </a:custGeom>
            <a:solidFill>
              <a:srgbClr val="D3EBE9"/>
            </a:solidFill>
            <a:ln w="9525">
              <a:noFill/>
              <a:round/>
              <a:headEnd/>
              <a:tailEnd/>
            </a:ln>
          </p:spPr>
          <p:txBody>
            <a:bodyPr>
              <a:prstTxWarp prst="textNoShape">
                <a:avLst/>
              </a:prstTxWarp>
            </a:bodyPr>
            <a:lstStyle/>
            <a:p>
              <a:endParaRPr lang="en-US"/>
            </a:p>
          </p:txBody>
        </p:sp>
        <p:sp>
          <p:nvSpPr>
            <p:cNvPr id="644110" name="Freeform 14"/>
            <p:cNvSpPr>
              <a:spLocks/>
            </p:cNvSpPr>
            <p:nvPr/>
          </p:nvSpPr>
          <p:spPr bwMode="auto">
            <a:xfrm>
              <a:off x="1180" y="504"/>
              <a:ext cx="248" cy="7"/>
            </a:xfrm>
            <a:custGeom>
              <a:avLst/>
              <a:gdLst/>
              <a:ahLst/>
              <a:cxnLst>
                <a:cxn ang="0">
                  <a:pos x="237" y="7"/>
                </a:cxn>
                <a:cxn ang="0">
                  <a:pos x="248" y="0"/>
                </a:cxn>
                <a:cxn ang="0">
                  <a:pos x="12" y="0"/>
                </a:cxn>
                <a:cxn ang="0">
                  <a:pos x="0" y="7"/>
                </a:cxn>
                <a:cxn ang="0">
                  <a:pos x="237" y="7"/>
                </a:cxn>
                <a:cxn ang="0">
                  <a:pos x="237" y="7"/>
                </a:cxn>
              </a:cxnLst>
              <a:rect l="0" t="0" r="r" b="b"/>
              <a:pathLst>
                <a:path w="248" h="7">
                  <a:moveTo>
                    <a:pt x="237" y="7"/>
                  </a:moveTo>
                  <a:lnTo>
                    <a:pt x="248" y="0"/>
                  </a:lnTo>
                  <a:lnTo>
                    <a:pt x="12" y="0"/>
                  </a:lnTo>
                  <a:lnTo>
                    <a:pt x="0" y="7"/>
                  </a:lnTo>
                  <a:lnTo>
                    <a:pt x="237" y="7"/>
                  </a:lnTo>
                  <a:lnTo>
                    <a:pt x="237" y="7"/>
                  </a:lnTo>
                  <a:close/>
                </a:path>
              </a:pathLst>
            </a:custGeom>
            <a:solidFill>
              <a:srgbClr val="D3EBE9"/>
            </a:solidFill>
            <a:ln w="9525">
              <a:noFill/>
              <a:round/>
              <a:headEnd/>
              <a:tailEnd/>
            </a:ln>
          </p:spPr>
          <p:txBody>
            <a:bodyPr>
              <a:prstTxWarp prst="textNoShape">
                <a:avLst/>
              </a:prstTxWarp>
            </a:bodyPr>
            <a:lstStyle/>
            <a:p>
              <a:endParaRPr lang="en-US"/>
            </a:p>
          </p:txBody>
        </p:sp>
        <p:sp>
          <p:nvSpPr>
            <p:cNvPr id="644111" name="Freeform 15"/>
            <p:cNvSpPr>
              <a:spLocks/>
            </p:cNvSpPr>
            <p:nvPr/>
          </p:nvSpPr>
          <p:spPr bwMode="auto">
            <a:xfrm>
              <a:off x="1417" y="504"/>
              <a:ext cx="11" cy="210"/>
            </a:xfrm>
            <a:custGeom>
              <a:avLst/>
              <a:gdLst/>
              <a:ahLst/>
              <a:cxnLst>
                <a:cxn ang="0">
                  <a:pos x="0" y="210"/>
                </a:cxn>
                <a:cxn ang="0">
                  <a:pos x="11" y="203"/>
                </a:cxn>
                <a:cxn ang="0">
                  <a:pos x="11" y="0"/>
                </a:cxn>
                <a:cxn ang="0">
                  <a:pos x="0" y="7"/>
                </a:cxn>
                <a:cxn ang="0">
                  <a:pos x="0" y="210"/>
                </a:cxn>
                <a:cxn ang="0">
                  <a:pos x="0" y="210"/>
                </a:cxn>
              </a:cxnLst>
              <a:rect l="0" t="0" r="r" b="b"/>
              <a:pathLst>
                <a:path w="11" h="210">
                  <a:moveTo>
                    <a:pt x="0" y="210"/>
                  </a:moveTo>
                  <a:lnTo>
                    <a:pt x="11" y="203"/>
                  </a:lnTo>
                  <a:lnTo>
                    <a:pt x="11" y="0"/>
                  </a:lnTo>
                  <a:lnTo>
                    <a:pt x="0" y="7"/>
                  </a:lnTo>
                  <a:lnTo>
                    <a:pt x="0" y="210"/>
                  </a:lnTo>
                  <a:lnTo>
                    <a:pt x="0" y="210"/>
                  </a:lnTo>
                  <a:close/>
                </a:path>
              </a:pathLst>
            </a:custGeom>
            <a:solidFill>
              <a:srgbClr val="82C5C5"/>
            </a:solidFill>
            <a:ln w="9525">
              <a:noFill/>
              <a:round/>
              <a:headEnd/>
              <a:tailEnd/>
            </a:ln>
          </p:spPr>
          <p:txBody>
            <a:bodyPr>
              <a:prstTxWarp prst="textNoShape">
                <a:avLst/>
              </a:prstTxWarp>
            </a:bodyPr>
            <a:lstStyle/>
            <a:p>
              <a:endParaRPr lang="en-US"/>
            </a:p>
          </p:txBody>
        </p:sp>
        <p:sp>
          <p:nvSpPr>
            <p:cNvPr id="644112" name="Freeform 16"/>
            <p:cNvSpPr>
              <a:spLocks/>
            </p:cNvSpPr>
            <p:nvPr/>
          </p:nvSpPr>
          <p:spPr bwMode="auto">
            <a:xfrm>
              <a:off x="1209" y="535"/>
              <a:ext cx="184" cy="151"/>
            </a:xfrm>
            <a:custGeom>
              <a:avLst/>
              <a:gdLst/>
              <a:ahLst/>
              <a:cxnLst>
                <a:cxn ang="0">
                  <a:pos x="0" y="0"/>
                </a:cxn>
                <a:cxn ang="0">
                  <a:pos x="184" y="0"/>
                </a:cxn>
                <a:cxn ang="0">
                  <a:pos x="184" y="151"/>
                </a:cxn>
                <a:cxn ang="0">
                  <a:pos x="0" y="151"/>
                </a:cxn>
                <a:cxn ang="0">
                  <a:pos x="0" y="0"/>
                </a:cxn>
                <a:cxn ang="0">
                  <a:pos x="0" y="0"/>
                </a:cxn>
              </a:cxnLst>
              <a:rect l="0" t="0" r="r" b="b"/>
              <a:pathLst>
                <a:path w="184" h="151">
                  <a:moveTo>
                    <a:pt x="0" y="0"/>
                  </a:moveTo>
                  <a:lnTo>
                    <a:pt x="184" y="0"/>
                  </a:lnTo>
                  <a:lnTo>
                    <a:pt x="184" y="151"/>
                  </a:lnTo>
                  <a:lnTo>
                    <a:pt x="0" y="151"/>
                  </a:lnTo>
                  <a:lnTo>
                    <a:pt x="0" y="0"/>
                  </a:lnTo>
                  <a:lnTo>
                    <a:pt x="0" y="0"/>
                  </a:lnTo>
                  <a:close/>
                </a:path>
              </a:pathLst>
            </a:custGeom>
            <a:solidFill>
              <a:srgbClr val="5CB3B5"/>
            </a:solidFill>
            <a:ln w="9525">
              <a:noFill/>
              <a:round/>
              <a:headEnd/>
              <a:tailEnd/>
            </a:ln>
          </p:spPr>
          <p:txBody>
            <a:bodyPr>
              <a:prstTxWarp prst="textNoShape">
                <a:avLst/>
              </a:prstTxWarp>
            </a:bodyPr>
            <a:lstStyle/>
            <a:p>
              <a:endParaRPr lang="en-US"/>
            </a:p>
          </p:txBody>
        </p:sp>
        <p:sp>
          <p:nvSpPr>
            <p:cNvPr id="644113" name="Freeform 17"/>
            <p:cNvSpPr>
              <a:spLocks/>
            </p:cNvSpPr>
            <p:nvPr/>
          </p:nvSpPr>
          <p:spPr bwMode="auto">
            <a:xfrm>
              <a:off x="1327" y="714"/>
              <a:ext cx="90" cy="78"/>
            </a:xfrm>
            <a:custGeom>
              <a:avLst/>
              <a:gdLst/>
              <a:ahLst/>
              <a:cxnLst>
                <a:cxn ang="0">
                  <a:pos x="0" y="78"/>
                </a:cxn>
                <a:cxn ang="0">
                  <a:pos x="90" y="17"/>
                </a:cxn>
                <a:cxn ang="0">
                  <a:pos x="90" y="0"/>
                </a:cxn>
                <a:cxn ang="0">
                  <a:pos x="0" y="62"/>
                </a:cxn>
                <a:cxn ang="0">
                  <a:pos x="0" y="78"/>
                </a:cxn>
                <a:cxn ang="0">
                  <a:pos x="0" y="78"/>
                </a:cxn>
              </a:cxnLst>
              <a:rect l="0" t="0" r="r" b="b"/>
              <a:pathLst>
                <a:path w="90" h="78">
                  <a:moveTo>
                    <a:pt x="0" y="78"/>
                  </a:moveTo>
                  <a:lnTo>
                    <a:pt x="90" y="17"/>
                  </a:lnTo>
                  <a:lnTo>
                    <a:pt x="90" y="0"/>
                  </a:lnTo>
                  <a:lnTo>
                    <a:pt x="0" y="62"/>
                  </a:lnTo>
                  <a:lnTo>
                    <a:pt x="0" y="78"/>
                  </a:lnTo>
                  <a:lnTo>
                    <a:pt x="0" y="78"/>
                  </a:lnTo>
                  <a:close/>
                </a:path>
              </a:pathLst>
            </a:custGeom>
            <a:solidFill>
              <a:srgbClr val="82C5C5"/>
            </a:solidFill>
            <a:ln w="9525">
              <a:noFill/>
              <a:round/>
              <a:headEnd/>
              <a:tailEnd/>
            </a:ln>
          </p:spPr>
          <p:txBody>
            <a:bodyPr>
              <a:prstTxWarp prst="textNoShape">
                <a:avLst/>
              </a:prstTxWarp>
            </a:bodyPr>
            <a:lstStyle/>
            <a:p>
              <a:endParaRPr lang="en-US"/>
            </a:p>
          </p:txBody>
        </p:sp>
        <p:sp>
          <p:nvSpPr>
            <p:cNvPr id="644114" name="Freeform 18"/>
            <p:cNvSpPr>
              <a:spLocks/>
            </p:cNvSpPr>
            <p:nvPr/>
          </p:nvSpPr>
          <p:spPr bwMode="auto">
            <a:xfrm>
              <a:off x="1126" y="757"/>
              <a:ext cx="206" cy="5"/>
            </a:xfrm>
            <a:custGeom>
              <a:avLst/>
              <a:gdLst/>
              <a:ahLst/>
              <a:cxnLst>
                <a:cxn ang="0">
                  <a:pos x="201" y="5"/>
                </a:cxn>
                <a:cxn ang="0">
                  <a:pos x="206" y="0"/>
                </a:cxn>
                <a:cxn ang="0">
                  <a:pos x="7" y="0"/>
                </a:cxn>
                <a:cxn ang="0">
                  <a:pos x="0" y="5"/>
                </a:cxn>
                <a:cxn ang="0">
                  <a:pos x="201" y="5"/>
                </a:cxn>
                <a:cxn ang="0">
                  <a:pos x="201" y="5"/>
                </a:cxn>
              </a:cxnLst>
              <a:rect l="0" t="0" r="r" b="b"/>
              <a:pathLst>
                <a:path w="206" h="5">
                  <a:moveTo>
                    <a:pt x="201" y="5"/>
                  </a:moveTo>
                  <a:lnTo>
                    <a:pt x="206" y="0"/>
                  </a:lnTo>
                  <a:lnTo>
                    <a:pt x="7" y="0"/>
                  </a:lnTo>
                  <a:lnTo>
                    <a:pt x="0" y="5"/>
                  </a:lnTo>
                  <a:lnTo>
                    <a:pt x="201" y="5"/>
                  </a:lnTo>
                  <a:lnTo>
                    <a:pt x="201" y="5"/>
                  </a:lnTo>
                  <a:close/>
                </a:path>
              </a:pathLst>
            </a:custGeom>
            <a:solidFill>
              <a:srgbClr val="AAD8D7"/>
            </a:solidFill>
            <a:ln w="9525">
              <a:noFill/>
              <a:round/>
              <a:headEnd/>
              <a:tailEnd/>
            </a:ln>
          </p:spPr>
          <p:txBody>
            <a:bodyPr>
              <a:prstTxWarp prst="textNoShape">
                <a:avLst/>
              </a:prstTxWarp>
            </a:bodyPr>
            <a:lstStyle/>
            <a:p>
              <a:endParaRPr lang="en-US"/>
            </a:p>
          </p:txBody>
        </p:sp>
        <p:sp>
          <p:nvSpPr>
            <p:cNvPr id="644115" name="Freeform 19"/>
            <p:cNvSpPr>
              <a:spLocks/>
            </p:cNvSpPr>
            <p:nvPr/>
          </p:nvSpPr>
          <p:spPr bwMode="auto">
            <a:xfrm>
              <a:off x="1126" y="762"/>
              <a:ext cx="201" cy="4"/>
            </a:xfrm>
            <a:custGeom>
              <a:avLst/>
              <a:gdLst/>
              <a:ahLst/>
              <a:cxnLst>
                <a:cxn ang="0">
                  <a:pos x="0" y="4"/>
                </a:cxn>
                <a:cxn ang="0">
                  <a:pos x="201" y="4"/>
                </a:cxn>
                <a:cxn ang="0">
                  <a:pos x="201" y="0"/>
                </a:cxn>
                <a:cxn ang="0">
                  <a:pos x="0" y="0"/>
                </a:cxn>
                <a:cxn ang="0">
                  <a:pos x="0" y="4"/>
                </a:cxn>
                <a:cxn ang="0">
                  <a:pos x="0" y="4"/>
                </a:cxn>
              </a:cxnLst>
              <a:rect l="0" t="0" r="r" b="b"/>
              <a:pathLst>
                <a:path w="201" h="4">
                  <a:moveTo>
                    <a:pt x="0" y="4"/>
                  </a:moveTo>
                  <a:lnTo>
                    <a:pt x="201" y="4"/>
                  </a:lnTo>
                  <a:lnTo>
                    <a:pt x="201" y="0"/>
                  </a:lnTo>
                  <a:lnTo>
                    <a:pt x="0" y="0"/>
                  </a:lnTo>
                  <a:lnTo>
                    <a:pt x="0" y="4"/>
                  </a:lnTo>
                  <a:lnTo>
                    <a:pt x="0" y="4"/>
                  </a:lnTo>
                  <a:close/>
                </a:path>
              </a:pathLst>
            </a:custGeom>
            <a:solidFill>
              <a:srgbClr val="82C5C5"/>
            </a:solidFill>
            <a:ln w="9525">
              <a:noFill/>
              <a:round/>
              <a:headEnd/>
              <a:tailEnd/>
            </a:ln>
          </p:spPr>
          <p:txBody>
            <a:bodyPr>
              <a:prstTxWarp prst="textNoShape">
                <a:avLst/>
              </a:prstTxWarp>
            </a:bodyPr>
            <a:lstStyle/>
            <a:p>
              <a:endParaRPr lang="en-US"/>
            </a:p>
          </p:txBody>
        </p:sp>
        <p:sp>
          <p:nvSpPr>
            <p:cNvPr id="644116" name="Freeform 20"/>
            <p:cNvSpPr>
              <a:spLocks/>
            </p:cNvSpPr>
            <p:nvPr/>
          </p:nvSpPr>
          <p:spPr bwMode="auto">
            <a:xfrm>
              <a:off x="1327" y="757"/>
              <a:ext cx="5" cy="9"/>
            </a:xfrm>
            <a:custGeom>
              <a:avLst/>
              <a:gdLst/>
              <a:ahLst/>
              <a:cxnLst>
                <a:cxn ang="0">
                  <a:pos x="0" y="9"/>
                </a:cxn>
                <a:cxn ang="0">
                  <a:pos x="5" y="5"/>
                </a:cxn>
                <a:cxn ang="0">
                  <a:pos x="5" y="0"/>
                </a:cxn>
                <a:cxn ang="0">
                  <a:pos x="0" y="5"/>
                </a:cxn>
                <a:cxn ang="0">
                  <a:pos x="0" y="9"/>
                </a:cxn>
                <a:cxn ang="0">
                  <a:pos x="0" y="9"/>
                </a:cxn>
              </a:cxnLst>
              <a:rect l="0" t="0" r="r" b="b"/>
              <a:pathLst>
                <a:path w="5" h="9">
                  <a:moveTo>
                    <a:pt x="0" y="9"/>
                  </a:moveTo>
                  <a:lnTo>
                    <a:pt x="5" y="5"/>
                  </a:lnTo>
                  <a:lnTo>
                    <a:pt x="5" y="0"/>
                  </a:lnTo>
                  <a:lnTo>
                    <a:pt x="0" y="5"/>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sp>
          <p:nvSpPr>
            <p:cNvPr id="644117" name="Freeform 21"/>
            <p:cNvSpPr>
              <a:spLocks/>
            </p:cNvSpPr>
            <p:nvPr/>
          </p:nvSpPr>
          <p:spPr bwMode="auto">
            <a:xfrm>
              <a:off x="1138" y="750"/>
              <a:ext cx="205" cy="2"/>
            </a:xfrm>
            <a:custGeom>
              <a:avLst/>
              <a:gdLst/>
              <a:ahLst/>
              <a:cxnLst>
                <a:cxn ang="0">
                  <a:pos x="201" y="2"/>
                </a:cxn>
                <a:cxn ang="0">
                  <a:pos x="205" y="0"/>
                </a:cxn>
                <a:cxn ang="0">
                  <a:pos x="7" y="0"/>
                </a:cxn>
                <a:cxn ang="0">
                  <a:pos x="0" y="2"/>
                </a:cxn>
                <a:cxn ang="0">
                  <a:pos x="201" y="2"/>
                </a:cxn>
                <a:cxn ang="0">
                  <a:pos x="201" y="2"/>
                </a:cxn>
              </a:cxnLst>
              <a:rect l="0" t="0" r="r" b="b"/>
              <a:pathLst>
                <a:path w="205" h="2">
                  <a:moveTo>
                    <a:pt x="201" y="2"/>
                  </a:moveTo>
                  <a:lnTo>
                    <a:pt x="205" y="0"/>
                  </a:lnTo>
                  <a:lnTo>
                    <a:pt x="7" y="0"/>
                  </a:lnTo>
                  <a:lnTo>
                    <a:pt x="0" y="2"/>
                  </a:lnTo>
                  <a:lnTo>
                    <a:pt x="201" y="2"/>
                  </a:lnTo>
                  <a:lnTo>
                    <a:pt x="201" y="2"/>
                  </a:lnTo>
                  <a:close/>
                </a:path>
              </a:pathLst>
            </a:custGeom>
            <a:solidFill>
              <a:srgbClr val="AAD8D7"/>
            </a:solidFill>
            <a:ln w="9525">
              <a:noFill/>
              <a:round/>
              <a:headEnd/>
              <a:tailEnd/>
            </a:ln>
          </p:spPr>
          <p:txBody>
            <a:bodyPr>
              <a:prstTxWarp prst="textNoShape">
                <a:avLst/>
              </a:prstTxWarp>
            </a:bodyPr>
            <a:lstStyle/>
            <a:p>
              <a:endParaRPr lang="en-US"/>
            </a:p>
          </p:txBody>
        </p:sp>
        <p:sp>
          <p:nvSpPr>
            <p:cNvPr id="644118" name="Freeform 22"/>
            <p:cNvSpPr>
              <a:spLocks/>
            </p:cNvSpPr>
            <p:nvPr/>
          </p:nvSpPr>
          <p:spPr bwMode="auto">
            <a:xfrm>
              <a:off x="1138" y="752"/>
              <a:ext cx="201" cy="5"/>
            </a:xfrm>
            <a:custGeom>
              <a:avLst/>
              <a:gdLst/>
              <a:ahLst/>
              <a:cxnLst>
                <a:cxn ang="0">
                  <a:pos x="0" y="5"/>
                </a:cxn>
                <a:cxn ang="0">
                  <a:pos x="201" y="5"/>
                </a:cxn>
                <a:cxn ang="0">
                  <a:pos x="201" y="0"/>
                </a:cxn>
                <a:cxn ang="0">
                  <a:pos x="0" y="0"/>
                </a:cxn>
                <a:cxn ang="0">
                  <a:pos x="0" y="5"/>
                </a:cxn>
                <a:cxn ang="0">
                  <a:pos x="0" y="5"/>
                </a:cxn>
              </a:cxnLst>
              <a:rect l="0" t="0" r="r" b="b"/>
              <a:pathLst>
                <a:path w="201" h="5">
                  <a:moveTo>
                    <a:pt x="0" y="5"/>
                  </a:moveTo>
                  <a:lnTo>
                    <a:pt x="201" y="5"/>
                  </a:lnTo>
                  <a:lnTo>
                    <a:pt x="201"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4119" name="Freeform 23"/>
            <p:cNvSpPr>
              <a:spLocks/>
            </p:cNvSpPr>
            <p:nvPr/>
          </p:nvSpPr>
          <p:spPr bwMode="auto">
            <a:xfrm>
              <a:off x="1339" y="750"/>
              <a:ext cx="4" cy="7"/>
            </a:xfrm>
            <a:custGeom>
              <a:avLst/>
              <a:gdLst/>
              <a:ahLst/>
              <a:cxnLst>
                <a:cxn ang="0">
                  <a:pos x="0" y="7"/>
                </a:cxn>
                <a:cxn ang="0">
                  <a:pos x="4" y="4"/>
                </a:cxn>
                <a:cxn ang="0">
                  <a:pos x="4" y="0"/>
                </a:cxn>
                <a:cxn ang="0">
                  <a:pos x="0" y="2"/>
                </a:cxn>
                <a:cxn ang="0">
                  <a:pos x="0" y="7"/>
                </a:cxn>
                <a:cxn ang="0">
                  <a:pos x="0" y="7"/>
                </a:cxn>
              </a:cxnLst>
              <a:rect l="0" t="0" r="r" b="b"/>
              <a:pathLst>
                <a:path w="4" h="7">
                  <a:moveTo>
                    <a:pt x="0" y="7"/>
                  </a:moveTo>
                  <a:lnTo>
                    <a:pt x="4" y="4"/>
                  </a:lnTo>
                  <a:lnTo>
                    <a:pt x="4"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44120" name="Freeform 24"/>
            <p:cNvSpPr>
              <a:spLocks/>
            </p:cNvSpPr>
            <p:nvPr/>
          </p:nvSpPr>
          <p:spPr bwMode="auto">
            <a:xfrm>
              <a:off x="1152" y="740"/>
              <a:ext cx="203" cy="5"/>
            </a:xfrm>
            <a:custGeom>
              <a:avLst/>
              <a:gdLst/>
              <a:ahLst/>
              <a:cxnLst>
                <a:cxn ang="0">
                  <a:pos x="199" y="5"/>
                </a:cxn>
                <a:cxn ang="0">
                  <a:pos x="203" y="0"/>
                </a:cxn>
                <a:cxn ang="0">
                  <a:pos x="5" y="0"/>
                </a:cxn>
                <a:cxn ang="0">
                  <a:pos x="0" y="5"/>
                </a:cxn>
                <a:cxn ang="0">
                  <a:pos x="199" y="5"/>
                </a:cxn>
                <a:cxn ang="0">
                  <a:pos x="199" y="5"/>
                </a:cxn>
              </a:cxnLst>
              <a:rect l="0" t="0" r="r" b="b"/>
              <a:pathLst>
                <a:path w="203" h="5">
                  <a:moveTo>
                    <a:pt x="199" y="5"/>
                  </a:moveTo>
                  <a:lnTo>
                    <a:pt x="203" y="0"/>
                  </a:lnTo>
                  <a:lnTo>
                    <a:pt x="5" y="0"/>
                  </a:lnTo>
                  <a:lnTo>
                    <a:pt x="0" y="5"/>
                  </a:lnTo>
                  <a:lnTo>
                    <a:pt x="199" y="5"/>
                  </a:lnTo>
                  <a:lnTo>
                    <a:pt x="199" y="5"/>
                  </a:lnTo>
                  <a:close/>
                </a:path>
              </a:pathLst>
            </a:custGeom>
            <a:solidFill>
              <a:srgbClr val="AAD8D7"/>
            </a:solidFill>
            <a:ln w="9525">
              <a:noFill/>
              <a:round/>
              <a:headEnd/>
              <a:tailEnd/>
            </a:ln>
          </p:spPr>
          <p:txBody>
            <a:bodyPr>
              <a:prstTxWarp prst="textNoShape">
                <a:avLst/>
              </a:prstTxWarp>
            </a:bodyPr>
            <a:lstStyle/>
            <a:p>
              <a:endParaRPr lang="en-US"/>
            </a:p>
          </p:txBody>
        </p:sp>
        <p:sp>
          <p:nvSpPr>
            <p:cNvPr id="644121" name="Freeform 25"/>
            <p:cNvSpPr>
              <a:spLocks/>
            </p:cNvSpPr>
            <p:nvPr/>
          </p:nvSpPr>
          <p:spPr bwMode="auto">
            <a:xfrm>
              <a:off x="1152" y="745"/>
              <a:ext cx="199" cy="5"/>
            </a:xfrm>
            <a:custGeom>
              <a:avLst/>
              <a:gdLst/>
              <a:ahLst/>
              <a:cxnLst>
                <a:cxn ang="0">
                  <a:pos x="0" y="5"/>
                </a:cxn>
                <a:cxn ang="0">
                  <a:pos x="199" y="5"/>
                </a:cxn>
                <a:cxn ang="0">
                  <a:pos x="199" y="0"/>
                </a:cxn>
                <a:cxn ang="0">
                  <a:pos x="0" y="0"/>
                </a:cxn>
                <a:cxn ang="0">
                  <a:pos x="0" y="5"/>
                </a:cxn>
                <a:cxn ang="0">
                  <a:pos x="0" y="5"/>
                </a:cxn>
              </a:cxnLst>
              <a:rect l="0" t="0" r="r" b="b"/>
              <a:pathLst>
                <a:path w="199" h="5">
                  <a:moveTo>
                    <a:pt x="0" y="5"/>
                  </a:moveTo>
                  <a:lnTo>
                    <a:pt x="199" y="5"/>
                  </a:lnTo>
                  <a:lnTo>
                    <a:pt x="199"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4122" name="Freeform 26"/>
            <p:cNvSpPr>
              <a:spLocks/>
            </p:cNvSpPr>
            <p:nvPr/>
          </p:nvSpPr>
          <p:spPr bwMode="auto">
            <a:xfrm>
              <a:off x="1351" y="740"/>
              <a:ext cx="4" cy="10"/>
            </a:xfrm>
            <a:custGeom>
              <a:avLst/>
              <a:gdLst/>
              <a:ahLst/>
              <a:cxnLst>
                <a:cxn ang="0">
                  <a:pos x="0" y="10"/>
                </a:cxn>
                <a:cxn ang="0">
                  <a:pos x="4" y="5"/>
                </a:cxn>
                <a:cxn ang="0">
                  <a:pos x="4" y="0"/>
                </a:cxn>
                <a:cxn ang="0">
                  <a:pos x="0" y="5"/>
                </a:cxn>
                <a:cxn ang="0">
                  <a:pos x="0" y="10"/>
                </a:cxn>
                <a:cxn ang="0">
                  <a:pos x="0" y="10"/>
                </a:cxn>
              </a:cxnLst>
              <a:rect l="0" t="0" r="r" b="b"/>
              <a:pathLst>
                <a:path w="4" h="10">
                  <a:moveTo>
                    <a:pt x="0" y="10"/>
                  </a:moveTo>
                  <a:lnTo>
                    <a:pt x="4" y="5"/>
                  </a:lnTo>
                  <a:lnTo>
                    <a:pt x="4" y="0"/>
                  </a:lnTo>
                  <a:lnTo>
                    <a:pt x="0" y="5"/>
                  </a:lnTo>
                  <a:lnTo>
                    <a:pt x="0" y="10"/>
                  </a:lnTo>
                  <a:lnTo>
                    <a:pt x="0" y="10"/>
                  </a:lnTo>
                  <a:close/>
                </a:path>
              </a:pathLst>
            </a:custGeom>
            <a:solidFill>
              <a:srgbClr val="5CB3B5"/>
            </a:solidFill>
            <a:ln w="9525">
              <a:noFill/>
              <a:round/>
              <a:headEnd/>
              <a:tailEnd/>
            </a:ln>
          </p:spPr>
          <p:txBody>
            <a:bodyPr>
              <a:prstTxWarp prst="textNoShape">
                <a:avLst/>
              </a:prstTxWarp>
            </a:bodyPr>
            <a:lstStyle/>
            <a:p>
              <a:endParaRPr lang="en-US"/>
            </a:p>
          </p:txBody>
        </p:sp>
        <p:sp>
          <p:nvSpPr>
            <p:cNvPr id="644123" name="Freeform 27"/>
            <p:cNvSpPr>
              <a:spLocks/>
            </p:cNvSpPr>
            <p:nvPr/>
          </p:nvSpPr>
          <p:spPr bwMode="auto">
            <a:xfrm>
              <a:off x="1164" y="733"/>
              <a:ext cx="205" cy="2"/>
            </a:xfrm>
            <a:custGeom>
              <a:avLst/>
              <a:gdLst/>
              <a:ahLst/>
              <a:cxnLst>
                <a:cxn ang="0">
                  <a:pos x="198" y="2"/>
                </a:cxn>
                <a:cxn ang="0">
                  <a:pos x="205" y="0"/>
                </a:cxn>
                <a:cxn ang="0">
                  <a:pos x="5" y="0"/>
                </a:cxn>
                <a:cxn ang="0">
                  <a:pos x="0" y="2"/>
                </a:cxn>
                <a:cxn ang="0">
                  <a:pos x="198" y="2"/>
                </a:cxn>
                <a:cxn ang="0">
                  <a:pos x="198" y="2"/>
                </a:cxn>
              </a:cxnLst>
              <a:rect l="0" t="0" r="r" b="b"/>
              <a:pathLst>
                <a:path w="205" h="2">
                  <a:moveTo>
                    <a:pt x="198" y="2"/>
                  </a:moveTo>
                  <a:lnTo>
                    <a:pt x="205" y="0"/>
                  </a:lnTo>
                  <a:lnTo>
                    <a:pt x="5" y="0"/>
                  </a:lnTo>
                  <a:lnTo>
                    <a:pt x="0" y="2"/>
                  </a:lnTo>
                  <a:lnTo>
                    <a:pt x="198" y="2"/>
                  </a:lnTo>
                  <a:lnTo>
                    <a:pt x="198" y="2"/>
                  </a:lnTo>
                  <a:close/>
                </a:path>
              </a:pathLst>
            </a:custGeom>
            <a:solidFill>
              <a:srgbClr val="AAD8D7"/>
            </a:solidFill>
            <a:ln w="9525">
              <a:noFill/>
              <a:round/>
              <a:headEnd/>
              <a:tailEnd/>
            </a:ln>
          </p:spPr>
          <p:txBody>
            <a:bodyPr>
              <a:prstTxWarp prst="textNoShape">
                <a:avLst/>
              </a:prstTxWarp>
            </a:bodyPr>
            <a:lstStyle/>
            <a:p>
              <a:endParaRPr lang="en-US"/>
            </a:p>
          </p:txBody>
        </p:sp>
        <p:sp>
          <p:nvSpPr>
            <p:cNvPr id="644124" name="Freeform 28"/>
            <p:cNvSpPr>
              <a:spLocks/>
            </p:cNvSpPr>
            <p:nvPr/>
          </p:nvSpPr>
          <p:spPr bwMode="auto">
            <a:xfrm>
              <a:off x="1164" y="735"/>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4125" name="Freeform 29"/>
            <p:cNvSpPr>
              <a:spLocks/>
            </p:cNvSpPr>
            <p:nvPr/>
          </p:nvSpPr>
          <p:spPr bwMode="auto">
            <a:xfrm>
              <a:off x="1362" y="733"/>
              <a:ext cx="7" cy="7"/>
            </a:xfrm>
            <a:custGeom>
              <a:avLst/>
              <a:gdLst/>
              <a:ahLst/>
              <a:cxnLst>
                <a:cxn ang="0">
                  <a:pos x="0" y="7"/>
                </a:cxn>
                <a:cxn ang="0">
                  <a:pos x="7" y="5"/>
                </a:cxn>
                <a:cxn ang="0">
                  <a:pos x="7" y="0"/>
                </a:cxn>
                <a:cxn ang="0">
                  <a:pos x="0" y="2"/>
                </a:cxn>
                <a:cxn ang="0">
                  <a:pos x="0" y="7"/>
                </a:cxn>
                <a:cxn ang="0">
                  <a:pos x="0" y="7"/>
                </a:cxn>
              </a:cxnLst>
              <a:rect l="0" t="0" r="r" b="b"/>
              <a:pathLst>
                <a:path w="7" h="7">
                  <a:moveTo>
                    <a:pt x="0" y="7"/>
                  </a:moveTo>
                  <a:lnTo>
                    <a:pt x="7" y="5"/>
                  </a:lnTo>
                  <a:lnTo>
                    <a:pt x="7"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44126" name="Freeform 30"/>
            <p:cNvSpPr>
              <a:spLocks/>
            </p:cNvSpPr>
            <p:nvPr/>
          </p:nvSpPr>
          <p:spPr bwMode="auto">
            <a:xfrm>
              <a:off x="1176" y="724"/>
              <a:ext cx="205" cy="4"/>
            </a:xfrm>
            <a:custGeom>
              <a:avLst/>
              <a:gdLst/>
              <a:ahLst/>
              <a:cxnLst>
                <a:cxn ang="0">
                  <a:pos x="198" y="4"/>
                </a:cxn>
                <a:cxn ang="0">
                  <a:pos x="205" y="0"/>
                </a:cxn>
                <a:cxn ang="0">
                  <a:pos x="7" y="0"/>
                </a:cxn>
                <a:cxn ang="0">
                  <a:pos x="0" y="4"/>
                </a:cxn>
                <a:cxn ang="0">
                  <a:pos x="198" y="4"/>
                </a:cxn>
                <a:cxn ang="0">
                  <a:pos x="198" y="4"/>
                </a:cxn>
              </a:cxnLst>
              <a:rect l="0" t="0" r="r" b="b"/>
              <a:pathLst>
                <a:path w="205" h="4">
                  <a:moveTo>
                    <a:pt x="198" y="4"/>
                  </a:moveTo>
                  <a:lnTo>
                    <a:pt x="205" y="0"/>
                  </a:lnTo>
                  <a:lnTo>
                    <a:pt x="7" y="0"/>
                  </a:lnTo>
                  <a:lnTo>
                    <a:pt x="0" y="4"/>
                  </a:lnTo>
                  <a:lnTo>
                    <a:pt x="198" y="4"/>
                  </a:lnTo>
                  <a:lnTo>
                    <a:pt x="198" y="4"/>
                  </a:lnTo>
                  <a:close/>
                </a:path>
              </a:pathLst>
            </a:custGeom>
            <a:solidFill>
              <a:srgbClr val="AAD8D7"/>
            </a:solidFill>
            <a:ln w="9525">
              <a:noFill/>
              <a:round/>
              <a:headEnd/>
              <a:tailEnd/>
            </a:ln>
          </p:spPr>
          <p:txBody>
            <a:bodyPr>
              <a:prstTxWarp prst="textNoShape">
                <a:avLst/>
              </a:prstTxWarp>
            </a:bodyPr>
            <a:lstStyle/>
            <a:p>
              <a:endParaRPr lang="en-US"/>
            </a:p>
          </p:txBody>
        </p:sp>
        <p:sp>
          <p:nvSpPr>
            <p:cNvPr id="644127" name="Freeform 31"/>
            <p:cNvSpPr>
              <a:spLocks/>
            </p:cNvSpPr>
            <p:nvPr/>
          </p:nvSpPr>
          <p:spPr bwMode="auto">
            <a:xfrm>
              <a:off x="1176" y="728"/>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4128" name="Freeform 32"/>
            <p:cNvSpPr>
              <a:spLocks/>
            </p:cNvSpPr>
            <p:nvPr/>
          </p:nvSpPr>
          <p:spPr bwMode="auto">
            <a:xfrm>
              <a:off x="1374" y="724"/>
              <a:ext cx="7" cy="9"/>
            </a:xfrm>
            <a:custGeom>
              <a:avLst/>
              <a:gdLst/>
              <a:ahLst/>
              <a:cxnLst>
                <a:cxn ang="0">
                  <a:pos x="0" y="9"/>
                </a:cxn>
                <a:cxn ang="0">
                  <a:pos x="7" y="4"/>
                </a:cxn>
                <a:cxn ang="0">
                  <a:pos x="7" y="0"/>
                </a:cxn>
                <a:cxn ang="0">
                  <a:pos x="0" y="4"/>
                </a:cxn>
                <a:cxn ang="0">
                  <a:pos x="0" y="9"/>
                </a:cxn>
                <a:cxn ang="0">
                  <a:pos x="0" y="9"/>
                </a:cxn>
              </a:cxnLst>
              <a:rect l="0" t="0" r="r" b="b"/>
              <a:pathLst>
                <a:path w="7" h="9">
                  <a:moveTo>
                    <a:pt x="0" y="9"/>
                  </a:moveTo>
                  <a:lnTo>
                    <a:pt x="7" y="4"/>
                  </a:lnTo>
                  <a:lnTo>
                    <a:pt x="7" y="0"/>
                  </a:lnTo>
                  <a:lnTo>
                    <a:pt x="0" y="4"/>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grpSp>
      <p:sp>
        <p:nvSpPr>
          <p:cNvPr id="644129" name="Oval 33"/>
          <p:cNvSpPr>
            <a:spLocks noChangeArrowheads="1"/>
          </p:cNvSpPr>
          <p:nvPr/>
        </p:nvSpPr>
        <p:spPr bwMode="auto">
          <a:xfrm>
            <a:off x="1079500" y="1765300"/>
            <a:ext cx="2697163" cy="2411413"/>
          </a:xfrm>
          <a:prstGeom prst="ellipse">
            <a:avLst/>
          </a:prstGeom>
          <a:solidFill>
            <a:srgbClr val="FFFF99"/>
          </a:solidFill>
          <a:ln w="9525">
            <a:noFill/>
            <a:round/>
            <a:headEnd/>
            <a:tailEnd/>
          </a:ln>
          <a:effectLst/>
        </p:spPr>
        <p:txBody>
          <a:bodyPr wrap="none" anchor="ctr">
            <a:prstTxWarp prst="textNoShape">
              <a:avLst/>
            </a:prstTxWarp>
          </a:bodyPr>
          <a:lstStyle/>
          <a:p>
            <a:endParaRPr lang="en-US"/>
          </a:p>
        </p:txBody>
      </p:sp>
      <p:sp>
        <p:nvSpPr>
          <p:cNvPr id="644130" name="Rectangle 34"/>
          <p:cNvSpPr>
            <a:spLocks noChangeArrowheads="1"/>
          </p:cNvSpPr>
          <p:nvPr/>
        </p:nvSpPr>
        <p:spPr bwMode="auto">
          <a:xfrm>
            <a:off x="1409700" y="2511425"/>
            <a:ext cx="790575" cy="244475"/>
          </a:xfrm>
          <a:prstGeom prst="rect">
            <a:avLst/>
          </a:prstGeom>
          <a:noFill/>
          <a:ln w="9525">
            <a:noFill/>
            <a:miter lim="800000"/>
            <a:headEnd/>
            <a:tailEnd/>
          </a:ln>
          <a:effectLst/>
        </p:spPr>
        <p:txBody>
          <a:bodyPr lIns="92075" tIns="46038" rIns="92075" bIns="46038">
            <a:prstTxWarp prst="textNoShape">
              <a:avLst/>
            </a:prstTxWarp>
            <a:spAutoFit/>
          </a:bodyPr>
          <a:lstStyle/>
          <a:p>
            <a:pPr algn="ctr">
              <a:spcBef>
                <a:spcPct val="50000"/>
              </a:spcBef>
            </a:pPr>
            <a:r>
              <a:rPr lang="en-US" sz="1000">
                <a:latin typeface="Optima" charset="0"/>
              </a:rPr>
              <a:t>Node-B</a:t>
            </a:r>
          </a:p>
        </p:txBody>
      </p:sp>
      <p:sp>
        <p:nvSpPr>
          <p:cNvPr id="644131" name="Oval 35"/>
          <p:cNvSpPr>
            <a:spLocks noChangeArrowheads="1"/>
          </p:cNvSpPr>
          <p:nvPr/>
        </p:nvSpPr>
        <p:spPr bwMode="auto">
          <a:xfrm>
            <a:off x="1244600" y="2146300"/>
            <a:ext cx="1320800" cy="609600"/>
          </a:xfrm>
          <a:prstGeom prst="ellipse">
            <a:avLst/>
          </a:prstGeom>
          <a:noFill/>
          <a:ln w="12700">
            <a:solidFill>
              <a:schemeClr val="tx1"/>
            </a:solidFill>
            <a:prstDash val="sysDot"/>
            <a:round/>
            <a:headEnd/>
            <a:tailEnd/>
          </a:ln>
          <a:effectLst/>
        </p:spPr>
        <p:txBody>
          <a:bodyPr wrap="none" anchor="ctr">
            <a:prstTxWarp prst="textNoShape">
              <a:avLst/>
            </a:prstTxWarp>
          </a:bodyPr>
          <a:lstStyle/>
          <a:p>
            <a:endParaRPr lang="en-US"/>
          </a:p>
        </p:txBody>
      </p:sp>
      <p:pic>
        <p:nvPicPr>
          <p:cNvPr id="644132" name="Picture 36" descr="towerorigtrans"/>
          <p:cNvPicPr>
            <a:picLocks noChangeAspect="1" noChangeArrowheads="1"/>
          </p:cNvPicPr>
          <p:nvPr/>
        </p:nvPicPr>
        <p:blipFill>
          <a:blip r:embed="rId3"/>
          <a:srcRect/>
          <a:stretch>
            <a:fillRect/>
          </a:stretch>
        </p:blipFill>
        <p:spPr bwMode="auto">
          <a:xfrm>
            <a:off x="1492250" y="1993900"/>
            <a:ext cx="355600" cy="563563"/>
          </a:xfrm>
          <a:prstGeom prst="rect">
            <a:avLst/>
          </a:prstGeom>
          <a:noFill/>
        </p:spPr>
      </p:pic>
      <p:sp>
        <p:nvSpPr>
          <p:cNvPr id="644133" name="Rectangle 37"/>
          <p:cNvSpPr>
            <a:spLocks noChangeArrowheads="1"/>
          </p:cNvSpPr>
          <p:nvPr/>
        </p:nvSpPr>
        <p:spPr bwMode="auto">
          <a:xfrm>
            <a:off x="1409700" y="3578225"/>
            <a:ext cx="790575" cy="244475"/>
          </a:xfrm>
          <a:prstGeom prst="rect">
            <a:avLst/>
          </a:prstGeom>
          <a:noFill/>
          <a:ln w="9525">
            <a:noFill/>
            <a:miter lim="800000"/>
            <a:headEnd/>
            <a:tailEnd/>
          </a:ln>
          <a:effectLst/>
        </p:spPr>
        <p:txBody>
          <a:bodyPr lIns="92075" tIns="46038" rIns="92075" bIns="46038">
            <a:prstTxWarp prst="textNoShape">
              <a:avLst/>
            </a:prstTxWarp>
            <a:spAutoFit/>
          </a:bodyPr>
          <a:lstStyle/>
          <a:p>
            <a:pPr algn="ctr">
              <a:spcBef>
                <a:spcPct val="50000"/>
              </a:spcBef>
            </a:pPr>
            <a:r>
              <a:rPr lang="en-US" sz="1000">
                <a:latin typeface="Optima" charset="0"/>
              </a:rPr>
              <a:t>Node-B</a:t>
            </a:r>
          </a:p>
        </p:txBody>
      </p:sp>
      <p:sp>
        <p:nvSpPr>
          <p:cNvPr id="644134" name="Oval 38"/>
          <p:cNvSpPr>
            <a:spLocks noChangeArrowheads="1"/>
          </p:cNvSpPr>
          <p:nvPr/>
        </p:nvSpPr>
        <p:spPr bwMode="auto">
          <a:xfrm>
            <a:off x="1244600" y="3213100"/>
            <a:ext cx="1320800" cy="609600"/>
          </a:xfrm>
          <a:prstGeom prst="ellipse">
            <a:avLst/>
          </a:prstGeom>
          <a:noFill/>
          <a:ln w="12700">
            <a:solidFill>
              <a:schemeClr val="tx1"/>
            </a:solidFill>
            <a:prstDash val="sysDot"/>
            <a:round/>
            <a:headEnd/>
            <a:tailEnd/>
          </a:ln>
          <a:effectLst/>
        </p:spPr>
        <p:txBody>
          <a:bodyPr wrap="none" anchor="ctr">
            <a:prstTxWarp prst="textNoShape">
              <a:avLst/>
            </a:prstTxWarp>
          </a:bodyPr>
          <a:lstStyle/>
          <a:p>
            <a:endParaRPr lang="en-US"/>
          </a:p>
        </p:txBody>
      </p:sp>
      <p:pic>
        <p:nvPicPr>
          <p:cNvPr id="644135" name="Picture 39" descr="towerorigtrans"/>
          <p:cNvPicPr>
            <a:picLocks noChangeAspect="1" noChangeArrowheads="1"/>
          </p:cNvPicPr>
          <p:nvPr/>
        </p:nvPicPr>
        <p:blipFill>
          <a:blip r:embed="rId3"/>
          <a:srcRect/>
          <a:stretch>
            <a:fillRect/>
          </a:stretch>
        </p:blipFill>
        <p:spPr bwMode="auto">
          <a:xfrm>
            <a:off x="1492250" y="3060700"/>
            <a:ext cx="355600" cy="563563"/>
          </a:xfrm>
          <a:prstGeom prst="rect">
            <a:avLst/>
          </a:prstGeom>
          <a:noFill/>
        </p:spPr>
      </p:pic>
      <p:sp>
        <p:nvSpPr>
          <p:cNvPr id="644136" name="Text Box 40"/>
          <p:cNvSpPr txBox="1">
            <a:spLocks noChangeArrowheads="1"/>
          </p:cNvSpPr>
          <p:nvPr/>
        </p:nvSpPr>
        <p:spPr bwMode="auto">
          <a:xfrm>
            <a:off x="3027363" y="3090863"/>
            <a:ext cx="496887"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RNC</a:t>
            </a:r>
          </a:p>
        </p:txBody>
      </p:sp>
      <p:sp>
        <p:nvSpPr>
          <p:cNvPr id="644137" name="Line 41"/>
          <p:cNvSpPr>
            <a:spLocks noChangeShapeType="1"/>
          </p:cNvSpPr>
          <p:nvPr/>
        </p:nvSpPr>
        <p:spPr bwMode="auto">
          <a:xfrm>
            <a:off x="1905000" y="2374900"/>
            <a:ext cx="1155700" cy="45720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38" name="Line 42"/>
          <p:cNvSpPr>
            <a:spLocks noChangeShapeType="1"/>
          </p:cNvSpPr>
          <p:nvPr/>
        </p:nvSpPr>
        <p:spPr bwMode="auto">
          <a:xfrm flipV="1">
            <a:off x="1987550" y="2984500"/>
            <a:ext cx="1073150" cy="457200"/>
          </a:xfrm>
          <a:prstGeom prst="line">
            <a:avLst/>
          </a:prstGeom>
          <a:noFill/>
          <a:ln w="12700">
            <a:solidFill>
              <a:schemeClr val="tx1"/>
            </a:solidFill>
            <a:round/>
            <a:headEnd/>
            <a:tailEnd/>
          </a:ln>
          <a:effectLst/>
        </p:spPr>
        <p:txBody>
          <a:bodyPr>
            <a:prstTxWarp prst="textNoShape">
              <a:avLst/>
            </a:prstTxWarp>
          </a:bodyPr>
          <a:lstStyle/>
          <a:p>
            <a:endParaRPr lang="en-US"/>
          </a:p>
        </p:txBody>
      </p:sp>
      <p:grpSp>
        <p:nvGrpSpPr>
          <p:cNvPr id="644139" name="Group 43"/>
          <p:cNvGrpSpPr>
            <a:grpSpLocks/>
          </p:cNvGrpSpPr>
          <p:nvPr/>
        </p:nvGrpSpPr>
        <p:grpSpPr bwMode="auto">
          <a:xfrm>
            <a:off x="1739900" y="2298700"/>
            <a:ext cx="381000" cy="234950"/>
            <a:chOff x="4506" y="3107"/>
            <a:chExt cx="300" cy="241"/>
          </a:xfrm>
        </p:grpSpPr>
        <p:sp>
          <p:nvSpPr>
            <p:cNvPr id="644140" name="Freeform 44"/>
            <p:cNvSpPr>
              <a:spLocks/>
            </p:cNvSpPr>
            <p:nvPr/>
          </p:nvSpPr>
          <p:spPr bwMode="auto">
            <a:xfrm>
              <a:off x="4744" y="3317"/>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41" name="Rectangle 45"/>
            <p:cNvSpPr>
              <a:spLocks noChangeArrowheads="1"/>
            </p:cNvSpPr>
            <p:nvPr/>
          </p:nvSpPr>
          <p:spPr bwMode="auto">
            <a:xfrm>
              <a:off x="4509" y="3123"/>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42" name="Line 46"/>
            <p:cNvSpPr>
              <a:spLocks noChangeShapeType="1"/>
            </p:cNvSpPr>
            <p:nvPr/>
          </p:nvSpPr>
          <p:spPr bwMode="auto">
            <a:xfrm>
              <a:off x="4745"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43" name="Line 47"/>
            <p:cNvSpPr>
              <a:spLocks noChangeShapeType="1"/>
            </p:cNvSpPr>
            <p:nvPr/>
          </p:nvSpPr>
          <p:spPr bwMode="auto">
            <a:xfrm>
              <a:off x="4536"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44" name="Line 48"/>
            <p:cNvSpPr>
              <a:spLocks noChangeShapeType="1"/>
            </p:cNvSpPr>
            <p:nvPr/>
          </p:nvSpPr>
          <p:spPr bwMode="auto">
            <a:xfrm>
              <a:off x="4641"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45" name="Rectangle 49"/>
            <p:cNvSpPr>
              <a:spLocks noChangeArrowheads="1"/>
            </p:cNvSpPr>
            <p:nvPr/>
          </p:nvSpPr>
          <p:spPr bwMode="auto">
            <a:xfrm>
              <a:off x="4688" y="3123"/>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46" name="Freeform 50"/>
            <p:cNvSpPr>
              <a:spLocks/>
            </p:cNvSpPr>
            <p:nvPr/>
          </p:nvSpPr>
          <p:spPr bwMode="auto">
            <a:xfrm>
              <a:off x="4776" y="3107"/>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47" name="Freeform 51"/>
            <p:cNvSpPr>
              <a:spLocks/>
            </p:cNvSpPr>
            <p:nvPr/>
          </p:nvSpPr>
          <p:spPr bwMode="auto">
            <a:xfrm>
              <a:off x="4506" y="3107"/>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48" name="Rectangle 52"/>
            <p:cNvSpPr>
              <a:spLocks noChangeArrowheads="1"/>
            </p:cNvSpPr>
            <p:nvPr/>
          </p:nvSpPr>
          <p:spPr bwMode="auto">
            <a:xfrm>
              <a:off x="4539" y="3333"/>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nvGrpSpPr>
          <p:cNvPr id="644149" name="Group 53"/>
          <p:cNvGrpSpPr>
            <a:grpSpLocks/>
          </p:cNvGrpSpPr>
          <p:nvPr/>
        </p:nvGrpSpPr>
        <p:grpSpPr bwMode="auto">
          <a:xfrm>
            <a:off x="1739900" y="3365500"/>
            <a:ext cx="381000" cy="234950"/>
            <a:chOff x="4506" y="3107"/>
            <a:chExt cx="300" cy="241"/>
          </a:xfrm>
        </p:grpSpPr>
        <p:sp>
          <p:nvSpPr>
            <p:cNvPr id="644150" name="Freeform 54"/>
            <p:cNvSpPr>
              <a:spLocks/>
            </p:cNvSpPr>
            <p:nvPr/>
          </p:nvSpPr>
          <p:spPr bwMode="auto">
            <a:xfrm>
              <a:off x="4744" y="3317"/>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51" name="Rectangle 55"/>
            <p:cNvSpPr>
              <a:spLocks noChangeArrowheads="1"/>
            </p:cNvSpPr>
            <p:nvPr/>
          </p:nvSpPr>
          <p:spPr bwMode="auto">
            <a:xfrm>
              <a:off x="4509" y="3123"/>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52" name="Line 56"/>
            <p:cNvSpPr>
              <a:spLocks noChangeShapeType="1"/>
            </p:cNvSpPr>
            <p:nvPr/>
          </p:nvSpPr>
          <p:spPr bwMode="auto">
            <a:xfrm>
              <a:off x="4745"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53" name="Line 57"/>
            <p:cNvSpPr>
              <a:spLocks noChangeShapeType="1"/>
            </p:cNvSpPr>
            <p:nvPr/>
          </p:nvSpPr>
          <p:spPr bwMode="auto">
            <a:xfrm>
              <a:off x="4536"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54" name="Line 58"/>
            <p:cNvSpPr>
              <a:spLocks noChangeShapeType="1"/>
            </p:cNvSpPr>
            <p:nvPr/>
          </p:nvSpPr>
          <p:spPr bwMode="auto">
            <a:xfrm>
              <a:off x="4641"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55" name="Rectangle 59"/>
            <p:cNvSpPr>
              <a:spLocks noChangeArrowheads="1"/>
            </p:cNvSpPr>
            <p:nvPr/>
          </p:nvSpPr>
          <p:spPr bwMode="auto">
            <a:xfrm>
              <a:off x="4688" y="3123"/>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56" name="Freeform 60"/>
            <p:cNvSpPr>
              <a:spLocks/>
            </p:cNvSpPr>
            <p:nvPr/>
          </p:nvSpPr>
          <p:spPr bwMode="auto">
            <a:xfrm>
              <a:off x="4776" y="3107"/>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57" name="Freeform 61"/>
            <p:cNvSpPr>
              <a:spLocks/>
            </p:cNvSpPr>
            <p:nvPr/>
          </p:nvSpPr>
          <p:spPr bwMode="auto">
            <a:xfrm>
              <a:off x="4506" y="3107"/>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58" name="Rectangle 62"/>
            <p:cNvSpPr>
              <a:spLocks noChangeArrowheads="1"/>
            </p:cNvSpPr>
            <p:nvPr/>
          </p:nvSpPr>
          <p:spPr bwMode="auto">
            <a:xfrm>
              <a:off x="4539" y="3333"/>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nvGrpSpPr>
          <p:cNvPr id="644159" name="Group 63"/>
          <p:cNvGrpSpPr>
            <a:grpSpLocks/>
          </p:cNvGrpSpPr>
          <p:nvPr/>
        </p:nvGrpSpPr>
        <p:grpSpPr bwMode="auto">
          <a:xfrm>
            <a:off x="855663" y="2919413"/>
            <a:ext cx="358775" cy="382587"/>
            <a:chOff x="2126" y="1559"/>
            <a:chExt cx="209" cy="241"/>
          </a:xfrm>
        </p:grpSpPr>
        <p:sp>
          <p:nvSpPr>
            <p:cNvPr id="644160" name="Line 64"/>
            <p:cNvSpPr>
              <a:spLocks noChangeShapeType="1"/>
            </p:cNvSpPr>
            <p:nvPr/>
          </p:nvSpPr>
          <p:spPr bwMode="auto">
            <a:xfrm>
              <a:off x="2208" y="1704"/>
              <a:ext cx="0" cy="96"/>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61" name="Text Box 65"/>
            <p:cNvSpPr txBox="1">
              <a:spLocks noChangeArrowheads="1"/>
            </p:cNvSpPr>
            <p:nvPr/>
          </p:nvSpPr>
          <p:spPr bwMode="auto">
            <a:xfrm>
              <a:off x="2126" y="1559"/>
              <a:ext cx="209" cy="173"/>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U</a:t>
              </a:r>
              <a:r>
                <a:rPr lang="en-US" sz="1200" b="1" baseline="-25000">
                  <a:latin typeface="Optima" charset="0"/>
                </a:rPr>
                <a:t>u</a:t>
              </a:r>
              <a:endParaRPr lang="en-US" sz="1200" b="1">
                <a:latin typeface="Optima" charset="0"/>
              </a:endParaRPr>
            </a:p>
          </p:txBody>
        </p:sp>
      </p:grpSp>
      <p:grpSp>
        <p:nvGrpSpPr>
          <p:cNvPr id="644162" name="Group 66"/>
          <p:cNvGrpSpPr>
            <a:grpSpLocks/>
          </p:cNvGrpSpPr>
          <p:nvPr/>
        </p:nvGrpSpPr>
        <p:grpSpPr bwMode="auto">
          <a:xfrm>
            <a:off x="493713" y="2360613"/>
            <a:ext cx="412750" cy="1004887"/>
            <a:chOff x="140" y="1400"/>
            <a:chExt cx="239" cy="633"/>
          </a:xfrm>
        </p:grpSpPr>
        <p:pic>
          <p:nvPicPr>
            <p:cNvPr id="644163" name="Picture 67" descr="cdmaphone"/>
            <p:cNvPicPr>
              <a:picLocks noChangeAspect="1" noChangeArrowheads="1"/>
            </p:cNvPicPr>
            <p:nvPr/>
          </p:nvPicPr>
          <p:blipFill>
            <a:blip r:embed="rId4"/>
            <a:srcRect/>
            <a:stretch>
              <a:fillRect/>
            </a:stretch>
          </p:blipFill>
          <p:spPr bwMode="auto">
            <a:xfrm>
              <a:off x="240" y="1649"/>
              <a:ext cx="139" cy="384"/>
            </a:xfrm>
            <a:prstGeom prst="rect">
              <a:avLst/>
            </a:prstGeom>
            <a:noFill/>
          </p:spPr>
        </p:pic>
        <p:sp>
          <p:nvSpPr>
            <p:cNvPr id="644164" name="Text Box 68"/>
            <p:cNvSpPr txBox="1">
              <a:spLocks noChangeArrowheads="1"/>
            </p:cNvSpPr>
            <p:nvPr/>
          </p:nvSpPr>
          <p:spPr bwMode="auto">
            <a:xfrm>
              <a:off x="140" y="1400"/>
              <a:ext cx="229" cy="173"/>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MS</a:t>
              </a:r>
            </a:p>
          </p:txBody>
        </p:sp>
      </p:grpSp>
      <p:sp>
        <p:nvSpPr>
          <p:cNvPr id="644165" name="Freeform 69"/>
          <p:cNvSpPr>
            <a:spLocks/>
          </p:cNvSpPr>
          <p:nvPr/>
        </p:nvSpPr>
        <p:spPr bwMode="auto">
          <a:xfrm rot="13244183" flipV="1">
            <a:off x="831850" y="3213100"/>
            <a:ext cx="550863" cy="134938"/>
          </a:xfrm>
          <a:custGeom>
            <a:avLst/>
            <a:gdLst/>
            <a:ahLst/>
            <a:cxnLst>
              <a:cxn ang="0">
                <a:pos x="0" y="0"/>
              </a:cxn>
              <a:cxn ang="0">
                <a:pos x="119" y="156"/>
              </a:cxn>
              <a:cxn ang="0">
                <a:pos x="109" y="67"/>
              </a:cxn>
              <a:cxn ang="0">
                <a:pos x="210" y="176"/>
              </a:cxn>
              <a:cxn ang="0">
                <a:pos x="91" y="17"/>
              </a:cxn>
              <a:cxn ang="0">
                <a:pos x="102" y="107"/>
              </a:cxn>
              <a:cxn ang="0">
                <a:pos x="0" y="0"/>
              </a:cxn>
            </a:cxnLst>
            <a:rect l="0" t="0" r="r" b="b"/>
            <a:pathLst>
              <a:path w="211" h="177">
                <a:moveTo>
                  <a:pt x="0" y="0"/>
                </a:moveTo>
                <a:lnTo>
                  <a:pt x="119" y="156"/>
                </a:lnTo>
                <a:lnTo>
                  <a:pt x="109" y="67"/>
                </a:lnTo>
                <a:lnTo>
                  <a:pt x="210" y="176"/>
                </a:lnTo>
                <a:lnTo>
                  <a:pt x="91" y="17"/>
                </a:lnTo>
                <a:lnTo>
                  <a:pt x="102" y="107"/>
                </a:lnTo>
                <a:lnTo>
                  <a:pt x="0" y="0"/>
                </a:lnTo>
              </a:path>
            </a:pathLst>
          </a:custGeom>
          <a:solidFill>
            <a:srgbClr val="0000FF"/>
          </a:solidFill>
          <a:ln w="9525" cap="rnd">
            <a:noFill/>
            <a:round/>
            <a:headEnd type="none" w="sm" len="sm"/>
            <a:tailEnd type="none" w="sm" len="sm"/>
          </a:ln>
          <a:effectLst/>
        </p:spPr>
        <p:txBody>
          <a:bodyPr>
            <a:prstTxWarp prst="textNoShape">
              <a:avLst/>
            </a:prstTxWarp>
          </a:bodyPr>
          <a:lstStyle/>
          <a:p>
            <a:endParaRPr lang="en-US"/>
          </a:p>
        </p:txBody>
      </p:sp>
      <p:sp>
        <p:nvSpPr>
          <p:cNvPr id="644166" name="Text Box 70"/>
          <p:cNvSpPr txBox="1">
            <a:spLocks noChangeArrowheads="1"/>
          </p:cNvSpPr>
          <p:nvPr/>
        </p:nvSpPr>
        <p:spPr bwMode="auto">
          <a:xfrm>
            <a:off x="4094163" y="2468563"/>
            <a:ext cx="573087"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SGSN</a:t>
            </a:r>
          </a:p>
        </p:txBody>
      </p:sp>
      <p:sp>
        <p:nvSpPr>
          <p:cNvPr id="644167" name="Text Box 71"/>
          <p:cNvSpPr txBox="1">
            <a:spLocks noChangeArrowheads="1"/>
          </p:cNvSpPr>
          <p:nvPr/>
        </p:nvSpPr>
        <p:spPr bwMode="auto">
          <a:xfrm>
            <a:off x="4932363" y="3128963"/>
            <a:ext cx="61595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GGSN</a:t>
            </a:r>
          </a:p>
        </p:txBody>
      </p:sp>
      <p:sp>
        <p:nvSpPr>
          <p:cNvPr id="644168" name="Oval 72"/>
          <p:cNvSpPr>
            <a:spLocks noChangeArrowheads="1"/>
          </p:cNvSpPr>
          <p:nvPr/>
        </p:nvSpPr>
        <p:spPr bwMode="auto">
          <a:xfrm>
            <a:off x="7683500" y="1917700"/>
            <a:ext cx="2146300" cy="2563813"/>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644169" name="Text Box 73"/>
          <p:cNvSpPr txBox="1">
            <a:spLocks noChangeArrowheads="1"/>
          </p:cNvSpPr>
          <p:nvPr/>
        </p:nvSpPr>
        <p:spPr bwMode="auto">
          <a:xfrm>
            <a:off x="8642350" y="2055813"/>
            <a:ext cx="658813"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H-AAA</a:t>
            </a:r>
          </a:p>
        </p:txBody>
      </p:sp>
      <p:sp>
        <p:nvSpPr>
          <p:cNvPr id="644170" name="Text Box 74"/>
          <p:cNvSpPr txBox="1">
            <a:spLocks noChangeArrowheads="1"/>
          </p:cNvSpPr>
          <p:nvPr/>
        </p:nvSpPr>
        <p:spPr bwMode="auto">
          <a:xfrm>
            <a:off x="8588375" y="2794000"/>
            <a:ext cx="404813" cy="274638"/>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HA</a:t>
            </a:r>
          </a:p>
        </p:txBody>
      </p:sp>
      <p:sp>
        <p:nvSpPr>
          <p:cNvPr id="644171" name="Text Box 75"/>
          <p:cNvSpPr txBox="1">
            <a:spLocks noChangeArrowheads="1"/>
          </p:cNvSpPr>
          <p:nvPr/>
        </p:nvSpPr>
        <p:spPr bwMode="auto">
          <a:xfrm>
            <a:off x="1392238" y="1323975"/>
            <a:ext cx="1347787"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Radio Access</a:t>
            </a:r>
          </a:p>
          <a:p>
            <a:pPr algn="ctr"/>
            <a:r>
              <a:rPr lang="en-US" b="1">
                <a:latin typeface="Optima" charset="0"/>
              </a:rPr>
              <a:t>Network</a:t>
            </a:r>
          </a:p>
        </p:txBody>
      </p:sp>
      <p:sp>
        <p:nvSpPr>
          <p:cNvPr id="644172" name="Line 76"/>
          <p:cNvSpPr>
            <a:spLocks noChangeShapeType="1"/>
          </p:cNvSpPr>
          <p:nvPr/>
        </p:nvSpPr>
        <p:spPr bwMode="auto">
          <a:xfrm>
            <a:off x="3556000" y="2908300"/>
            <a:ext cx="825500"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73" name="Line 77"/>
          <p:cNvSpPr>
            <a:spLocks noChangeShapeType="1"/>
          </p:cNvSpPr>
          <p:nvPr/>
        </p:nvSpPr>
        <p:spPr bwMode="auto">
          <a:xfrm>
            <a:off x="4546600" y="2908300"/>
            <a:ext cx="330200"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74" name="Line 78"/>
          <p:cNvSpPr>
            <a:spLocks noChangeShapeType="1"/>
          </p:cNvSpPr>
          <p:nvPr/>
        </p:nvSpPr>
        <p:spPr bwMode="auto">
          <a:xfrm flipV="1">
            <a:off x="5619750" y="2603500"/>
            <a:ext cx="660400" cy="30480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175" name="Line 79"/>
          <p:cNvSpPr>
            <a:spLocks noChangeShapeType="1"/>
          </p:cNvSpPr>
          <p:nvPr/>
        </p:nvSpPr>
        <p:spPr bwMode="auto">
          <a:xfrm>
            <a:off x="7353300" y="2527300"/>
            <a:ext cx="660400" cy="381000"/>
          </a:xfrm>
          <a:prstGeom prst="line">
            <a:avLst/>
          </a:prstGeom>
          <a:noFill/>
          <a:ln w="12700">
            <a:solidFill>
              <a:schemeClr val="tx1"/>
            </a:solidFill>
            <a:round/>
            <a:headEnd/>
            <a:tailEnd/>
          </a:ln>
          <a:effectLst/>
        </p:spPr>
        <p:txBody>
          <a:bodyPr>
            <a:prstTxWarp prst="textNoShape">
              <a:avLst/>
            </a:prstTxWarp>
          </a:bodyPr>
          <a:lstStyle/>
          <a:p>
            <a:endParaRPr lang="en-US"/>
          </a:p>
        </p:txBody>
      </p:sp>
      <p:grpSp>
        <p:nvGrpSpPr>
          <p:cNvPr id="644176" name="Group 80"/>
          <p:cNvGrpSpPr>
            <a:grpSpLocks/>
          </p:cNvGrpSpPr>
          <p:nvPr/>
        </p:nvGrpSpPr>
        <p:grpSpPr bwMode="auto">
          <a:xfrm>
            <a:off x="4160838" y="2792413"/>
            <a:ext cx="381000" cy="234950"/>
            <a:chOff x="3046" y="3381"/>
            <a:chExt cx="300" cy="241"/>
          </a:xfrm>
        </p:grpSpPr>
        <p:sp>
          <p:nvSpPr>
            <p:cNvPr id="644177" name="Freeform 81"/>
            <p:cNvSpPr>
              <a:spLocks/>
            </p:cNvSpPr>
            <p:nvPr/>
          </p:nvSpPr>
          <p:spPr bwMode="auto">
            <a:xfrm>
              <a:off x="3284" y="3591"/>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78" name="Rectangle 82"/>
            <p:cNvSpPr>
              <a:spLocks noChangeArrowheads="1"/>
            </p:cNvSpPr>
            <p:nvPr/>
          </p:nvSpPr>
          <p:spPr bwMode="auto">
            <a:xfrm>
              <a:off x="3049" y="3397"/>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79" name="Line 83"/>
            <p:cNvSpPr>
              <a:spLocks noChangeShapeType="1"/>
            </p:cNvSpPr>
            <p:nvPr/>
          </p:nvSpPr>
          <p:spPr bwMode="auto">
            <a:xfrm>
              <a:off x="3285"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80" name="Line 84"/>
            <p:cNvSpPr>
              <a:spLocks noChangeShapeType="1"/>
            </p:cNvSpPr>
            <p:nvPr/>
          </p:nvSpPr>
          <p:spPr bwMode="auto">
            <a:xfrm>
              <a:off x="3076"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81" name="Line 85"/>
            <p:cNvSpPr>
              <a:spLocks noChangeShapeType="1"/>
            </p:cNvSpPr>
            <p:nvPr/>
          </p:nvSpPr>
          <p:spPr bwMode="auto">
            <a:xfrm>
              <a:off x="3181"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4182" name="Rectangle 86"/>
            <p:cNvSpPr>
              <a:spLocks noChangeArrowheads="1"/>
            </p:cNvSpPr>
            <p:nvPr/>
          </p:nvSpPr>
          <p:spPr bwMode="auto">
            <a:xfrm>
              <a:off x="3228" y="3397"/>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4183" name="Freeform 87"/>
            <p:cNvSpPr>
              <a:spLocks/>
            </p:cNvSpPr>
            <p:nvPr/>
          </p:nvSpPr>
          <p:spPr bwMode="auto">
            <a:xfrm>
              <a:off x="3316" y="3381"/>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84" name="Freeform 88"/>
            <p:cNvSpPr>
              <a:spLocks/>
            </p:cNvSpPr>
            <p:nvPr/>
          </p:nvSpPr>
          <p:spPr bwMode="auto">
            <a:xfrm>
              <a:off x="3046" y="3381"/>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4185" name="Rectangle 89"/>
            <p:cNvSpPr>
              <a:spLocks noChangeArrowheads="1"/>
            </p:cNvSpPr>
            <p:nvPr/>
          </p:nvSpPr>
          <p:spPr bwMode="auto">
            <a:xfrm>
              <a:off x="3079" y="3607"/>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44186" name="Text Box 90"/>
          <p:cNvSpPr txBox="1">
            <a:spLocks noChangeArrowheads="1"/>
          </p:cNvSpPr>
          <p:nvPr/>
        </p:nvSpPr>
        <p:spPr bwMode="auto">
          <a:xfrm>
            <a:off x="4833938" y="2032000"/>
            <a:ext cx="615950" cy="274638"/>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F-AAA</a:t>
            </a:r>
          </a:p>
        </p:txBody>
      </p:sp>
      <p:sp>
        <p:nvSpPr>
          <p:cNvPr id="644187" name="Text Box 91"/>
          <p:cNvSpPr txBox="1">
            <a:spLocks noChangeArrowheads="1"/>
          </p:cNvSpPr>
          <p:nvPr/>
        </p:nvSpPr>
        <p:spPr bwMode="auto">
          <a:xfrm>
            <a:off x="8054975" y="1323975"/>
            <a:ext cx="1455738"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Home</a:t>
            </a:r>
          </a:p>
          <a:p>
            <a:pPr algn="ctr"/>
            <a:r>
              <a:rPr lang="en-US" b="1">
                <a:latin typeface="Optima" charset="0"/>
              </a:rPr>
              <a:t>Central Office</a:t>
            </a:r>
          </a:p>
        </p:txBody>
      </p:sp>
      <p:sp>
        <p:nvSpPr>
          <p:cNvPr id="644188" name="Text Box 92"/>
          <p:cNvSpPr txBox="1">
            <a:spLocks noChangeArrowheads="1"/>
          </p:cNvSpPr>
          <p:nvPr/>
        </p:nvSpPr>
        <p:spPr bwMode="auto">
          <a:xfrm>
            <a:off x="4092575" y="1323975"/>
            <a:ext cx="1455738"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Visited</a:t>
            </a:r>
          </a:p>
          <a:p>
            <a:pPr algn="ctr"/>
            <a:r>
              <a:rPr lang="en-US" b="1">
                <a:latin typeface="Optima" charset="0"/>
              </a:rPr>
              <a:t>Central Office</a:t>
            </a:r>
          </a:p>
        </p:txBody>
      </p:sp>
      <p:sp>
        <p:nvSpPr>
          <p:cNvPr id="644189" name="Line 93"/>
          <p:cNvSpPr>
            <a:spLocks noChangeShapeType="1"/>
          </p:cNvSpPr>
          <p:nvPr/>
        </p:nvSpPr>
        <p:spPr bwMode="auto">
          <a:xfrm flipV="1">
            <a:off x="7188200" y="2298700"/>
            <a:ext cx="1155700" cy="2286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190" name="Line 94"/>
          <p:cNvSpPr>
            <a:spLocks noChangeShapeType="1"/>
          </p:cNvSpPr>
          <p:nvPr/>
        </p:nvSpPr>
        <p:spPr bwMode="auto">
          <a:xfrm>
            <a:off x="4629150" y="2374900"/>
            <a:ext cx="1485900" cy="1524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191" name="Line 95"/>
          <p:cNvSpPr>
            <a:spLocks noChangeShapeType="1"/>
          </p:cNvSpPr>
          <p:nvPr/>
        </p:nvSpPr>
        <p:spPr bwMode="auto">
          <a:xfrm>
            <a:off x="4629150" y="2374900"/>
            <a:ext cx="495300" cy="5334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192" name="Line 96"/>
          <p:cNvSpPr>
            <a:spLocks noChangeShapeType="1"/>
          </p:cNvSpPr>
          <p:nvPr/>
        </p:nvSpPr>
        <p:spPr bwMode="auto">
          <a:xfrm>
            <a:off x="8426450" y="2222500"/>
            <a:ext cx="0" cy="6858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grpSp>
        <p:nvGrpSpPr>
          <p:cNvPr id="644193" name="Group 97"/>
          <p:cNvGrpSpPr>
            <a:grpSpLocks/>
          </p:cNvGrpSpPr>
          <p:nvPr/>
        </p:nvGrpSpPr>
        <p:grpSpPr bwMode="auto">
          <a:xfrm>
            <a:off x="7931150" y="2755900"/>
            <a:ext cx="660400" cy="349250"/>
            <a:chOff x="4464" y="2064"/>
            <a:chExt cx="384" cy="892"/>
          </a:xfrm>
        </p:grpSpPr>
        <p:sp>
          <p:nvSpPr>
            <p:cNvPr id="644194" name="Freeform 98"/>
            <p:cNvSpPr>
              <a:spLocks/>
            </p:cNvSpPr>
            <p:nvPr/>
          </p:nvSpPr>
          <p:spPr bwMode="auto">
            <a:xfrm>
              <a:off x="4471" y="2077"/>
              <a:ext cx="204" cy="847"/>
            </a:xfrm>
            <a:custGeom>
              <a:avLst/>
              <a:gdLst/>
              <a:ahLst/>
              <a:cxnLst>
                <a:cxn ang="0">
                  <a:pos x="539" y="0"/>
                </a:cxn>
                <a:cxn ang="0">
                  <a:pos x="0" y="52"/>
                </a:cxn>
                <a:cxn ang="0">
                  <a:pos x="0" y="1259"/>
                </a:cxn>
                <a:cxn ang="0">
                  <a:pos x="40" y="1264"/>
                </a:cxn>
                <a:cxn ang="0">
                  <a:pos x="539" y="1327"/>
                </a:cxn>
                <a:cxn ang="0">
                  <a:pos x="539" y="0"/>
                </a:cxn>
              </a:cxnLst>
              <a:rect l="0" t="0" r="r" b="b"/>
              <a:pathLst>
                <a:path w="539" h="1327">
                  <a:moveTo>
                    <a:pt x="539" y="0"/>
                  </a:moveTo>
                  <a:lnTo>
                    <a:pt x="0" y="52"/>
                  </a:lnTo>
                  <a:lnTo>
                    <a:pt x="0" y="1259"/>
                  </a:lnTo>
                  <a:lnTo>
                    <a:pt x="40" y="1264"/>
                  </a:lnTo>
                  <a:lnTo>
                    <a:pt x="539" y="1327"/>
                  </a:lnTo>
                  <a:lnTo>
                    <a:pt x="539" y="0"/>
                  </a:lnTo>
                  <a:close/>
                </a:path>
              </a:pathLst>
            </a:custGeom>
            <a:solidFill>
              <a:schemeClr val="hlink"/>
            </a:solidFill>
            <a:ln w="0">
              <a:solidFill>
                <a:srgbClr val="000000"/>
              </a:solidFill>
              <a:prstDash val="solid"/>
              <a:round/>
              <a:headEnd/>
              <a:tailEnd/>
            </a:ln>
          </p:spPr>
          <p:txBody>
            <a:bodyPr>
              <a:prstTxWarp prst="textNoShape">
                <a:avLst/>
              </a:prstTxWarp>
            </a:bodyPr>
            <a:lstStyle/>
            <a:p>
              <a:endParaRPr lang="en-US"/>
            </a:p>
          </p:txBody>
        </p:sp>
        <p:sp>
          <p:nvSpPr>
            <p:cNvPr id="644195" name="Freeform 99"/>
            <p:cNvSpPr>
              <a:spLocks/>
            </p:cNvSpPr>
            <p:nvPr/>
          </p:nvSpPr>
          <p:spPr bwMode="auto">
            <a:xfrm>
              <a:off x="4675" y="2077"/>
              <a:ext cx="9" cy="847"/>
            </a:xfrm>
            <a:custGeom>
              <a:avLst/>
              <a:gdLst/>
              <a:ahLst/>
              <a:cxnLst>
                <a:cxn ang="0">
                  <a:pos x="17" y="1320"/>
                </a:cxn>
                <a:cxn ang="0">
                  <a:pos x="25" y="1317"/>
                </a:cxn>
                <a:cxn ang="0">
                  <a:pos x="25" y="10"/>
                </a:cxn>
                <a:cxn ang="0">
                  <a:pos x="0" y="0"/>
                </a:cxn>
                <a:cxn ang="0">
                  <a:pos x="0" y="1327"/>
                </a:cxn>
                <a:cxn ang="0">
                  <a:pos x="17" y="1320"/>
                </a:cxn>
              </a:cxnLst>
              <a:rect l="0" t="0" r="r" b="b"/>
              <a:pathLst>
                <a:path w="25" h="1327">
                  <a:moveTo>
                    <a:pt x="17" y="1320"/>
                  </a:moveTo>
                  <a:lnTo>
                    <a:pt x="25" y="1317"/>
                  </a:lnTo>
                  <a:lnTo>
                    <a:pt x="25" y="10"/>
                  </a:lnTo>
                  <a:lnTo>
                    <a:pt x="0" y="0"/>
                  </a:lnTo>
                  <a:lnTo>
                    <a:pt x="0" y="1327"/>
                  </a:lnTo>
                  <a:lnTo>
                    <a:pt x="17" y="132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196" name="Freeform 100"/>
            <p:cNvSpPr>
              <a:spLocks/>
            </p:cNvSpPr>
            <p:nvPr/>
          </p:nvSpPr>
          <p:spPr bwMode="auto">
            <a:xfrm>
              <a:off x="4684" y="2115"/>
              <a:ext cx="153" cy="803"/>
            </a:xfrm>
            <a:custGeom>
              <a:avLst/>
              <a:gdLst/>
              <a:ahLst/>
              <a:cxnLst>
                <a:cxn ang="0">
                  <a:pos x="366" y="1109"/>
                </a:cxn>
                <a:cxn ang="0">
                  <a:pos x="383" y="1103"/>
                </a:cxn>
                <a:cxn ang="0">
                  <a:pos x="405" y="1094"/>
                </a:cxn>
                <a:cxn ang="0">
                  <a:pos x="405" y="137"/>
                </a:cxn>
                <a:cxn ang="0">
                  <a:pos x="0" y="0"/>
                </a:cxn>
                <a:cxn ang="0">
                  <a:pos x="0" y="1257"/>
                </a:cxn>
                <a:cxn ang="0">
                  <a:pos x="366" y="1109"/>
                </a:cxn>
              </a:cxnLst>
              <a:rect l="0" t="0" r="r" b="b"/>
              <a:pathLst>
                <a:path w="405" h="1257">
                  <a:moveTo>
                    <a:pt x="366" y="1109"/>
                  </a:moveTo>
                  <a:lnTo>
                    <a:pt x="383" y="1103"/>
                  </a:lnTo>
                  <a:lnTo>
                    <a:pt x="405" y="1094"/>
                  </a:lnTo>
                  <a:lnTo>
                    <a:pt x="405" y="137"/>
                  </a:lnTo>
                  <a:lnTo>
                    <a:pt x="0" y="0"/>
                  </a:lnTo>
                  <a:lnTo>
                    <a:pt x="0" y="1257"/>
                  </a:lnTo>
                  <a:lnTo>
                    <a:pt x="366" y="1109"/>
                  </a:lnTo>
                  <a:close/>
                </a:path>
              </a:pathLst>
            </a:custGeom>
            <a:solidFill>
              <a:srgbClr val="9999FF"/>
            </a:solidFill>
            <a:ln w="0">
              <a:solidFill>
                <a:srgbClr val="000000"/>
              </a:solidFill>
              <a:prstDash val="solid"/>
              <a:round/>
              <a:headEnd/>
              <a:tailEnd/>
            </a:ln>
          </p:spPr>
          <p:txBody>
            <a:bodyPr>
              <a:prstTxWarp prst="textNoShape">
                <a:avLst/>
              </a:prstTxWarp>
            </a:bodyPr>
            <a:lstStyle/>
            <a:p>
              <a:endParaRPr lang="en-US"/>
            </a:p>
          </p:txBody>
        </p:sp>
        <p:sp>
          <p:nvSpPr>
            <p:cNvPr id="644197" name="Freeform 101"/>
            <p:cNvSpPr>
              <a:spLocks/>
            </p:cNvSpPr>
            <p:nvPr/>
          </p:nvSpPr>
          <p:spPr bwMode="auto">
            <a:xfrm>
              <a:off x="4566" y="2125"/>
              <a:ext cx="9" cy="707"/>
            </a:xfrm>
            <a:custGeom>
              <a:avLst/>
              <a:gdLst/>
              <a:ahLst/>
              <a:cxnLst>
                <a:cxn ang="0">
                  <a:pos x="0" y="1108"/>
                </a:cxn>
                <a:cxn ang="0">
                  <a:pos x="17" y="1028"/>
                </a:cxn>
                <a:cxn ang="0">
                  <a:pos x="17" y="598"/>
                </a:cxn>
                <a:cxn ang="0">
                  <a:pos x="11" y="598"/>
                </a:cxn>
                <a:cxn ang="0">
                  <a:pos x="23" y="524"/>
                </a:cxn>
                <a:cxn ang="0">
                  <a:pos x="23" y="469"/>
                </a:cxn>
                <a:cxn ang="0">
                  <a:pos x="11" y="469"/>
                </a:cxn>
                <a:cxn ang="0">
                  <a:pos x="24" y="399"/>
                </a:cxn>
                <a:cxn ang="0">
                  <a:pos x="24" y="12"/>
                </a:cxn>
                <a:cxn ang="0">
                  <a:pos x="0" y="0"/>
                </a:cxn>
                <a:cxn ang="0">
                  <a:pos x="0" y="1108"/>
                </a:cxn>
              </a:cxnLst>
              <a:rect l="0" t="0" r="r" b="b"/>
              <a:pathLst>
                <a:path w="24" h="1108">
                  <a:moveTo>
                    <a:pt x="0" y="1108"/>
                  </a:moveTo>
                  <a:lnTo>
                    <a:pt x="17" y="1028"/>
                  </a:lnTo>
                  <a:lnTo>
                    <a:pt x="17" y="598"/>
                  </a:lnTo>
                  <a:lnTo>
                    <a:pt x="11" y="598"/>
                  </a:lnTo>
                  <a:lnTo>
                    <a:pt x="23" y="524"/>
                  </a:lnTo>
                  <a:lnTo>
                    <a:pt x="23" y="469"/>
                  </a:lnTo>
                  <a:lnTo>
                    <a:pt x="11" y="469"/>
                  </a:lnTo>
                  <a:lnTo>
                    <a:pt x="24" y="399"/>
                  </a:lnTo>
                  <a:lnTo>
                    <a:pt x="24" y="12"/>
                  </a:lnTo>
                  <a:lnTo>
                    <a:pt x="0" y="0"/>
                  </a:lnTo>
                  <a:lnTo>
                    <a:pt x="0" y="110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198" name="Freeform 102"/>
            <p:cNvSpPr>
              <a:spLocks/>
            </p:cNvSpPr>
            <p:nvPr/>
          </p:nvSpPr>
          <p:spPr bwMode="auto">
            <a:xfrm>
              <a:off x="4837" y="2175"/>
              <a:ext cx="5" cy="638"/>
            </a:xfrm>
            <a:custGeom>
              <a:avLst/>
              <a:gdLst/>
              <a:ahLst/>
              <a:cxnLst>
                <a:cxn ang="0">
                  <a:pos x="0" y="0"/>
                </a:cxn>
                <a:cxn ang="0">
                  <a:pos x="0" y="1001"/>
                </a:cxn>
                <a:cxn ang="0">
                  <a:pos x="16" y="996"/>
                </a:cxn>
                <a:cxn ang="0">
                  <a:pos x="16" y="5"/>
                </a:cxn>
                <a:cxn ang="0">
                  <a:pos x="0" y="0"/>
                </a:cxn>
              </a:cxnLst>
              <a:rect l="0" t="0" r="r" b="b"/>
              <a:pathLst>
                <a:path w="16" h="1001">
                  <a:moveTo>
                    <a:pt x="0" y="0"/>
                  </a:moveTo>
                  <a:lnTo>
                    <a:pt x="0" y="1001"/>
                  </a:lnTo>
                  <a:lnTo>
                    <a:pt x="16" y="996"/>
                  </a:lnTo>
                  <a:lnTo>
                    <a:pt x="16" y="5"/>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199" name="Freeform 103"/>
            <p:cNvSpPr>
              <a:spLocks/>
            </p:cNvSpPr>
            <p:nvPr/>
          </p:nvSpPr>
          <p:spPr bwMode="auto">
            <a:xfrm>
              <a:off x="4825" y="2244"/>
              <a:ext cx="9" cy="538"/>
            </a:xfrm>
            <a:custGeom>
              <a:avLst/>
              <a:gdLst/>
              <a:ahLst/>
              <a:cxnLst>
                <a:cxn ang="0">
                  <a:pos x="0" y="0"/>
                </a:cxn>
                <a:cxn ang="0">
                  <a:pos x="0" y="846"/>
                </a:cxn>
                <a:cxn ang="0">
                  <a:pos x="22" y="840"/>
                </a:cxn>
                <a:cxn ang="0">
                  <a:pos x="22" y="6"/>
                </a:cxn>
                <a:cxn ang="0">
                  <a:pos x="0" y="0"/>
                </a:cxn>
              </a:cxnLst>
              <a:rect l="0" t="0" r="r" b="b"/>
              <a:pathLst>
                <a:path w="22" h="846">
                  <a:moveTo>
                    <a:pt x="0" y="0"/>
                  </a:moveTo>
                  <a:lnTo>
                    <a:pt x="0" y="846"/>
                  </a:lnTo>
                  <a:lnTo>
                    <a:pt x="22" y="840"/>
                  </a:lnTo>
                  <a:lnTo>
                    <a:pt x="22" y="6"/>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200" name="Freeform 104"/>
            <p:cNvSpPr>
              <a:spLocks/>
            </p:cNvSpPr>
            <p:nvPr/>
          </p:nvSpPr>
          <p:spPr bwMode="auto">
            <a:xfrm>
              <a:off x="4486" y="2883"/>
              <a:ext cx="194" cy="60"/>
            </a:xfrm>
            <a:custGeom>
              <a:avLst/>
              <a:gdLst/>
              <a:ahLst/>
              <a:cxnLst>
                <a:cxn ang="0">
                  <a:pos x="516" y="56"/>
                </a:cxn>
                <a:cxn ang="0">
                  <a:pos x="499" y="63"/>
                </a:cxn>
                <a:cxn ang="0">
                  <a:pos x="0" y="0"/>
                </a:cxn>
                <a:cxn ang="0">
                  <a:pos x="0" y="29"/>
                </a:cxn>
                <a:cxn ang="0">
                  <a:pos x="500" y="93"/>
                </a:cxn>
                <a:cxn ang="0">
                  <a:pos x="516" y="86"/>
                </a:cxn>
                <a:cxn ang="0">
                  <a:pos x="516" y="56"/>
                </a:cxn>
              </a:cxnLst>
              <a:rect l="0" t="0" r="r" b="b"/>
              <a:pathLst>
                <a:path w="516" h="93">
                  <a:moveTo>
                    <a:pt x="516" y="56"/>
                  </a:moveTo>
                  <a:lnTo>
                    <a:pt x="499" y="63"/>
                  </a:lnTo>
                  <a:lnTo>
                    <a:pt x="0" y="0"/>
                  </a:lnTo>
                  <a:lnTo>
                    <a:pt x="0" y="29"/>
                  </a:lnTo>
                  <a:lnTo>
                    <a:pt x="500" y="93"/>
                  </a:lnTo>
                  <a:lnTo>
                    <a:pt x="516" y="86"/>
                  </a:lnTo>
                  <a:lnTo>
                    <a:pt x="516" y="56"/>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01" name="Freeform 105"/>
            <p:cNvSpPr>
              <a:spLocks/>
            </p:cNvSpPr>
            <p:nvPr/>
          </p:nvSpPr>
          <p:spPr bwMode="auto">
            <a:xfrm>
              <a:off x="4684" y="2084"/>
              <a:ext cx="153" cy="119"/>
            </a:xfrm>
            <a:custGeom>
              <a:avLst/>
              <a:gdLst/>
              <a:ahLst/>
              <a:cxnLst>
                <a:cxn ang="0">
                  <a:pos x="405" y="143"/>
                </a:cxn>
                <a:cxn ang="0">
                  <a:pos x="0" y="0"/>
                </a:cxn>
                <a:cxn ang="0">
                  <a:pos x="0" y="50"/>
                </a:cxn>
                <a:cxn ang="0">
                  <a:pos x="405" y="187"/>
                </a:cxn>
                <a:cxn ang="0">
                  <a:pos x="405" y="143"/>
                </a:cxn>
              </a:cxnLst>
              <a:rect l="0" t="0" r="r" b="b"/>
              <a:pathLst>
                <a:path w="405" h="187">
                  <a:moveTo>
                    <a:pt x="405" y="143"/>
                  </a:moveTo>
                  <a:lnTo>
                    <a:pt x="0" y="0"/>
                  </a:lnTo>
                  <a:lnTo>
                    <a:pt x="0" y="50"/>
                  </a:lnTo>
                  <a:lnTo>
                    <a:pt x="405" y="187"/>
                  </a:lnTo>
                  <a:lnTo>
                    <a:pt x="405" y="143"/>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202" name="Freeform 106"/>
            <p:cNvSpPr>
              <a:spLocks/>
            </p:cNvSpPr>
            <p:nvPr/>
          </p:nvSpPr>
          <p:spPr bwMode="auto">
            <a:xfrm>
              <a:off x="4680" y="2823"/>
              <a:ext cx="142" cy="115"/>
            </a:xfrm>
            <a:custGeom>
              <a:avLst/>
              <a:gdLst/>
              <a:ahLst/>
              <a:cxnLst>
                <a:cxn ang="0">
                  <a:pos x="0" y="151"/>
                </a:cxn>
                <a:cxn ang="0">
                  <a:pos x="0" y="181"/>
                </a:cxn>
                <a:cxn ang="0">
                  <a:pos x="356" y="35"/>
                </a:cxn>
                <a:cxn ang="0">
                  <a:pos x="364" y="30"/>
                </a:cxn>
                <a:cxn ang="0">
                  <a:pos x="369" y="24"/>
                </a:cxn>
                <a:cxn ang="0">
                  <a:pos x="373" y="17"/>
                </a:cxn>
                <a:cxn ang="0">
                  <a:pos x="374" y="9"/>
                </a:cxn>
                <a:cxn ang="0">
                  <a:pos x="374" y="0"/>
                </a:cxn>
                <a:cxn ang="0">
                  <a:pos x="8" y="148"/>
                </a:cxn>
                <a:cxn ang="0">
                  <a:pos x="0" y="151"/>
                </a:cxn>
              </a:cxnLst>
              <a:rect l="0" t="0" r="r" b="b"/>
              <a:pathLst>
                <a:path w="374" h="181">
                  <a:moveTo>
                    <a:pt x="0" y="151"/>
                  </a:moveTo>
                  <a:lnTo>
                    <a:pt x="0" y="181"/>
                  </a:lnTo>
                  <a:lnTo>
                    <a:pt x="356" y="35"/>
                  </a:lnTo>
                  <a:lnTo>
                    <a:pt x="364" y="30"/>
                  </a:lnTo>
                  <a:lnTo>
                    <a:pt x="369" y="24"/>
                  </a:lnTo>
                  <a:lnTo>
                    <a:pt x="373" y="17"/>
                  </a:lnTo>
                  <a:lnTo>
                    <a:pt x="374" y="9"/>
                  </a:lnTo>
                  <a:lnTo>
                    <a:pt x="374" y="0"/>
                  </a:lnTo>
                  <a:lnTo>
                    <a:pt x="8" y="148"/>
                  </a:lnTo>
                  <a:lnTo>
                    <a:pt x="0" y="151"/>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203" name="Freeform 107"/>
            <p:cNvSpPr>
              <a:spLocks/>
            </p:cNvSpPr>
            <p:nvPr/>
          </p:nvSpPr>
          <p:spPr bwMode="auto">
            <a:xfrm>
              <a:off x="4573" y="2541"/>
              <a:ext cx="88" cy="253"/>
            </a:xfrm>
            <a:custGeom>
              <a:avLst/>
              <a:gdLst/>
              <a:ahLst/>
              <a:cxnLst>
                <a:cxn ang="0">
                  <a:pos x="0" y="376"/>
                </a:cxn>
                <a:cxn ang="0">
                  <a:pos x="234" y="395"/>
                </a:cxn>
                <a:cxn ang="0">
                  <a:pos x="234" y="5"/>
                </a:cxn>
                <a:cxn ang="0">
                  <a:pos x="0" y="0"/>
                </a:cxn>
                <a:cxn ang="0">
                  <a:pos x="0" y="376"/>
                </a:cxn>
              </a:cxnLst>
              <a:rect l="0" t="0" r="r" b="b"/>
              <a:pathLst>
                <a:path w="234" h="395">
                  <a:moveTo>
                    <a:pt x="0" y="376"/>
                  </a:moveTo>
                  <a:lnTo>
                    <a:pt x="234" y="395"/>
                  </a:lnTo>
                  <a:lnTo>
                    <a:pt x="234" y="5"/>
                  </a:lnTo>
                  <a:lnTo>
                    <a:pt x="0" y="0"/>
                  </a:lnTo>
                  <a:lnTo>
                    <a:pt x="0" y="376"/>
                  </a:lnTo>
                  <a:close/>
                </a:path>
              </a:pathLst>
            </a:custGeom>
            <a:solidFill>
              <a:srgbClr val="CC0000"/>
            </a:solidFill>
            <a:ln w="0">
              <a:solidFill>
                <a:srgbClr val="000000"/>
              </a:solidFill>
              <a:prstDash val="solid"/>
              <a:round/>
              <a:headEnd/>
              <a:tailEnd/>
            </a:ln>
          </p:spPr>
          <p:txBody>
            <a:bodyPr>
              <a:prstTxWarp prst="textNoShape">
                <a:avLst/>
              </a:prstTxWarp>
            </a:bodyPr>
            <a:lstStyle/>
            <a:p>
              <a:endParaRPr lang="en-US"/>
            </a:p>
          </p:txBody>
        </p:sp>
        <p:sp>
          <p:nvSpPr>
            <p:cNvPr id="644204" name="Freeform 108"/>
            <p:cNvSpPr>
              <a:spLocks/>
            </p:cNvSpPr>
            <p:nvPr/>
          </p:nvSpPr>
          <p:spPr bwMode="auto">
            <a:xfrm>
              <a:off x="4704" y="2742"/>
              <a:ext cx="109" cy="109"/>
            </a:xfrm>
            <a:custGeom>
              <a:avLst/>
              <a:gdLst/>
              <a:ahLst/>
              <a:cxnLst>
                <a:cxn ang="0">
                  <a:pos x="0" y="172"/>
                </a:cxn>
                <a:cxn ang="0">
                  <a:pos x="289" y="75"/>
                </a:cxn>
                <a:cxn ang="0">
                  <a:pos x="289" y="0"/>
                </a:cxn>
                <a:cxn ang="0">
                  <a:pos x="0" y="84"/>
                </a:cxn>
                <a:cxn ang="0">
                  <a:pos x="0" y="172"/>
                </a:cxn>
              </a:cxnLst>
              <a:rect l="0" t="0" r="r" b="b"/>
              <a:pathLst>
                <a:path w="289" h="172">
                  <a:moveTo>
                    <a:pt x="0" y="172"/>
                  </a:moveTo>
                  <a:lnTo>
                    <a:pt x="289" y="75"/>
                  </a:lnTo>
                  <a:lnTo>
                    <a:pt x="289" y="0"/>
                  </a:lnTo>
                  <a:lnTo>
                    <a:pt x="0" y="84"/>
                  </a:lnTo>
                  <a:lnTo>
                    <a:pt x="0" y="172"/>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205" name="Freeform 109"/>
            <p:cNvSpPr>
              <a:spLocks/>
            </p:cNvSpPr>
            <p:nvPr/>
          </p:nvSpPr>
          <p:spPr bwMode="auto">
            <a:xfrm>
              <a:off x="4566" y="2781"/>
              <a:ext cx="95" cy="67"/>
            </a:xfrm>
            <a:custGeom>
              <a:avLst/>
              <a:gdLst/>
              <a:ahLst/>
              <a:cxnLst>
                <a:cxn ang="0">
                  <a:pos x="0" y="80"/>
                </a:cxn>
                <a:cxn ang="0">
                  <a:pos x="251" y="104"/>
                </a:cxn>
                <a:cxn ang="0">
                  <a:pos x="251" y="19"/>
                </a:cxn>
                <a:cxn ang="0">
                  <a:pos x="17" y="0"/>
                </a:cxn>
                <a:cxn ang="0">
                  <a:pos x="0" y="80"/>
                </a:cxn>
              </a:cxnLst>
              <a:rect l="0" t="0" r="r" b="b"/>
              <a:pathLst>
                <a:path w="251" h="104">
                  <a:moveTo>
                    <a:pt x="0" y="80"/>
                  </a:moveTo>
                  <a:lnTo>
                    <a:pt x="251" y="104"/>
                  </a:lnTo>
                  <a:lnTo>
                    <a:pt x="251" y="19"/>
                  </a:lnTo>
                  <a:lnTo>
                    <a:pt x="17" y="0"/>
                  </a:lnTo>
                  <a:lnTo>
                    <a:pt x="0" y="8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06" name="Freeform 110"/>
            <p:cNvSpPr>
              <a:spLocks/>
            </p:cNvSpPr>
            <p:nvPr/>
          </p:nvSpPr>
          <p:spPr bwMode="auto">
            <a:xfrm>
              <a:off x="4566" y="2111"/>
              <a:ext cx="95" cy="22"/>
            </a:xfrm>
            <a:custGeom>
              <a:avLst/>
              <a:gdLst/>
              <a:ahLst/>
              <a:cxnLst>
                <a:cxn ang="0">
                  <a:pos x="0" y="23"/>
                </a:cxn>
                <a:cxn ang="0">
                  <a:pos x="24" y="35"/>
                </a:cxn>
                <a:cxn ang="0">
                  <a:pos x="251" y="15"/>
                </a:cxn>
                <a:cxn ang="0">
                  <a:pos x="251" y="0"/>
                </a:cxn>
                <a:cxn ang="0">
                  <a:pos x="0" y="23"/>
                </a:cxn>
              </a:cxnLst>
              <a:rect l="0" t="0" r="r" b="b"/>
              <a:pathLst>
                <a:path w="251" h="35">
                  <a:moveTo>
                    <a:pt x="0" y="23"/>
                  </a:moveTo>
                  <a:lnTo>
                    <a:pt x="24" y="35"/>
                  </a:lnTo>
                  <a:lnTo>
                    <a:pt x="251" y="15"/>
                  </a:lnTo>
                  <a:lnTo>
                    <a:pt x="251" y="0"/>
                  </a:lnTo>
                  <a:lnTo>
                    <a:pt x="0" y="2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07" name="Freeform 111"/>
            <p:cNvSpPr>
              <a:spLocks/>
            </p:cNvSpPr>
            <p:nvPr/>
          </p:nvSpPr>
          <p:spPr bwMode="auto">
            <a:xfrm>
              <a:off x="4570" y="2460"/>
              <a:ext cx="91" cy="49"/>
            </a:xfrm>
            <a:custGeom>
              <a:avLst/>
              <a:gdLst/>
              <a:ahLst/>
              <a:cxnLst>
                <a:cxn ang="0">
                  <a:pos x="240" y="3"/>
                </a:cxn>
                <a:cxn ang="0">
                  <a:pos x="130" y="2"/>
                </a:cxn>
                <a:cxn ang="0">
                  <a:pos x="12" y="0"/>
                </a:cxn>
                <a:cxn ang="0">
                  <a:pos x="0" y="74"/>
                </a:cxn>
                <a:cxn ang="0">
                  <a:pos x="43" y="74"/>
                </a:cxn>
                <a:cxn ang="0">
                  <a:pos x="46" y="52"/>
                </a:cxn>
                <a:cxn ang="0">
                  <a:pos x="50" y="43"/>
                </a:cxn>
                <a:cxn ang="0">
                  <a:pos x="53" y="34"/>
                </a:cxn>
                <a:cxn ang="0">
                  <a:pos x="60" y="29"/>
                </a:cxn>
                <a:cxn ang="0">
                  <a:pos x="66" y="28"/>
                </a:cxn>
                <a:cxn ang="0">
                  <a:pos x="74" y="28"/>
                </a:cxn>
                <a:cxn ang="0">
                  <a:pos x="81" y="32"/>
                </a:cxn>
                <a:cxn ang="0">
                  <a:pos x="87" y="38"/>
                </a:cxn>
                <a:cxn ang="0">
                  <a:pos x="90" y="46"/>
                </a:cxn>
                <a:cxn ang="0">
                  <a:pos x="90" y="53"/>
                </a:cxn>
                <a:cxn ang="0">
                  <a:pos x="88" y="76"/>
                </a:cxn>
                <a:cxn ang="0">
                  <a:pos x="234" y="79"/>
                </a:cxn>
                <a:cxn ang="0">
                  <a:pos x="240" y="3"/>
                </a:cxn>
              </a:cxnLst>
              <a:rect l="0" t="0" r="r" b="b"/>
              <a:pathLst>
                <a:path w="240" h="79">
                  <a:moveTo>
                    <a:pt x="240" y="3"/>
                  </a:moveTo>
                  <a:lnTo>
                    <a:pt x="130" y="2"/>
                  </a:lnTo>
                  <a:lnTo>
                    <a:pt x="12" y="0"/>
                  </a:lnTo>
                  <a:lnTo>
                    <a:pt x="0" y="74"/>
                  </a:lnTo>
                  <a:lnTo>
                    <a:pt x="43" y="74"/>
                  </a:lnTo>
                  <a:lnTo>
                    <a:pt x="46" y="52"/>
                  </a:lnTo>
                  <a:lnTo>
                    <a:pt x="50" y="43"/>
                  </a:lnTo>
                  <a:lnTo>
                    <a:pt x="53" y="34"/>
                  </a:lnTo>
                  <a:lnTo>
                    <a:pt x="60" y="29"/>
                  </a:lnTo>
                  <a:lnTo>
                    <a:pt x="66" y="28"/>
                  </a:lnTo>
                  <a:lnTo>
                    <a:pt x="74" y="28"/>
                  </a:lnTo>
                  <a:lnTo>
                    <a:pt x="81" y="32"/>
                  </a:lnTo>
                  <a:lnTo>
                    <a:pt x="87" y="38"/>
                  </a:lnTo>
                  <a:lnTo>
                    <a:pt x="90" y="46"/>
                  </a:lnTo>
                  <a:lnTo>
                    <a:pt x="90" y="53"/>
                  </a:lnTo>
                  <a:lnTo>
                    <a:pt x="88" y="76"/>
                  </a:lnTo>
                  <a:lnTo>
                    <a:pt x="234" y="79"/>
                  </a:lnTo>
                  <a:lnTo>
                    <a:pt x="240" y="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08" name="Freeform 112"/>
            <p:cNvSpPr>
              <a:spLocks/>
            </p:cNvSpPr>
            <p:nvPr/>
          </p:nvSpPr>
          <p:spPr bwMode="auto">
            <a:xfrm>
              <a:off x="4573" y="2479"/>
              <a:ext cx="88" cy="65"/>
            </a:xfrm>
            <a:custGeom>
              <a:avLst/>
              <a:gdLst/>
              <a:ahLst/>
              <a:cxnLst>
                <a:cxn ang="0">
                  <a:pos x="0" y="97"/>
                </a:cxn>
                <a:cxn ang="0">
                  <a:pos x="234" y="102"/>
                </a:cxn>
                <a:cxn ang="0">
                  <a:pos x="234" y="48"/>
                </a:cxn>
                <a:cxn ang="0">
                  <a:pos x="228" y="48"/>
                </a:cxn>
                <a:cxn ang="0">
                  <a:pos x="82" y="45"/>
                </a:cxn>
                <a:cxn ang="0">
                  <a:pos x="84" y="22"/>
                </a:cxn>
                <a:cxn ang="0">
                  <a:pos x="84" y="15"/>
                </a:cxn>
                <a:cxn ang="0">
                  <a:pos x="81" y="7"/>
                </a:cxn>
                <a:cxn ang="0">
                  <a:pos x="75" y="1"/>
                </a:cxn>
                <a:cxn ang="0">
                  <a:pos x="68" y="0"/>
                </a:cxn>
                <a:cxn ang="0">
                  <a:pos x="65" y="0"/>
                </a:cxn>
                <a:cxn ang="0">
                  <a:pos x="60" y="1"/>
                </a:cxn>
                <a:cxn ang="0">
                  <a:pos x="56" y="3"/>
                </a:cxn>
                <a:cxn ang="0">
                  <a:pos x="53" y="7"/>
                </a:cxn>
                <a:cxn ang="0">
                  <a:pos x="59" y="4"/>
                </a:cxn>
                <a:cxn ang="0">
                  <a:pos x="63" y="4"/>
                </a:cxn>
                <a:cxn ang="0">
                  <a:pos x="68" y="6"/>
                </a:cxn>
                <a:cxn ang="0">
                  <a:pos x="72" y="9"/>
                </a:cxn>
                <a:cxn ang="0">
                  <a:pos x="75" y="12"/>
                </a:cxn>
                <a:cxn ang="0">
                  <a:pos x="78" y="18"/>
                </a:cxn>
                <a:cxn ang="0">
                  <a:pos x="78" y="30"/>
                </a:cxn>
                <a:cxn ang="0">
                  <a:pos x="75" y="34"/>
                </a:cxn>
                <a:cxn ang="0">
                  <a:pos x="72" y="39"/>
                </a:cxn>
                <a:cxn ang="0">
                  <a:pos x="68" y="42"/>
                </a:cxn>
                <a:cxn ang="0">
                  <a:pos x="58" y="42"/>
                </a:cxn>
                <a:cxn ang="0">
                  <a:pos x="54" y="40"/>
                </a:cxn>
                <a:cxn ang="0">
                  <a:pos x="51" y="37"/>
                </a:cxn>
                <a:cxn ang="0">
                  <a:pos x="49" y="33"/>
                </a:cxn>
                <a:cxn ang="0">
                  <a:pos x="46" y="45"/>
                </a:cxn>
                <a:cxn ang="0">
                  <a:pos x="37" y="43"/>
                </a:cxn>
                <a:cxn ang="0">
                  <a:pos x="0" y="43"/>
                </a:cxn>
                <a:cxn ang="0">
                  <a:pos x="0" y="97"/>
                </a:cxn>
              </a:cxnLst>
              <a:rect l="0" t="0" r="r" b="b"/>
              <a:pathLst>
                <a:path w="234" h="102">
                  <a:moveTo>
                    <a:pt x="0" y="97"/>
                  </a:moveTo>
                  <a:lnTo>
                    <a:pt x="234" y="102"/>
                  </a:lnTo>
                  <a:lnTo>
                    <a:pt x="234" y="48"/>
                  </a:lnTo>
                  <a:lnTo>
                    <a:pt x="228" y="48"/>
                  </a:lnTo>
                  <a:lnTo>
                    <a:pt x="82" y="45"/>
                  </a:lnTo>
                  <a:lnTo>
                    <a:pt x="84" y="22"/>
                  </a:lnTo>
                  <a:lnTo>
                    <a:pt x="84" y="15"/>
                  </a:lnTo>
                  <a:lnTo>
                    <a:pt x="81" y="7"/>
                  </a:lnTo>
                  <a:lnTo>
                    <a:pt x="75" y="1"/>
                  </a:lnTo>
                  <a:lnTo>
                    <a:pt x="68" y="0"/>
                  </a:lnTo>
                  <a:lnTo>
                    <a:pt x="65" y="0"/>
                  </a:lnTo>
                  <a:lnTo>
                    <a:pt x="60" y="1"/>
                  </a:lnTo>
                  <a:lnTo>
                    <a:pt x="56" y="3"/>
                  </a:lnTo>
                  <a:lnTo>
                    <a:pt x="53" y="7"/>
                  </a:lnTo>
                  <a:lnTo>
                    <a:pt x="59" y="4"/>
                  </a:lnTo>
                  <a:lnTo>
                    <a:pt x="63" y="4"/>
                  </a:lnTo>
                  <a:lnTo>
                    <a:pt x="68" y="6"/>
                  </a:lnTo>
                  <a:lnTo>
                    <a:pt x="72" y="9"/>
                  </a:lnTo>
                  <a:lnTo>
                    <a:pt x="75" y="12"/>
                  </a:lnTo>
                  <a:lnTo>
                    <a:pt x="78" y="18"/>
                  </a:lnTo>
                  <a:lnTo>
                    <a:pt x="78" y="30"/>
                  </a:lnTo>
                  <a:lnTo>
                    <a:pt x="75" y="34"/>
                  </a:lnTo>
                  <a:lnTo>
                    <a:pt x="72" y="39"/>
                  </a:lnTo>
                  <a:lnTo>
                    <a:pt x="68" y="42"/>
                  </a:lnTo>
                  <a:lnTo>
                    <a:pt x="58" y="42"/>
                  </a:lnTo>
                  <a:lnTo>
                    <a:pt x="54" y="40"/>
                  </a:lnTo>
                  <a:lnTo>
                    <a:pt x="51" y="37"/>
                  </a:lnTo>
                  <a:lnTo>
                    <a:pt x="49" y="33"/>
                  </a:lnTo>
                  <a:lnTo>
                    <a:pt x="46" y="45"/>
                  </a:lnTo>
                  <a:lnTo>
                    <a:pt x="37" y="43"/>
                  </a:lnTo>
                  <a:lnTo>
                    <a:pt x="0" y="43"/>
                  </a:lnTo>
                  <a:lnTo>
                    <a:pt x="0" y="9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09" name="Freeform 113"/>
            <p:cNvSpPr>
              <a:spLocks/>
            </p:cNvSpPr>
            <p:nvPr/>
          </p:nvSpPr>
          <p:spPr bwMode="auto">
            <a:xfrm>
              <a:off x="4575" y="2184"/>
              <a:ext cx="86" cy="70"/>
            </a:xfrm>
            <a:custGeom>
              <a:avLst/>
              <a:gdLst/>
              <a:ahLst/>
              <a:cxnLst>
                <a:cxn ang="0">
                  <a:pos x="0" y="110"/>
                </a:cxn>
                <a:cxn ang="0">
                  <a:pos x="227" y="99"/>
                </a:cxn>
                <a:cxn ang="0">
                  <a:pos x="227" y="0"/>
                </a:cxn>
                <a:cxn ang="0">
                  <a:pos x="0" y="15"/>
                </a:cxn>
                <a:cxn ang="0">
                  <a:pos x="0" y="110"/>
                </a:cxn>
              </a:cxnLst>
              <a:rect l="0" t="0" r="r" b="b"/>
              <a:pathLst>
                <a:path w="227" h="110">
                  <a:moveTo>
                    <a:pt x="0" y="110"/>
                  </a:moveTo>
                  <a:lnTo>
                    <a:pt x="227" y="99"/>
                  </a:lnTo>
                  <a:lnTo>
                    <a:pt x="227" y="0"/>
                  </a:lnTo>
                  <a:lnTo>
                    <a:pt x="0" y="15"/>
                  </a:lnTo>
                  <a:lnTo>
                    <a:pt x="0" y="11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0" name="Freeform 114"/>
            <p:cNvSpPr>
              <a:spLocks/>
            </p:cNvSpPr>
            <p:nvPr/>
          </p:nvSpPr>
          <p:spPr bwMode="auto">
            <a:xfrm>
              <a:off x="4575" y="2310"/>
              <a:ext cx="86" cy="70"/>
            </a:xfrm>
            <a:custGeom>
              <a:avLst/>
              <a:gdLst/>
              <a:ahLst/>
              <a:cxnLst>
                <a:cxn ang="0">
                  <a:pos x="118" y="109"/>
                </a:cxn>
                <a:cxn ang="0">
                  <a:pos x="227" y="107"/>
                </a:cxn>
                <a:cxn ang="0">
                  <a:pos x="227" y="0"/>
                </a:cxn>
                <a:cxn ang="0">
                  <a:pos x="0" y="8"/>
                </a:cxn>
                <a:cxn ang="0">
                  <a:pos x="0" y="110"/>
                </a:cxn>
                <a:cxn ang="0">
                  <a:pos x="118" y="109"/>
                </a:cxn>
              </a:cxnLst>
              <a:rect l="0" t="0" r="r" b="b"/>
              <a:pathLst>
                <a:path w="227" h="110">
                  <a:moveTo>
                    <a:pt x="118" y="109"/>
                  </a:moveTo>
                  <a:lnTo>
                    <a:pt x="227" y="107"/>
                  </a:lnTo>
                  <a:lnTo>
                    <a:pt x="227" y="0"/>
                  </a:lnTo>
                  <a:lnTo>
                    <a:pt x="0" y="8"/>
                  </a:lnTo>
                  <a:lnTo>
                    <a:pt x="0" y="110"/>
                  </a:lnTo>
                  <a:lnTo>
                    <a:pt x="118" y="109"/>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1" name="Freeform 115"/>
            <p:cNvSpPr>
              <a:spLocks/>
            </p:cNvSpPr>
            <p:nvPr/>
          </p:nvSpPr>
          <p:spPr bwMode="auto">
            <a:xfrm>
              <a:off x="4575" y="2248"/>
              <a:ext cx="86" cy="66"/>
            </a:xfrm>
            <a:custGeom>
              <a:avLst/>
              <a:gdLst/>
              <a:ahLst/>
              <a:cxnLst>
                <a:cxn ang="0">
                  <a:pos x="0" y="11"/>
                </a:cxn>
                <a:cxn ang="0">
                  <a:pos x="0" y="106"/>
                </a:cxn>
                <a:cxn ang="0">
                  <a:pos x="227" y="98"/>
                </a:cxn>
                <a:cxn ang="0">
                  <a:pos x="227" y="0"/>
                </a:cxn>
                <a:cxn ang="0">
                  <a:pos x="0" y="11"/>
                </a:cxn>
              </a:cxnLst>
              <a:rect l="0" t="0" r="r" b="b"/>
              <a:pathLst>
                <a:path w="227" h="106">
                  <a:moveTo>
                    <a:pt x="0" y="11"/>
                  </a:moveTo>
                  <a:lnTo>
                    <a:pt x="0" y="106"/>
                  </a:lnTo>
                  <a:lnTo>
                    <a:pt x="227" y="98"/>
                  </a:lnTo>
                  <a:lnTo>
                    <a:pt x="227" y="0"/>
                  </a:lnTo>
                  <a:lnTo>
                    <a:pt x="0" y="11"/>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2" name="Freeform 116"/>
            <p:cNvSpPr>
              <a:spLocks/>
            </p:cNvSpPr>
            <p:nvPr/>
          </p:nvSpPr>
          <p:spPr bwMode="auto">
            <a:xfrm>
              <a:off x="4575" y="2120"/>
              <a:ext cx="86" cy="73"/>
            </a:xfrm>
            <a:custGeom>
              <a:avLst/>
              <a:gdLst/>
              <a:ahLst/>
              <a:cxnLst>
                <a:cxn ang="0">
                  <a:pos x="0" y="20"/>
                </a:cxn>
                <a:cxn ang="0">
                  <a:pos x="0" y="115"/>
                </a:cxn>
                <a:cxn ang="0">
                  <a:pos x="227" y="100"/>
                </a:cxn>
                <a:cxn ang="0">
                  <a:pos x="227" y="0"/>
                </a:cxn>
                <a:cxn ang="0">
                  <a:pos x="0" y="20"/>
                </a:cxn>
              </a:cxnLst>
              <a:rect l="0" t="0" r="r" b="b"/>
              <a:pathLst>
                <a:path w="227" h="115">
                  <a:moveTo>
                    <a:pt x="0" y="20"/>
                  </a:moveTo>
                  <a:lnTo>
                    <a:pt x="0" y="115"/>
                  </a:lnTo>
                  <a:lnTo>
                    <a:pt x="227" y="100"/>
                  </a:lnTo>
                  <a:lnTo>
                    <a:pt x="227" y="0"/>
                  </a:lnTo>
                  <a:lnTo>
                    <a:pt x="0" y="2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3" name="Freeform 117"/>
            <p:cNvSpPr>
              <a:spLocks/>
            </p:cNvSpPr>
            <p:nvPr/>
          </p:nvSpPr>
          <p:spPr bwMode="auto">
            <a:xfrm>
              <a:off x="4570" y="2379"/>
              <a:ext cx="50" cy="46"/>
            </a:xfrm>
            <a:custGeom>
              <a:avLst/>
              <a:gdLst/>
              <a:ahLst/>
              <a:cxnLst>
                <a:cxn ang="0">
                  <a:pos x="120" y="72"/>
                </a:cxn>
                <a:cxn ang="0">
                  <a:pos x="131" y="0"/>
                </a:cxn>
                <a:cxn ang="0">
                  <a:pos x="13" y="1"/>
                </a:cxn>
                <a:cxn ang="0">
                  <a:pos x="0" y="71"/>
                </a:cxn>
                <a:cxn ang="0">
                  <a:pos x="12" y="71"/>
                </a:cxn>
                <a:cxn ang="0">
                  <a:pos x="36" y="72"/>
                </a:cxn>
                <a:cxn ang="0">
                  <a:pos x="41" y="42"/>
                </a:cxn>
                <a:cxn ang="0">
                  <a:pos x="46" y="33"/>
                </a:cxn>
                <a:cxn ang="0">
                  <a:pos x="51" y="27"/>
                </a:cxn>
                <a:cxn ang="0">
                  <a:pos x="57" y="22"/>
                </a:cxn>
                <a:cxn ang="0">
                  <a:pos x="66" y="21"/>
                </a:cxn>
                <a:cxn ang="0">
                  <a:pos x="74" y="21"/>
                </a:cxn>
                <a:cxn ang="0">
                  <a:pos x="83" y="22"/>
                </a:cxn>
                <a:cxn ang="0">
                  <a:pos x="90" y="28"/>
                </a:cxn>
                <a:cxn ang="0">
                  <a:pos x="95" y="34"/>
                </a:cxn>
                <a:cxn ang="0">
                  <a:pos x="98" y="43"/>
                </a:cxn>
                <a:cxn ang="0">
                  <a:pos x="101" y="54"/>
                </a:cxn>
                <a:cxn ang="0">
                  <a:pos x="99" y="63"/>
                </a:cxn>
                <a:cxn ang="0">
                  <a:pos x="97" y="72"/>
                </a:cxn>
                <a:cxn ang="0">
                  <a:pos x="120" y="72"/>
                </a:cxn>
              </a:cxnLst>
              <a:rect l="0" t="0" r="r" b="b"/>
              <a:pathLst>
                <a:path w="131" h="72">
                  <a:moveTo>
                    <a:pt x="120" y="72"/>
                  </a:moveTo>
                  <a:lnTo>
                    <a:pt x="131" y="0"/>
                  </a:lnTo>
                  <a:lnTo>
                    <a:pt x="13" y="1"/>
                  </a:lnTo>
                  <a:lnTo>
                    <a:pt x="0" y="71"/>
                  </a:lnTo>
                  <a:lnTo>
                    <a:pt x="12" y="71"/>
                  </a:lnTo>
                  <a:lnTo>
                    <a:pt x="36" y="72"/>
                  </a:lnTo>
                  <a:lnTo>
                    <a:pt x="41" y="42"/>
                  </a:lnTo>
                  <a:lnTo>
                    <a:pt x="46" y="33"/>
                  </a:lnTo>
                  <a:lnTo>
                    <a:pt x="51" y="27"/>
                  </a:lnTo>
                  <a:lnTo>
                    <a:pt x="57" y="22"/>
                  </a:lnTo>
                  <a:lnTo>
                    <a:pt x="66" y="21"/>
                  </a:lnTo>
                  <a:lnTo>
                    <a:pt x="74" y="21"/>
                  </a:lnTo>
                  <a:lnTo>
                    <a:pt x="83" y="22"/>
                  </a:lnTo>
                  <a:lnTo>
                    <a:pt x="90" y="28"/>
                  </a:lnTo>
                  <a:lnTo>
                    <a:pt x="95" y="34"/>
                  </a:lnTo>
                  <a:lnTo>
                    <a:pt x="98" y="43"/>
                  </a:lnTo>
                  <a:lnTo>
                    <a:pt x="101" y="54"/>
                  </a:lnTo>
                  <a:lnTo>
                    <a:pt x="99" y="63"/>
                  </a:lnTo>
                  <a:lnTo>
                    <a:pt x="97" y="72"/>
                  </a:lnTo>
                  <a:lnTo>
                    <a:pt x="120" y="7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4" name="Freeform 118"/>
            <p:cNvSpPr>
              <a:spLocks/>
            </p:cNvSpPr>
            <p:nvPr/>
          </p:nvSpPr>
          <p:spPr bwMode="auto">
            <a:xfrm>
              <a:off x="4616" y="2378"/>
              <a:ext cx="45" cy="47"/>
            </a:xfrm>
            <a:custGeom>
              <a:avLst/>
              <a:gdLst/>
              <a:ahLst/>
              <a:cxnLst>
                <a:cxn ang="0">
                  <a:pos x="55" y="32"/>
                </a:cxn>
                <a:cxn ang="0">
                  <a:pos x="59" y="15"/>
                </a:cxn>
                <a:cxn ang="0">
                  <a:pos x="85" y="15"/>
                </a:cxn>
                <a:cxn ang="0">
                  <a:pos x="82" y="42"/>
                </a:cxn>
                <a:cxn ang="0">
                  <a:pos x="81" y="52"/>
                </a:cxn>
                <a:cxn ang="0">
                  <a:pos x="78" y="74"/>
                </a:cxn>
                <a:cxn ang="0">
                  <a:pos x="111" y="74"/>
                </a:cxn>
                <a:cxn ang="0">
                  <a:pos x="120" y="0"/>
                </a:cxn>
                <a:cxn ang="0">
                  <a:pos x="11" y="2"/>
                </a:cxn>
                <a:cxn ang="0">
                  <a:pos x="0" y="74"/>
                </a:cxn>
                <a:cxn ang="0">
                  <a:pos x="49" y="74"/>
                </a:cxn>
                <a:cxn ang="0">
                  <a:pos x="55" y="32"/>
                </a:cxn>
              </a:cxnLst>
              <a:rect l="0" t="0" r="r" b="b"/>
              <a:pathLst>
                <a:path w="120" h="74">
                  <a:moveTo>
                    <a:pt x="55" y="32"/>
                  </a:moveTo>
                  <a:lnTo>
                    <a:pt x="59" y="15"/>
                  </a:lnTo>
                  <a:lnTo>
                    <a:pt x="85" y="15"/>
                  </a:lnTo>
                  <a:lnTo>
                    <a:pt x="82" y="42"/>
                  </a:lnTo>
                  <a:lnTo>
                    <a:pt x="81" y="52"/>
                  </a:lnTo>
                  <a:lnTo>
                    <a:pt x="78" y="74"/>
                  </a:lnTo>
                  <a:lnTo>
                    <a:pt x="111" y="74"/>
                  </a:lnTo>
                  <a:lnTo>
                    <a:pt x="120" y="0"/>
                  </a:lnTo>
                  <a:lnTo>
                    <a:pt x="11" y="2"/>
                  </a:lnTo>
                  <a:lnTo>
                    <a:pt x="0" y="74"/>
                  </a:lnTo>
                  <a:lnTo>
                    <a:pt x="49" y="74"/>
                  </a:lnTo>
                  <a:lnTo>
                    <a:pt x="55" y="3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5" name="Freeform 119"/>
            <p:cNvSpPr>
              <a:spLocks/>
            </p:cNvSpPr>
            <p:nvPr/>
          </p:nvSpPr>
          <p:spPr bwMode="auto">
            <a:xfrm>
              <a:off x="4575" y="2393"/>
              <a:ext cx="44" cy="68"/>
            </a:xfrm>
            <a:custGeom>
              <a:avLst/>
              <a:gdLst/>
              <a:ahLst/>
              <a:cxnLst>
                <a:cxn ang="0">
                  <a:pos x="118" y="50"/>
                </a:cxn>
                <a:cxn ang="0">
                  <a:pos x="85" y="50"/>
                </a:cxn>
                <a:cxn ang="0">
                  <a:pos x="87" y="41"/>
                </a:cxn>
                <a:cxn ang="0">
                  <a:pos x="89" y="32"/>
                </a:cxn>
                <a:cxn ang="0">
                  <a:pos x="86" y="21"/>
                </a:cxn>
                <a:cxn ang="0">
                  <a:pos x="83" y="12"/>
                </a:cxn>
                <a:cxn ang="0">
                  <a:pos x="78" y="6"/>
                </a:cxn>
                <a:cxn ang="0">
                  <a:pos x="71" y="0"/>
                </a:cxn>
                <a:cxn ang="0">
                  <a:pos x="62" y="2"/>
                </a:cxn>
                <a:cxn ang="0">
                  <a:pos x="55" y="3"/>
                </a:cxn>
                <a:cxn ang="0">
                  <a:pos x="50" y="6"/>
                </a:cxn>
                <a:cxn ang="0">
                  <a:pos x="44" y="11"/>
                </a:cxn>
                <a:cxn ang="0">
                  <a:pos x="41" y="18"/>
                </a:cxn>
                <a:cxn ang="0">
                  <a:pos x="45" y="14"/>
                </a:cxn>
                <a:cxn ang="0">
                  <a:pos x="53" y="9"/>
                </a:cxn>
                <a:cxn ang="0">
                  <a:pos x="61" y="8"/>
                </a:cxn>
                <a:cxn ang="0">
                  <a:pos x="69" y="11"/>
                </a:cxn>
                <a:cxn ang="0">
                  <a:pos x="77" y="17"/>
                </a:cxn>
                <a:cxn ang="0">
                  <a:pos x="81" y="26"/>
                </a:cxn>
                <a:cxn ang="0">
                  <a:pos x="82" y="37"/>
                </a:cxn>
                <a:cxn ang="0">
                  <a:pos x="80" y="47"/>
                </a:cxn>
                <a:cxn ang="0">
                  <a:pos x="73" y="55"/>
                </a:cxn>
                <a:cxn ang="0">
                  <a:pos x="66" y="59"/>
                </a:cxn>
                <a:cxn ang="0">
                  <a:pos x="57" y="59"/>
                </a:cxn>
                <a:cxn ang="0">
                  <a:pos x="48" y="56"/>
                </a:cxn>
                <a:cxn ang="0">
                  <a:pos x="41" y="49"/>
                </a:cxn>
                <a:cxn ang="0">
                  <a:pos x="39" y="41"/>
                </a:cxn>
                <a:cxn ang="0">
                  <a:pos x="38" y="34"/>
                </a:cxn>
                <a:cxn ang="0">
                  <a:pos x="35" y="50"/>
                </a:cxn>
                <a:cxn ang="0">
                  <a:pos x="24" y="50"/>
                </a:cxn>
                <a:cxn ang="0">
                  <a:pos x="0" y="49"/>
                </a:cxn>
                <a:cxn ang="0">
                  <a:pos x="0" y="104"/>
                </a:cxn>
                <a:cxn ang="0">
                  <a:pos x="118" y="106"/>
                </a:cxn>
                <a:cxn ang="0">
                  <a:pos x="118" y="50"/>
                </a:cxn>
              </a:cxnLst>
              <a:rect l="0" t="0" r="r" b="b"/>
              <a:pathLst>
                <a:path w="118" h="106">
                  <a:moveTo>
                    <a:pt x="118" y="50"/>
                  </a:moveTo>
                  <a:lnTo>
                    <a:pt x="85" y="50"/>
                  </a:lnTo>
                  <a:lnTo>
                    <a:pt x="87" y="41"/>
                  </a:lnTo>
                  <a:lnTo>
                    <a:pt x="89" y="32"/>
                  </a:lnTo>
                  <a:lnTo>
                    <a:pt x="86" y="21"/>
                  </a:lnTo>
                  <a:lnTo>
                    <a:pt x="83" y="12"/>
                  </a:lnTo>
                  <a:lnTo>
                    <a:pt x="78" y="6"/>
                  </a:lnTo>
                  <a:lnTo>
                    <a:pt x="71" y="0"/>
                  </a:lnTo>
                  <a:lnTo>
                    <a:pt x="62" y="2"/>
                  </a:lnTo>
                  <a:lnTo>
                    <a:pt x="55" y="3"/>
                  </a:lnTo>
                  <a:lnTo>
                    <a:pt x="50" y="6"/>
                  </a:lnTo>
                  <a:lnTo>
                    <a:pt x="44" y="11"/>
                  </a:lnTo>
                  <a:lnTo>
                    <a:pt x="41" y="18"/>
                  </a:lnTo>
                  <a:lnTo>
                    <a:pt x="45" y="14"/>
                  </a:lnTo>
                  <a:lnTo>
                    <a:pt x="53" y="9"/>
                  </a:lnTo>
                  <a:lnTo>
                    <a:pt x="61" y="8"/>
                  </a:lnTo>
                  <a:lnTo>
                    <a:pt x="69" y="11"/>
                  </a:lnTo>
                  <a:lnTo>
                    <a:pt x="77" y="17"/>
                  </a:lnTo>
                  <a:lnTo>
                    <a:pt x="81" y="26"/>
                  </a:lnTo>
                  <a:lnTo>
                    <a:pt x="82" y="37"/>
                  </a:lnTo>
                  <a:lnTo>
                    <a:pt x="80" y="47"/>
                  </a:lnTo>
                  <a:lnTo>
                    <a:pt x="73" y="55"/>
                  </a:lnTo>
                  <a:lnTo>
                    <a:pt x="66" y="59"/>
                  </a:lnTo>
                  <a:lnTo>
                    <a:pt x="57" y="59"/>
                  </a:lnTo>
                  <a:lnTo>
                    <a:pt x="48" y="56"/>
                  </a:lnTo>
                  <a:lnTo>
                    <a:pt x="41" y="49"/>
                  </a:lnTo>
                  <a:lnTo>
                    <a:pt x="39" y="41"/>
                  </a:lnTo>
                  <a:lnTo>
                    <a:pt x="38" y="34"/>
                  </a:lnTo>
                  <a:lnTo>
                    <a:pt x="35" y="50"/>
                  </a:lnTo>
                  <a:lnTo>
                    <a:pt x="24" y="50"/>
                  </a:lnTo>
                  <a:lnTo>
                    <a:pt x="0" y="49"/>
                  </a:lnTo>
                  <a:lnTo>
                    <a:pt x="0" y="104"/>
                  </a:lnTo>
                  <a:lnTo>
                    <a:pt x="118" y="106"/>
                  </a:lnTo>
                  <a:lnTo>
                    <a:pt x="118" y="5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6" name="Freeform 120"/>
            <p:cNvSpPr>
              <a:spLocks/>
            </p:cNvSpPr>
            <p:nvPr/>
          </p:nvSpPr>
          <p:spPr bwMode="auto">
            <a:xfrm>
              <a:off x="4619" y="2425"/>
              <a:ext cx="42" cy="37"/>
            </a:xfrm>
            <a:custGeom>
              <a:avLst/>
              <a:gdLst/>
              <a:ahLst/>
              <a:cxnLst>
                <a:cxn ang="0">
                  <a:pos x="110" y="57"/>
                </a:cxn>
                <a:cxn ang="0">
                  <a:pos x="110" y="0"/>
                </a:cxn>
                <a:cxn ang="0">
                  <a:pos x="0" y="0"/>
                </a:cxn>
                <a:cxn ang="0">
                  <a:pos x="0" y="56"/>
                </a:cxn>
                <a:cxn ang="0">
                  <a:pos x="110" y="57"/>
                </a:cxn>
              </a:cxnLst>
              <a:rect l="0" t="0" r="r" b="b"/>
              <a:pathLst>
                <a:path w="110" h="57">
                  <a:moveTo>
                    <a:pt x="110" y="57"/>
                  </a:moveTo>
                  <a:lnTo>
                    <a:pt x="110" y="0"/>
                  </a:lnTo>
                  <a:lnTo>
                    <a:pt x="0" y="0"/>
                  </a:lnTo>
                  <a:lnTo>
                    <a:pt x="0" y="56"/>
                  </a:lnTo>
                  <a:lnTo>
                    <a:pt x="110" y="5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7" name="Freeform 121"/>
            <p:cNvSpPr>
              <a:spLocks/>
            </p:cNvSpPr>
            <p:nvPr/>
          </p:nvSpPr>
          <p:spPr bwMode="auto">
            <a:xfrm>
              <a:off x="4634" y="2520"/>
              <a:ext cx="21" cy="9"/>
            </a:xfrm>
            <a:custGeom>
              <a:avLst/>
              <a:gdLst/>
              <a:ahLst/>
              <a:cxnLst>
                <a:cxn ang="0">
                  <a:pos x="0" y="0"/>
                </a:cxn>
                <a:cxn ang="0">
                  <a:pos x="0" y="13"/>
                </a:cxn>
                <a:cxn ang="0">
                  <a:pos x="57" y="15"/>
                </a:cxn>
                <a:cxn ang="0">
                  <a:pos x="57" y="1"/>
                </a:cxn>
                <a:cxn ang="0">
                  <a:pos x="0" y="0"/>
                </a:cxn>
              </a:cxnLst>
              <a:rect l="0" t="0" r="r" b="b"/>
              <a:pathLst>
                <a:path w="57" h="15">
                  <a:moveTo>
                    <a:pt x="0" y="0"/>
                  </a:moveTo>
                  <a:lnTo>
                    <a:pt x="0" y="13"/>
                  </a:lnTo>
                  <a:lnTo>
                    <a:pt x="57" y="15"/>
                  </a:lnTo>
                  <a:lnTo>
                    <a:pt x="57" y="1"/>
                  </a:lnTo>
                  <a:lnTo>
                    <a:pt x="0" y="0"/>
                  </a:lnTo>
                  <a:close/>
                </a:path>
              </a:pathLst>
            </a:custGeom>
            <a:solidFill>
              <a:srgbClr val="0080FF"/>
            </a:solidFill>
            <a:ln w="0">
              <a:solidFill>
                <a:srgbClr val="000000"/>
              </a:solidFill>
              <a:prstDash val="solid"/>
              <a:round/>
              <a:headEnd/>
              <a:tailEnd/>
            </a:ln>
          </p:spPr>
          <p:txBody>
            <a:bodyPr>
              <a:prstTxWarp prst="textNoShape">
                <a:avLst/>
              </a:prstTxWarp>
            </a:bodyPr>
            <a:lstStyle/>
            <a:p>
              <a:endParaRPr lang="en-US"/>
            </a:p>
          </p:txBody>
        </p:sp>
        <p:sp>
          <p:nvSpPr>
            <p:cNvPr id="644218" name="Freeform 122"/>
            <p:cNvSpPr>
              <a:spLocks/>
            </p:cNvSpPr>
            <p:nvPr/>
          </p:nvSpPr>
          <p:spPr bwMode="auto">
            <a:xfrm>
              <a:off x="4610" y="2341"/>
              <a:ext cx="21" cy="4"/>
            </a:xfrm>
            <a:custGeom>
              <a:avLst/>
              <a:gdLst/>
              <a:ahLst/>
              <a:cxnLst>
                <a:cxn ang="0">
                  <a:pos x="0" y="3"/>
                </a:cxn>
                <a:cxn ang="0">
                  <a:pos x="0" y="6"/>
                </a:cxn>
                <a:cxn ang="0">
                  <a:pos x="54" y="4"/>
                </a:cxn>
                <a:cxn ang="0">
                  <a:pos x="54" y="0"/>
                </a:cxn>
                <a:cxn ang="0">
                  <a:pos x="0" y="3"/>
                </a:cxn>
              </a:cxnLst>
              <a:rect l="0" t="0" r="r" b="b"/>
              <a:pathLst>
                <a:path w="54" h="6">
                  <a:moveTo>
                    <a:pt x="0" y="3"/>
                  </a:moveTo>
                  <a:lnTo>
                    <a:pt x="0" y="6"/>
                  </a:lnTo>
                  <a:lnTo>
                    <a:pt x="54" y="4"/>
                  </a:lnTo>
                  <a:lnTo>
                    <a:pt x="54" y="0"/>
                  </a:lnTo>
                  <a:lnTo>
                    <a:pt x="0" y="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219" name="Freeform 123"/>
            <p:cNvSpPr>
              <a:spLocks/>
            </p:cNvSpPr>
            <p:nvPr/>
          </p:nvSpPr>
          <p:spPr bwMode="auto">
            <a:xfrm>
              <a:off x="4590" y="2400"/>
              <a:ext cx="13" cy="29"/>
            </a:xfrm>
            <a:custGeom>
              <a:avLst/>
              <a:gdLst/>
              <a:ahLst/>
              <a:cxnLst>
                <a:cxn ang="0">
                  <a:pos x="3" y="38"/>
                </a:cxn>
                <a:cxn ang="0">
                  <a:pos x="10" y="42"/>
                </a:cxn>
                <a:cxn ang="0">
                  <a:pos x="16" y="45"/>
                </a:cxn>
                <a:cxn ang="0">
                  <a:pos x="23" y="44"/>
                </a:cxn>
                <a:cxn ang="0">
                  <a:pos x="29" y="41"/>
                </a:cxn>
                <a:cxn ang="0">
                  <a:pos x="34" y="36"/>
                </a:cxn>
                <a:cxn ang="0">
                  <a:pos x="37" y="29"/>
                </a:cxn>
                <a:cxn ang="0">
                  <a:pos x="38" y="21"/>
                </a:cxn>
                <a:cxn ang="0">
                  <a:pos x="37" y="12"/>
                </a:cxn>
                <a:cxn ang="0">
                  <a:pos x="33" y="6"/>
                </a:cxn>
                <a:cxn ang="0">
                  <a:pos x="28" y="1"/>
                </a:cxn>
                <a:cxn ang="0">
                  <a:pos x="21" y="0"/>
                </a:cxn>
                <a:cxn ang="0">
                  <a:pos x="14" y="0"/>
                </a:cxn>
                <a:cxn ang="0">
                  <a:pos x="7" y="3"/>
                </a:cxn>
                <a:cxn ang="0">
                  <a:pos x="3" y="7"/>
                </a:cxn>
                <a:cxn ang="0">
                  <a:pos x="1" y="15"/>
                </a:cxn>
                <a:cxn ang="0">
                  <a:pos x="0" y="23"/>
                </a:cxn>
                <a:cxn ang="0">
                  <a:pos x="1" y="30"/>
                </a:cxn>
                <a:cxn ang="0">
                  <a:pos x="3" y="38"/>
                </a:cxn>
              </a:cxnLst>
              <a:rect l="0" t="0" r="r" b="b"/>
              <a:pathLst>
                <a:path w="38" h="45">
                  <a:moveTo>
                    <a:pt x="3" y="38"/>
                  </a:moveTo>
                  <a:lnTo>
                    <a:pt x="10" y="42"/>
                  </a:lnTo>
                  <a:lnTo>
                    <a:pt x="16" y="45"/>
                  </a:lnTo>
                  <a:lnTo>
                    <a:pt x="23" y="44"/>
                  </a:lnTo>
                  <a:lnTo>
                    <a:pt x="29" y="41"/>
                  </a:lnTo>
                  <a:lnTo>
                    <a:pt x="34" y="36"/>
                  </a:lnTo>
                  <a:lnTo>
                    <a:pt x="37" y="29"/>
                  </a:lnTo>
                  <a:lnTo>
                    <a:pt x="38" y="21"/>
                  </a:lnTo>
                  <a:lnTo>
                    <a:pt x="37" y="12"/>
                  </a:lnTo>
                  <a:lnTo>
                    <a:pt x="33" y="6"/>
                  </a:lnTo>
                  <a:lnTo>
                    <a:pt x="28" y="1"/>
                  </a:lnTo>
                  <a:lnTo>
                    <a:pt x="21" y="0"/>
                  </a:lnTo>
                  <a:lnTo>
                    <a:pt x="14" y="0"/>
                  </a:lnTo>
                  <a:lnTo>
                    <a:pt x="7" y="3"/>
                  </a:lnTo>
                  <a:lnTo>
                    <a:pt x="3" y="7"/>
                  </a:lnTo>
                  <a:lnTo>
                    <a:pt x="1" y="15"/>
                  </a:lnTo>
                  <a:lnTo>
                    <a:pt x="0" y="23"/>
                  </a:lnTo>
                  <a:lnTo>
                    <a:pt x="1" y="30"/>
                  </a:lnTo>
                  <a:lnTo>
                    <a:pt x="3" y="38"/>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220" name="Freeform 124"/>
            <p:cNvSpPr>
              <a:spLocks/>
            </p:cNvSpPr>
            <p:nvPr/>
          </p:nvSpPr>
          <p:spPr bwMode="auto">
            <a:xfrm>
              <a:off x="4590" y="2483"/>
              <a:ext cx="11" cy="21"/>
            </a:xfrm>
            <a:custGeom>
              <a:avLst/>
              <a:gdLst/>
              <a:ahLst/>
              <a:cxnLst>
                <a:cxn ang="0">
                  <a:pos x="7" y="3"/>
                </a:cxn>
                <a:cxn ang="0">
                  <a:pos x="4" y="6"/>
                </a:cxn>
                <a:cxn ang="0">
                  <a:pos x="0" y="12"/>
                </a:cxn>
                <a:cxn ang="0">
                  <a:pos x="0" y="24"/>
                </a:cxn>
                <a:cxn ang="0">
                  <a:pos x="3" y="29"/>
                </a:cxn>
                <a:cxn ang="0">
                  <a:pos x="5" y="33"/>
                </a:cxn>
                <a:cxn ang="0">
                  <a:pos x="8" y="35"/>
                </a:cxn>
                <a:cxn ang="0">
                  <a:pos x="13" y="35"/>
                </a:cxn>
                <a:cxn ang="0">
                  <a:pos x="17" y="33"/>
                </a:cxn>
                <a:cxn ang="0">
                  <a:pos x="22" y="32"/>
                </a:cxn>
                <a:cxn ang="0">
                  <a:pos x="26" y="29"/>
                </a:cxn>
                <a:cxn ang="0">
                  <a:pos x="27" y="23"/>
                </a:cxn>
                <a:cxn ang="0">
                  <a:pos x="28" y="17"/>
                </a:cxn>
                <a:cxn ang="0">
                  <a:pos x="27" y="11"/>
                </a:cxn>
                <a:cxn ang="0">
                  <a:pos x="24" y="6"/>
                </a:cxn>
                <a:cxn ang="0">
                  <a:pos x="21" y="3"/>
                </a:cxn>
                <a:cxn ang="0">
                  <a:pos x="17" y="0"/>
                </a:cxn>
                <a:cxn ang="0">
                  <a:pos x="13" y="0"/>
                </a:cxn>
                <a:cxn ang="0">
                  <a:pos x="7" y="3"/>
                </a:cxn>
              </a:cxnLst>
              <a:rect l="0" t="0" r="r" b="b"/>
              <a:pathLst>
                <a:path w="28" h="35">
                  <a:moveTo>
                    <a:pt x="7" y="3"/>
                  </a:moveTo>
                  <a:lnTo>
                    <a:pt x="4" y="6"/>
                  </a:lnTo>
                  <a:lnTo>
                    <a:pt x="0" y="12"/>
                  </a:lnTo>
                  <a:lnTo>
                    <a:pt x="0" y="24"/>
                  </a:lnTo>
                  <a:lnTo>
                    <a:pt x="3" y="29"/>
                  </a:lnTo>
                  <a:lnTo>
                    <a:pt x="5" y="33"/>
                  </a:lnTo>
                  <a:lnTo>
                    <a:pt x="8" y="35"/>
                  </a:lnTo>
                  <a:lnTo>
                    <a:pt x="13" y="35"/>
                  </a:lnTo>
                  <a:lnTo>
                    <a:pt x="17" y="33"/>
                  </a:lnTo>
                  <a:lnTo>
                    <a:pt x="22" y="32"/>
                  </a:lnTo>
                  <a:lnTo>
                    <a:pt x="26" y="29"/>
                  </a:lnTo>
                  <a:lnTo>
                    <a:pt x="27" y="23"/>
                  </a:lnTo>
                  <a:lnTo>
                    <a:pt x="28" y="17"/>
                  </a:lnTo>
                  <a:lnTo>
                    <a:pt x="27" y="11"/>
                  </a:lnTo>
                  <a:lnTo>
                    <a:pt x="24" y="6"/>
                  </a:lnTo>
                  <a:lnTo>
                    <a:pt x="21" y="3"/>
                  </a:lnTo>
                  <a:lnTo>
                    <a:pt x="17" y="0"/>
                  </a:lnTo>
                  <a:lnTo>
                    <a:pt x="13" y="0"/>
                  </a:lnTo>
                  <a:lnTo>
                    <a:pt x="7" y="3"/>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221" name="Freeform 125"/>
            <p:cNvSpPr>
              <a:spLocks/>
            </p:cNvSpPr>
            <p:nvPr/>
          </p:nvSpPr>
          <p:spPr bwMode="auto">
            <a:xfrm>
              <a:off x="4636" y="2398"/>
              <a:ext cx="10" cy="13"/>
            </a:xfrm>
            <a:custGeom>
              <a:avLst/>
              <a:gdLst/>
              <a:ahLst/>
              <a:cxnLst>
                <a:cxn ang="0">
                  <a:pos x="14" y="20"/>
                </a:cxn>
                <a:cxn ang="0">
                  <a:pos x="26" y="20"/>
                </a:cxn>
                <a:cxn ang="0">
                  <a:pos x="27" y="10"/>
                </a:cxn>
                <a:cxn ang="0">
                  <a:pos x="20" y="0"/>
                </a:cxn>
                <a:cxn ang="0">
                  <a:pos x="0" y="0"/>
                </a:cxn>
                <a:cxn ang="0">
                  <a:pos x="14" y="20"/>
                </a:cxn>
              </a:cxnLst>
              <a:rect l="0" t="0" r="r" b="b"/>
              <a:pathLst>
                <a:path w="27" h="20">
                  <a:moveTo>
                    <a:pt x="14" y="20"/>
                  </a:moveTo>
                  <a:lnTo>
                    <a:pt x="26" y="20"/>
                  </a:lnTo>
                  <a:lnTo>
                    <a:pt x="27" y="10"/>
                  </a:lnTo>
                  <a:lnTo>
                    <a:pt x="20" y="0"/>
                  </a:lnTo>
                  <a:lnTo>
                    <a:pt x="0" y="0"/>
                  </a:lnTo>
                  <a:lnTo>
                    <a:pt x="14" y="20"/>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222" name="Freeform 126"/>
            <p:cNvSpPr>
              <a:spLocks/>
            </p:cNvSpPr>
            <p:nvPr/>
          </p:nvSpPr>
          <p:spPr bwMode="auto">
            <a:xfrm>
              <a:off x="4642" y="2411"/>
              <a:ext cx="4" cy="14"/>
            </a:xfrm>
            <a:custGeom>
              <a:avLst/>
              <a:gdLst/>
              <a:ahLst/>
              <a:cxnLst>
                <a:cxn ang="0">
                  <a:pos x="0" y="22"/>
                </a:cxn>
                <a:cxn ang="0">
                  <a:pos x="9" y="22"/>
                </a:cxn>
                <a:cxn ang="0">
                  <a:pos x="12" y="0"/>
                </a:cxn>
                <a:cxn ang="0">
                  <a:pos x="0" y="0"/>
                </a:cxn>
                <a:cxn ang="0">
                  <a:pos x="0" y="22"/>
                </a:cxn>
              </a:cxnLst>
              <a:rect l="0" t="0" r="r" b="b"/>
              <a:pathLst>
                <a:path w="12" h="22">
                  <a:moveTo>
                    <a:pt x="0" y="22"/>
                  </a:moveTo>
                  <a:lnTo>
                    <a:pt x="9" y="22"/>
                  </a:lnTo>
                  <a:lnTo>
                    <a:pt x="12" y="0"/>
                  </a:lnTo>
                  <a:lnTo>
                    <a:pt x="0" y="0"/>
                  </a:lnTo>
                  <a:lnTo>
                    <a:pt x="0" y="22"/>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223" name="Line 127"/>
            <p:cNvSpPr>
              <a:spLocks noChangeShapeType="1"/>
            </p:cNvSpPr>
            <p:nvPr/>
          </p:nvSpPr>
          <p:spPr bwMode="auto">
            <a:xfrm>
              <a:off x="4509"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4" name="Line 128"/>
            <p:cNvSpPr>
              <a:spLocks noChangeShapeType="1"/>
            </p:cNvSpPr>
            <p:nvPr/>
          </p:nvSpPr>
          <p:spPr bwMode="auto">
            <a:xfrm>
              <a:off x="4546"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5" name="Line 129"/>
            <p:cNvSpPr>
              <a:spLocks noChangeShapeType="1"/>
            </p:cNvSpPr>
            <p:nvPr/>
          </p:nvSpPr>
          <p:spPr bwMode="auto">
            <a:xfrm>
              <a:off x="4542"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6" name="Line 130"/>
            <p:cNvSpPr>
              <a:spLocks noChangeShapeType="1"/>
            </p:cNvSpPr>
            <p:nvPr/>
          </p:nvSpPr>
          <p:spPr bwMode="auto">
            <a:xfrm>
              <a:off x="4525" y="2384"/>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7" name="Line 131"/>
            <p:cNvSpPr>
              <a:spLocks noChangeShapeType="1"/>
            </p:cNvSpPr>
            <p:nvPr/>
          </p:nvSpPr>
          <p:spPr bwMode="auto">
            <a:xfrm>
              <a:off x="4540"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8" name="Line 132"/>
            <p:cNvSpPr>
              <a:spLocks noChangeShapeType="1"/>
            </p:cNvSpPr>
            <p:nvPr/>
          </p:nvSpPr>
          <p:spPr bwMode="auto">
            <a:xfrm>
              <a:off x="4536" y="2383"/>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29" name="Line 133"/>
            <p:cNvSpPr>
              <a:spLocks noChangeShapeType="1"/>
            </p:cNvSpPr>
            <p:nvPr/>
          </p:nvSpPr>
          <p:spPr bwMode="auto">
            <a:xfrm>
              <a:off x="4534" y="23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0" name="Line 134"/>
            <p:cNvSpPr>
              <a:spLocks noChangeShapeType="1"/>
            </p:cNvSpPr>
            <p:nvPr/>
          </p:nvSpPr>
          <p:spPr bwMode="auto">
            <a:xfrm>
              <a:off x="4522" y="2384"/>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1" name="Line 135"/>
            <p:cNvSpPr>
              <a:spLocks noChangeShapeType="1"/>
            </p:cNvSpPr>
            <p:nvPr/>
          </p:nvSpPr>
          <p:spPr bwMode="auto">
            <a:xfrm>
              <a:off x="4516" y="2386"/>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2" name="Line 136"/>
            <p:cNvSpPr>
              <a:spLocks noChangeShapeType="1"/>
            </p:cNvSpPr>
            <p:nvPr/>
          </p:nvSpPr>
          <p:spPr bwMode="auto">
            <a:xfrm>
              <a:off x="4520" y="2384"/>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3" name="Line 137"/>
            <p:cNvSpPr>
              <a:spLocks noChangeShapeType="1"/>
            </p:cNvSpPr>
            <p:nvPr/>
          </p:nvSpPr>
          <p:spPr bwMode="auto">
            <a:xfrm>
              <a:off x="4513" y="2386"/>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4" name="Line 138"/>
            <p:cNvSpPr>
              <a:spLocks noChangeShapeType="1"/>
            </p:cNvSpPr>
            <p:nvPr/>
          </p:nvSpPr>
          <p:spPr bwMode="auto">
            <a:xfrm>
              <a:off x="4525"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5" name="Line 139"/>
            <p:cNvSpPr>
              <a:spLocks noChangeShapeType="1"/>
            </p:cNvSpPr>
            <p:nvPr/>
          </p:nvSpPr>
          <p:spPr bwMode="auto">
            <a:xfrm>
              <a:off x="4549" y="238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6" name="Line 140"/>
            <p:cNvSpPr>
              <a:spLocks noChangeShapeType="1"/>
            </p:cNvSpPr>
            <p:nvPr/>
          </p:nvSpPr>
          <p:spPr bwMode="auto">
            <a:xfrm>
              <a:off x="4489" y="2187"/>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7" name="Line 141"/>
            <p:cNvSpPr>
              <a:spLocks noChangeShapeType="1"/>
            </p:cNvSpPr>
            <p:nvPr/>
          </p:nvSpPr>
          <p:spPr bwMode="auto">
            <a:xfrm>
              <a:off x="4492" y="21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8" name="Line 142"/>
            <p:cNvSpPr>
              <a:spLocks noChangeShapeType="1"/>
            </p:cNvSpPr>
            <p:nvPr/>
          </p:nvSpPr>
          <p:spPr bwMode="auto">
            <a:xfrm>
              <a:off x="4509" y="2386"/>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39" name="Line 143"/>
            <p:cNvSpPr>
              <a:spLocks noChangeShapeType="1"/>
            </p:cNvSpPr>
            <p:nvPr/>
          </p:nvSpPr>
          <p:spPr bwMode="auto">
            <a:xfrm>
              <a:off x="4498" y="218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0" name="Line 144"/>
            <p:cNvSpPr>
              <a:spLocks noChangeShapeType="1"/>
            </p:cNvSpPr>
            <p:nvPr/>
          </p:nvSpPr>
          <p:spPr bwMode="auto">
            <a:xfrm>
              <a:off x="4501" y="2185"/>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1" name="Line 145"/>
            <p:cNvSpPr>
              <a:spLocks noChangeShapeType="1"/>
            </p:cNvSpPr>
            <p:nvPr/>
          </p:nvSpPr>
          <p:spPr bwMode="auto">
            <a:xfrm>
              <a:off x="4505"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2" name="Line 146"/>
            <p:cNvSpPr>
              <a:spLocks noChangeShapeType="1"/>
            </p:cNvSpPr>
            <p:nvPr/>
          </p:nvSpPr>
          <p:spPr bwMode="auto">
            <a:xfrm>
              <a:off x="4507" y="2386"/>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3" name="Line 147"/>
            <p:cNvSpPr>
              <a:spLocks noChangeShapeType="1"/>
            </p:cNvSpPr>
            <p:nvPr/>
          </p:nvSpPr>
          <p:spPr bwMode="auto">
            <a:xfrm>
              <a:off x="4509"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4" name="Line 148"/>
            <p:cNvSpPr>
              <a:spLocks noChangeShapeType="1"/>
            </p:cNvSpPr>
            <p:nvPr/>
          </p:nvSpPr>
          <p:spPr bwMode="auto">
            <a:xfrm>
              <a:off x="4513" y="2185"/>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5" name="Line 149"/>
            <p:cNvSpPr>
              <a:spLocks noChangeShapeType="1"/>
            </p:cNvSpPr>
            <p:nvPr/>
          </p:nvSpPr>
          <p:spPr bwMode="auto">
            <a:xfrm>
              <a:off x="4505" y="23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6" name="Line 150"/>
            <p:cNvSpPr>
              <a:spLocks noChangeShapeType="1"/>
            </p:cNvSpPr>
            <p:nvPr/>
          </p:nvSpPr>
          <p:spPr bwMode="auto">
            <a:xfrm>
              <a:off x="4501" y="2387"/>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7" name="Line 151"/>
            <p:cNvSpPr>
              <a:spLocks noChangeShapeType="1"/>
            </p:cNvSpPr>
            <p:nvPr/>
          </p:nvSpPr>
          <p:spPr bwMode="auto">
            <a:xfrm>
              <a:off x="4522"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8" name="Line 152"/>
            <p:cNvSpPr>
              <a:spLocks noChangeShapeType="1"/>
            </p:cNvSpPr>
            <p:nvPr/>
          </p:nvSpPr>
          <p:spPr bwMode="auto">
            <a:xfrm>
              <a:off x="4525"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49" name="Line 153"/>
            <p:cNvSpPr>
              <a:spLocks noChangeShapeType="1"/>
            </p:cNvSpPr>
            <p:nvPr/>
          </p:nvSpPr>
          <p:spPr bwMode="auto">
            <a:xfrm>
              <a:off x="4496" y="238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0" name="Line 154"/>
            <p:cNvSpPr>
              <a:spLocks noChangeShapeType="1"/>
            </p:cNvSpPr>
            <p:nvPr/>
          </p:nvSpPr>
          <p:spPr bwMode="auto">
            <a:xfrm>
              <a:off x="4531" y="21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1" name="Line 155"/>
            <p:cNvSpPr>
              <a:spLocks noChangeShapeType="1"/>
            </p:cNvSpPr>
            <p:nvPr/>
          </p:nvSpPr>
          <p:spPr bwMode="auto">
            <a:xfrm>
              <a:off x="4534" y="21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2" name="Line 156"/>
            <p:cNvSpPr>
              <a:spLocks noChangeShapeType="1"/>
            </p:cNvSpPr>
            <p:nvPr/>
          </p:nvSpPr>
          <p:spPr bwMode="auto">
            <a:xfrm>
              <a:off x="4536" y="2181"/>
              <a:ext cx="2"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3" name="Line 157"/>
            <p:cNvSpPr>
              <a:spLocks noChangeShapeType="1"/>
            </p:cNvSpPr>
            <p:nvPr/>
          </p:nvSpPr>
          <p:spPr bwMode="auto">
            <a:xfrm>
              <a:off x="4492" y="238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4" name="Line 158"/>
            <p:cNvSpPr>
              <a:spLocks noChangeShapeType="1"/>
            </p:cNvSpPr>
            <p:nvPr/>
          </p:nvSpPr>
          <p:spPr bwMode="auto">
            <a:xfrm>
              <a:off x="4542"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5" name="Line 159"/>
            <p:cNvSpPr>
              <a:spLocks noChangeShapeType="1"/>
            </p:cNvSpPr>
            <p:nvPr/>
          </p:nvSpPr>
          <p:spPr bwMode="auto">
            <a:xfrm>
              <a:off x="4546"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6" name="Line 160"/>
            <p:cNvSpPr>
              <a:spLocks noChangeShapeType="1"/>
            </p:cNvSpPr>
            <p:nvPr/>
          </p:nvSpPr>
          <p:spPr bwMode="auto">
            <a:xfrm>
              <a:off x="4489" y="238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7" name="Line 161"/>
            <p:cNvSpPr>
              <a:spLocks noChangeShapeType="1"/>
            </p:cNvSpPr>
            <p:nvPr/>
          </p:nvSpPr>
          <p:spPr bwMode="auto">
            <a:xfrm>
              <a:off x="4489"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8" name="Line 162"/>
            <p:cNvSpPr>
              <a:spLocks noChangeShapeType="1"/>
            </p:cNvSpPr>
            <p:nvPr/>
          </p:nvSpPr>
          <p:spPr bwMode="auto">
            <a:xfrm>
              <a:off x="4492"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59" name="Line 163"/>
            <p:cNvSpPr>
              <a:spLocks noChangeShapeType="1"/>
            </p:cNvSpPr>
            <p:nvPr/>
          </p:nvSpPr>
          <p:spPr bwMode="auto">
            <a:xfrm>
              <a:off x="4496"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0" name="Line 164"/>
            <p:cNvSpPr>
              <a:spLocks noChangeShapeType="1"/>
            </p:cNvSpPr>
            <p:nvPr/>
          </p:nvSpPr>
          <p:spPr bwMode="auto">
            <a:xfrm>
              <a:off x="4498" y="2253"/>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1" name="Line 165"/>
            <p:cNvSpPr>
              <a:spLocks noChangeShapeType="1"/>
            </p:cNvSpPr>
            <p:nvPr/>
          </p:nvSpPr>
          <p:spPr bwMode="auto">
            <a:xfrm>
              <a:off x="4501" y="2253"/>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2" name="Line 166"/>
            <p:cNvSpPr>
              <a:spLocks noChangeShapeType="1"/>
            </p:cNvSpPr>
            <p:nvPr/>
          </p:nvSpPr>
          <p:spPr bwMode="auto">
            <a:xfrm>
              <a:off x="4505"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3" name="Line 167"/>
            <p:cNvSpPr>
              <a:spLocks noChangeShapeType="1"/>
            </p:cNvSpPr>
            <p:nvPr/>
          </p:nvSpPr>
          <p:spPr bwMode="auto">
            <a:xfrm>
              <a:off x="4507"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4" name="Line 168"/>
            <p:cNvSpPr>
              <a:spLocks noChangeShapeType="1"/>
            </p:cNvSpPr>
            <p:nvPr/>
          </p:nvSpPr>
          <p:spPr bwMode="auto">
            <a:xfrm>
              <a:off x="4529" y="2384"/>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5" name="Line 169"/>
            <p:cNvSpPr>
              <a:spLocks noChangeShapeType="1"/>
            </p:cNvSpPr>
            <p:nvPr/>
          </p:nvSpPr>
          <p:spPr bwMode="auto">
            <a:xfrm>
              <a:off x="4513"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6" name="Line 170"/>
            <p:cNvSpPr>
              <a:spLocks noChangeShapeType="1"/>
            </p:cNvSpPr>
            <p:nvPr/>
          </p:nvSpPr>
          <p:spPr bwMode="auto">
            <a:xfrm>
              <a:off x="4516"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7" name="Line 171"/>
            <p:cNvSpPr>
              <a:spLocks noChangeShapeType="1"/>
            </p:cNvSpPr>
            <p:nvPr/>
          </p:nvSpPr>
          <p:spPr bwMode="auto">
            <a:xfrm>
              <a:off x="4520"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8" name="Line 172"/>
            <p:cNvSpPr>
              <a:spLocks noChangeShapeType="1"/>
            </p:cNvSpPr>
            <p:nvPr/>
          </p:nvSpPr>
          <p:spPr bwMode="auto">
            <a:xfrm>
              <a:off x="4522"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69" name="Line 173"/>
            <p:cNvSpPr>
              <a:spLocks noChangeShapeType="1"/>
            </p:cNvSpPr>
            <p:nvPr/>
          </p:nvSpPr>
          <p:spPr bwMode="auto">
            <a:xfrm>
              <a:off x="4525" y="2252"/>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0" name="Line 174"/>
            <p:cNvSpPr>
              <a:spLocks noChangeShapeType="1"/>
            </p:cNvSpPr>
            <p:nvPr/>
          </p:nvSpPr>
          <p:spPr bwMode="auto">
            <a:xfrm>
              <a:off x="4529" y="2252"/>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1" name="Line 175"/>
            <p:cNvSpPr>
              <a:spLocks noChangeShapeType="1"/>
            </p:cNvSpPr>
            <p:nvPr/>
          </p:nvSpPr>
          <p:spPr bwMode="auto">
            <a:xfrm>
              <a:off x="4531" y="225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2" name="Line 176"/>
            <p:cNvSpPr>
              <a:spLocks noChangeShapeType="1"/>
            </p:cNvSpPr>
            <p:nvPr/>
          </p:nvSpPr>
          <p:spPr bwMode="auto">
            <a:xfrm>
              <a:off x="4534" y="225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3" name="Line 177"/>
            <p:cNvSpPr>
              <a:spLocks noChangeShapeType="1"/>
            </p:cNvSpPr>
            <p:nvPr/>
          </p:nvSpPr>
          <p:spPr bwMode="auto">
            <a:xfrm>
              <a:off x="4536" y="2249"/>
              <a:ext cx="2"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4" name="Line 178"/>
            <p:cNvSpPr>
              <a:spLocks noChangeShapeType="1"/>
            </p:cNvSpPr>
            <p:nvPr/>
          </p:nvSpPr>
          <p:spPr bwMode="auto">
            <a:xfrm>
              <a:off x="4540" y="2249"/>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5" name="Line 179"/>
            <p:cNvSpPr>
              <a:spLocks noChangeShapeType="1"/>
            </p:cNvSpPr>
            <p:nvPr/>
          </p:nvSpPr>
          <p:spPr bwMode="auto">
            <a:xfrm>
              <a:off x="4542" y="2249"/>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6" name="Line 180"/>
            <p:cNvSpPr>
              <a:spLocks noChangeShapeType="1"/>
            </p:cNvSpPr>
            <p:nvPr/>
          </p:nvSpPr>
          <p:spPr bwMode="auto">
            <a:xfrm>
              <a:off x="4546" y="2248"/>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7" name="Line 181"/>
            <p:cNvSpPr>
              <a:spLocks noChangeShapeType="1"/>
            </p:cNvSpPr>
            <p:nvPr/>
          </p:nvSpPr>
          <p:spPr bwMode="auto">
            <a:xfrm>
              <a:off x="4549" y="2248"/>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8" name="Line 182"/>
            <p:cNvSpPr>
              <a:spLocks noChangeShapeType="1"/>
            </p:cNvSpPr>
            <p:nvPr/>
          </p:nvSpPr>
          <p:spPr bwMode="auto">
            <a:xfrm>
              <a:off x="4549" y="2315"/>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79" name="Line 183"/>
            <p:cNvSpPr>
              <a:spLocks noChangeShapeType="1"/>
            </p:cNvSpPr>
            <p:nvPr/>
          </p:nvSpPr>
          <p:spPr bwMode="auto">
            <a:xfrm>
              <a:off x="4492"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0" name="Line 184"/>
            <p:cNvSpPr>
              <a:spLocks noChangeShapeType="1"/>
            </p:cNvSpPr>
            <p:nvPr/>
          </p:nvSpPr>
          <p:spPr bwMode="auto">
            <a:xfrm>
              <a:off x="4496"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1" name="Line 185"/>
            <p:cNvSpPr>
              <a:spLocks noChangeShapeType="1"/>
            </p:cNvSpPr>
            <p:nvPr/>
          </p:nvSpPr>
          <p:spPr bwMode="auto">
            <a:xfrm>
              <a:off x="4498"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2" name="Line 186"/>
            <p:cNvSpPr>
              <a:spLocks noChangeShapeType="1"/>
            </p:cNvSpPr>
            <p:nvPr/>
          </p:nvSpPr>
          <p:spPr bwMode="auto">
            <a:xfrm>
              <a:off x="4540" y="231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3" name="Line 187"/>
            <p:cNvSpPr>
              <a:spLocks noChangeShapeType="1"/>
            </p:cNvSpPr>
            <p:nvPr/>
          </p:nvSpPr>
          <p:spPr bwMode="auto">
            <a:xfrm>
              <a:off x="4505" y="2319"/>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4" name="Line 188"/>
            <p:cNvSpPr>
              <a:spLocks noChangeShapeType="1"/>
            </p:cNvSpPr>
            <p:nvPr/>
          </p:nvSpPr>
          <p:spPr bwMode="auto">
            <a:xfrm>
              <a:off x="4507" y="2319"/>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5" name="Line 189"/>
            <p:cNvSpPr>
              <a:spLocks noChangeShapeType="1"/>
            </p:cNvSpPr>
            <p:nvPr/>
          </p:nvSpPr>
          <p:spPr bwMode="auto">
            <a:xfrm>
              <a:off x="4536" y="2317"/>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6" name="Line 190"/>
            <p:cNvSpPr>
              <a:spLocks noChangeShapeType="1"/>
            </p:cNvSpPr>
            <p:nvPr/>
          </p:nvSpPr>
          <p:spPr bwMode="auto">
            <a:xfrm>
              <a:off x="4531"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7" name="Line 191"/>
            <p:cNvSpPr>
              <a:spLocks noChangeShapeType="1"/>
            </p:cNvSpPr>
            <p:nvPr/>
          </p:nvSpPr>
          <p:spPr bwMode="auto">
            <a:xfrm>
              <a:off x="4520"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8" name="Line 192"/>
            <p:cNvSpPr>
              <a:spLocks noChangeShapeType="1"/>
            </p:cNvSpPr>
            <p:nvPr/>
          </p:nvSpPr>
          <p:spPr bwMode="auto">
            <a:xfrm>
              <a:off x="4516" y="231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89" name="Line 193"/>
            <p:cNvSpPr>
              <a:spLocks noChangeShapeType="1"/>
            </p:cNvSpPr>
            <p:nvPr/>
          </p:nvSpPr>
          <p:spPr bwMode="auto">
            <a:xfrm>
              <a:off x="4529"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0" name="Line 194"/>
            <p:cNvSpPr>
              <a:spLocks noChangeShapeType="1"/>
            </p:cNvSpPr>
            <p:nvPr/>
          </p:nvSpPr>
          <p:spPr bwMode="auto">
            <a:xfrm>
              <a:off x="4531" y="23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1" name="Line 195"/>
            <p:cNvSpPr>
              <a:spLocks noChangeShapeType="1"/>
            </p:cNvSpPr>
            <p:nvPr/>
          </p:nvSpPr>
          <p:spPr bwMode="auto">
            <a:xfrm>
              <a:off x="4522"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2" name="Line 196"/>
            <p:cNvSpPr>
              <a:spLocks noChangeShapeType="1"/>
            </p:cNvSpPr>
            <p:nvPr/>
          </p:nvSpPr>
          <p:spPr bwMode="auto">
            <a:xfrm>
              <a:off x="4513" y="2318"/>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3" name="Line 197"/>
            <p:cNvSpPr>
              <a:spLocks noChangeShapeType="1"/>
            </p:cNvSpPr>
            <p:nvPr/>
          </p:nvSpPr>
          <p:spPr bwMode="auto">
            <a:xfrm>
              <a:off x="4534"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4" name="Line 198"/>
            <p:cNvSpPr>
              <a:spLocks noChangeShapeType="1"/>
            </p:cNvSpPr>
            <p:nvPr/>
          </p:nvSpPr>
          <p:spPr bwMode="auto">
            <a:xfrm>
              <a:off x="4509" y="2318"/>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5" name="Line 199"/>
            <p:cNvSpPr>
              <a:spLocks noChangeShapeType="1"/>
            </p:cNvSpPr>
            <p:nvPr/>
          </p:nvSpPr>
          <p:spPr bwMode="auto">
            <a:xfrm>
              <a:off x="4501" y="2320"/>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6" name="Line 200"/>
            <p:cNvSpPr>
              <a:spLocks noChangeShapeType="1"/>
            </p:cNvSpPr>
            <p:nvPr/>
          </p:nvSpPr>
          <p:spPr bwMode="auto">
            <a:xfrm>
              <a:off x="4542" y="231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7" name="Line 201"/>
            <p:cNvSpPr>
              <a:spLocks noChangeShapeType="1"/>
            </p:cNvSpPr>
            <p:nvPr/>
          </p:nvSpPr>
          <p:spPr bwMode="auto">
            <a:xfrm>
              <a:off x="4546" y="231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8" name="Line 202"/>
            <p:cNvSpPr>
              <a:spLocks noChangeShapeType="1"/>
            </p:cNvSpPr>
            <p:nvPr/>
          </p:nvSpPr>
          <p:spPr bwMode="auto">
            <a:xfrm>
              <a:off x="4489"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299" name="Line 203"/>
            <p:cNvSpPr>
              <a:spLocks noChangeShapeType="1"/>
            </p:cNvSpPr>
            <p:nvPr/>
          </p:nvSpPr>
          <p:spPr bwMode="auto">
            <a:xfrm>
              <a:off x="4549" y="2181"/>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0" name="Line 204"/>
            <p:cNvSpPr>
              <a:spLocks noChangeShapeType="1"/>
            </p:cNvSpPr>
            <p:nvPr/>
          </p:nvSpPr>
          <p:spPr bwMode="auto">
            <a:xfrm>
              <a:off x="4540"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1" name="Line 205"/>
            <p:cNvSpPr>
              <a:spLocks noChangeShapeType="1"/>
            </p:cNvSpPr>
            <p:nvPr/>
          </p:nvSpPr>
          <p:spPr bwMode="auto">
            <a:xfrm>
              <a:off x="4529" y="21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2" name="Line 206"/>
            <p:cNvSpPr>
              <a:spLocks noChangeShapeType="1"/>
            </p:cNvSpPr>
            <p:nvPr/>
          </p:nvSpPr>
          <p:spPr bwMode="auto">
            <a:xfrm>
              <a:off x="4498" y="23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3" name="Line 207"/>
            <p:cNvSpPr>
              <a:spLocks noChangeShapeType="1"/>
            </p:cNvSpPr>
            <p:nvPr/>
          </p:nvSpPr>
          <p:spPr bwMode="auto">
            <a:xfrm>
              <a:off x="4520"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4" name="Line 208"/>
            <p:cNvSpPr>
              <a:spLocks noChangeShapeType="1"/>
            </p:cNvSpPr>
            <p:nvPr/>
          </p:nvSpPr>
          <p:spPr bwMode="auto">
            <a:xfrm>
              <a:off x="4516"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5" name="Line 209"/>
            <p:cNvSpPr>
              <a:spLocks noChangeShapeType="1"/>
            </p:cNvSpPr>
            <p:nvPr/>
          </p:nvSpPr>
          <p:spPr bwMode="auto">
            <a:xfrm>
              <a:off x="4496" y="21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6" name="Line 210"/>
            <p:cNvSpPr>
              <a:spLocks noChangeShapeType="1"/>
            </p:cNvSpPr>
            <p:nvPr/>
          </p:nvSpPr>
          <p:spPr bwMode="auto">
            <a:xfrm>
              <a:off x="4507"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7" name="Line 211"/>
            <p:cNvSpPr>
              <a:spLocks noChangeShapeType="1"/>
            </p:cNvSpPr>
            <p:nvPr/>
          </p:nvSpPr>
          <p:spPr bwMode="auto">
            <a:xfrm flipV="1">
              <a:off x="4594" y="2387"/>
              <a:ext cx="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8" name="Line 212"/>
            <p:cNvSpPr>
              <a:spLocks noChangeShapeType="1"/>
            </p:cNvSpPr>
            <p:nvPr/>
          </p:nvSpPr>
          <p:spPr bwMode="auto">
            <a:xfrm>
              <a:off x="4606" y="2387"/>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09" name="Line 213"/>
            <p:cNvSpPr>
              <a:spLocks noChangeShapeType="1"/>
            </p:cNvSpPr>
            <p:nvPr/>
          </p:nvSpPr>
          <p:spPr bwMode="auto">
            <a:xfrm>
              <a:off x="4582" y="2387"/>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0" name="Line 214"/>
            <p:cNvSpPr>
              <a:spLocks noChangeShapeType="1"/>
            </p:cNvSpPr>
            <p:nvPr/>
          </p:nvSpPr>
          <p:spPr bwMode="auto">
            <a:xfrm>
              <a:off x="4594" y="2384"/>
              <a:ext cx="7"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1" name="Line 215"/>
            <p:cNvSpPr>
              <a:spLocks noChangeShapeType="1"/>
            </p:cNvSpPr>
            <p:nvPr/>
          </p:nvSpPr>
          <p:spPr bwMode="auto">
            <a:xfrm>
              <a:off x="4582" y="2384"/>
              <a:ext cx="5"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2" name="Line 216"/>
            <p:cNvSpPr>
              <a:spLocks noChangeShapeType="1"/>
            </p:cNvSpPr>
            <p:nvPr/>
          </p:nvSpPr>
          <p:spPr bwMode="auto">
            <a:xfrm>
              <a:off x="4606" y="2384"/>
              <a:ext cx="5"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3" name="Line 217"/>
            <p:cNvSpPr>
              <a:spLocks noChangeShapeType="1"/>
            </p:cNvSpPr>
            <p:nvPr/>
          </p:nvSpPr>
          <p:spPr bwMode="auto">
            <a:xfrm>
              <a:off x="4627" y="2396"/>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4" name="Line 218"/>
            <p:cNvSpPr>
              <a:spLocks noChangeShapeType="1"/>
            </p:cNvSpPr>
            <p:nvPr/>
          </p:nvSpPr>
          <p:spPr bwMode="auto">
            <a:xfrm>
              <a:off x="4627" y="2397"/>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5" name="Line 219"/>
            <p:cNvSpPr>
              <a:spLocks noChangeShapeType="1"/>
            </p:cNvSpPr>
            <p:nvPr/>
          </p:nvSpPr>
          <p:spPr bwMode="auto">
            <a:xfrm flipH="1">
              <a:off x="4631" y="2520"/>
              <a:ext cx="3"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6" name="Line 220"/>
            <p:cNvSpPr>
              <a:spLocks noChangeShapeType="1"/>
            </p:cNvSpPr>
            <p:nvPr/>
          </p:nvSpPr>
          <p:spPr bwMode="auto">
            <a:xfrm flipH="1">
              <a:off x="4631" y="2529"/>
              <a:ext cx="3"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17" name="Freeform 221"/>
            <p:cNvSpPr>
              <a:spLocks/>
            </p:cNvSpPr>
            <p:nvPr/>
          </p:nvSpPr>
          <p:spPr bwMode="auto">
            <a:xfrm>
              <a:off x="4465" y="2100"/>
              <a:ext cx="364" cy="856"/>
            </a:xfrm>
            <a:custGeom>
              <a:avLst/>
              <a:gdLst/>
              <a:ahLst/>
              <a:cxnLst>
                <a:cxn ang="0">
                  <a:pos x="962" y="1153"/>
                </a:cxn>
                <a:cxn ang="0">
                  <a:pos x="963" y="1143"/>
                </a:cxn>
                <a:cxn ang="0">
                  <a:pos x="963" y="1129"/>
                </a:cxn>
                <a:cxn ang="0">
                  <a:pos x="946" y="1135"/>
                </a:cxn>
                <a:cxn ang="0">
                  <a:pos x="945" y="1144"/>
                </a:cxn>
                <a:cxn ang="0">
                  <a:pos x="945" y="1152"/>
                </a:cxn>
                <a:cxn ang="0">
                  <a:pos x="941" y="1159"/>
                </a:cxn>
                <a:cxn ang="0">
                  <a:pos x="936" y="1165"/>
                </a:cxn>
                <a:cxn ang="0">
                  <a:pos x="929" y="1170"/>
                </a:cxn>
                <a:cxn ang="0">
                  <a:pos x="573" y="1316"/>
                </a:cxn>
                <a:cxn ang="0">
                  <a:pos x="556" y="1323"/>
                </a:cxn>
                <a:cxn ang="0">
                  <a:pos x="57" y="1259"/>
                </a:cxn>
                <a:cxn ang="0">
                  <a:pos x="57" y="1230"/>
                </a:cxn>
                <a:cxn ang="0">
                  <a:pos x="16" y="1225"/>
                </a:cxn>
                <a:cxn ang="0">
                  <a:pos x="16" y="18"/>
                </a:cxn>
                <a:cxn ang="0">
                  <a:pos x="0" y="0"/>
                </a:cxn>
                <a:cxn ang="0">
                  <a:pos x="0" y="1242"/>
                </a:cxn>
                <a:cxn ang="0">
                  <a:pos x="39" y="1248"/>
                </a:cxn>
                <a:cxn ang="0">
                  <a:pos x="39" y="1277"/>
                </a:cxn>
                <a:cxn ang="0">
                  <a:pos x="556" y="1343"/>
                </a:cxn>
                <a:cxn ang="0">
                  <a:pos x="926" y="1191"/>
                </a:cxn>
                <a:cxn ang="0">
                  <a:pos x="941" y="1185"/>
                </a:cxn>
                <a:cxn ang="0">
                  <a:pos x="951" y="1176"/>
                </a:cxn>
                <a:cxn ang="0">
                  <a:pos x="958" y="1165"/>
                </a:cxn>
                <a:cxn ang="0">
                  <a:pos x="962" y="1153"/>
                </a:cxn>
              </a:cxnLst>
              <a:rect l="0" t="0" r="r" b="b"/>
              <a:pathLst>
                <a:path w="963" h="1343">
                  <a:moveTo>
                    <a:pt x="962" y="1153"/>
                  </a:moveTo>
                  <a:lnTo>
                    <a:pt x="963" y="1143"/>
                  </a:lnTo>
                  <a:lnTo>
                    <a:pt x="963" y="1129"/>
                  </a:lnTo>
                  <a:lnTo>
                    <a:pt x="946" y="1135"/>
                  </a:lnTo>
                  <a:lnTo>
                    <a:pt x="945" y="1144"/>
                  </a:lnTo>
                  <a:lnTo>
                    <a:pt x="945" y="1152"/>
                  </a:lnTo>
                  <a:lnTo>
                    <a:pt x="941" y="1159"/>
                  </a:lnTo>
                  <a:lnTo>
                    <a:pt x="936" y="1165"/>
                  </a:lnTo>
                  <a:lnTo>
                    <a:pt x="929" y="1170"/>
                  </a:lnTo>
                  <a:lnTo>
                    <a:pt x="573" y="1316"/>
                  </a:lnTo>
                  <a:lnTo>
                    <a:pt x="556" y="1323"/>
                  </a:lnTo>
                  <a:lnTo>
                    <a:pt x="57" y="1259"/>
                  </a:lnTo>
                  <a:lnTo>
                    <a:pt x="57" y="1230"/>
                  </a:lnTo>
                  <a:lnTo>
                    <a:pt x="16" y="1225"/>
                  </a:lnTo>
                  <a:lnTo>
                    <a:pt x="16" y="18"/>
                  </a:lnTo>
                  <a:lnTo>
                    <a:pt x="0" y="0"/>
                  </a:lnTo>
                  <a:lnTo>
                    <a:pt x="0" y="1242"/>
                  </a:lnTo>
                  <a:lnTo>
                    <a:pt x="39" y="1248"/>
                  </a:lnTo>
                  <a:lnTo>
                    <a:pt x="39" y="1277"/>
                  </a:lnTo>
                  <a:lnTo>
                    <a:pt x="556" y="1343"/>
                  </a:lnTo>
                  <a:lnTo>
                    <a:pt x="926" y="1191"/>
                  </a:lnTo>
                  <a:lnTo>
                    <a:pt x="941" y="1185"/>
                  </a:lnTo>
                  <a:lnTo>
                    <a:pt x="951" y="1176"/>
                  </a:lnTo>
                  <a:lnTo>
                    <a:pt x="958" y="1165"/>
                  </a:lnTo>
                  <a:lnTo>
                    <a:pt x="962" y="1153"/>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18" name="Freeform 222"/>
            <p:cNvSpPr>
              <a:spLocks/>
            </p:cNvSpPr>
            <p:nvPr/>
          </p:nvSpPr>
          <p:spPr bwMode="auto">
            <a:xfrm>
              <a:off x="4464" y="2064"/>
              <a:ext cx="384" cy="771"/>
            </a:xfrm>
            <a:custGeom>
              <a:avLst/>
              <a:gdLst/>
              <a:ahLst/>
              <a:cxnLst>
                <a:cxn ang="0">
                  <a:pos x="964" y="1208"/>
                </a:cxn>
                <a:cxn ang="0">
                  <a:pos x="1017" y="1185"/>
                </a:cxn>
                <a:cxn ang="0">
                  <a:pos x="1017" y="162"/>
                </a:cxn>
                <a:cxn ang="0">
                  <a:pos x="559" y="0"/>
                </a:cxn>
                <a:cxn ang="0">
                  <a:pos x="0" y="55"/>
                </a:cxn>
                <a:cxn ang="0">
                  <a:pos x="17" y="73"/>
                </a:cxn>
                <a:cxn ang="0">
                  <a:pos x="556" y="21"/>
                </a:cxn>
                <a:cxn ang="0">
                  <a:pos x="581" y="31"/>
                </a:cxn>
                <a:cxn ang="0">
                  <a:pos x="986" y="174"/>
                </a:cxn>
                <a:cxn ang="0">
                  <a:pos x="1002" y="179"/>
                </a:cxn>
                <a:cxn ang="0">
                  <a:pos x="1002" y="1170"/>
                </a:cxn>
                <a:cxn ang="0">
                  <a:pos x="986" y="1175"/>
                </a:cxn>
                <a:cxn ang="0">
                  <a:pos x="964" y="1184"/>
                </a:cxn>
                <a:cxn ang="0">
                  <a:pos x="964" y="1208"/>
                </a:cxn>
              </a:cxnLst>
              <a:rect l="0" t="0" r="r" b="b"/>
              <a:pathLst>
                <a:path w="1017" h="1208">
                  <a:moveTo>
                    <a:pt x="964" y="1208"/>
                  </a:moveTo>
                  <a:lnTo>
                    <a:pt x="1017" y="1185"/>
                  </a:lnTo>
                  <a:lnTo>
                    <a:pt x="1017" y="162"/>
                  </a:lnTo>
                  <a:lnTo>
                    <a:pt x="559" y="0"/>
                  </a:lnTo>
                  <a:lnTo>
                    <a:pt x="0" y="55"/>
                  </a:lnTo>
                  <a:lnTo>
                    <a:pt x="17" y="73"/>
                  </a:lnTo>
                  <a:lnTo>
                    <a:pt x="556" y="21"/>
                  </a:lnTo>
                  <a:lnTo>
                    <a:pt x="581" y="31"/>
                  </a:lnTo>
                  <a:lnTo>
                    <a:pt x="986" y="174"/>
                  </a:lnTo>
                  <a:lnTo>
                    <a:pt x="1002" y="179"/>
                  </a:lnTo>
                  <a:lnTo>
                    <a:pt x="1002" y="1170"/>
                  </a:lnTo>
                  <a:lnTo>
                    <a:pt x="986" y="1175"/>
                  </a:lnTo>
                  <a:lnTo>
                    <a:pt x="964" y="1184"/>
                  </a:lnTo>
                  <a:lnTo>
                    <a:pt x="964" y="120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19" name="Freeform 223"/>
            <p:cNvSpPr>
              <a:spLocks/>
            </p:cNvSpPr>
            <p:nvPr/>
          </p:nvSpPr>
          <p:spPr bwMode="auto">
            <a:xfrm>
              <a:off x="4594" y="2328"/>
              <a:ext cx="55" cy="14"/>
            </a:xfrm>
            <a:custGeom>
              <a:avLst/>
              <a:gdLst/>
              <a:ahLst/>
              <a:cxnLst>
                <a:cxn ang="0">
                  <a:pos x="42" y="23"/>
                </a:cxn>
                <a:cxn ang="0">
                  <a:pos x="96" y="20"/>
                </a:cxn>
                <a:cxn ang="0">
                  <a:pos x="96" y="18"/>
                </a:cxn>
                <a:cxn ang="0">
                  <a:pos x="143" y="18"/>
                </a:cxn>
                <a:cxn ang="0">
                  <a:pos x="143" y="0"/>
                </a:cxn>
                <a:cxn ang="0">
                  <a:pos x="0" y="4"/>
                </a:cxn>
                <a:cxn ang="0">
                  <a:pos x="0" y="20"/>
                </a:cxn>
                <a:cxn ang="0">
                  <a:pos x="42" y="20"/>
                </a:cxn>
                <a:cxn ang="0">
                  <a:pos x="42" y="23"/>
                </a:cxn>
              </a:cxnLst>
              <a:rect l="0" t="0" r="r" b="b"/>
              <a:pathLst>
                <a:path w="143" h="23">
                  <a:moveTo>
                    <a:pt x="42" y="23"/>
                  </a:moveTo>
                  <a:lnTo>
                    <a:pt x="96" y="20"/>
                  </a:lnTo>
                  <a:lnTo>
                    <a:pt x="96" y="18"/>
                  </a:lnTo>
                  <a:lnTo>
                    <a:pt x="143" y="18"/>
                  </a:lnTo>
                  <a:lnTo>
                    <a:pt x="143" y="0"/>
                  </a:lnTo>
                  <a:lnTo>
                    <a:pt x="0" y="4"/>
                  </a:lnTo>
                  <a:lnTo>
                    <a:pt x="0" y="20"/>
                  </a:lnTo>
                  <a:lnTo>
                    <a:pt x="42" y="20"/>
                  </a:lnTo>
                  <a:lnTo>
                    <a:pt x="42" y="23"/>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0" name="Freeform 224"/>
            <p:cNvSpPr>
              <a:spLocks/>
            </p:cNvSpPr>
            <p:nvPr/>
          </p:nvSpPr>
          <p:spPr bwMode="auto">
            <a:xfrm>
              <a:off x="4659" y="2462"/>
              <a:ext cx="2" cy="47"/>
            </a:xfrm>
            <a:custGeom>
              <a:avLst/>
              <a:gdLst/>
              <a:ahLst/>
              <a:cxnLst>
                <a:cxn ang="0">
                  <a:pos x="6" y="0"/>
                </a:cxn>
                <a:cxn ang="0">
                  <a:pos x="0" y="76"/>
                </a:cxn>
                <a:cxn ang="0">
                  <a:pos x="6" y="76"/>
                </a:cxn>
                <a:cxn ang="0">
                  <a:pos x="6" y="0"/>
                </a:cxn>
              </a:cxnLst>
              <a:rect l="0" t="0" r="r" b="b"/>
              <a:pathLst>
                <a:path w="6" h="76">
                  <a:moveTo>
                    <a:pt x="6" y="0"/>
                  </a:moveTo>
                  <a:lnTo>
                    <a:pt x="0" y="76"/>
                  </a:lnTo>
                  <a:lnTo>
                    <a:pt x="6" y="76"/>
                  </a:lnTo>
                  <a:lnTo>
                    <a:pt x="6" y="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1" name="Freeform 225"/>
            <p:cNvSpPr>
              <a:spLocks/>
            </p:cNvSpPr>
            <p:nvPr/>
          </p:nvSpPr>
          <p:spPr bwMode="auto">
            <a:xfrm>
              <a:off x="4658" y="2378"/>
              <a:ext cx="3" cy="47"/>
            </a:xfrm>
            <a:custGeom>
              <a:avLst/>
              <a:gdLst/>
              <a:ahLst/>
              <a:cxnLst>
                <a:cxn ang="0">
                  <a:pos x="0" y="74"/>
                </a:cxn>
                <a:cxn ang="0">
                  <a:pos x="9" y="74"/>
                </a:cxn>
                <a:cxn ang="0">
                  <a:pos x="9" y="0"/>
                </a:cxn>
                <a:cxn ang="0">
                  <a:pos x="0" y="74"/>
                </a:cxn>
              </a:cxnLst>
              <a:rect l="0" t="0" r="r" b="b"/>
              <a:pathLst>
                <a:path w="9" h="74">
                  <a:moveTo>
                    <a:pt x="0" y="74"/>
                  </a:moveTo>
                  <a:lnTo>
                    <a:pt x="9" y="74"/>
                  </a:lnTo>
                  <a:lnTo>
                    <a:pt x="9" y="0"/>
                  </a:lnTo>
                  <a:lnTo>
                    <a:pt x="0" y="7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2" name="Freeform 226"/>
            <p:cNvSpPr>
              <a:spLocks/>
            </p:cNvSpPr>
            <p:nvPr/>
          </p:nvSpPr>
          <p:spPr bwMode="auto">
            <a:xfrm>
              <a:off x="4631" y="2474"/>
              <a:ext cx="19" cy="24"/>
            </a:xfrm>
            <a:custGeom>
              <a:avLst/>
              <a:gdLst/>
              <a:ahLst/>
              <a:cxnLst>
                <a:cxn ang="0">
                  <a:pos x="0" y="36"/>
                </a:cxn>
                <a:cxn ang="0">
                  <a:pos x="7" y="0"/>
                </a:cxn>
                <a:cxn ang="0">
                  <a:pos x="49" y="1"/>
                </a:cxn>
                <a:cxn ang="0">
                  <a:pos x="43" y="38"/>
                </a:cxn>
                <a:cxn ang="0">
                  <a:pos x="0" y="36"/>
                </a:cxn>
              </a:cxnLst>
              <a:rect l="0" t="0" r="r" b="b"/>
              <a:pathLst>
                <a:path w="49" h="38">
                  <a:moveTo>
                    <a:pt x="0" y="36"/>
                  </a:moveTo>
                  <a:lnTo>
                    <a:pt x="7" y="0"/>
                  </a:lnTo>
                  <a:lnTo>
                    <a:pt x="49" y="1"/>
                  </a:lnTo>
                  <a:lnTo>
                    <a:pt x="43" y="38"/>
                  </a:lnTo>
                  <a:lnTo>
                    <a:pt x="0" y="3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3" name="Freeform 227"/>
            <p:cNvSpPr>
              <a:spLocks/>
            </p:cNvSpPr>
            <p:nvPr/>
          </p:nvSpPr>
          <p:spPr bwMode="auto">
            <a:xfrm>
              <a:off x="4584" y="2392"/>
              <a:ext cx="18" cy="33"/>
            </a:xfrm>
            <a:custGeom>
              <a:avLst/>
              <a:gdLst/>
              <a:ahLst/>
              <a:cxnLst>
                <a:cxn ang="0">
                  <a:pos x="14" y="35"/>
                </a:cxn>
                <a:cxn ang="0">
                  <a:pos x="15" y="27"/>
                </a:cxn>
                <a:cxn ang="0">
                  <a:pos x="17" y="19"/>
                </a:cxn>
                <a:cxn ang="0">
                  <a:pos x="20" y="12"/>
                </a:cxn>
                <a:cxn ang="0">
                  <a:pos x="26" y="7"/>
                </a:cxn>
                <a:cxn ang="0">
                  <a:pos x="31" y="4"/>
                </a:cxn>
                <a:cxn ang="0">
                  <a:pos x="38" y="3"/>
                </a:cxn>
                <a:cxn ang="0">
                  <a:pos x="47" y="1"/>
                </a:cxn>
                <a:cxn ang="0">
                  <a:pos x="38" y="0"/>
                </a:cxn>
                <a:cxn ang="0">
                  <a:pos x="30" y="0"/>
                </a:cxn>
                <a:cxn ang="0">
                  <a:pos x="21" y="1"/>
                </a:cxn>
                <a:cxn ang="0">
                  <a:pos x="15" y="6"/>
                </a:cxn>
                <a:cxn ang="0">
                  <a:pos x="10" y="12"/>
                </a:cxn>
                <a:cxn ang="0">
                  <a:pos x="5" y="21"/>
                </a:cxn>
                <a:cxn ang="0">
                  <a:pos x="0" y="51"/>
                </a:cxn>
                <a:cxn ang="0">
                  <a:pos x="11" y="51"/>
                </a:cxn>
                <a:cxn ang="0">
                  <a:pos x="14" y="35"/>
                </a:cxn>
              </a:cxnLst>
              <a:rect l="0" t="0" r="r" b="b"/>
              <a:pathLst>
                <a:path w="47" h="51">
                  <a:moveTo>
                    <a:pt x="14" y="35"/>
                  </a:moveTo>
                  <a:lnTo>
                    <a:pt x="15" y="27"/>
                  </a:lnTo>
                  <a:lnTo>
                    <a:pt x="17" y="19"/>
                  </a:lnTo>
                  <a:lnTo>
                    <a:pt x="20" y="12"/>
                  </a:lnTo>
                  <a:lnTo>
                    <a:pt x="26" y="7"/>
                  </a:lnTo>
                  <a:lnTo>
                    <a:pt x="31" y="4"/>
                  </a:lnTo>
                  <a:lnTo>
                    <a:pt x="38" y="3"/>
                  </a:lnTo>
                  <a:lnTo>
                    <a:pt x="47" y="1"/>
                  </a:lnTo>
                  <a:lnTo>
                    <a:pt x="38" y="0"/>
                  </a:lnTo>
                  <a:lnTo>
                    <a:pt x="30" y="0"/>
                  </a:lnTo>
                  <a:lnTo>
                    <a:pt x="21" y="1"/>
                  </a:lnTo>
                  <a:lnTo>
                    <a:pt x="15" y="6"/>
                  </a:lnTo>
                  <a:lnTo>
                    <a:pt x="10" y="12"/>
                  </a:lnTo>
                  <a:lnTo>
                    <a:pt x="5" y="21"/>
                  </a:lnTo>
                  <a:lnTo>
                    <a:pt x="0" y="51"/>
                  </a:lnTo>
                  <a:lnTo>
                    <a:pt x="11" y="51"/>
                  </a:lnTo>
                  <a:lnTo>
                    <a:pt x="14" y="3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4" name="Freeform 228"/>
            <p:cNvSpPr>
              <a:spLocks/>
            </p:cNvSpPr>
            <p:nvPr/>
          </p:nvSpPr>
          <p:spPr bwMode="auto">
            <a:xfrm>
              <a:off x="4591" y="2398"/>
              <a:ext cx="15" cy="34"/>
            </a:xfrm>
            <a:custGeom>
              <a:avLst/>
              <a:gdLst/>
              <a:ahLst/>
              <a:cxnLst>
                <a:cxn ang="0">
                  <a:pos x="0" y="41"/>
                </a:cxn>
                <a:cxn ang="0">
                  <a:pos x="7" y="48"/>
                </a:cxn>
                <a:cxn ang="0">
                  <a:pos x="16" y="51"/>
                </a:cxn>
                <a:cxn ang="0">
                  <a:pos x="25" y="51"/>
                </a:cxn>
                <a:cxn ang="0">
                  <a:pos x="32" y="47"/>
                </a:cxn>
                <a:cxn ang="0">
                  <a:pos x="39" y="39"/>
                </a:cxn>
                <a:cxn ang="0">
                  <a:pos x="41" y="29"/>
                </a:cxn>
                <a:cxn ang="0">
                  <a:pos x="40" y="18"/>
                </a:cxn>
                <a:cxn ang="0">
                  <a:pos x="36" y="9"/>
                </a:cxn>
                <a:cxn ang="0">
                  <a:pos x="28" y="3"/>
                </a:cxn>
                <a:cxn ang="0">
                  <a:pos x="20" y="0"/>
                </a:cxn>
                <a:cxn ang="0">
                  <a:pos x="12" y="1"/>
                </a:cxn>
                <a:cxn ang="0">
                  <a:pos x="4" y="6"/>
                </a:cxn>
                <a:cxn ang="0">
                  <a:pos x="11" y="3"/>
                </a:cxn>
                <a:cxn ang="0">
                  <a:pos x="18" y="3"/>
                </a:cxn>
                <a:cxn ang="0">
                  <a:pos x="25" y="4"/>
                </a:cxn>
                <a:cxn ang="0">
                  <a:pos x="30" y="9"/>
                </a:cxn>
                <a:cxn ang="0">
                  <a:pos x="34" y="15"/>
                </a:cxn>
                <a:cxn ang="0">
                  <a:pos x="35" y="24"/>
                </a:cxn>
                <a:cxn ang="0">
                  <a:pos x="34" y="32"/>
                </a:cxn>
                <a:cxn ang="0">
                  <a:pos x="31" y="39"/>
                </a:cxn>
                <a:cxn ang="0">
                  <a:pos x="26" y="44"/>
                </a:cxn>
                <a:cxn ang="0">
                  <a:pos x="20" y="47"/>
                </a:cxn>
                <a:cxn ang="0">
                  <a:pos x="13" y="48"/>
                </a:cxn>
                <a:cxn ang="0">
                  <a:pos x="7" y="45"/>
                </a:cxn>
                <a:cxn ang="0">
                  <a:pos x="0" y="41"/>
                </a:cxn>
              </a:cxnLst>
              <a:rect l="0" t="0" r="r" b="b"/>
              <a:pathLst>
                <a:path w="41" h="51">
                  <a:moveTo>
                    <a:pt x="0" y="41"/>
                  </a:moveTo>
                  <a:lnTo>
                    <a:pt x="7" y="48"/>
                  </a:lnTo>
                  <a:lnTo>
                    <a:pt x="16" y="51"/>
                  </a:lnTo>
                  <a:lnTo>
                    <a:pt x="25" y="51"/>
                  </a:lnTo>
                  <a:lnTo>
                    <a:pt x="32" y="47"/>
                  </a:lnTo>
                  <a:lnTo>
                    <a:pt x="39" y="39"/>
                  </a:lnTo>
                  <a:lnTo>
                    <a:pt x="41" y="29"/>
                  </a:lnTo>
                  <a:lnTo>
                    <a:pt x="40" y="18"/>
                  </a:lnTo>
                  <a:lnTo>
                    <a:pt x="36" y="9"/>
                  </a:lnTo>
                  <a:lnTo>
                    <a:pt x="28" y="3"/>
                  </a:lnTo>
                  <a:lnTo>
                    <a:pt x="20" y="0"/>
                  </a:lnTo>
                  <a:lnTo>
                    <a:pt x="12" y="1"/>
                  </a:lnTo>
                  <a:lnTo>
                    <a:pt x="4" y="6"/>
                  </a:lnTo>
                  <a:lnTo>
                    <a:pt x="11" y="3"/>
                  </a:lnTo>
                  <a:lnTo>
                    <a:pt x="18" y="3"/>
                  </a:lnTo>
                  <a:lnTo>
                    <a:pt x="25" y="4"/>
                  </a:lnTo>
                  <a:lnTo>
                    <a:pt x="30" y="9"/>
                  </a:lnTo>
                  <a:lnTo>
                    <a:pt x="34" y="15"/>
                  </a:lnTo>
                  <a:lnTo>
                    <a:pt x="35" y="24"/>
                  </a:lnTo>
                  <a:lnTo>
                    <a:pt x="34" y="32"/>
                  </a:lnTo>
                  <a:lnTo>
                    <a:pt x="31" y="39"/>
                  </a:lnTo>
                  <a:lnTo>
                    <a:pt x="26" y="44"/>
                  </a:lnTo>
                  <a:lnTo>
                    <a:pt x="20" y="47"/>
                  </a:lnTo>
                  <a:lnTo>
                    <a:pt x="13" y="48"/>
                  </a:lnTo>
                  <a:lnTo>
                    <a:pt x="7" y="45"/>
                  </a:lnTo>
                  <a:lnTo>
                    <a:pt x="0" y="4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5" name="Freeform 229"/>
            <p:cNvSpPr>
              <a:spLocks/>
            </p:cNvSpPr>
            <p:nvPr/>
          </p:nvSpPr>
          <p:spPr bwMode="auto">
            <a:xfrm>
              <a:off x="4586" y="2477"/>
              <a:ext cx="15" cy="31"/>
            </a:xfrm>
            <a:custGeom>
              <a:avLst/>
              <a:gdLst/>
              <a:ahLst/>
              <a:cxnLst>
                <a:cxn ang="0">
                  <a:pos x="0" y="46"/>
                </a:cxn>
                <a:cxn ang="0">
                  <a:pos x="9" y="48"/>
                </a:cxn>
                <a:cxn ang="0">
                  <a:pos x="12" y="36"/>
                </a:cxn>
                <a:cxn ang="0">
                  <a:pos x="9" y="31"/>
                </a:cxn>
                <a:cxn ang="0">
                  <a:pos x="9" y="19"/>
                </a:cxn>
                <a:cxn ang="0">
                  <a:pos x="13" y="13"/>
                </a:cxn>
                <a:cxn ang="0">
                  <a:pos x="19" y="6"/>
                </a:cxn>
                <a:cxn ang="0">
                  <a:pos x="23" y="4"/>
                </a:cxn>
                <a:cxn ang="0">
                  <a:pos x="28" y="3"/>
                </a:cxn>
                <a:cxn ang="0">
                  <a:pos x="31" y="3"/>
                </a:cxn>
                <a:cxn ang="0">
                  <a:pos x="38" y="4"/>
                </a:cxn>
                <a:cxn ang="0">
                  <a:pos x="31" y="0"/>
                </a:cxn>
                <a:cxn ang="0">
                  <a:pos x="23" y="0"/>
                </a:cxn>
                <a:cxn ang="0">
                  <a:pos x="17" y="1"/>
                </a:cxn>
                <a:cxn ang="0">
                  <a:pos x="10" y="6"/>
                </a:cxn>
                <a:cxn ang="0">
                  <a:pos x="7" y="15"/>
                </a:cxn>
                <a:cxn ang="0">
                  <a:pos x="3" y="24"/>
                </a:cxn>
                <a:cxn ang="0">
                  <a:pos x="0" y="46"/>
                </a:cxn>
              </a:cxnLst>
              <a:rect l="0" t="0" r="r" b="b"/>
              <a:pathLst>
                <a:path w="38" h="48">
                  <a:moveTo>
                    <a:pt x="0" y="46"/>
                  </a:moveTo>
                  <a:lnTo>
                    <a:pt x="9" y="48"/>
                  </a:lnTo>
                  <a:lnTo>
                    <a:pt x="12" y="36"/>
                  </a:lnTo>
                  <a:lnTo>
                    <a:pt x="9" y="31"/>
                  </a:lnTo>
                  <a:lnTo>
                    <a:pt x="9" y="19"/>
                  </a:lnTo>
                  <a:lnTo>
                    <a:pt x="13" y="13"/>
                  </a:lnTo>
                  <a:lnTo>
                    <a:pt x="19" y="6"/>
                  </a:lnTo>
                  <a:lnTo>
                    <a:pt x="23" y="4"/>
                  </a:lnTo>
                  <a:lnTo>
                    <a:pt x="28" y="3"/>
                  </a:lnTo>
                  <a:lnTo>
                    <a:pt x="31" y="3"/>
                  </a:lnTo>
                  <a:lnTo>
                    <a:pt x="38" y="4"/>
                  </a:lnTo>
                  <a:lnTo>
                    <a:pt x="31" y="0"/>
                  </a:lnTo>
                  <a:lnTo>
                    <a:pt x="23" y="0"/>
                  </a:lnTo>
                  <a:lnTo>
                    <a:pt x="17" y="1"/>
                  </a:lnTo>
                  <a:lnTo>
                    <a:pt x="10" y="6"/>
                  </a:lnTo>
                  <a:lnTo>
                    <a:pt x="7" y="15"/>
                  </a:lnTo>
                  <a:lnTo>
                    <a:pt x="3" y="24"/>
                  </a:lnTo>
                  <a:lnTo>
                    <a:pt x="0" y="4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6" name="Freeform 230"/>
            <p:cNvSpPr>
              <a:spLocks/>
            </p:cNvSpPr>
            <p:nvPr/>
          </p:nvSpPr>
          <p:spPr bwMode="auto">
            <a:xfrm>
              <a:off x="4634" y="2398"/>
              <a:ext cx="8" cy="27"/>
            </a:xfrm>
            <a:custGeom>
              <a:avLst/>
              <a:gdLst/>
              <a:ahLst/>
              <a:cxnLst>
                <a:cxn ang="0">
                  <a:pos x="20" y="42"/>
                </a:cxn>
                <a:cxn ang="0">
                  <a:pos x="20" y="20"/>
                </a:cxn>
                <a:cxn ang="0">
                  <a:pos x="6" y="0"/>
                </a:cxn>
                <a:cxn ang="0">
                  <a:pos x="0" y="42"/>
                </a:cxn>
                <a:cxn ang="0">
                  <a:pos x="20" y="42"/>
                </a:cxn>
              </a:cxnLst>
              <a:rect l="0" t="0" r="r" b="b"/>
              <a:pathLst>
                <a:path w="20" h="42">
                  <a:moveTo>
                    <a:pt x="20" y="42"/>
                  </a:moveTo>
                  <a:lnTo>
                    <a:pt x="20" y="20"/>
                  </a:lnTo>
                  <a:lnTo>
                    <a:pt x="6" y="0"/>
                  </a:lnTo>
                  <a:lnTo>
                    <a:pt x="0" y="42"/>
                  </a:lnTo>
                  <a:lnTo>
                    <a:pt x="20" y="4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7" name="Freeform 231"/>
            <p:cNvSpPr>
              <a:spLocks/>
            </p:cNvSpPr>
            <p:nvPr/>
          </p:nvSpPr>
          <p:spPr bwMode="auto">
            <a:xfrm>
              <a:off x="4636" y="2388"/>
              <a:ext cx="12" cy="17"/>
            </a:xfrm>
            <a:custGeom>
              <a:avLst/>
              <a:gdLst/>
              <a:ahLst/>
              <a:cxnLst>
                <a:cxn ang="0">
                  <a:pos x="0" y="17"/>
                </a:cxn>
                <a:cxn ang="0">
                  <a:pos x="20" y="17"/>
                </a:cxn>
                <a:cxn ang="0">
                  <a:pos x="27" y="27"/>
                </a:cxn>
                <a:cxn ang="0">
                  <a:pos x="30" y="0"/>
                </a:cxn>
                <a:cxn ang="0">
                  <a:pos x="4" y="0"/>
                </a:cxn>
                <a:cxn ang="0">
                  <a:pos x="0" y="17"/>
                </a:cxn>
              </a:cxnLst>
              <a:rect l="0" t="0" r="r" b="b"/>
              <a:pathLst>
                <a:path w="30" h="27">
                  <a:moveTo>
                    <a:pt x="0" y="17"/>
                  </a:moveTo>
                  <a:lnTo>
                    <a:pt x="20" y="17"/>
                  </a:lnTo>
                  <a:lnTo>
                    <a:pt x="27" y="27"/>
                  </a:lnTo>
                  <a:lnTo>
                    <a:pt x="30" y="0"/>
                  </a:lnTo>
                  <a:lnTo>
                    <a:pt x="4" y="0"/>
                  </a:lnTo>
                  <a:lnTo>
                    <a:pt x="0" y="17"/>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8" name="Freeform 232"/>
            <p:cNvSpPr>
              <a:spLocks/>
            </p:cNvSpPr>
            <p:nvPr/>
          </p:nvSpPr>
          <p:spPr bwMode="auto">
            <a:xfrm>
              <a:off x="4592" y="2483"/>
              <a:ext cx="10" cy="23"/>
            </a:xfrm>
            <a:custGeom>
              <a:avLst/>
              <a:gdLst/>
              <a:ahLst/>
              <a:cxnLst>
                <a:cxn ang="0">
                  <a:pos x="19" y="6"/>
                </a:cxn>
                <a:cxn ang="0">
                  <a:pos x="22" y="11"/>
                </a:cxn>
                <a:cxn ang="0">
                  <a:pos x="23" y="17"/>
                </a:cxn>
                <a:cxn ang="0">
                  <a:pos x="22" y="23"/>
                </a:cxn>
                <a:cxn ang="0">
                  <a:pos x="21" y="29"/>
                </a:cxn>
                <a:cxn ang="0">
                  <a:pos x="17" y="32"/>
                </a:cxn>
                <a:cxn ang="0">
                  <a:pos x="12" y="33"/>
                </a:cxn>
                <a:cxn ang="0">
                  <a:pos x="8" y="35"/>
                </a:cxn>
                <a:cxn ang="0">
                  <a:pos x="3" y="35"/>
                </a:cxn>
                <a:cxn ang="0">
                  <a:pos x="0" y="33"/>
                </a:cxn>
                <a:cxn ang="0">
                  <a:pos x="3" y="36"/>
                </a:cxn>
                <a:cxn ang="0">
                  <a:pos x="7" y="38"/>
                </a:cxn>
                <a:cxn ang="0">
                  <a:pos x="17" y="38"/>
                </a:cxn>
                <a:cxn ang="0">
                  <a:pos x="21" y="35"/>
                </a:cxn>
                <a:cxn ang="0">
                  <a:pos x="24" y="30"/>
                </a:cxn>
                <a:cxn ang="0">
                  <a:pos x="27" y="26"/>
                </a:cxn>
                <a:cxn ang="0">
                  <a:pos x="27" y="14"/>
                </a:cxn>
                <a:cxn ang="0">
                  <a:pos x="24" y="8"/>
                </a:cxn>
                <a:cxn ang="0">
                  <a:pos x="21" y="5"/>
                </a:cxn>
                <a:cxn ang="0">
                  <a:pos x="17" y="2"/>
                </a:cxn>
                <a:cxn ang="0">
                  <a:pos x="12" y="0"/>
                </a:cxn>
                <a:cxn ang="0">
                  <a:pos x="16" y="3"/>
                </a:cxn>
                <a:cxn ang="0">
                  <a:pos x="19" y="6"/>
                </a:cxn>
              </a:cxnLst>
              <a:rect l="0" t="0" r="r" b="b"/>
              <a:pathLst>
                <a:path w="27" h="38">
                  <a:moveTo>
                    <a:pt x="19" y="6"/>
                  </a:moveTo>
                  <a:lnTo>
                    <a:pt x="22" y="11"/>
                  </a:lnTo>
                  <a:lnTo>
                    <a:pt x="23" y="17"/>
                  </a:lnTo>
                  <a:lnTo>
                    <a:pt x="22" y="23"/>
                  </a:lnTo>
                  <a:lnTo>
                    <a:pt x="21" y="29"/>
                  </a:lnTo>
                  <a:lnTo>
                    <a:pt x="17" y="32"/>
                  </a:lnTo>
                  <a:lnTo>
                    <a:pt x="12" y="33"/>
                  </a:lnTo>
                  <a:lnTo>
                    <a:pt x="8" y="35"/>
                  </a:lnTo>
                  <a:lnTo>
                    <a:pt x="3" y="35"/>
                  </a:lnTo>
                  <a:lnTo>
                    <a:pt x="0" y="33"/>
                  </a:lnTo>
                  <a:lnTo>
                    <a:pt x="3" y="36"/>
                  </a:lnTo>
                  <a:lnTo>
                    <a:pt x="7" y="38"/>
                  </a:lnTo>
                  <a:lnTo>
                    <a:pt x="17" y="38"/>
                  </a:lnTo>
                  <a:lnTo>
                    <a:pt x="21" y="35"/>
                  </a:lnTo>
                  <a:lnTo>
                    <a:pt x="24" y="30"/>
                  </a:lnTo>
                  <a:lnTo>
                    <a:pt x="27" y="26"/>
                  </a:lnTo>
                  <a:lnTo>
                    <a:pt x="27" y="14"/>
                  </a:lnTo>
                  <a:lnTo>
                    <a:pt x="24" y="8"/>
                  </a:lnTo>
                  <a:lnTo>
                    <a:pt x="21" y="5"/>
                  </a:lnTo>
                  <a:lnTo>
                    <a:pt x="17" y="2"/>
                  </a:lnTo>
                  <a:lnTo>
                    <a:pt x="12" y="0"/>
                  </a:lnTo>
                  <a:lnTo>
                    <a:pt x="16" y="3"/>
                  </a:lnTo>
                  <a:lnTo>
                    <a:pt x="19" y="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29" name="Freeform 233"/>
            <p:cNvSpPr>
              <a:spLocks/>
            </p:cNvSpPr>
            <p:nvPr/>
          </p:nvSpPr>
          <p:spPr bwMode="auto">
            <a:xfrm>
              <a:off x="4635" y="2346"/>
              <a:ext cx="8" cy="8"/>
            </a:xfrm>
            <a:custGeom>
              <a:avLst/>
              <a:gdLst/>
              <a:ahLst/>
              <a:cxnLst>
                <a:cxn ang="0">
                  <a:pos x="0" y="12"/>
                </a:cxn>
                <a:cxn ang="0">
                  <a:pos x="20" y="10"/>
                </a:cxn>
                <a:cxn ang="0">
                  <a:pos x="20" y="0"/>
                </a:cxn>
                <a:cxn ang="0">
                  <a:pos x="0" y="0"/>
                </a:cxn>
                <a:cxn ang="0">
                  <a:pos x="0" y="12"/>
                </a:cxn>
              </a:cxnLst>
              <a:rect l="0" t="0" r="r" b="b"/>
              <a:pathLst>
                <a:path w="20" h="12">
                  <a:moveTo>
                    <a:pt x="0" y="12"/>
                  </a:moveTo>
                  <a:lnTo>
                    <a:pt x="20" y="10"/>
                  </a:lnTo>
                  <a:lnTo>
                    <a:pt x="20" y="0"/>
                  </a:lnTo>
                  <a:lnTo>
                    <a:pt x="0" y="0"/>
                  </a:lnTo>
                  <a:lnTo>
                    <a:pt x="0" y="1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330" name="Rectangle 234"/>
            <p:cNvSpPr>
              <a:spLocks noChangeArrowheads="1"/>
            </p:cNvSpPr>
            <p:nvPr/>
          </p:nvSpPr>
          <p:spPr bwMode="auto">
            <a:xfrm>
              <a:off x="4599" y="2351"/>
              <a:ext cx="4" cy="3"/>
            </a:xfrm>
            <a:prstGeom prst="rect">
              <a:avLst/>
            </a:prstGeom>
            <a:solidFill>
              <a:srgbClr val="000000"/>
            </a:solidFill>
            <a:ln w="0">
              <a:solidFill>
                <a:srgbClr val="000000"/>
              </a:solidFill>
              <a:miter lim="800000"/>
              <a:headEnd/>
              <a:tailEnd/>
            </a:ln>
          </p:spPr>
          <p:txBody>
            <a:bodyPr>
              <a:prstTxWarp prst="textNoShape">
                <a:avLst/>
              </a:prstTxWarp>
            </a:bodyPr>
            <a:lstStyle/>
            <a:p>
              <a:endParaRPr lang="en-US"/>
            </a:p>
          </p:txBody>
        </p:sp>
      </p:grpSp>
      <p:grpSp>
        <p:nvGrpSpPr>
          <p:cNvPr id="644331" name="Group 235"/>
          <p:cNvGrpSpPr>
            <a:grpSpLocks/>
          </p:cNvGrpSpPr>
          <p:nvPr/>
        </p:nvGrpSpPr>
        <p:grpSpPr bwMode="auto">
          <a:xfrm>
            <a:off x="4918075" y="2755900"/>
            <a:ext cx="701675" cy="349250"/>
            <a:chOff x="4464" y="2064"/>
            <a:chExt cx="384" cy="892"/>
          </a:xfrm>
        </p:grpSpPr>
        <p:sp>
          <p:nvSpPr>
            <p:cNvPr id="644332" name="Freeform 236"/>
            <p:cNvSpPr>
              <a:spLocks/>
            </p:cNvSpPr>
            <p:nvPr/>
          </p:nvSpPr>
          <p:spPr bwMode="auto">
            <a:xfrm>
              <a:off x="4471" y="2077"/>
              <a:ext cx="204" cy="847"/>
            </a:xfrm>
            <a:custGeom>
              <a:avLst/>
              <a:gdLst/>
              <a:ahLst/>
              <a:cxnLst>
                <a:cxn ang="0">
                  <a:pos x="539" y="0"/>
                </a:cxn>
                <a:cxn ang="0">
                  <a:pos x="0" y="52"/>
                </a:cxn>
                <a:cxn ang="0">
                  <a:pos x="0" y="1259"/>
                </a:cxn>
                <a:cxn ang="0">
                  <a:pos x="40" y="1264"/>
                </a:cxn>
                <a:cxn ang="0">
                  <a:pos x="539" y="1327"/>
                </a:cxn>
                <a:cxn ang="0">
                  <a:pos x="539" y="0"/>
                </a:cxn>
              </a:cxnLst>
              <a:rect l="0" t="0" r="r" b="b"/>
              <a:pathLst>
                <a:path w="539" h="1327">
                  <a:moveTo>
                    <a:pt x="539" y="0"/>
                  </a:moveTo>
                  <a:lnTo>
                    <a:pt x="0" y="52"/>
                  </a:lnTo>
                  <a:lnTo>
                    <a:pt x="0" y="1259"/>
                  </a:lnTo>
                  <a:lnTo>
                    <a:pt x="40" y="1264"/>
                  </a:lnTo>
                  <a:lnTo>
                    <a:pt x="539" y="1327"/>
                  </a:lnTo>
                  <a:lnTo>
                    <a:pt x="539" y="0"/>
                  </a:lnTo>
                  <a:close/>
                </a:path>
              </a:pathLst>
            </a:custGeom>
            <a:solidFill>
              <a:schemeClr val="hlink"/>
            </a:solidFill>
            <a:ln w="0">
              <a:solidFill>
                <a:srgbClr val="000000"/>
              </a:solidFill>
              <a:prstDash val="solid"/>
              <a:round/>
              <a:headEnd/>
              <a:tailEnd/>
            </a:ln>
          </p:spPr>
          <p:txBody>
            <a:bodyPr>
              <a:prstTxWarp prst="textNoShape">
                <a:avLst/>
              </a:prstTxWarp>
            </a:bodyPr>
            <a:lstStyle/>
            <a:p>
              <a:endParaRPr lang="en-US"/>
            </a:p>
          </p:txBody>
        </p:sp>
        <p:sp>
          <p:nvSpPr>
            <p:cNvPr id="644333" name="Freeform 237"/>
            <p:cNvSpPr>
              <a:spLocks/>
            </p:cNvSpPr>
            <p:nvPr/>
          </p:nvSpPr>
          <p:spPr bwMode="auto">
            <a:xfrm>
              <a:off x="4675" y="2077"/>
              <a:ext cx="9" cy="847"/>
            </a:xfrm>
            <a:custGeom>
              <a:avLst/>
              <a:gdLst/>
              <a:ahLst/>
              <a:cxnLst>
                <a:cxn ang="0">
                  <a:pos x="17" y="1320"/>
                </a:cxn>
                <a:cxn ang="0">
                  <a:pos x="25" y="1317"/>
                </a:cxn>
                <a:cxn ang="0">
                  <a:pos x="25" y="10"/>
                </a:cxn>
                <a:cxn ang="0">
                  <a:pos x="0" y="0"/>
                </a:cxn>
                <a:cxn ang="0">
                  <a:pos x="0" y="1327"/>
                </a:cxn>
                <a:cxn ang="0">
                  <a:pos x="17" y="1320"/>
                </a:cxn>
              </a:cxnLst>
              <a:rect l="0" t="0" r="r" b="b"/>
              <a:pathLst>
                <a:path w="25" h="1327">
                  <a:moveTo>
                    <a:pt x="17" y="1320"/>
                  </a:moveTo>
                  <a:lnTo>
                    <a:pt x="25" y="1317"/>
                  </a:lnTo>
                  <a:lnTo>
                    <a:pt x="25" y="10"/>
                  </a:lnTo>
                  <a:lnTo>
                    <a:pt x="0" y="0"/>
                  </a:lnTo>
                  <a:lnTo>
                    <a:pt x="0" y="1327"/>
                  </a:lnTo>
                  <a:lnTo>
                    <a:pt x="17" y="132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34" name="Freeform 238"/>
            <p:cNvSpPr>
              <a:spLocks/>
            </p:cNvSpPr>
            <p:nvPr/>
          </p:nvSpPr>
          <p:spPr bwMode="auto">
            <a:xfrm>
              <a:off x="4684" y="2115"/>
              <a:ext cx="153" cy="803"/>
            </a:xfrm>
            <a:custGeom>
              <a:avLst/>
              <a:gdLst/>
              <a:ahLst/>
              <a:cxnLst>
                <a:cxn ang="0">
                  <a:pos x="366" y="1109"/>
                </a:cxn>
                <a:cxn ang="0">
                  <a:pos x="383" y="1103"/>
                </a:cxn>
                <a:cxn ang="0">
                  <a:pos x="405" y="1094"/>
                </a:cxn>
                <a:cxn ang="0">
                  <a:pos x="405" y="137"/>
                </a:cxn>
                <a:cxn ang="0">
                  <a:pos x="0" y="0"/>
                </a:cxn>
                <a:cxn ang="0">
                  <a:pos x="0" y="1257"/>
                </a:cxn>
                <a:cxn ang="0">
                  <a:pos x="366" y="1109"/>
                </a:cxn>
              </a:cxnLst>
              <a:rect l="0" t="0" r="r" b="b"/>
              <a:pathLst>
                <a:path w="405" h="1257">
                  <a:moveTo>
                    <a:pt x="366" y="1109"/>
                  </a:moveTo>
                  <a:lnTo>
                    <a:pt x="383" y="1103"/>
                  </a:lnTo>
                  <a:lnTo>
                    <a:pt x="405" y="1094"/>
                  </a:lnTo>
                  <a:lnTo>
                    <a:pt x="405" y="137"/>
                  </a:lnTo>
                  <a:lnTo>
                    <a:pt x="0" y="0"/>
                  </a:lnTo>
                  <a:lnTo>
                    <a:pt x="0" y="1257"/>
                  </a:lnTo>
                  <a:lnTo>
                    <a:pt x="366" y="1109"/>
                  </a:lnTo>
                  <a:close/>
                </a:path>
              </a:pathLst>
            </a:custGeom>
            <a:solidFill>
              <a:srgbClr val="9999FF"/>
            </a:solidFill>
            <a:ln w="0">
              <a:solidFill>
                <a:srgbClr val="000000"/>
              </a:solidFill>
              <a:prstDash val="solid"/>
              <a:round/>
              <a:headEnd/>
              <a:tailEnd/>
            </a:ln>
          </p:spPr>
          <p:txBody>
            <a:bodyPr>
              <a:prstTxWarp prst="textNoShape">
                <a:avLst/>
              </a:prstTxWarp>
            </a:bodyPr>
            <a:lstStyle/>
            <a:p>
              <a:endParaRPr lang="en-US"/>
            </a:p>
          </p:txBody>
        </p:sp>
        <p:sp>
          <p:nvSpPr>
            <p:cNvPr id="644335" name="Freeform 239"/>
            <p:cNvSpPr>
              <a:spLocks/>
            </p:cNvSpPr>
            <p:nvPr/>
          </p:nvSpPr>
          <p:spPr bwMode="auto">
            <a:xfrm>
              <a:off x="4566" y="2125"/>
              <a:ext cx="9" cy="707"/>
            </a:xfrm>
            <a:custGeom>
              <a:avLst/>
              <a:gdLst/>
              <a:ahLst/>
              <a:cxnLst>
                <a:cxn ang="0">
                  <a:pos x="0" y="1108"/>
                </a:cxn>
                <a:cxn ang="0">
                  <a:pos x="17" y="1028"/>
                </a:cxn>
                <a:cxn ang="0">
                  <a:pos x="17" y="598"/>
                </a:cxn>
                <a:cxn ang="0">
                  <a:pos x="11" y="598"/>
                </a:cxn>
                <a:cxn ang="0">
                  <a:pos x="23" y="524"/>
                </a:cxn>
                <a:cxn ang="0">
                  <a:pos x="23" y="469"/>
                </a:cxn>
                <a:cxn ang="0">
                  <a:pos x="11" y="469"/>
                </a:cxn>
                <a:cxn ang="0">
                  <a:pos x="24" y="399"/>
                </a:cxn>
                <a:cxn ang="0">
                  <a:pos x="24" y="12"/>
                </a:cxn>
                <a:cxn ang="0">
                  <a:pos x="0" y="0"/>
                </a:cxn>
                <a:cxn ang="0">
                  <a:pos x="0" y="1108"/>
                </a:cxn>
              </a:cxnLst>
              <a:rect l="0" t="0" r="r" b="b"/>
              <a:pathLst>
                <a:path w="24" h="1108">
                  <a:moveTo>
                    <a:pt x="0" y="1108"/>
                  </a:moveTo>
                  <a:lnTo>
                    <a:pt x="17" y="1028"/>
                  </a:lnTo>
                  <a:lnTo>
                    <a:pt x="17" y="598"/>
                  </a:lnTo>
                  <a:lnTo>
                    <a:pt x="11" y="598"/>
                  </a:lnTo>
                  <a:lnTo>
                    <a:pt x="23" y="524"/>
                  </a:lnTo>
                  <a:lnTo>
                    <a:pt x="23" y="469"/>
                  </a:lnTo>
                  <a:lnTo>
                    <a:pt x="11" y="469"/>
                  </a:lnTo>
                  <a:lnTo>
                    <a:pt x="24" y="399"/>
                  </a:lnTo>
                  <a:lnTo>
                    <a:pt x="24" y="12"/>
                  </a:lnTo>
                  <a:lnTo>
                    <a:pt x="0" y="0"/>
                  </a:lnTo>
                  <a:lnTo>
                    <a:pt x="0" y="110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36" name="Freeform 240"/>
            <p:cNvSpPr>
              <a:spLocks/>
            </p:cNvSpPr>
            <p:nvPr/>
          </p:nvSpPr>
          <p:spPr bwMode="auto">
            <a:xfrm>
              <a:off x="4837" y="2175"/>
              <a:ext cx="5" cy="638"/>
            </a:xfrm>
            <a:custGeom>
              <a:avLst/>
              <a:gdLst/>
              <a:ahLst/>
              <a:cxnLst>
                <a:cxn ang="0">
                  <a:pos x="0" y="0"/>
                </a:cxn>
                <a:cxn ang="0">
                  <a:pos x="0" y="1001"/>
                </a:cxn>
                <a:cxn ang="0">
                  <a:pos x="16" y="996"/>
                </a:cxn>
                <a:cxn ang="0">
                  <a:pos x="16" y="5"/>
                </a:cxn>
                <a:cxn ang="0">
                  <a:pos x="0" y="0"/>
                </a:cxn>
              </a:cxnLst>
              <a:rect l="0" t="0" r="r" b="b"/>
              <a:pathLst>
                <a:path w="16" h="1001">
                  <a:moveTo>
                    <a:pt x="0" y="0"/>
                  </a:moveTo>
                  <a:lnTo>
                    <a:pt x="0" y="1001"/>
                  </a:lnTo>
                  <a:lnTo>
                    <a:pt x="16" y="996"/>
                  </a:lnTo>
                  <a:lnTo>
                    <a:pt x="16" y="5"/>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37" name="Freeform 241"/>
            <p:cNvSpPr>
              <a:spLocks/>
            </p:cNvSpPr>
            <p:nvPr/>
          </p:nvSpPr>
          <p:spPr bwMode="auto">
            <a:xfrm>
              <a:off x="4825" y="2244"/>
              <a:ext cx="9" cy="538"/>
            </a:xfrm>
            <a:custGeom>
              <a:avLst/>
              <a:gdLst/>
              <a:ahLst/>
              <a:cxnLst>
                <a:cxn ang="0">
                  <a:pos x="0" y="0"/>
                </a:cxn>
                <a:cxn ang="0">
                  <a:pos x="0" y="846"/>
                </a:cxn>
                <a:cxn ang="0">
                  <a:pos x="22" y="840"/>
                </a:cxn>
                <a:cxn ang="0">
                  <a:pos x="22" y="6"/>
                </a:cxn>
                <a:cxn ang="0">
                  <a:pos x="0" y="0"/>
                </a:cxn>
              </a:cxnLst>
              <a:rect l="0" t="0" r="r" b="b"/>
              <a:pathLst>
                <a:path w="22" h="846">
                  <a:moveTo>
                    <a:pt x="0" y="0"/>
                  </a:moveTo>
                  <a:lnTo>
                    <a:pt x="0" y="846"/>
                  </a:lnTo>
                  <a:lnTo>
                    <a:pt x="22" y="840"/>
                  </a:lnTo>
                  <a:lnTo>
                    <a:pt x="22" y="6"/>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38" name="Freeform 242"/>
            <p:cNvSpPr>
              <a:spLocks/>
            </p:cNvSpPr>
            <p:nvPr/>
          </p:nvSpPr>
          <p:spPr bwMode="auto">
            <a:xfrm>
              <a:off x="4486" y="2883"/>
              <a:ext cx="194" cy="60"/>
            </a:xfrm>
            <a:custGeom>
              <a:avLst/>
              <a:gdLst/>
              <a:ahLst/>
              <a:cxnLst>
                <a:cxn ang="0">
                  <a:pos x="516" y="56"/>
                </a:cxn>
                <a:cxn ang="0">
                  <a:pos x="499" y="63"/>
                </a:cxn>
                <a:cxn ang="0">
                  <a:pos x="0" y="0"/>
                </a:cxn>
                <a:cxn ang="0">
                  <a:pos x="0" y="29"/>
                </a:cxn>
                <a:cxn ang="0">
                  <a:pos x="500" y="93"/>
                </a:cxn>
                <a:cxn ang="0">
                  <a:pos x="516" y="86"/>
                </a:cxn>
                <a:cxn ang="0">
                  <a:pos x="516" y="56"/>
                </a:cxn>
              </a:cxnLst>
              <a:rect l="0" t="0" r="r" b="b"/>
              <a:pathLst>
                <a:path w="516" h="93">
                  <a:moveTo>
                    <a:pt x="516" y="56"/>
                  </a:moveTo>
                  <a:lnTo>
                    <a:pt x="499" y="63"/>
                  </a:lnTo>
                  <a:lnTo>
                    <a:pt x="0" y="0"/>
                  </a:lnTo>
                  <a:lnTo>
                    <a:pt x="0" y="29"/>
                  </a:lnTo>
                  <a:lnTo>
                    <a:pt x="500" y="93"/>
                  </a:lnTo>
                  <a:lnTo>
                    <a:pt x="516" y="86"/>
                  </a:lnTo>
                  <a:lnTo>
                    <a:pt x="516" y="56"/>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39" name="Freeform 243"/>
            <p:cNvSpPr>
              <a:spLocks/>
            </p:cNvSpPr>
            <p:nvPr/>
          </p:nvSpPr>
          <p:spPr bwMode="auto">
            <a:xfrm>
              <a:off x="4684" y="2084"/>
              <a:ext cx="153" cy="119"/>
            </a:xfrm>
            <a:custGeom>
              <a:avLst/>
              <a:gdLst/>
              <a:ahLst/>
              <a:cxnLst>
                <a:cxn ang="0">
                  <a:pos x="405" y="143"/>
                </a:cxn>
                <a:cxn ang="0">
                  <a:pos x="0" y="0"/>
                </a:cxn>
                <a:cxn ang="0">
                  <a:pos x="0" y="50"/>
                </a:cxn>
                <a:cxn ang="0">
                  <a:pos x="405" y="187"/>
                </a:cxn>
                <a:cxn ang="0">
                  <a:pos x="405" y="143"/>
                </a:cxn>
              </a:cxnLst>
              <a:rect l="0" t="0" r="r" b="b"/>
              <a:pathLst>
                <a:path w="405" h="187">
                  <a:moveTo>
                    <a:pt x="405" y="143"/>
                  </a:moveTo>
                  <a:lnTo>
                    <a:pt x="0" y="0"/>
                  </a:lnTo>
                  <a:lnTo>
                    <a:pt x="0" y="50"/>
                  </a:lnTo>
                  <a:lnTo>
                    <a:pt x="405" y="187"/>
                  </a:lnTo>
                  <a:lnTo>
                    <a:pt x="405" y="143"/>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40" name="Freeform 244"/>
            <p:cNvSpPr>
              <a:spLocks/>
            </p:cNvSpPr>
            <p:nvPr/>
          </p:nvSpPr>
          <p:spPr bwMode="auto">
            <a:xfrm>
              <a:off x="4680" y="2823"/>
              <a:ext cx="142" cy="115"/>
            </a:xfrm>
            <a:custGeom>
              <a:avLst/>
              <a:gdLst/>
              <a:ahLst/>
              <a:cxnLst>
                <a:cxn ang="0">
                  <a:pos x="0" y="151"/>
                </a:cxn>
                <a:cxn ang="0">
                  <a:pos x="0" y="181"/>
                </a:cxn>
                <a:cxn ang="0">
                  <a:pos x="356" y="35"/>
                </a:cxn>
                <a:cxn ang="0">
                  <a:pos x="364" y="30"/>
                </a:cxn>
                <a:cxn ang="0">
                  <a:pos x="369" y="24"/>
                </a:cxn>
                <a:cxn ang="0">
                  <a:pos x="373" y="17"/>
                </a:cxn>
                <a:cxn ang="0">
                  <a:pos x="374" y="9"/>
                </a:cxn>
                <a:cxn ang="0">
                  <a:pos x="374" y="0"/>
                </a:cxn>
                <a:cxn ang="0">
                  <a:pos x="8" y="148"/>
                </a:cxn>
                <a:cxn ang="0">
                  <a:pos x="0" y="151"/>
                </a:cxn>
              </a:cxnLst>
              <a:rect l="0" t="0" r="r" b="b"/>
              <a:pathLst>
                <a:path w="374" h="181">
                  <a:moveTo>
                    <a:pt x="0" y="151"/>
                  </a:moveTo>
                  <a:lnTo>
                    <a:pt x="0" y="181"/>
                  </a:lnTo>
                  <a:lnTo>
                    <a:pt x="356" y="35"/>
                  </a:lnTo>
                  <a:lnTo>
                    <a:pt x="364" y="30"/>
                  </a:lnTo>
                  <a:lnTo>
                    <a:pt x="369" y="24"/>
                  </a:lnTo>
                  <a:lnTo>
                    <a:pt x="373" y="17"/>
                  </a:lnTo>
                  <a:lnTo>
                    <a:pt x="374" y="9"/>
                  </a:lnTo>
                  <a:lnTo>
                    <a:pt x="374" y="0"/>
                  </a:lnTo>
                  <a:lnTo>
                    <a:pt x="8" y="148"/>
                  </a:lnTo>
                  <a:lnTo>
                    <a:pt x="0" y="151"/>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41" name="Freeform 245"/>
            <p:cNvSpPr>
              <a:spLocks/>
            </p:cNvSpPr>
            <p:nvPr/>
          </p:nvSpPr>
          <p:spPr bwMode="auto">
            <a:xfrm>
              <a:off x="4573" y="2541"/>
              <a:ext cx="88" cy="253"/>
            </a:xfrm>
            <a:custGeom>
              <a:avLst/>
              <a:gdLst/>
              <a:ahLst/>
              <a:cxnLst>
                <a:cxn ang="0">
                  <a:pos x="0" y="376"/>
                </a:cxn>
                <a:cxn ang="0">
                  <a:pos x="234" y="395"/>
                </a:cxn>
                <a:cxn ang="0">
                  <a:pos x="234" y="5"/>
                </a:cxn>
                <a:cxn ang="0">
                  <a:pos x="0" y="0"/>
                </a:cxn>
                <a:cxn ang="0">
                  <a:pos x="0" y="376"/>
                </a:cxn>
              </a:cxnLst>
              <a:rect l="0" t="0" r="r" b="b"/>
              <a:pathLst>
                <a:path w="234" h="395">
                  <a:moveTo>
                    <a:pt x="0" y="376"/>
                  </a:moveTo>
                  <a:lnTo>
                    <a:pt x="234" y="395"/>
                  </a:lnTo>
                  <a:lnTo>
                    <a:pt x="234" y="5"/>
                  </a:lnTo>
                  <a:lnTo>
                    <a:pt x="0" y="0"/>
                  </a:lnTo>
                  <a:lnTo>
                    <a:pt x="0" y="376"/>
                  </a:lnTo>
                  <a:close/>
                </a:path>
              </a:pathLst>
            </a:custGeom>
            <a:solidFill>
              <a:srgbClr val="CC0000"/>
            </a:solidFill>
            <a:ln w="0">
              <a:solidFill>
                <a:srgbClr val="000000"/>
              </a:solidFill>
              <a:prstDash val="solid"/>
              <a:round/>
              <a:headEnd/>
              <a:tailEnd/>
            </a:ln>
          </p:spPr>
          <p:txBody>
            <a:bodyPr>
              <a:prstTxWarp prst="textNoShape">
                <a:avLst/>
              </a:prstTxWarp>
            </a:bodyPr>
            <a:lstStyle/>
            <a:p>
              <a:endParaRPr lang="en-US"/>
            </a:p>
          </p:txBody>
        </p:sp>
        <p:sp>
          <p:nvSpPr>
            <p:cNvPr id="644342" name="Freeform 246"/>
            <p:cNvSpPr>
              <a:spLocks/>
            </p:cNvSpPr>
            <p:nvPr/>
          </p:nvSpPr>
          <p:spPr bwMode="auto">
            <a:xfrm>
              <a:off x="4704" y="2742"/>
              <a:ext cx="109" cy="109"/>
            </a:xfrm>
            <a:custGeom>
              <a:avLst/>
              <a:gdLst/>
              <a:ahLst/>
              <a:cxnLst>
                <a:cxn ang="0">
                  <a:pos x="0" y="172"/>
                </a:cxn>
                <a:cxn ang="0">
                  <a:pos x="289" y="75"/>
                </a:cxn>
                <a:cxn ang="0">
                  <a:pos x="289" y="0"/>
                </a:cxn>
                <a:cxn ang="0">
                  <a:pos x="0" y="84"/>
                </a:cxn>
                <a:cxn ang="0">
                  <a:pos x="0" y="172"/>
                </a:cxn>
              </a:cxnLst>
              <a:rect l="0" t="0" r="r" b="b"/>
              <a:pathLst>
                <a:path w="289" h="172">
                  <a:moveTo>
                    <a:pt x="0" y="172"/>
                  </a:moveTo>
                  <a:lnTo>
                    <a:pt x="289" y="75"/>
                  </a:lnTo>
                  <a:lnTo>
                    <a:pt x="289" y="0"/>
                  </a:lnTo>
                  <a:lnTo>
                    <a:pt x="0" y="84"/>
                  </a:lnTo>
                  <a:lnTo>
                    <a:pt x="0" y="172"/>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343" name="Freeform 247"/>
            <p:cNvSpPr>
              <a:spLocks/>
            </p:cNvSpPr>
            <p:nvPr/>
          </p:nvSpPr>
          <p:spPr bwMode="auto">
            <a:xfrm>
              <a:off x="4566" y="2781"/>
              <a:ext cx="95" cy="67"/>
            </a:xfrm>
            <a:custGeom>
              <a:avLst/>
              <a:gdLst/>
              <a:ahLst/>
              <a:cxnLst>
                <a:cxn ang="0">
                  <a:pos x="0" y="80"/>
                </a:cxn>
                <a:cxn ang="0">
                  <a:pos x="251" y="104"/>
                </a:cxn>
                <a:cxn ang="0">
                  <a:pos x="251" y="19"/>
                </a:cxn>
                <a:cxn ang="0">
                  <a:pos x="17" y="0"/>
                </a:cxn>
                <a:cxn ang="0">
                  <a:pos x="0" y="80"/>
                </a:cxn>
              </a:cxnLst>
              <a:rect l="0" t="0" r="r" b="b"/>
              <a:pathLst>
                <a:path w="251" h="104">
                  <a:moveTo>
                    <a:pt x="0" y="80"/>
                  </a:moveTo>
                  <a:lnTo>
                    <a:pt x="251" y="104"/>
                  </a:lnTo>
                  <a:lnTo>
                    <a:pt x="251" y="19"/>
                  </a:lnTo>
                  <a:lnTo>
                    <a:pt x="17" y="0"/>
                  </a:lnTo>
                  <a:lnTo>
                    <a:pt x="0" y="8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4" name="Freeform 248"/>
            <p:cNvSpPr>
              <a:spLocks/>
            </p:cNvSpPr>
            <p:nvPr/>
          </p:nvSpPr>
          <p:spPr bwMode="auto">
            <a:xfrm>
              <a:off x="4566" y="2111"/>
              <a:ext cx="95" cy="22"/>
            </a:xfrm>
            <a:custGeom>
              <a:avLst/>
              <a:gdLst/>
              <a:ahLst/>
              <a:cxnLst>
                <a:cxn ang="0">
                  <a:pos x="0" y="23"/>
                </a:cxn>
                <a:cxn ang="0">
                  <a:pos x="24" y="35"/>
                </a:cxn>
                <a:cxn ang="0">
                  <a:pos x="251" y="15"/>
                </a:cxn>
                <a:cxn ang="0">
                  <a:pos x="251" y="0"/>
                </a:cxn>
                <a:cxn ang="0">
                  <a:pos x="0" y="23"/>
                </a:cxn>
              </a:cxnLst>
              <a:rect l="0" t="0" r="r" b="b"/>
              <a:pathLst>
                <a:path w="251" h="35">
                  <a:moveTo>
                    <a:pt x="0" y="23"/>
                  </a:moveTo>
                  <a:lnTo>
                    <a:pt x="24" y="35"/>
                  </a:lnTo>
                  <a:lnTo>
                    <a:pt x="251" y="15"/>
                  </a:lnTo>
                  <a:lnTo>
                    <a:pt x="251" y="0"/>
                  </a:lnTo>
                  <a:lnTo>
                    <a:pt x="0" y="2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5" name="Freeform 249"/>
            <p:cNvSpPr>
              <a:spLocks/>
            </p:cNvSpPr>
            <p:nvPr/>
          </p:nvSpPr>
          <p:spPr bwMode="auto">
            <a:xfrm>
              <a:off x="4570" y="2460"/>
              <a:ext cx="91" cy="49"/>
            </a:xfrm>
            <a:custGeom>
              <a:avLst/>
              <a:gdLst/>
              <a:ahLst/>
              <a:cxnLst>
                <a:cxn ang="0">
                  <a:pos x="240" y="3"/>
                </a:cxn>
                <a:cxn ang="0">
                  <a:pos x="130" y="2"/>
                </a:cxn>
                <a:cxn ang="0">
                  <a:pos x="12" y="0"/>
                </a:cxn>
                <a:cxn ang="0">
                  <a:pos x="0" y="74"/>
                </a:cxn>
                <a:cxn ang="0">
                  <a:pos x="43" y="74"/>
                </a:cxn>
                <a:cxn ang="0">
                  <a:pos x="46" y="52"/>
                </a:cxn>
                <a:cxn ang="0">
                  <a:pos x="50" y="43"/>
                </a:cxn>
                <a:cxn ang="0">
                  <a:pos x="53" y="34"/>
                </a:cxn>
                <a:cxn ang="0">
                  <a:pos x="60" y="29"/>
                </a:cxn>
                <a:cxn ang="0">
                  <a:pos x="66" y="28"/>
                </a:cxn>
                <a:cxn ang="0">
                  <a:pos x="74" y="28"/>
                </a:cxn>
                <a:cxn ang="0">
                  <a:pos x="81" y="32"/>
                </a:cxn>
                <a:cxn ang="0">
                  <a:pos x="87" y="38"/>
                </a:cxn>
                <a:cxn ang="0">
                  <a:pos x="90" y="46"/>
                </a:cxn>
                <a:cxn ang="0">
                  <a:pos x="90" y="53"/>
                </a:cxn>
                <a:cxn ang="0">
                  <a:pos x="88" y="76"/>
                </a:cxn>
                <a:cxn ang="0">
                  <a:pos x="234" y="79"/>
                </a:cxn>
                <a:cxn ang="0">
                  <a:pos x="240" y="3"/>
                </a:cxn>
              </a:cxnLst>
              <a:rect l="0" t="0" r="r" b="b"/>
              <a:pathLst>
                <a:path w="240" h="79">
                  <a:moveTo>
                    <a:pt x="240" y="3"/>
                  </a:moveTo>
                  <a:lnTo>
                    <a:pt x="130" y="2"/>
                  </a:lnTo>
                  <a:lnTo>
                    <a:pt x="12" y="0"/>
                  </a:lnTo>
                  <a:lnTo>
                    <a:pt x="0" y="74"/>
                  </a:lnTo>
                  <a:lnTo>
                    <a:pt x="43" y="74"/>
                  </a:lnTo>
                  <a:lnTo>
                    <a:pt x="46" y="52"/>
                  </a:lnTo>
                  <a:lnTo>
                    <a:pt x="50" y="43"/>
                  </a:lnTo>
                  <a:lnTo>
                    <a:pt x="53" y="34"/>
                  </a:lnTo>
                  <a:lnTo>
                    <a:pt x="60" y="29"/>
                  </a:lnTo>
                  <a:lnTo>
                    <a:pt x="66" y="28"/>
                  </a:lnTo>
                  <a:lnTo>
                    <a:pt x="74" y="28"/>
                  </a:lnTo>
                  <a:lnTo>
                    <a:pt x="81" y="32"/>
                  </a:lnTo>
                  <a:lnTo>
                    <a:pt x="87" y="38"/>
                  </a:lnTo>
                  <a:lnTo>
                    <a:pt x="90" y="46"/>
                  </a:lnTo>
                  <a:lnTo>
                    <a:pt x="90" y="53"/>
                  </a:lnTo>
                  <a:lnTo>
                    <a:pt x="88" y="76"/>
                  </a:lnTo>
                  <a:lnTo>
                    <a:pt x="234" y="79"/>
                  </a:lnTo>
                  <a:lnTo>
                    <a:pt x="240" y="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6" name="Freeform 250"/>
            <p:cNvSpPr>
              <a:spLocks/>
            </p:cNvSpPr>
            <p:nvPr/>
          </p:nvSpPr>
          <p:spPr bwMode="auto">
            <a:xfrm>
              <a:off x="4573" y="2479"/>
              <a:ext cx="88" cy="65"/>
            </a:xfrm>
            <a:custGeom>
              <a:avLst/>
              <a:gdLst/>
              <a:ahLst/>
              <a:cxnLst>
                <a:cxn ang="0">
                  <a:pos x="0" y="97"/>
                </a:cxn>
                <a:cxn ang="0">
                  <a:pos x="234" y="102"/>
                </a:cxn>
                <a:cxn ang="0">
                  <a:pos x="234" y="48"/>
                </a:cxn>
                <a:cxn ang="0">
                  <a:pos x="228" y="48"/>
                </a:cxn>
                <a:cxn ang="0">
                  <a:pos x="82" y="45"/>
                </a:cxn>
                <a:cxn ang="0">
                  <a:pos x="84" y="22"/>
                </a:cxn>
                <a:cxn ang="0">
                  <a:pos x="84" y="15"/>
                </a:cxn>
                <a:cxn ang="0">
                  <a:pos x="81" y="7"/>
                </a:cxn>
                <a:cxn ang="0">
                  <a:pos x="75" y="1"/>
                </a:cxn>
                <a:cxn ang="0">
                  <a:pos x="68" y="0"/>
                </a:cxn>
                <a:cxn ang="0">
                  <a:pos x="65" y="0"/>
                </a:cxn>
                <a:cxn ang="0">
                  <a:pos x="60" y="1"/>
                </a:cxn>
                <a:cxn ang="0">
                  <a:pos x="56" y="3"/>
                </a:cxn>
                <a:cxn ang="0">
                  <a:pos x="53" y="7"/>
                </a:cxn>
                <a:cxn ang="0">
                  <a:pos x="59" y="4"/>
                </a:cxn>
                <a:cxn ang="0">
                  <a:pos x="63" y="4"/>
                </a:cxn>
                <a:cxn ang="0">
                  <a:pos x="68" y="6"/>
                </a:cxn>
                <a:cxn ang="0">
                  <a:pos x="72" y="9"/>
                </a:cxn>
                <a:cxn ang="0">
                  <a:pos x="75" y="12"/>
                </a:cxn>
                <a:cxn ang="0">
                  <a:pos x="78" y="18"/>
                </a:cxn>
                <a:cxn ang="0">
                  <a:pos x="78" y="30"/>
                </a:cxn>
                <a:cxn ang="0">
                  <a:pos x="75" y="34"/>
                </a:cxn>
                <a:cxn ang="0">
                  <a:pos x="72" y="39"/>
                </a:cxn>
                <a:cxn ang="0">
                  <a:pos x="68" y="42"/>
                </a:cxn>
                <a:cxn ang="0">
                  <a:pos x="58" y="42"/>
                </a:cxn>
                <a:cxn ang="0">
                  <a:pos x="54" y="40"/>
                </a:cxn>
                <a:cxn ang="0">
                  <a:pos x="51" y="37"/>
                </a:cxn>
                <a:cxn ang="0">
                  <a:pos x="49" y="33"/>
                </a:cxn>
                <a:cxn ang="0">
                  <a:pos x="46" y="45"/>
                </a:cxn>
                <a:cxn ang="0">
                  <a:pos x="37" y="43"/>
                </a:cxn>
                <a:cxn ang="0">
                  <a:pos x="0" y="43"/>
                </a:cxn>
                <a:cxn ang="0">
                  <a:pos x="0" y="97"/>
                </a:cxn>
              </a:cxnLst>
              <a:rect l="0" t="0" r="r" b="b"/>
              <a:pathLst>
                <a:path w="234" h="102">
                  <a:moveTo>
                    <a:pt x="0" y="97"/>
                  </a:moveTo>
                  <a:lnTo>
                    <a:pt x="234" y="102"/>
                  </a:lnTo>
                  <a:lnTo>
                    <a:pt x="234" y="48"/>
                  </a:lnTo>
                  <a:lnTo>
                    <a:pt x="228" y="48"/>
                  </a:lnTo>
                  <a:lnTo>
                    <a:pt x="82" y="45"/>
                  </a:lnTo>
                  <a:lnTo>
                    <a:pt x="84" y="22"/>
                  </a:lnTo>
                  <a:lnTo>
                    <a:pt x="84" y="15"/>
                  </a:lnTo>
                  <a:lnTo>
                    <a:pt x="81" y="7"/>
                  </a:lnTo>
                  <a:lnTo>
                    <a:pt x="75" y="1"/>
                  </a:lnTo>
                  <a:lnTo>
                    <a:pt x="68" y="0"/>
                  </a:lnTo>
                  <a:lnTo>
                    <a:pt x="65" y="0"/>
                  </a:lnTo>
                  <a:lnTo>
                    <a:pt x="60" y="1"/>
                  </a:lnTo>
                  <a:lnTo>
                    <a:pt x="56" y="3"/>
                  </a:lnTo>
                  <a:lnTo>
                    <a:pt x="53" y="7"/>
                  </a:lnTo>
                  <a:lnTo>
                    <a:pt x="59" y="4"/>
                  </a:lnTo>
                  <a:lnTo>
                    <a:pt x="63" y="4"/>
                  </a:lnTo>
                  <a:lnTo>
                    <a:pt x="68" y="6"/>
                  </a:lnTo>
                  <a:lnTo>
                    <a:pt x="72" y="9"/>
                  </a:lnTo>
                  <a:lnTo>
                    <a:pt x="75" y="12"/>
                  </a:lnTo>
                  <a:lnTo>
                    <a:pt x="78" y="18"/>
                  </a:lnTo>
                  <a:lnTo>
                    <a:pt x="78" y="30"/>
                  </a:lnTo>
                  <a:lnTo>
                    <a:pt x="75" y="34"/>
                  </a:lnTo>
                  <a:lnTo>
                    <a:pt x="72" y="39"/>
                  </a:lnTo>
                  <a:lnTo>
                    <a:pt x="68" y="42"/>
                  </a:lnTo>
                  <a:lnTo>
                    <a:pt x="58" y="42"/>
                  </a:lnTo>
                  <a:lnTo>
                    <a:pt x="54" y="40"/>
                  </a:lnTo>
                  <a:lnTo>
                    <a:pt x="51" y="37"/>
                  </a:lnTo>
                  <a:lnTo>
                    <a:pt x="49" y="33"/>
                  </a:lnTo>
                  <a:lnTo>
                    <a:pt x="46" y="45"/>
                  </a:lnTo>
                  <a:lnTo>
                    <a:pt x="37" y="43"/>
                  </a:lnTo>
                  <a:lnTo>
                    <a:pt x="0" y="43"/>
                  </a:lnTo>
                  <a:lnTo>
                    <a:pt x="0" y="9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7" name="Freeform 251"/>
            <p:cNvSpPr>
              <a:spLocks/>
            </p:cNvSpPr>
            <p:nvPr/>
          </p:nvSpPr>
          <p:spPr bwMode="auto">
            <a:xfrm>
              <a:off x="4575" y="2184"/>
              <a:ext cx="86" cy="70"/>
            </a:xfrm>
            <a:custGeom>
              <a:avLst/>
              <a:gdLst/>
              <a:ahLst/>
              <a:cxnLst>
                <a:cxn ang="0">
                  <a:pos x="0" y="110"/>
                </a:cxn>
                <a:cxn ang="0">
                  <a:pos x="227" y="99"/>
                </a:cxn>
                <a:cxn ang="0">
                  <a:pos x="227" y="0"/>
                </a:cxn>
                <a:cxn ang="0">
                  <a:pos x="0" y="15"/>
                </a:cxn>
                <a:cxn ang="0">
                  <a:pos x="0" y="110"/>
                </a:cxn>
              </a:cxnLst>
              <a:rect l="0" t="0" r="r" b="b"/>
              <a:pathLst>
                <a:path w="227" h="110">
                  <a:moveTo>
                    <a:pt x="0" y="110"/>
                  </a:moveTo>
                  <a:lnTo>
                    <a:pt x="227" y="99"/>
                  </a:lnTo>
                  <a:lnTo>
                    <a:pt x="227" y="0"/>
                  </a:lnTo>
                  <a:lnTo>
                    <a:pt x="0" y="15"/>
                  </a:lnTo>
                  <a:lnTo>
                    <a:pt x="0" y="11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8" name="Freeform 252"/>
            <p:cNvSpPr>
              <a:spLocks/>
            </p:cNvSpPr>
            <p:nvPr/>
          </p:nvSpPr>
          <p:spPr bwMode="auto">
            <a:xfrm>
              <a:off x="4575" y="2310"/>
              <a:ext cx="86" cy="70"/>
            </a:xfrm>
            <a:custGeom>
              <a:avLst/>
              <a:gdLst/>
              <a:ahLst/>
              <a:cxnLst>
                <a:cxn ang="0">
                  <a:pos x="118" y="109"/>
                </a:cxn>
                <a:cxn ang="0">
                  <a:pos x="227" y="107"/>
                </a:cxn>
                <a:cxn ang="0">
                  <a:pos x="227" y="0"/>
                </a:cxn>
                <a:cxn ang="0">
                  <a:pos x="0" y="8"/>
                </a:cxn>
                <a:cxn ang="0">
                  <a:pos x="0" y="110"/>
                </a:cxn>
                <a:cxn ang="0">
                  <a:pos x="118" y="109"/>
                </a:cxn>
              </a:cxnLst>
              <a:rect l="0" t="0" r="r" b="b"/>
              <a:pathLst>
                <a:path w="227" h="110">
                  <a:moveTo>
                    <a:pt x="118" y="109"/>
                  </a:moveTo>
                  <a:lnTo>
                    <a:pt x="227" y="107"/>
                  </a:lnTo>
                  <a:lnTo>
                    <a:pt x="227" y="0"/>
                  </a:lnTo>
                  <a:lnTo>
                    <a:pt x="0" y="8"/>
                  </a:lnTo>
                  <a:lnTo>
                    <a:pt x="0" y="110"/>
                  </a:lnTo>
                  <a:lnTo>
                    <a:pt x="118" y="109"/>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49" name="Freeform 253"/>
            <p:cNvSpPr>
              <a:spLocks/>
            </p:cNvSpPr>
            <p:nvPr/>
          </p:nvSpPr>
          <p:spPr bwMode="auto">
            <a:xfrm>
              <a:off x="4575" y="2248"/>
              <a:ext cx="86" cy="66"/>
            </a:xfrm>
            <a:custGeom>
              <a:avLst/>
              <a:gdLst/>
              <a:ahLst/>
              <a:cxnLst>
                <a:cxn ang="0">
                  <a:pos x="0" y="11"/>
                </a:cxn>
                <a:cxn ang="0">
                  <a:pos x="0" y="106"/>
                </a:cxn>
                <a:cxn ang="0">
                  <a:pos x="227" y="98"/>
                </a:cxn>
                <a:cxn ang="0">
                  <a:pos x="227" y="0"/>
                </a:cxn>
                <a:cxn ang="0">
                  <a:pos x="0" y="11"/>
                </a:cxn>
              </a:cxnLst>
              <a:rect l="0" t="0" r="r" b="b"/>
              <a:pathLst>
                <a:path w="227" h="106">
                  <a:moveTo>
                    <a:pt x="0" y="11"/>
                  </a:moveTo>
                  <a:lnTo>
                    <a:pt x="0" y="106"/>
                  </a:lnTo>
                  <a:lnTo>
                    <a:pt x="227" y="98"/>
                  </a:lnTo>
                  <a:lnTo>
                    <a:pt x="227" y="0"/>
                  </a:lnTo>
                  <a:lnTo>
                    <a:pt x="0" y="11"/>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0" name="Freeform 254"/>
            <p:cNvSpPr>
              <a:spLocks/>
            </p:cNvSpPr>
            <p:nvPr/>
          </p:nvSpPr>
          <p:spPr bwMode="auto">
            <a:xfrm>
              <a:off x="4575" y="2120"/>
              <a:ext cx="86" cy="73"/>
            </a:xfrm>
            <a:custGeom>
              <a:avLst/>
              <a:gdLst/>
              <a:ahLst/>
              <a:cxnLst>
                <a:cxn ang="0">
                  <a:pos x="0" y="20"/>
                </a:cxn>
                <a:cxn ang="0">
                  <a:pos x="0" y="115"/>
                </a:cxn>
                <a:cxn ang="0">
                  <a:pos x="227" y="100"/>
                </a:cxn>
                <a:cxn ang="0">
                  <a:pos x="227" y="0"/>
                </a:cxn>
                <a:cxn ang="0">
                  <a:pos x="0" y="20"/>
                </a:cxn>
              </a:cxnLst>
              <a:rect l="0" t="0" r="r" b="b"/>
              <a:pathLst>
                <a:path w="227" h="115">
                  <a:moveTo>
                    <a:pt x="0" y="20"/>
                  </a:moveTo>
                  <a:lnTo>
                    <a:pt x="0" y="115"/>
                  </a:lnTo>
                  <a:lnTo>
                    <a:pt x="227" y="100"/>
                  </a:lnTo>
                  <a:lnTo>
                    <a:pt x="227" y="0"/>
                  </a:lnTo>
                  <a:lnTo>
                    <a:pt x="0" y="2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1" name="Freeform 255"/>
            <p:cNvSpPr>
              <a:spLocks/>
            </p:cNvSpPr>
            <p:nvPr/>
          </p:nvSpPr>
          <p:spPr bwMode="auto">
            <a:xfrm>
              <a:off x="4570" y="2379"/>
              <a:ext cx="50" cy="46"/>
            </a:xfrm>
            <a:custGeom>
              <a:avLst/>
              <a:gdLst/>
              <a:ahLst/>
              <a:cxnLst>
                <a:cxn ang="0">
                  <a:pos x="120" y="72"/>
                </a:cxn>
                <a:cxn ang="0">
                  <a:pos x="131" y="0"/>
                </a:cxn>
                <a:cxn ang="0">
                  <a:pos x="13" y="1"/>
                </a:cxn>
                <a:cxn ang="0">
                  <a:pos x="0" y="71"/>
                </a:cxn>
                <a:cxn ang="0">
                  <a:pos x="12" y="71"/>
                </a:cxn>
                <a:cxn ang="0">
                  <a:pos x="36" y="72"/>
                </a:cxn>
                <a:cxn ang="0">
                  <a:pos x="41" y="42"/>
                </a:cxn>
                <a:cxn ang="0">
                  <a:pos x="46" y="33"/>
                </a:cxn>
                <a:cxn ang="0">
                  <a:pos x="51" y="27"/>
                </a:cxn>
                <a:cxn ang="0">
                  <a:pos x="57" y="22"/>
                </a:cxn>
                <a:cxn ang="0">
                  <a:pos x="66" y="21"/>
                </a:cxn>
                <a:cxn ang="0">
                  <a:pos x="74" y="21"/>
                </a:cxn>
                <a:cxn ang="0">
                  <a:pos x="83" y="22"/>
                </a:cxn>
                <a:cxn ang="0">
                  <a:pos x="90" y="28"/>
                </a:cxn>
                <a:cxn ang="0">
                  <a:pos x="95" y="34"/>
                </a:cxn>
                <a:cxn ang="0">
                  <a:pos x="98" y="43"/>
                </a:cxn>
                <a:cxn ang="0">
                  <a:pos x="101" y="54"/>
                </a:cxn>
                <a:cxn ang="0">
                  <a:pos x="99" y="63"/>
                </a:cxn>
                <a:cxn ang="0">
                  <a:pos x="97" y="72"/>
                </a:cxn>
                <a:cxn ang="0">
                  <a:pos x="120" y="72"/>
                </a:cxn>
              </a:cxnLst>
              <a:rect l="0" t="0" r="r" b="b"/>
              <a:pathLst>
                <a:path w="131" h="72">
                  <a:moveTo>
                    <a:pt x="120" y="72"/>
                  </a:moveTo>
                  <a:lnTo>
                    <a:pt x="131" y="0"/>
                  </a:lnTo>
                  <a:lnTo>
                    <a:pt x="13" y="1"/>
                  </a:lnTo>
                  <a:lnTo>
                    <a:pt x="0" y="71"/>
                  </a:lnTo>
                  <a:lnTo>
                    <a:pt x="12" y="71"/>
                  </a:lnTo>
                  <a:lnTo>
                    <a:pt x="36" y="72"/>
                  </a:lnTo>
                  <a:lnTo>
                    <a:pt x="41" y="42"/>
                  </a:lnTo>
                  <a:lnTo>
                    <a:pt x="46" y="33"/>
                  </a:lnTo>
                  <a:lnTo>
                    <a:pt x="51" y="27"/>
                  </a:lnTo>
                  <a:lnTo>
                    <a:pt x="57" y="22"/>
                  </a:lnTo>
                  <a:lnTo>
                    <a:pt x="66" y="21"/>
                  </a:lnTo>
                  <a:lnTo>
                    <a:pt x="74" y="21"/>
                  </a:lnTo>
                  <a:lnTo>
                    <a:pt x="83" y="22"/>
                  </a:lnTo>
                  <a:lnTo>
                    <a:pt x="90" y="28"/>
                  </a:lnTo>
                  <a:lnTo>
                    <a:pt x="95" y="34"/>
                  </a:lnTo>
                  <a:lnTo>
                    <a:pt x="98" y="43"/>
                  </a:lnTo>
                  <a:lnTo>
                    <a:pt x="101" y="54"/>
                  </a:lnTo>
                  <a:lnTo>
                    <a:pt x="99" y="63"/>
                  </a:lnTo>
                  <a:lnTo>
                    <a:pt x="97" y="72"/>
                  </a:lnTo>
                  <a:lnTo>
                    <a:pt x="120" y="7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2" name="Freeform 256"/>
            <p:cNvSpPr>
              <a:spLocks/>
            </p:cNvSpPr>
            <p:nvPr/>
          </p:nvSpPr>
          <p:spPr bwMode="auto">
            <a:xfrm>
              <a:off x="4616" y="2378"/>
              <a:ext cx="45" cy="47"/>
            </a:xfrm>
            <a:custGeom>
              <a:avLst/>
              <a:gdLst/>
              <a:ahLst/>
              <a:cxnLst>
                <a:cxn ang="0">
                  <a:pos x="55" y="32"/>
                </a:cxn>
                <a:cxn ang="0">
                  <a:pos x="59" y="15"/>
                </a:cxn>
                <a:cxn ang="0">
                  <a:pos x="85" y="15"/>
                </a:cxn>
                <a:cxn ang="0">
                  <a:pos x="82" y="42"/>
                </a:cxn>
                <a:cxn ang="0">
                  <a:pos x="81" y="52"/>
                </a:cxn>
                <a:cxn ang="0">
                  <a:pos x="78" y="74"/>
                </a:cxn>
                <a:cxn ang="0">
                  <a:pos x="111" y="74"/>
                </a:cxn>
                <a:cxn ang="0">
                  <a:pos x="120" y="0"/>
                </a:cxn>
                <a:cxn ang="0">
                  <a:pos x="11" y="2"/>
                </a:cxn>
                <a:cxn ang="0">
                  <a:pos x="0" y="74"/>
                </a:cxn>
                <a:cxn ang="0">
                  <a:pos x="49" y="74"/>
                </a:cxn>
                <a:cxn ang="0">
                  <a:pos x="55" y="32"/>
                </a:cxn>
              </a:cxnLst>
              <a:rect l="0" t="0" r="r" b="b"/>
              <a:pathLst>
                <a:path w="120" h="74">
                  <a:moveTo>
                    <a:pt x="55" y="32"/>
                  </a:moveTo>
                  <a:lnTo>
                    <a:pt x="59" y="15"/>
                  </a:lnTo>
                  <a:lnTo>
                    <a:pt x="85" y="15"/>
                  </a:lnTo>
                  <a:lnTo>
                    <a:pt x="82" y="42"/>
                  </a:lnTo>
                  <a:lnTo>
                    <a:pt x="81" y="52"/>
                  </a:lnTo>
                  <a:lnTo>
                    <a:pt x="78" y="74"/>
                  </a:lnTo>
                  <a:lnTo>
                    <a:pt x="111" y="74"/>
                  </a:lnTo>
                  <a:lnTo>
                    <a:pt x="120" y="0"/>
                  </a:lnTo>
                  <a:lnTo>
                    <a:pt x="11" y="2"/>
                  </a:lnTo>
                  <a:lnTo>
                    <a:pt x="0" y="74"/>
                  </a:lnTo>
                  <a:lnTo>
                    <a:pt x="49" y="74"/>
                  </a:lnTo>
                  <a:lnTo>
                    <a:pt x="55" y="3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3" name="Freeform 257"/>
            <p:cNvSpPr>
              <a:spLocks/>
            </p:cNvSpPr>
            <p:nvPr/>
          </p:nvSpPr>
          <p:spPr bwMode="auto">
            <a:xfrm>
              <a:off x="4575" y="2393"/>
              <a:ext cx="44" cy="68"/>
            </a:xfrm>
            <a:custGeom>
              <a:avLst/>
              <a:gdLst/>
              <a:ahLst/>
              <a:cxnLst>
                <a:cxn ang="0">
                  <a:pos x="118" y="50"/>
                </a:cxn>
                <a:cxn ang="0">
                  <a:pos x="85" y="50"/>
                </a:cxn>
                <a:cxn ang="0">
                  <a:pos x="87" y="41"/>
                </a:cxn>
                <a:cxn ang="0">
                  <a:pos x="89" y="32"/>
                </a:cxn>
                <a:cxn ang="0">
                  <a:pos x="86" y="21"/>
                </a:cxn>
                <a:cxn ang="0">
                  <a:pos x="83" y="12"/>
                </a:cxn>
                <a:cxn ang="0">
                  <a:pos x="78" y="6"/>
                </a:cxn>
                <a:cxn ang="0">
                  <a:pos x="71" y="0"/>
                </a:cxn>
                <a:cxn ang="0">
                  <a:pos x="62" y="2"/>
                </a:cxn>
                <a:cxn ang="0">
                  <a:pos x="55" y="3"/>
                </a:cxn>
                <a:cxn ang="0">
                  <a:pos x="50" y="6"/>
                </a:cxn>
                <a:cxn ang="0">
                  <a:pos x="44" y="11"/>
                </a:cxn>
                <a:cxn ang="0">
                  <a:pos x="41" y="18"/>
                </a:cxn>
                <a:cxn ang="0">
                  <a:pos x="45" y="14"/>
                </a:cxn>
                <a:cxn ang="0">
                  <a:pos x="53" y="9"/>
                </a:cxn>
                <a:cxn ang="0">
                  <a:pos x="61" y="8"/>
                </a:cxn>
                <a:cxn ang="0">
                  <a:pos x="69" y="11"/>
                </a:cxn>
                <a:cxn ang="0">
                  <a:pos x="77" y="17"/>
                </a:cxn>
                <a:cxn ang="0">
                  <a:pos x="81" y="26"/>
                </a:cxn>
                <a:cxn ang="0">
                  <a:pos x="82" y="37"/>
                </a:cxn>
                <a:cxn ang="0">
                  <a:pos x="80" y="47"/>
                </a:cxn>
                <a:cxn ang="0">
                  <a:pos x="73" y="55"/>
                </a:cxn>
                <a:cxn ang="0">
                  <a:pos x="66" y="59"/>
                </a:cxn>
                <a:cxn ang="0">
                  <a:pos x="57" y="59"/>
                </a:cxn>
                <a:cxn ang="0">
                  <a:pos x="48" y="56"/>
                </a:cxn>
                <a:cxn ang="0">
                  <a:pos x="41" y="49"/>
                </a:cxn>
                <a:cxn ang="0">
                  <a:pos x="39" y="41"/>
                </a:cxn>
                <a:cxn ang="0">
                  <a:pos x="38" y="34"/>
                </a:cxn>
                <a:cxn ang="0">
                  <a:pos x="35" y="50"/>
                </a:cxn>
                <a:cxn ang="0">
                  <a:pos x="24" y="50"/>
                </a:cxn>
                <a:cxn ang="0">
                  <a:pos x="0" y="49"/>
                </a:cxn>
                <a:cxn ang="0">
                  <a:pos x="0" y="104"/>
                </a:cxn>
                <a:cxn ang="0">
                  <a:pos x="118" y="106"/>
                </a:cxn>
                <a:cxn ang="0">
                  <a:pos x="118" y="50"/>
                </a:cxn>
              </a:cxnLst>
              <a:rect l="0" t="0" r="r" b="b"/>
              <a:pathLst>
                <a:path w="118" h="106">
                  <a:moveTo>
                    <a:pt x="118" y="50"/>
                  </a:moveTo>
                  <a:lnTo>
                    <a:pt x="85" y="50"/>
                  </a:lnTo>
                  <a:lnTo>
                    <a:pt x="87" y="41"/>
                  </a:lnTo>
                  <a:lnTo>
                    <a:pt x="89" y="32"/>
                  </a:lnTo>
                  <a:lnTo>
                    <a:pt x="86" y="21"/>
                  </a:lnTo>
                  <a:lnTo>
                    <a:pt x="83" y="12"/>
                  </a:lnTo>
                  <a:lnTo>
                    <a:pt x="78" y="6"/>
                  </a:lnTo>
                  <a:lnTo>
                    <a:pt x="71" y="0"/>
                  </a:lnTo>
                  <a:lnTo>
                    <a:pt x="62" y="2"/>
                  </a:lnTo>
                  <a:lnTo>
                    <a:pt x="55" y="3"/>
                  </a:lnTo>
                  <a:lnTo>
                    <a:pt x="50" y="6"/>
                  </a:lnTo>
                  <a:lnTo>
                    <a:pt x="44" y="11"/>
                  </a:lnTo>
                  <a:lnTo>
                    <a:pt x="41" y="18"/>
                  </a:lnTo>
                  <a:lnTo>
                    <a:pt x="45" y="14"/>
                  </a:lnTo>
                  <a:lnTo>
                    <a:pt x="53" y="9"/>
                  </a:lnTo>
                  <a:lnTo>
                    <a:pt x="61" y="8"/>
                  </a:lnTo>
                  <a:lnTo>
                    <a:pt x="69" y="11"/>
                  </a:lnTo>
                  <a:lnTo>
                    <a:pt x="77" y="17"/>
                  </a:lnTo>
                  <a:lnTo>
                    <a:pt x="81" y="26"/>
                  </a:lnTo>
                  <a:lnTo>
                    <a:pt x="82" y="37"/>
                  </a:lnTo>
                  <a:lnTo>
                    <a:pt x="80" y="47"/>
                  </a:lnTo>
                  <a:lnTo>
                    <a:pt x="73" y="55"/>
                  </a:lnTo>
                  <a:lnTo>
                    <a:pt x="66" y="59"/>
                  </a:lnTo>
                  <a:lnTo>
                    <a:pt x="57" y="59"/>
                  </a:lnTo>
                  <a:lnTo>
                    <a:pt x="48" y="56"/>
                  </a:lnTo>
                  <a:lnTo>
                    <a:pt x="41" y="49"/>
                  </a:lnTo>
                  <a:lnTo>
                    <a:pt x="39" y="41"/>
                  </a:lnTo>
                  <a:lnTo>
                    <a:pt x="38" y="34"/>
                  </a:lnTo>
                  <a:lnTo>
                    <a:pt x="35" y="50"/>
                  </a:lnTo>
                  <a:lnTo>
                    <a:pt x="24" y="50"/>
                  </a:lnTo>
                  <a:lnTo>
                    <a:pt x="0" y="49"/>
                  </a:lnTo>
                  <a:lnTo>
                    <a:pt x="0" y="104"/>
                  </a:lnTo>
                  <a:lnTo>
                    <a:pt x="118" y="106"/>
                  </a:lnTo>
                  <a:lnTo>
                    <a:pt x="118" y="50"/>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4" name="Freeform 258"/>
            <p:cNvSpPr>
              <a:spLocks/>
            </p:cNvSpPr>
            <p:nvPr/>
          </p:nvSpPr>
          <p:spPr bwMode="auto">
            <a:xfrm>
              <a:off x="4619" y="2425"/>
              <a:ext cx="42" cy="37"/>
            </a:xfrm>
            <a:custGeom>
              <a:avLst/>
              <a:gdLst/>
              <a:ahLst/>
              <a:cxnLst>
                <a:cxn ang="0">
                  <a:pos x="110" y="57"/>
                </a:cxn>
                <a:cxn ang="0">
                  <a:pos x="110" y="0"/>
                </a:cxn>
                <a:cxn ang="0">
                  <a:pos x="0" y="0"/>
                </a:cxn>
                <a:cxn ang="0">
                  <a:pos x="0" y="56"/>
                </a:cxn>
                <a:cxn ang="0">
                  <a:pos x="110" y="57"/>
                </a:cxn>
              </a:cxnLst>
              <a:rect l="0" t="0" r="r" b="b"/>
              <a:pathLst>
                <a:path w="110" h="57">
                  <a:moveTo>
                    <a:pt x="110" y="57"/>
                  </a:moveTo>
                  <a:lnTo>
                    <a:pt x="110" y="0"/>
                  </a:lnTo>
                  <a:lnTo>
                    <a:pt x="0" y="0"/>
                  </a:lnTo>
                  <a:lnTo>
                    <a:pt x="0" y="56"/>
                  </a:lnTo>
                  <a:lnTo>
                    <a:pt x="110" y="5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5" name="Freeform 259"/>
            <p:cNvSpPr>
              <a:spLocks/>
            </p:cNvSpPr>
            <p:nvPr/>
          </p:nvSpPr>
          <p:spPr bwMode="auto">
            <a:xfrm>
              <a:off x="4634" y="2520"/>
              <a:ext cx="21" cy="9"/>
            </a:xfrm>
            <a:custGeom>
              <a:avLst/>
              <a:gdLst/>
              <a:ahLst/>
              <a:cxnLst>
                <a:cxn ang="0">
                  <a:pos x="0" y="0"/>
                </a:cxn>
                <a:cxn ang="0">
                  <a:pos x="0" y="13"/>
                </a:cxn>
                <a:cxn ang="0">
                  <a:pos x="57" y="15"/>
                </a:cxn>
                <a:cxn ang="0">
                  <a:pos x="57" y="1"/>
                </a:cxn>
                <a:cxn ang="0">
                  <a:pos x="0" y="0"/>
                </a:cxn>
              </a:cxnLst>
              <a:rect l="0" t="0" r="r" b="b"/>
              <a:pathLst>
                <a:path w="57" h="15">
                  <a:moveTo>
                    <a:pt x="0" y="0"/>
                  </a:moveTo>
                  <a:lnTo>
                    <a:pt x="0" y="13"/>
                  </a:lnTo>
                  <a:lnTo>
                    <a:pt x="57" y="15"/>
                  </a:lnTo>
                  <a:lnTo>
                    <a:pt x="57" y="1"/>
                  </a:lnTo>
                  <a:lnTo>
                    <a:pt x="0" y="0"/>
                  </a:lnTo>
                  <a:close/>
                </a:path>
              </a:pathLst>
            </a:custGeom>
            <a:solidFill>
              <a:srgbClr val="0080FF"/>
            </a:solidFill>
            <a:ln w="0">
              <a:solidFill>
                <a:srgbClr val="000000"/>
              </a:solidFill>
              <a:prstDash val="solid"/>
              <a:round/>
              <a:headEnd/>
              <a:tailEnd/>
            </a:ln>
          </p:spPr>
          <p:txBody>
            <a:bodyPr>
              <a:prstTxWarp prst="textNoShape">
                <a:avLst/>
              </a:prstTxWarp>
            </a:bodyPr>
            <a:lstStyle/>
            <a:p>
              <a:endParaRPr lang="en-US"/>
            </a:p>
          </p:txBody>
        </p:sp>
        <p:sp>
          <p:nvSpPr>
            <p:cNvPr id="644356" name="Freeform 260"/>
            <p:cNvSpPr>
              <a:spLocks/>
            </p:cNvSpPr>
            <p:nvPr/>
          </p:nvSpPr>
          <p:spPr bwMode="auto">
            <a:xfrm>
              <a:off x="4610" y="2341"/>
              <a:ext cx="21" cy="4"/>
            </a:xfrm>
            <a:custGeom>
              <a:avLst/>
              <a:gdLst/>
              <a:ahLst/>
              <a:cxnLst>
                <a:cxn ang="0">
                  <a:pos x="0" y="3"/>
                </a:cxn>
                <a:cxn ang="0">
                  <a:pos x="0" y="6"/>
                </a:cxn>
                <a:cxn ang="0">
                  <a:pos x="54" y="4"/>
                </a:cxn>
                <a:cxn ang="0">
                  <a:pos x="54" y="0"/>
                </a:cxn>
                <a:cxn ang="0">
                  <a:pos x="0" y="3"/>
                </a:cxn>
              </a:cxnLst>
              <a:rect l="0" t="0" r="r" b="b"/>
              <a:pathLst>
                <a:path w="54" h="6">
                  <a:moveTo>
                    <a:pt x="0" y="3"/>
                  </a:moveTo>
                  <a:lnTo>
                    <a:pt x="0" y="6"/>
                  </a:lnTo>
                  <a:lnTo>
                    <a:pt x="54" y="4"/>
                  </a:lnTo>
                  <a:lnTo>
                    <a:pt x="54" y="0"/>
                  </a:lnTo>
                  <a:lnTo>
                    <a:pt x="0" y="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357" name="Freeform 261"/>
            <p:cNvSpPr>
              <a:spLocks/>
            </p:cNvSpPr>
            <p:nvPr/>
          </p:nvSpPr>
          <p:spPr bwMode="auto">
            <a:xfrm>
              <a:off x="4590" y="2400"/>
              <a:ext cx="13" cy="29"/>
            </a:xfrm>
            <a:custGeom>
              <a:avLst/>
              <a:gdLst/>
              <a:ahLst/>
              <a:cxnLst>
                <a:cxn ang="0">
                  <a:pos x="3" y="38"/>
                </a:cxn>
                <a:cxn ang="0">
                  <a:pos x="10" y="42"/>
                </a:cxn>
                <a:cxn ang="0">
                  <a:pos x="16" y="45"/>
                </a:cxn>
                <a:cxn ang="0">
                  <a:pos x="23" y="44"/>
                </a:cxn>
                <a:cxn ang="0">
                  <a:pos x="29" y="41"/>
                </a:cxn>
                <a:cxn ang="0">
                  <a:pos x="34" y="36"/>
                </a:cxn>
                <a:cxn ang="0">
                  <a:pos x="37" y="29"/>
                </a:cxn>
                <a:cxn ang="0">
                  <a:pos x="38" y="21"/>
                </a:cxn>
                <a:cxn ang="0">
                  <a:pos x="37" y="12"/>
                </a:cxn>
                <a:cxn ang="0">
                  <a:pos x="33" y="6"/>
                </a:cxn>
                <a:cxn ang="0">
                  <a:pos x="28" y="1"/>
                </a:cxn>
                <a:cxn ang="0">
                  <a:pos x="21" y="0"/>
                </a:cxn>
                <a:cxn ang="0">
                  <a:pos x="14" y="0"/>
                </a:cxn>
                <a:cxn ang="0">
                  <a:pos x="7" y="3"/>
                </a:cxn>
                <a:cxn ang="0">
                  <a:pos x="3" y="7"/>
                </a:cxn>
                <a:cxn ang="0">
                  <a:pos x="1" y="15"/>
                </a:cxn>
                <a:cxn ang="0">
                  <a:pos x="0" y="23"/>
                </a:cxn>
                <a:cxn ang="0">
                  <a:pos x="1" y="30"/>
                </a:cxn>
                <a:cxn ang="0">
                  <a:pos x="3" y="38"/>
                </a:cxn>
              </a:cxnLst>
              <a:rect l="0" t="0" r="r" b="b"/>
              <a:pathLst>
                <a:path w="38" h="45">
                  <a:moveTo>
                    <a:pt x="3" y="38"/>
                  </a:moveTo>
                  <a:lnTo>
                    <a:pt x="10" y="42"/>
                  </a:lnTo>
                  <a:lnTo>
                    <a:pt x="16" y="45"/>
                  </a:lnTo>
                  <a:lnTo>
                    <a:pt x="23" y="44"/>
                  </a:lnTo>
                  <a:lnTo>
                    <a:pt x="29" y="41"/>
                  </a:lnTo>
                  <a:lnTo>
                    <a:pt x="34" y="36"/>
                  </a:lnTo>
                  <a:lnTo>
                    <a:pt x="37" y="29"/>
                  </a:lnTo>
                  <a:lnTo>
                    <a:pt x="38" y="21"/>
                  </a:lnTo>
                  <a:lnTo>
                    <a:pt x="37" y="12"/>
                  </a:lnTo>
                  <a:lnTo>
                    <a:pt x="33" y="6"/>
                  </a:lnTo>
                  <a:lnTo>
                    <a:pt x="28" y="1"/>
                  </a:lnTo>
                  <a:lnTo>
                    <a:pt x="21" y="0"/>
                  </a:lnTo>
                  <a:lnTo>
                    <a:pt x="14" y="0"/>
                  </a:lnTo>
                  <a:lnTo>
                    <a:pt x="7" y="3"/>
                  </a:lnTo>
                  <a:lnTo>
                    <a:pt x="3" y="7"/>
                  </a:lnTo>
                  <a:lnTo>
                    <a:pt x="1" y="15"/>
                  </a:lnTo>
                  <a:lnTo>
                    <a:pt x="0" y="23"/>
                  </a:lnTo>
                  <a:lnTo>
                    <a:pt x="1" y="30"/>
                  </a:lnTo>
                  <a:lnTo>
                    <a:pt x="3" y="38"/>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358" name="Freeform 262"/>
            <p:cNvSpPr>
              <a:spLocks/>
            </p:cNvSpPr>
            <p:nvPr/>
          </p:nvSpPr>
          <p:spPr bwMode="auto">
            <a:xfrm>
              <a:off x="4590" y="2483"/>
              <a:ext cx="11" cy="21"/>
            </a:xfrm>
            <a:custGeom>
              <a:avLst/>
              <a:gdLst/>
              <a:ahLst/>
              <a:cxnLst>
                <a:cxn ang="0">
                  <a:pos x="7" y="3"/>
                </a:cxn>
                <a:cxn ang="0">
                  <a:pos x="4" y="6"/>
                </a:cxn>
                <a:cxn ang="0">
                  <a:pos x="0" y="12"/>
                </a:cxn>
                <a:cxn ang="0">
                  <a:pos x="0" y="24"/>
                </a:cxn>
                <a:cxn ang="0">
                  <a:pos x="3" y="29"/>
                </a:cxn>
                <a:cxn ang="0">
                  <a:pos x="5" y="33"/>
                </a:cxn>
                <a:cxn ang="0">
                  <a:pos x="8" y="35"/>
                </a:cxn>
                <a:cxn ang="0">
                  <a:pos x="13" y="35"/>
                </a:cxn>
                <a:cxn ang="0">
                  <a:pos x="17" y="33"/>
                </a:cxn>
                <a:cxn ang="0">
                  <a:pos x="22" y="32"/>
                </a:cxn>
                <a:cxn ang="0">
                  <a:pos x="26" y="29"/>
                </a:cxn>
                <a:cxn ang="0">
                  <a:pos x="27" y="23"/>
                </a:cxn>
                <a:cxn ang="0">
                  <a:pos x="28" y="17"/>
                </a:cxn>
                <a:cxn ang="0">
                  <a:pos x="27" y="11"/>
                </a:cxn>
                <a:cxn ang="0">
                  <a:pos x="24" y="6"/>
                </a:cxn>
                <a:cxn ang="0">
                  <a:pos x="21" y="3"/>
                </a:cxn>
                <a:cxn ang="0">
                  <a:pos x="17" y="0"/>
                </a:cxn>
                <a:cxn ang="0">
                  <a:pos x="13" y="0"/>
                </a:cxn>
                <a:cxn ang="0">
                  <a:pos x="7" y="3"/>
                </a:cxn>
              </a:cxnLst>
              <a:rect l="0" t="0" r="r" b="b"/>
              <a:pathLst>
                <a:path w="28" h="35">
                  <a:moveTo>
                    <a:pt x="7" y="3"/>
                  </a:moveTo>
                  <a:lnTo>
                    <a:pt x="4" y="6"/>
                  </a:lnTo>
                  <a:lnTo>
                    <a:pt x="0" y="12"/>
                  </a:lnTo>
                  <a:lnTo>
                    <a:pt x="0" y="24"/>
                  </a:lnTo>
                  <a:lnTo>
                    <a:pt x="3" y="29"/>
                  </a:lnTo>
                  <a:lnTo>
                    <a:pt x="5" y="33"/>
                  </a:lnTo>
                  <a:lnTo>
                    <a:pt x="8" y="35"/>
                  </a:lnTo>
                  <a:lnTo>
                    <a:pt x="13" y="35"/>
                  </a:lnTo>
                  <a:lnTo>
                    <a:pt x="17" y="33"/>
                  </a:lnTo>
                  <a:lnTo>
                    <a:pt x="22" y="32"/>
                  </a:lnTo>
                  <a:lnTo>
                    <a:pt x="26" y="29"/>
                  </a:lnTo>
                  <a:lnTo>
                    <a:pt x="27" y="23"/>
                  </a:lnTo>
                  <a:lnTo>
                    <a:pt x="28" y="17"/>
                  </a:lnTo>
                  <a:lnTo>
                    <a:pt x="27" y="11"/>
                  </a:lnTo>
                  <a:lnTo>
                    <a:pt x="24" y="6"/>
                  </a:lnTo>
                  <a:lnTo>
                    <a:pt x="21" y="3"/>
                  </a:lnTo>
                  <a:lnTo>
                    <a:pt x="17" y="0"/>
                  </a:lnTo>
                  <a:lnTo>
                    <a:pt x="13" y="0"/>
                  </a:lnTo>
                  <a:lnTo>
                    <a:pt x="7" y="3"/>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359" name="Freeform 263"/>
            <p:cNvSpPr>
              <a:spLocks/>
            </p:cNvSpPr>
            <p:nvPr/>
          </p:nvSpPr>
          <p:spPr bwMode="auto">
            <a:xfrm>
              <a:off x="4636" y="2398"/>
              <a:ext cx="10" cy="13"/>
            </a:xfrm>
            <a:custGeom>
              <a:avLst/>
              <a:gdLst/>
              <a:ahLst/>
              <a:cxnLst>
                <a:cxn ang="0">
                  <a:pos x="14" y="20"/>
                </a:cxn>
                <a:cxn ang="0">
                  <a:pos x="26" y="20"/>
                </a:cxn>
                <a:cxn ang="0">
                  <a:pos x="27" y="10"/>
                </a:cxn>
                <a:cxn ang="0">
                  <a:pos x="20" y="0"/>
                </a:cxn>
                <a:cxn ang="0">
                  <a:pos x="0" y="0"/>
                </a:cxn>
                <a:cxn ang="0">
                  <a:pos x="14" y="20"/>
                </a:cxn>
              </a:cxnLst>
              <a:rect l="0" t="0" r="r" b="b"/>
              <a:pathLst>
                <a:path w="27" h="20">
                  <a:moveTo>
                    <a:pt x="14" y="20"/>
                  </a:moveTo>
                  <a:lnTo>
                    <a:pt x="26" y="20"/>
                  </a:lnTo>
                  <a:lnTo>
                    <a:pt x="27" y="10"/>
                  </a:lnTo>
                  <a:lnTo>
                    <a:pt x="20" y="0"/>
                  </a:lnTo>
                  <a:lnTo>
                    <a:pt x="0" y="0"/>
                  </a:lnTo>
                  <a:lnTo>
                    <a:pt x="14" y="20"/>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360" name="Freeform 264"/>
            <p:cNvSpPr>
              <a:spLocks/>
            </p:cNvSpPr>
            <p:nvPr/>
          </p:nvSpPr>
          <p:spPr bwMode="auto">
            <a:xfrm>
              <a:off x="4642" y="2411"/>
              <a:ext cx="4" cy="14"/>
            </a:xfrm>
            <a:custGeom>
              <a:avLst/>
              <a:gdLst/>
              <a:ahLst/>
              <a:cxnLst>
                <a:cxn ang="0">
                  <a:pos x="0" y="22"/>
                </a:cxn>
                <a:cxn ang="0">
                  <a:pos x="9" y="22"/>
                </a:cxn>
                <a:cxn ang="0">
                  <a:pos x="12" y="0"/>
                </a:cxn>
                <a:cxn ang="0">
                  <a:pos x="0" y="0"/>
                </a:cxn>
                <a:cxn ang="0">
                  <a:pos x="0" y="22"/>
                </a:cxn>
              </a:cxnLst>
              <a:rect l="0" t="0" r="r" b="b"/>
              <a:pathLst>
                <a:path w="12" h="22">
                  <a:moveTo>
                    <a:pt x="0" y="22"/>
                  </a:moveTo>
                  <a:lnTo>
                    <a:pt x="9" y="22"/>
                  </a:lnTo>
                  <a:lnTo>
                    <a:pt x="12" y="0"/>
                  </a:lnTo>
                  <a:lnTo>
                    <a:pt x="0" y="0"/>
                  </a:lnTo>
                  <a:lnTo>
                    <a:pt x="0" y="22"/>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361" name="Line 265"/>
            <p:cNvSpPr>
              <a:spLocks noChangeShapeType="1"/>
            </p:cNvSpPr>
            <p:nvPr/>
          </p:nvSpPr>
          <p:spPr bwMode="auto">
            <a:xfrm>
              <a:off x="4509"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2" name="Line 266"/>
            <p:cNvSpPr>
              <a:spLocks noChangeShapeType="1"/>
            </p:cNvSpPr>
            <p:nvPr/>
          </p:nvSpPr>
          <p:spPr bwMode="auto">
            <a:xfrm>
              <a:off x="4546"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3" name="Line 267"/>
            <p:cNvSpPr>
              <a:spLocks noChangeShapeType="1"/>
            </p:cNvSpPr>
            <p:nvPr/>
          </p:nvSpPr>
          <p:spPr bwMode="auto">
            <a:xfrm>
              <a:off x="4542"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4" name="Line 268"/>
            <p:cNvSpPr>
              <a:spLocks noChangeShapeType="1"/>
            </p:cNvSpPr>
            <p:nvPr/>
          </p:nvSpPr>
          <p:spPr bwMode="auto">
            <a:xfrm>
              <a:off x="4525" y="2384"/>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5" name="Line 269"/>
            <p:cNvSpPr>
              <a:spLocks noChangeShapeType="1"/>
            </p:cNvSpPr>
            <p:nvPr/>
          </p:nvSpPr>
          <p:spPr bwMode="auto">
            <a:xfrm>
              <a:off x="4540" y="23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6" name="Line 270"/>
            <p:cNvSpPr>
              <a:spLocks noChangeShapeType="1"/>
            </p:cNvSpPr>
            <p:nvPr/>
          </p:nvSpPr>
          <p:spPr bwMode="auto">
            <a:xfrm>
              <a:off x="4536" y="2383"/>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7" name="Line 271"/>
            <p:cNvSpPr>
              <a:spLocks noChangeShapeType="1"/>
            </p:cNvSpPr>
            <p:nvPr/>
          </p:nvSpPr>
          <p:spPr bwMode="auto">
            <a:xfrm>
              <a:off x="4534" y="23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8" name="Line 272"/>
            <p:cNvSpPr>
              <a:spLocks noChangeShapeType="1"/>
            </p:cNvSpPr>
            <p:nvPr/>
          </p:nvSpPr>
          <p:spPr bwMode="auto">
            <a:xfrm>
              <a:off x="4522" y="2384"/>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369" name="Line 273"/>
            <p:cNvSpPr>
              <a:spLocks noChangeShapeType="1"/>
            </p:cNvSpPr>
            <p:nvPr/>
          </p:nvSpPr>
          <p:spPr bwMode="auto">
            <a:xfrm>
              <a:off x="4516" y="2386"/>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0" name="Line 274"/>
            <p:cNvSpPr>
              <a:spLocks noChangeShapeType="1"/>
            </p:cNvSpPr>
            <p:nvPr/>
          </p:nvSpPr>
          <p:spPr bwMode="auto">
            <a:xfrm>
              <a:off x="4520" y="2384"/>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1" name="Line 275"/>
            <p:cNvSpPr>
              <a:spLocks noChangeShapeType="1"/>
            </p:cNvSpPr>
            <p:nvPr/>
          </p:nvSpPr>
          <p:spPr bwMode="auto">
            <a:xfrm>
              <a:off x="4513" y="2386"/>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2" name="Line 276"/>
            <p:cNvSpPr>
              <a:spLocks noChangeShapeType="1"/>
            </p:cNvSpPr>
            <p:nvPr/>
          </p:nvSpPr>
          <p:spPr bwMode="auto">
            <a:xfrm>
              <a:off x="4525"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3" name="Line 277"/>
            <p:cNvSpPr>
              <a:spLocks noChangeShapeType="1"/>
            </p:cNvSpPr>
            <p:nvPr/>
          </p:nvSpPr>
          <p:spPr bwMode="auto">
            <a:xfrm>
              <a:off x="4549" y="238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4" name="Line 278"/>
            <p:cNvSpPr>
              <a:spLocks noChangeShapeType="1"/>
            </p:cNvSpPr>
            <p:nvPr/>
          </p:nvSpPr>
          <p:spPr bwMode="auto">
            <a:xfrm>
              <a:off x="4489" y="2187"/>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5" name="Line 279"/>
            <p:cNvSpPr>
              <a:spLocks noChangeShapeType="1"/>
            </p:cNvSpPr>
            <p:nvPr/>
          </p:nvSpPr>
          <p:spPr bwMode="auto">
            <a:xfrm>
              <a:off x="4492" y="21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6" name="Line 280"/>
            <p:cNvSpPr>
              <a:spLocks noChangeShapeType="1"/>
            </p:cNvSpPr>
            <p:nvPr/>
          </p:nvSpPr>
          <p:spPr bwMode="auto">
            <a:xfrm>
              <a:off x="4509" y="2386"/>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7" name="Line 281"/>
            <p:cNvSpPr>
              <a:spLocks noChangeShapeType="1"/>
            </p:cNvSpPr>
            <p:nvPr/>
          </p:nvSpPr>
          <p:spPr bwMode="auto">
            <a:xfrm>
              <a:off x="4498" y="218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8" name="Line 282"/>
            <p:cNvSpPr>
              <a:spLocks noChangeShapeType="1"/>
            </p:cNvSpPr>
            <p:nvPr/>
          </p:nvSpPr>
          <p:spPr bwMode="auto">
            <a:xfrm>
              <a:off x="4501" y="2185"/>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79" name="Line 283"/>
            <p:cNvSpPr>
              <a:spLocks noChangeShapeType="1"/>
            </p:cNvSpPr>
            <p:nvPr/>
          </p:nvSpPr>
          <p:spPr bwMode="auto">
            <a:xfrm>
              <a:off x="4505"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0" name="Line 284"/>
            <p:cNvSpPr>
              <a:spLocks noChangeShapeType="1"/>
            </p:cNvSpPr>
            <p:nvPr/>
          </p:nvSpPr>
          <p:spPr bwMode="auto">
            <a:xfrm>
              <a:off x="4507" y="2386"/>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1" name="Line 285"/>
            <p:cNvSpPr>
              <a:spLocks noChangeShapeType="1"/>
            </p:cNvSpPr>
            <p:nvPr/>
          </p:nvSpPr>
          <p:spPr bwMode="auto">
            <a:xfrm>
              <a:off x="4509"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2" name="Line 286"/>
            <p:cNvSpPr>
              <a:spLocks noChangeShapeType="1"/>
            </p:cNvSpPr>
            <p:nvPr/>
          </p:nvSpPr>
          <p:spPr bwMode="auto">
            <a:xfrm>
              <a:off x="4513" y="2185"/>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3" name="Line 287"/>
            <p:cNvSpPr>
              <a:spLocks noChangeShapeType="1"/>
            </p:cNvSpPr>
            <p:nvPr/>
          </p:nvSpPr>
          <p:spPr bwMode="auto">
            <a:xfrm>
              <a:off x="4505" y="23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4" name="Line 288"/>
            <p:cNvSpPr>
              <a:spLocks noChangeShapeType="1"/>
            </p:cNvSpPr>
            <p:nvPr/>
          </p:nvSpPr>
          <p:spPr bwMode="auto">
            <a:xfrm>
              <a:off x="4501" y="2387"/>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5" name="Line 289"/>
            <p:cNvSpPr>
              <a:spLocks noChangeShapeType="1"/>
            </p:cNvSpPr>
            <p:nvPr/>
          </p:nvSpPr>
          <p:spPr bwMode="auto">
            <a:xfrm>
              <a:off x="4522"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6" name="Line 290"/>
            <p:cNvSpPr>
              <a:spLocks noChangeShapeType="1"/>
            </p:cNvSpPr>
            <p:nvPr/>
          </p:nvSpPr>
          <p:spPr bwMode="auto">
            <a:xfrm>
              <a:off x="4525"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7" name="Line 291"/>
            <p:cNvSpPr>
              <a:spLocks noChangeShapeType="1"/>
            </p:cNvSpPr>
            <p:nvPr/>
          </p:nvSpPr>
          <p:spPr bwMode="auto">
            <a:xfrm>
              <a:off x="4496" y="238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8" name="Line 292"/>
            <p:cNvSpPr>
              <a:spLocks noChangeShapeType="1"/>
            </p:cNvSpPr>
            <p:nvPr/>
          </p:nvSpPr>
          <p:spPr bwMode="auto">
            <a:xfrm>
              <a:off x="4531" y="21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89" name="Line 293"/>
            <p:cNvSpPr>
              <a:spLocks noChangeShapeType="1"/>
            </p:cNvSpPr>
            <p:nvPr/>
          </p:nvSpPr>
          <p:spPr bwMode="auto">
            <a:xfrm>
              <a:off x="4534" y="2183"/>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0" name="Line 294"/>
            <p:cNvSpPr>
              <a:spLocks noChangeShapeType="1"/>
            </p:cNvSpPr>
            <p:nvPr/>
          </p:nvSpPr>
          <p:spPr bwMode="auto">
            <a:xfrm>
              <a:off x="4536" y="2181"/>
              <a:ext cx="2"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1" name="Line 295"/>
            <p:cNvSpPr>
              <a:spLocks noChangeShapeType="1"/>
            </p:cNvSpPr>
            <p:nvPr/>
          </p:nvSpPr>
          <p:spPr bwMode="auto">
            <a:xfrm>
              <a:off x="4492" y="238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2" name="Line 296"/>
            <p:cNvSpPr>
              <a:spLocks noChangeShapeType="1"/>
            </p:cNvSpPr>
            <p:nvPr/>
          </p:nvSpPr>
          <p:spPr bwMode="auto">
            <a:xfrm>
              <a:off x="4542"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3" name="Line 297"/>
            <p:cNvSpPr>
              <a:spLocks noChangeShapeType="1"/>
            </p:cNvSpPr>
            <p:nvPr/>
          </p:nvSpPr>
          <p:spPr bwMode="auto">
            <a:xfrm>
              <a:off x="4546"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4" name="Line 298"/>
            <p:cNvSpPr>
              <a:spLocks noChangeShapeType="1"/>
            </p:cNvSpPr>
            <p:nvPr/>
          </p:nvSpPr>
          <p:spPr bwMode="auto">
            <a:xfrm>
              <a:off x="4489" y="238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5" name="Line 299"/>
            <p:cNvSpPr>
              <a:spLocks noChangeShapeType="1"/>
            </p:cNvSpPr>
            <p:nvPr/>
          </p:nvSpPr>
          <p:spPr bwMode="auto">
            <a:xfrm>
              <a:off x="4489"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6" name="Line 300"/>
            <p:cNvSpPr>
              <a:spLocks noChangeShapeType="1"/>
            </p:cNvSpPr>
            <p:nvPr/>
          </p:nvSpPr>
          <p:spPr bwMode="auto">
            <a:xfrm>
              <a:off x="4492"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7" name="Line 301"/>
            <p:cNvSpPr>
              <a:spLocks noChangeShapeType="1"/>
            </p:cNvSpPr>
            <p:nvPr/>
          </p:nvSpPr>
          <p:spPr bwMode="auto">
            <a:xfrm>
              <a:off x="4496" y="225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8" name="Line 302"/>
            <p:cNvSpPr>
              <a:spLocks noChangeShapeType="1"/>
            </p:cNvSpPr>
            <p:nvPr/>
          </p:nvSpPr>
          <p:spPr bwMode="auto">
            <a:xfrm>
              <a:off x="4498" y="2253"/>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399" name="Line 303"/>
            <p:cNvSpPr>
              <a:spLocks noChangeShapeType="1"/>
            </p:cNvSpPr>
            <p:nvPr/>
          </p:nvSpPr>
          <p:spPr bwMode="auto">
            <a:xfrm>
              <a:off x="4501" y="2253"/>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0" name="Line 304"/>
            <p:cNvSpPr>
              <a:spLocks noChangeShapeType="1"/>
            </p:cNvSpPr>
            <p:nvPr/>
          </p:nvSpPr>
          <p:spPr bwMode="auto">
            <a:xfrm>
              <a:off x="4505"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1" name="Line 305"/>
            <p:cNvSpPr>
              <a:spLocks noChangeShapeType="1"/>
            </p:cNvSpPr>
            <p:nvPr/>
          </p:nvSpPr>
          <p:spPr bwMode="auto">
            <a:xfrm>
              <a:off x="4507" y="2252"/>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2" name="Line 306"/>
            <p:cNvSpPr>
              <a:spLocks noChangeShapeType="1"/>
            </p:cNvSpPr>
            <p:nvPr/>
          </p:nvSpPr>
          <p:spPr bwMode="auto">
            <a:xfrm>
              <a:off x="4529" y="2384"/>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3" name="Line 307"/>
            <p:cNvSpPr>
              <a:spLocks noChangeShapeType="1"/>
            </p:cNvSpPr>
            <p:nvPr/>
          </p:nvSpPr>
          <p:spPr bwMode="auto">
            <a:xfrm>
              <a:off x="4513"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4" name="Line 308"/>
            <p:cNvSpPr>
              <a:spLocks noChangeShapeType="1"/>
            </p:cNvSpPr>
            <p:nvPr/>
          </p:nvSpPr>
          <p:spPr bwMode="auto">
            <a:xfrm>
              <a:off x="4516"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5" name="Line 309"/>
            <p:cNvSpPr>
              <a:spLocks noChangeShapeType="1"/>
            </p:cNvSpPr>
            <p:nvPr/>
          </p:nvSpPr>
          <p:spPr bwMode="auto">
            <a:xfrm>
              <a:off x="4520"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6" name="Line 310"/>
            <p:cNvSpPr>
              <a:spLocks noChangeShapeType="1"/>
            </p:cNvSpPr>
            <p:nvPr/>
          </p:nvSpPr>
          <p:spPr bwMode="auto">
            <a:xfrm>
              <a:off x="4522" y="2252"/>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7" name="Line 311"/>
            <p:cNvSpPr>
              <a:spLocks noChangeShapeType="1"/>
            </p:cNvSpPr>
            <p:nvPr/>
          </p:nvSpPr>
          <p:spPr bwMode="auto">
            <a:xfrm>
              <a:off x="4525" y="2252"/>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8" name="Line 312"/>
            <p:cNvSpPr>
              <a:spLocks noChangeShapeType="1"/>
            </p:cNvSpPr>
            <p:nvPr/>
          </p:nvSpPr>
          <p:spPr bwMode="auto">
            <a:xfrm>
              <a:off x="4529" y="2252"/>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09" name="Line 313"/>
            <p:cNvSpPr>
              <a:spLocks noChangeShapeType="1"/>
            </p:cNvSpPr>
            <p:nvPr/>
          </p:nvSpPr>
          <p:spPr bwMode="auto">
            <a:xfrm>
              <a:off x="4531" y="225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0" name="Line 314"/>
            <p:cNvSpPr>
              <a:spLocks noChangeShapeType="1"/>
            </p:cNvSpPr>
            <p:nvPr/>
          </p:nvSpPr>
          <p:spPr bwMode="auto">
            <a:xfrm>
              <a:off x="4534" y="225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1" name="Line 315"/>
            <p:cNvSpPr>
              <a:spLocks noChangeShapeType="1"/>
            </p:cNvSpPr>
            <p:nvPr/>
          </p:nvSpPr>
          <p:spPr bwMode="auto">
            <a:xfrm>
              <a:off x="4536" y="2249"/>
              <a:ext cx="2"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2" name="Line 316"/>
            <p:cNvSpPr>
              <a:spLocks noChangeShapeType="1"/>
            </p:cNvSpPr>
            <p:nvPr/>
          </p:nvSpPr>
          <p:spPr bwMode="auto">
            <a:xfrm>
              <a:off x="4540" y="2249"/>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3" name="Line 317"/>
            <p:cNvSpPr>
              <a:spLocks noChangeShapeType="1"/>
            </p:cNvSpPr>
            <p:nvPr/>
          </p:nvSpPr>
          <p:spPr bwMode="auto">
            <a:xfrm>
              <a:off x="4542" y="2249"/>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4" name="Line 318"/>
            <p:cNvSpPr>
              <a:spLocks noChangeShapeType="1"/>
            </p:cNvSpPr>
            <p:nvPr/>
          </p:nvSpPr>
          <p:spPr bwMode="auto">
            <a:xfrm>
              <a:off x="4546" y="2248"/>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5" name="Line 319"/>
            <p:cNvSpPr>
              <a:spLocks noChangeShapeType="1"/>
            </p:cNvSpPr>
            <p:nvPr/>
          </p:nvSpPr>
          <p:spPr bwMode="auto">
            <a:xfrm>
              <a:off x="4549" y="2248"/>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6" name="Line 320"/>
            <p:cNvSpPr>
              <a:spLocks noChangeShapeType="1"/>
            </p:cNvSpPr>
            <p:nvPr/>
          </p:nvSpPr>
          <p:spPr bwMode="auto">
            <a:xfrm>
              <a:off x="4549" y="2315"/>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7" name="Line 321"/>
            <p:cNvSpPr>
              <a:spLocks noChangeShapeType="1"/>
            </p:cNvSpPr>
            <p:nvPr/>
          </p:nvSpPr>
          <p:spPr bwMode="auto">
            <a:xfrm>
              <a:off x="4492"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8" name="Line 322"/>
            <p:cNvSpPr>
              <a:spLocks noChangeShapeType="1"/>
            </p:cNvSpPr>
            <p:nvPr/>
          </p:nvSpPr>
          <p:spPr bwMode="auto">
            <a:xfrm>
              <a:off x="4496"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19" name="Line 323"/>
            <p:cNvSpPr>
              <a:spLocks noChangeShapeType="1"/>
            </p:cNvSpPr>
            <p:nvPr/>
          </p:nvSpPr>
          <p:spPr bwMode="auto">
            <a:xfrm>
              <a:off x="4498"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0" name="Line 324"/>
            <p:cNvSpPr>
              <a:spLocks noChangeShapeType="1"/>
            </p:cNvSpPr>
            <p:nvPr/>
          </p:nvSpPr>
          <p:spPr bwMode="auto">
            <a:xfrm>
              <a:off x="4540" y="231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1" name="Line 325"/>
            <p:cNvSpPr>
              <a:spLocks noChangeShapeType="1"/>
            </p:cNvSpPr>
            <p:nvPr/>
          </p:nvSpPr>
          <p:spPr bwMode="auto">
            <a:xfrm>
              <a:off x="4505" y="2319"/>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2" name="Line 326"/>
            <p:cNvSpPr>
              <a:spLocks noChangeShapeType="1"/>
            </p:cNvSpPr>
            <p:nvPr/>
          </p:nvSpPr>
          <p:spPr bwMode="auto">
            <a:xfrm>
              <a:off x="4507" y="2319"/>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3" name="Line 327"/>
            <p:cNvSpPr>
              <a:spLocks noChangeShapeType="1"/>
            </p:cNvSpPr>
            <p:nvPr/>
          </p:nvSpPr>
          <p:spPr bwMode="auto">
            <a:xfrm>
              <a:off x="4536" y="2317"/>
              <a:ext cx="2"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4" name="Line 328"/>
            <p:cNvSpPr>
              <a:spLocks noChangeShapeType="1"/>
            </p:cNvSpPr>
            <p:nvPr/>
          </p:nvSpPr>
          <p:spPr bwMode="auto">
            <a:xfrm>
              <a:off x="4531"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5" name="Line 329"/>
            <p:cNvSpPr>
              <a:spLocks noChangeShapeType="1"/>
            </p:cNvSpPr>
            <p:nvPr/>
          </p:nvSpPr>
          <p:spPr bwMode="auto">
            <a:xfrm>
              <a:off x="4520"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6" name="Line 330"/>
            <p:cNvSpPr>
              <a:spLocks noChangeShapeType="1"/>
            </p:cNvSpPr>
            <p:nvPr/>
          </p:nvSpPr>
          <p:spPr bwMode="auto">
            <a:xfrm>
              <a:off x="4516" y="2318"/>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7" name="Line 331"/>
            <p:cNvSpPr>
              <a:spLocks noChangeShapeType="1"/>
            </p:cNvSpPr>
            <p:nvPr/>
          </p:nvSpPr>
          <p:spPr bwMode="auto">
            <a:xfrm>
              <a:off x="4529"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8" name="Line 332"/>
            <p:cNvSpPr>
              <a:spLocks noChangeShapeType="1"/>
            </p:cNvSpPr>
            <p:nvPr/>
          </p:nvSpPr>
          <p:spPr bwMode="auto">
            <a:xfrm>
              <a:off x="4531" y="23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29" name="Line 333"/>
            <p:cNvSpPr>
              <a:spLocks noChangeShapeType="1"/>
            </p:cNvSpPr>
            <p:nvPr/>
          </p:nvSpPr>
          <p:spPr bwMode="auto">
            <a:xfrm>
              <a:off x="4522" y="2318"/>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0" name="Line 334"/>
            <p:cNvSpPr>
              <a:spLocks noChangeShapeType="1"/>
            </p:cNvSpPr>
            <p:nvPr/>
          </p:nvSpPr>
          <p:spPr bwMode="auto">
            <a:xfrm>
              <a:off x="4513" y="2318"/>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1" name="Line 335"/>
            <p:cNvSpPr>
              <a:spLocks noChangeShapeType="1"/>
            </p:cNvSpPr>
            <p:nvPr/>
          </p:nvSpPr>
          <p:spPr bwMode="auto">
            <a:xfrm>
              <a:off x="4534" y="231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2" name="Line 336"/>
            <p:cNvSpPr>
              <a:spLocks noChangeShapeType="1"/>
            </p:cNvSpPr>
            <p:nvPr/>
          </p:nvSpPr>
          <p:spPr bwMode="auto">
            <a:xfrm>
              <a:off x="4509" y="2318"/>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3" name="Line 337"/>
            <p:cNvSpPr>
              <a:spLocks noChangeShapeType="1"/>
            </p:cNvSpPr>
            <p:nvPr/>
          </p:nvSpPr>
          <p:spPr bwMode="auto">
            <a:xfrm>
              <a:off x="4501" y="2320"/>
              <a:ext cx="2"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4" name="Line 338"/>
            <p:cNvSpPr>
              <a:spLocks noChangeShapeType="1"/>
            </p:cNvSpPr>
            <p:nvPr/>
          </p:nvSpPr>
          <p:spPr bwMode="auto">
            <a:xfrm>
              <a:off x="4542" y="2315"/>
              <a:ext cx="1" cy="54"/>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5" name="Line 339"/>
            <p:cNvSpPr>
              <a:spLocks noChangeShapeType="1"/>
            </p:cNvSpPr>
            <p:nvPr/>
          </p:nvSpPr>
          <p:spPr bwMode="auto">
            <a:xfrm>
              <a:off x="4546" y="231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6" name="Line 340"/>
            <p:cNvSpPr>
              <a:spLocks noChangeShapeType="1"/>
            </p:cNvSpPr>
            <p:nvPr/>
          </p:nvSpPr>
          <p:spPr bwMode="auto">
            <a:xfrm>
              <a:off x="4489" y="2320"/>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7" name="Line 341"/>
            <p:cNvSpPr>
              <a:spLocks noChangeShapeType="1"/>
            </p:cNvSpPr>
            <p:nvPr/>
          </p:nvSpPr>
          <p:spPr bwMode="auto">
            <a:xfrm>
              <a:off x="4549" y="2181"/>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8" name="Line 342"/>
            <p:cNvSpPr>
              <a:spLocks noChangeShapeType="1"/>
            </p:cNvSpPr>
            <p:nvPr/>
          </p:nvSpPr>
          <p:spPr bwMode="auto">
            <a:xfrm>
              <a:off x="4540" y="2181"/>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39" name="Line 343"/>
            <p:cNvSpPr>
              <a:spLocks noChangeShapeType="1"/>
            </p:cNvSpPr>
            <p:nvPr/>
          </p:nvSpPr>
          <p:spPr bwMode="auto">
            <a:xfrm>
              <a:off x="4529" y="2184"/>
              <a:ext cx="1" cy="5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0" name="Line 344"/>
            <p:cNvSpPr>
              <a:spLocks noChangeShapeType="1"/>
            </p:cNvSpPr>
            <p:nvPr/>
          </p:nvSpPr>
          <p:spPr bwMode="auto">
            <a:xfrm>
              <a:off x="4498" y="23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1" name="Line 345"/>
            <p:cNvSpPr>
              <a:spLocks noChangeShapeType="1"/>
            </p:cNvSpPr>
            <p:nvPr/>
          </p:nvSpPr>
          <p:spPr bwMode="auto">
            <a:xfrm>
              <a:off x="4520"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2" name="Line 346"/>
            <p:cNvSpPr>
              <a:spLocks noChangeShapeType="1"/>
            </p:cNvSpPr>
            <p:nvPr/>
          </p:nvSpPr>
          <p:spPr bwMode="auto">
            <a:xfrm>
              <a:off x="4516" y="2184"/>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3" name="Line 347"/>
            <p:cNvSpPr>
              <a:spLocks noChangeShapeType="1"/>
            </p:cNvSpPr>
            <p:nvPr/>
          </p:nvSpPr>
          <p:spPr bwMode="auto">
            <a:xfrm>
              <a:off x="4496" y="2187"/>
              <a:ext cx="1" cy="5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4" name="Line 348"/>
            <p:cNvSpPr>
              <a:spLocks noChangeShapeType="1"/>
            </p:cNvSpPr>
            <p:nvPr/>
          </p:nvSpPr>
          <p:spPr bwMode="auto">
            <a:xfrm>
              <a:off x="4507" y="2185"/>
              <a:ext cx="1" cy="53"/>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5" name="Line 349"/>
            <p:cNvSpPr>
              <a:spLocks noChangeShapeType="1"/>
            </p:cNvSpPr>
            <p:nvPr/>
          </p:nvSpPr>
          <p:spPr bwMode="auto">
            <a:xfrm flipV="1">
              <a:off x="4594" y="2387"/>
              <a:ext cx="7"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6" name="Line 350"/>
            <p:cNvSpPr>
              <a:spLocks noChangeShapeType="1"/>
            </p:cNvSpPr>
            <p:nvPr/>
          </p:nvSpPr>
          <p:spPr bwMode="auto">
            <a:xfrm>
              <a:off x="4606" y="2387"/>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7" name="Line 351"/>
            <p:cNvSpPr>
              <a:spLocks noChangeShapeType="1"/>
            </p:cNvSpPr>
            <p:nvPr/>
          </p:nvSpPr>
          <p:spPr bwMode="auto">
            <a:xfrm>
              <a:off x="4582" y="2387"/>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8" name="Line 352"/>
            <p:cNvSpPr>
              <a:spLocks noChangeShapeType="1"/>
            </p:cNvSpPr>
            <p:nvPr/>
          </p:nvSpPr>
          <p:spPr bwMode="auto">
            <a:xfrm>
              <a:off x="4594" y="2384"/>
              <a:ext cx="7"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49" name="Line 353"/>
            <p:cNvSpPr>
              <a:spLocks noChangeShapeType="1"/>
            </p:cNvSpPr>
            <p:nvPr/>
          </p:nvSpPr>
          <p:spPr bwMode="auto">
            <a:xfrm>
              <a:off x="4582" y="2384"/>
              <a:ext cx="5"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0" name="Line 354"/>
            <p:cNvSpPr>
              <a:spLocks noChangeShapeType="1"/>
            </p:cNvSpPr>
            <p:nvPr/>
          </p:nvSpPr>
          <p:spPr bwMode="auto">
            <a:xfrm>
              <a:off x="4606" y="2384"/>
              <a:ext cx="5" cy="2"/>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1" name="Line 355"/>
            <p:cNvSpPr>
              <a:spLocks noChangeShapeType="1"/>
            </p:cNvSpPr>
            <p:nvPr/>
          </p:nvSpPr>
          <p:spPr bwMode="auto">
            <a:xfrm>
              <a:off x="4627" y="2396"/>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2" name="Line 356"/>
            <p:cNvSpPr>
              <a:spLocks noChangeShapeType="1"/>
            </p:cNvSpPr>
            <p:nvPr/>
          </p:nvSpPr>
          <p:spPr bwMode="auto">
            <a:xfrm>
              <a:off x="4627" y="2397"/>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3" name="Line 357"/>
            <p:cNvSpPr>
              <a:spLocks noChangeShapeType="1"/>
            </p:cNvSpPr>
            <p:nvPr/>
          </p:nvSpPr>
          <p:spPr bwMode="auto">
            <a:xfrm flipH="1">
              <a:off x="4631" y="2520"/>
              <a:ext cx="3"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4" name="Line 358"/>
            <p:cNvSpPr>
              <a:spLocks noChangeShapeType="1"/>
            </p:cNvSpPr>
            <p:nvPr/>
          </p:nvSpPr>
          <p:spPr bwMode="auto">
            <a:xfrm flipH="1">
              <a:off x="4631" y="2529"/>
              <a:ext cx="3"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455" name="Freeform 359"/>
            <p:cNvSpPr>
              <a:spLocks/>
            </p:cNvSpPr>
            <p:nvPr/>
          </p:nvSpPr>
          <p:spPr bwMode="auto">
            <a:xfrm>
              <a:off x="4465" y="2100"/>
              <a:ext cx="364" cy="856"/>
            </a:xfrm>
            <a:custGeom>
              <a:avLst/>
              <a:gdLst/>
              <a:ahLst/>
              <a:cxnLst>
                <a:cxn ang="0">
                  <a:pos x="962" y="1153"/>
                </a:cxn>
                <a:cxn ang="0">
                  <a:pos x="963" y="1143"/>
                </a:cxn>
                <a:cxn ang="0">
                  <a:pos x="963" y="1129"/>
                </a:cxn>
                <a:cxn ang="0">
                  <a:pos x="946" y="1135"/>
                </a:cxn>
                <a:cxn ang="0">
                  <a:pos x="945" y="1144"/>
                </a:cxn>
                <a:cxn ang="0">
                  <a:pos x="945" y="1152"/>
                </a:cxn>
                <a:cxn ang="0">
                  <a:pos x="941" y="1159"/>
                </a:cxn>
                <a:cxn ang="0">
                  <a:pos x="936" y="1165"/>
                </a:cxn>
                <a:cxn ang="0">
                  <a:pos x="929" y="1170"/>
                </a:cxn>
                <a:cxn ang="0">
                  <a:pos x="573" y="1316"/>
                </a:cxn>
                <a:cxn ang="0">
                  <a:pos x="556" y="1323"/>
                </a:cxn>
                <a:cxn ang="0">
                  <a:pos x="57" y="1259"/>
                </a:cxn>
                <a:cxn ang="0">
                  <a:pos x="57" y="1230"/>
                </a:cxn>
                <a:cxn ang="0">
                  <a:pos x="16" y="1225"/>
                </a:cxn>
                <a:cxn ang="0">
                  <a:pos x="16" y="18"/>
                </a:cxn>
                <a:cxn ang="0">
                  <a:pos x="0" y="0"/>
                </a:cxn>
                <a:cxn ang="0">
                  <a:pos x="0" y="1242"/>
                </a:cxn>
                <a:cxn ang="0">
                  <a:pos x="39" y="1248"/>
                </a:cxn>
                <a:cxn ang="0">
                  <a:pos x="39" y="1277"/>
                </a:cxn>
                <a:cxn ang="0">
                  <a:pos x="556" y="1343"/>
                </a:cxn>
                <a:cxn ang="0">
                  <a:pos x="926" y="1191"/>
                </a:cxn>
                <a:cxn ang="0">
                  <a:pos x="941" y="1185"/>
                </a:cxn>
                <a:cxn ang="0">
                  <a:pos x="951" y="1176"/>
                </a:cxn>
                <a:cxn ang="0">
                  <a:pos x="958" y="1165"/>
                </a:cxn>
                <a:cxn ang="0">
                  <a:pos x="962" y="1153"/>
                </a:cxn>
              </a:cxnLst>
              <a:rect l="0" t="0" r="r" b="b"/>
              <a:pathLst>
                <a:path w="963" h="1343">
                  <a:moveTo>
                    <a:pt x="962" y="1153"/>
                  </a:moveTo>
                  <a:lnTo>
                    <a:pt x="963" y="1143"/>
                  </a:lnTo>
                  <a:lnTo>
                    <a:pt x="963" y="1129"/>
                  </a:lnTo>
                  <a:lnTo>
                    <a:pt x="946" y="1135"/>
                  </a:lnTo>
                  <a:lnTo>
                    <a:pt x="945" y="1144"/>
                  </a:lnTo>
                  <a:lnTo>
                    <a:pt x="945" y="1152"/>
                  </a:lnTo>
                  <a:lnTo>
                    <a:pt x="941" y="1159"/>
                  </a:lnTo>
                  <a:lnTo>
                    <a:pt x="936" y="1165"/>
                  </a:lnTo>
                  <a:lnTo>
                    <a:pt x="929" y="1170"/>
                  </a:lnTo>
                  <a:lnTo>
                    <a:pt x="573" y="1316"/>
                  </a:lnTo>
                  <a:lnTo>
                    <a:pt x="556" y="1323"/>
                  </a:lnTo>
                  <a:lnTo>
                    <a:pt x="57" y="1259"/>
                  </a:lnTo>
                  <a:lnTo>
                    <a:pt x="57" y="1230"/>
                  </a:lnTo>
                  <a:lnTo>
                    <a:pt x="16" y="1225"/>
                  </a:lnTo>
                  <a:lnTo>
                    <a:pt x="16" y="18"/>
                  </a:lnTo>
                  <a:lnTo>
                    <a:pt x="0" y="0"/>
                  </a:lnTo>
                  <a:lnTo>
                    <a:pt x="0" y="1242"/>
                  </a:lnTo>
                  <a:lnTo>
                    <a:pt x="39" y="1248"/>
                  </a:lnTo>
                  <a:lnTo>
                    <a:pt x="39" y="1277"/>
                  </a:lnTo>
                  <a:lnTo>
                    <a:pt x="556" y="1343"/>
                  </a:lnTo>
                  <a:lnTo>
                    <a:pt x="926" y="1191"/>
                  </a:lnTo>
                  <a:lnTo>
                    <a:pt x="941" y="1185"/>
                  </a:lnTo>
                  <a:lnTo>
                    <a:pt x="951" y="1176"/>
                  </a:lnTo>
                  <a:lnTo>
                    <a:pt x="958" y="1165"/>
                  </a:lnTo>
                  <a:lnTo>
                    <a:pt x="962" y="1153"/>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56" name="Freeform 360"/>
            <p:cNvSpPr>
              <a:spLocks/>
            </p:cNvSpPr>
            <p:nvPr/>
          </p:nvSpPr>
          <p:spPr bwMode="auto">
            <a:xfrm>
              <a:off x="4464" y="2064"/>
              <a:ext cx="384" cy="771"/>
            </a:xfrm>
            <a:custGeom>
              <a:avLst/>
              <a:gdLst/>
              <a:ahLst/>
              <a:cxnLst>
                <a:cxn ang="0">
                  <a:pos x="964" y="1208"/>
                </a:cxn>
                <a:cxn ang="0">
                  <a:pos x="1017" y="1185"/>
                </a:cxn>
                <a:cxn ang="0">
                  <a:pos x="1017" y="162"/>
                </a:cxn>
                <a:cxn ang="0">
                  <a:pos x="559" y="0"/>
                </a:cxn>
                <a:cxn ang="0">
                  <a:pos x="0" y="55"/>
                </a:cxn>
                <a:cxn ang="0">
                  <a:pos x="17" y="73"/>
                </a:cxn>
                <a:cxn ang="0">
                  <a:pos x="556" y="21"/>
                </a:cxn>
                <a:cxn ang="0">
                  <a:pos x="581" y="31"/>
                </a:cxn>
                <a:cxn ang="0">
                  <a:pos x="986" y="174"/>
                </a:cxn>
                <a:cxn ang="0">
                  <a:pos x="1002" y="179"/>
                </a:cxn>
                <a:cxn ang="0">
                  <a:pos x="1002" y="1170"/>
                </a:cxn>
                <a:cxn ang="0">
                  <a:pos x="986" y="1175"/>
                </a:cxn>
                <a:cxn ang="0">
                  <a:pos x="964" y="1184"/>
                </a:cxn>
                <a:cxn ang="0">
                  <a:pos x="964" y="1208"/>
                </a:cxn>
              </a:cxnLst>
              <a:rect l="0" t="0" r="r" b="b"/>
              <a:pathLst>
                <a:path w="1017" h="1208">
                  <a:moveTo>
                    <a:pt x="964" y="1208"/>
                  </a:moveTo>
                  <a:lnTo>
                    <a:pt x="1017" y="1185"/>
                  </a:lnTo>
                  <a:lnTo>
                    <a:pt x="1017" y="162"/>
                  </a:lnTo>
                  <a:lnTo>
                    <a:pt x="559" y="0"/>
                  </a:lnTo>
                  <a:lnTo>
                    <a:pt x="0" y="55"/>
                  </a:lnTo>
                  <a:lnTo>
                    <a:pt x="17" y="73"/>
                  </a:lnTo>
                  <a:lnTo>
                    <a:pt x="556" y="21"/>
                  </a:lnTo>
                  <a:lnTo>
                    <a:pt x="581" y="31"/>
                  </a:lnTo>
                  <a:lnTo>
                    <a:pt x="986" y="174"/>
                  </a:lnTo>
                  <a:lnTo>
                    <a:pt x="1002" y="179"/>
                  </a:lnTo>
                  <a:lnTo>
                    <a:pt x="1002" y="1170"/>
                  </a:lnTo>
                  <a:lnTo>
                    <a:pt x="986" y="1175"/>
                  </a:lnTo>
                  <a:lnTo>
                    <a:pt x="964" y="1184"/>
                  </a:lnTo>
                  <a:lnTo>
                    <a:pt x="964" y="120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57" name="Freeform 361"/>
            <p:cNvSpPr>
              <a:spLocks/>
            </p:cNvSpPr>
            <p:nvPr/>
          </p:nvSpPr>
          <p:spPr bwMode="auto">
            <a:xfrm>
              <a:off x="4594" y="2328"/>
              <a:ext cx="55" cy="14"/>
            </a:xfrm>
            <a:custGeom>
              <a:avLst/>
              <a:gdLst/>
              <a:ahLst/>
              <a:cxnLst>
                <a:cxn ang="0">
                  <a:pos x="42" y="23"/>
                </a:cxn>
                <a:cxn ang="0">
                  <a:pos x="96" y="20"/>
                </a:cxn>
                <a:cxn ang="0">
                  <a:pos x="96" y="18"/>
                </a:cxn>
                <a:cxn ang="0">
                  <a:pos x="143" y="18"/>
                </a:cxn>
                <a:cxn ang="0">
                  <a:pos x="143" y="0"/>
                </a:cxn>
                <a:cxn ang="0">
                  <a:pos x="0" y="4"/>
                </a:cxn>
                <a:cxn ang="0">
                  <a:pos x="0" y="20"/>
                </a:cxn>
                <a:cxn ang="0">
                  <a:pos x="42" y="20"/>
                </a:cxn>
                <a:cxn ang="0">
                  <a:pos x="42" y="23"/>
                </a:cxn>
              </a:cxnLst>
              <a:rect l="0" t="0" r="r" b="b"/>
              <a:pathLst>
                <a:path w="143" h="23">
                  <a:moveTo>
                    <a:pt x="42" y="23"/>
                  </a:moveTo>
                  <a:lnTo>
                    <a:pt x="96" y="20"/>
                  </a:lnTo>
                  <a:lnTo>
                    <a:pt x="96" y="18"/>
                  </a:lnTo>
                  <a:lnTo>
                    <a:pt x="143" y="18"/>
                  </a:lnTo>
                  <a:lnTo>
                    <a:pt x="143" y="0"/>
                  </a:lnTo>
                  <a:lnTo>
                    <a:pt x="0" y="4"/>
                  </a:lnTo>
                  <a:lnTo>
                    <a:pt x="0" y="20"/>
                  </a:lnTo>
                  <a:lnTo>
                    <a:pt x="42" y="20"/>
                  </a:lnTo>
                  <a:lnTo>
                    <a:pt x="42" y="23"/>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58" name="Freeform 362"/>
            <p:cNvSpPr>
              <a:spLocks/>
            </p:cNvSpPr>
            <p:nvPr/>
          </p:nvSpPr>
          <p:spPr bwMode="auto">
            <a:xfrm>
              <a:off x="4659" y="2462"/>
              <a:ext cx="2" cy="47"/>
            </a:xfrm>
            <a:custGeom>
              <a:avLst/>
              <a:gdLst/>
              <a:ahLst/>
              <a:cxnLst>
                <a:cxn ang="0">
                  <a:pos x="6" y="0"/>
                </a:cxn>
                <a:cxn ang="0">
                  <a:pos x="0" y="76"/>
                </a:cxn>
                <a:cxn ang="0">
                  <a:pos x="6" y="76"/>
                </a:cxn>
                <a:cxn ang="0">
                  <a:pos x="6" y="0"/>
                </a:cxn>
              </a:cxnLst>
              <a:rect l="0" t="0" r="r" b="b"/>
              <a:pathLst>
                <a:path w="6" h="76">
                  <a:moveTo>
                    <a:pt x="6" y="0"/>
                  </a:moveTo>
                  <a:lnTo>
                    <a:pt x="0" y="76"/>
                  </a:lnTo>
                  <a:lnTo>
                    <a:pt x="6" y="76"/>
                  </a:lnTo>
                  <a:lnTo>
                    <a:pt x="6" y="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59" name="Freeform 363"/>
            <p:cNvSpPr>
              <a:spLocks/>
            </p:cNvSpPr>
            <p:nvPr/>
          </p:nvSpPr>
          <p:spPr bwMode="auto">
            <a:xfrm>
              <a:off x="4658" y="2378"/>
              <a:ext cx="3" cy="47"/>
            </a:xfrm>
            <a:custGeom>
              <a:avLst/>
              <a:gdLst/>
              <a:ahLst/>
              <a:cxnLst>
                <a:cxn ang="0">
                  <a:pos x="0" y="74"/>
                </a:cxn>
                <a:cxn ang="0">
                  <a:pos x="9" y="74"/>
                </a:cxn>
                <a:cxn ang="0">
                  <a:pos x="9" y="0"/>
                </a:cxn>
                <a:cxn ang="0">
                  <a:pos x="0" y="74"/>
                </a:cxn>
              </a:cxnLst>
              <a:rect l="0" t="0" r="r" b="b"/>
              <a:pathLst>
                <a:path w="9" h="74">
                  <a:moveTo>
                    <a:pt x="0" y="74"/>
                  </a:moveTo>
                  <a:lnTo>
                    <a:pt x="9" y="74"/>
                  </a:lnTo>
                  <a:lnTo>
                    <a:pt x="9" y="0"/>
                  </a:lnTo>
                  <a:lnTo>
                    <a:pt x="0" y="7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0" name="Freeform 364"/>
            <p:cNvSpPr>
              <a:spLocks/>
            </p:cNvSpPr>
            <p:nvPr/>
          </p:nvSpPr>
          <p:spPr bwMode="auto">
            <a:xfrm>
              <a:off x="4631" y="2474"/>
              <a:ext cx="19" cy="24"/>
            </a:xfrm>
            <a:custGeom>
              <a:avLst/>
              <a:gdLst/>
              <a:ahLst/>
              <a:cxnLst>
                <a:cxn ang="0">
                  <a:pos x="0" y="36"/>
                </a:cxn>
                <a:cxn ang="0">
                  <a:pos x="7" y="0"/>
                </a:cxn>
                <a:cxn ang="0">
                  <a:pos x="49" y="1"/>
                </a:cxn>
                <a:cxn ang="0">
                  <a:pos x="43" y="38"/>
                </a:cxn>
                <a:cxn ang="0">
                  <a:pos x="0" y="36"/>
                </a:cxn>
              </a:cxnLst>
              <a:rect l="0" t="0" r="r" b="b"/>
              <a:pathLst>
                <a:path w="49" h="38">
                  <a:moveTo>
                    <a:pt x="0" y="36"/>
                  </a:moveTo>
                  <a:lnTo>
                    <a:pt x="7" y="0"/>
                  </a:lnTo>
                  <a:lnTo>
                    <a:pt x="49" y="1"/>
                  </a:lnTo>
                  <a:lnTo>
                    <a:pt x="43" y="38"/>
                  </a:lnTo>
                  <a:lnTo>
                    <a:pt x="0" y="3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1" name="Freeform 365"/>
            <p:cNvSpPr>
              <a:spLocks/>
            </p:cNvSpPr>
            <p:nvPr/>
          </p:nvSpPr>
          <p:spPr bwMode="auto">
            <a:xfrm>
              <a:off x="4584" y="2392"/>
              <a:ext cx="18" cy="33"/>
            </a:xfrm>
            <a:custGeom>
              <a:avLst/>
              <a:gdLst/>
              <a:ahLst/>
              <a:cxnLst>
                <a:cxn ang="0">
                  <a:pos x="14" y="35"/>
                </a:cxn>
                <a:cxn ang="0">
                  <a:pos x="15" y="27"/>
                </a:cxn>
                <a:cxn ang="0">
                  <a:pos x="17" y="19"/>
                </a:cxn>
                <a:cxn ang="0">
                  <a:pos x="20" y="12"/>
                </a:cxn>
                <a:cxn ang="0">
                  <a:pos x="26" y="7"/>
                </a:cxn>
                <a:cxn ang="0">
                  <a:pos x="31" y="4"/>
                </a:cxn>
                <a:cxn ang="0">
                  <a:pos x="38" y="3"/>
                </a:cxn>
                <a:cxn ang="0">
                  <a:pos x="47" y="1"/>
                </a:cxn>
                <a:cxn ang="0">
                  <a:pos x="38" y="0"/>
                </a:cxn>
                <a:cxn ang="0">
                  <a:pos x="30" y="0"/>
                </a:cxn>
                <a:cxn ang="0">
                  <a:pos x="21" y="1"/>
                </a:cxn>
                <a:cxn ang="0">
                  <a:pos x="15" y="6"/>
                </a:cxn>
                <a:cxn ang="0">
                  <a:pos x="10" y="12"/>
                </a:cxn>
                <a:cxn ang="0">
                  <a:pos x="5" y="21"/>
                </a:cxn>
                <a:cxn ang="0">
                  <a:pos x="0" y="51"/>
                </a:cxn>
                <a:cxn ang="0">
                  <a:pos x="11" y="51"/>
                </a:cxn>
                <a:cxn ang="0">
                  <a:pos x="14" y="35"/>
                </a:cxn>
              </a:cxnLst>
              <a:rect l="0" t="0" r="r" b="b"/>
              <a:pathLst>
                <a:path w="47" h="51">
                  <a:moveTo>
                    <a:pt x="14" y="35"/>
                  </a:moveTo>
                  <a:lnTo>
                    <a:pt x="15" y="27"/>
                  </a:lnTo>
                  <a:lnTo>
                    <a:pt x="17" y="19"/>
                  </a:lnTo>
                  <a:lnTo>
                    <a:pt x="20" y="12"/>
                  </a:lnTo>
                  <a:lnTo>
                    <a:pt x="26" y="7"/>
                  </a:lnTo>
                  <a:lnTo>
                    <a:pt x="31" y="4"/>
                  </a:lnTo>
                  <a:lnTo>
                    <a:pt x="38" y="3"/>
                  </a:lnTo>
                  <a:lnTo>
                    <a:pt x="47" y="1"/>
                  </a:lnTo>
                  <a:lnTo>
                    <a:pt x="38" y="0"/>
                  </a:lnTo>
                  <a:lnTo>
                    <a:pt x="30" y="0"/>
                  </a:lnTo>
                  <a:lnTo>
                    <a:pt x="21" y="1"/>
                  </a:lnTo>
                  <a:lnTo>
                    <a:pt x="15" y="6"/>
                  </a:lnTo>
                  <a:lnTo>
                    <a:pt x="10" y="12"/>
                  </a:lnTo>
                  <a:lnTo>
                    <a:pt x="5" y="21"/>
                  </a:lnTo>
                  <a:lnTo>
                    <a:pt x="0" y="51"/>
                  </a:lnTo>
                  <a:lnTo>
                    <a:pt x="11" y="51"/>
                  </a:lnTo>
                  <a:lnTo>
                    <a:pt x="14" y="3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2" name="Freeform 366"/>
            <p:cNvSpPr>
              <a:spLocks/>
            </p:cNvSpPr>
            <p:nvPr/>
          </p:nvSpPr>
          <p:spPr bwMode="auto">
            <a:xfrm>
              <a:off x="4591" y="2398"/>
              <a:ext cx="15" cy="34"/>
            </a:xfrm>
            <a:custGeom>
              <a:avLst/>
              <a:gdLst/>
              <a:ahLst/>
              <a:cxnLst>
                <a:cxn ang="0">
                  <a:pos x="0" y="41"/>
                </a:cxn>
                <a:cxn ang="0">
                  <a:pos x="7" y="48"/>
                </a:cxn>
                <a:cxn ang="0">
                  <a:pos x="16" y="51"/>
                </a:cxn>
                <a:cxn ang="0">
                  <a:pos x="25" y="51"/>
                </a:cxn>
                <a:cxn ang="0">
                  <a:pos x="32" y="47"/>
                </a:cxn>
                <a:cxn ang="0">
                  <a:pos x="39" y="39"/>
                </a:cxn>
                <a:cxn ang="0">
                  <a:pos x="41" y="29"/>
                </a:cxn>
                <a:cxn ang="0">
                  <a:pos x="40" y="18"/>
                </a:cxn>
                <a:cxn ang="0">
                  <a:pos x="36" y="9"/>
                </a:cxn>
                <a:cxn ang="0">
                  <a:pos x="28" y="3"/>
                </a:cxn>
                <a:cxn ang="0">
                  <a:pos x="20" y="0"/>
                </a:cxn>
                <a:cxn ang="0">
                  <a:pos x="12" y="1"/>
                </a:cxn>
                <a:cxn ang="0">
                  <a:pos x="4" y="6"/>
                </a:cxn>
                <a:cxn ang="0">
                  <a:pos x="11" y="3"/>
                </a:cxn>
                <a:cxn ang="0">
                  <a:pos x="18" y="3"/>
                </a:cxn>
                <a:cxn ang="0">
                  <a:pos x="25" y="4"/>
                </a:cxn>
                <a:cxn ang="0">
                  <a:pos x="30" y="9"/>
                </a:cxn>
                <a:cxn ang="0">
                  <a:pos x="34" y="15"/>
                </a:cxn>
                <a:cxn ang="0">
                  <a:pos x="35" y="24"/>
                </a:cxn>
                <a:cxn ang="0">
                  <a:pos x="34" y="32"/>
                </a:cxn>
                <a:cxn ang="0">
                  <a:pos x="31" y="39"/>
                </a:cxn>
                <a:cxn ang="0">
                  <a:pos x="26" y="44"/>
                </a:cxn>
                <a:cxn ang="0">
                  <a:pos x="20" y="47"/>
                </a:cxn>
                <a:cxn ang="0">
                  <a:pos x="13" y="48"/>
                </a:cxn>
                <a:cxn ang="0">
                  <a:pos x="7" y="45"/>
                </a:cxn>
                <a:cxn ang="0">
                  <a:pos x="0" y="41"/>
                </a:cxn>
              </a:cxnLst>
              <a:rect l="0" t="0" r="r" b="b"/>
              <a:pathLst>
                <a:path w="41" h="51">
                  <a:moveTo>
                    <a:pt x="0" y="41"/>
                  </a:moveTo>
                  <a:lnTo>
                    <a:pt x="7" y="48"/>
                  </a:lnTo>
                  <a:lnTo>
                    <a:pt x="16" y="51"/>
                  </a:lnTo>
                  <a:lnTo>
                    <a:pt x="25" y="51"/>
                  </a:lnTo>
                  <a:lnTo>
                    <a:pt x="32" y="47"/>
                  </a:lnTo>
                  <a:lnTo>
                    <a:pt x="39" y="39"/>
                  </a:lnTo>
                  <a:lnTo>
                    <a:pt x="41" y="29"/>
                  </a:lnTo>
                  <a:lnTo>
                    <a:pt x="40" y="18"/>
                  </a:lnTo>
                  <a:lnTo>
                    <a:pt x="36" y="9"/>
                  </a:lnTo>
                  <a:lnTo>
                    <a:pt x="28" y="3"/>
                  </a:lnTo>
                  <a:lnTo>
                    <a:pt x="20" y="0"/>
                  </a:lnTo>
                  <a:lnTo>
                    <a:pt x="12" y="1"/>
                  </a:lnTo>
                  <a:lnTo>
                    <a:pt x="4" y="6"/>
                  </a:lnTo>
                  <a:lnTo>
                    <a:pt x="11" y="3"/>
                  </a:lnTo>
                  <a:lnTo>
                    <a:pt x="18" y="3"/>
                  </a:lnTo>
                  <a:lnTo>
                    <a:pt x="25" y="4"/>
                  </a:lnTo>
                  <a:lnTo>
                    <a:pt x="30" y="9"/>
                  </a:lnTo>
                  <a:lnTo>
                    <a:pt x="34" y="15"/>
                  </a:lnTo>
                  <a:lnTo>
                    <a:pt x="35" y="24"/>
                  </a:lnTo>
                  <a:lnTo>
                    <a:pt x="34" y="32"/>
                  </a:lnTo>
                  <a:lnTo>
                    <a:pt x="31" y="39"/>
                  </a:lnTo>
                  <a:lnTo>
                    <a:pt x="26" y="44"/>
                  </a:lnTo>
                  <a:lnTo>
                    <a:pt x="20" y="47"/>
                  </a:lnTo>
                  <a:lnTo>
                    <a:pt x="13" y="48"/>
                  </a:lnTo>
                  <a:lnTo>
                    <a:pt x="7" y="45"/>
                  </a:lnTo>
                  <a:lnTo>
                    <a:pt x="0" y="4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3" name="Freeform 367"/>
            <p:cNvSpPr>
              <a:spLocks/>
            </p:cNvSpPr>
            <p:nvPr/>
          </p:nvSpPr>
          <p:spPr bwMode="auto">
            <a:xfrm>
              <a:off x="4586" y="2477"/>
              <a:ext cx="15" cy="31"/>
            </a:xfrm>
            <a:custGeom>
              <a:avLst/>
              <a:gdLst/>
              <a:ahLst/>
              <a:cxnLst>
                <a:cxn ang="0">
                  <a:pos x="0" y="46"/>
                </a:cxn>
                <a:cxn ang="0">
                  <a:pos x="9" y="48"/>
                </a:cxn>
                <a:cxn ang="0">
                  <a:pos x="12" y="36"/>
                </a:cxn>
                <a:cxn ang="0">
                  <a:pos x="9" y="31"/>
                </a:cxn>
                <a:cxn ang="0">
                  <a:pos x="9" y="19"/>
                </a:cxn>
                <a:cxn ang="0">
                  <a:pos x="13" y="13"/>
                </a:cxn>
                <a:cxn ang="0">
                  <a:pos x="19" y="6"/>
                </a:cxn>
                <a:cxn ang="0">
                  <a:pos x="23" y="4"/>
                </a:cxn>
                <a:cxn ang="0">
                  <a:pos x="28" y="3"/>
                </a:cxn>
                <a:cxn ang="0">
                  <a:pos x="31" y="3"/>
                </a:cxn>
                <a:cxn ang="0">
                  <a:pos x="38" y="4"/>
                </a:cxn>
                <a:cxn ang="0">
                  <a:pos x="31" y="0"/>
                </a:cxn>
                <a:cxn ang="0">
                  <a:pos x="23" y="0"/>
                </a:cxn>
                <a:cxn ang="0">
                  <a:pos x="17" y="1"/>
                </a:cxn>
                <a:cxn ang="0">
                  <a:pos x="10" y="6"/>
                </a:cxn>
                <a:cxn ang="0">
                  <a:pos x="7" y="15"/>
                </a:cxn>
                <a:cxn ang="0">
                  <a:pos x="3" y="24"/>
                </a:cxn>
                <a:cxn ang="0">
                  <a:pos x="0" y="46"/>
                </a:cxn>
              </a:cxnLst>
              <a:rect l="0" t="0" r="r" b="b"/>
              <a:pathLst>
                <a:path w="38" h="48">
                  <a:moveTo>
                    <a:pt x="0" y="46"/>
                  </a:moveTo>
                  <a:lnTo>
                    <a:pt x="9" y="48"/>
                  </a:lnTo>
                  <a:lnTo>
                    <a:pt x="12" y="36"/>
                  </a:lnTo>
                  <a:lnTo>
                    <a:pt x="9" y="31"/>
                  </a:lnTo>
                  <a:lnTo>
                    <a:pt x="9" y="19"/>
                  </a:lnTo>
                  <a:lnTo>
                    <a:pt x="13" y="13"/>
                  </a:lnTo>
                  <a:lnTo>
                    <a:pt x="19" y="6"/>
                  </a:lnTo>
                  <a:lnTo>
                    <a:pt x="23" y="4"/>
                  </a:lnTo>
                  <a:lnTo>
                    <a:pt x="28" y="3"/>
                  </a:lnTo>
                  <a:lnTo>
                    <a:pt x="31" y="3"/>
                  </a:lnTo>
                  <a:lnTo>
                    <a:pt x="38" y="4"/>
                  </a:lnTo>
                  <a:lnTo>
                    <a:pt x="31" y="0"/>
                  </a:lnTo>
                  <a:lnTo>
                    <a:pt x="23" y="0"/>
                  </a:lnTo>
                  <a:lnTo>
                    <a:pt x="17" y="1"/>
                  </a:lnTo>
                  <a:lnTo>
                    <a:pt x="10" y="6"/>
                  </a:lnTo>
                  <a:lnTo>
                    <a:pt x="7" y="15"/>
                  </a:lnTo>
                  <a:lnTo>
                    <a:pt x="3" y="24"/>
                  </a:lnTo>
                  <a:lnTo>
                    <a:pt x="0" y="4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4" name="Freeform 368"/>
            <p:cNvSpPr>
              <a:spLocks/>
            </p:cNvSpPr>
            <p:nvPr/>
          </p:nvSpPr>
          <p:spPr bwMode="auto">
            <a:xfrm>
              <a:off x="4634" y="2398"/>
              <a:ext cx="8" cy="27"/>
            </a:xfrm>
            <a:custGeom>
              <a:avLst/>
              <a:gdLst/>
              <a:ahLst/>
              <a:cxnLst>
                <a:cxn ang="0">
                  <a:pos x="20" y="42"/>
                </a:cxn>
                <a:cxn ang="0">
                  <a:pos x="20" y="20"/>
                </a:cxn>
                <a:cxn ang="0">
                  <a:pos x="6" y="0"/>
                </a:cxn>
                <a:cxn ang="0">
                  <a:pos x="0" y="42"/>
                </a:cxn>
                <a:cxn ang="0">
                  <a:pos x="20" y="42"/>
                </a:cxn>
              </a:cxnLst>
              <a:rect l="0" t="0" r="r" b="b"/>
              <a:pathLst>
                <a:path w="20" h="42">
                  <a:moveTo>
                    <a:pt x="20" y="42"/>
                  </a:moveTo>
                  <a:lnTo>
                    <a:pt x="20" y="20"/>
                  </a:lnTo>
                  <a:lnTo>
                    <a:pt x="6" y="0"/>
                  </a:lnTo>
                  <a:lnTo>
                    <a:pt x="0" y="42"/>
                  </a:lnTo>
                  <a:lnTo>
                    <a:pt x="20" y="4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5" name="Freeform 369"/>
            <p:cNvSpPr>
              <a:spLocks/>
            </p:cNvSpPr>
            <p:nvPr/>
          </p:nvSpPr>
          <p:spPr bwMode="auto">
            <a:xfrm>
              <a:off x="4636" y="2388"/>
              <a:ext cx="12" cy="17"/>
            </a:xfrm>
            <a:custGeom>
              <a:avLst/>
              <a:gdLst/>
              <a:ahLst/>
              <a:cxnLst>
                <a:cxn ang="0">
                  <a:pos x="0" y="17"/>
                </a:cxn>
                <a:cxn ang="0">
                  <a:pos x="20" y="17"/>
                </a:cxn>
                <a:cxn ang="0">
                  <a:pos x="27" y="27"/>
                </a:cxn>
                <a:cxn ang="0">
                  <a:pos x="30" y="0"/>
                </a:cxn>
                <a:cxn ang="0">
                  <a:pos x="4" y="0"/>
                </a:cxn>
                <a:cxn ang="0">
                  <a:pos x="0" y="17"/>
                </a:cxn>
              </a:cxnLst>
              <a:rect l="0" t="0" r="r" b="b"/>
              <a:pathLst>
                <a:path w="30" h="27">
                  <a:moveTo>
                    <a:pt x="0" y="17"/>
                  </a:moveTo>
                  <a:lnTo>
                    <a:pt x="20" y="17"/>
                  </a:lnTo>
                  <a:lnTo>
                    <a:pt x="27" y="27"/>
                  </a:lnTo>
                  <a:lnTo>
                    <a:pt x="30" y="0"/>
                  </a:lnTo>
                  <a:lnTo>
                    <a:pt x="4" y="0"/>
                  </a:lnTo>
                  <a:lnTo>
                    <a:pt x="0" y="17"/>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6" name="Freeform 370"/>
            <p:cNvSpPr>
              <a:spLocks/>
            </p:cNvSpPr>
            <p:nvPr/>
          </p:nvSpPr>
          <p:spPr bwMode="auto">
            <a:xfrm>
              <a:off x="4592" y="2483"/>
              <a:ext cx="10" cy="23"/>
            </a:xfrm>
            <a:custGeom>
              <a:avLst/>
              <a:gdLst/>
              <a:ahLst/>
              <a:cxnLst>
                <a:cxn ang="0">
                  <a:pos x="19" y="6"/>
                </a:cxn>
                <a:cxn ang="0">
                  <a:pos x="22" y="11"/>
                </a:cxn>
                <a:cxn ang="0">
                  <a:pos x="23" y="17"/>
                </a:cxn>
                <a:cxn ang="0">
                  <a:pos x="22" y="23"/>
                </a:cxn>
                <a:cxn ang="0">
                  <a:pos x="21" y="29"/>
                </a:cxn>
                <a:cxn ang="0">
                  <a:pos x="17" y="32"/>
                </a:cxn>
                <a:cxn ang="0">
                  <a:pos x="12" y="33"/>
                </a:cxn>
                <a:cxn ang="0">
                  <a:pos x="8" y="35"/>
                </a:cxn>
                <a:cxn ang="0">
                  <a:pos x="3" y="35"/>
                </a:cxn>
                <a:cxn ang="0">
                  <a:pos x="0" y="33"/>
                </a:cxn>
                <a:cxn ang="0">
                  <a:pos x="3" y="36"/>
                </a:cxn>
                <a:cxn ang="0">
                  <a:pos x="7" y="38"/>
                </a:cxn>
                <a:cxn ang="0">
                  <a:pos x="17" y="38"/>
                </a:cxn>
                <a:cxn ang="0">
                  <a:pos x="21" y="35"/>
                </a:cxn>
                <a:cxn ang="0">
                  <a:pos x="24" y="30"/>
                </a:cxn>
                <a:cxn ang="0">
                  <a:pos x="27" y="26"/>
                </a:cxn>
                <a:cxn ang="0">
                  <a:pos x="27" y="14"/>
                </a:cxn>
                <a:cxn ang="0">
                  <a:pos x="24" y="8"/>
                </a:cxn>
                <a:cxn ang="0">
                  <a:pos x="21" y="5"/>
                </a:cxn>
                <a:cxn ang="0">
                  <a:pos x="17" y="2"/>
                </a:cxn>
                <a:cxn ang="0">
                  <a:pos x="12" y="0"/>
                </a:cxn>
                <a:cxn ang="0">
                  <a:pos x="16" y="3"/>
                </a:cxn>
                <a:cxn ang="0">
                  <a:pos x="19" y="6"/>
                </a:cxn>
              </a:cxnLst>
              <a:rect l="0" t="0" r="r" b="b"/>
              <a:pathLst>
                <a:path w="27" h="38">
                  <a:moveTo>
                    <a:pt x="19" y="6"/>
                  </a:moveTo>
                  <a:lnTo>
                    <a:pt x="22" y="11"/>
                  </a:lnTo>
                  <a:lnTo>
                    <a:pt x="23" y="17"/>
                  </a:lnTo>
                  <a:lnTo>
                    <a:pt x="22" y="23"/>
                  </a:lnTo>
                  <a:lnTo>
                    <a:pt x="21" y="29"/>
                  </a:lnTo>
                  <a:lnTo>
                    <a:pt x="17" y="32"/>
                  </a:lnTo>
                  <a:lnTo>
                    <a:pt x="12" y="33"/>
                  </a:lnTo>
                  <a:lnTo>
                    <a:pt x="8" y="35"/>
                  </a:lnTo>
                  <a:lnTo>
                    <a:pt x="3" y="35"/>
                  </a:lnTo>
                  <a:lnTo>
                    <a:pt x="0" y="33"/>
                  </a:lnTo>
                  <a:lnTo>
                    <a:pt x="3" y="36"/>
                  </a:lnTo>
                  <a:lnTo>
                    <a:pt x="7" y="38"/>
                  </a:lnTo>
                  <a:lnTo>
                    <a:pt x="17" y="38"/>
                  </a:lnTo>
                  <a:lnTo>
                    <a:pt x="21" y="35"/>
                  </a:lnTo>
                  <a:lnTo>
                    <a:pt x="24" y="30"/>
                  </a:lnTo>
                  <a:lnTo>
                    <a:pt x="27" y="26"/>
                  </a:lnTo>
                  <a:lnTo>
                    <a:pt x="27" y="14"/>
                  </a:lnTo>
                  <a:lnTo>
                    <a:pt x="24" y="8"/>
                  </a:lnTo>
                  <a:lnTo>
                    <a:pt x="21" y="5"/>
                  </a:lnTo>
                  <a:lnTo>
                    <a:pt x="17" y="2"/>
                  </a:lnTo>
                  <a:lnTo>
                    <a:pt x="12" y="0"/>
                  </a:lnTo>
                  <a:lnTo>
                    <a:pt x="16" y="3"/>
                  </a:lnTo>
                  <a:lnTo>
                    <a:pt x="19" y="6"/>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7" name="Freeform 371"/>
            <p:cNvSpPr>
              <a:spLocks/>
            </p:cNvSpPr>
            <p:nvPr/>
          </p:nvSpPr>
          <p:spPr bwMode="auto">
            <a:xfrm>
              <a:off x="4635" y="2346"/>
              <a:ext cx="8" cy="8"/>
            </a:xfrm>
            <a:custGeom>
              <a:avLst/>
              <a:gdLst/>
              <a:ahLst/>
              <a:cxnLst>
                <a:cxn ang="0">
                  <a:pos x="0" y="12"/>
                </a:cxn>
                <a:cxn ang="0">
                  <a:pos x="20" y="10"/>
                </a:cxn>
                <a:cxn ang="0">
                  <a:pos x="20" y="0"/>
                </a:cxn>
                <a:cxn ang="0">
                  <a:pos x="0" y="0"/>
                </a:cxn>
                <a:cxn ang="0">
                  <a:pos x="0" y="12"/>
                </a:cxn>
              </a:cxnLst>
              <a:rect l="0" t="0" r="r" b="b"/>
              <a:pathLst>
                <a:path w="20" h="12">
                  <a:moveTo>
                    <a:pt x="0" y="12"/>
                  </a:moveTo>
                  <a:lnTo>
                    <a:pt x="20" y="10"/>
                  </a:lnTo>
                  <a:lnTo>
                    <a:pt x="20" y="0"/>
                  </a:lnTo>
                  <a:lnTo>
                    <a:pt x="0" y="0"/>
                  </a:lnTo>
                  <a:lnTo>
                    <a:pt x="0" y="1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468" name="Rectangle 372"/>
            <p:cNvSpPr>
              <a:spLocks noChangeArrowheads="1"/>
            </p:cNvSpPr>
            <p:nvPr/>
          </p:nvSpPr>
          <p:spPr bwMode="auto">
            <a:xfrm>
              <a:off x="4599" y="2351"/>
              <a:ext cx="4" cy="3"/>
            </a:xfrm>
            <a:prstGeom prst="rect">
              <a:avLst/>
            </a:prstGeom>
            <a:solidFill>
              <a:srgbClr val="000000"/>
            </a:solidFill>
            <a:ln w="0">
              <a:solidFill>
                <a:srgbClr val="000000"/>
              </a:solidFill>
              <a:miter lim="800000"/>
              <a:headEnd/>
              <a:tailEnd/>
            </a:ln>
          </p:spPr>
          <p:txBody>
            <a:bodyPr>
              <a:prstTxWarp prst="textNoShape">
                <a:avLst/>
              </a:prstTxWarp>
            </a:bodyPr>
            <a:lstStyle/>
            <a:p>
              <a:endParaRPr lang="en-US"/>
            </a:p>
          </p:txBody>
        </p:sp>
      </p:grpSp>
      <p:pic>
        <p:nvPicPr>
          <p:cNvPr id="644469" name="Picture 373" descr="j0249811"/>
          <p:cNvPicPr>
            <a:picLocks noChangeAspect="1" noChangeArrowheads="1"/>
          </p:cNvPicPr>
          <p:nvPr/>
        </p:nvPicPr>
        <p:blipFill>
          <a:blip r:embed="rId5"/>
          <a:srcRect/>
          <a:stretch>
            <a:fillRect/>
          </a:stretch>
        </p:blipFill>
        <p:spPr bwMode="auto">
          <a:xfrm>
            <a:off x="8178800" y="1944688"/>
            <a:ext cx="466725" cy="506412"/>
          </a:xfrm>
          <a:prstGeom prst="rect">
            <a:avLst/>
          </a:prstGeom>
          <a:noFill/>
        </p:spPr>
      </p:pic>
      <p:pic>
        <p:nvPicPr>
          <p:cNvPr id="644470" name="Picture 374" descr="j0249811"/>
          <p:cNvPicPr>
            <a:picLocks noChangeAspect="1" noChangeArrowheads="1"/>
          </p:cNvPicPr>
          <p:nvPr/>
        </p:nvPicPr>
        <p:blipFill>
          <a:blip r:embed="rId5"/>
          <a:srcRect/>
          <a:stretch>
            <a:fillRect/>
          </a:stretch>
        </p:blipFill>
        <p:spPr bwMode="auto">
          <a:xfrm>
            <a:off x="4464050" y="1993900"/>
            <a:ext cx="384175" cy="506413"/>
          </a:xfrm>
          <a:prstGeom prst="rect">
            <a:avLst/>
          </a:prstGeom>
          <a:noFill/>
        </p:spPr>
      </p:pic>
      <p:sp>
        <p:nvSpPr>
          <p:cNvPr id="644471" name="Line 375"/>
          <p:cNvSpPr>
            <a:spLocks noChangeShapeType="1"/>
          </p:cNvSpPr>
          <p:nvPr/>
        </p:nvSpPr>
        <p:spPr bwMode="auto">
          <a:xfrm>
            <a:off x="7353300" y="3414713"/>
            <a:ext cx="825500" cy="762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grpSp>
        <p:nvGrpSpPr>
          <p:cNvPr id="644472" name="Group 376"/>
          <p:cNvGrpSpPr>
            <a:grpSpLocks/>
          </p:cNvGrpSpPr>
          <p:nvPr/>
        </p:nvGrpSpPr>
        <p:grpSpPr bwMode="auto">
          <a:xfrm>
            <a:off x="8178800" y="3198813"/>
            <a:ext cx="1355725" cy="514350"/>
            <a:chOff x="5152" y="1928"/>
            <a:chExt cx="854" cy="324"/>
          </a:xfrm>
        </p:grpSpPr>
        <p:sp>
          <p:nvSpPr>
            <p:cNvPr id="644473" name="Text Box 377"/>
            <p:cNvSpPr txBox="1">
              <a:spLocks noChangeArrowheads="1"/>
            </p:cNvSpPr>
            <p:nvPr/>
          </p:nvSpPr>
          <p:spPr bwMode="auto">
            <a:xfrm>
              <a:off x="5490" y="1928"/>
              <a:ext cx="516" cy="173"/>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HLR/AuC</a:t>
              </a:r>
            </a:p>
          </p:txBody>
        </p:sp>
        <p:pic>
          <p:nvPicPr>
            <p:cNvPr id="644474" name="Picture 378" descr="j0249811"/>
            <p:cNvPicPr>
              <a:picLocks noChangeAspect="1" noChangeArrowheads="1"/>
            </p:cNvPicPr>
            <p:nvPr/>
          </p:nvPicPr>
          <p:blipFill>
            <a:blip r:embed="rId5"/>
            <a:srcRect/>
            <a:stretch>
              <a:fillRect/>
            </a:stretch>
          </p:blipFill>
          <p:spPr bwMode="auto">
            <a:xfrm>
              <a:off x="5152" y="1956"/>
              <a:ext cx="294" cy="296"/>
            </a:xfrm>
            <a:prstGeom prst="rect">
              <a:avLst/>
            </a:prstGeom>
            <a:noFill/>
          </p:spPr>
        </p:pic>
      </p:grpSp>
      <p:sp>
        <p:nvSpPr>
          <p:cNvPr id="644475" name="Text Box 379"/>
          <p:cNvSpPr txBox="1">
            <a:spLocks noChangeArrowheads="1"/>
          </p:cNvSpPr>
          <p:nvPr/>
        </p:nvSpPr>
        <p:spPr bwMode="auto">
          <a:xfrm>
            <a:off x="3497263" y="3884613"/>
            <a:ext cx="827087"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MSC/VLR</a:t>
            </a:r>
          </a:p>
        </p:txBody>
      </p:sp>
      <p:sp>
        <p:nvSpPr>
          <p:cNvPr id="644476" name="Line 380"/>
          <p:cNvSpPr>
            <a:spLocks noChangeShapeType="1"/>
          </p:cNvSpPr>
          <p:nvPr/>
        </p:nvSpPr>
        <p:spPr bwMode="auto">
          <a:xfrm flipV="1">
            <a:off x="4629150" y="3594100"/>
            <a:ext cx="1651000" cy="3810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477" name="Line 381"/>
          <p:cNvSpPr>
            <a:spLocks noChangeShapeType="1"/>
          </p:cNvSpPr>
          <p:nvPr/>
        </p:nvSpPr>
        <p:spPr bwMode="auto">
          <a:xfrm>
            <a:off x="3638550" y="2908300"/>
            <a:ext cx="742950" cy="990600"/>
          </a:xfrm>
          <a:prstGeom prst="line">
            <a:avLst/>
          </a:prstGeom>
          <a:noFill/>
          <a:ln w="12700">
            <a:solidFill>
              <a:schemeClr val="tx1"/>
            </a:solidFill>
            <a:round/>
            <a:headEnd/>
            <a:tailEnd/>
          </a:ln>
          <a:effectLst/>
        </p:spPr>
        <p:txBody>
          <a:bodyPr>
            <a:prstTxWarp prst="textNoShape">
              <a:avLst/>
            </a:prstTxWarp>
          </a:bodyPr>
          <a:lstStyle/>
          <a:p>
            <a:endParaRPr lang="en-US"/>
          </a:p>
        </p:txBody>
      </p:sp>
      <p:pic>
        <p:nvPicPr>
          <p:cNvPr id="644478" name="Picture 382" descr="j0249811"/>
          <p:cNvPicPr>
            <a:picLocks noChangeAspect="1" noChangeArrowheads="1"/>
          </p:cNvPicPr>
          <p:nvPr/>
        </p:nvPicPr>
        <p:blipFill>
          <a:blip r:embed="rId5"/>
          <a:srcRect/>
          <a:stretch>
            <a:fillRect/>
          </a:stretch>
        </p:blipFill>
        <p:spPr bwMode="auto">
          <a:xfrm>
            <a:off x="4298950" y="3670300"/>
            <a:ext cx="411163" cy="582613"/>
          </a:xfrm>
          <a:prstGeom prst="rect">
            <a:avLst/>
          </a:prstGeom>
          <a:noFill/>
        </p:spPr>
      </p:pic>
      <p:grpSp>
        <p:nvGrpSpPr>
          <p:cNvPr id="644479" name="Group 383"/>
          <p:cNvGrpSpPr>
            <a:grpSpLocks/>
          </p:cNvGrpSpPr>
          <p:nvPr/>
        </p:nvGrpSpPr>
        <p:grpSpPr bwMode="auto">
          <a:xfrm>
            <a:off x="2438400" y="4271963"/>
            <a:ext cx="1366838" cy="461962"/>
            <a:chOff x="3312" y="2460"/>
            <a:chExt cx="795" cy="413"/>
          </a:xfrm>
        </p:grpSpPr>
        <p:sp>
          <p:nvSpPr>
            <p:cNvPr id="644480" name="Line 384"/>
            <p:cNvSpPr>
              <a:spLocks noChangeShapeType="1"/>
            </p:cNvSpPr>
            <p:nvPr/>
          </p:nvSpPr>
          <p:spPr bwMode="auto">
            <a:xfrm>
              <a:off x="3312" y="2544"/>
              <a:ext cx="192"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44481" name="Line 385"/>
            <p:cNvSpPr>
              <a:spLocks noChangeShapeType="1"/>
            </p:cNvSpPr>
            <p:nvPr/>
          </p:nvSpPr>
          <p:spPr bwMode="auto">
            <a:xfrm>
              <a:off x="3312" y="2688"/>
              <a:ext cx="192" cy="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482" name="Text Box 386"/>
            <p:cNvSpPr txBox="1">
              <a:spLocks noChangeArrowheads="1"/>
            </p:cNvSpPr>
            <p:nvPr/>
          </p:nvSpPr>
          <p:spPr bwMode="auto">
            <a:xfrm>
              <a:off x="3614" y="2627"/>
              <a:ext cx="457" cy="246"/>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Signaling</a:t>
              </a:r>
            </a:p>
          </p:txBody>
        </p:sp>
        <p:sp>
          <p:nvSpPr>
            <p:cNvPr id="644483" name="Text Box 387"/>
            <p:cNvSpPr txBox="1">
              <a:spLocks noChangeArrowheads="1"/>
            </p:cNvSpPr>
            <p:nvPr/>
          </p:nvSpPr>
          <p:spPr bwMode="auto">
            <a:xfrm>
              <a:off x="3625" y="2460"/>
              <a:ext cx="482" cy="245"/>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Data path</a:t>
              </a:r>
            </a:p>
          </p:txBody>
        </p:sp>
      </p:grpSp>
      <p:pic>
        <p:nvPicPr>
          <p:cNvPr id="644484" name="Picture 388" descr="j0249811"/>
          <p:cNvPicPr>
            <a:picLocks noChangeAspect="1" noChangeArrowheads="1"/>
          </p:cNvPicPr>
          <p:nvPr/>
        </p:nvPicPr>
        <p:blipFill>
          <a:blip r:embed="rId5"/>
          <a:srcRect/>
          <a:stretch>
            <a:fillRect/>
          </a:stretch>
        </p:blipFill>
        <p:spPr bwMode="auto">
          <a:xfrm>
            <a:off x="8261350" y="3871913"/>
            <a:ext cx="390525" cy="393700"/>
          </a:xfrm>
          <a:prstGeom prst="rect">
            <a:avLst/>
          </a:prstGeom>
          <a:noFill/>
        </p:spPr>
      </p:pic>
      <p:sp>
        <p:nvSpPr>
          <p:cNvPr id="644485" name="Text Box 389"/>
          <p:cNvSpPr txBox="1">
            <a:spLocks noChangeArrowheads="1"/>
          </p:cNvSpPr>
          <p:nvPr/>
        </p:nvSpPr>
        <p:spPr bwMode="auto">
          <a:xfrm>
            <a:off x="8624888" y="3808413"/>
            <a:ext cx="404812"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EIR</a:t>
            </a:r>
          </a:p>
        </p:txBody>
      </p:sp>
      <p:sp>
        <p:nvSpPr>
          <p:cNvPr id="644486" name="Line 390"/>
          <p:cNvSpPr>
            <a:spLocks noChangeShapeType="1"/>
          </p:cNvSpPr>
          <p:nvPr/>
        </p:nvSpPr>
        <p:spPr bwMode="auto">
          <a:xfrm>
            <a:off x="7188200" y="3643313"/>
            <a:ext cx="1073150" cy="4572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44487" name="Line 391"/>
          <p:cNvSpPr>
            <a:spLocks noChangeShapeType="1"/>
          </p:cNvSpPr>
          <p:nvPr/>
        </p:nvSpPr>
        <p:spPr bwMode="auto">
          <a:xfrm flipH="1" flipV="1">
            <a:off x="4464050" y="3033713"/>
            <a:ext cx="165100" cy="685800"/>
          </a:xfrm>
          <a:prstGeom prst="line">
            <a:avLst/>
          </a:prstGeom>
          <a:noFill/>
          <a:ln w="12700">
            <a:solidFill>
              <a:schemeClr val="tx1"/>
            </a:solidFill>
            <a:round/>
            <a:headEnd/>
            <a:tailEnd/>
          </a:ln>
          <a:effectLst/>
        </p:spPr>
        <p:txBody>
          <a:bodyPr>
            <a:prstTxWarp prst="textNoShape">
              <a:avLst/>
            </a:prstTxWarp>
          </a:bodyPr>
          <a:lstStyle/>
          <a:p>
            <a:endParaRPr lang="en-US"/>
          </a:p>
        </p:txBody>
      </p:sp>
      <p:grpSp>
        <p:nvGrpSpPr>
          <p:cNvPr id="644488" name="Group 392"/>
          <p:cNvGrpSpPr>
            <a:grpSpLocks/>
          </p:cNvGrpSpPr>
          <p:nvPr/>
        </p:nvGrpSpPr>
        <p:grpSpPr bwMode="auto">
          <a:xfrm>
            <a:off x="5943600" y="2133600"/>
            <a:ext cx="1600200" cy="685800"/>
            <a:chOff x="1776" y="1200"/>
            <a:chExt cx="1056" cy="809"/>
          </a:xfrm>
        </p:grpSpPr>
        <p:sp>
          <p:nvSpPr>
            <p:cNvPr id="644489" name="Freeform 393"/>
            <p:cNvSpPr>
              <a:spLocks/>
            </p:cNvSpPr>
            <p:nvPr/>
          </p:nvSpPr>
          <p:spPr bwMode="auto">
            <a:xfrm>
              <a:off x="1776" y="1200"/>
              <a:ext cx="1056" cy="809"/>
            </a:xfrm>
            <a:custGeom>
              <a:avLst/>
              <a:gdLst/>
              <a:ahLst/>
              <a:cxnLst>
                <a:cxn ang="0">
                  <a:pos x="16" y="78"/>
                </a:cxn>
                <a:cxn ang="0">
                  <a:pos x="17" y="67"/>
                </a:cxn>
                <a:cxn ang="0">
                  <a:pos x="2" y="46"/>
                </a:cxn>
                <a:cxn ang="0">
                  <a:pos x="27" y="15"/>
                </a:cxn>
                <a:cxn ang="0">
                  <a:pos x="30" y="15"/>
                </a:cxn>
                <a:cxn ang="0">
                  <a:pos x="51" y="2"/>
                </a:cxn>
                <a:cxn ang="0">
                  <a:pos x="74" y="10"/>
                </a:cxn>
                <a:cxn ang="0">
                  <a:pos x="85" y="6"/>
                </a:cxn>
                <a:cxn ang="0">
                  <a:pos x="99" y="8"/>
                </a:cxn>
                <a:cxn ang="0">
                  <a:pos x="113" y="3"/>
                </a:cxn>
                <a:cxn ang="0">
                  <a:pos x="143" y="22"/>
                </a:cxn>
                <a:cxn ang="0">
                  <a:pos x="170" y="47"/>
                </a:cxn>
                <a:cxn ang="0">
                  <a:pos x="160" y="71"/>
                </a:cxn>
                <a:cxn ang="0">
                  <a:pos x="160" y="73"/>
                </a:cxn>
                <a:cxn ang="0">
                  <a:pos x="136" y="103"/>
                </a:cxn>
                <a:cxn ang="0">
                  <a:pos x="118" y="99"/>
                </a:cxn>
                <a:cxn ang="0">
                  <a:pos x="102" y="106"/>
                </a:cxn>
                <a:cxn ang="0">
                  <a:pos x="81" y="100"/>
                </a:cxn>
                <a:cxn ang="0">
                  <a:pos x="78" y="101"/>
                </a:cxn>
                <a:cxn ang="0">
                  <a:pos x="61" y="97"/>
                </a:cxn>
                <a:cxn ang="0">
                  <a:pos x="47" y="103"/>
                </a:cxn>
                <a:cxn ang="0">
                  <a:pos x="16" y="78"/>
                </a:cxn>
              </a:cxnLst>
              <a:rect l="0" t="0" r="r" b="b"/>
              <a:pathLst>
                <a:path w="171" h="107">
                  <a:moveTo>
                    <a:pt x="16" y="78"/>
                  </a:moveTo>
                  <a:cubicBezTo>
                    <a:pt x="16" y="74"/>
                    <a:pt x="16" y="71"/>
                    <a:pt x="17" y="67"/>
                  </a:cubicBezTo>
                  <a:cubicBezTo>
                    <a:pt x="9" y="63"/>
                    <a:pt x="3" y="55"/>
                    <a:pt x="2" y="46"/>
                  </a:cubicBezTo>
                  <a:cubicBezTo>
                    <a:pt x="0" y="31"/>
                    <a:pt x="11" y="17"/>
                    <a:pt x="27" y="15"/>
                  </a:cubicBezTo>
                  <a:cubicBezTo>
                    <a:pt x="28" y="15"/>
                    <a:pt x="29" y="15"/>
                    <a:pt x="30" y="15"/>
                  </a:cubicBezTo>
                  <a:cubicBezTo>
                    <a:pt x="34" y="8"/>
                    <a:pt x="42" y="3"/>
                    <a:pt x="51" y="2"/>
                  </a:cubicBezTo>
                  <a:cubicBezTo>
                    <a:pt x="60" y="0"/>
                    <a:pt x="68" y="4"/>
                    <a:pt x="74" y="10"/>
                  </a:cubicBezTo>
                  <a:cubicBezTo>
                    <a:pt x="77" y="8"/>
                    <a:pt x="81" y="6"/>
                    <a:pt x="85" y="6"/>
                  </a:cubicBezTo>
                  <a:cubicBezTo>
                    <a:pt x="90" y="5"/>
                    <a:pt x="95" y="6"/>
                    <a:pt x="99" y="8"/>
                  </a:cubicBezTo>
                  <a:cubicBezTo>
                    <a:pt x="103" y="5"/>
                    <a:pt x="108" y="3"/>
                    <a:pt x="113" y="3"/>
                  </a:cubicBezTo>
                  <a:cubicBezTo>
                    <a:pt x="126" y="1"/>
                    <a:pt x="139" y="10"/>
                    <a:pt x="143" y="22"/>
                  </a:cubicBezTo>
                  <a:cubicBezTo>
                    <a:pt x="156" y="22"/>
                    <a:pt x="168" y="33"/>
                    <a:pt x="170" y="47"/>
                  </a:cubicBezTo>
                  <a:cubicBezTo>
                    <a:pt x="171" y="56"/>
                    <a:pt x="167" y="65"/>
                    <a:pt x="160" y="71"/>
                  </a:cubicBezTo>
                  <a:cubicBezTo>
                    <a:pt x="160" y="72"/>
                    <a:pt x="160" y="72"/>
                    <a:pt x="160" y="73"/>
                  </a:cubicBezTo>
                  <a:cubicBezTo>
                    <a:pt x="162" y="88"/>
                    <a:pt x="151" y="102"/>
                    <a:pt x="136" y="103"/>
                  </a:cubicBezTo>
                  <a:cubicBezTo>
                    <a:pt x="129" y="104"/>
                    <a:pt x="123" y="102"/>
                    <a:pt x="118" y="99"/>
                  </a:cubicBezTo>
                  <a:cubicBezTo>
                    <a:pt x="114" y="103"/>
                    <a:pt x="108" y="106"/>
                    <a:pt x="102" y="106"/>
                  </a:cubicBezTo>
                  <a:cubicBezTo>
                    <a:pt x="94" y="107"/>
                    <a:pt x="87" y="105"/>
                    <a:pt x="81" y="100"/>
                  </a:cubicBezTo>
                  <a:cubicBezTo>
                    <a:pt x="80" y="101"/>
                    <a:pt x="79" y="101"/>
                    <a:pt x="78" y="101"/>
                  </a:cubicBezTo>
                  <a:cubicBezTo>
                    <a:pt x="72" y="102"/>
                    <a:pt x="66" y="100"/>
                    <a:pt x="61" y="97"/>
                  </a:cubicBezTo>
                  <a:cubicBezTo>
                    <a:pt x="57" y="100"/>
                    <a:pt x="52" y="102"/>
                    <a:pt x="47" y="103"/>
                  </a:cubicBezTo>
                  <a:cubicBezTo>
                    <a:pt x="32" y="104"/>
                    <a:pt x="18" y="93"/>
                    <a:pt x="16" y="78"/>
                  </a:cubicBezTo>
                  <a:close/>
                </a:path>
              </a:pathLst>
            </a:custGeom>
            <a:solidFill>
              <a:srgbClr val="85ADCB"/>
            </a:solidFill>
            <a:ln w="9525">
              <a:noFill/>
              <a:round/>
              <a:headEnd/>
              <a:tailEnd/>
            </a:ln>
          </p:spPr>
          <p:txBody>
            <a:bodyPr>
              <a:prstTxWarp prst="textNoShape">
                <a:avLst/>
              </a:prstTxWarp>
            </a:bodyPr>
            <a:lstStyle/>
            <a:p>
              <a:endParaRPr lang="en-US"/>
            </a:p>
          </p:txBody>
        </p:sp>
        <p:sp>
          <p:nvSpPr>
            <p:cNvPr id="644490" name="Freeform 394"/>
            <p:cNvSpPr>
              <a:spLocks/>
            </p:cNvSpPr>
            <p:nvPr/>
          </p:nvSpPr>
          <p:spPr bwMode="auto">
            <a:xfrm>
              <a:off x="1781" y="1210"/>
              <a:ext cx="1051"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70"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4"/>
                    <a:pt x="107" y="3"/>
                    <a:pt x="112" y="2"/>
                  </a:cubicBezTo>
                  <a:cubicBezTo>
                    <a:pt x="125" y="1"/>
                    <a:pt x="138" y="9"/>
                    <a:pt x="141" y="21"/>
                  </a:cubicBezTo>
                  <a:cubicBezTo>
                    <a:pt x="155" y="21"/>
                    <a:pt x="167" y="32"/>
                    <a:pt x="168" y="46"/>
                  </a:cubicBezTo>
                  <a:cubicBezTo>
                    <a:pt x="170" y="55"/>
                    <a:pt x="166" y="64"/>
                    <a:pt x="159" y="70"/>
                  </a:cubicBezTo>
                  <a:cubicBezTo>
                    <a:pt x="159" y="71"/>
                    <a:pt x="159" y="71"/>
                    <a:pt x="159" y="72"/>
                  </a:cubicBezTo>
                  <a:cubicBezTo>
                    <a:pt x="161" y="87"/>
                    <a:pt x="150" y="100"/>
                    <a:pt x="135" y="102"/>
                  </a:cubicBezTo>
                  <a:cubicBezTo>
                    <a:pt x="128" y="103"/>
                    <a:pt x="122" y="101"/>
                    <a:pt x="117" y="98"/>
                  </a:cubicBezTo>
                  <a:cubicBezTo>
                    <a:pt x="113" y="102"/>
                    <a:pt x="107" y="105"/>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7AFCD"/>
            </a:solidFill>
            <a:ln w="9525">
              <a:noFill/>
              <a:round/>
              <a:headEnd/>
              <a:tailEnd/>
            </a:ln>
          </p:spPr>
          <p:txBody>
            <a:bodyPr>
              <a:prstTxWarp prst="textNoShape">
                <a:avLst/>
              </a:prstTxWarp>
            </a:bodyPr>
            <a:lstStyle/>
            <a:p>
              <a:endParaRPr lang="en-US"/>
            </a:p>
          </p:txBody>
        </p:sp>
        <p:sp>
          <p:nvSpPr>
            <p:cNvPr id="644491" name="Freeform 395"/>
            <p:cNvSpPr>
              <a:spLocks/>
            </p:cNvSpPr>
            <p:nvPr/>
          </p:nvSpPr>
          <p:spPr bwMode="auto">
            <a:xfrm>
              <a:off x="1781" y="1210"/>
              <a:ext cx="1046"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69"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5"/>
                    <a:pt x="107" y="3"/>
                    <a:pt x="112" y="2"/>
                  </a:cubicBezTo>
                  <a:cubicBezTo>
                    <a:pt x="125" y="1"/>
                    <a:pt x="137" y="9"/>
                    <a:pt x="141" y="21"/>
                  </a:cubicBezTo>
                  <a:cubicBezTo>
                    <a:pt x="155" y="22"/>
                    <a:pt x="167" y="32"/>
                    <a:pt x="168" y="46"/>
                  </a:cubicBezTo>
                  <a:cubicBezTo>
                    <a:pt x="169" y="55"/>
                    <a:pt x="166" y="64"/>
                    <a:pt x="159" y="70"/>
                  </a:cubicBezTo>
                  <a:cubicBezTo>
                    <a:pt x="159" y="71"/>
                    <a:pt x="159" y="71"/>
                    <a:pt x="159" y="72"/>
                  </a:cubicBezTo>
                  <a:cubicBezTo>
                    <a:pt x="161" y="87"/>
                    <a:pt x="150" y="100"/>
                    <a:pt x="135" y="102"/>
                  </a:cubicBezTo>
                  <a:cubicBezTo>
                    <a:pt x="128" y="103"/>
                    <a:pt x="122" y="101"/>
                    <a:pt x="117" y="98"/>
                  </a:cubicBezTo>
                  <a:cubicBezTo>
                    <a:pt x="113" y="102"/>
                    <a:pt x="107" y="104"/>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8B0CD"/>
            </a:solidFill>
            <a:ln w="9525">
              <a:noFill/>
              <a:round/>
              <a:headEnd/>
              <a:tailEnd/>
            </a:ln>
          </p:spPr>
          <p:txBody>
            <a:bodyPr>
              <a:prstTxWarp prst="textNoShape">
                <a:avLst/>
              </a:prstTxWarp>
            </a:bodyPr>
            <a:lstStyle/>
            <a:p>
              <a:endParaRPr lang="en-US"/>
            </a:p>
          </p:txBody>
        </p:sp>
        <p:sp>
          <p:nvSpPr>
            <p:cNvPr id="644492" name="Freeform 396"/>
            <p:cNvSpPr>
              <a:spLocks/>
            </p:cNvSpPr>
            <p:nvPr/>
          </p:nvSpPr>
          <p:spPr bwMode="auto">
            <a:xfrm>
              <a:off x="1794" y="1222"/>
              <a:ext cx="1028" cy="771"/>
            </a:xfrm>
            <a:custGeom>
              <a:avLst/>
              <a:gdLst/>
              <a:ahLst/>
              <a:cxnLst>
                <a:cxn ang="0">
                  <a:pos x="15" y="74"/>
                </a:cxn>
                <a:cxn ang="0">
                  <a:pos x="16" y="64"/>
                </a:cxn>
                <a:cxn ang="0">
                  <a:pos x="1" y="43"/>
                </a:cxn>
                <a:cxn ang="0">
                  <a:pos x="25" y="14"/>
                </a:cxn>
                <a:cxn ang="0">
                  <a:pos x="29" y="13"/>
                </a:cxn>
                <a:cxn ang="0">
                  <a:pos x="49" y="1"/>
                </a:cxn>
                <a:cxn ang="0">
                  <a:pos x="71" y="9"/>
                </a:cxn>
                <a:cxn ang="0">
                  <a:pos x="82" y="5"/>
                </a:cxn>
                <a:cxn ang="0">
                  <a:pos x="96" y="7"/>
                </a:cxn>
                <a:cxn ang="0">
                  <a:pos x="109" y="2"/>
                </a:cxn>
                <a:cxn ang="0">
                  <a:pos x="138" y="20"/>
                </a:cxn>
                <a:cxn ang="0">
                  <a:pos x="165" y="44"/>
                </a:cxn>
                <a:cxn ang="0">
                  <a:pos x="155" y="68"/>
                </a:cxn>
                <a:cxn ang="0">
                  <a:pos x="155" y="69"/>
                </a:cxn>
                <a:cxn ang="0">
                  <a:pos x="131" y="99"/>
                </a:cxn>
                <a:cxn ang="0">
                  <a:pos x="114" y="94"/>
                </a:cxn>
                <a:cxn ang="0">
                  <a:pos x="99" y="101"/>
                </a:cxn>
                <a:cxn ang="0">
                  <a:pos x="79" y="96"/>
                </a:cxn>
                <a:cxn ang="0">
                  <a:pos x="75" y="96"/>
                </a:cxn>
                <a:cxn ang="0">
                  <a:pos x="58" y="92"/>
                </a:cxn>
                <a:cxn ang="0">
                  <a:pos x="45" y="98"/>
                </a:cxn>
                <a:cxn ang="0">
                  <a:pos x="15" y="74"/>
                </a:cxn>
              </a:cxnLst>
              <a:rect l="0" t="0" r="r" b="b"/>
              <a:pathLst>
                <a:path w="166" h="102">
                  <a:moveTo>
                    <a:pt x="15" y="74"/>
                  </a:moveTo>
                  <a:cubicBezTo>
                    <a:pt x="15" y="71"/>
                    <a:pt x="15" y="67"/>
                    <a:pt x="16" y="64"/>
                  </a:cubicBezTo>
                  <a:cubicBezTo>
                    <a:pt x="8" y="60"/>
                    <a:pt x="3" y="52"/>
                    <a:pt x="1" y="43"/>
                  </a:cubicBezTo>
                  <a:cubicBezTo>
                    <a:pt x="0" y="28"/>
                    <a:pt x="10" y="15"/>
                    <a:pt x="25" y="14"/>
                  </a:cubicBezTo>
                  <a:cubicBezTo>
                    <a:pt x="26" y="13"/>
                    <a:pt x="28" y="13"/>
                    <a:pt x="29" y="13"/>
                  </a:cubicBezTo>
                  <a:cubicBezTo>
                    <a:pt x="33" y="7"/>
                    <a:pt x="40" y="1"/>
                    <a:pt x="49" y="1"/>
                  </a:cubicBezTo>
                  <a:cubicBezTo>
                    <a:pt x="57" y="0"/>
                    <a:pt x="66" y="3"/>
                    <a:pt x="71" y="9"/>
                  </a:cubicBezTo>
                  <a:cubicBezTo>
                    <a:pt x="75" y="7"/>
                    <a:pt x="78" y="5"/>
                    <a:pt x="82" y="5"/>
                  </a:cubicBezTo>
                  <a:cubicBezTo>
                    <a:pt x="87" y="4"/>
                    <a:pt x="92" y="5"/>
                    <a:pt x="96" y="7"/>
                  </a:cubicBezTo>
                  <a:cubicBezTo>
                    <a:pt x="100" y="4"/>
                    <a:pt x="104" y="2"/>
                    <a:pt x="109" y="2"/>
                  </a:cubicBezTo>
                  <a:cubicBezTo>
                    <a:pt x="122" y="0"/>
                    <a:pt x="134" y="8"/>
                    <a:pt x="138" y="20"/>
                  </a:cubicBezTo>
                  <a:cubicBezTo>
                    <a:pt x="152" y="21"/>
                    <a:pt x="163" y="31"/>
                    <a:pt x="165" y="44"/>
                  </a:cubicBezTo>
                  <a:cubicBezTo>
                    <a:pt x="166" y="53"/>
                    <a:pt x="162" y="62"/>
                    <a:pt x="155" y="68"/>
                  </a:cubicBezTo>
                  <a:cubicBezTo>
                    <a:pt x="155" y="68"/>
                    <a:pt x="155" y="68"/>
                    <a:pt x="155" y="69"/>
                  </a:cubicBezTo>
                  <a:cubicBezTo>
                    <a:pt x="157" y="84"/>
                    <a:pt x="146" y="97"/>
                    <a:pt x="131" y="99"/>
                  </a:cubicBezTo>
                  <a:cubicBezTo>
                    <a:pt x="125" y="99"/>
                    <a:pt x="119" y="98"/>
                    <a:pt x="114" y="94"/>
                  </a:cubicBezTo>
                  <a:cubicBezTo>
                    <a:pt x="110" y="98"/>
                    <a:pt x="105" y="101"/>
                    <a:pt x="99" y="101"/>
                  </a:cubicBezTo>
                  <a:cubicBezTo>
                    <a:pt x="91" y="102"/>
                    <a:pt x="84" y="100"/>
                    <a:pt x="79" y="96"/>
                  </a:cubicBezTo>
                  <a:cubicBezTo>
                    <a:pt x="78" y="96"/>
                    <a:pt x="76" y="96"/>
                    <a:pt x="75" y="96"/>
                  </a:cubicBezTo>
                  <a:cubicBezTo>
                    <a:pt x="69" y="97"/>
                    <a:pt x="63" y="95"/>
                    <a:pt x="58" y="92"/>
                  </a:cubicBezTo>
                  <a:cubicBezTo>
                    <a:pt x="55" y="95"/>
                    <a:pt x="50" y="97"/>
                    <a:pt x="45" y="98"/>
                  </a:cubicBezTo>
                  <a:cubicBezTo>
                    <a:pt x="30" y="99"/>
                    <a:pt x="17" y="89"/>
                    <a:pt x="15" y="74"/>
                  </a:cubicBezTo>
                  <a:close/>
                </a:path>
              </a:pathLst>
            </a:custGeom>
            <a:solidFill>
              <a:srgbClr val="96B8D2"/>
            </a:solidFill>
            <a:ln w="9525">
              <a:noFill/>
              <a:round/>
              <a:headEnd/>
              <a:tailEnd/>
            </a:ln>
          </p:spPr>
          <p:txBody>
            <a:bodyPr>
              <a:prstTxWarp prst="textNoShape">
                <a:avLst/>
              </a:prstTxWarp>
            </a:bodyPr>
            <a:lstStyle/>
            <a:p>
              <a:endParaRPr lang="en-US"/>
            </a:p>
          </p:txBody>
        </p:sp>
        <p:sp>
          <p:nvSpPr>
            <p:cNvPr id="644493" name="Freeform 397"/>
            <p:cNvSpPr>
              <a:spLocks/>
            </p:cNvSpPr>
            <p:nvPr/>
          </p:nvSpPr>
          <p:spPr bwMode="auto">
            <a:xfrm>
              <a:off x="1800" y="1232"/>
              <a:ext cx="1008" cy="751"/>
            </a:xfrm>
            <a:custGeom>
              <a:avLst/>
              <a:gdLst/>
              <a:ahLst/>
              <a:cxnLst>
                <a:cxn ang="0">
                  <a:pos x="15" y="73"/>
                </a:cxn>
                <a:cxn ang="0">
                  <a:pos x="16" y="63"/>
                </a:cxn>
                <a:cxn ang="0">
                  <a:pos x="2" y="42"/>
                </a:cxn>
                <a:cxn ang="0">
                  <a:pos x="25" y="13"/>
                </a:cxn>
                <a:cxn ang="0">
                  <a:pos x="28" y="13"/>
                </a:cxn>
                <a:cxn ang="0">
                  <a:pos x="48" y="1"/>
                </a:cxn>
                <a:cxn ang="0">
                  <a:pos x="70" y="8"/>
                </a:cxn>
                <a:cxn ang="0">
                  <a:pos x="81" y="5"/>
                </a:cxn>
                <a:cxn ang="0">
                  <a:pos x="95" y="7"/>
                </a:cxn>
                <a:cxn ang="0">
                  <a:pos x="108" y="2"/>
                </a:cxn>
                <a:cxn ang="0">
                  <a:pos x="136" y="20"/>
                </a:cxn>
                <a:cxn ang="0">
                  <a:pos x="162" y="43"/>
                </a:cxn>
                <a:cxn ang="0">
                  <a:pos x="153" y="66"/>
                </a:cxn>
                <a:cxn ang="0">
                  <a:pos x="153" y="68"/>
                </a:cxn>
                <a:cxn ang="0">
                  <a:pos x="130" y="97"/>
                </a:cxn>
                <a:cxn ang="0">
                  <a:pos x="113" y="93"/>
                </a:cxn>
                <a:cxn ang="0">
                  <a:pos x="98" y="99"/>
                </a:cxn>
                <a:cxn ang="0">
                  <a:pos x="78" y="94"/>
                </a:cxn>
                <a:cxn ang="0">
                  <a:pos x="74" y="94"/>
                </a:cxn>
                <a:cxn ang="0">
                  <a:pos x="58" y="91"/>
                </a:cxn>
                <a:cxn ang="0">
                  <a:pos x="44" y="96"/>
                </a:cxn>
                <a:cxn ang="0">
                  <a:pos x="15" y="73"/>
                </a:cxn>
              </a:cxnLst>
              <a:rect l="0" t="0" r="r" b="b"/>
              <a:pathLst>
                <a:path w="163" h="100">
                  <a:moveTo>
                    <a:pt x="15" y="73"/>
                  </a:moveTo>
                  <a:cubicBezTo>
                    <a:pt x="14" y="69"/>
                    <a:pt x="15" y="66"/>
                    <a:pt x="16" y="63"/>
                  </a:cubicBezTo>
                  <a:cubicBezTo>
                    <a:pt x="8" y="59"/>
                    <a:pt x="3" y="51"/>
                    <a:pt x="2" y="42"/>
                  </a:cubicBezTo>
                  <a:cubicBezTo>
                    <a:pt x="0" y="28"/>
                    <a:pt x="10" y="15"/>
                    <a:pt x="25" y="13"/>
                  </a:cubicBezTo>
                  <a:cubicBezTo>
                    <a:pt x="26" y="13"/>
                    <a:pt x="27" y="13"/>
                    <a:pt x="28" y="13"/>
                  </a:cubicBezTo>
                  <a:cubicBezTo>
                    <a:pt x="33" y="6"/>
                    <a:pt x="40" y="1"/>
                    <a:pt x="48" y="1"/>
                  </a:cubicBezTo>
                  <a:cubicBezTo>
                    <a:pt x="57" y="0"/>
                    <a:pt x="65" y="3"/>
                    <a:pt x="70" y="8"/>
                  </a:cubicBezTo>
                  <a:cubicBezTo>
                    <a:pt x="74" y="6"/>
                    <a:pt x="77" y="5"/>
                    <a:pt x="81" y="5"/>
                  </a:cubicBezTo>
                  <a:cubicBezTo>
                    <a:pt x="86" y="4"/>
                    <a:pt x="91" y="5"/>
                    <a:pt x="95" y="7"/>
                  </a:cubicBezTo>
                  <a:cubicBezTo>
                    <a:pt x="99" y="4"/>
                    <a:pt x="103" y="2"/>
                    <a:pt x="108" y="2"/>
                  </a:cubicBezTo>
                  <a:cubicBezTo>
                    <a:pt x="121" y="0"/>
                    <a:pt x="133" y="8"/>
                    <a:pt x="136" y="20"/>
                  </a:cubicBezTo>
                  <a:cubicBezTo>
                    <a:pt x="150" y="20"/>
                    <a:pt x="161" y="30"/>
                    <a:pt x="162" y="43"/>
                  </a:cubicBezTo>
                  <a:cubicBezTo>
                    <a:pt x="163" y="52"/>
                    <a:pt x="160" y="61"/>
                    <a:pt x="153" y="66"/>
                  </a:cubicBezTo>
                  <a:cubicBezTo>
                    <a:pt x="153" y="67"/>
                    <a:pt x="153" y="67"/>
                    <a:pt x="153" y="68"/>
                  </a:cubicBezTo>
                  <a:cubicBezTo>
                    <a:pt x="155" y="82"/>
                    <a:pt x="144" y="95"/>
                    <a:pt x="130" y="97"/>
                  </a:cubicBezTo>
                  <a:cubicBezTo>
                    <a:pt x="124" y="97"/>
                    <a:pt x="118" y="96"/>
                    <a:pt x="113" y="93"/>
                  </a:cubicBezTo>
                  <a:cubicBezTo>
                    <a:pt x="109" y="96"/>
                    <a:pt x="103" y="99"/>
                    <a:pt x="98" y="99"/>
                  </a:cubicBezTo>
                  <a:cubicBezTo>
                    <a:pt x="90" y="100"/>
                    <a:pt x="83" y="98"/>
                    <a:pt x="78" y="94"/>
                  </a:cubicBezTo>
                  <a:cubicBezTo>
                    <a:pt x="77" y="94"/>
                    <a:pt x="75" y="94"/>
                    <a:pt x="74" y="94"/>
                  </a:cubicBezTo>
                  <a:cubicBezTo>
                    <a:pt x="68" y="95"/>
                    <a:pt x="63" y="94"/>
                    <a:pt x="58" y="91"/>
                  </a:cubicBezTo>
                  <a:cubicBezTo>
                    <a:pt x="54" y="93"/>
                    <a:pt x="49" y="95"/>
                    <a:pt x="44" y="96"/>
                  </a:cubicBezTo>
                  <a:cubicBezTo>
                    <a:pt x="30" y="97"/>
                    <a:pt x="17" y="87"/>
                    <a:pt x="15" y="73"/>
                  </a:cubicBezTo>
                  <a:close/>
                </a:path>
              </a:pathLst>
            </a:custGeom>
            <a:solidFill>
              <a:srgbClr val="9EBED6"/>
            </a:solidFill>
            <a:ln w="9525">
              <a:noFill/>
              <a:round/>
              <a:headEnd/>
              <a:tailEnd/>
            </a:ln>
          </p:spPr>
          <p:txBody>
            <a:bodyPr>
              <a:prstTxWarp prst="textNoShape">
                <a:avLst/>
              </a:prstTxWarp>
            </a:bodyPr>
            <a:lstStyle/>
            <a:p>
              <a:endParaRPr lang="en-US"/>
            </a:p>
          </p:txBody>
        </p:sp>
        <p:sp>
          <p:nvSpPr>
            <p:cNvPr id="644494" name="Freeform 398"/>
            <p:cNvSpPr>
              <a:spLocks/>
            </p:cNvSpPr>
            <p:nvPr/>
          </p:nvSpPr>
          <p:spPr bwMode="auto">
            <a:xfrm>
              <a:off x="1813" y="1245"/>
              <a:ext cx="982" cy="725"/>
            </a:xfrm>
            <a:custGeom>
              <a:avLst/>
              <a:gdLst/>
              <a:ahLst/>
              <a:cxnLst>
                <a:cxn ang="0">
                  <a:pos x="15" y="70"/>
                </a:cxn>
                <a:cxn ang="0">
                  <a:pos x="15" y="60"/>
                </a:cxn>
                <a:cxn ang="0">
                  <a:pos x="2" y="41"/>
                </a:cxn>
                <a:cxn ang="0">
                  <a:pos x="25" y="13"/>
                </a:cxn>
                <a:cxn ang="0">
                  <a:pos x="28" y="13"/>
                </a:cxn>
                <a:cxn ang="0">
                  <a:pos x="47" y="1"/>
                </a:cxn>
                <a:cxn ang="0">
                  <a:pos x="69" y="8"/>
                </a:cxn>
                <a:cxn ang="0">
                  <a:pos x="79" y="5"/>
                </a:cxn>
                <a:cxn ang="0">
                  <a:pos x="93" y="6"/>
                </a:cxn>
                <a:cxn ang="0">
                  <a:pos x="105" y="2"/>
                </a:cxn>
                <a:cxn ang="0">
                  <a:pos x="133" y="19"/>
                </a:cxn>
                <a:cxn ang="0">
                  <a:pos x="158" y="41"/>
                </a:cxn>
                <a:cxn ang="0">
                  <a:pos x="149" y="64"/>
                </a:cxn>
                <a:cxn ang="0">
                  <a:pos x="149" y="65"/>
                </a:cxn>
                <a:cxn ang="0">
                  <a:pos x="126" y="93"/>
                </a:cxn>
                <a:cxn ang="0">
                  <a:pos x="110" y="89"/>
                </a:cxn>
                <a:cxn ang="0">
                  <a:pos x="95" y="95"/>
                </a:cxn>
                <a:cxn ang="0">
                  <a:pos x="76" y="90"/>
                </a:cxn>
                <a:cxn ang="0">
                  <a:pos x="73" y="91"/>
                </a:cxn>
                <a:cxn ang="0">
                  <a:pos x="56" y="87"/>
                </a:cxn>
                <a:cxn ang="0">
                  <a:pos x="44" y="92"/>
                </a:cxn>
                <a:cxn ang="0">
                  <a:pos x="15" y="70"/>
                </a:cxn>
              </a:cxnLst>
              <a:rect l="0" t="0" r="r" b="b"/>
              <a:pathLst>
                <a:path w="159" h="96">
                  <a:moveTo>
                    <a:pt x="15" y="70"/>
                  </a:moveTo>
                  <a:cubicBezTo>
                    <a:pt x="14" y="66"/>
                    <a:pt x="15" y="63"/>
                    <a:pt x="15" y="60"/>
                  </a:cubicBezTo>
                  <a:cubicBezTo>
                    <a:pt x="8" y="56"/>
                    <a:pt x="3" y="49"/>
                    <a:pt x="2" y="41"/>
                  </a:cubicBezTo>
                  <a:cubicBezTo>
                    <a:pt x="0" y="27"/>
                    <a:pt x="10" y="14"/>
                    <a:pt x="25" y="13"/>
                  </a:cubicBezTo>
                  <a:cubicBezTo>
                    <a:pt x="26" y="13"/>
                    <a:pt x="27" y="13"/>
                    <a:pt x="28" y="13"/>
                  </a:cubicBezTo>
                  <a:cubicBezTo>
                    <a:pt x="32" y="6"/>
                    <a:pt x="39" y="1"/>
                    <a:pt x="47" y="1"/>
                  </a:cubicBezTo>
                  <a:cubicBezTo>
                    <a:pt x="55" y="0"/>
                    <a:pt x="63" y="3"/>
                    <a:pt x="69" y="8"/>
                  </a:cubicBezTo>
                  <a:cubicBezTo>
                    <a:pt x="72" y="6"/>
                    <a:pt x="75" y="5"/>
                    <a:pt x="79" y="5"/>
                  </a:cubicBezTo>
                  <a:cubicBezTo>
                    <a:pt x="84" y="4"/>
                    <a:pt x="89" y="5"/>
                    <a:pt x="93" y="6"/>
                  </a:cubicBezTo>
                  <a:cubicBezTo>
                    <a:pt x="96" y="4"/>
                    <a:pt x="100" y="2"/>
                    <a:pt x="105" y="2"/>
                  </a:cubicBezTo>
                  <a:cubicBezTo>
                    <a:pt x="118" y="0"/>
                    <a:pt x="129" y="8"/>
                    <a:pt x="133" y="19"/>
                  </a:cubicBezTo>
                  <a:cubicBezTo>
                    <a:pt x="146" y="19"/>
                    <a:pt x="157" y="29"/>
                    <a:pt x="158" y="41"/>
                  </a:cubicBezTo>
                  <a:cubicBezTo>
                    <a:pt x="159" y="50"/>
                    <a:pt x="156"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1"/>
                  </a:cubicBezTo>
                  <a:cubicBezTo>
                    <a:pt x="67" y="91"/>
                    <a:pt x="61" y="90"/>
                    <a:pt x="56" y="87"/>
                  </a:cubicBezTo>
                  <a:cubicBezTo>
                    <a:pt x="53" y="90"/>
                    <a:pt x="48" y="91"/>
                    <a:pt x="44" y="92"/>
                  </a:cubicBezTo>
                  <a:cubicBezTo>
                    <a:pt x="29" y="94"/>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495" name="Freeform 399"/>
            <p:cNvSpPr>
              <a:spLocks/>
            </p:cNvSpPr>
            <p:nvPr/>
          </p:nvSpPr>
          <p:spPr bwMode="auto">
            <a:xfrm>
              <a:off x="1813" y="1245"/>
              <a:ext cx="982" cy="725"/>
            </a:xfrm>
            <a:custGeom>
              <a:avLst/>
              <a:gdLst/>
              <a:ahLst/>
              <a:cxnLst>
                <a:cxn ang="0">
                  <a:pos x="15" y="70"/>
                </a:cxn>
                <a:cxn ang="0">
                  <a:pos x="16" y="60"/>
                </a:cxn>
                <a:cxn ang="0">
                  <a:pos x="2" y="41"/>
                </a:cxn>
                <a:cxn ang="0">
                  <a:pos x="25" y="13"/>
                </a:cxn>
                <a:cxn ang="0">
                  <a:pos x="28" y="13"/>
                </a:cxn>
                <a:cxn ang="0">
                  <a:pos x="47" y="1"/>
                </a:cxn>
                <a:cxn ang="0">
                  <a:pos x="69" y="8"/>
                </a:cxn>
                <a:cxn ang="0">
                  <a:pos x="79" y="5"/>
                </a:cxn>
                <a:cxn ang="0">
                  <a:pos x="93" y="7"/>
                </a:cxn>
                <a:cxn ang="0">
                  <a:pos x="105" y="2"/>
                </a:cxn>
                <a:cxn ang="0">
                  <a:pos x="133" y="19"/>
                </a:cxn>
                <a:cxn ang="0">
                  <a:pos x="158" y="42"/>
                </a:cxn>
                <a:cxn ang="0">
                  <a:pos x="149" y="64"/>
                </a:cxn>
                <a:cxn ang="0">
                  <a:pos x="149" y="65"/>
                </a:cxn>
                <a:cxn ang="0">
                  <a:pos x="126" y="93"/>
                </a:cxn>
                <a:cxn ang="0">
                  <a:pos x="110" y="89"/>
                </a:cxn>
                <a:cxn ang="0">
                  <a:pos x="95" y="95"/>
                </a:cxn>
                <a:cxn ang="0">
                  <a:pos x="76" y="90"/>
                </a:cxn>
                <a:cxn ang="0">
                  <a:pos x="73" y="90"/>
                </a:cxn>
                <a:cxn ang="0">
                  <a:pos x="56" y="87"/>
                </a:cxn>
                <a:cxn ang="0">
                  <a:pos x="44" y="92"/>
                </a:cxn>
                <a:cxn ang="0">
                  <a:pos x="15" y="70"/>
                </a:cxn>
              </a:cxnLst>
              <a:rect l="0" t="0" r="r" b="b"/>
              <a:pathLst>
                <a:path w="159" h="96">
                  <a:moveTo>
                    <a:pt x="15" y="70"/>
                  </a:moveTo>
                  <a:cubicBezTo>
                    <a:pt x="14" y="66"/>
                    <a:pt x="15" y="63"/>
                    <a:pt x="16" y="60"/>
                  </a:cubicBezTo>
                  <a:cubicBezTo>
                    <a:pt x="8" y="56"/>
                    <a:pt x="3" y="49"/>
                    <a:pt x="2" y="41"/>
                  </a:cubicBezTo>
                  <a:cubicBezTo>
                    <a:pt x="0" y="27"/>
                    <a:pt x="11" y="14"/>
                    <a:pt x="25" y="13"/>
                  </a:cubicBezTo>
                  <a:cubicBezTo>
                    <a:pt x="26" y="13"/>
                    <a:pt x="27" y="13"/>
                    <a:pt x="28" y="13"/>
                  </a:cubicBezTo>
                  <a:cubicBezTo>
                    <a:pt x="32" y="6"/>
                    <a:pt x="39" y="2"/>
                    <a:pt x="47" y="1"/>
                  </a:cubicBezTo>
                  <a:cubicBezTo>
                    <a:pt x="55" y="0"/>
                    <a:pt x="63" y="3"/>
                    <a:pt x="69" y="8"/>
                  </a:cubicBezTo>
                  <a:cubicBezTo>
                    <a:pt x="72" y="6"/>
                    <a:pt x="75" y="5"/>
                    <a:pt x="79" y="5"/>
                  </a:cubicBezTo>
                  <a:cubicBezTo>
                    <a:pt x="84" y="4"/>
                    <a:pt x="89" y="5"/>
                    <a:pt x="93" y="7"/>
                  </a:cubicBezTo>
                  <a:cubicBezTo>
                    <a:pt x="96" y="4"/>
                    <a:pt x="100" y="2"/>
                    <a:pt x="105" y="2"/>
                  </a:cubicBezTo>
                  <a:cubicBezTo>
                    <a:pt x="118" y="0"/>
                    <a:pt x="129" y="8"/>
                    <a:pt x="133" y="19"/>
                  </a:cubicBezTo>
                  <a:cubicBezTo>
                    <a:pt x="146" y="19"/>
                    <a:pt x="157" y="29"/>
                    <a:pt x="158" y="42"/>
                  </a:cubicBezTo>
                  <a:cubicBezTo>
                    <a:pt x="159" y="50"/>
                    <a:pt x="155"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0"/>
                  </a:cubicBezTo>
                  <a:cubicBezTo>
                    <a:pt x="67" y="91"/>
                    <a:pt x="61" y="90"/>
                    <a:pt x="56" y="87"/>
                  </a:cubicBezTo>
                  <a:cubicBezTo>
                    <a:pt x="53" y="90"/>
                    <a:pt x="48" y="91"/>
                    <a:pt x="44" y="92"/>
                  </a:cubicBezTo>
                  <a:cubicBezTo>
                    <a:pt x="29" y="93"/>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496" name="Freeform 400"/>
            <p:cNvSpPr>
              <a:spLocks/>
            </p:cNvSpPr>
            <p:nvPr/>
          </p:nvSpPr>
          <p:spPr bwMode="auto">
            <a:xfrm>
              <a:off x="1818" y="1254"/>
              <a:ext cx="972" cy="707"/>
            </a:xfrm>
            <a:custGeom>
              <a:avLst/>
              <a:gdLst/>
              <a:ahLst/>
              <a:cxnLst>
                <a:cxn ang="0">
                  <a:pos x="15" y="68"/>
                </a:cxn>
                <a:cxn ang="0">
                  <a:pos x="15" y="59"/>
                </a:cxn>
                <a:cxn ang="0">
                  <a:pos x="2" y="40"/>
                </a:cxn>
                <a:cxn ang="0">
                  <a:pos x="24" y="13"/>
                </a:cxn>
                <a:cxn ang="0">
                  <a:pos x="28" y="12"/>
                </a:cxn>
                <a:cxn ang="0">
                  <a:pos x="47" y="1"/>
                </a:cxn>
                <a:cxn ang="0">
                  <a:pos x="68" y="8"/>
                </a:cxn>
                <a:cxn ang="0">
                  <a:pos x="78" y="4"/>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4" y="62"/>
                    <a:pt x="15" y="59"/>
                  </a:cubicBezTo>
                  <a:cubicBezTo>
                    <a:pt x="8" y="55"/>
                    <a:pt x="3" y="48"/>
                    <a:pt x="2" y="40"/>
                  </a:cubicBezTo>
                  <a:cubicBezTo>
                    <a:pt x="0" y="26"/>
                    <a:pt x="10" y="14"/>
                    <a:pt x="24" y="13"/>
                  </a:cubicBezTo>
                  <a:cubicBezTo>
                    <a:pt x="26" y="12"/>
                    <a:pt x="27" y="12"/>
                    <a:pt x="28" y="12"/>
                  </a:cubicBezTo>
                  <a:cubicBezTo>
                    <a:pt x="32" y="6"/>
                    <a:pt x="38" y="1"/>
                    <a:pt x="47" y="1"/>
                  </a:cubicBezTo>
                  <a:cubicBezTo>
                    <a:pt x="55" y="0"/>
                    <a:pt x="63" y="3"/>
                    <a:pt x="68" y="8"/>
                  </a:cubicBezTo>
                  <a:cubicBezTo>
                    <a:pt x="71" y="6"/>
                    <a:pt x="75" y="5"/>
                    <a:pt x="78" y="4"/>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90"/>
                    <a:pt x="43" y="90"/>
                  </a:cubicBezTo>
                  <a:cubicBezTo>
                    <a:pt x="29" y="92"/>
                    <a:pt x="16" y="82"/>
                    <a:pt x="15" y="68"/>
                  </a:cubicBezTo>
                  <a:close/>
                </a:path>
              </a:pathLst>
            </a:custGeom>
            <a:solidFill>
              <a:srgbClr val="B8CEE0"/>
            </a:solidFill>
            <a:ln w="9525">
              <a:noFill/>
              <a:round/>
              <a:headEnd/>
              <a:tailEnd/>
            </a:ln>
          </p:spPr>
          <p:txBody>
            <a:bodyPr>
              <a:prstTxWarp prst="textNoShape">
                <a:avLst/>
              </a:prstTxWarp>
            </a:bodyPr>
            <a:lstStyle/>
            <a:p>
              <a:endParaRPr lang="en-US"/>
            </a:p>
          </p:txBody>
        </p:sp>
        <p:sp>
          <p:nvSpPr>
            <p:cNvPr id="644497" name="Freeform 401"/>
            <p:cNvSpPr>
              <a:spLocks/>
            </p:cNvSpPr>
            <p:nvPr/>
          </p:nvSpPr>
          <p:spPr bwMode="auto">
            <a:xfrm>
              <a:off x="1818" y="1254"/>
              <a:ext cx="972" cy="707"/>
            </a:xfrm>
            <a:custGeom>
              <a:avLst/>
              <a:gdLst/>
              <a:ahLst/>
              <a:cxnLst>
                <a:cxn ang="0">
                  <a:pos x="15" y="68"/>
                </a:cxn>
                <a:cxn ang="0">
                  <a:pos x="16" y="59"/>
                </a:cxn>
                <a:cxn ang="0">
                  <a:pos x="2" y="40"/>
                </a:cxn>
                <a:cxn ang="0">
                  <a:pos x="25" y="13"/>
                </a:cxn>
                <a:cxn ang="0">
                  <a:pos x="28" y="12"/>
                </a:cxn>
                <a:cxn ang="0">
                  <a:pos x="47" y="1"/>
                </a:cxn>
                <a:cxn ang="0">
                  <a:pos x="68" y="8"/>
                </a:cxn>
                <a:cxn ang="0">
                  <a:pos x="78" y="5"/>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5" y="62"/>
                    <a:pt x="16" y="59"/>
                  </a:cubicBezTo>
                  <a:cubicBezTo>
                    <a:pt x="8" y="55"/>
                    <a:pt x="3" y="48"/>
                    <a:pt x="2" y="40"/>
                  </a:cubicBezTo>
                  <a:cubicBezTo>
                    <a:pt x="0" y="26"/>
                    <a:pt x="11" y="14"/>
                    <a:pt x="25" y="13"/>
                  </a:cubicBezTo>
                  <a:cubicBezTo>
                    <a:pt x="26" y="13"/>
                    <a:pt x="27" y="12"/>
                    <a:pt x="28" y="12"/>
                  </a:cubicBezTo>
                  <a:cubicBezTo>
                    <a:pt x="32" y="6"/>
                    <a:pt x="38" y="2"/>
                    <a:pt x="47" y="1"/>
                  </a:cubicBezTo>
                  <a:cubicBezTo>
                    <a:pt x="55" y="0"/>
                    <a:pt x="63" y="3"/>
                    <a:pt x="68" y="8"/>
                  </a:cubicBezTo>
                  <a:cubicBezTo>
                    <a:pt x="71" y="6"/>
                    <a:pt x="75" y="5"/>
                    <a:pt x="78" y="5"/>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89"/>
                    <a:pt x="43" y="90"/>
                  </a:cubicBezTo>
                  <a:cubicBezTo>
                    <a:pt x="29" y="91"/>
                    <a:pt x="16" y="82"/>
                    <a:pt x="15" y="68"/>
                  </a:cubicBezTo>
                  <a:close/>
                </a:path>
              </a:pathLst>
            </a:custGeom>
            <a:solidFill>
              <a:srgbClr val="B9CEE0"/>
            </a:solidFill>
            <a:ln w="9525">
              <a:noFill/>
              <a:round/>
              <a:headEnd/>
              <a:tailEnd/>
            </a:ln>
          </p:spPr>
          <p:txBody>
            <a:bodyPr>
              <a:prstTxWarp prst="textNoShape">
                <a:avLst/>
              </a:prstTxWarp>
            </a:bodyPr>
            <a:lstStyle/>
            <a:p>
              <a:endParaRPr lang="en-US"/>
            </a:p>
          </p:txBody>
        </p:sp>
        <p:sp>
          <p:nvSpPr>
            <p:cNvPr id="644498" name="Freeform 402"/>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7" y="18"/>
                </a:cxn>
                <a:cxn ang="0">
                  <a:pos x="151" y="39"/>
                </a:cxn>
                <a:cxn ang="0">
                  <a:pos x="142" y="60"/>
                </a:cxn>
                <a:cxn ang="0">
                  <a:pos x="142" y="61"/>
                </a:cxn>
                <a:cxn ang="0">
                  <a:pos x="120" y="87"/>
                </a:cxn>
                <a:cxn ang="0">
                  <a:pos x="105" y="83"/>
                </a:cxn>
                <a:cxn ang="0">
                  <a:pos x="90" y="89"/>
                </a:cxn>
                <a:cxn ang="0">
                  <a:pos x="72" y="84"/>
                </a:cxn>
                <a:cxn ang="0">
                  <a:pos x="69" y="85"/>
                </a:cxn>
                <a:cxn ang="0">
                  <a:pos x="53" y="82"/>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9"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4"/>
                    <a:pt x="88" y="6"/>
                  </a:cubicBezTo>
                  <a:cubicBezTo>
                    <a:pt x="91" y="4"/>
                    <a:pt x="96" y="2"/>
                    <a:pt x="100" y="2"/>
                  </a:cubicBezTo>
                  <a:cubicBezTo>
                    <a:pt x="112" y="0"/>
                    <a:pt x="123" y="7"/>
                    <a:pt x="127"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5"/>
                    <a:pt x="70" y="85"/>
                    <a:pt x="69" y="85"/>
                  </a:cubicBezTo>
                  <a:cubicBezTo>
                    <a:pt x="63" y="85"/>
                    <a:pt x="58" y="84"/>
                    <a:pt x="53" y="82"/>
                  </a:cubicBezTo>
                  <a:cubicBezTo>
                    <a:pt x="50" y="84"/>
                    <a:pt x="46" y="86"/>
                    <a:pt x="41" y="86"/>
                  </a:cubicBezTo>
                  <a:cubicBezTo>
                    <a:pt x="27" y="88"/>
                    <a:pt x="15" y="78"/>
                    <a:pt x="14" y="65"/>
                  </a:cubicBezTo>
                  <a:close/>
                </a:path>
              </a:pathLst>
            </a:custGeom>
            <a:solidFill>
              <a:srgbClr val="C9DAE7"/>
            </a:solidFill>
            <a:ln w="9525">
              <a:noFill/>
              <a:round/>
              <a:headEnd/>
              <a:tailEnd/>
            </a:ln>
          </p:spPr>
          <p:txBody>
            <a:bodyPr>
              <a:prstTxWarp prst="textNoShape">
                <a:avLst/>
              </a:prstTxWarp>
            </a:bodyPr>
            <a:lstStyle/>
            <a:p>
              <a:endParaRPr lang="en-US"/>
            </a:p>
          </p:txBody>
        </p:sp>
        <p:sp>
          <p:nvSpPr>
            <p:cNvPr id="644499" name="Freeform 403"/>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10"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5"/>
                    <a:pt x="88" y="6"/>
                  </a:cubicBezTo>
                  <a:cubicBezTo>
                    <a:pt x="91" y="4"/>
                    <a:pt x="96" y="2"/>
                    <a:pt x="100" y="2"/>
                  </a:cubicBezTo>
                  <a:cubicBezTo>
                    <a:pt x="112" y="0"/>
                    <a:pt x="123" y="7"/>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8"/>
                    <a:pt x="15" y="78"/>
                    <a:pt x="14" y="65"/>
                  </a:cubicBezTo>
                  <a:close/>
                </a:path>
              </a:pathLst>
            </a:custGeom>
            <a:solidFill>
              <a:srgbClr val="CADAE8"/>
            </a:solidFill>
            <a:ln w="9525">
              <a:noFill/>
              <a:round/>
              <a:headEnd/>
              <a:tailEnd/>
            </a:ln>
          </p:spPr>
          <p:txBody>
            <a:bodyPr>
              <a:prstTxWarp prst="textNoShape">
                <a:avLst/>
              </a:prstTxWarp>
            </a:bodyPr>
            <a:lstStyle/>
            <a:p>
              <a:endParaRPr lang="en-US"/>
            </a:p>
          </p:txBody>
        </p:sp>
        <p:sp>
          <p:nvSpPr>
            <p:cNvPr id="644500" name="Freeform 404"/>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4" y="59"/>
                    <a:pt x="14" y="56"/>
                  </a:cubicBezTo>
                  <a:cubicBezTo>
                    <a:pt x="7"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4"/>
                  </a:cubicBezTo>
                  <a:cubicBezTo>
                    <a:pt x="80" y="4"/>
                    <a:pt x="84" y="5"/>
                    <a:pt x="88" y="6"/>
                  </a:cubicBezTo>
                  <a:cubicBezTo>
                    <a:pt x="91" y="4"/>
                    <a:pt x="95" y="2"/>
                    <a:pt x="100" y="2"/>
                  </a:cubicBezTo>
                  <a:cubicBezTo>
                    <a:pt x="112" y="1"/>
                    <a:pt x="123" y="8"/>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6"/>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7"/>
                    <a:pt x="15" y="78"/>
                    <a:pt x="14" y="65"/>
                  </a:cubicBezTo>
                  <a:close/>
                </a:path>
              </a:pathLst>
            </a:custGeom>
            <a:solidFill>
              <a:srgbClr val="CBDBE8"/>
            </a:solidFill>
            <a:ln w="9525">
              <a:noFill/>
              <a:round/>
              <a:headEnd/>
              <a:tailEnd/>
            </a:ln>
          </p:spPr>
          <p:txBody>
            <a:bodyPr>
              <a:prstTxWarp prst="textNoShape">
                <a:avLst/>
              </a:prstTxWarp>
            </a:bodyPr>
            <a:lstStyle/>
            <a:p>
              <a:endParaRPr lang="en-US"/>
            </a:p>
          </p:txBody>
        </p:sp>
        <p:sp>
          <p:nvSpPr>
            <p:cNvPr id="644501" name="Freeform 405"/>
            <p:cNvSpPr>
              <a:spLocks/>
            </p:cNvSpPr>
            <p:nvPr/>
          </p:nvSpPr>
          <p:spPr bwMode="auto">
            <a:xfrm>
              <a:off x="1836" y="1267"/>
              <a:ext cx="936" cy="681"/>
            </a:xfrm>
            <a:custGeom>
              <a:avLst/>
              <a:gdLst/>
              <a:ahLst/>
              <a:cxnLst>
                <a:cxn ang="0">
                  <a:pos x="14" y="65"/>
                </a:cxn>
                <a:cxn ang="0">
                  <a:pos x="15" y="56"/>
                </a:cxn>
                <a:cxn ang="0">
                  <a:pos x="1" y="38"/>
                </a:cxn>
                <a:cxn ang="0">
                  <a:pos x="23" y="12"/>
                </a:cxn>
                <a:cxn ang="0">
                  <a:pos x="26" y="12"/>
                </a:cxn>
                <a:cxn ang="0">
                  <a:pos x="45" y="1"/>
                </a:cxn>
                <a:cxn ang="0">
                  <a:pos x="65" y="8"/>
                </a:cxn>
                <a:cxn ang="0">
                  <a:pos x="75" y="5"/>
                </a:cxn>
                <a:cxn ang="0">
                  <a:pos x="88" y="6"/>
                </a:cxn>
                <a:cxn ang="0">
                  <a:pos x="100" y="2"/>
                </a:cxn>
                <a:cxn ang="0">
                  <a:pos x="126" y="18"/>
                </a:cxn>
                <a:cxn ang="0">
                  <a:pos x="151" y="39"/>
                </a:cxn>
                <a:cxn ang="0">
                  <a:pos x="142" y="60"/>
                </a:cxn>
                <a:cxn ang="0">
                  <a:pos x="142" y="61"/>
                </a:cxn>
                <a:cxn ang="0">
                  <a:pos x="120" y="87"/>
                </a:cxn>
                <a:cxn ang="0">
                  <a:pos x="104" y="83"/>
                </a:cxn>
                <a:cxn ang="0">
                  <a:pos x="90" y="89"/>
                </a:cxn>
                <a:cxn ang="0">
                  <a:pos x="72" y="84"/>
                </a:cxn>
                <a:cxn ang="0">
                  <a:pos x="69" y="85"/>
                </a:cxn>
                <a:cxn ang="0">
                  <a:pos x="53" y="81"/>
                </a:cxn>
                <a:cxn ang="0">
                  <a:pos x="41" y="86"/>
                </a:cxn>
                <a:cxn ang="0">
                  <a:pos x="14" y="65"/>
                </a:cxn>
              </a:cxnLst>
              <a:rect l="0" t="0" r="r" b="b"/>
              <a:pathLst>
                <a:path w="151" h="90">
                  <a:moveTo>
                    <a:pt x="14" y="65"/>
                  </a:moveTo>
                  <a:cubicBezTo>
                    <a:pt x="13" y="62"/>
                    <a:pt x="14" y="59"/>
                    <a:pt x="15" y="56"/>
                  </a:cubicBezTo>
                  <a:cubicBezTo>
                    <a:pt x="8"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5"/>
                  </a:cubicBezTo>
                  <a:cubicBezTo>
                    <a:pt x="80" y="4"/>
                    <a:pt x="84" y="5"/>
                    <a:pt x="88" y="6"/>
                  </a:cubicBezTo>
                  <a:cubicBezTo>
                    <a:pt x="91" y="4"/>
                    <a:pt x="95" y="2"/>
                    <a:pt x="100" y="2"/>
                  </a:cubicBezTo>
                  <a:cubicBezTo>
                    <a:pt x="112" y="1"/>
                    <a:pt x="123" y="8"/>
                    <a:pt x="126" y="18"/>
                  </a:cubicBezTo>
                  <a:cubicBezTo>
                    <a:pt x="139" y="18"/>
                    <a:pt x="149" y="27"/>
                    <a:pt x="151" y="39"/>
                  </a:cubicBezTo>
                  <a:cubicBezTo>
                    <a:pt x="151" y="47"/>
                    <a:pt x="148" y="55"/>
                    <a:pt x="142" y="60"/>
                  </a:cubicBezTo>
                  <a:cubicBezTo>
                    <a:pt x="142" y="60"/>
                    <a:pt x="142" y="60"/>
                    <a:pt x="142" y="61"/>
                  </a:cubicBezTo>
                  <a:cubicBezTo>
                    <a:pt x="144" y="74"/>
                    <a:pt x="134" y="85"/>
                    <a:pt x="120" y="87"/>
                  </a:cubicBezTo>
                  <a:cubicBezTo>
                    <a:pt x="115" y="87"/>
                    <a:pt x="109" y="86"/>
                    <a:pt x="104" y="83"/>
                  </a:cubicBezTo>
                  <a:cubicBezTo>
                    <a:pt x="101" y="86"/>
                    <a:pt x="96" y="89"/>
                    <a:pt x="90" y="89"/>
                  </a:cubicBezTo>
                  <a:cubicBezTo>
                    <a:pt x="84" y="90"/>
                    <a:pt x="77" y="88"/>
                    <a:pt x="72" y="84"/>
                  </a:cubicBezTo>
                  <a:cubicBezTo>
                    <a:pt x="71" y="84"/>
                    <a:pt x="70" y="84"/>
                    <a:pt x="69" y="85"/>
                  </a:cubicBezTo>
                  <a:cubicBezTo>
                    <a:pt x="63" y="85"/>
                    <a:pt x="58" y="84"/>
                    <a:pt x="53" y="81"/>
                  </a:cubicBezTo>
                  <a:cubicBezTo>
                    <a:pt x="50" y="84"/>
                    <a:pt x="46" y="85"/>
                    <a:pt x="41" y="86"/>
                  </a:cubicBezTo>
                  <a:cubicBezTo>
                    <a:pt x="28" y="87"/>
                    <a:pt x="15" y="78"/>
                    <a:pt x="14" y="65"/>
                  </a:cubicBezTo>
                  <a:close/>
                </a:path>
              </a:pathLst>
            </a:custGeom>
            <a:solidFill>
              <a:srgbClr val="CDDCE9"/>
            </a:solidFill>
            <a:ln w="9525">
              <a:noFill/>
              <a:round/>
              <a:headEnd/>
              <a:tailEnd/>
            </a:ln>
          </p:spPr>
          <p:txBody>
            <a:bodyPr>
              <a:prstTxWarp prst="textNoShape">
                <a:avLst/>
              </a:prstTxWarp>
            </a:bodyPr>
            <a:lstStyle/>
            <a:p>
              <a:endParaRPr lang="en-US"/>
            </a:p>
          </p:txBody>
        </p:sp>
      </p:grpSp>
      <p:sp>
        <p:nvSpPr>
          <p:cNvPr id="644502" name="Text Box 406"/>
          <p:cNvSpPr txBox="1">
            <a:spLocks noChangeArrowheads="1"/>
          </p:cNvSpPr>
          <p:nvPr/>
        </p:nvSpPr>
        <p:spPr bwMode="auto">
          <a:xfrm>
            <a:off x="6419850" y="2316163"/>
            <a:ext cx="717550" cy="274637"/>
          </a:xfrm>
          <a:prstGeom prst="rect">
            <a:avLst/>
          </a:prstGeom>
          <a:noFill/>
          <a:ln w="12700">
            <a:noFill/>
            <a:miter lim="800000"/>
            <a:headEnd type="none" w="sm" len="sm"/>
            <a:tailEnd type="none" w="sm" len="sm"/>
          </a:ln>
          <a:effectLst/>
        </p:spPr>
        <p:txBody>
          <a:bodyPr wrap="none" lIns="92075" tIns="46038" rIns="92075" bIns="46038" anchor="ctr">
            <a:prstTxWarp prst="textNoShape">
              <a:avLst/>
            </a:prstTxWarp>
            <a:spAutoFit/>
          </a:bodyPr>
          <a:lstStyle/>
          <a:p>
            <a:pPr algn="ctr"/>
            <a:r>
              <a:rPr lang="en-US" sz="1200" b="1">
                <a:latin typeface="Optima" charset="0"/>
              </a:rPr>
              <a:t>Internet</a:t>
            </a:r>
          </a:p>
        </p:txBody>
      </p:sp>
      <p:grpSp>
        <p:nvGrpSpPr>
          <p:cNvPr id="644503" name="Group 407"/>
          <p:cNvGrpSpPr>
            <a:grpSpLocks/>
          </p:cNvGrpSpPr>
          <p:nvPr/>
        </p:nvGrpSpPr>
        <p:grpSpPr bwMode="auto">
          <a:xfrm>
            <a:off x="5791200" y="3124200"/>
            <a:ext cx="1600200" cy="685800"/>
            <a:chOff x="1776" y="1200"/>
            <a:chExt cx="1056" cy="809"/>
          </a:xfrm>
        </p:grpSpPr>
        <p:sp>
          <p:nvSpPr>
            <p:cNvPr id="644504" name="Freeform 408"/>
            <p:cNvSpPr>
              <a:spLocks/>
            </p:cNvSpPr>
            <p:nvPr/>
          </p:nvSpPr>
          <p:spPr bwMode="auto">
            <a:xfrm>
              <a:off x="1776" y="1200"/>
              <a:ext cx="1056" cy="809"/>
            </a:xfrm>
            <a:custGeom>
              <a:avLst/>
              <a:gdLst/>
              <a:ahLst/>
              <a:cxnLst>
                <a:cxn ang="0">
                  <a:pos x="16" y="78"/>
                </a:cxn>
                <a:cxn ang="0">
                  <a:pos x="17" y="67"/>
                </a:cxn>
                <a:cxn ang="0">
                  <a:pos x="2" y="46"/>
                </a:cxn>
                <a:cxn ang="0">
                  <a:pos x="27" y="15"/>
                </a:cxn>
                <a:cxn ang="0">
                  <a:pos x="30" y="15"/>
                </a:cxn>
                <a:cxn ang="0">
                  <a:pos x="51" y="2"/>
                </a:cxn>
                <a:cxn ang="0">
                  <a:pos x="74" y="10"/>
                </a:cxn>
                <a:cxn ang="0">
                  <a:pos x="85" y="6"/>
                </a:cxn>
                <a:cxn ang="0">
                  <a:pos x="99" y="8"/>
                </a:cxn>
                <a:cxn ang="0">
                  <a:pos x="113" y="3"/>
                </a:cxn>
                <a:cxn ang="0">
                  <a:pos x="143" y="22"/>
                </a:cxn>
                <a:cxn ang="0">
                  <a:pos x="170" y="47"/>
                </a:cxn>
                <a:cxn ang="0">
                  <a:pos x="160" y="71"/>
                </a:cxn>
                <a:cxn ang="0">
                  <a:pos x="160" y="73"/>
                </a:cxn>
                <a:cxn ang="0">
                  <a:pos x="136" y="103"/>
                </a:cxn>
                <a:cxn ang="0">
                  <a:pos x="118" y="99"/>
                </a:cxn>
                <a:cxn ang="0">
                  <a:pos x="102" y="106"/>
                </a:cxn>
                <a:cxn ang="0">
                  <a:pos x="81" y="100"/>
                </a:cxn>
                <a:cxn ang="0">
                  <a:pos x="78" y="101"/>
                </a:cxn>
                <a:cxn ang="0">
                  <a:pos x="61" y="97"/>
                </a:cxn>
                <a:cxn ang="0">
                  <a:pos x="47" y="103"/>
                </a:cxn>
                <a:cxn ang="0">
                  <a:pos x="16" y="78"/>
                </a:cxn>
              </a:cxnLst>
              <a:rect l="0" t="0" r="r" b="b"/>
              <a:pathLst>
                <a:path w="171" h="107">
                  <a:moveTo>
                    <a:pt x="16" y="78"/>
                  </a:moveTo>
                  <a:cubicBezTo>
                    <a:pt x="16" y="74"/>
                    <a:pt x="16" y="71"/>
                    <a:pt x="17" y="67"/>
                  </a:cubicBezTo>
                  <a:cubicBezTo>
                    <a:pt x="9" y="63"/>
                    <a:pt x="3" y="55"/>
                    <a:pt x="2" y="46"/>
                  </a:cubicBezTo>
                  <a:cubicBezTo>
                    <a:pt x="0" y="31"/>
                    <a:pt x="11" y="17"/>
                    <a:pt x="27" y="15"/>
                  </a:cubicBezTo>
                  <a:cubicBezTo>
                    <a:pt x="28" y="15"/>
                    <a:pt x="29" y="15"/>
                    <a:pt x="30" y="15"/>
                  </a:cubicBezTo>
                  <a:cubicBezTo>
                    <a:pt x="34" y="8"/>
                    <a:pt x="42" y="3"/>
                    <a:pt x="51" y="2"/>
                  </a:cubicBezTo>
                  <a:cubicBezTo>
                    <a:pt x="60" y="0"/>
                    <a:pt x="68" y="4"/>
                    <a:pt x="74" y="10"/>
                  </a:cubicBezTo>
                  <a:cubicBezTo>
                    <a:pt x="77" y="8"/>
                    <a:pt x="81" y="6"/>
                    <a:pt x="85" y="6"/>
                  </a:cubicBezTo>
                  <a:cubicBezTo>
                    <a:pt x="90" y="5"/>
                    <a:pt x="95" y="6"/>
                    <a:pt x="99" y="8"/>
                  </a:cubicBezTo>
                  <a:cubicBezTo>
                    <a:pt x="103" y="5"/>
                    <a:pt x="108" y="3"/>
                    <a:pt x="113" y="3"/>
                  </a:cubicBezTo>
                  <a:cubicBezTo>
                    <a:pt x="126" y="1"/>
                    <a:pt x="139" y="10"/>
                    <a:pt x="143" y="22"/>
                  </a:cubicBezTo>
                  <a:cubicBezTo>
                    <a:pt x="156" y="22"/>
                    <a:pt x="168" y="33"/>
                    <a:pt x="170" y="47"/>
                  </a:cubicBezTo>
                  <a:cubicBezTo>
                    <a:pt x="171" y="56"/>
                    <a:pt x="167" y="65"/>
                    <a:pt x="160" y="71"/>
                  </a:cubicBezTo>
                  <a:cubicBezTo>
                    <a:pt x="160" y="72"/>
                    <a:pt x="160" y="72"/>
                    <a:pt x="160" y="73"/>
                  </a:cubicBezTo>
                  <a:cubicBezTo>
                    <a:pt x="162" y="88"/>
                    <a:pt x="151" y="102"/>
                    <a:pt x="136" y="103"/>
                  </a:cubicBezTo>
                  <a:cubicBezTo>
                    <a:pt x="129" y="104"/>
                    <a:pt x="123" y="102"/>
                    <a:pt x="118" y="99"/>
                  </a:cubicBezTo>
                  <a:cubicBezTo>
                    <a:pt x="114" y="103"/>
                    <a:pt x="108" y="106"/>
                    <a:pt x="102" y="106"/>
                  </a:cubicBezTo>
                  <a:cubicBezTo>
                    <a:pt x="94" y="107"/>
                    <a:pt x="87" y="105"/>
                    <a:pt x="81" y="100"/>
                  </a:cubicBezTo>
                  <a:cubicBezTo>
                    <a:pt x="80" y="101"/>
                    <a:pt x="79" y="101"/>
                    <a:pt x="78" y="101"/>
                  </a:cubicBezTo>
                  <a:cubicBezTo>
                    <a:pt x="72" y="102"/>
                    <a:pt x="66" y="100"/>
                    <a:pt x="61" y="97"/>
                  </a:cubicBezTo>
                  <a:cubicBezTo>
                    <a:pt x="57" y="100"/>
                    <a:pt x="52" y="102"/>
                    <a:pt x="47" y="103"/>
                  </a:cubicBezTo>
                  <a:cubicBezTo>
                    <a:pt x="32" y="104"/>
                    <a:pt x="18" y="93"/>
                    <a:pt x="16" y="78"/>
                  </a:cubicBezTo>
                  <a:close/>
                </a:path>
              </a:pathLst>
            </a:custGeom>
            <a:solidFill>
              <a:srgbClr val="85ADCB"/>
            </a:solidFill>
            <a:ln w="9525">
              <a:noFill/>
              <a:round/>
              <a:headEnd/>
              <a:tailEnd/>
            </a:ln>
          </p:spPr>
          <p:txBody>
            <a:bodyPr>
              <a:prstTxWarp prst="textNoShape">
                <a:avLst/>
              </a:prstTxWarp>
            </a:bodyPr>
            <a:lstStyle/>
            <a:p>
              <a:endParaRPr lang="en-US"/>
            </a:p>
          </p:txBody>
        </p:sp>
        <p:sp>
          <p:nvSpPr>
            <p:cNvPr id="644505" name="Freeform 409"/>
            <p:cNvSpPr>
              <a:spLocks/>
            </p:cNvSpPr>
            <p:nvPr/>
          </p:nvSpPr>
          <p:spPr bwMode="auto">
            <a:xfrm>
              <a:off x="1781" y="1210"/>
              <a:ext cx="1051"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70"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4"/>
                    <a:pt x="107" y="3"/>
                    <a:pt x="112" y="2"/>
                  </a:cubicBezTo>
                  <a:cubicBezTo>
                    <a:pt x="125" y="1"/>
                    <a:pt x="138" y="9"/>
                    <a:pt x="141" y="21"/>
                  </a:cubicBezTo>
                  <a:cubicBezTo>
                    <a:pt x="155" y="21"/>
                    <a:pt x="167" y="32"/>
                    <a:pt x="168" y="46"/>
                  </a:cubicBezTo>
                  <a:cubicBezTo>
                    <a:pt x="170" y="55"/>
                    <a:pt x="166" y="64"/>
                    <a:pt x="159" y="70"/>
                  </a:cubicBezTo>
                  <a:cubicBezTo>
                    <a:pt x="159" y="71"/>
                    <a:pt x="159" y="71"/>
                    <a:pt x="159" y="72"/>
                  </a:cubicBezTo>
                  <a:cubicBezTo>
                    <a:pt x="161" y="87"/>
                    <a:pt x="150" y="100"/>
                    <a:pt x="135" y="102"/>
                  </a:cubicBezTo>
                  <a:cubicBezTo>
                    <a:pt x="128" y="103"/>
                    <a:pt x="122" y="101"/>
                    <a:pt x="117" y="98"/>
                  </a:cubicBezTo>
                  <a:cubicBezTo>
                    <a:pt x="113" y="102"/>
                    <a:pt x="107" y="105"/>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7AFCD"/>
            </a:solidFill>
            <a:ln w="9525">
              <a:noFill/>
              <a:round/>
              <a:headEnd/>
              <a:tailEnd/>
            </a:ln>
          </p:spPr>
          <p:txBody>
            <a:bodyPr>
              <a:prstTxWarp prst="textNoShape">
                <a:avLst/>
              </a:prstTxWarp>
            </a:bodyPr>
            <a:lstStyle/>
            <a:p>
              <a:endParaRPr lang="en-US"/>
            </a:p>
          </p:txBody>
        </p:sp>
        <p:sp>
          <p:nvSpPr>
            <p:cNvPr id="644506" name="Freeform 410"/>
            <p:cNvSpPr>
              <a:spLocks/>
            </p:cNvSpPr>
            <p:nvPr/>
          </p:nvSpPr>
          <p:spPr bwMode="auto">
            <a:xfrm>
              <a:off x="1781" y="1210"/>
              <a:ext cx="1046"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69"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5"/>
                    <a:pt x="107" y="3"/>
                    <a:pt x="112" y="2"/>
                  </a:cubicBezTo>
                  <a:cubicBezTo>
                    <a:pt x="125" y="1"/>
                    <a:pt x="137" y="9"/>
                    <a:pt x="141" y="21"/>
                  </a:cubicBezTo>
                  <a:cubicBezTo>
                    <a:pt x="155" y="22"/>
                    <a:pt x="167" y="32"/>
                    <a:pt x="168" y="46"/>
                  </a:cubicBezTo>
                  <a:cubicBezTo>
                    <a:pt x="169" y="55"/>
                    <a:pt x="166" y="64"/>
                    <a:pt x="159" y="70"/>
                  </a:cubicBezTo>
                  <a:cubicBezTo>
                    <a:pt x="159" y="71"/>
                    <a:pt x="159" y="71"/>
                    <a:pt x="159" y="72"/>
                  </a:cubicBezTo>
                  <a:cubicBezTo>
                    <a:pt x="161" y="87"/>
                    <a:pt x="150" y="100"/>
                    <a:pt x="135" y="102"/>
                  </a:cubicBezTo>
                  <a:cubicBezTo>
                    <a:pt x="128" y="103"/>
                    <a:pt x="122" y="101"/>
                    <a:pt x="117" y="98"/>
                  </a:cubicBezTo>
                  <a:cubicBezTo>
                    <a:pt x="113" y="102"/>
                    <a:pt x="107" y="104"/>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8B0CD"/>
            </a:solidFill>
            <a:ln w="9525">
              <a:noFill/>
              <a:round/>
              <a:headEnd/>
              <a:tailEnd/>
            </a:ln>
          </p:spPr>
          <p:txBody>
            <a:bodyPr>
              <a:prstTxWarp prst="textNoShape">
                <a:avLst/>
              </a:prstTxWarp>
            </a:bodyPr>
            <a:lstStyle/>
            <a:p>
              <a:endParaRPr lang="en-US"/>
            </a:p>
          </p:txBody>
        </p:sp>
        <p:sp>
          <p:nvSpPr>
            <p:cNvPr id="644507" name="Freeform 411"/>
            <p:cNvSpPr>
              <a:spLocks/>
            </p:cNvSpPr>
            <p:nvPr/>
          </p:nvSpPr>
          <p:spPr bwMode="auto">
            <a:xfrm>
              <a:off x="1794" y="1222"/>
              <a:ext cx="1028" cy="771"/>
            </a:xfrm>
            <a:custGeom>
              <a:avLst/>
              <a:gdLst/>
              <a:ahLst/>
              <a:cxnLst>
                <a:cxn ang="0">
                  <a:pos x="15" y="74"/>
                </a:cxn>
                <a:cxn ang="0">
                  <a:pos x="16" y="64"/>
                </a:cxn>
                <a:cxn ang="0">
                  <a:pos x="1" y="43"/>
                </a:cxn>
                <a:cxn ang="0">
                  <a:pos x="25" y="14"/>
                </a:cxn>
                <a:cxn ang="0">
                  <a:pos x="29" y="13"/>
                </a:cxn>
                <a:cxn ang="0">
                  <a:pos x="49" y="1"/>
                </a:cxn>
                <a:cxn ang="0">
                  <a:pos x="71" y="9"/>
                </a:cxn>
                <a:cxn ang="0">
                  <a:pos x="82" y="5"/>
                </a:cxn>
                <a:cxn ang="0">
                  <a:pos x="96" y="7"/>
                </a:cxn>
                <a:cxn ang="0">
                  <a:pos x="109" y="2"/>
                </a:cxn>
                <a:cxn ang="0">
                  <a:pos x="138" y="20"/>
                </a:cxn>
                <a:cxn ang="0">
                  <a:pos x="165" y="44"/>
                </a:cxn>
                <a:cxn ang="0">
                  <a:pos x="155" y="68"/>
                </a:cxn>
                <a:cxn ang="0">
                  <a:pos x="155" y="69"/>
                </a:cxn>
                <a:cxn ang="0">
                  <a:pos x="131" y="99"/>
                </a:cxn>
                <a:cxn ang="0">
                  <a:pos x="114" y="94"/>
                </a:cxn>
                <a:cxn ang="0">
                  <a:pos x="99" y="101"/>
                </a:cxn>
                <a:cxn ang="0">
                  <a:pos x="79" y="96"/>
                </a:cxn>
                <a:cxn ang="0">
                  <a:pos x="75" y="96"/>
                </a:cxn>
                <a:cxn ang="0">
                  <a:pos x="58" y="92"/>
                </a:cxn>
                <a:cxn ang="0">
                  <a:pos x="45" y="98"/>
                </a:cxn>
                <a:cxn ang="0">
                  <a:pos x="15" y="74"/>
                </a:cxn>
              </a:cxnLst>
              <a:rect l="0" t="0" r="r" b="b"/>
              <a:pathLst>
                <a:path w="166" h="102">
                  <a:moveTo>
                    <a:pt x="15" y="74"/>
                  </a:moveTo>
                  <a:cubicBezTo>
                    <a:pt x="15" y="71"/>
                    <a:pt x="15" y="67"/>
                    <a:pt x="16" y="64"/>
                  </a:cubicBezTo>
                  <a:cubicBezTo>
                    <a:pt x="8" y="60"/>
                    <a:pt x="3" y="52"/>
                    <a:pt x="1" y="43"/>
                  </a:cubicBezTo>
                  <a:cubicBezTo>
                    <a:pt x="0" y="28"/>
                    <a:pt x="10" y="15"/>
                    <a:pt x="25" y="14"/>
                  </a:cubicBezTo>
                  <a:cubicBezTo>
                    <a:pt x="26" y="13"/>
                    <a:pt x="28" y="13"/>
                    <a:pt x="29" y="13"/>
                  </a:cubicBezTo>
                  <a:cubicBezTo>
                    <a:pt x="33" y="7"/>
                    <a:pt x="40" y="1"/>
                    <a:pt x="49" y="1"/>
                  </a:cubicBezTo>
                  <a:cubicBezTo>
                    <a:pt x="57" y="0"/>
                    <a:pt x="66" y="3"/>
                    <a:pt x="71" y="9"/>
                  </a:cubicBezTo>
                  <a:cubicBezTo>
                    <a:pt x="75" y="7"/>
                    <a:pt x="78" y="5"/>
                    <a:pt x="82" y="5"/>
                  </a:cubicBezTo>
                  <a:cubicBezTo>
                    <a:pt x="87" y="4"/>
                    <a:pt x="92" y="5"/>
                    <a:pt x="96" y="7"/>
                  </a:cubicBezTo>
                  <a:cubicBezTo>
                    <a:pt x="100" y="4"/>
                    <a:pt x="104" y="2"/>
                    <a:pt x="109" y="2"/>
                  </a:cubicBezTo>
                  <a:cubicBezTo>
                    <a:pt x="122" y="0"/>
                    <a:pt x="134" y="8"/>
                    <a:pt x="138" y="20"/>
                  </a:cubicBezTo>
                  <a:cubicBezTo>
                    <a:pt x="152" y="21"/>
                    <a:pt x="163" y="31"/>
                    <a:pt x="165" y="44"/>
                  </a:cubicBezTo>
                  <a:cubicBezTo>
                    <a:pt x="166" y="53"/>
                    <a:pt x="162" y="62"/>
                    <a:pt x="155" y="68"/>
                  </a:cubicBezTo>
                  <a:cubicBezTo>
                    <a:pt x="155" y="68"/>
                    <a:pt x="155" y="68"/>
                    <a:pt x="155" y="69"/>
                  </a:cubicBezTo>
                  <a:cubicBezTo>
                    <a:pt x="157" y="84"/>
                    <a:pt x="146" y="97"/>
                    <a:pt x="131" y="99"/>
                  </a:cubicBezTo>
                  <a:cubicBezTo>
                    <a:pt x="125" y="99"/>
                    <a:pt x="119" y="98"/>
                    <a:pt x="114" y="94"/>
                  </a:cubicBezTo>
                  <a:cubicBezTo>
                    <a:pt x="110" y="98"/>
                    <a:pt x="105" y="101"/>
                    <a:pt x="99" y="101"/>
                  </a:cubicBezTo>
                  <a:cubicBezTo>
                    <a:pt x="91" y="102"/>
                    <a:pt x="84" y="100"/>
                    <a:pt x="79" y="96"/>
                  </a:cubicBezTo>
                  <a:cubicBezTo>
                    <a:pt x="78" y="96"/>
                    <a:pt x="76" y="96"/>
                    <a:pt x="75" y="96"/>
                  </a:cubicBezTo>
                  <a:cubicBezTo>
                    <a:pt x="69" y="97"/>
                    <a:pt x="63" y="95"/>
                    <a:pt x="58" y="92"/>
                  </a:cubicBezTo>
                  <a:cubicBezTo>
                    <a:pt x="55" y="95"/>
                    <a:pt x="50" y="97"/>
                    <a:pt x="45" y="98"/>
                  </a:cubicBezTo>
                  <a:cubicBezTo>
                    <a:pt x="30" y="99"/>
                    <a:pt x="17" y="89"/>
                    <a:pt x="15" y="74"/>
                  </a:cubicBezTo>
                  <a:close/>
                </a:path>
              </a:pathLst>
            </a:custGeom>
            <a:solidFill>
              <a:srgbClr val="96B8D2"/>
            </a:solidFill>
            <a:ln w="9525">
              <a:noFill/>
              <a:round/>
              <a:headEnd/>
              <a:tailEnd/>
            </a:ln>
          </p:spPr>
          <p:txBody>
            <a:bodyPr>
              <a:prstTxWarp prst="textNoShape">
                <a:avLst/>
              </a:prstTxWarp>
            </a:bodyPr>
            <a:lstStyle/>
            <a:p>
              <a:endParaRPr lang="en-US"/>
            </a:p>
          </p:txBody>
        </p:sp>
        <p:sp>
          <p:nvSpPr>
            <p:cNvPr id="644508" name="Freeform 412"/>
            <p:cNvSpPr>
              <a:spLocks/>
            </p:cNvSpPr>
            <p:nvPr/>
          </p:nvSpPr>
          <p:spPr bwMode="auto">
            <a:xfrm>
              <a:off x="1800" y="1232"/>
              <a:ext cx="1008" cy="751"/>
            </a:xfrm>
            <a:custGeom>
              <a:avLst/>
              <a:gdLst/>
              <a:ahLst/>
              <a:cxnLst>
                <a:cxn ang="0">
                  <a:pos x="15" y="73"/>
                </a:cxn>
                <a:cxn ang="0">
                  <a:pos x="16" y="63"/>
                </a:cxn>
                <a:cxn ang="0">
                  <a:pos x="2" y="42"/>
                </a:cxn>
                <a:cxn ang="0">
                  <a:pos x="25" y="13"/>
                </a:cxn>
                <a:cxn ang="0">
                  <a:pos x="28" y="13"/>
                </a:cxn>
                <a:cxn ang="0">
                  <a:pos x="48" y="1"/>
                </a:cxn>
                <a:cxn ang="0">
                  <a:pos x="70" y="8"/>
                </a:cxn>
                <a:cxn ang="0">
                  <a:pos x="81" y="5"/>
                </a:cxn>
                <a:cxn ang="0">
                  <a:pos x="95" y="7"/>
                </a:cxn>
                <a:cxn ang="0">
                  <a:pos x="108" y="2"/>
                </a:cxn>
                <a:cxn ang="0">
                  <a:pos x="136" y="20"/>
                </a:cxn>
                <a:cxn ang="0">
                  <a:pos x="162" y="43"/>
                </a:cxn>
                <a:cxn ang="0">
                  <a:pos x="153" y="66"/>
                </a:cxn>
                <a:cxn ang="0">
                  <a:pos x="153" y="68"/>
                </a:cxn>
                <a:cxn ang="0">
                  <a:pos x="130" y="97"/>
                </a:cxn>
                <a:cxn ang="0">
                  <a:pos x="113" y="93"/>
                </a:cxn>
                <a:cxn ang="0">
                  <a:pos x="98" y="99"/>
                </a:cxn>
                <a:cxn ang="0">
                  <a:pos x="78" y="94"/>
                </a:cxn>
                <a:cxn ang="0">
                  <a:pos x="74" y="94"/>
                </a:cxn>
                <a:cxn ang="0">
                  <a:pos x="58" y="91"/>
                </a:cxn>
                <a:cxn ang="0">
                  <a:pos x="44" y="96"/>
                </a:cxn>
                <a:cxn ang="0">
                  <a:pos x="15" y="73"/>
                </a:cxn>
              </a:cxnLst>
              <a:rect l="0" t="0" r="r" b="b"/>
              <a:pathLst>
                <a:path w="163" h="100">
                  <a:moveTo>
                    <a:pt x="15" y="73"/>
                  </a:moveTo>
                  <a:cubicBezTo>
                    <a:pt x="14" y="69"/>
                    <a:pt x="15" y="66"/>
                    <a:pt x="16" y="63"/>
                  </a:cubicBezTo>
                  <a:cubicBezTo>
                    <a:pt x="8" y="59"/>
                    <a:pt x="3" y="51"/>
                    <a:pt x="2" y="42"/>
                  </a:cubicBezTo>
                  <a:cubicBezTo>
                    <a:pt x="0" y="28"/>
                    <a:pt x="10" y="15"/>
                    <a:pt x="25" y="13"/>
                  </a:cubicBezTo>
                  <a:cubicBezTo>
                    <a:pt x="26" y="13"/>
                    <a:pt x="27" y="13"/>
                    <a:pt x="28" y="13"/>
                  </a:cubicBezTo>
                  <a:cubicBezTo>
                    <a:pt x="33" y="6"/>
                    <a:pt x="40" y="1"/>
                    <a:pt x="48" y="1"/>
                  </a:cubicBezTo>
                  <a:cubicBezTo>
                    <a:pt x="57" y="0"/>
                    <a:pt x="65" y="3"/>
                    <a:pt x="70" y="8"/>
                  </a:cubicBezTo>
                  <a:cubicBezTo>
                    <a:pt x="74" y="6"/>
                    <a:pt x="77" y="5"/>
                    <a:pt x="81" y="5"/>
                  </a:cubicBezTo>
                  <a:cubicBezTo>
                    <a:pt x="86" y="4"/>
                    <a:pt x="91" y="5"/>
                    <a:pt x="95" y="7"/>
                  </a:cubicBezTo>
                  <a:cubicBezTo>
                    <a:pt x="99" y="4"/>
                    <a:pt x="103" y="2"/>
                    <a:pt x="108" y="2"/>
                  </a:cubicBezTo>
                  <a:cubicBezTo>
                    <a:pt x="121" y="0"/>
                    <a:pt x="133" y="8"/>
                    <a:pt x="136" y="20"/>
                  </a:cubicBezTo>
                  <a:cubicBezTo>
                    <a:pt x="150" y="20"/>
                    <a:pt x="161" y="30"/>
                    <a:pt x="162" y="43"/>
                  </a:cubicBezTo>
                  <a:cubicBezTo>
                    <a:pt x="163" y="52"/>
                    <a:pt x="160" y="61"/>
                    <a:pt x="153" y="66"/>
                  </a:cubicBezTo>
                  <a:cubicBezTo>
                    <a:pt x="153" y="67"/>
                    <a:pt x="153" y="67"/>
                    <a:pt x="153" y="68"/>
                  </a:cubicBezTo>
                  <a:cubicBezTo>
                    <a:pt x="155" y="82"/>
                    <a:pt x="144" y="95"/>
                    <a:pt x="130" y="97"/>
                  </a:cubicBezTo>
                  <a:cubicBezTo>
                    <a:pt x="124" y="97"/>
                    <a:pt x="118" y="96"/>
                    <a:pt x="113" y="93"/>
                  </a:cubicBezTo>
                  <a:cubicBezTo>
                    <a:pt x="109" y="96"/>
                    <a:pt x="103" y="99"/>
                    <a:pt x="98" y="99"/>
                  </a:cubicBezTo>
                  <a:cubicBezTo>
                    <a:pt x="90" y="100"/>
                    <a:pt x="83" y="98"/>
                    <a:pt x="78" y="94"/>
                  </a:cubicBezTo>
                  <a:cubicBezTo>
                    <a:pt x="77" y="94"/>
                    <a:pt x="75" y="94"/>
                    <a:pt x="74" y="94"/>
                  </a:cubicBezTo>
                  <a:cubicBezTo>
                    <a:pt x="68" y="95"/>
                    <a:pt x="63" y="94"/>
                    <a:pt x="58" y="91"/>
                  </a:cubicBezTo>
                  <a:cubicBezTo>
                    <a:pt x="54" y="93"/>
                    <a:pt x="49" y="95"/>
                    <a:pt x="44" y="96"/>
                  </a:cubicBezTo>
                  <a:cubicBezTo>
                    <a:pt x="30" y="97"/>
                    <a:pt x="17" y="87"/>
                    <a:pt x="15" y="73"/>
                  </a:cubicBezTo>
                  <a:close/>
                </a:path>
              </a:pathLst>
            </a:custGeom>
            <a:solidFill>
              <a:srgbClr val="9EBED6"/>
            </a:solidFill>
            <a:ln w="9525">
              <a:noFill/>
              <a:round/>
              <a:headEnd/>
              <a:tailEnd/>
            </a:ln>
          </p:spPr>
          <p:txBody>
            <a:bodyPr>
              <a:prstTxWarp prst="textNoShape">
                <a:avLst/>
              </a:prstTxWarp>
            </a:bodyPr>
            <a:lstStyle/>
            <a:p>
              <a:endParaRPr lang="en-US"/>
            </a:p>
          </p:txBody>
        </p:sp>
        <p:sp>
          <p:nvSpPr>
            <p:cNvPr id="644509" name="Freeform 413"/>
            <p:cNvSpPr>
              <a:spLocks/>
            </p:cNvSpPr>
            <p:nvPr/>
          </p:nvSpPr>
          <p:spPr bwMode="auto">
            <a:xfrm>
              <a:off x="1813" y="1245"/>
              <a:ext cx="982" cy="725"/>
            </a:xfrm>
            <a:custGeom>
              <a:avLst/>
              <a:gdLst/>
              <a:ahLst/>
              <a:cxnLst>
                <a:cxn ang="0">
                  <a:pos x="15" y="70"/>
                </a:cxn>
                <a:cxn ang="0">
                  <a:pos x="15" y="60"/>
                </a:cxn>
                <a:cxn ang="0">
                  <a:pos x="2" y="41"/>
                </a:cxn>
                <a:cxn ang="0">
                  <a:pos x="25" y="13"/>
                </a:cxn>
                <a:cxn ang="0">
                  <a:pos x="28" y="13"/>
                </a:cxn>
                <a:cxn ang="0">
                  <a:pos x="47" y="1"/>
                </a:cxn>
                <a:cxn ang="0">
                  <a:pos x="69" y="8"/>
                </a:cxn>
                <a:cxn ang="0">
                  <a:pos x="79" y="5"/>
                </a:cxn>
                <a:cxn ang="0">
                  <a:pos x="93" y="6"/>
                </a:cxn>
                <a:cxn ang="0">
                  <a:pos x="105" y="2"/>
                </a:cxn>
                <a:cxn ang="0">
                  <a:pos x="133" y="19"/>
                </a:cxn>
                <a:cxn ang="0">
                  <a:pos x="158" y="41"/>
                </a:cxn>
                <a:cxn ang="0">
                  <a:pos x="149" y="64"/>
                </a:cxn>
                <a:cxn ang="0">
                  <a:pos x="149" y="65"/>
                </a:cxn>
                <a:cxn ang="0">
                  <a:pos x="126" y="93"/>
                </a:cxn>
                <a:cxn ang="0">
                  <a:pos x="110" y="89"/>
                </a:cxn>
                <a:cxn ang="0">
                  <a:pos x="95" y="95"/>
                </a:cxn>
                <a:cxn ang="0">
                  <a:pos x="76" y="90"/>
                </a:cxn>
                <a:cxn ang="0">
                  <a:pos x="73" y="91"/>
                </a:cxn>
                <a:cxn ang="0">
                  <a:pos x="56" y="87"/>
                </a:cxn>
                <a:cxn ang="0">
                  <a:pos x="44" y="92"/>
                </a:cxn>
                <a:cxn ang="0">
                  <a:pos x="15" y="70"/>
                </a:cxn>
              </a:cxnLst>
              <a:rect l="0" t="0" r="r" b="b"/>
              <a:pathLst>
                <a:path w="159" h="96">
                  <a:moveTo>
                    <a:pt x="15" y="70"/>
                  </a:moveTo>
                  <a:cubicBezTo>
                    <a:pt x="14" y="66"/>
                    <a:pt x="15" y="63"/>
                    <a:pt x="15" y="60"/>
                  </a:cubicBezTo>
                  <a:cubicBezTo>
                    <a:pt x="8" y="56"/>
                    <a:pt x="3" y="49"/>
                    <a:pt x="2" y="41"/>
                  </a:cubicBezTo>
                  <a:cubicBezTo>
                    <a:pt x="0" y="27"/>
                    <a:pt x="10" y="14"/>
                    <a:pt x="25" y="13"/>
                  </a:cubicBezTo>
                  <a:cubicBezTo>
                    <a:pt x="26" y="13"/>
                    <a:pt x="27" y="13"/>
                    <a:pt x="28" y="13"/>
                  </a:cubicBezTo>
                  <a:cubicBezTo>
                    <a:pt x="32" y="6"/>
                    <a:pt x="39" y="1"/>
                    <a:pt x="47" y="1"/>
                  </a:cubicBezTo>
                  <a:cubicBezTo>
                    <a:pt x="55" y="0"/>
                    <a:pt x="63" y="3"/>
                    <a:pt x="69" y="8"/>
                  </a:cubicBezTo>
                  <a:cubicBezTo>
                    <a:pt x="72" y="6"/>
                    <a:pt x="75" y="5"/>
                    <a:pt x="79" y="5"/>
                  </a:cubicBezTo>
                  <a:cubicBezTo>
                    <a:pt x="84" y="4"/>
                    <a:pt x="89" y="5"/>
                    <a:pt x="93" y="6"/>
                  </a:cubicBezTo>
                  <a:cubicBezTo>
                    <a:pt x="96" y="4"/>
                    <a:pt x="100" y="2"/>
                    <a:pt x="105" y="2"/>
                  </a:cubicBezTo>
                  <a:cubicBezTo>
                    <a:pt x="118" y="0"/>
                    <a:pt x="129" y="8"/>
                    <a:pt x="133" y="19"/>
                  </a:cubicBezTo>
                  <a:cubicBezTo>
                    <a:pt x="146" y="19"/>
                    <a:pt x="157" y="29"/>
                    <a:pt x="158" y="41"/>
                  </a:cubicBezTo>
                  <a:cubicBezTo>
                    <a:pt x="159" y="50"/>
                    <a:pt x="156"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1"/>
                  </a:cubicBezTo>
                  <a:cubicBezTo>
                    <a:pt x="67" y="91"/>
                    <a:pt x="61" y="90"/>
                    <a:pt x="56" y="87"/>
                  </a:cubicBezTo>
                  <a:cubicBezTo>
                    <a:pt x="53" y="90"/>
                    <a:pt x="48" y="91"/>
                    <a:pt x="44" y="92"/>
                  </a:cubicBezTo>
                  <a:cubicBezTo>
                    <a:pt x="29" y="94"/>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510" name="Freeform 414"/>
            <p:cNvSpPr>
              <a:spLocks/>
            </p:cNvSpPr>
            <p:nvPr/>
          </p:nvSpPr>
          <p:spPr bwMode="auto">
            <a:xfrm>
              <a:off x="1813" y="1245"/>
              <a:ext cx="982" cy="725"/>
            </a:xfrm>
            <a:custGeom>
              <a:avLst/>
              <a:gdLst/>
              <a:ahLst/>
              <a:cxnLst>
                <a:cxn ang="0">
                  <a:pos x="15" y="70"/>
                </a:cxn>
                <a:cxn ang="0">
                  <a:pos x="16" y="60"/>
                </a:cxn>
                <a:cxn ang="0">
                  <a:pos x="2" y="41"/>
                </a:cxn>
                <a:cxn ang="0">
                  <a:pos x="25" y="13"/>
                </a:cxn>
                <a:cxn ang="0">
                  <a:pos x="28" y="13"/>
                </a:cxn>
                <a:cxn ang="0">
                  <a:pos x="47" y="1"/>
                </a:cxn>
                <a:cxn ang="0">
                  <a:pos x="69" y="8"/>
                </a:cxn>
                <a:cxn ang="0">
                  <a:pos x="79" y="5"/>
                </a:cxn>
                <a:cxn ang="0">
                  <a:pos x="93" y="7"/>
                </a:cxn>
                <a:cxn ang="0">
                  <a:pos x="105" y="2"/>
                </a:cxn>
                <a:cxn ang="0">
                  <a:pos x="133" y="19"/>
                </a:cxn>
                <a:cxn ang="0">
                  <a:pos x="158" y="42"/>
                </a:cxn>
                <a:cxn ang="0">
                  <a:pos x="149" y="64"/>
                </a:cxn>
                <a:cxn ang="0">
                  <a:pos x="149" y="65"/>
                </a:cxn>
                <a:cxn ang="0">
                  <a:pos x="126" y="93"/>
                </a:cxn>
                <a:cxn ang="0">
                  <a:pos x="110" y="89"/>
                </a:cxn>
                <a:cxn ang="0">
                  <a:pos x="95" y="95"/>
                </a:cxn>
                <a:cxn ang="0">
                  <a:pos x="76" y="90"/>
                </a:cxn>
                <a:cxn ang="0">
                  <a:pos x="73" y="90"/>
                </a:cxn>
                <a:cxn ang="0">
                  <a:pos x="56" y="87"/>
                </a:cxn>
                <a:cxn ang="0">
                  <a:pos x="44" y="92"/>
                </a:cxn>
                <a:cxn ang="0">
                  <a:pos x="15" y="70"/>
                </a:cxn>
              </a:cxnLst>
              <a:rect l="0" t="0" r="r" b="b"/>
              <a:pathLst>
                <a:path w="159" h="96">
                  <a:moveTo>
                    <a:pt x="15" y="70"/>
                  </a:moveTo>
                  <a:cubicBezTo>
                    <a:pt x="14" y="66"/>
                    <a:pt x="15" y="63"/>
                    <a:pt x="16" y="60"/>
                  </a:cubicBezTo>
                  <a:cubicBezTo>
                    <a:pt x="8" y="56"/>
                    <a:pt x="3" y="49"/>
                    <a:pt x="2" y="41"/>
                  </a:cubicBezTo>
                  <a:cubicBezTo>
                    <a:pt x="0" y="27"/>
                    <a:pt x="11" y="14"/>
                    <a:pt x="25" y="13"/>
                  </a:cubicBezTo>
                  <a:cubicBezTo>
                    <a:pt x="26" y="13"/>
                    <a:pt x="27" y="13"/>
                    <a:pt x="28" y="13"/>
                  </a:cubicBezTo>
                  <a:cubicBezTo>
                    <a:pt x="32" y="6"/>
                    <a:pt x="39" y="2"/>
                    <a:pt x="47" y="1"/>
                  </a:cubicBezTo>
                  <a:cubicBezTo>
                    <a:pt x="55" y="0"/>
                    <a:pt x="63" y="3"/>
                    <a:pt x="69" y="8"/>
                  </a:cubicBezTo>
                  <a:cubicBezTo>
                    <a:pt x="72" y="6"/>
                    <a:pt x="75" y="5"/>
                    <a:pt x="79" y="5"/>
                  </a:cubicBezTo>
                  <a:cubicBezTo>
                    <a:pt x="84" y="4"/>
                    <a:pt x="89" y="5"/>
                    <a:pt x="93" y="7"/>
                  </a:cubicBezTo>
                  <a:cubicBezTo>
                    <a:pt x="96" y="4"/>
                    <a:pt x="100" y="2"/>
                    <a:pt x="105" y="2"/>
                  </a:cubicBezTo>
                  <a:cubicBezTo>
                    <a:pt x="118" y="0"/>
                    <a:pt x="129" y="8"/>
                    <a:pt x="133" y="19"/>
                  </a:cubicBezTo>
                  <a:cubicBezTo>
                    <a:pt x="146" y="19"/>
                    <a:pt x="157" y="29"/>
                    <a:pt x="158" y="42"/>
                  </a:cubicBezTo>
                  <a:cubicBezTo>
                    <a:pt x="159" y="50"/>
                    <a:pt x="155"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0"/>
                  </a:cubicBezTo>
                  <a:cubicBezTo>
                    <a:pt x="67" y="91"/>
                    <a:pt x="61" y="90"/>
                    <a:pt x="56" y="87"/>
                  </a:cubicBezTo>
                  <a:cubicBezTo>
                    <a:pt x="53" y="90"/>
                    <a:pt x="48" y="91"/>
                    <a:pt x="44" y="92"/>
                  </a:cubicBezTo>
                  <a:cubicBezTo>
                    <a:pt x="29" y="93"/>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511" name="Freeform 415"/>
            <p:cNvSpPr>
              <a:spLocks/>
            </p:cNvSpPr>
            <p:nvPr/>
          </p:nvSpPr>
          <p:spPr bwMode="auto">
            <a:xfrm>
              <a:off x="1818" y="1254"/>
              <a:ext cx="972" cy="707"/>
            </a:xfrm>
            <a:custGeom>
              <a:avLst/>
              <a:gdLst/>
              <a:ahLst/>
              <a:cxnLst>
                <a:cxn ang="0">
                  <a:pos x="15" y="68"/>
                </a:cxn>
                <a:cxn ang="0">
                  <a:pos x="15" y="59"/>
                </a:cxn>
                <a:cxn ang="0">
                  <a:pos x="2" y="40"/>
                </a:cxn>
                <a:cxn ang="0">
                  <a:pos x="24" y="13"/>
                </a:cxn>
                <a:cxn ang="0">
                  <a:pos x="28" y="12"/>
                </a:cxn>
                <a:cxn ang="0">
                  <a:pos x="47" y="1"/>
                </a:cxn>
                <a:cxn ang="0">
                  <a:pos x="68" y="8"/>
                </a:cxn>
                <a:cxn ang="0">
                  <a:pos x="78" y="4"/>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4" y="62"/>
                    <a:pt x="15" y="59"/>
                  </a:cubicBezTo>
                  <a:cubicBezTo>
                    <a:pt x="8" y="55"/>
                    <a:pt x="3" y="48"/>
                    <a:pt x="2" y="40"/>
                  </a:cubicBezTo>
                  <a:cubicBezTo>
                    <a:pt x="0" y="26"/>
                    <a:pt x="10" y="14"/>
                    <a:pt x="24" y="13"/>
                  </a:cubicBezTo>
                  <a:cubicBezTo>
                    <a:pt x="26" y="12"/>
                    <a:pt x="27" y="12"/>
                    <a:pt x="28" y="12"/>
                  </a:cubicBezTo>
                  <a:cubicBezTo>
                    <a:pt x="32" y="6"/>
                    <a:pt x="38" y="1"/>
                    <a:pt x="47" y="1"/>
                  </a:cubicBezTo>
                  <a:cubicBezTo>
                    <a:pt x="55" y="0"/>
                    <a:pt x="63" y="3"/>
                    <a:pt x="68" y="8"/>
                  </a:cubicBezTo>
                  <a:cubicBezTo>
                    <a:pt x="71" y="6"/>
                    <a:pt x="75" y="5"/>
                    <a:pt x="78" y="4"/>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90"/>
                    <a:pt x="43" y="90"/>
                  </a:cubicBezTo>
                  <a:cubicBezTo>
                    <a:pt x="29" y="92"/>
                    <a:pt x="16" y="82"/>
                    <a:pt x="15" y="68"/>
                  </a:cubicBezTo>
                  <a:close/>
                </a:path>
              </a:pathLst>
            </a:custGeom>
            <a:solidFill>
              <a:srgbClr val="B8CEE0"/>
            </a:solidFill>
            <a:ln w="9525">
              <a:noFill/>
              <a:round/>
              <a:headEnd/>
              <a:tailEnd/>
            </a:ln>
          </p:spPr>
          <p:txBody>
            <a:bodyPr>
              <a:prstTxWarp prst="textNoShape">
                <a:avLst/>
              </a:prstTxWarp>
            </a:bodyPr>
            <a:lstStyle/>
            <a:p>
              <a:endParaRPr lang="en-US"/>
            </a:p>
          </p:txBody>
        </p:sp>
        <p:sp>
          <p:nvSpPr>
            <p:cNvPr id="644512" name="Freeform 416"/>
            <p:cNvSpPr>
              <a:spLocks/>
            </p:cNvSpPr>
            <p:nvPr/>
          </p:nvSpPr>
          <p:spPr bwMode="auto">
            <a:xfrm>
              <a:off x="1818" y="1254"/>
              <a:ext cx="972" cy="707"/>
            </a:xfrm>
            <a:custGeom>
              <a:avLst/>
              <a:gdLst/>
              <a:ahLst/>
              <a:cxnLst>
                <a:cxn ang="0">
                  <a:pos x="15" y="68"/>
                </a:cxn>
                <a:cxn ang="0">
                  <a:pos x="16" y="59"/>
                </a:cxn>
                <a:cxn ang="0">
                  <a:pos x="2" y="40"/>
                </a:cxn>
                <a:cxn ang="0">
                  <a:pos x="25" y="13"/>
                </a:cxn>
                <a:cxn ang="0">
                  <a:pos x="28" y="12"/>
                </a:cxn>
                <a:cxn ang="0">
                  <a:pos x="47" y="1"/>
                </a:cxn>
                <a:cxn ang="0">
                  <a:pos x="68" y="8"/>
                </a:cxn>
                <a:cxn ang="0">
                  <a:pos x="78" y="5"/>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5" y="62"/>
                    <a:pt x="16" y="59"/>
                  </a:cubicBezTo>
                  <a:cubicBezTo>
                    <a:pt x="8" y="55"/>
                    <a:pt x="3" y="48"/>
                    <a:pt x="2" y="40"/>
                  </a:cubicBezTo>
                  <a:cubicBezTo>
                    <a:pt x="0" y="26"/>
                    <a:pt x="11" y="14"/>
                    <a:pt x="25" y="13"/>
                  </a:cubicBezTo>
                  <a:cubicBezTo>
                    <a:pt x="26" y="13"/>
                    <a:pt x="27" y="12"/>
                    <a:pt x="28" y="12"/>
                  </a:cubicBezTo>
                  <a:cubicBezTo>
                    <a:pt x="32" y="6"/>
                    <a:pt x="38" y="2"/>
                    <a:pt x="47" y="1"/>
                  </a:cubicBezTo>
                  <a:cubicBezTo>
                    <a:pt x="55" y="0"/>
                    <a:pt x="63" y="3"/>
                    <a:pt x="68" y="8"/>
                  </a:cubicBezTo>
                  <a:cubicBezTo>
                    <a:pt x="71" y="6"/>
                    <a:pt x="75" y="5"/>
                    <a:pt x="78" y="5"/>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89"/>
                    <a:pt x="43" y="90"/>
                  </a:cubicBezTo>
                  <a:cubicBezTo>
                    <a:pt x="29" y="91"/>
                    <a:pt x="16" y="82"/>
                    <a:pt x="15" y="68"/>
                  </a:cubicBezTo>
                  <a:close/>
                </a:path>
              </a:pathLst>
            </a:custGeom>
            <a:solidFill>
              <a:srgbClr val="B9CEE0"/>
            </a:solidFill>
            <a:ln w="9525">
              <a:noFill/>
              <a:round/>
              <a:headEnd/>
              <a:tailEnd/>
            </a:ln>
          </p:spPr>
          <p:txBody>
            <a:bodyPr>
              <a:prstTxWarp prst="textNoShape">
                <a:avLst/>
              </a:prstTxWarp>
            </a:bodyPr>
            <a:lstStyle/>
            <a:p>
              <a:endParaRPr lang="en-US"/>
            </a:p>
          </p:txBody>
        </p:sp>
        <p:sp>
          <p:nvSpPr>
            <p:cNvPr id="644513" name="Freeform 417"/>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7" y="18"/>
                </a:cxn>
                <a:cxn ang="0">
                  <a:pos x="151" y="39"/>
                </a:cxn>
                <a:cxn ang="0">
                  <a:pos x="142" y="60"/>
                </a:cxn>
                <a:cxn ang="0">
                  <a:pos x="142" y="61"/>
                </a:cxn>
                <a:cxn ang="0">
                  <a:pos x="120" y="87"/>
                </a:cxn>
                <a:cxn ang="0">
                  <a:pos x="105" y="83"/>
                </a:cxn>
                <a:cxn ang="0">
                  <a:pos x="90" y="89"/>
                </a:cxn>
                <a:cxn ang="0">
                  <a:pos x="72" y="84"/>
                </a:cxn>
                <a:cxn ang="0">
                  <a:pos x="69" y="85"/>
                </a:cxn>
                <a:cxn ang="0">
                  <a:pos x="53" y="82"/>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9"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4"/>
                    <a:pt x="88" y="6"/>
                  </a:cubicBezTo>
                  <a:cubicBezTo>
                    <a:pt x="91" y="4"/>
                    <a:pt x="96" y="2"/>
                    <a:pt x="100" y="2"/>
                  </a:cubicBezTo>
                  <a:cubicBezTo>
                    <a:pt x="112" y="0"/>
                    <a:pt x="123" y="7"/>
                    <a:pt x="127"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5"/>
                    <a:pt x="70" y="85"/>
                    <a:pt x="69" y="85"/>
                  </a:cubicBezTo>
                  <a:cubicBezTo>
                    <a:pt x="63" y="85"/>
                    <a:pt x="58" y="84"/>
                    <a:pt x="53" y="82"/>
                  </a:cubicBezTo>
                  <a:cubicBezTo>
                    <a:pt x="50" y="84"/>
                    <a:pt x="46" y="86"/>
                    <a:pt x="41" y="86"/>
                  </a:cubicBezTo>
                  <a:cubicBezTo>
                    <a:pt x="27" y="88"/>
                    <a:pt x="15" y="78"/>
                    <a:pt x="14" y="65"/>
                  </a:cubicBezTo>
                  <a:close/>
                </a:path>
              </a:pathLst>
            </a:custGeom>
            <a:solidFill>
              <a:srgbClr val="C9DAE7"/>
            </a:solidFill>
            <a:ln w="9525">
              <a:noFill/>
              <a:round/>
              <a:headEnd/>
              <a:tailEnd/>
            </a:ln>
          </p:spPr>
          <p:txBody>
            <a:bodyPr>
              <a:prstTxWarp prst="textNoShape">
                <a:avLst/>
              </a:prstTxWarp>
            </a:bodyPr>
            <a:lstStyle/>
            <a:p>
              <a:endParaRPr lang="en-US"/>
            </a:p>
          </p:txBody>
        </p:sp>
        <p:sp>
          <p:nvSpPr>
            <p:cNvPr id="644514" name="Freeform 418"/>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10"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5"/>
                    <a:pt x="88" y="6"/>
                  </a:cubicBezTo>
                  <a:cubicBezTo>
                    <a:pt x="91" y="4"/>
                    <a:pt x="96" y="2"/>
                    <a:pt x="100" y="2"/>
                  </a:cubicBezTo>
                  <a:cubicBezTo>
                    <a:pt x="112" y="0"/>
                    <a:pt x="123" y="7"/>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8"/>
                    <a:pt x="15" y="78"/>
                    <a:pt x="14" y="65"/>
                  </a:cubicBezTo>
                  <a:close/>
                </a:path>
              </a:pathLst>
            </a:custGeom>
            <a:solidFill>
              <a:srgbClr val="CADAE8"/>
            </a:solidFill>
            <a:ln w="9525">
              <a:noFill/>
              <a:round/>
              <a:headEnd/>
              <a:tailEnd/>
            </a:ln>
          </p:spPr>
          <p:txBody>
            <a:bodyPr>
              <a:prstTxWarp prst="textNoShape">
                <a:avLst/>
              </a:prstTxWarp>
            </a:bodyPr>
            <a:lstStyle/>
            <a:p>
              <a:endParaRPr lang="en-US"/>
            </a:p>
          </p:txBody>
        </p:sp>
        <p:sp>
          <p:nvSpPr>
            <p:cNvPr id="644515" name="Freeform 419"/>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4" y="59"/>
                    <a:pt x="14" y="56"/>
                  </a:cubicBezTo>
                  <a:cubicBezTo>
                    <a:pt x="7"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4"/>
                  </a:cubicBezTo>
                  <a:cubicBezTo>
                    <a:pt x="80" y="4"/>
                    <a:pt x="84" y="5"/>
                    <a:pt x="88" y="6"/>
                  </a:cubicBezTo>
                  <a:cubicBezTo>
                    <a:pt x="91" y="4"/>
                    <a:pt x="95" y="2"/>
                    <a:pt x="100" y="2"/>
                  </a:cubicBezTo>
                  <a:cubicBezTo>
                    <a:pt x="112" y="1"/>
                    <a:pt x="123" y="8"/>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6"/>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7"/>
                    <a:pt x="15" y="78"/>
                    <a:pt x="14" y="65"/>
                  </a:cubicBezTo>
                  <a:close/>
                </a:path>
              </a:pathLst>
            </a:custGeom>
            <a:solidFill>
              <a:srgbClr val="CBDBE8"/>
            </a:solidFill>
            <a:ln w="9525">
              <a:noFill/>
              <a:round/>
              <a:headEnd/>
              <a:tailEnd/>
            </a:ln>
          </p:spPr>
          <p:txBody>
            <a:bodyPr>
              <a:prstTxWarp prst="textNoShape">
                <a:avLst/>
              </a:prstTxWarp>
            </a:bodyPr>
            <a:lstStyle/>
            <a:p>
              <a:endParaRPr lang="en-US"/>
            </a:p>
          </p:txBody>
        </p:sp>
        <p:sp>
          <p:nvSpPr>
            <p:cNvPr id="644516" name="Freeform 420"/>
            <p:cNvSpPr>
              <a:spLocks/>
            </p:cNvSpPr>
            <p:nvPr/>
          </p:nvSpPr>
          <p:spPr bwMode="auto">
            <a:xfrm>
              <a:off x="1836" y="1267"/>
              <a:ext cx="936" cy="681"/>
            </a:xfrm>
            <a:custGeom>
              <a:avLst/>
              <a:gdLst/>
              <a:ahLst/>
              <a:cxnLst>
                <a:cxn ang="0">
                  <a:pos x="14" y="65"/>
                </a:cxn>
                <a:cxn ang="0">
                  <a:pos x="15" y="56"/>
                </a:cxn>
                <a:cxn ang="0">
                  <a:pos x="1" y="38"/>
                </a:cxn>
                <a:cxn ang="0">
                  <a:pos x="23" y="12"/>
                </a:cxn>
                <a:cxn ang="0">
                  <a:pos x="26" y="12"/>
                </a:cxn>
                <a:cxn ang="0">
                  <a:pos x="45" y="1"/>
                </a:cxn>
                <a:cxn ang="0">
                  <a:pos x="65" y="8"/>
                </a:cxn>
                <a:cxn ang="0">
                  <a:pos x="75" y="5"/>
                </a:cxn>
                <a:cxn ang="0">
                  <a:pos x="88" y="6"/>
                </a:cxn>
                <a:cxn ang="0">
                  <a:pos x="100" y="2"/>
                </a:cxn>
                <a:cxn ang="0">
                  <a:pos x="126" y="18"/>
                </a:cxn>
                <a:cxn ang="0">
                  <a:pos x="151" y="39"/>
                </a:cxn>
                <a:cxn ang="0">
                  <a:pos x="142" y="60"/>
                </a:cxn>
                <a:cxn ang="0">
                  <a:pos x="142" y="61"/>
                </a:cxn>
                <a:cxn ang="0">
                  <a:pos x="120" y="87"/>
                </a:cxn>
                <a:cxn ang="0">
                  <a:pos x="104" y="83"/>
                </a:cxn>
                <a:cxn ang="0">
                  <a:pos x="90" y="89"/>
                </a:cxn>
                <a:cxn ang="0">
                  <a:pos x="72" y="84"/>
                </a:cxn>
                <a:cxn ang="0">
                  <a:pos x="69" y="85"/>
                </a:cxn>
                <a:cxn ang="0">
                  <a:pos x="53" y="81"/>
                </a:cxn>
                <a:cxn ang="0">
                  <a:pos x="41" y="86"/>
                </a:cxn>
                <a:cxn ang="0">
                  <a:pos x="14" y="65"/>
                </a:cxn>
              </a:cxnLst>
              <a:rect l="0" t="0" r="r" b="b"/>
              <a:pathLst>
                <a:path w="151" h="90">
                  <a:moveTo>
                    <a:pt x="14" y="65"/>
                  </a:moveTo>
                  <a:cubicBezTo>
                    <a:pt x="13" y="62"/>
                    <a:pt x="14" y="59"/>
                    <a:pt x="15" y="56"/>
                  </a:cubicBezTo>
                  <a:cubicBezTo>
                    <a:pt x="8"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5"/>
                  </a:cubicBezTo>
                  <a:cubicBezTo>
                    <a:pt x="80" y="4"/>
                    <a:pt x="84" y="5"/>
                    <a:pt x="88" y="6"/>
                  </a:cubicBezTo>
                  <a:cubicBezTo>
                    <a:pt x="91" y="4"/>
                    <a:pt x="95" y="2"/>
                    <a:pt x="100" y="2"/>
                  </a:cubicBezTo>
                  <a:cubicBezTo>
                    <a:pt x="112" y="1"/>
                    <a:pt x="123" y="8"/>
                    <a:pt x="126" y="18"/>
                  </a:cubicBezTo>
                  <a:cubicBezTo>
                    <a:pt x="139" y="18"/>
                    <a:pt x="149" y="27"/>
                    <a:pt x="151" y="39"/>
                  </a:cubicBezTo>
                  <a:cubicBezTo>
                    <a:pt x="151" y="47"/>
                    <a:pt x="148" y="55"/>
                    <a:pt x="142" y="60"/>
                  </a:cubicBezTo>
                  <a:cubicBezTo>
                    <a:pt x="142" y="60"/>
                    <a:pt x="142" y="60"/>
                    <a:pt x="142" y="61"/>
                  </a:cubicBezTo>
                  <a:cubicBezTo>
                    <a:pt x="144" y="74"/>
                    <a:pt x="134" y="85"/>
                    <a:pt x="120" y="87"/>
                  </a:cubicBezTo>
                  <a:cubicBezTo>
                    <a:pt x="115" y="87"/>
                    <a:pt x="109" y="86"/>
                    <a:pt x="104" y="83"/>
                  </a:cubicBezTo>
                  <a:cubicBezTo>
                    <a:pt x="101" y="86"/>
                    <a:pt x="96" y="89"/>
                    <a:pt x="90" y="89"/>
                  </a:cubicBezTo>
                  <a:cubicBezTo>
                    <a:pt x="84" y="90"/>
                    <a:pt x="77" y="88"/>
                    <a:pt x="72" y="84"/>
                  </a:cubicBezTo>
                  <a:cubicBezTo>
                    <a:pt x="71" y="84"/>
                    <a:pt x="70" y="84"/>
                    <a:pt x="69" y="85"/>
                  </a:cubicBezTo>
                  <a:cubicBezTo>
                    <a:pt x="63" y="85"/>
                    <a:pt x="58" y="84"/>
                    <a:pt x="53" y="81"/>
                  </a:cubicBezTo>
                  <a:cubicBezTo>
                    <a:pt x="50" y="84"/>
                    <a:pt x="46" y="85"/>
                    <a:pt x="41" y="86"/>
                  </a:cubicBezTo>
                  <a:cubicBezTo>
                    <a:pt x="28" y="87"/>
                    <a:pt x="15" y="78"/>
                    <a:pt x="14" y="65"/>
                  </a:cubicBezTo>
                  <a:close/>
                </a:path>
              </a:pathLst>
            </a:custGeom>
            <a:solidFill>
              <a:srgbClr val="CDDCE9"/>
            </a:solidFill>
            <a:ln w="9525">
              <a:noFill/>
              <a:round/>
              <a:headEnd/>
              <a:tailEnd/>
            </a:ln>
          </p:spPr>
          <p:txBody>
            <a:bodyPr>
              <a:prstTxWarp prst="textNoShape">
                <a:avLst/>
              </a:prstTxWarp>
            </a:bodyPr>
            <a:lstStyle/>
            <a:p>
              <a:endParaRPr lang="en-US"/>
            </a:p>
          </p:txBody>
        </p:sp>
      </p:grpSp>
      <p:sp>
        <p:nvSpPr>
          <p:cNvPr id="644517" name="Text Box 421"/>
          <p:cNvSpPr txBox="1">
            <a:spLocks noChangeArrowheads="1"/>
          </p:cNvSpPr>
          <p:nvPr/>
        </p:nvSpPr>
        <p:spPr bwMode="auto">
          <a:xfrm>
            <a:off x="6181725" y="3200400"/>
            <a:ext cx="768350" cy="457200"/>
          </a:xfrm>
          <a:prstGeom prst="rect">
            <a:avLst/>
          </a:prstGeom>
          <a:noFill/>
          <a:ln w="12700">
            <a:noFill/>
            <a:miter lim="800000"/>
            <a:headEnd type="none" w="sm" len="sm"/>
            <a:tailEnd type="none" w="sm" len="sm"/>
          </a:ln>
          <a:effectLst/>
        </p:spPr>
        <p:txBody>
          <a:bodyPr wrap="none" lIns="92075" tIns="46038" rIns="92075" bIns="46038" anchor="ctr">
            <a:prstTxWarp prst="textNoShape">
              <a:avLst/>
            </a:prstTxWarp>
            <a:spAutoFit/>
          </a:bodyPr>
          <a:lstStyle/>
          <a:p>
            <a:pPr algn="ctr"/>
            <a:r>
              <a:rPr lang="en-US" sz="1200" b="1">
                <a:latin typeface="Optima" charset="0"/>
              </a:rPr>
              <a:t>SS7</a:t>
            </a:r>
          </a:p>
          <a:p>
            <a:pPr algn="ctr"/>
            <a:r>
              <a:rPr lang="en-US" sz="1200" b="1">
                <a:latin typeface="Optima" charset="0"/>
              </a:rPr>
              <a:t>Network</a:t>
            </a:r>
          </a:p>
        </p:txBody>
      </p:sp>
      <p:grpSp>
        <p:nvGrpSpPr>
          <p:cNvPr id="644518" name="Group 422"/>
          <p:cNvGrpSpPr>
            <a:grpSpLocks/>
          </p:cNvGrpSpPr>
          <p:nvPr/>
        </p:nvGrpSpPr>
        <p:grpSpPr bwMode="auto">
          <a:xfrm>
            <a:off x="5334000" y="4038600"/>
            <a:ext cx="1600200" cy="685800"/>
            <a:chOff x="1776" y="1200"/>
            <a:chExt cx="1056" cy="809"/>
          </a:xfrm>
        </p:grpSpPr>
        <p:sp>
          <p:nvSpPr>
            <p:cNvPr id="644519" name="Freeform 423"/>
            <p:cNvSpPr>
              <a:spLocks/>
            </p:cNvSpPr>
            <p:nvPr/>
          </p:nvSpPr>
          <p:spPr bwMode="auto">
            <a:xfrm>
              <a:off x="1776" y="1200"/>
              <a:ext cx="1056" cy="809"/>
            </a:xfrm>
            <a:custGeom>
              <a:avLst/>
              <a:gdLst/>
              <a:ahLst/>
              <a:cxnLst>
                <a:cxn ang="0">
                  <a:pos x="16" y="78"/>
                </a:cxn>
                <a:cxn ang="0">
                  <a:pos x="17" y="67"/>
                </a:cxn>
                <a:cxn ang="0">
                  <a:pos x="2" y="46"/>
                </a:cxn>
                <a:cxn ang="0">
                  <a:pos x="27" y="15"/>
                </a:cxn>
                <a:cxn ang="0">
                  <a:pos x="30" y="15"/>
                </a:cxn>
                <a:cxn ang="0">
                  <a:pos x="51" y="2"/>
                </a:cxn>
                <a:cxn ang="0">
                  <a:pos x="74" y="10"/>
                </a:cxn>
                <a:cxn ang="0">
                  <a:pos x="85" y="6"/>
                </a:cxn>
                <a:cxn ang="0">
                  <a:pos x="99" y="8"/>
                </a:cxn>
                <a:cxn ang="0">
                  <a:pos x="113" y="3"/>
                </a:cxn>
                <a:cxn ang="0">
                  <a:pos x="143" y="22"/>
                </a:cxn>
                <a:cxn ang="0">
                  <a:pos x="170" y="47"/>
                </a:cxn>
                <a:cxn ang="0">
                  <a:pos x="160" y="71"/>
                </a:cxn>
                <a:cxn ang="0">
                  <a:pos x="160" y="73"/>
                </a:cxn>
                <a:cxn ang="0">
                  <a:pos x="136" y="103"/>
                </a:cxn>
                <a:cxn ang="0">
                  <a:pos x="118" y="99"/>
                </a:cxn>
                <a:cxn ang="0">
                  <a:pos x="102" y="106"/>
                </a:cxn>
                <a:cxn ang="0">
                  <a:pos x="81" y="100"/>
                </a:cxn>
                <a:cxn ang="0">
                  <a:pos x="78" y="101"/>
                </a:cxn>
                <a:cxn ang="0">
                  <a:pos x="61" y="97"/>
                </a:cxn>
                <a:cxn ang="0">
                  <a:pos x="47" y="103"/>
                </a:cxn>
                <a:cxn ang="0">
                  <a:pos x="16" y="78"/>
                </a:cxn>
              </a:cxnLst>
              <a:rect l="0" t="0" r="r" b="b"/>
              <a:pathLst>
                <a:path w="171" h="107">
                  <a:moveTo>
                    <a:pt x="16" y="78"/>
                  </a:moveTo>
                  <a:cubicBezTo>
                    <a:pt x="16" y="74"/>
                    <a:pt x="16" y="71"/>
                    <a:pt x="17" y="67"/>
                  </a:cubicBezTo>
                  <a:cubicBezTo>
                    <a:pt x="9" y="63"/>
                    <a:pt x="3" y="55"/>
                    <a:pt x="2" y="46"/>
                  </a:cubicBezTo>
                  <a:cubicBezTo>
                    <a:pt x="0" y="31"/>
                    <a:pt x="11" y="17"/>
                    <a:pt x="27" y="15"/>
                  </a:cubicBezTo>
                  <a:cubicBezTo>
                    <a:pt x="28" y="15"/>
                    <a:pt x="29" y="15"/>
                    <a:pt x="30" y="15"/>
                  </a:cubicBezTo>
                  <a:cubicBezTo>
                    <a:pt x="34" y="8"/>
                    <a:pt x="42" y="3"/>
                    <a:pt x="51" y="2"/>
                  </a:cubicBezTo>
                  <a:cubicBezTo>
                    <a:pt x="60" y="0"/>
                    <a:pt x="68" y="4"/>
                    <a:pt x="74" y="10"/>
                  </a:cubicBezTo>
                  <a:cubicBezTo>
                    <a:pt x="77" y="8"/>
                    <a:pt x="81" y="6"/>
                    <a:pt x="85" y="6"/>
                  </a:cubicBezTo>
                  <a:cubicBezTo>
                    <a:pt x="90" y="5"/>
                    <a:pt x="95" y="6"/>
                    <a:pt x="99" y="8"/>
                  </a:cubicBezTo>
                  <a:cubicBezTo>
                    <a:pt x="103" y="5"/>
                    <a:pt x="108" y="3"/>
                    <a:pt x="113" y="3"/>
                  </a:cubicBezTo>
                  <a:cubicBezTo>
                    <a:pt x="126" y="1"/>
                    <a:pt x="139" y="10"/>
                    <a:pt x="143" y="22"/>
                  </a:cubicBezTo>
                  <a:cubicBezTo>
                    <a:pt x="156" y="22"/>
                    <a:pt x="168" y="33"/>
                    <a:pt x="170" y="47"/>
                  </a:cubicBezTo>
                  <a:cubicBezTo>
                    <a:pt x="171" y="56"/>
                    <a:pt x="167" y="65"/>
                    <a:pt x="160" y="71"/>
                  </a:cubicBezTo>
                  <a:cubicBezTo>
                    <a:pt x="160" y="72"/>
                    <a:pt x="160" y="72"/>
                    <a:pt x="160" y="73"/>
                  </a:cubicBezTo>
                  <a:cubicBezTo>
                    <a:pt x="162" y="88"/>
                    <a:pt x="151" y="102"/>
                    <a:pt x="136" y="103"/>
                  </a:cubicBezTo>
                  <a:cubicBezTo>
                    <a:pt x="129" y="104"/>
                    <a:pt x="123" y="102"/>
                    <a:pt x="118" y="99"/>
                  </a:cubicBezTo>
                  <a:cubicBezTo>
                    <a:pt x="114" y="103"/>
                    <a:pt x="108" y="106"/>
                    <a:pt x="102" y="106"/>
                  </a:cubicBezTo>
                  <a:cubicBezTo>
                    <a:pt x="94" y="107"/>
                    <a:pt x="87" y="105"/>
                    <a:pt x="81" y="100"/>
                  </a:cubicBezTo>
                  <a:cubicBezTo>
                    <a:pt x="80" y="101"/>
                    <a:pt x="79" y="101"/>
                    <a:pt x="78" y="101"/>
                  </a:cubicBezTo>
                  <a:cubicBezTo>
                    <a:pt x="72" y="102"/>
                    <a:pt x="66" y="100"/>
                    <a:pt x="61" y="97"/>
                  </a:cubicBezTo>
                  <a:cubicBezTo>
                    <a:pt x="57" y="100"/>
                    <a:pt x="52" y="102"/>
                    <a:pt x="47" y="103"/>
                  </a:cubicBezTo>
                  <a:cubicBezTo>
                    <a:pt x="32" y="104"/>
                    <a:pt x="18" y="93"/>
                    <a:pt x="16" y="78"/>
                  </a:cubicBezTo>
                  <a:close/>
                </a:path>
              </a:pathLst>
            </a:custGeom>
            <a:solidFill>
              <a:srgbClr val="85ADCB"/>
            </a:solidFill>
            <a:ln w="9525">
              <a:noFill/>
              <a:round/>
              <a:headEnd/>
              <a:tailEnd/>
            </a:ln>
          </p:spPr>
          <p:txBody>
            <a:bodyPr>
              <a:prstTxWarp prst="textNoShape">
                <a:avLst/>
              </a:prstTxWarp>
            </a:bodyPr>
            <a:lstStyle/>
            <a:p>
              <a:endParaRPr lang="en-US"/>
            </a:p>
          </p:txBody>
        </p:sp>
        <p:sp>
          <p:nvSpPr>
            <p:cNvPr id="644520" name="Freeform 424"/>
            <p:cNvSpPr>
              <a:spLocks/>
            </p:cNvSpPr>
            <p:nvPr/>
          </p:nvSpPr>
          <p:spPr bwMode="auto">
            <a:xfrm>
              <a:off x="1781" y="1210"/>
              <a:ext cx="1051"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70"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4"/>
                    <a:pt x="107" y="3"/>
                    <a:pt x="112" y="2"/>
                  </a:cubicBezTo>
                  <a:cubicBezTo>
                    <a:pt x="125" y="1"/>
                    <a:pt x="138" y="9"/>
                    <a:pt x="141" y="21"/>
                  </a:cubicBezTo>
                  <a:cubicBezTo>
                    <a:pt x="155" y="21"/>
                    <a:pt x="167" y="32"/>
                    <a:pt x="168" y="46"/>
                  </a:cubicBezTo>
                  <a:cubicBezTo>
                    <a:pt x="170" y="55"/>
                    <a:pt x="166" y="64"/>
                    <a:pt x="159" y="70"/>
                  </a:cubicBezTo>
                  <a:cubicBezTo>
                    <a:pt x="159" y="71"/>
                    <a:pt x="159" y="71"/>
                    <a:pt x="159" y="72"/>
                  </a:cubicBezTo>
                  <a:cubicBezTo>
                    <a:pt x="161" y="87"/>
                    <a:pt x="150" y="100"/>
                    <a:pt x="135" y="102"/>
                  </a:cubicBezTo>
                  <a:cubicBezTo>
                    <a:pt x="128" y="103"/>
                    <a:pt x="122" y="101"/>
                    <a:pt x="117" y="98"/>
                  </a:cubicBezTo>
                  <a:cubicBezTo>
                    <a:pt x="113" y="102"/>
                    <a:pt x="107" y="105"/>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7AFCD"/>
            </a:solidFill>
            <a:ln w="9525">
              <a:noFill/>
              <a:round/>
              <a:headEnd/>
              <a:tailEnd/>
            </a:ln>
          </p:spPr>
          <p:txBody>
            <a:bodyPr>
              <a:prstTxWarp prst="textNoShape">
                <a:avLst/>
              </a:prstTxWarp>
            </a:bodyPr>
            <a:lstStyle/>
            <a:p>
              <a:endParaRPr lang="en-US"/>
            </a:p>
          </p:txBody>
        </p:sp>
        <p:sp>
          <p:nvSpPr>
            <p:cNvPr id="644521" name="Freeform 425"/>
            <p:cNvSpPr>
              <a:spLocks/>
            </p:cNvSpPr>
            <p:nvPr/>
          </p:nvSpPr>
          <p:spPr bwMode="auto">
            <a:xfrm>
              <a:off x="1781" y="1210"/>
              <a:ext cx="1046"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69"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5"/>
                    <a:pt x="107" y="3"/>
                    <a:pt x="112" y="2"/>
                  </a:cubicBezTo>
                  <a:cubicBezTo>
                    <a:pt x="125" y="1"/>
                    <a:pt x="137" y="9"/>
                    <a:pt x="141" y="21"/>
                  </a:cubicBezTo>
                  <a:cubicBezTo>
                    <a:pt x="155" y="22"/>
                    <a:pt x="167" y="32"/>
                    <a:pt x="168" y="46"/>
                  </a:cubicBezTo>
                  <a:cubicBezTo>
                    <a:pt x="169" y="55"/>
                    <a:pt x="166" y="64"/>
                    <a:pt x="159" y="70"/>
                  </a:cubicBezTo>
                  <a:cubicBezTo>
                    <a:pt x="159" y="71"/>
                    <a:pt x="159" y="71"/>
                    <a:pt x="159" y="72"/>
                  </a:cubicBezTo>
                  <a:cubicBezTo>
                    <a:pt x="161" y="87"/>
                    <a:pt x="150" y="100"/>
                    <a:pt x="135" y="102"/>
                  </a:cubicBezTo>
                  <a:cubicBezTo>
                    <a:pt x="128" y="103"/>
                    <a:pt x="122" y="101"/>
                    <a:pt x="117" y="98"/>
                  </a:cubicBezTo>
                  <a:cubicBezTo>
                    <a:pt x="113" y="102"/>
                    <a:pt x="107" y="104"/>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8B0CD"/>
            </a:solidFill>
            <a:ln w="9525">
              <a:noFill/>
              <a:round/>
              <a:headEnd/>
              <a:tailEnd/>
            </a:ln>
          </p:spPr>
          <p:txBody>
            <a:bodyPr>
              <a:prstTxWarp prst="textNoShape">
                <a:avLst/>
              </a:prstTxWarp>
            </a:bodyPr>
            <a:lstStyle/>
            <a:p>
              <a:endParaRPr lang="en-US"/>
            </a:p>
          </p:txBody>
        </p:sp>
        <p:sp>
          <p:nvSpPr>
            <p:cNvPr id="644522" name="Freeform 426"/>
            <p:cNvSpPr>
              <a:spLocks/>
            </p:cNvSpPr>
            <p:nvPr/>
          </p:nvSpPr>
          <p:spPr bwMode="auto">
            <a:xfrm>
              <a:off x="1794" y="1222"/>
              <a:ext cx="1028" cy="771"/>
            </a:xfrm>
            <a:custGeom>
              <a:avLst/>
              <a:gdLst/>
              <a:ahLst/>
              <a:cxnLst>
                <a:cxn ang="0">
                  <a:pos x="15" y="74"/>
                </a:cxn>
                <a:cxn ang="0">
                  <a:pos x="16" y="64"/>
                </a:cxn>
                <a:cxn ang="0">
                  <a:pos x="1" y="43"/>
                </a:cxn>
                <a:cxn ang="0">
                  <a:pos x="25" y="14"/>
                </a:cxn>
                <a:cxn ang="0">
                  <a:pos x="29" y="13"/>
                </a:cxn>
                <a:cxn ang="0">
                  <a:pos x="49" y="1"/>
                </a:cxn>
                <a:cxn ang="0">
                  <a:pos x="71" y="9"/>
                </a:cxn>
                <a:cxn ang="0">
                  <a:pos x="82" y="5"/>
                </a:cxn>
                <a:cxn ang="0">
                  <a:pos x="96" y="7"/>
                </a:cxn>
                <a:cxn ang="0">
                  <a:pos x="109" y="2"/>
                </a:cxn>
                <a:cxn ang="0">
                  <a:pos x="138" y="20"/>
                </a:cxn>
                <a:cxn ang="0">
                  <a:pos x="165" y="44"/>
                </a:cxn>
                <a:cxn ang="0">
                  <a:pos x="155" y="68"/>
                </a:cxn>
                <a:cxn ang="0">
                  <a:pos x="155" y="69"/>
                </a:cxn>
                <a:cxn ang="0">
                  <a:pos x="131" y="99"/>
                </a:cxn>
                <a:cxn ang="0">
                  <a:pos x="114" y="94"/>
                </a:cxn>
                <a:cxn ang="0">
                  <a:pos x="99" y="101"/>
                </a:cxn>
                <a:cxn ang="0">
                  <a:pos x="79" y="96"/>
                </a:cxn>
                <a:cxn ang="0">
                  <a:pos x="75" y="96"/>
                </a:cxn>
                <a:cxn ang="0">
                  <a:pos x="58" y="92"/>
                </a:cxn>
                <a:cxn ang="0">
                  <a:pos x="45" y="98"/>
                </a:cxn>
                <a:cxn ang="0">
                  <a:pos x="15" y="74"/>
                </a:cxn>
              </a:cxnLst>
              <a:rect l="0" t="0" r="r" b="b"/>
              <a:pathLst>
                <a:path w="166" h="102">
                  <a:moveTo>
                    <a:pt x="15" y="74"/>
                  </a:moveTo>
                  <a:cubicBezTo>
                    <a:pt x="15" y="71"/>
                    <a:pt x="15" y="67"/>
                    <a:pt x="16" y="64"/>
                  </a:cubicBezTo>
                  <a:cubicBezTo>
                    <a:pt x="8" y="60"/>
                    <a:pt x="3" y="52"/>
                    <a:pt x="1" y="43"/>
                  </a:cubicBezTo>
                  <a:cubicBezTo>
                    <a:pt x="0" y="28"/>
                    <a:pt x="10" y="15"/>
                    <a:pt x="25" y="14"/>
                  </a:cubicBezTo>
                  <a:cubicBezTo>
                    <a:pt x="26" y="13"/>
                    <a:pt x="28" y="13"/>
                    <a:pt x="29" y="13"/>
                  </a:cubicBezTo>
                  <a:cubicBezTo>
                    <a:pt x="33" y="7"/>
                    <a:pt x="40" y="1"/>
                    <a:pt x="49" y="1"/>
                  </a:cubicBezTo>
                  <a:cubicBezTo>
                    <a:pt x="57" y="0"/>
                    <a:pt x="66" y="3"/>
                    <a:pt x="71" y="9"/>
                  </a:cubicBezTo>
                  <a:cubicBezTo>
                    <a:pt x="75" y="7"/>
                    <a:pt x="78" y="5"/>
                    <a:pt x="82" y="5"/>
                  </a:cubicBezTo>
                  <a:cubicBezTo>
                    <a:pt x="87" y="4"/>
                    <a:pt x="92" y="5"/>
                    <a:pt x="96" y="7"/>
                  </a:cubicBezTo>
                  <a:cubicBezTo>
                    <a:pt x="100" y="4"/>
                    <a:pt x="104" y="2"/>
                    <a:pt x="109" y="2"/>
                  </a:cubicBezTo>
                  <a:cubicBezTo>
                    <a:pt x="122" y="0"/>
                    <a:pt x="134" y="8"/>
                    <a:pt x="138" y="20"/>
                  </a:cubicBezTo>
                  <a:cubicBezTo>
                    <a:pt x="152" y="21"/>
                    <a:pt x="163" y="31"/>
                    <a:pt x="165" y="44"/>
                  </a:cubicBezTo>
                  <a:cubicBezTo>
                    <a:pt x="166" y="53"/>
                    <a:pt x="162" y="62"/>
                    <a:pt x="155" y="68"/>
                  </a:cubicBezTo>
                  <a:cubicBezTo>
                    <a:pt x="155" y="68"/>
                    <a:pt x="155" y="68"/>
                    <a:pt x="155" y="69"/>
                  </a:cubicBezTo>
                  <a:cubicBezTo>
                    <a:pt x="157" y="84"/>
                    <a:pt x="146" y="97"/>
                    <a:pt x="131" y="99"/>
                  </a:cubicBezTo>
                  <a:cubicBezTo>
                    <a:pt x="125" y="99"/>
                    <a:pt x="119" y="98"/>
                    <a:pt x="114" y="94"/>
                  </a:cubicBezTo>
                  <a:cubicBezTo>
                    <a:pt x="110" y="98"/>
                    <a:pt x="105" y="101"/>
                    <a:pt x="99" y="101"/>
                  </a:cubicBezTo>
                  <a:cubicBezTo>
                    <a:pt x="91" y="102"/>
                    <a:pt x="84" y="100"/>
                    <a:pt x="79" y="96"/>
                  </a:cubicBezTo>
                  <a:cubicBezTo>
                    <a:pt x="78" y="96"/>
                    <a:pt x="76" y="96"/>
                    <a:pt x="75" y="96"/>
                  </a:cubicBezTo>
                  <a:cubicBezTo>
                    <a:pt x="69" y="97"/>
                    <a:pt x="63" y="95"/>
                    <a:pt x="58" y="92"/>
                  </a:cubicBezTo>
                  <a:cubicBezTo>
                    <a:pt x="55" y="95"/>
                    <a:pt x="50" y="97"/>
                    <a:pt x="45" y="98"/>
                  </a:cubicBezTo>
                  <a:cubicBezTo>
                    <a:pt x="30" y="99"/>
                    <a:pt x="17" y="89"/>
                    <a:pt x="15" y="74"/>
                  </a:cubicBezTo>
                  <a:close/>
                </a:path>
              </a:pathLst>
            </a:custGeom>
            <a:solidFill>
              <a:srgbClr val="96B8D2"/>
            </a:solidFill>
            <a:ln w="9525">
              <a:noFill/>
              <a:round/>
              <a:headEnd/>
              <a:tailEnd/>
            </a:ln>
          </p:spPr>
          <p:txBody>
            <a:bodyPr>
              <a:prstTxWarp prst="textNoShape">
                <a:avLst/>
              </a:prstTxWarp>
            </a:bodyPr>
            <a:lstStyle/>
            <a:p>
              <a:endParaRPr lang="en-US"/>
            </a:p>
          </p:txBody>
        </p:sp>
        <p:sp>
          <p:nvSpPr>
            <p:cNvPr id="644523" name="Freeform 427"/>
            <p:cNvSpPr>
              <a:spLocks/>
            </p:cNvSpPr>
            <p:nvPr/>
          </p:nvSpPr>
          <p:spPr bwMode="auto">
            <a:xfrm>
              <a:off x="1800" y="1232"/>
              <a:ext cx="1008" cy="751"/>
            </a:xfrm>
            <a:custGeom>
              <a:avLst/>
              <a:gdLst/>
              <a:ahLst/>
              <a:cxnLst>
                <a:cxn ang="0">
                  <a:pos x="15" y="73"/>
                </a:cxn>
                <a:cxn ang="0">
                  <a:pos x="16" y="63"/>
                </a:cxn>
                <a:cxn ang="0">
                  <a:pos x="2" y="42"/>
                </a:cxn>
                <a:cxn ang="0">
                  <a:pos x="25" y="13"/>
                </a:cxn>
                <a:cxn ang="0">
                  <a:pos x="28" y="13"/>
                </a:cxn>
                <a:cxn ang="0">
                  <a:pos x="48" y="1"/>
                </a:cxn>
                <a:cxn ang="0">
                  <a:pos x="70" y="8"/>
                </a:cxn>
                <a:cxn ang="0">
                  <a:pos x="81" y="5"/>
                </a:cxn>
                <a:cxn ang="0">
                  <a:pos x="95" y="7"/>
                </a:cxn>
                <a:cxn ang="0">
                  <a:pos x="108" y="2"/>
                </a:cxn>
                <a:cxn ang="0">
                  <a:pos x="136" y="20"/>
                </a:cxn>
                <a:cxn ang="0">
                  <a:pos x="162" y="43"/>
                </a:cxn>
                <a:cxn ang="0">
                  <a:pos x="153" y="66"/>
                </a:cxn>
                <a:cxn ang="0">
                  <a:pos x="153" y="68"/>
                </a:cxn>
                <a:cxn ang="0">
                  <a:pos x="130" y="97"/>
                </a:cxn>
                <a:cxn ang="0">
                  <a:pos x="113" y="93"/>
                </a:cxn>
                <a:cxn ang="0">
                  <a:pos x="98" y="99"/>
                </a:cxn>
                <a:cxn ang="0">
                  <a:pos x="78" y="94"/>
                </a:cxn>
                <a:cxn ang="0">
                  <a:pos x="74" y="94"/>
                </a:cxn>
                <a:cxn ang="0">
                  <a:pos x="58" y="91"/>
                </a:cxn>
                <a:cxn ang="0">
                  <a:pos x="44" y="96"/>
                </a:cxn>
                <a:cxn ang="0">
                  <a:pos x="15" y="73"/>
                </a:cxn>
              </a:cxnLst>
              <a:rect l="0" t="0" r="r" b="b"/>
              <a:pathLst>
                <a:path w="163" h="100">
                  <a:moveTo>
                    <a:pt x="15" y="73"/>
                  </a:moveTo>
                  <a:cubicBezTo>
                    <a:pt x="14" y="69"/>
                    <a:pt x="15" y="66"/>
                    <a:pt x="16" y="63"/>
                  </a:cubicBezTo>
                  <a:cubicBezTo>
                    <a:pt x="8" y="59"/>
                    <a:pt x="3" y="51"/>
                    <a:pt x="2" y="42"/>
                  </a:cubicBezTo>
                  <a:cubicBezTo>
                    <a:pt x="0" y="28"/>
                    <a:pt x="10" y="15"/>
                    <a:pt x="25" y="13"/>
                  </a:cubicBezTo>
                  <a:cubicBezTo>
                    <a:pt x="26" y="13"/>
                    <a:pt x="27" y="13"/>
                    <a:pt x="28" y="13"/>
                  </a:cubicBezTo>
                  <a:cubicBezTo>
                    <a:pt x="33" y="6"/>
                    <a:pt x="40" y="1"/>
                    <a:pt x="48" y="1"/>
                  </a:cubicBezTo>
                  <a:cubicBezTo>
                    <a:pt x="57" y="0"/>
                    <a:pt x="65" y="3"/>
                    <a:pt x="70" y="8"/>
                  </a:cubicBezTo>
                  <a:cubicBezTo>
                    <a:pt x="74" y="6"/>
                    <a:pt x="77" y="5"/>
                    <a:pt x="81" y="5"/>
                  </a:cubicBezTo>
                  <a:cubicBezTo>
                    <a:pt x="86" y="4"/>
                    <a:pt x="91" y="5"/>
                    <a:pt x="95" y="7"/>
                  </a:cubicBezTo>
                  <a:cubicBezTo>
                    <a:pt x="99" y="4"/>
                    <a:pt x="103" y="2"/>
                    <a:pt x="108" y="2"/>
                  </a:cubicBezTo>
                  <a:cubicBezTo>
                    <a:pt x="121" y="0"/>
                    <a:pt x="133" y="8"/>
                    <a:pt x="136" y="20"/>
                  </a:cubicBezTo>
                  <a:cubicBezTo>
                    <a:pt x="150" y="20"/>
                    <a:pt x="161" y="30"/>
                    <a:pt x="162" y="43"/>
                  </a:cubicBezTo>
                  <a:cubicBezTo>
                    <a:pt x="163" y="52"/>
                    <a:pt x="160" y="61"/>
                    <a:pt x="153" y="66"/>
                  </a:cubicBezTo>
                  <a:cubicBezTo>
                    <a:pt x="153" y="67"/>
                    <a:pt x="153" y="67"/>
                    <a:pt x="153" y="68"/>
                  </a:cubicBezTo>
                  <a:cubicBezTo>
                    <a:pt x="155" y="82"/>
                    <a:pt x="144" y="95"/>
                    <a:pt x="130" y="97"/>
                  </a:cubicBezTo>
                  <a:cubicBezTo>
                    <a:pt x="124" y="97"/>
                    <a:pt x="118" y="96"/>
                    <a:pt x="113" y="93"/>
                  </a:cubicBezTo>
                  <a:cubicBezTo>
                    <a:pt x="109" y="96"/>
                    <a:pt x="103" y="99"/>
                    <a:pt x="98" y="99"/>
                  </a:cubicBezTo>
                  <a:cubicBezTo>
                    <a:pt x="90" y="100"/>
                    <a:pt x="83" y="98"/>
                    <a:pt x="78" y="94"/>
                  </a:cubicBezTo>
                  <a:cubicBezTo>
                    <a:pt x="77" y="94"/>
                    <a:pt x="75" y="94"/>
                    <a:pt x="74" y="94"/>
                  </a:cubicBezTo>
                  <a:cubicBezTo>
                    <a:pt x="68" y="95"/>
                    <a:pt x="63" y="94"/>
                    <a:pt x="58" y="91"/>
                  </a:cubicBezTo>
                  <a:cubicBezTo>
                    <a:pt x="54" y="93"/>
                    <a:pt x="49" y="95"/>
                    <a:pt x="44" y="96"/>
                  </a:cubicBezTo>
                  <a:cubicBezTo>
                    <a:pt x="30" y="97"/>
                    <a:pt x="17" y="87"/>
                    <a:pt x="15" y="73"/>
                  </a:cubicBezTo>
                  <a:close/>
                </a:path>
              </a:pathLst>
            </a:custGeom>
            <a:solidFill>
              <a:srgbClr val="9EBED6"/>
            </a:solidFill>
            <a:ln w="9525">
              <a:noFill/>
              <a:round/>
              <a:headEnd/>
              <a:tailEnd/>
            </a:ln>
          </p:spPr>
          <p:txBody>
            <a:bodyPr>
              <a:prstTxWarp prst="textNoShape">
                <a:avLst/>
              </a:prstTxWarp>
            </a:bodyPr>
            <a:lstStyle/>
            <a:p>
              <a:endParaRPr lang="en-US"/>
            </a:p>
          </p:txBody>
        </p:sp>
        <p:sp>
          <p:nvSpPr>
            <p:cNvPr id="644524" name="Freeform 428"/>
            <p:cNvSpPr>
              <a:spLocks/>
            </p:cNvSpPr>
            <p:nvPr/>
          </p:nvSpPr>
          <p:spPr bwMode="auto">
            <a:xfrm>
              <a:off x="1813" y="1245"/>
              <a:ext cx="982" cy="725"/>
            </a:xfrm>
            <a:custGeom>
              <a:avLst/>
              <a:gdLst/>
              <a:ahLst/>
              <a:cxnLst>
                <a:cxn ang="0">
                  <a:pos x="15" y="70"/>
                </a:cxn>
                <a:cxn ang="0">
                  <a:pos x="15" y="60"/>
                </a:cxn>
                <a:cxn ang="0">
                  <a:pos x="2" y="41"/>
                </a:cxn>
                <a:cxn ang="0">
                  <a:pos x="25" y="13"/>
                </a:cxn>
                <a:cxn ang="0">
                  <a:pos x="28" y="13"/>
                </a:cxn>
                <a:cxn ang="0">
                  <a:pos x="47" y="1"/>
                </a:cxn>
                <a:cxn ang="0">
                  <a:pos x="69" y="8"/>
                </a:cxn>
                <a:cxn ang="0">
                  <a:pos x="79" y="5"/>
                </a:cxn>
                <a:cxn ang="0">
                  <a:pos x="93" y="6"/>
                </a:cxn>
                <a:cxn ang="0">
                  <a:pos x="105" y="2"/>
                </a:cxn>
                <a:cxn ang="0">
                  <a:pos x="133" y="19"/>
                </a:cxn>
                <a:cxn ang="0">
                  <a:pos x="158" y="41"/>
                </a:cxn>
                <a:cxn ang="0">
                  <a:pos x="149" y="64"/>
                </a:cxn>
                <a:cxn ang="0">
                  <a:pos x="149" y="65"/>
                </a:cxn>
                <a:cxn ang="0">
                  <a:pos x="126" y="93"/>
                </a:cxn>
                <a:cxn ang="0">
                  <a:pos x="110" y="89"/>
                </a:cxn>
                <a:cxn ang="0">
                  <a:pos x="95" y="95"/>
                </a:cxn>
                <a:cxn ang="0">
                  <a:pos x="76" y="90"/>
                </a:cxn>
                <a:cxn ang="0">
                  <a:pos x="73" y="91"/>
                </a:cxn>
                <a:cxn ang="0">
                  <a:pos x="56" y="87"/>
                </a:cxn>
                <a:cxn ang="0">
                  <a:pos x="44" y="92"/>
                </a:cxn>
                <a:cxn ang="0">
                  <a:pos x="15" y="70"/>
                </a:cxn>
              </a:cxnLst>
              <a:rect l="0" t="0" r="r" b="b"/>
              <a:pathLst>
                <a:path w="159" h="96">
                  <a:moveTo>
                    <a:pt x="15" y="70"/>
                  </a:moveTo>
                  <a:cubicBezTo>
                    <a:pt x="14" y="66"/>
                    <a:pt x="15" y="63"/>
                    <a:pt x="15" y="60"/>
                  </a:cubicBezTo>
                  <a:cubicBezTo>
                    <a:pt x="8" y="56"/>
                    <a:pt x="3" y="49"/>
                    <a:pt x="2" y="41"/>
                  </a:cubicBezTo>
                  <a:cubicBezTo>
                    <a:pt x="0" y="27"/>
                    <a:pt x="10" y="14"/>
                    <a:pt x="25" y="13"/>
                  </a:cubicBezTo>
                  <a:cubicBezTo>
                    <a:pt x="26" y="13"/>
                    <a:pt x="27" y="13"/>
                    <a:pt x="28" y="13"/>
                  </a:cubicBezTo>
                  <a:cubicBezTo>
                    <a:pt x="32" y="6"/>
                    <a:pt x="39" y="1"/>
                    <a:pt x="47" y="1"/>
                  </a:cubicBezTo>
                  <a:cubicBezTo>
                    <a:pt x="55" y="0"/>
                    <a:pt x="63" y="3"/>
                    <a:pt x="69" y="8"/>
                  </a:cubicBezTo>
                  <a:cubicBezTo>
                    <a:pt x="72" y="6"/>
                    <a:pt x="75" y="5"/>
                    <a:pt x="79" y="5"/>
                  </a:cubicBezTo>
                  <a:cubicBezTo>
                    <a:pt x="84" y="4"/>
                    <a:pt x="89" y="5"/>
                    <a:pt x="93" y="6"/>
                  </a:cubicBezTo>
                  <a:cubicBezTo>
                    <a:pt x="96" y="4"/>
                    <a:pt x="100" y="2"/>
                    <a:pt x="105" y="2"/>
                  </a:cubicBezTo>
                  <a:cubicBezTo>
                    <a:pt x="118" y="0"/>
                    <a:pt x="129" y="8"/>
                    <a:pt x="133" y="19"/>
                  </a:cubicBezTo>
                  <a:cubicBezTo>
                    <a:pt x="146" y="19"/>
                    <a:pt x="157" y="29"/>
                    <a:pt x="158" y="41"/>
                  </a:cubicBezTo>
                  <a:cubicBezTo>
                    <a:pt x="159" y="50"/>
                    <a:pt x="156"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1"/>
                  </a:cubicBezTo>
                  <a:cubicBezTo>
                    <a:pt x="67" y="91"/>
                    <a:pt x="61" y="90"/>
                    <a:pt x="56" y="87"/>
                  </a:cubicBezTo>
                  <a:cubicBezTo>
                    <a:pt x="53" y="90"/>
                    <a:pt x="48" y="91"/>
                    <a:pt x="44" y="92"/>
                  </a:cubicBezTo>
                  <a:cubicBezTo>
                    <a:pt x="29" y="94"/>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525" name="Freeform 429"/>
            <p:cNvSpPr>
              <a:spLocks/>
            </p:cNvSpPr>
            <p:nvPr/>
          </p:nvSpPr>
          <p:spPr bwMode="auto">
            <a:xfrm>
              <a:off x="1813" y="1245"/>
              <a:ext cx="982" cy="725"/>
            </a:xfrm>
            <a:custGeom>
              <a:avLst/>
              <a:gdLst/>
              <a:ahLst/>
              <a:cxnLst>
                <a:cxn ang="0">
                  <a:pos x="15" y="70"/>
                </a:cxn>
                <a:cxn ang="0">
                  <a:pos x="16" y="60"/>
                </a:cxn>
                <a:cxn ang="0">
                  <a:pos x="2" y="41"/>
                </a:cxn>
                <a:cxn ang="0">
                  <a:pos x="25" y="13"/>
                </a:cxn>
                <a:cxn ang="0">
                  <a:pos x="28" y="13"/>
                </a:cxn>
                <a:cxn ang="0">
                  <a:pos x="47" y="1"/>
                </a:cxn>
                <a:cxn ang="0">
                  <a:pos x="69" y="8"/>
                </a:cxn>
                <a:cxn ang="0">
                  <a:pos x="79" y="5"/>
                </a:cxn>
                <a:cxn ang="0">
                  <a:pos x="93" y="7"/>
                </a:cxn>
                <a:cxn ang="0">
                  <a:pos x="105" y="2"/>
                </a:cxn>
                <a:cxn ang="0">
                  <a:pos x="133" y="19"/>
                </a:cxn>
                <a:cxn ang="0">
                  <a:pos x="158" y="42"/>
                </a:cxn>
                <a:cxn ang="0">
                  <a:pos x="149" y="64"/>
                </a:cxn>
                <a:cxn ang="0">
                  <a:pos x="149" y="65"/>
                </a:cxn>
                <a:cxn ang="0">
                  <a:pos x="126" y="93"/>
                </a:cxn>
                <a:cxn ang="0">
                  <a:pos x="110" y="89"/>
                </a:cxn>
                <a:cxn ang="0">
                  <a:pos x="95" y="95"/>
                </a:cxn>
                <a:cxn ang="0">
                  <a:pos x="76" y="90"/>
                </a:cxn>
                <a:cxn ang="0">
                  <a:pos x="73" y="90"/>
                </a:cxn>
                <a:cxn ang="0">
                  <a:pos x="56" y="87"/>
                </a:cxn>
                <a:cxn ang="0">
                  <a:pos x="44" y="92"/>
                </a:cxn>
                <a:cxn ang="0">
                  <a:pos x="15" y="70"/>
                </a:cxn>
              </a:cxnLst>
              <a:rect l="0" t="0" r="r" b="b"/>
              <a:pathLst>
                <a:path w="159" h="96">
                  <a:moveTo>
                    <a:pt x="15" y="70"/>
                  </a:moveTo>
                  <a:cubicBezTo>
                    <a:pt x="14" y="66"/>
                    <a:pt x="15" y="63"/>
                    <a:pt x="16" y="60"/>
                  </a:cubicBezTo>
                  <a:cubicBezTo>
                    <a:pt x="8" y="56"/>
                    <a:pt x="3" y="49"/>
                    <a:pt x="2" y="41"/>
                  </a:cubicBezTo>
                  <a:cubicBezTo>
                    <a:pt x="0" y="27"/>
                    <a:pt x="11" y="14"/>
                    <a:pt x="25" y="13"/>
                  </a:cubicBezTo>
                  <a:cubicBezTo>
                    <a:pt x="26" y="13"/>
                    <a:pt x="27" y="13"/>
                    <a:pt x="28" y="13"/>
                  </a:cubicBezTo>
                  <a:cubicBezTo>
                    <a:pt x="32" y="6"/>
                    <a:pt x="39" y="2"/>
                    <a:pt x="47" y="1"/>
                  </a:cubicBezTo>
                  <a:cubicBezTo>
                    <a:pt x="55" y="0"/>
                    <a:pt x="63" y="3"/>
                    <a:pt x="69" y="8"/>
                  </a:cubicBezTo>
                  <a:cubicBezTo>
                    <a:pt x="72" y="6"/>
                    <a:pt x="75" y="5"/>
                    <a:pt x="79" y="5"/>
                  </a:cubicBezTo>
                  <a:cubicBezTo>
                    <a:pt x="84" y="4"/>
                    <a:pt x="89" y="5"/>
                    <a:pt x="93" y="7"/>
                  </a:cubicBezTo>
                  <a:cubicBezTo>
                    <a:pt x="96" y="4"/>
                    <a:pt x="100" y="2"/>
                    <a:pt x="105" y="2"/>
                  </a:cubicBezTo>
                  <a:cubicBezTo>
                    <a:pt x="118" y="0"/>
                    <a:pt x="129" y="8"/>
                    <a:pt x="133" y="19"/>
                  </a:cubicBezTo>
                  <a:cubicBezTo>
                    <a:pt x="146" y="19"/>
                    <a:pt x="157" y="29"/>
                    <a:pt x="158" y="42"/>
                  </a:cubicBezTo>
                  <a:cubicBezTo>
                    <a:pt x="159" y="50"/>
                    <a:pt x="155"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0"/>
                  </a:cubicBezTo>
                  <a:cubicBezTo>
                    <a:pt x="67" y="91"/>
                    <a:pt x="61" y="90"/>
                    <a:pt x="56" y="87"/>
                  </a:cubicBezTo>
                  <a:cubicBezTo>
                    <a:pt x="53" y="90"/>
                    <a:pt x="48" y="91"/>
                    <a:pt x="44" y="92"/>
                  </a:cubicBezTo>
                  <a:cubicBezTo>
                    <a:pt x="29" y="93"/>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44526" name="Freeform 430"/>
            <p:cNvSpPr>
              <a:spLocks/>
            </p:cNvSpPr>
            <p:nvPr/>
          </p:nvSpPr>
          <p:spPr bwMode="auto">
            <a:xfrm>
              <a:off x="1818" y="1254"/>
              <a:ext cx="972" cy="707"/>
            </a:xfrm>
            <a:custGeom>
              <a:avLst/>
              <a:gdLst/>
              <a:ahLst/>
              <a:cxnLst>
                <a:cxn ang="0">
                  <a:pos x="15" y="68"/>
                </a:cxn>
                <a:cxn ang="0">
                  <a:pos x="15" y="59"/>
                </a:cxn>
                <a:cxn ang="0">
                  <a:pos x="2" y="40"/>
                </a:cxn>
                <a:cxn ang="0">
                  <a:pos x="24" y="13"/>
                </a:cxn>
                <a:cxn ang="0">
                  <a:pos x="28" y="12"/>
                </a:cxn>
                <a:cxn ang="0">
                  <a:pos x="47" y="1"/>
                </a:cxn>
                <a:cxn ang="0">
                  <a:pos x="68" y="8"/>
                </a:cxn>
                <a:cxn ang="0">
                  <a:pos x="78" y="4"/>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4" y="62"/>
                    <a:pt x="15" y="59"/>
                  </a:cubicBezTo>
                  <a:cubicBezTo>
                    <a:pt x="8" y="55"/>
                    <a:pt x="3" y="48"/>
                    <a:pt x="2" y="40"/>
                  </a:cubicBezTo>
                  <a:cubicBezTo>
                    <a:pt x="0" y="26"/>
                    <a:pt x="10" y="14"/>
                    <a:pt x="24" y="13"/>
                  </a:cubicBezTo>
                  <a:cubicBezTo>
                    <a:pt x="26" y="12"/>
                    <a:pt x="27" y="12"/>
                    <a:pt x="28" y="12"/>
                  </a:cubicBezTo>
                  <a:cubicBezTo>
                    <a:pt x="32" y="6"/>
                    <a:pt x="38" y="1"/>
                    <a:pt x="47" y="1"/>
                  </a:cubicBezTo>
                  <a:cubicBezTo>
                    <a:pt x="55" y="0"/>
                    <a:pt x="63" y="3"/>
                    <a:pt x="68" y="8"/>
                  </a:cubicBezTo>
                  <a:cubicBezTo>
                    <a:pt x="71" y="6"/>
                    <a:pt x="75" y="5"/>
                    <a:pt x="78" y="4"/>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90"/>
                    <a:pt x="43" y="90"/>
                  </a:cubicBezTo>
                  <a:cubicBezTo>
                    <a:pt x="29" y="92"/>
                    <a:pt x="16" y="82"/>
                    <a:pt x="15" y="68"/>
                  </a:cubicBezTo>
                  <a:close/>
                </a:path>
              </a:pathLst>
            </a:custGeom>
            <a:solidFill>
              <a:srgbClr val="B8CEE0"/>
            </a:solidFill>
            <a:ln w="9525">
              <a:noFill/>
              <a:round/>
              <a:headEnd/>
              <a:tailEnd/>
            </a:ln>
          </p:spPr>
          <p:txBody>
            <a:bodyPr>
              <a:prstTxWarp prst="textNoShape">
                <a:avLst/>
              </a:prstTxWarp>
            </a:bodyPr>
            <a:lstStyle/>
            <a:p>
              <a:endParaRPr lang="en-US"/>
            </a:p>
          </p:txBody>
        </p:sp>
        <p:sp>
          <p:nvSpPr>
            <p:cNvPr id="644527" name="Freeform 431"/>
            <p:cNvSpPr>
              <a:spLocks/>
            </p:cNvSpPr>
            <p:nvPr/>
          </p:nvSpPr>
          <p:spPr bwMode="auto">
            <a:xfrm>
              <a:off x="1818" y="1254"/>
              <a:ext cx="972" cy="707"/>
            </a:xfrm>
            <a:custGeom>
              <a:avLst/>
              <a:gdLst/>
              <a:ahLst/>
              <a:cxnLst>
                <a:cxn ang="0">
                  <a:pos x="15" y="68"/>
                </a:cxn>
                <a:cxn ang="0">
                  <a:pos x="16" y="59"/>
                </a:cxn>
                <a:cxn ang="0">
                  <a:pos x="2" y="40"/>
                </a:cxn>
                <a:cxn ang="0">
                  <a:pos x="25" y="13"/>
                </a:cxn>
                <a:cxn ang="0">
                  <a:pos x="28" y="12"/>
                </a:cxn>
                <a:cxn ang="0">
                  <a:pos x="47" y="1"/>
                </a:cxn>
                <a:cxn ang="0">
                  <a:pos x="68" y="8"/>
                </a:cxn>
                <a:cxn ang="0">
                  <a:pos x="78" y="5"/>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5" y="62"/>
                    <a:pt x="16" y="59"/>
                  </a:cubicBezTo>
                  <a:cubicBezTo>
                    <a:pt x="8" y="55"/>
                    <a:pt x="3" y="48"/>
                    <a:pt x="2" y="40"/>
                  </a:cubicBezTo>
                  <a:cubicBezTo>
                    <a:pt x="0" y="26"/>
                    <a:pt x="11" y="14"/>
                    <a:pt x="25" y="13"/>
                  </a:cubicBezTo>
                  <a:cubicBezTo>
                    <a:pt x="26" y="13"/>
                    <a:pt x="27" y="12"/>
                    <a:pt x="28" y="12"/>
                  </a:cubicBezTo>
                  <a:cubicBezTo>
                    <a:pt x="32" y="6"/>
                    <a:pt x="38" y="2"/>
                    <a:pt x="47" y="1"/>
                  </a:cubicBezTo>
                  <a:cubicBezTo>
                    <a:pt x="55" y="0"/>
                    <a:pt x="63" y="3"/>
                    <a:pt x="68" y="8"/>
                  </a:cubicBezTo>
                  <a:cubicBezTo>
                    <a:pt x="71" y="6"/>
                    <a:pt x="75" y="5"/>
                    <a:pt x="78" y="5"/>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89"/>
                    <a:pt x="43" y="90"/>
                  </a:cubicBezTo>
                  <a:cubicBezTo>
                    <a:pt x="29" y="91"/>
                    <a:pt x="16" y="82"/>
                    <a:pt x="15" y="68"/>
                  </a:cubicBezTo>
                  <a:close/>
                </a:path>
              </a:pathLst>
            </a:custGeom>
            <a:solidFill>
              <a:srgbClr val="B9CEE0"/>
            </a:solidFill>
            <a:ln w="9525">
              <a:noFill/>
              <a:round/>
              <a:headEnd/>
              <a:tailEnd/>
            </a:ln>
          </p:spPr>
          <p:txBody>
            <a:bodyPr>
              <a:prstTxWarp prst="textNoShape">
                <a:avLst/>
              </a:prstTxWarp>
            </a:bodyPr>
            <a:lstStyle/>
            <a:p>
              <a:endParaRPr lang="en-US"/>
            </a:p>
          </p:txBody>
        </p:sp>
        <p:sp>
          <p:nvSpPr>
            <p:cNvPr id="644528" name="Freeform 432"/>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7" y="18"/>
                </a:cxn>
                <a:cxn ang="0">
                  <a:pos x="151" y="39"/>
                </a:cxn>
                <a:cxn ang="0">
                  <a:pos x="142" y="60"/>
                </a:cxn>
                <a:cxn ang="0">
                  <a:pos x="142" y="61"/>
                </a:cxn>
                <a:cxn ang="0">
                  <a:pos x="120" y="87"/>
                </a:cxn>
                <a:cxn ang="0">
                  <a:pos x="105" y="83"/>
                </a:cxn>
                <a:cxn ang="0">
                  <a:pos x="90" y="89"/>
                </a:cxn>
                <a:cxn ang="0">
                  <a:pos x="72" y="84"/>
                </a:cxn>
                <a:cxn ang="0">
                  <a:pos x="69" y="85"/>
                </a:cxn>
                <a:cxn ang="0">
                  <a:pos x="53" y="82"/>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9"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4"/>
                    <a:pt x="88" y="6"/>
                  </a:cubicBezTo>
                  <a:cubicBezTo>
                    <a:pt x="91" y="4"/>
                    <a:pt x="96" y="2"/>
                    <a:pt x="100" y="2"/>
                  </a:cubicBezTo>
                  <a:cubicBezTo>
                    <a:pt x="112" y="0"/>
                    <a:pt x="123" y="7"/>
                    <a:pt x="127"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5"/>
                    <a:pt x="70" y="85"/>
                    <a:pt x="69" y="85"/>
                  </a:cubicBezTo>
                  <a:cubicBezTo>
                    <a:pt x="63" y="85"/>
                    <a:pt x="58" y="84"/>
                    <a:pt x="53" y="82"/>
                  </a:cubicBezTo>
                  <a:cubicBezTo>
                    <a:pt x="50" y="84"/>
                    <a:pt x="46" y="86"/>
                    <a:pt x="41" y="86"/>
                  </a:cubicBezTo>
                  <a:cubicBezTo>
                    <a:pt x="27" y="88"/>
                    <a:pt x="15" y="78"/>
                    <a:pt x="14" y="65"/>
                  </a:cubicBezTo>
                  <a:close/>
                </a:path>
              </a:pathLst>
            </a:custGeom>
            <a:solidFill>
              <a:srgbClr val="C9DAE7"/>
            </a:solidFill>
            <a:ln w="9525">
              <a:noFill/>
              <a:round/>
              <a:headEnd/>
              <a:tailEnd/>
            </a:ln>
          </p:spPr>
          <p:txBody>
            <a:bodyPr>
              <a:prstTxWarp prst="textNoShape">
                <a:avLst/>
              </a:prstTxWarp>
            </a:bodyPr>
            <a:lstStyle/>
            <a:p>
              <a:endParaRPr lang="en-US"/>
            </a:p>
          </p:txBody>
        </p:sp>
        <p:sp>
          <p:nvSpPr>
            <p:cNvPr id="644529" name="Freeform 433"/>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10"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5"/>
                    <a:pt x="88" y="6"/>
                  </a:cubicBezTo>
                  <a:cubicBezTo>
                    <a:pt x="91" y="4"/>
                    <a:pt x="96" y="2"/>
                    <a:pt x="100" y="2"/>
                  </a:cubicBezTo>
                  <a:cubicBezTo>
                    <a:pt x="112" y="0"/>
                    <a:pt x="123" y="7"/>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8"/>
                    <a:pt x="15" y="78"/>
                    <a:pt x="14" y="65"/>
                  </a:cubicBezTo>
                  <a:close/>
                </a:path>
              </a:pathLst>
            </a:custGeom>
            <a:solidFill>
              <a:srgbClr val="CADAE8"/>
            </a:solidFill>
            <a:ln w="9525">
              <a:noFill/>
              <a:round/>
              <a:headEnd/>
              <a:tailEnd/>
            </a:ln>
          </p:spPr>
          <p:txBody>
            <a:bodyPr>
              <a:prstTxWarp prst="textNoShape">
                <a:avLst/>
              </a:prstTxWarp>
            </a:bodyPr>
            <a:lstStyle/>
            <a:p>
              <a:endParaRPr lang="en-US"/>
            </a:p>
          </p:txBody>
        </p:sp>
        <p:sp>
          <p:nvSpPr>
            <p:cNvPr id="644530" name="Freeform 434"/>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4" y="59"/>
                    <a:pt x="14" y="56"/>
                  </a:cubicBezTo>
                  <a:cubicBezTo>
                    <a:pt x="7"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4"/>
                  </a:cubicBezTo>
                  <a:cubicBezTo>
                    <a:pt x="80" y="4"/>
                    <a:pt x="84" y="5"/>
                    <a:pt x="88" y="6"/>
                  </a:cubicBezTo>
                  <a:cubicBezTo>
                    <a:pt x="91" y="4"/>
                    <a:pt x="95" y="2"/>
                    <a:pt x="100" y="2"/>
                  </a:cubicBezTo>
                  <a:cubicBezTo>
                    <a:pt x="112" y="1"/>
                    <a:pt x="123" y="8"/>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6"/>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7"/>
                    <a:pt x="15" y="78"/>
                    <a:pt x="14" y="65"/>
                  </a:cubicBezTo>
                  <a:close/>
                </a:path>
              </a:pathLst>
            </a:custGeom>
            <a:solidFill>
              <a:srgbClr val="CBDBE8"/>
            </a:solidFill>
            <a:ln w="9525">
              <a:noFill/>
              <a:round/>
              <a:headEnd/>
              <a:tailEnd/>
            </a:ln>
          </p:spPr>
          <p:txBody>
            <a:bodyPr>
              <a:prstTxWarp prst="textNoShape">
                <a:avLst/>
              </a:prstTxWarp>
            </a:bodyPr>
            <a:lstStyle/>
            <a:p>
              <a:endParaRPr lang="en-US"/>
            </a:p>
          </p:txBody>
        </p:sp>
        <p:sp>
          <p:nvSpPr>
            <p:cNvPr id="644531" name="Freeform 435"/>
            <p:cNvSpPr>
              <a:spLocks/>
            </p:cNvSpPr>
            <p:nvPr/>
          </p:nvSpPr>
          <p:spPr bwMode="auto">
            <a:xfrm>
              <a:off x="1836" y="1267"/>
              <a:ext cx="936" cy="681"/>
            </a:xfrm>
            <a:custGeom>
              <a:avLst/>
              <a:gdLst/>
              <a:ahLst/>
              <a:cxnLst>
                <a:cxn ang="0">
                  <a:pos x="14" y="65"/>
                </a:cxn>
                <a:cxn ang="0">
                  <a:pos x="15" y="56"/>
                </a:cxn>
                <a:cxn ang="0">
                  <a:pos x="1" y="38"/>
                </a:cxn>
                <a:cxn ang="0">
                  <a:pos x="23" y="12"/>
                </a:cxn>
                <a:cxn ang="0">
                  <a:pos x="26" y="12"/>
                </a:cxn>
                <a:cxn ang="0">
                  <a:pos x="45" y="1"/>
                </a:cxn>
                <a:cxn ang="0">
                  <a:pos x="65" y="8"/>
                </a:cxn>
                <a:cxn ang="0">
                  <a:pos x="75" y="5"/>
                </a:cxn>
                <a:cxn ang="0">
                  <a:pos x="88" y="6"/>
                </a:cxn>
                <a:cxn ang="0">
                  <a:pos x="100" y="2"/>
                </a:cxn>
                <a:cxn ang="0">
                  <a:pos x="126" y="18"/>
                </a:cxn>
                <a:cxn ang="0">
                  <a:pos x="151" y="39"/>
                </a:cxn>
                <a:cxn ang="0">
                  <a:pos x="142" y="60"/>
                </a:cxn>
                <a:cxn ang="0">
                  <a:pos x="142" y="61"/>
                </a:cxn>
                <a:cxn ang="0">
                  <a:pos x="120" y="87"/>
                </a:cxn>
                <a:cxn ang="0">
                  <a:pos x="104" y="83"/>
                </a:cxn>
                <a:cxn ang="0">
                  <a:pos x="90" y="89"/>
                </a:cxn>
                <a:cxn ang="0">
                  <a:pos x="72" y="84"/>
                </a:cxn>
                <a:cxn ang="0">
                  <a:pos x="69" y="85"/>
                </a:cxn>
                <a:cxn ang="0">
                  <a:pos x="53" y="81"/>
                </a:cxn>
                <a:cxn ang="0">
                  <a:pos x="41" y="86"/>
                </a:cxn>
                <a:cxn ang="0">
                  <a:pos x="14" y="65"/>
                </a:cxn>
              </a:cxnLst>
              <a:rect l="0" t="0" r="r" b="b"/>
              <a:pathLst>
                <a:path w="151" h="90">
                  <a:moveTo>
                    <a:pt x="14" y="65"/>
                  </a:moveTo>
                  <a:cubicBezTo>
                    <a:pt x="13" y="62"/>
                    <a:pt x="14" y="59"/>
                    <a:pt x="15" y="56"/>
                  </a:cubicBezTo>
                  <a:cubicBezTo>
                    <a:pt x="8"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5"/>
                  </a:cubicBezTo>
                  <a:cubicBezTo>
                    <a:pt x="80" y="4"/>
                    <a:pt x="84" y="5"/>
                    <a:pt x="88" y="6"/>
                  </a:cubicBezTo>
                  <a:cubicBezTo>
                    <a:pt x="91" y="4"/>
                    <a:pt x="95" y="2"/>
                    <a:pt x="100" y="2"/>
                  </a:cubicBezTo>
                  <a:cubicBezTo>
                    <a:pt x="112" y="1"/>
                    <a:pt x="123" y="8"/>
                    <a:pt x="126" y="18"/>
                  </a:cubicBezTo>
                  <a:cubicBezTo>
                    <a:pt x="139" y="18"/>
                    <a:pt x="149" y="27"/>
                    <a:pt x="151" y="39"/>
                  </a:cubicBezTo>
                  <a:cubicBezTo>
                    <a:pt x="151" y="47"/>
                    <a:pt x="148" y="55"/>
                    <a:pt x="142" y="60"/>
                  </a:cubicBezTo>
                  <a:cubicBezTo>
                    <a:pt x="142" y="60"/>
                    <a:pt x="142" y="60"/>
                    <a:pt x="142" y="61"/>
                  </a:cubicBezTo>
                  <a:cubicBezTo>
                    <a:pt x="144" y="74"/>
                    <a:pt x="134" y="85"/>
                    <a:pt x="120" y="87"/>
                  </a:cubicBezTo>
                  <a:cubicBezTo>
                    <a:pt x="115" y="87"/>
                    <a:pt x="109" y="86"/>
                    <a:pt x="104" y="83"/>
                  </a:cubicBezTo>
                  <a:cubicBezTo>
                    <a:pt x="101" y="86"/>
                    <a:pt x="96" y="89"/>
                    <a:pt x="90" y="89"/>
                  </a:cubicBezTo>
                  <a:cubicBezTo>
                    <a:pt x="84" y="90"/>
                    <a:pt x="77" y="88"/>
                    <a:pt x="72" y="84"/>
                  </a:cubicBezTo>
                  <a:cubicBezTo>
                    <a:pt x="71" y="84"/>
                    <a:pt x="70" y="84"/>
                    <a:pt x="69" y="85"/>
                  </a:cubicBezTo>
                  <a:cubicBezTo>
                    <a:pt x="63" y="85"/>
                    <a:pt x="58" y="84"/>
                    <a:pt x="53" y="81"/>
                  </a:cubicBezTo>
                  <a:cubicBezTo>
                    <a:pt x="50" y="84"/>
                    <a:pt x="46" y="85"/>
                    <a:pt x="41" y="86"/>
                  </a:cubicBezTo>
                  <a:cubicBezTo>
                    <a:pt x="28" y="87"/>
                    <a:pt x="15" y="78"/>
                    <a:pt x="14" y="65"/>
                  </a:cubicBezTo>
                  <a:close/>
                </a:path>
              </a:pathLst>
            </a:custGeom>
            <a:solidFill>
              <a:srgbClr val="CDDCE9"/>
            </a:solidFill>
            <a:ln w="9525">
              <a:noFill/>
              <a:round/>
              <a:headEnd/>
              <a:tailEnd/>
            </a:ln>
          </p:spPr>
          <p:txBody>
            <a:bodyPr>
              <a:prstTxWarp prst="textNoShape">
                <a:avLst/>
              </a:prstTxWarp>
            </a:bodyPr>
            <a:lstStyle/>
            <a:p>
              <a:endParaRPr lang="en-US"/>
            </a:p>
          </p:txBody>
        </p:sp>
      </p:grpSp>
      <p:sp>
        <p:nvSpPr>
          <p:cNvPr id="644532" name="Text Box 436"/>
          <p:cNvSpPr txBox="1">
            <a:spLocks noChangeArrowheads="1"/>
          </p:cNvSpPr>
          <p:nvPr/>
        </p:nvSpPr>
        <p:spPr bwMode="auto">
          <a:xfrm>
            <a:off x="5775325" y="4191000"/>
            <a:ext cx="768350" cy="457200"/>
          </a:xfrm>
          <a:prstGeom prst="rect">
            <a:avLst/>
          </a:prstGeom>
          <a:noFill/>
          <a:ln w="12700">
            <a:noFill/>
            <a:miter lim="800000"/>
            <a:headEnd type="none" w="sm" len="sm"/>
            <a:tailEnd type="none" w="sm" len="sm"/>
          </a:ln>
          <a:effectLst/>
        </p:spPr>
        <p:txBody>
          <a:bodyPr wrap="none" lIns="92075" tIns="46038" rIns="92075" bIns="46038" anchor="ctr">
            <a:prstTxWarp prst="textNoShape">
              <a:avLst/>
            </a:prstTxWarp>
            <a:spAutoFit/>
          </a:bodyPr>
          <a:lstStyle/>
          <a:p>
            <a:pPr algn="ctr"/>
            <a:r>
              <a:rPr lang="en-US" sz="1200" b="1">
                <a:latin typeface="Optima" charset="0"/>
              </a:rPr>
              <a:t>PSTN</a:t>
            </a:r>
          </a:p>
          <a:p>
            <a:pPr algn="ctr"/>
            <a:r>
              <a:rPr lang="en-US" sz="1200" b="1">
                <a:latin typeface="Optima" charset="0"/>
              </a:rPr>
              <a:t>Network</a:t>
            </a:r>
          </a:p>
        </p:txBody>
      </p:sp>
      <p:grpSp>
        <p:nvGrpSpPr>
          <p:cNvPr id="644533" name="Group 437"/>
          <p:cNvGrpSpPr>
            <a:grpSpLocks/>
          </p:cNvGrpSpPr>
          <p:nvPr/>
        </p:nvGrpSpPr>
        <p:grpSpPr bwMode="auto">
          <a:xfrm>
            <a:off x="3060700" y="2755900"/>
            <a:ext cx="655638" cy="346075"/>
            <a:chOff x="2017" y="2448"/>
            <a:chExt cx="620" cy="314"/>
          </a:xfrm>
        </p:grpSpPr>
        <p:sp>
          <p:nvSpPr>
            <p:cNvPr id="644534" name="Freeform 438"/>
            <p:cNvSpPr>
              <a:spLocks/>
            </p:cNvSpPr>
            <p:nvPr/>
          </p:nvSpPr>
          <p:spPr bwMode="auto">
            <a:xfrm>
              <a:off x="2027" y="2453"/>
              <a:ext cx="329" cy="298"/>
            </a:xfrm>
            <a:custGeom>
              <a:avLst/>
              <a:gdLst/>
              <a:ahLst/>
              <a:cxnLst>
                <a:cxn ang="0">
                  <a:pos x="657" y="0"/>
                </a:cxn>
                <a:cxn ang="0">
                  <a:pos x="0" y="36"/>
                </a:cxn>
                <a:cxn ang="0">
                  <a:pos x="0" y="847"/>
                </a:cxn>
                <a:cxn ang="0">
                  <a:pos x="49" y="850"/>
                </a:cxn>
                <a:cxn ang="0">
                  <a:pos x="657" y="893"/>
                </a:cxn>
                <a:cxn ang="0">
                  <a:pos x="657" y="0"/>
                </a:cxn>
              </a:cxnLst>
              <a:rect l="0" t="0" r="r" b="b"/>
              <a:pathLst>
                <a:path w="657" h="893">
                  <a:moveTo>
                    <a:pt x="657" y="0"/>
                  </a:moveTo>
                  <a:lnTo>
                    <a:pt x="0" y="36"/>
                  </a:lnTo>
                  <a:lnTo>
                    <a:pt x="0" y="847"/>
                  </a:lnTo>
                  <a:lnTo>
                    <a:pt x="49" y="850"/>
                  </a:lnTo>
                  <a:lnTo>
                    <a:pt x="657" y="893"/>
                  </a:lnTo>
                  <a:lnTo>
                    <a:pt x="657" y="0"/>
                  </a:lnTo>
                  <a:close/>
                </a:path>
              </a:pathLst>
            </a:custGeom>
            <a:solidFill>
              <a:srgbClr val="FFCCFF"/>
            </a:solidFill>
            <a:ln w="0">
              <a:solidFill>
                <a:srgbClr val="000000"/>
              </a:solidFill>
              <a:prstDash val="solid"/>
              <a:round/>
              <a:headEnd/>
              <a:tailEnd/>
            </a:ln>
          </p:spPr>
          <p:txBody>
            <a:bodyPr>
              <a:prstTxWarp prst="textNoShape">
                <a:avLst/>
              </a:prstTxWarp>
            </a:bodyPr>
            <a:lstStyle/>
            <a:p>
              <a:endParaRPr lang="en-US"/>
            </a:p>
          </p:txBody>
        </p:sp>
        <p:sp>
          <p:nvSpPr>
            <p:cNvPr id="644535" name="Freeform 439"/>
            <p:cNvSpPr>
              <a:spLocks/>
            </p:cNvSpPr>
            <p:nvPr/>
          </p:nvSpPr>
          <p:spPr bwMode="auto">
            <a:xfrm>
              <a:off x="2356" y="2453"/>
              <a:ext cx="15" cy="298"/>
            </a:xfrm>
            <a:custGeom>
              <a:avLst/>
              <a:gdLst/>
              <a:ahLst/>
              <a:cxnLst>
                <a:cxn ang="0">
                  <a:pos x="22" y="887"/>
                </a:cxn>
                <a:cxn ang="0">
                  <a:pos x="31" y="885"/>
                </a:cxn>
                <a:cxn ang="0">
                  <a:pos x="31" y="7"/>
                </a:cxn>
                <a:cxn ang="0">
                  <a:pos x="0" y="0"/>
                </a:cxn>
                <a:cxn ang="0">
                  <a:pos x="0" y="893"/>
                </a:cxn>
                <a:cxn ang="0">
                  <a:pos x="22" y="887"/>
                </a:cxn>
              </a:cxnLst>
              <a:rect l="0" t="0" r="r" b="b"/>
              <a:pathLst>
                <a:path w="31" h="893">
                  <a:moveTo>
                    <a:pt x="22" y="887"/>
                  </a:moveTo>
                  <a:lnTo>
                    <a:pt x="31" y="885"/>
                  </a:lnTo>
                  <a:lnTo>
                    <a:pt x="31" y="7"/>
                  </a:lnTo>
                  <a:lnTo>
                    <a:pt x="0" y="0"/>
                  </a:lnTo>
                  <a:lnTo>
                    <a:pt x="0" y="893"/>
                  </a:lnTo>
                  <a:lnTo>
                    <a:pt x="22" y="887"/>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36" name="Freeform 440"/>
            <p:cNvSpPr>
              <a:spLocks/>
            </p:cNvSpPr>
            <p:nvPr/>
          </p:nvSpPr>
          <p:spPr bwMode="auto">
            <a:xfrm>
              <a:off x="2371" y="2467"/>
              <a:ext cx="247" cy="281"/>
            </a:xfrm>
            <a:custGeom>
              <a:avLst/>
              <a:gdLst/>
              <a:ahLst/>
              <a:cxnLst>
                <a:cxn ang="0">
                  <a:pos x="447" y="745"/>
                </a:cxn>
                <a:cxn ang="0">
                  <a:pos x="467" y="741"/>
                </a:cxn>
                <a:cxn ang="0">
                  <a:pos x="495" y="735"/>
                </a:cxn>
                <a:cxn ang="0">
                  <a:pos x="495" y="92"/>
                </a:cxn>
                <a:cxn ang="0">
                  <a:pos x="0" y="0"/>
                </a:cxn>
                <a:cxn ang="0">
                  <a:pos x="0" y="844"/>
                </a:cxn>
                <a:cxn ang="0">
                  <a:pos x="447" y="745"/>
                </a:cxn>
              </a:cxnLst>
              <a:rect l="0" t="0" r="r" b="b"/>
              <a:pathLst>
                <a:path w="495" h="844">
                  <a:moveTo>
                    <a:pt x="447" y="745"/>
                  </a:moveTo>
                  <a:lnTo>
                    <a:pt x="467" y="741"/>
                  </a:lnTo>
                  <a:lnTo>
                    <a:pt x="495" y="735"/>
                  </a:lnTo>
                  <a:lnTo>
                    <a:pt x="495" y="92"/>
                  </a:lnTo>
                  <a:lnTo>
                    <a:pt x="0" y="0"/>
                  </a:lnTo>
                  <a:lnTo>
                    <a:pt x="0" y="844"/>
                  </a:lnTo>
                  <a:lnTo>
                    <a:pt x="447" y="745"/>
                  </a:lnTo>
                  <a:close/>
                </a:path>
              </a:pathLst>
            </a:custGeom>
            <a:solidFill>
              <a:srgbClr val="FF66FF"/>
            </a:solidFill>
            <a:ln w="0">
              <a:solidFill>
                <a:srgbClr val="000000"/>
              </a:solidFill>
              <a:prstDash val="solid"/>
              <a:round/>
              <a:headEnd/>
              <a:tailEnd/>
            </a:ln>
          </p:spPr>
          <p:txBody>
            <a:bodyPr>
              <a:prstTxWarp prst="textNoShape">
                <a:avLst/>
              </a:prstTxWarp>
            </a:bodyPr>
            <a:lstStyle/>
            <a:p>
              <a:endParaRPr lang="en-US"/>
            </a:p>
          </p:txBody>
        </p:sp>
        <p:sp>
          <p:nvSpPr>
            <p:cNvPr id="644537" name="Freeform 441"/>
            <p:cNvSpPr>
              <a:spLocks/>
            </p:cNvSpPr>
            <p:nvPr/>
          </p:nvSpPr>
          <p:spPr bwMode="auto">
            <a:xfrm>
              <a:off x="2181" y="2470"/>
              <a:ext cx="15" cy="248"/>
            </a:xfrm>
            <a:custGeom>
              <a:avLst/>
              <a:gdLst/>
              <a:ahLst/>
              <a:cxnLst>
                <a:cxn ang="0">
                  <a:pos x="0" y="744"/>
                </a:cxn>
                <a:cxn ang="0">
                  <a:pos x="22" y="691"/>
                </a:cxn>
                <a:cxn ang="0">
                  <a:pos x="22" y="402"/>
                </a:cxn>
                <a:cxn ang="0">
                  <a:pos x="14" y="402"/>
                </a:cxn>
                <a:cxn ang="0">
                  <a:pos x="28" y="352"/>
                </a:cxn>
                <a:cxn ang="0">
                  <a:pos x="28" y="315"/>
                </a:cxn>
                <a:cxn ang="0">
                  <a:pos x="14" y="315"/>
                </a:cxn>
                <a:cxn ang="0">
                  <a:pos x="30" y="268"/>
                </a:cxn>
                <a:cxn ang="0">
                  <a:pos x="30" y="8"/>
                </a:cxn>
                <a:cxn ang="0">
                  <a:pos x="0" y="0"/>
                </a:cxn>
                <a:cxn ang="0">
                  <a:pos x="0" y="744"/>
                </a:cxn>
              </a:cxnLst>
              <a:rect l="0" t="0" r="r" b="b"/>
              <a:pathLst>
                <a:path w="30" h="744">
                  <a:moveTo>
                    <a:pt x="0" y="744"/>
                  </a:moveTo>
                  <a:lnTo>
                    <a:pt x="22" y="691"/>
                  </a:lnTo>
                  <a:lnTo>
                    <a:pt x="22" y="402"/>
                  </a:lnTo>
                  <a:lnTo>
                    <a:pt x="14" y="402"/>
                  </a:lnTo>
                  <a:lnTo>
                    <a:pt x="28" y="352"/>
                  </a:lnTo>
                  <a:lnTo>
                    <a:pt x="28" y="315"/>
                  </a:lnTo>
                  <a:lnTo>
                    <a:pt x="14" y="315"/>
                  </a:lnTo>
                  <a:lnTo>
                    <a:pt x="30" y="268"/>
                  </a:lnTo>
                  <a:lnTo>
                    <a:pt x="30" y="8"/>
                  </a:lnTo>
                  <a:lnTo>
                    <a:pt x="0" y="0"/>
                  </a:lnTo>
                  <a:lnTo>
                    <a:pt x="0" y="74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38" name="Freeform 442"/>
            <p:cNvSpPr>
              <a:spLocks/>
            </p:cNvSpPr>
            <p:nvPr/>
          </p:nvSpPr>
          <p:spPr bwMode="auto">
            <a:xfrm>
              <a:off x="2618" y="2488"/>
              <a:ext cx="10" cy="224"/>
            </a:xfrm>
            <a:custGeom>
              <a:avLst/>
              <a:gdLst/>
              <a:ahLst/>
              <a:cxnLst>
                <a:cxn ang="0">
                  <a:pos x="0" y="0"/>
                </a:cxn>
                <a:cxn ang="0">
                  <a:pos x="0" y="672"/>
                </a:cxn>
                <a:cxn ang="0">
                  <a:pos x="18" y="669"/>
                </a:cxn>
                <a:cxn ang="0">
                  <a:pos x="18" y="3"/>
                </a:cxn>
                <a:cxn ang="0">
                  <a:pos x="0" y="0"/>
                </a:cxn>
              </a:cxnLst>
              <a:rect l="0" t="0" r="r" b="b"/>
              <a:pathLst>
                <a:path w="18" h="672">
                  <a:moveTo>
                    <a:pt x="0" y="0"/>
                  </a:moveTo>
                  <a:lnTo>
                    <a:pt x="0" y="672"/>
                  </a:lnTo>
                  <a:lnTo>
                    <a:pt x="18" y="669"/>
                  </a:lnTo>
                  <a:lnTo>
                    <a:pt x="18" y="3"/>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39" name="Freeform 443"/>
            <p:cNvSpPr>
              <a:spLocks/>
            </p:cNvSpPr>
            <p:nvPr/>
          </p:nvSpPr>
          <p:spPr bwMode="auto">
            <a:xfrm>
              <a:off x="2600" y="2511"/>
              <a:ext cx="14" cy="190"/>
            </a:xfrm>
            <a:custGeom>
              <a:avLst/>
              <a:gdLst/>
              <a:ahLst/>
              <a:cxnLst>
                <a:cxn ang="0">
                  <a:pos x="0" y="0"/>
                </a:cxn>
                <a:cxn ang="0">
                  <a:pos x="0" y="569"/>
                </a:cxn>
                <a:cxn ang="0">
                  <a:pos x="26" y="565"/>
                </a:cxn>
                <a:cxn ang="0">
                  <a:pos x="26" y="4"/>
                </a:cxn>
                <a:cxn ang="0">
                  <a:pos x="0" y="0"/>
                </a:cxn>
              </a:cxnLst>
              <a:rect l="0" t="0" r="r" b="b"/>
              <a:pathLst>
                <a:path w="26" h="569">
                  <a:moveTo>
                    <a:pt x="0" y="0"/>
                  </a:moveTo>
                  <a:lnTo>
                    <a:pt x="0" y="569"/>
                  </a:lnTo>
                  <a:lnTo>
                    <a:pt x="26" y="565"/>
                  </a:lnTo>
                  <a:lnTo>
                    <a:pt x="26" y="4"/>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40" name="Freeform 444"/>
            <p:cNvSpPr>
              <a:spLocks/>
            </p:cNvSpPr>
            <p:nvPr/>
          </p:nvSpPr>
          <p:spPr bwMode="auto">
            <a:xfrm>
              <a:off x="2052" y="2736"/>
              <a:ext cx="314" cy="21"/>
            </a:xfrm>
            <a:custGeom>
              <a:avLst/>
              <a:gdLst/>
              <a:ahLst/>
              <a:cxnLst>
                <a:cxn ang="0">
                  <a:pos x="630" y="37"/>
                </a:cxn>
                <a:cxn ang="0">
                  <a:pos x="608" y="43"/>
                </a:cxn>
                <a:cxn ang="0">
                  <a:pos x="0" y="0"/>
                </a:cxn>
                <a:cxn ang="0">
                  <a:pos x="0" y="19"/>
                </a:cxn>
                <a:cxn ang="0">
                  <a:pos x="610" y="63"/>
                </a:cxn>
                <a:cxn ang="0">
                  <a:pos x="630" y="58"/>
                </a:cxn>
                <a:cxn ang="0">
                  <a:pos x="630" y="37"/>
                </a:cxn>
              </a:cxnLst>
              <a:rect l="0" t="0" r="r" b="b"/>
              <a:pathLst>
                <a:path w="630" h="63">
                  <a:moveTo>
                    <a:pt x="630" y="37"/>
                  </a:moveTo>
                  <a:lnTo>
                    <a:pt x="608" y="43"/>
                  </a:lnTo>
                  <a:lnTo>
                    <a:pt x="0" y="0"/>
                  </a:lnTo>
                  <a:lnTo>
                    <a:pt x="0" y="19"/>
                  </a:lnTo>
                  <a:lnTo>
                    <a:pt x="610" y="63"/>
                  </a:lnTo>
                  <a:lnTo>
                    <a:pt x="630" y="58"/>
                  </a:lnTo>
                  <a:lnTo>
                    <a:pt x="630" y="3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41" name="Freeform 445"/>
            <p:cNvSpPr>
              <a:spLocks/>
            </p:cNvSpPr>
            <p:nvPr/>
          </p:nvSpPr>
          <p:spPr bwMode="auto">
            <a:xfrm>
              <a:off x="2371" y="2455"/>
              <a:ext cx="247" cy="42"/>
            </a:xfrm>
            <a:custGeom>
              <a:avLst/>
              <a:gdLst/>
              <a:ahLst/>
              <a:cxnLst>
                <a:cxn ang="0">
                  <a:pos x="495" y="97"/>
                </a:cxn>
                <a:cxn ang="0">
                  <a:pos x="0" y="0"/>
                </a:cxn>
                <a:cxn ang="0">
                  <a:pos x="0" y="34"/>
                </a:cxn>
                <a:cxn ang="0">
                  <a:pos x="495" y="126"/>
                </a:cxn>
                <a:cxn ang="0">
                  <a:pos x="495" y="97"/>
                </a:cxn>
              </a:cxnLst>
              <a:rect l="0" t="0" r="r" b="b"/>
              <a:pathLst>
                <a:path w="495" h="126">
                  <a:moveTo>
                    <a:pt x="495" y="97"/>
                  </a:moveTo>
                  <a:lnTo>
                    <a:pt x="0" y="0"/>
                  </a:lnTo>
                  <a:lnTo>
                    <a:pt x="0" y="34"/>
                  </a:lnTo>
                  <a:lnTo>
                    <a:pt x="495" y="126"/>
                  </a:lnTo>
                  <a:lnTo>
                    <a:pt x="495" y="97"/>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42" name="Freeform 446"/>
            <p:cNvSpPr>
              <a:spLocks/>
            </p:cNvSpPr>
            <p:nvPr/>
          </p:nvSpPr>
          <p:spPr bwMode="auto">
            <a:xfrm>
              <a:off x="2366" y="2715"/>
              <a:ext cx="228" cy="41"/>
            </a:xfrm>
            <a:custGeom>
              <a:avLst/>
              <a:gdLst/>
              <a:ahLst/>
              <a:cxnLst>
                <a:cxn ang="0">
                  <a:pos x="0" y="101"/>
                </a:cxn>
                <a:cxn ang="0">
                  <a:pos x="0" y="122"/>
                </a:cxn>
                <a:cxn ang="0">
                  <a:pos x="434" y="23"/>
                </a:cxn>
                <a:cxn ang="0">
                  <a:pos x="443" y="20"/>
                </a:cxn>
                <a:cxn ang="0">
                  <a:pos x="449" y="16"/>
                </a:cxn>
                <a:cxn ang="0">
                  <a:pos x="454" y="11"/>
                </a:cxn>
                <a:cxn ang="0">
                  <a:pos x="456" y="6"/>
                </a:cxn>
                <a:cxn ang="0">
                  <a:pos x="456" y="0"/>
                </a:cxn>
                <a:cxn ang="0">
                  <a:pos x="9" y="99"/>
                </a:cxn>
                <a:cxn ang="0">
                  <a:pos x="0" y="101"/>
                </a:cxn>
              </a:cxnLst>
              <a:rect l="0" t="0" r="r" b="b"/>
              <a:pathLst>
                <a:path w="456" h="122">
                  <a:moveTo>
                    <a:pt x="0" y="101"/>
                  </a:moveTo>
                  <a:lnTo>
                    <a:pt x="0" y="122"/>
                  </a:lnTo>
                  <a:lnTo>
                    <a:pt x="434" y="23"/>
                  </a:lnTo>
                  <a:lnTo>
                    <a:pt x="443" y="20"/>
                  </a:lnTo>
                  <a:lnTo>
                    <a:pt x="449" y="16"/>
                  </a:lnTo>
                  <a:lnTo>
                    <a:pt x="454" y="11"/>
                  </a:lnTo>
                  <a:lnTo>
                    <a:pt x="456" y="6"/>
                  </a:lnTo>
                  <a:lnTo>
                    <a:pt x="456" y="0"/>
                  </a:lnTo>
                  <a:lnTo>
                    <a:pt x="9" y="99"/>
                  </a:lnTo>
                  <a:lnTo>
                    <a:pt x="0" y="101"/>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43" name="Freeform 447"/>
            <p:cNvSpPr>
              <a:spLocks/>
            </p:cNvSpPr>
            <p:nvPr/>
          </p:nvSpPr>
          <p:spPr bwMode="auto">
            <a:xfrm>
              <a:off x="2192" y="2616"/>
              <a:ext cx="143" cy="89"/>
            </a:xfrm>
            <a:custGeom>
              <a:avLst/>
              <a:gdLst/>
              <a:ahLst/>
              <a:cxnLst>
                <a:cxn ang="0">
                  <a:pos x="0" y="253"/>
                </a:cxn>
                <a:cxn ang="0">
                  <a:pos x="285" y="266"/>
                </a:cxn>
                <a:cxn ang="0">
                  <a:pos x="285" y="3"/>
                </a:cxn>
                <a:cxn ang="0">
                  <a:pos x="0" y="0"/>
                </a:cxn>
                <a:cxn ang="0">
                  <a:pos x="0" y="253"/>
                </a:cxn>
              </a:cxnLst>
              <a:rect l="0" t="0" r="r" b="b"/>
              <a:pathLst>
                <a:path w="285" h="266">
                  <a:moveTo>
                    <a:pt x="0" y="253"/>
                  </a:moveTo>
                  <a:lnTo>
                    <a:pt x="285" y="266"/>
                  </a:lnTo>
                  <a:lnTo>
                    <a:pt x="285" y="3"/>
                  </a:lnTo>
                  <a:lnTo>
                    <a:pt x="0" y="0"/>
                  </a:lnTo>
                  <a:lnTo>
                    <a:pt x="0" y="253"/>
                  </a:lnTo>
                  <a:close/>
                </a:path>
              </a:pathLst>
            </a:custGeom>
            <a:solidFill>
              <a:schemeClr val="accent2"/>
            </a:solidFill>
            <a:ln w="0">
              <a:solidFill>
                <a:srgbClr val="000000"/>
              </a:solidFill>
              <a:prstDash val="solid"/>
              <a:round/>
              <a:headEnd/>
              <a:tailEnd/>
            </a:ln>
          </p:spPr>
          <p:txBody>
            <a:bodyPr>
              <a:prstTxWarp prst="textNoShape">
                <a:avLst/>
              </a:prstTxWarp>
            </a:bodyPr>
            <a:lstStyle/>
            <a:p>
              <a:endParaRPr lang="en-US"/>
            </a:p>
          </p:txBody>
        </p:sp>
        <p:sp>
          <p:nvSpPr>
            <p:cNvPr id="644544" name="Freeform 448"/>
            <p:cNvSpPr>
              <a:spLocks/>
            </p:cNvSpPr>
            <p:nvPr/>
          </p:nvSpPr>
          <p:spPr bwMode="auto">
            <a:xfrm>
              <a:off x="2404" y="2686"/>
              <a:ext cx="176" cy="39"/>
            </a:xfrm>
            <a:custGeom>
              <a:avLst/>
              <a:gdLst/>
              <a:ahLst/>
              <a:cxnLst>
                <a:cxn ang="0">
                  <a:pos x="0" y="116"/>
                </a:cxn>
                <a:cxn ang="0">
                  <a:pos x="352" y="51"/>
                </a:cxn>
                <a:cxn ang="0">
                  <a:pos x="352" y="0"/>
                </a:cxn>
                <a:cxn ang="0">
                  <a:pos x="0" y="57"/>
                </a:cxn>
                <a:cxn ang="0">
                  <a:pos x="0" y="116"/>
                </a:cxn>
              </a:cxnLst>
              <a:rect l="0" t="0" r="r" b="b"/>
              <a:pathLst>
                <a:path w="352" h="116">
                  <a:moveTo>
                    <a:pt x="0" y="116"/>
                  </a:moveTo>
                  <a:lnTo>
                    <a:pt x="352" y="51"/>
                  </a:lnTo>
                  <a:lnTo>
                    <a:pt x="352" y="0"/>
                  </a:lnTo>
                  <a:lnTo>
                    <a:pt x="0" y="57"/>
                  </a:lnTo>
                  <a:lnTo>
                    <a:pt x="0" y="116"/>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44545" name="Freeform 449"/>
            <p:cNvSpPr>
              <a:spLocks/>
            </p:cNvSpPr>
            <p:nvPr/>
          </p:nvSpPr>
          <p:spPr bwMode="auto">
            <a:xfrm>
              <a:off x="2181" y="2700"/>
              <a:ext cx="154" cy="23"/>
            </a:xfrm>
            <a:custGeom>
              <a:avLst/>
              <a:gdLst/>
              <a:ahLst/>
              <a:cxnLst>
                <a:cxn ang="0">
                  <a:pos x="0" y="53"/>
                </a:cxn>
                <a:cxn ang="0">
                  <a:pos x="307" y="69"/>
                </a:cxn>
                <a:cxn ang="0">
                  <a:pos x="307" y="13"/>
                </a:cxn>
                <a:cxn ang="0">
                  <a:pos x="22" y="0"/>
                </a:cxn>
                <a:cxn ang="0">
                  <a:pos x="0" y="53"/>
                </a:cxn>
              </a:cxnLst>
              <a:rect l="0" t="0" r="r" b="b"/>
              <a:pathLst>
                <a:path w="307" h="69">
                  <a:moveTo>
                    <a:pt x="0" y="53"/>
                  </a:moveTo>
                  <a:lnTo>
                    <a:pt x="307" y="69"/>
                  </a:lnTo>
                  <a:lnTo>
                    <a:pt x="307" y="13"/>
                  </a:lnTo>
                  <a:lnTo>
                    <a:pt x="22" y="0"/>
                  </a:lnTo>
                  <a:lnTo>
                    <a:pt x="0" y="5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46" name="Freeform 450"/>
            <p:cNvSpPr>
              <a:spLocks/>
            </p:cNvSpPr>
            <p:nvPr/>
          </p:nvSpPr>
          <p:spPr bwMode="auto">
            <a:xfrm>
              <a:off x="2181" y="2465"/>
              <a:ext cx="154" cy="8"/>
            </a:xfrm>
            <a:custGeom>
              <a:avLst/>
              <a:gdLst/>
              <a:ahLst/>
              <a:cxnLst>
                <a:cxn ang="0">
                  <a:pos x="0" y="15"/>
                </a:cxn>
                <a:cxn ang="0">
                  <a:pos x="30" y="23"/>
                </a:cxn>
                <a:cxn ang="0">
                  <a:pos x="307" y="10"/>
                </a:cxn>
                <a:cxn ang="0">
                  <a:pos x="307" y="0"/>
                </a:cxn>
                <a:cxn ang="0">
                  <a:pos x="0" y="15"/>
                </a:cxn>
              </a:cxnLst>
              <a:rect l="0" t="0" r="r" b="b"/>
              <a:pathLst>
                <a:path w="307" h="23">
                  <a:moveTo>
                    <a:pt x="0" y="15"/>
                  </a:moveTo>
                  <a:lnTo>
                    <a:pt x="30" y="23"/>
                  </a:lnTo>
                  <a:lnTo>
                    <a:pt x="307" y="10"/>
                  </a:lnTo>
                  <a:lnTo>
                    <a:pt x="307" y="0"/>
                  </a:lnTo>
                  <a:lnTo>
                    <a:pt x="0" y="15"/>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47" name="Freeform 451"/>
            <p:cNvSpPr>
              <a:spLocks/>
            </p:cNvSpPr>
            <p:nvPr/>
          </p:nvSpPr>
          <p:spPr bwMode="auto">
            <a:xfrm>
              <a:off x="2188" y="2587"/>
              <a:ext cx="147" cy="18"/>
            </a:xfrm>
            <a:custGeom>
              <a:avLst/>
              <a:gdLst/>
              <a:ahLst/>
              <a:cxnLst>
                <a:cxn ang="0">
                  <a:pos x="293" y="2"/>
                </a:cxn>
                <a:cxn ang="0">
                  <a:pos x="158" y="1"/>
                </a:cxn>
                <a:cxn ang="0">
                  <a:pos x="14" y="0"/>
                </a:cxn>
                <a:cxn ang="0">
                  <a:pos x="0" y="50"/>
                </a:cxn>
                <a:cxn ang="0">
                  <a:pos x="53" y="50"/>
                </a:cxn>
                <a:cxn ang="0">
                  <a:pos x="56" y="35"/>
                </a:cxn>
                <a:cxn ang="0">
                  <a:pos x="61" y="29"/>
                </a:cxn>
                <a:cxn ang="0">
                  <a:pos x="65" y="23"/>
                </a:cxn>
                <a:cxn ang="0">
                  <a:pos x="73" y="20"/>
                </a:cxn>
                <a:cxn ang="0">
                  <a:pos x="81" y="19"/>
                </a:cxn>
                <a:cxn ang="0">
                  <a:pos x="90" y="19"/>
                </a:cxn>
                <a:cxn ang="0">
                  <a:pos x="99" y="22"/>
                </a:cxn>
                <a:cxn ang="0">
                  <a:pos x="106" y="26"/>
                </a:cxn>
                <a:cxn ang="0">
                  <a:pos x="110" y="31"/>
                </a:cxn>
                <a:cxn ang="0">
                  <a:pos x="110" y="36"/>
                </a:cxn>
                <a:cxn ang="0">
                  <a:pos x="107" y="51"/>
                </a:cxn>
                <a:cxn ang="0">
                  <a:pos x="285" y="53"/>
                </a:cxn>
                <a:cxn ang="0">
                  <a:pos x="293" y="2"/>
                </a:cxn>
              </a:cxnLst>
              <a:rect l="0" t="0" r="r" b="b"/>
              <a:pathLst>
                <a:path w="293" h="53">
                  <a:moveTo>
                    <a:pt x="293" y="2"/>
                  </a:moveTo>
                  <a:lnTo>
                    <a:pt x="158" y="1"/>
                  </a:lnTo>
                  <a:lnTo>
                    <a:pt x="14" y="0"/>
                  </a:lnTo>
                  <a:lnTo>
                    <a:pt x="0" y="50"/>
                  </a:lnTo>
                  <a:lnTo>
                    <a:pt x="53" y="50"/>
                  </a:lnTo>
                  <a:lnTo>
                    <a:pt x="56" y="35"/>
                  </a:lnTo>
                  <a:lnTo>
                    <a:pt x="61" y="29"/>
                  </a:lnTo>
                  <a:lnTo>
                    <a:pt x="65" y="23"/>
                  </a:lnTo>
                  <a:lnTo>
                    <a:pt x="73" y="20"/>
                  </a:lnTo>
                  <a:lnTo>
                    <a:pt x="81" y="19"/>
                  </a:lnTo>
                  <a:lnTo>
                    <a:pt x="90" y="19"/>
                  </a:lnTo>
                  <a:lnTo>
                    <a:pt x="99" y="22"/>
                  </a:lnTo>
                  <a:lnTo>
                    <a:pt x="106" y="26"/>
                  </a:lnTo>
                  <a:lnTo>
                    <a:pt x="110" y="31"/>
                  </a:lnTo>
                  <a:lnTo>
                    <a:pt x="110" y="36"/>
                  </a:lnTo>
                  <a:lnTo>
                    <a:pt x="107" y="51"/>
                  </a:lnTo>
                  <a:lnTo>
                    <a:pt x="285" y="53"/>
                  </a:lnTo>
                  <a:lnTo>
                    <a:pt x="293" y="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48" name="Freeform 452"/>
            <p:cNvSpPr>
              <a:spLocks/>
            </p:cNvSpPr>
            <p:nvPr/>
          </p:nvSpPr>
          <p:spPr bwMode="auto">
            <a:xfrm>
              <a:off x="2192" y="2594"/>
              <a:ext cx="143" cy="23"/>
            </a:xfrm>
            <a:custGeom>
              <a:avLst/>
              <a:gdLst/>
              <a:ahLst/>
              <a:cxnLst>
                <a:cxn ang="0">
                  <a:pos x="0" y="65"/>
                </a:cxn>
                <a:cxn ang="0">
                  <a:pos x="285" y="68"/>
                </a:cxn>
                <a:cxn ang="0">
                  <a:pos x="285" y="32"/>
                </a:cxn>
                <a:cxn ang="0">
                  <a:pos x="277" y="32"/>
                </a:cxn>
                <a:cxn ang="0">
                  <a:pos x="99" y="30"/>
                </a:cxn>
                <a:cxn ang="0">
                  <a:pos x="102" y="15"/>
                </a:cxn>
                <a:cxn ang="0">
                  <a:pos x="102" y="10"/>
                </a:cxn>
                <a:cxn ang="0">
                  <a:pos x="98" y="5"/>
                </a:cxn>
                <a:cxn ang="0">
                  <a:pos x="91" y="1"/>
                </a:cxn>
                <a:cxn ang="0">
                  <a:pos x="82" y="0"/>
                </a:cxn>
                <a:cxn ang="0">
                  <a:pos x="79" y="0"/>
                </a:cxn>
                <a:cxn ang="0">
                  <a:pos x="73" y="1"/>
                </a:cxn>
                <a:cxn ang="0">
                  <a:pos x="68" y="2"/>
                </a:cxn>
                <a:cxn ang="0">
                  <a:pos x="63" y="5"/>
                </a:cxn>
                <a:cxn ang="0">
                  <a:pos x="71" y="3"/>
                </a:cxn>
                <a:cxn ang="0">
                  <a:pos x="76" y="3"/>
                </a:cxn>
                <a:cxn ang="0">
                  <a:pos x="82" y="4"/>
                </a:cxn>
                <a:cxn ang="0">
                  <a:pos x="87" y="6"/>
                </a:cxn>
                <a:cxn ang="0">
                  <a:pos x="91" y="8"/>
                </a:cxn>
                <a:cxn ang="0">
                  <a:pos x="94" y="12"/>
                </a:cxn>
                <a:cxn ang="0">
                  <a:pos x="94" y="20"/>
                </a:cxn>
                <a:cxn ang="0">
                  <a:pos x="91" y="23"/>
                </a:cxn>
                <a:cxn ang="0">
                  <a:pos x="87" y="26"/>
                </a:cxn>
                <a:cxn ang="0">
                  <a:pos x="82" y="28"/>
                </a:cxn>
                <a:cxn ang="0">
                  <a:pos x="70" y="28"/>
                </a:cxn>
                <a:cxn ang="0">
                  <a:pos x="65" y="27"/>
                </a:cxn>
                <a:cxn ang="0">
                  <a:pos x="62" y="25"/>
                </a:cxn>
                <a:cxn ang="0">
                  <a:pos x="59" y="22"/>
                </a:cxn>
                <a:cxn ang="0">
                  <a:pos x="56" y="30"/>
                </a:cxn>
                <a:cxn ang="0">
                  <a:pos x="45" y="29"/>
                </a:cxn>
                <a:cxn ang="0">
                  <a:pos x="0" y="29"/>
                </a:cxn>
                <a:cxn ang="0">
                  <a:pos x="0" y="65"/>
                </a:cxn>
              </a:cxnLst>
              <a:rect l="0" t="0" r="r" b="b"/>
              <a:pathLst>
                <a:path w="285" h="68">
                  <a:moveTo>
                    <a:pt x="0" y="65"/>
                  </a:moveTo>
                  <a:lnTo>
                    <a:pt x="285" y="68"/>
                  </a:lnTo>
                  <a:lnTo>
                    <a:pt x="285" y="32"/>
                  </a:lnTo>
                  <a:lnTo>
                    <a:pt x="277" y="32"/>
                  </a:lnTo>
                  <a:lnTo>
                    <a:pt x="99" y="30"/>
                  </a:lnTo>
                  <a:lnTo>
                    <a:pt x="102" y="15"/>
                  </a:lnTo>
                  <a:lnTo>
                    <a:pt x="102" y="10"/>
                  </a:lnTo>
                  <a:lnTo>
                    <a:pt x="98" y="5"/>
                  </a:lnTo>
                  <a:lnTo>
                    <a:pt x="91" y="1"/>
                  </a:lnTo>
                  <a:lnTo>
                    <a:pt x="82" y="0"/>
                  </a:lnTo>
                  <a:lnTo>
                    <a:pt x="79" y="0"/>
                  </a:lnTo>
                  <a:lnTo>
                    <a:pt x="73" y="1"/>
                  </a:lnTo>
                  <a:lnTo>
                    <a:pt x="68" y="2"/>
                  </a:lnTo>
                  <a:lnTo>
                    <a:pt x="63" y="5"/>
                  </a:lnTo>
                  <a:lnTo>
                    <a:pt x="71" y="3"/>
                  </a:lnTo>
                  <a:lnTo>
                    <a:pt x="76" y="3"/>
                  </a:lnTo>
                  <a:lnTo>
                    <a:pt x="82" y="4"/>
                  </a:lnTo>
                  <a:lnTo>
                    <a:pt x="87" y="6"/>
                  </a:lnTo>
                  <a:lnTo>
                    <a:pt x="91" y="8"/>
                  </a:lnTo>
                  <a:lnTo>
                    <a:pt x="94" y="12"/>
                  </a:lnTo>
                  <a:lnTo>
                    <a:pt x="94" y="20"/>
                  </a:lnTo>
                  <a:lnTo>
                    <a:pt x="91" y="23"/>
                  </a:lnTo>
                  <a:lnTo>
                    <a:pt x="87" y="26"/>
                  </a:lnTo>
                  <a:lnTo>
                    <a:pt x="82" y="28"/>
                  </a:lnTo>
                  <a:lnTo>
                    <a:pt x="70" y="28"/>
                  </a:lnTo>
                  <a:lnTo>
                    <a:pt x="65" y="27"/>
                  </a:lnTo>
                  <a:lnTo>
                    <a:pt x="62" y="25"/>
                  </a:lnTo>
                  <a:lnTo>
                    <a:pt x="59" y="22"/>
                  </a:lnTo>
                  <a:lnTo>
                    <a:pt x="56" y="30"/>
                  </a:lnTo>
                  <a:lnTo>
                    <a:pt x="45" y="29"/>
                  </a:lnTo>
                  <a:lnTo>
                    <a:pt x="0" y="29"/>
                  </a:lnTo>
                  <a:lnTo>
                    <a:pt x="0" y="65"/>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49" name="Freeform 453"/>
            <p:cNvSpPr>
              <a:spLocks/>
            </p:cNvSpPr>
            <p:nvPr/>
          </p:nvSpPr>
          <p:spPr bwMode="auto">
            <a:xfrm>
              <a:off x="2196" y="2491"/>
              <a:ext cx="139" cy="24"/>
            </a:xfrm>
            <a:custGeom>
              <a:avLst/>
              <a:gdLst/>
              <a:ahLst/>
              <a:cxnLst>
                <a:cxn ang="0">
                  <a:pos x="0" y="74"/>
                </a:cxn>
                <a:cxn ang="0">
                  <a:pos x="277" y="66"/>
                </a:cxn>
                <a:cxn ang="0">
                  <a:pos x="277" y="0"/>
                </a:cxn>
                <a:cxn ang="0">
                  <a:pos x="0" y="10"/>
                </a:cxn>
                <a:cxn ang="0">
                  <a:pos x="0" y="74"/>
                </a:cxn>
              </a:cxnLst>
              <a:rect l="0" t="0" r="r" b="b"/>
              <a:pathLst>
                <a:path w="277" h="74">
                  <a:moveTo>
                    <a:pt x="0" y="74"/>
                  </a:moveTo>
                  <a:lnTo>
                    <a:pt x="277" y="66"/>
                  </a:lnTo>
                  <a:lnTo>
                    <a:pt x="277" y="0"/>
                  </a:lnTo>
                  <a:lnTo>
                    <a:pt x="0" y="10"/>
                  </a:lnTo>
                  <a:lnTo>
                    <a:pt x="0" y="7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0" name="Freeform 454"/>
            <p:cNvSpPr>
              <a:spLocks/>
            </p:cNvSpPr>
            <p:nvPr/>
          </p:nvSpPr>
          <p:spPr bwMode="auto">
            <a:xfrm>
              <a:off x="2196" y="2535"/>
              <a:ext cx="139" cy="24"/>
            </a:xfrm>
            <a:custGeom>
              <a:avLst/>
              <a:gdLst/>
              <a:ahLst/>
              <a:cxnLst>
                <a:cxn ang="0">
                  <a:pos x="144" y="73"/>
                </a:cxn>
                <a:cxn ang="0">
                  <a:pos x="277" y="72"/>
                </a:cxn>
                <a:cxn ang="0">
                  <a:pos x="277" y="0"/>
                </a:cxn>
                <a:cxn ang="0">
                  <a:pos x="0" y="5"/>
                </a:cxn>
                <a:cxn ang="0">
                  <a:pos x="0" y="74"/>
                </a:cxn>
                <a:cxn ang="0">
                  <a:pos x="144" y="73"/>
                </a:cxn>
              </a:cxnLst>
              <a:rect l="0" t="0" r="r" b="b"/>
              <a:pathLst>
                <a:path w="277" h="74">
                  <a:moveTo>
                    <a:pt x="144" y="73"/>
                  </a:moveTo>
                  <a:lnTo>
                    <a:pt x="277" y="72"/>
                  </a:lnTo>
                  <a:lnTo>
                    <a:pt x="277" y="0"/>
                  </a:lnTo>
                  <a:lnTo>
                    <a:pt x="0" y="5"/>
                  </a:lnTo>
                  <a:lnTo>
                    <a:pt x="0" y="74"/>
                  </a:lnTo>
                  <a:lnTo>
                    <a:pt x="144" y="7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1" name="Freeform 455"/>
            <p:cNvSpPr>
              <a:spLocks/>
            </p:cNvSpPr>
            <p:nvPr/>
          </p:nvSpPr>
          <p:spPr bwMode="auto">
            <a:xfrm>
              <a:off x="2196" y="2513"/>
              <a:ext cx="139" cy="23"/>
            </a:xfrm>
            <a:custGeom>
              <a:avLst/>
              <a:gdLst/>
              <a:ahLst/>
              <a:cxnLst>
                <a:cxn ang="0">
                  <a:pos x="0" y="8"/>
                </a:cxn>
                <a:cxn ang="0">
                  <a:pos x="0" y="71"/>
                </a:cxn>
                <a:cxn ang="0">
                  <a:pos x="277" y="66"/>
                </a:cxn>
                <a:cxn ang="0">
                  <a:pos x="277" y="0"/>
                </a:cxn>
                <a:cxn ang="0">
                  <a:pos x="0" y="8"/>
                </a:cxn>
              </a:cxnLst>
              <a:rect l="0" t="0" r="r" b="b"/>
              <a:pathLst>
                <a:path w="277" h="71">
                  <a:moveTo>
                    <a:pt x="0" y="8"/>
                  </a:moveTo>
                  <a:lnTo>
                    <a:pt x="0" y="71"/>
                  </a:lnTo>
                  <a:lnTo>
                    <a:pt x="277" y="66"/>
                  </a:lnTo>
                  <a:lnTo>
                    <a:pt x="277" y="0"/>
                  </a:lnTo>
                  <a:lnTo>
                    <a:pt x="0" y="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2" name="Freeform 456"/>
            <p:cNvSpPr>
              <a:spLocks/>
            </p:cNvSpPr>
            <p:nvPr/>
          </p:nvSpPr>
          <p:spPr bwMode="auto">
            <a:xfrm>
              <a:off x="2196" y="2468"/>
              <a:ext cx="139" cy="26"/>
            </a:xfrm>
            <a:custGeom>
              <a:avLst/>
              <a:gdLst/>
              <a:ahLst/>
              <a:cxnLst>
                <a:cxn ang="0">
                  <a:pos x="0" y="13"/>
                </a:cxn>
                <a:cxn ang="0">
                  <a:pos x="0" y="77"/>
                </a:cxn>
                <a:cxn ang="0">
                  <a:pos x="277" y="67"/>
                </a:cxn>
                <a:cxn ang="0">
                  <a:pos x="277" y="0"/>
                </a:cxn>
                <a:cxn ang="0">
                  <a:pos x="0" y="13"/>
                </a:cxn>
              </a:cxnLst>
              <a:rect l="0" t="0" r="r" b="b"/>
              <a:pathLst>
                <a:path w="277" h="77">
                  <a:moveTo>
                    <a:pt x="0" y="13"/>
                  </a:moveTo>
                  <a:lnTo>
                    <a:pt x="0" y="77"/>
                  </a:lnTo>
                  <a:lnTo>
                    <a:pt x="277" y="67"/>
                  </a:lnTo>
                  <a:lnTo>
                    <a:pt x="277" y="0"/>
                  </a:lnTo>
                  <a:lnTo>
                    <a:pt x="0" y="1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3" name="Freeform 457"/>
            <p:cNvSpPr>
              <a:spLocks/>
            </p:cNvSpPr>
            <p:nvPr/>
          </p:nvSpPr>
          <p:spPr bwMode="auto">
            <a:xfrm>
              <a:off x="2188" y="2559"/>
              <a:ext cx="80" cy="16"/>
            </a:xfrm>
            <a:custGeom>
              <a:avLst/>
              <a:gdLst/>
              <a:ahLst/>
              <a:cxnLst>
                <a:cxn ang="0">
                  <a:pos x="146" y="49"/>
                </a:cxn>
                <a:cxn ang="0">
                  <a:pos x="160" y="0"/>
                </a:cxn>
                <a:cxn ang="0">
                  <a:pos x="16" y="1"/>
                </a:cxn>
                <a:cxn ang="0">
                  <a:pos x="0" y="48"/>
                </a:cxn>
                <a:cxn ang="0">
                  <a:pos x="14" y="48"/>
                </a:cxn>
                <a:cxn ang="0">
                  <a:pos x="44" y="49"/>
                </a:cxn>
                <a:cxn ang="0">
                  <a:pos x="50" y="29"/>
                </a:cxn>
                <a:cxn ang="0">
                  <a:pos x="56" y="23"/>
                </a:cxn>
                <a:cxn ang="0">
                  <a:pos x="62" y="18"/>
                </a:cxn>
                <a:cxn ang="0">
                  <a:pos x="70" y="15"/>
                </a:cxn>
                <a:cxn ang="0">
                  <a:pos x="81" y="14"/>
                </a:cxn>
                <a:cxn ang="0">
                  <a:pos x="90" y="14"/>
                </a:cxn>
                <a:cxn ang="0">
                  <a:pos x="101" y="15"/>
                </a:cxn>
                <a:cxn ang="0">
                  <a:pos x="110" y="19"/>
                </a:cxn>
                <a:cxn ang="0">
                  <a:pos x="116" y="24"/>
                </a:cxn>
                <a:cxn ang="0">
                  <a:pos x="120" y="30"/>
                </a:cxn>
                <a:cxn ang="0">
                  <a:pos x="123" y="37"/>
                </a:cxn>
                <a:cxn ang="0">
                  <a:pos x="121" y="43"/>
                </a:cxn>
                <a:cxn ang="0">
                  <a:pos x="118" y="49"/>
                </a:cxn>
                <a:cxn ang="0">
                  <a:pos x="146" y="49"/>
                </a:cxn>
              </a:cxnLst>
              <a:rect l="0" t="0" r="r" b="b"/>
              <a:pathLst>
                <a:path w="160" h="49">
                  <a:moveTo>
                    <a:pt x="146" y="49"/>
                  </a:moveTo>
                  <a:lnTo>
                    <a:pt x="160" y="0"/>
                  </a:lnTo>
                  <a:lnTo>
                    <a:pt x="16" y="1"/>
                  </a:lnTo>
                  <a:lnTo>
                    <a:pt x="0" y="48"/>
                  </a:lnTo>
                  <a:lnTo>
                    <a:pt x="14" y="48"/>
                  </a:lnTo>
                  <a:lnTo>
                    <a:pt x="44" y="49"/>
                  </a:lnTo>
                  <a:lnTo>
                    <a:pt x="50" y="29"/>
                  </a:lnTo>
                  <a:lnTo>
                    <a:pt x="56" y="23"/>
                  </a:lnTo>
                  <a:lnTo>
                    <a:pt x="62" y="18"/>
                  </a:lnTo>
                  <a:lnTo>
                    <a:pt x="70" y="15"/>
                  </a:lnTo>
                  <a:lnTo>
                    <a:pt x="81" y="14"/>
                  </a:lnTo>
                  <a:lnTo>
                    <a:pt x="90" y="14"/>
                  </a:lnTo>
                  <a:lnTo>
                    <a:pt x="101" y="15"/>
                  </a:lnTo>
                  <a:lnTo>
                    <a:pt x="110" y="19"/>
                  </a:lnTo>
                  <a:lnTo>
                    <a:pt x="116" y="24"/>
                  </a:lnTo>
                  <a:lnTo>
                    <a:pt x="120" y="30"/>
                  </a:lnTo>
                  <a:lnTo>
                    <a:pt x="123" y="37"/>
                  </a:lnTo>
                  <a:lnTo>
                    <a:pt x="121" y="43"/>
                  </a:lnTo>
                  <a:lnTo>
                    <a:pt x="118" y="49"/>
                  </a:lnTo>
                  <a:lnTo>
                    <a:pt x="146" y="49"/>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4" name="Freeform 458"/>
            <p:cNvSpPr>
              <a:spLocks/>
            </p:cNvSpPr>
            <p:nvPr/>
          </p:nvSpPr>
          <p:spPr bwMode="auto">
            <a:xfrm>
              <a:off x="2261" y="2559"/>
              <a:ext cx="74" cy="16"/>
            </a:xfrm>
            <a:custGeom>
              <a:avLst/>
              <a:gdLst/>
              <a:ahLst/>
              <a:cxnLst>
                <a:cxn ang="0">
                  <a:pos x="68" y="21"/>
                </a:cxn>
                <a:cxn ang="0">
                  <a:pos x="73" y="10"/>
                </a:cxn>
                <a:cxn ang="0">
                  <a:pos x="104" y="10"/>
                </a:cxn>
                <a:cxn ang="0">
                  <a:pos x="101" y="29"/>
                </a:cxn>
                <a:cxn ang="0">
                  <a:pos x="99" y="35"/>
                </a:cxn>
                <a:cxn ang="0">
                  <a:pos x="96" y="50"/>
                </a:cxn>
                <a:cxn ang="0">
                  <a:pos x="136" y="50"/>
                </a:cxn>
                <a:cxn ang="0">
                  <a:pos x="147" y="0"/>
                </a:cxn>
                <a:cxn ang="0">
                  <a:pos x="14" y="1"/>
                </a:cxn>
                <a:cxn ang="0">
                  <a:pos x="0" y="50"/>
                </a:cxn>
                <a:cxn ang="0">
                  <a:pos x="60" y="50"/>
                </a:cxn>
                <a:cxn ang="0">
                  <a:pos x="68" y="21"/>
                </a:cxn>
              </a:cxnLst>
              <a:rect l="0" t="0" r="r" b="b"/>
              <a:pathLst>
                <a:path w="147" h="50">
                  <a:moveTo>
                    <a:pt x="68" y="21"/>
                  </a:moveTo>
                  <a:lnTo>
                    <a:pt x="73" y="10"/>
                  </a:lnTo>
                  <a:lnTo>
                    <a:pt x="104" y="10"/>
                  </a:lnTo>
                  <a:lnTo>
                    <a:pt x="101" y="29"/>
                  </a:lnTo>
                  <a:lnTo>
                    <a:pt x="99" y="35"/>
                  </a:lnTo>
                  <a:lnTo>
                    <a:pt x="96" y="50"/>
                  </a:lnTo>
                  <a:lnTo>
                    <a:pt x="136" y="50"/>
                  </a:lnTo>
                  <a:lnTo>
                    <a:pt x="147" y="0"/>
                  </a:lnTo>
                  <a:lnTo>
                    <a:pt x="14" y="1"/>
                  </a:lnTo>
                  <a:lnTo>
                    <a:pt x="0" y="50"/>
                  </a:lnTo>
                  <a:lnTo>
                    <a:pt x="60" y="50"/>
                  </a:lnTo>
                  <a:lnTo>
                    <a:pt x="68" y="21"/>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5" name="Freeform 459"/>
            <p:cNvSpPr>
              <a:spLocks/>
            </p:cNvSpPr>
            <p:nvPr/>
          </p:nvSpPr>
          <p:spPr bwMode="auto">
            <a:xfrm>
              <a:off x="2195" y="2564"/>
              <a:ext cx="72" cy="24"/>
            </a:xfrm>
            <a:custGeom>
              <a:avLst/>
              <a:gdLst/>
              <a:ahLst/>
              <a:cxnLst>
                <a:cxn ang="0">
                  <a:pos x="144" y="34"/>
                </a:cxn>
                <a:cxn ang="0">
                  <a:pos x="104" y="34"/>
                </a:cxn>
                <a:cxn ang="0">
                  <a:pos x="107" y="28"/>
                </a:cxn>
                <a:cxn ang="0">
                  <a:pos x="109" y="22"/>
                </a:cxn>
                <a:cxn ang="0">
                  <a:pos x="106" y="15"/>
                </a:cxn>
                <a:cxn ang="0">
                  <a:pos x="102" y="9"/>
                </a:cxn>
                <a:cxn ang="0">
                  <a:pos x="96" y="4"/>
                </a:cxn>
                <a:cxn ang="0">
                  <a:pos x="87" y="0"/>
                </a:cxn>
                <a:cxn ang="0">
                  <a:pos x="76" y="1"/>
                </a:cxn>
                <a:cxn ang="0">
                  <a:pos x="68" y="2"/>
                </a:cxn>
                <a:cxn ang="0">
                  <a:pos x="62" y="4"/>
                </a:cxn>
                <a:cxn ang="0">
                  <a:pos x="54" y="8"/>
                </a:cxn>
                <a:cxn ang="0">
                  <a:pos x="51" y="13"/>
                </a:cxn>
                <a:cxn ang="0">
                  <a:pos x="56" y="10"/>
                </a:cxn>
                <a:cxn ang="0">
                  <a:pos x="65" y="7"/>
                </a:cxn>
                <a:cxn ang="0">
                  <a:pos x="75" y="5"/>
                </a:cxn>
                <a:cxn ang="0">
                  <a:pos x="85" y="8"/>
                </a:cxn>
                <a:cxn ang="0">
                  <a:pos x="95" y="12"/>
                </a:cxn>
                <a:cxn ang="0">
                  <a:pos x="99" y="18"/>
                </a:cxn>
                <a:cxn ang="0">
                  <a:pos x="101" y="25"/>
                </a:cxn>
                <a:cxn ang="0">
                  <a:pos x="98" y="32"/>
                </a:cxn>
                <a:cxn ang="0">
                  <a:pos x="90" y="37"/>
                </a:cxn>
                <a:cxn ang="0">
                  <a:pos x="81" y="40"/>
                </a:cxn>
                <a:cxn ang="0">
                  <a:pos x="70" y="40"/>
                </a:cxn>
                <a:cxn ang="0">
                  <a:pos x="59" y="38"/>
                </a:cxn>
                <a:cxn ang="0">
                  <a:pos x="51" y="33"/>
                </a:cxn>
                <a:cxn ang="0">
                  <a:pos x="48" y="28"/>
                </a:cxn>
                <a:cxn ang="0">
                  <a:pos x="47" y="23"/>
                </a:cxn>
                <a:cxn ang="0">
                  <a:pos x="44" y="34"/>
                </a:cxn>
                <a:cxn ang="0">
                  <a:pos x="30" y="34"/>
                </a:cxn>
                <a:cxn ang="0">
                  <a:pos x="0" y="33"/>
                </a:cxn>
                <a:cxn ang="0">
                  <a:pos x="0" y="70"/>
                </a:cxn>
                <a:cxn ang="0">
                  <a:pos x="144" y="71"/>
                </a:cxn>
                <a:cxn ang="0">
                  <a:pos x="144" y="34"/>
                </a:cxn>
              </a:cxnLst>
              <a:rect l="0" t="0" r="r" b="b"/>
              <a:pathLst>
                <a:path w="144" h="71">
                  <a:moveTo>
                    <a:pt x="144" y="34"/>
                  </a:moveTo>
                  <a:lnTo>
                    <a:pt x="104" y="34"/>
                  </a:lnTo>
                  <a:lnTo>
                    <a:pt x="107" y="28"/>
                  </a:lnTo>
                  <a:lnTo>
                    <a:pt x="109" y="22"/>
                  </a:lnTo>
                  <a:lnTo>
                    <a:pt x="106" y="15"/>
                  </a:lnTo>
                  <a:lnTo>
                    <a:pt x="102" y="9"/>
                  </a:lnTo>
                  <a:lnTo>
                    <a:pt x="96" y="4"/>
                  </a:lnTo>
                  <a:lnTo>
                    <a:pt x="87" y="0"/>
                  </a:lnTo>
                  <a:lnTo>
                    <a:pt x="76" y="1"/>
                  </a:lnTo>
                  <a:lnTo>
                    <a:pt x="68" y="2"/>
                  </a:lnTo>
                  <a:lnTo>
                    <a:pt x="62" y="4"/>
                  </a:lnTo>
                  <a:lnTo>
                    <a:pt x="54" y="8"/>
                  </a:lnTo>
                  <a:lnTo>
                    <a:pt x="51" y="13"/>
                  </a:lnTo>
                  <a:lnTo>
                    <a:pt x="56" y="10"/>
                  </a:lnTo>
                  <a:lnTo>
                    <a:pt x="65" y="7"/>
                  </a:lnTo>
                  <a:lnTo>
                    <a:pt x="75" y="5"/>
                  </a:lnTo>
                  <a:lnTo>
                    <a:pt x="85" y="8"/>
                  </a:lnTo>
                  <a:lnTo>
                    <a:pt x="95" y="12"/>
                  </a:lnTo>
                  <a:lnTo>
                    <a:pt x="99" y="18"/>
                  </a:lnTo>
                  <a:lnTo>
                    <a:pt x="101" y="25"/>
                  </a:lnTo>
                  <a:lnTo>
                    <a:pt x="98" y="32"/>
                  </a:lnTo>
                  <a:lnTo>
                    <a:pt x="90" y="37"/>
                  </a:lnTo>
                  <a:lnTo>
                    <a:pt x="81" y="40"/>
                  </a:lnTo>
                  <a:lnTo>
                    <a:pt x="70" y="40"/>
                  </a:lnTo>
                  <a:lnTo>
                    <a:pt x="59" y="38"/>
                  </a:lnTo>
                  <a:lnTo>
                    <a:pt x="51" y="33"/>
                  </a:lnTo>
                  <a:lnTo>
                    <a:pt x="48" y="28"/>
                  </a:lnTo>
                  <a:lnTo>
                    <a:pt x="47" y="23"/>
                  </a:lnTo>
                  <a:lnTo>
                    <a:pt x="44" y="34"/>
                  </a:lnTo>
                  <a:lnTo>
                    <a:pt x="30" y="34"/>
                  </a:lnTo>
                  <a:lnTo>
                    <a:pt x="0" y="33"/>
                  </a:lnTo>
                  <a:lnTo>
                    <a:pt x="0" y="70"/>
                  </a:lnTo>
                  <a:lnTo>
                    <a:pt x="144" y="71"/>
                  </a:lnTo>
                  <a:lnTo>
                    <a:pt x="144" y="3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6" name="Freeform 460"/>
            <p:cNvSpPr>
              <a:spLocks/>
            </p:cNvSpPr>
            <p:nvPr/>
          </p:nvSpPr>
          <p:spPr bwMode="auto">
            <a:xfrm>
              <a:off x="2267" y="2575"/>
              <a:ext cx="68" cy="13"/>
            </a:xfrm>
            <a:custGeom>
              <a:avLst/>
              <a:gdLst/>
              <a:ahLst/>
              <a:cxnLst>
                <a:cxn ang="0">
                  <a:pos x="135" y="38"/>
                </a:cxn>
                <a:cxn ang="0">
                  <a:pos x="135" y="0"/>
                </a:cxn>
                <a:cxn ang="0">
                  <a:pos x="0" y="0"/>
                </a:cxn>
                <a:cxn ang="0">
                  <a:pos x="0" y="37"/>
                </a:cxn>
                <a:cxn ang="0">
                  <a:pos x="135" y="38"/>
                </a:cxn>
              </a:cxnLst>
              <a:rect l="0" t="0" r="r" b="b"/>
              <a:pathLst>
                <a:path w="135" h="38">
                  <a:moveTo>
                    <a:pt x="135" y="38"/>
                  </a:moveTo>
                  <a:lnTo>
                    <a:pt x="135" y="0"/>
                  </a:lnTo>
                  <a:lnTo>
                    <a:pt x="0" y="0"/>
                  </a:lnTo>
                  <a:lnTo>
                    <a:pt x="0" y="37"/>
                  </a:lnTo>
                  <a:lnTo>
                    <a:pt x="135" y="3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7" name="Freeform 461"/>
            <p:cNvSpPr>
              <a:spLocks/>
            </p:cNvSpPr>
            <p:nvPr/>
          </p:nvSpPr>
          <p:spPr bwMode="auto">
            <a:xfrm>
              <a:off x="2290" y="2608"/>
              <a:ext cx="35" cy="4"/>
            </a:xfrm>
            <a:custGeom>
              <a:avLst/>
              <a:gdLst/>
              <a:ahLst/>
              <a:cxnLst>
                <a:cxn ang="0">
                  <a:pos x="0" y="0"/>
                </a:cxn>
                <a:cxn ang="0">
                  <a:pos x="0" y="9"/>
                </a:cxn>
                <a:cxn ang="0">
                  <a:pos x="70" y="10"/>
                </a:cxn>
                <a:cxn ang="0">
                  <a:pos x="70" y="1"/>
                </a:cxn>
                <a:cxn ang="0">
                  <a:pos x="0" y="0"/>
                </a:cxn>
              </a:cxnLst>
              <a:rect l="0" t="0" r="r" b="b"/>
              <a:pathLst>
                <a:path w="70" h="10">
                  <a:moveTo>
                    <a:pt x="0" y="0"/>
                  </a:moveTo>
                  <a:lnTo>
                    <a:pt x="0" y="9"/>
                  </a:lnTo>
                  <a:lnTo>
                    <a:pt x="70" y="10"/>
                  </a:lnTo>
                  <a:lnTo>
                    <a:pt x="70" y="1"/>
                  </a:lnTo>
                  <a:lnTo>
                    <a:pt x="0" y="0"/>
                  </a:lnTo>
                  <a:close/>
                </a:path>
              </a:pathLst>
            </a:custGeom>
            <a:solidFill>
              <a:srgbClr val="0080FF"/>
            </a:solidFill>
            <a:ln w="0">
              <a:solidFill>
                <a:srgbClr val="000000"/>
              </a:solidFill>
              <a:prstDash val="solid"/>
              <a:round/>
              <a:headEnd/>
              <a:tailEnd/>
            </a:ln>
          </p:spPr>
          <p:txBody>
            <a:bodyPr>
              <a:prstTxWarp prst="textNoShape">
                <a:avLst/>
              </a:prstTxWarp>
            </a:bodyPr>
            <a:lstStyle/>
            <a:p>
              <a:endParaRPr lang="en-US"/>
            </a:p>
          </p:txBody>
        </p:sp>
        <p:sp>
          <p:nvSpPr>
            <p:cNvPr id="644558" name="Freeform 462"/>
            <p:cNvSpPr>
              <a:spLocks/>
            </p:cNvSpPr>
            <p:nvPr/>
          </p:nvSpPr>
          <p:spPr bwMode="auto">
            <a:xfrm>
              <a:off x="2252" y="2546"/>
              <a:ext cx="34" cy="1"/>
            </a:xfrm>
            <a:custGeom>
              <a:avLst/>
              <a:gdLst/>
              <a:ahLst/>
              <a:cxnLst>
                <a:cxn ang="0">
                  <a:pos x="0" y="2"/>
                </a:cxn>
                <a:cxn ang="0">
                  <a:pos x="0" y="4"/>
                </a:cxn>
                <a:cxn ang="0">
                  <a:pos x="67" y="3"/>
                </a:cxn>
                <a:cxn ang="0">
                  <a:pos x="67" y="0"/>
                </a:cxn>
                <a:cxn ang="0">
                  <a:pos x="0" y="2"/>
                </a:cxn>
              </a:cxnLst>
              <a:rect l="0" t="0" r="r" b="b"/>
              <a:pathLst>
                <a:path w="67" h="4">
                  <a:moveTo>
                    <a:pt x="0" y="2"/>
                  </a:moveTo>
                  <a:lnTo>
                    <a:pt x="0" y="4"/>
                  </a:lnTo>
                  <a:lnTo>
                    <a:pt x="67" y="3"/>
                  </a:lnTo>
                  <a:lnTo>
                    <a:pt x="67" y="0"/>
                  </a:lnTo>
                  <a:lnTo>
                    <a:pt x="0" y="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44559" name="Freeform 463"/>
            <p:cNvSpPr>
              <a:spLocks/>
            </p:cNvSpPr>
            <p:nvPr/>
          </p:nvSpPr>
          <p:spPr bwMode="auto">
            <a:xfrm>
              <a:off x="2218" y="2567"/>
              <a:ext cx="24" cy="10"/>
            </a:xfrm>
            <a:custGeom>
              <a:avLst/>
              <a:gdLst/>
              <a:ahLst/>
              <a:cxnLst>
                <a:cxn ang="0">
                  <a:pos x="4" y="25"/>
                </a:cxn>
                <a:cxn ang="0">
                  <a:pos x="12" y="28"/>
                </a:cxn>
                <a:cxn ang="0">
                  <a:pos x="20" y="30"/>
                </a:cxn>
                <a:cxn ang="0">
                  <a:pos x="28" y="29"/>
                </a:cxn>
                <a:cxn ang="0">
                  <a:pos x="35" y="27"/>
                </a:cxn>
                <a:cxn ang="0">
                  <a:pos x="41" y="24"/>
                </a:cxn>
                <a:cxn ang="0">
                  <a:pos x="45" y="19"/>
                </a:cxn>
                <a:cxn ang="0">
                  <a:pos x="46" y="14"/>
                </a:cxn>
                <a:cxn ang="0">
                  <a:pos x="45" y="8"/>
                </a:cxn>
                <a:cxn ang="0">
                  <a:pos x="40" y="4"/>
                </a:cxn>
                <a:cxn ang="0">
                  <a:pos x="34" y="1"/>
                </a:cxn>
                <a:cxn ang="0">
                  <a:pos x="26" y="0"/>
                </a:cxn>
                <a:cxn ang="0">
                  <a:pos x="17" y="0"/>
                </a:cxn>
                <a:cxn ang="0">
                  <a:pos x="9" y="2"/>
                </a:cxn>
                <a:cxn ang="0">
                  <a:pos x="4" y="5"/>
                </a:cxn>
                <a:cxn ang="0">
                  <a:pos x="1" y="10"/>
                </a:cxn>
                <a:cxn ang="0">
                  <a:pos x="0" y="15"/>
                </a:cxn>
                <a:cxn ang="0">
                  <a:pos x="1" y="20"/>
                </a:cxn>
                <a:cxn ang="0">
                  <a:pos x="4" y="25"/>
                </a:cxn>
              </a:cxnLst>
              <a:rect l="0" t="0" r="r" b="b"/>
              <a:pathLst>
                <a:path w="46" h="30">
                  <a:moveTo>
                    <a:pt x="4" y="25"/>
                  </a:moveTo>
                  <a:lnTo>
                    <a:pt x="12" y="28"/>
                  </a:lnTo>
                  <a:lnTo>
                    <a:pt x="20" y="30"/>
                  </a:lnTo>
                  <a:lnTo>
                    <a:pt x="28" y="29"/>
                  </a:lnTo>
                  <a:lnTo>
                    <a:pt x="35" y="27"/>
                  </a:lnTo>
                  <a:lnTo>
                    <a:pt x="41" y="24"/>
                  </a:lnTo>
                  <a:lnTo>
                    <a:pt x="45" y="19"/>
                  </a:lnTo>
                  <a:lnTo>
                    <a:pt x="46" y="14"/>
                  </a:lnTo>
                  <a:lnTo>
                    <a:pt x="45" y="8"/>
                  </a:lnTo>
                  <a:lnTo>
                    <a:pt x="40" y="4"/>
                  </a:lnTo>
                  <a:lnTo>
                    <a:pt x="34" y="1"/>
                  </a:lnTo>
                  <a:lnTo>
                    <a:pt x="26" y="0"/>
                  </a:lnTo>
                  <a:lnTo>
                    <a:pt x="17" y="0"/>
                  </a:lnTo>
                  <a:lnTo>
                    <a:pt x="9" y="2"/>
                  </a:lnTo>
                  <a:lnTo>
                    <a:pt x="4" y="5"/>
                  </a:lnTo>
                  <a:lnTo>
                    <a:pt x="1" y="10"/>
                  </a:lnTo>
                  <a:lnTo>
                    <a:pt x="0" y="15"/>
                  </a:lnTo>
                  <a:lnTo>
                    <a:pt x="1" y="20"/>
                  </a:lnTo>
                  <a:lnTo>
                    <a:pt x="4" y="25"/>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560" name="Freeform 464"/>
            <p:cNvSpPr>
              <a:spLocks/>
            </p:cNvSpPr>
            <p:nvPr/>
          </p:nvSpPr>
          <p:spPr bwMode="auto">
            <a:xfrm>
              <a:off x="2220" y="2595"/>
              <a:ext cx="17" cy="8"/>
            </a:xfrm>
            <a:custGeom>
              <a:avLst/>
              <a:gdLst/>
              <a:ahLst/>
              <a:cxnLst>
                <a:cxn ang="0">
                  <a:pos x="7" y="2"/>
                </a:cxn>
                <a:cxn ang="0">
                  <a:pos x="4" y="4"/>
                </a:cxn>
                <a:cxn ang="0">
                  <a:pos x="0" y="8"/>
                </a:cxn>
                <a:cxn ang="0">
                  <a:pos x="0" y="16"/>
                </a:cxn>
                <a:cxn ang="0">
                  <a:pos x="3" y="19"/>
                </a:cxn>
                <a:cxn ang="0">
                  <a:pos x="6" y="22"/>
                </a:cxn>
                <a:cxn ang="0">
                  <a:pos x="9" y="23"/>
                </a:cxn>
                <a:cxn ang="0">
                  <a:pos x="15" y="23"/>
                </a:cxn>
                <a:cxn ang="0">
                  <a:pos x="20" y="22"/>
                </a:cxn>
                <a:cxn ang="0">
                  <a:pos x="26" y="21"/>
                </a:cxn>
                <a:cxn ang="0">
                  <a:pos x="31" y="19"/>
                </a:cxn>
                <a:cxn ang="0">
                  <a:pos x="32" y="15"/>
                </a:cxn>
                <a:cxn ang="0">
                  <a:pos x="34" y="11"/>
                </a:cxn>
                <a:cxn ang="0">
                  <a:pos x="32" y="7"/>
                </a:cxn>
                <a:cxn ang="0">
                  <a:pos x="29" y="4"/>
                </a:cxn>
                <a:cxn ang="0">
                  <a:pos x="25" y="2"/>
                </a:cxn>
                <a:cxn ang="0">
                  <a:pos x="20" y="0"/>
                </a:cxn>
                <a:cxn ang="0">
                  <a:pos x="15" y="0"/>
                </a:cxn>
                <a:cxn ang="0">
                  <a:pos x="7" y="2"/>
                </a:cxn>
              </a:cxnLst>
              <a:rect l="0" t="0" r="r" b="b"/>
              <a:pathLst>
                <a:path w="34" h="23">
                  <a:moveTo>
                    <a:pt x="7" y="2"/>
                  </a:moveTo>
                  <a:lnTo>
                    <a:pt x="4" y="4"/>
                  </a:lnTo>
                  <a:lnTo>
                    <a:pt x="0" y="8"/>
                  </a:lnTo>
                  <a:lnTo>
                    <a:pt x="0" y="16"/>
                  </a:lnTo>
                  <a:lnTo>
                    <a:pt x="3" y="19"/>
                  </a:lnTo>
                  <a:lnTo>
                    <a:pt x="6" y="22"/>
                  </a:lnTo>
                  <a:lnTo>
                    <a:pt x="9" y="23"/>
                  </a:lnTo>
                  <a:lnTo>
                    <a:pt x="15" y="23"/>
                  </a:lnTo>
                  <a:lnTo>
                    <a:pt x="20" y="22"/>
                  </a:lnTo>
                  <a:lnTo>
                    <a:pt x="26" y="21"/>
                  </a:lnTo>
                  <a:lnTo>
                    <a:pt x="31" y="19"/>
                  </a:lnTo>
                  <a:lnTo>
                    <a:pt x="32" y="15"/>
                  </a:lnTo>
                  <a:lnTo>
                    <a:pt x="34" y="11"/>
                  </a:lnTo>
                  <a:lnTo>
                    <a:pt x="32" y="7"/>
                  </a:lnTo>
                  <a:lnTo>
                    <a:pt x="29" y="4"/>
                  </a:lnTo>
                  <a:lnTo>
                    <a:pt x="25" y="2"/>
                  </a:lnTo>
                  <a:lnTo>
                    <a:pt x="20" y="0"/>
                  </a:lnTo>
                  <a:lnTo>
                    <a:pt x="15" y="0"/>
                  </a:lnTo>
                  <a:lnTo>
                    <a:pt x="7" y="2"/>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44561" name="Freeform 465"/>
            <p:cNvSpPr>
              <a:spLocks/>
            </p:cNvSpPr>
            <p:nvPr/>
          </p:nvSpPr>
          <p:spPr bwMode="auto">
            <a:xfrm>
              <a:off x="2295" y="2566"/>
              <a:ext cx="16" cy="4"/>
            </a:xfrm>
            <a:custGeom>
              <a:avLst/>
              <a:gdLst/>
              <a:ahLst/>
              <a:cxnLst>
                <a:cxn ang="0">
                  <a:pos x="17" y="14"/>
                </a:cxn>
                <a:cxn ang="0">
                  <a:pos x="31" y="14"/>
                </a:cxn>
                <a:cxn ang="0">
                  <a:pos x="33" y="8"/>
                </a:cxn>
                <a:cxn ang="0">
                  <a:pos x="23" y="0"/>
                </a:cxn>
                <a:cxn ang="0">
                  <a:pos x="0" y="0"/>
                </a:cxn>
                <a:cxn ang="0">
                  <a:pos x="17" y="14"/>
                </a:cxn>
              </a:cxnLst>
              <a:rect l="0" t="0" r="r" b="b"/>
              <a:pathLst>
                <a:path w="33" h="14">
                  <a:moveTo>
                    <a:pt x="17" y="14"/>
                  </a:moveTo>
                  <a:lnTo>
                    <a:pt x="31" y="14"/>
                  </a:lnTo>
                  <a:lnTo>
                    <a:pt x="33" y="8"/>
                  </a:lnTo>
                  <a:lnTo>
                    <a:pt x="23" y="0"/>
                  </a:lnTo>
                  <a:lnTo>
                    <a:pt x="0" y="0"/>
                  </a:lnTo>
                  <a:lnTo>
                    <a:pt x="17" y="14"/>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562" name="Freeform 466"/>
            <p:cNvSpPr>
              <a:spLocks/>
            </p:cNvSpPr>
            <p:nvPr/>
          </p:nvSpPr>
          <p:spPr bwMode="auto">
            <a:xfrm>
              <a:off x="2304" y="2570"/>
              <a:ext cx="7" cy="5"/>
            </a:xfrm>
            <a:custGeom>
              <a:avLst/>
              <a:gdLst/>
              <a:ahLst/>
              <a:cxnLst>
                <a:cxn ang="0">
                  <a:pos x="0" y="15"/>
                </a:cxn>
                <a:cxn ang="0">
                  <a:pos x="11" y="15"/>
                </a:cxn>
                <a:cxn ang="0">
                  <a:pos x="14" y="0"/>
                </a:cxn>
                <a:cxn ang="0">
                  <a:pos x="0" y="0"/>
                </a:cxn>
                <a:cxn ang="0">
                  <a:pos x="0" y="15"/>
                </a:cxn>
              </a:cxnLst>
              <a:rect l="0" t="0" r="r" b="b"/>
              <a:pathLst>
                <a:path w="14" h="15">
                  <a:moveTo>
                    <a:pt x="0" y="15"/>
                  </a:moveTo>
                  <a:lnTo>
                    <a:pt x="11" y="15"/>
                  </a:lnTo>
                  <a:lnTo>
                    <a:pt x="14" y="0"/>
                  </a:lnTo>
                  <a:lnTo>
                    <a:pt x="0" y="0"/>
                  </a:lnTo>
                  <a:lnTo>
                    <a:pt x="0" y="15"/>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44563" name="Line 467"/>
            <p:cNvSpPr>
              <a:spLocks noChangeShapeType="1"/>
            </p:cNvSpPr>
            <p:nvPr/>
          </p:nvSpPr>
          <p:spPr bwMode="auto">
            <a:xfrm>
              <a:off x="2090"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4" name="Line 468"/>
            <p:cNvSpPr>
              <a:spLocks noChangeShapeType="1"/>
            </p:cNvSpPr>
            <p:nvPr/>
          </p:nvSpPr>
          <p:spPr bwMode="auto">
            <a:xfrm>
              <a:off x="2149"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5" name="Line 469"/>
            <p:cNvSpPr>
              <a:spLocks noChangeShapeType="1"/>
            </p:cNvSpPr>
            <p:nvPr/>
          </p:nvSpPr>
          <p:spPr bwMode="auto">
            <a:xfrm>
              <a:off x="2143"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6" name="Line 470"/>
            <p:cNvSpPr>
              <a:spLocks noChangeShapeType="1"/>
            </p:cNvSpPr>
            <p:nvPr/>
          </p:nvSpPr>
          <p:spPr bwMode="auto">
            <a:xfrm>
              <a:off x="2114"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7" name="Line 471"/>
            <p:cNvSpPr>
              <a:spLocks noChangeShapeType="1"/>
            </p:cNvSpPr>
            <p:nvPr/>
          </p:nvSpPr>
          <p:spPr bwMode="auto">
            <a:xfrm>
              <a:off x="2138"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8" name="Line 472"/>
            <p:cNvSpPr>
              <a:spLocks noChangeShapeType="1"/>
            </p:cNvSpPr>
            <p:nvPr/>
          </p:nvSpPr>
          <p:spPr bwMode="auto">
            <a:xfrm>
              <a:off x="2134"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69" name="Line 473"/>
            <p:cNvSpPr>
              <a:spLocks noChangeShapeType="1"/>
            </p:cNvSpPr>
            <p:nvPr/>
          </p:nvSpPr>
          <p:spPr bwMode="auto">
            <a:xfrm>
              <a:off x="2129"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0" name="Line 474"/>
            <p:cNvSpPr>
              <a:spLocks noChangeShapeType="1"/>
            </p:cNvSpPr>
            <p:nvPr/>
          </p:nvSpPr>
          <p:spPr bwMode="auto">
            <a:xfrm>
              <a:off x="2109"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1" name="Line 475"/>
            <p:cNvSpPr>
              <a:spLocks noChangeShapeType="1"/>
            </p:cNvSpPr>
            <p:nvPr/>
          </p:nvSpPr>
          <p:spPr bwMode="auto">
            <a:xfrm>
              <a:off x="2100"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2" name="Line 476"/>
            <p:cNvSpPr>
              <a:spLocks noChangeShapeType="1"/>
            </p:cNvSpPr>
            <p:nvPr/>
          </p:nvSpPr>
          <p:spPr bwMode="auto">
            <a:xfrm>
              <a:off x="2105"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3" name="Line 477"/>
            <p:cNvSpPr>
              <a:spLocks noChangeShapeType="1"/>
            </p:cNvSpPr>
            <p:nvPr/>
          </p:nvSpPr>
          <p:spPr bwMode="auto">
            <a:xfrm>
              <a:off x="2095"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4" name="Line 478"/>
            <p:cNvSpPr>
              <a:spLocks noChangeShapeType="1"/>
            </p:cNvSpPr>
            <p:nvPr/>
          </p:nvSpPr>
          <p:spPr bwMode="auto">
            <a:xfrm>
              <a:off x="2114" y="2537"/>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5" name="Line 479"/>
            <p:cNvSpPr>
              <a:spLocks noChangeShapeType="1"/>
            </p:cNvSpPr>
            <p:nvPr/>
          </p:nvSpPr>
          <p:spPr bwMode="auto">
            <a:xfrm>
              <a:off x="2153" y="256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6" name="Line 480"/>
            <p:cNvSpPr>
              <a:spLocks noChangeShapeType="1"/>
            </p:cNvSpPr>
            <p:nvPr/>
          </p:nvSpPr>
          <p:spPr bwMode="auto">
            <a:xfrm>
              <a:off x="2056"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7" name="Line 481"/>
            <p:cNvSpPr>
              <a:spLocks noChangeShapeType="1"/>
            </p:cNvSpPr>
            <p:nvPr/>
          </p:nvSpPr>
          <p:spPr bwMode="auto">
            <a:xfrm>
              <a:off x="2062"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8" name="Line 482"/>
            <p:cNvSpPr>
              <a:spLocks noChangeShapeType="1"/>
            </p:cNvSpPr>
            <p:nvPr/>
          </p:nvSpPr>
          <p:spPr bwMode="auto">
            <a:xfrm>
              <a:off x="2090"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79" name="Line 483"/>
            <p:cNvSpPr>
              <a:spLocks noChangeShapeType="1"/>
            </p:cNvSpPr>
            <p:nvPr/>
          </p:nvSpPr>
          <p:spPr bwMode="auto">
            <a:xfrm>
              <a:off x="2071" y="249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0" name="Line 484"/>
            <p:cNvSpPr>
              <a:spLocks noChangeShapeType="1"/>
            </p:cNvSpPr>
            <p:nvPr/>
          </p:nvSpPr>
          <p:spPr bwMode="auto">
            <a:xfrm>
              <a:off x="2076"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1" name="Line 485"/>
            <p:cNvSpPr>
              <a:spLocks noChangeShapeType="1"/>
            </p:cNvSpPr>
            <p:nvPr/>
          </p:nvSpPr>
          <p:spPr bwMode="auto">
            <a:xfrm>
              <a:off x="2081"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2" name="Line 486"/>
            <p:cNvSpPr>
              <a:spLocks noChangeShapeType="1"/>
            </p:cNvSpPr>
            <p:nvPr/>
          </p:nvSpPr>
          <p:spPr bwMode="auto">
            <a:xfrm>
              <a:off x="2086"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3" name="Line 487"/>
            <p:cNvSpPr>
              <a:spLocks noChangeShapeType="1"/>
            </p:cNvSpPr>
            <p:nvPr/>
          </p:nvSpPr>
          <p:spPr bwMode="auto">
            <a:xfrm>
              <a:off x="2090"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4" name="Line 488"/>
            <p:cNvSpPr>
              <a:spLocks noChangeShapeType="1"/>
            </p:cNvSpPr>
            <p:nvPr/>
          </p:nvSpPr>
          <p:spPr bwMode="auto">
            <a:xfrm>
              <a:off x="2095"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5" name="Line 489"/>
            <p:cNvSpPr>
              <a:spLocks noChangeShapeType="1"/>
            </p:cNvSpPr>
            <p:nvPr/>
          </p:nvSpPr>
          <p:spPr bwMode="auto">
            <a:xfrm>
              <a:off x="2081"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6" name="Line 490"/>
            <p:cNvSpPr>
              <a:spLocks noChangeShapeType="1"/>
            </p:cNvSpPr>
            <p:nvPr/>
          </p:nvSpPr>
          <p:spPr bwMode="auto">
            <a:xfrm>
              <a:off x="2076"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7" name="Line 491"/>
            <p:cNvSpPr>
              <a:spLocks noChangeShapeType="1"/>
            </p:cNvSpPr>
            <p:nvPr/>
          </p:nvSpPr>
          <p:spPr bwMode="auto">
            <a:xfrm>
              <a:off x="2109"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8" name="Line 492"/>
            <p:cNvSpPr>
              <a:spLocks noChangeShapeType="1"/>
            </p:cNvSpPr>
            <p:nvPr/>
          </p:nvSpPr>
          <p:spPr bwMode="auto">
            <a:xfrm>
              <a:off x="2114"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89" name="Line 493"/>
            <p:cNvSpPr>
              <a:spLocks noChangeShapeType="1"/>
            </p:cNvSpPr>
            <p:nvPr/>
          </p:nvSpPr>
          <p:spPr bwMode="auto">
            <a:xfrm>
              <a:off x="2066"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0" name="Line 494"/>
            <p:cNvSpPr>
              <a:spLocks noChangeShapeType="1"/>
            </p:cNvSpPr>
            <p:nvPr/>
          </p:nvSpPr>
          <p:spPr bwMode="auto">
            <a:xfrm>
              <a:off x="2125"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1" name="Line 495"/>
            <p:cNvSpPr>
              <a:spLocks noChangeShapeType="1"/>
            </p:cNvSpPr>
            <p:nvPr/>
          </p:nvSpPr>
          <p:spPr bwMode="auto">
            <a:xfrm>
              <a:off x="2129"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2" name="Line 496"/>
            <p:cNvSpPr>
              <a:spLocks noChangeShapeType="1"/>
            </p:cNvSpPr>
            <p:nvPr/>
          </p:nvSpPr>
          <p:spPr bwMode="auto">
            <a:xfrm>
              <a:off x="2134"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3" name="Line 497"/>
            <p:cNvSpPr>
              <a:spLocks noChangeShapeType="1"/>
            </p:cNvSpPr>
            <p:nvPr/>
          </p:nvSpPr>
          <p:spPr bwMode="auto">
            <a:xfrm>
              <a:off x="2062" y="2562"/>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4" name="Line 498"/>
            <p:cNvSpPr>
              <a:spLocks noChangeShapeType="1"/>
            </p:cNvSpPr>
            <p:nvPr/>
          </p:nvSpPr>
          <p:spPr bwMode="auto">
            <a:xfrm>
              <a:off x="2143"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5" name="Line 499"/>
            <p:cNvSpPr>
              <a:spLocks noChangeShapeType="1"/>
            </p:cNvSpPr>
            <p:nvPr/>
          </p:nvSpPr>
          <p:spPr bwMode="auto">
            <a:xfrm>
              <a:off x="2149"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6" name="Line 500"/>
            <p:cNvSpPr>
              <a:spLocks noChangeShapeType="1"/>
            </p:cNvSpPr>
            <p:nvPr/>
          </p:nvSpPr>
          <p:spPr bwMode="auto">
            <a:xfrm>
              <a:off x="2056" y="2562"/>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7" name="Line 501"/>
            <p:cNvSpPr>
              <a:spLocks noChangeShapeType="1"/>
            </p:cNvSpPr>
            <p:nvPr/>
          </p:nvSpPr>
          <p:spPr bwMode="auto">
            <a:xfrm>
              <a:off x="2056" y="2515"/>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8" name="Line 502"/>
            <p:cNvSpPr>
              <a:spLocks noChangeShapeType="1"/>
            </p:cNvSpPr>
            <p:nvPr/>
          </p:nvSpPr>
          <p:spPr bwMode="auto">
            <a:xfrm>
              <a:off x="2062"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599" name="Line 503"/>
            <p:cNvSpPr>
              <a:spLocks noChangeShapeType="1"/>
            </p:cNvSpPr>
            <p:nvPr/>
          </p:nvSpPr>
          <p:spPr bwMode="auto">
            <a:xfrm>
              <a:off x="206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0" name="Line 504"/>
            <p:cNvSpPr>
              <a:spLocks noChangeShapeType="1"/>
            </p:cNvSpPr>
            <p:nvPr/>
          </p:nvSpPr>
          <p:spPr bwMode="auto">
            <a:xfrm>
              <a:off x="2071"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1" name="Line 505"/>
            <p:cNvSpPr>
              <a:spLocks noChangeShapeType="1"/>
            </p:cNvSpPr>
            <p:nvPr/>
          </p:nvSpPr>
          <p:spPr bwMode="auto">
            <a:xfrm>
              <a:off x="207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2" name="Line 506"/>
            <p:cNvSpPr>
              <a:spLocks noChangeShapeType="1"/>
            </p:cNvSpPr>
            <p:nvPr/>
          </p:nvSpPr>
          <p:spPr bwMode="auto">
            <a:xfrm>
              <a:off x="2081"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3" name="Line 507"/>
            <p:cNvSpPr>
              <a:spLocks noChangeShapeType="1"/>
            </p:cNvSpPr>
            <p:nvPr/>
          </p:nvSpPr>
          <p:spPr bwMode="auto">
            <a:xfrm>
              <a:off x="208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4" name="Line 508"/>
            <p:cNvSpPr>
              <a:spLocks noChangeShapeType="1"/>
            </p:cNvSpPr>
            <p:nvPr/>
          </p:nvSpPr>
          <p:spPr bwMode="auto">
            <a:xfrm>
              <a:off x="2120"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5" name="Line 509"/>
            <p:cNvSpPr>
              <a:spLocks noChangeShapeType="1"/>
            </p:cNvSpPr>
            <p:nvPr/>
          </p:nvSpPr>
          <p:spPr bwMode="auto">
            <a:xfrm>
              <a:off x="2095"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6" name="Line 510"/>
            <p:cNvSpPr>
              <a:spLocks noChangeShapeType="1"/>
            </p:cNvSpPr>
            <p:nvPr/>
          </p:nvSpPr>
          <p:spPr bwMode="auto">
            <a:xfrm>
              <a:off x="2100"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7" name="Line 511"/>
            <p:cNvSpPr>
              <a:spLocks noChangeShapeType="1"/>
            </p:cNvSpPr>
            <p:nvPr/>
          </p:nvSpPr>
          <p:spPr bwMode="auto">
            <a:xfrm>
              <a:off x="2105"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8" name="Line 512"/>
            <p:cNvSpPr>
              <a:spLocks noChangeShapeType="1"/>
            </p:cNvSpPr>
            <p:nvPr/>
          </p:nvSpPr>
          <p:spPr bwMode="auto">
            <a:xfrm>
              <a:off x="2109"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09" name="Line 513"/>
            <p:cNvSpPr>
              <a:spLocks noChangeShapeType="1"/>
            </p:cNvSpPr>
            <p:nvPr/>
          </p:nvSpPr>
          <p:spPr bwMode="auto">
            <a:xfrm>
              <a:off x="2114"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0" name="Line 514"/>
            <p:cNvSpPr>
              <a:spLocks noChangeShapeType="1"/>
            </p:cNvSpPr>
            <p:nvPr/>
          </p:nvSpPr>
          <p:spPr bwMode="auto">
            <a:xfrm>
              <a:off x="2120"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1" name="Line 515"/>
            <p:cNvSpPr>
              <a:spLocks noChangeShapeType="1"/>
            </p:cNvSpPr>
            <p:nvPr/>
          </p:nvSpPr>
          <p:spPr bwMode="auto">
            <a:xfrm>
              <a:off x="2125"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2" name="Line 516"/>
            <p:cNvSpPr>
              <a:spLocks noChangeShapeType="1"/>
            </p:cNvSpPr>
            <p:nvPr/>
          </p:nvSpPr>
          <p:spPr bwMode="auto">
            <a:xfrm>
              <a:off x="2129"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3" name="Line 517"/>
            <p:cNvSpPr>
              <a:spLocks noChangeShapeType="1"/>
            </p:cNvSpPr>
            <p:nvPr/>
          </p:nvSpPr>
          <p:spPr bwMode="auto">
            <a:xfrm>
              <a:off x="2134"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4" name="Line 518"/>
            <p:cNvSpPr>
              <a:spLocks noChangeShapeType="1"/>
            </p:cNvSpPr>
            <p:nvPr/>
          </p:nvSpPr>
          <p:spPr bwMode="auto">
            <a:xfrm>
              <a:off x="2138"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5" name="Line 519"/>
            <p:cNvSpPr>
              <a:spLocks noChangeShapeType="1"/>
            </p:cNvSpPr>
            <p:nvPr/>
          </p:nvSpPr>
          <p:spPr bwMode="auto">
            <a:xfrm>
              <a:off x="2143"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6" name="Line 520"/>
            <p:cNvSpPr>
              <a:spLocks noChangeShapeType="1"/>
            </p:cNvSpPr>
            <p:nvPr/>
          </p:nvSpPr>
          <p:spPr bwMode="auto">
            <a:xfrm>
              <a:off x="2149"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7" name="Line 521"/>
            <p:cNvSpPr>
              <a:spLocks noChangeShapeType="1"/>
            </p:cNvSpPr>
            <p:nvPr/>
          </p:nvSpPr>
          <p:spPr bwMode="auto">
            <a:xfrm>
              <a:off x="2153"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8" name="Line 522"/>
            <p:cNvSpPr>
              <a:spLocks noChangeShapeType="1"/>
            </p:cNvSpPr>
            <p:nvPr/>
          </p:nvSpPr>
          <p:spPr bwMode="auto">
            <a:xfrm>
              <a:off x="2153"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19" name="Line 523"/>
            <p:cNvSpPr>
              <a:spLocks noChangeShapeType="1"/>
            </p:cNvSpPr>
            <p:nvPr/>
          </p:nvSpPr>
          <p:spPr bwMode="auto">
            <a:xfrm>
              <a:off x="2062"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0" name="Line 524"/>
            <p:cNvSpPr>
              <a:spLocks noChangeShapeType="1"/>
            </p:cNvSpPr>
            <p:nvPr/>
          </p:nvSpPr>
          <p:spPr bwMode="auto">
            <a:xfrm>
              <a:off x="206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1" name="Line 525"/>
            <p:cNvSpPr>
              <a:spLocks noChangeShapeType="1"/>
            </p:cNvSpPr>
            <p:nvPr/>
          </p:nvSpPr>
          <p:spPr bwMode="auto">
            <a:xfrm>
              <a:off x="2071"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2" name="Line 526"/>
            <p:cNvSpPr>
              <a:spLocks noChangeShapeType="1"/>
            </p:cNvSpPr>
            <p:nvPr/>
          </p:nvSpPr>
          <p:spPr bwMode="auto">
            <a:xfrm>
              <a:off x="2138"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3" name="Line 527"/>
            <p:cNvSpPr>
              <a:spLocks noChangeShapeType="1"/>
            </p:cNvSpPr>
            <p:nvPr/>
          </p:nvSpPr>
          <p:spPr bwMode="auto">
            <a:xfrm>
              <a:off x="2081"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4" name="Line 528"/>
            <p:cNvSpPr>
              <a:spLocks noChangeShapeType="1"/>
            </p:cNvSpPr>
            <p:nvPr/>
          </p:nvSpPr>
          <p:spPr bwMode="auto">
            <a:xfrm>
              <a:off x="2086"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5" name="Line 529"/>
            <p:cNvSpPr>
              <a:spLocks noChangeShapeType="1"/>
            </p:cNvSpPr>
            <p:nvPr/>
          </p:nvSpPr>
          <p:spPr bwMode="auto">
            <a:xfrm>
              <a:off x="2134"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6" name="Line 530"/>
            <p:cNvSpPr>
              <a:spLocks noChangeShapeType="1"/>
            </p:cNvSpPr>
            <p:nvPr/>
          </p:nvSpPr>
          <p:spPr bwMode="auto">
            <a:xfrm>
              <a:off x="2125"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7" name="Line 531"/>
            <p:cNvSpPr>
              <a:spLocks noChangeShapeType="1"/>
            </p:cNvSpPr>
            <p:nvPr/>
          </p:nvSpPr>
          <p:spPr bwMode="auto">
            <a:xfrm>
              <a:off x="2105"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8" name="Line 532"/>
            <p:cNvSpPr>
              <a:spLocks noChangeShapeType="1"/>
            </p:cNvSpPr>
            <p:nvPr/>
          </p:nvSpPr>
          <p:spPr bwMode="auto">
            <a:xfrm>
              <a:off x="2100"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29" name="Line 533"/>
            <p:cNvSpPr>
              <a:spLocks noChangeShapeType="1"/>
            </p:cNvSpPr>
            <p:nvPr/>
          </p:nvSpPr>
          <p:spPr bwMode="auto">
            <a:xfrm>
              <a:off x="2120" y="2537"/>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0" name="Line 534"/>
            <p:cNvSpPr>
              <a:spLocks noChangeShapeType="1"/>
            </p:cNvSpPr>
            <p:nvPr/>
          </p:nvSpPr>
          <p:spPr bwMode="auto">
            <a:xfrm>
              <a:off x="2125"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1" name="Line 535"/>
            <p:cNvSpPr>
              <a:spLocks noChangeShapeType="1"/>
            </p:cNvSpPr>
            <p:nvPr/>
          </p:nvSpPr>
          <p:spPr bwMode="auto">
            <a:xfrm>
              <a:off x="2109"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2" name="Line 536"/>
            <p:cNvSpPr>
              <a:spLocks noChangeShapeType="1"/>
            </p:cNvSpPr>
            <p:nvPr/>
          </p:nvSpPr>
          <p:spPr bwMode="auto">
            <a:xfrm>
              <a:off x="2095"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3" name="Line 537"/>
            <p:cNvSpPr>
              <a:spLocks noChangeShapeType="1"/>
            </p:cNvSpPr>
            <p:nvPr/>
          </p:nvSpPr>
          <p:spPr bwMode="auto">
            <a:xfrm>
              <a:off x="2129"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4" name="Line 538"/>
            <p:cNvSpPr>
              <a:spLocks noChangeShapeType="1"/>
            </p:cNvSpPr>
            <p:nvPr/>
          </p:nvSpPr>
          <p:spPr bwMode="auto">
            <a:xfrm>
              <a:off x="2090"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5" name="Line 539"/>
            <p:cNvSpPr>
              <a:spLocks noChangeShapeType="1"/>
            </p:cNvSpPr>
            <p:nvPr/>
          </p:nvSpPr>
          <p:spPr bwMode="auto">
            <a:xfrm>
              <a:off x="207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6" name="Line 540"/>
            <p:cNvSpPr>
              <a:spLocks noChangeShapeType="1"/>
            </p:cNvSpPr>
            <p:nvPr/>
          </p:nvSpPr>
          <p:spPr bwMode="auto">
            <a:xfrm>
              <a:off x="2143"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7" name="Line 541"/>
            <p:cNvSpPr>
              <a:spLocks noChangeShapeType="1"/>
            </p:cNvSpPr>
            <p:nvPr/>
          </p:nvSpPr>
          <p:spPr bwMode="auto">
            <a:xfrm>
              <a:off x="2149"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8" name="Line 542"/>
            <p:cNvSpPr>
              <a:spLocks noChangeShapeType="1"/>
            </p:cNvSpPr>
            <p:nvPr/>
          </p:nvSpPr>
          <p:spPr bwMode="auto">
            <a:xfrm>
              <a:off x="205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44639" name="Line 543"/>
            <p:cNvSpPr>
              <a:spLocks noChangeShapeType="1"/>
            </p:cNvSpPr>
            <p:nvPr/>
          </p:nvSpPr>
          <p:spPr bwMode="auto">
            <a:xfrm>
              <a:off x="2153"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0" name="Line 544"/>
            <p:cNvSpPr>
              <a:spLocks noChangeShapeType="1"/>
            </p:cNvSpPr>
            <p:nvPr/>
          </p:nvSpPr>
          <p:spPr bwMode="auto">
            <a:xfrm>
              <a:off x="2138"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1" name="Line 545"/>
            <p:cNvSpPr>
              <a:spLocks noChangeShapeType="1"/>
            </p:cNvSpPr>
            <p:nvPr/>
          </p:nvSpPr>
          <p:spPr bwMode="auto">
            <a:xfrm>
              <a:off x="2120" y="2491"/>
              <a:ext cx="1" cy="17"/>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2" name="Line 546"/>
            <p:cNvSpPr>
              <a:spLocks noChangeShapeType="1"/>
            </p:cNvSpPr>
            <p:nvPr/>
          </p:nvSpPr>
          <p:spPr bwMode="auto">
            <a:xfrm>
              <a:off x="2071"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3" name="Line 547"/>
            <p:cNvSpPr>
              <a:spLocks noChangeShapeType="1"/>
            </p:cNvSpPr>
            <p:nvPr/>
          </p:nvSpPr>
          <p:spPr bwMode="auto">
            <a:xfrm>
              <a:off x="2105"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4" name="Line 548"/>
            <p:cNvSpPr>
              <a:spLocks noChangeShapeType="1"/>
            </p:cNvSpPr>
            <p:nvPr/>
          </p:nvSpPr>
          <p:spPr bwMode="auto">
            <a:xfrm>
              <a:off x="2100"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5" name="Line 549"/>
            <p:cNvSpPr>
              <a:spLocks noChangeShapeType="1"/>
            </p:cNvSpPr>
            <p:nvPr/>
          </p:nvSpPr>
          <p:spPr bwMode="auto">
            <a:xfrm>
              <a:off x="2066"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6" name="Line 550"/>
            <p:cNvSpPr>
              <a:spLocks noChangeShapeType="1"/>
            </p:cNvSpPr>
            <p:nvPr/>
          </p:nvSpPr>
          <p:spPr bwMode="auto">
            <a:xfrm>
              <a:off x="2086"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7" name="Line 551"/>
            <p:cNvSpPr>
              <a:spLocks noChangeShapeType="1"/>
            </p:cNvSpPr>
            <p:nvPr/>
          </p:nvSpPr>
          <p:spPr bwMode="auto">
            <a:xfrm flipV="1">
              <a:off x="2227" y="2562"/>
              <a:ext cx="11"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8" name="Line 552"/>
            <p:cNvSpPr>
              <a:spLocks noChangeShapeType="1"/>
            </p:cNvSpPr>
            <p:nvPr/>
          </p:nvSpPr>
          <p:spPr bwMode="auto">
            <a:xfrm>
              <a:off x="2245" y="2562"/>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49" name="Line 553"/>
            <p:cNvSpPr>
              <a:spLocks noChangeShapeType="1"/>
            </p:cNvSpPr>
            <p:nvPr/>
          </p:nvSpPr>
          <p:spPr bwMode="auto">
            <a:xfrm>
              <a:off x="2206" y="2562"/>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0" name="Line 554"/>
            <p:cNvSpPr>
              <a:spLocks noChangeShapeType="1"/>
            </p:cNvSpPr>
            <p:nvPr/>
          </p:nvSpPr>
          <p:spPr bwMode="auto">
            <a:xfrm>
              <a:off x="2227"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1" name="Line 555"/>
            <p:cNvSpPr>
              <a:spLocks noChangeShapeType="1"/>
            </p:cNvSpPr>
            <p:nvPr/>
          </p:nvSpPr>
          <p:spPr bwMode="auto">
            <a:xfrm>
              <a:off x="2206"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2" name="Line 556"/>
            <p:cNvSpPr>
              <a:spLocks noChangeShapeType="1"/>
            </p:cNvSpPr>
            <p:nvPr/>
          </p:nvSpPr>
          <p:spPr bwMode="auto">
            <a:xfrm>
              <a:off x="2245"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3" name="Line 557"/>
            <p:cNvSpPr>
              <a:spLocks noChangeShapeType="1"/>
            </p:cNvSpPr>
            <p:nvPr/>
          </p:nvSpPr>
          <p:spPr bwMode="auto">
            <a:xfrm>
              <a:off x="2279" y="2565"/>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4" name="Line 558"/>
            <p:cNvSpPr>
              <a:spLocks noChangeShapeType="1"/>
            </p:cNvSpPr>
            <p:nvPr/>
          </p:nvSpPr>
          <p:spPr bwMode="auto">
            <a:xfrm>
              <a:off x="2279" y="2565"/>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5" name="Line 559"/>
            <p:cNvSpPr>
              <a:spLocks noChangeShapeType="1"/>
            </p:cNvSpPr>
            <p:nvPr/>
          </p:nvSpPr>
          <p:spPr bwMode="auto">
            <a:xfrm flipH="1">
              <a:off x="2286" y="2608"/>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6" name="Line 560"/>
            <p:cNvSpPr>
              <a:spLocks noChangeShapeType="1"/>
            </p:cNvSpPr>
            <p:nvPr/>
          </p:nvSpPr>
          <p:spPr bwMode="auto">
            <a:xfrm flipH="1">
              <a:off x="2286" y="2611"/>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44657" name="Freeform 561"/>
            <p:cNvSpPr>
              <a:spLocks/>
            </p:cNvSpPr>
            <p:nvPr/>
          </p:nvSpPr>
          <p:spPr bwMode="auto">
            <a:xfrm>
              <a:off x="2018" y="2461"/>
              <a:ext cx="587" cy="301"/>
            </a:xfrm>
            <a:custGeom>
              <a:avLst/>
              <a:gdLst/>
              <a:ahLst/>
              <a:cxnLst>
                <a:cxn ang="0">
                  <a:pos x="1174" y="775"/>
                </a:cxn>
                <a:cxn ang="0">
                  <a:pos x="1175" y="768"/>
                </a:cxn>
                <a:cxn ang="0">
                  <a:pos x="1175" y="759"/>
                </a:cxn>
                <a:cxn ang="0">
                  <a:pos x="1155" y="763"/>
                </a:cxn>
                <a:cxn ang="0">
                  <a:pos x="1154" y="769"/>
                </a:cxn>
                <a:cxn ang="0">
                  <a:pos x="1154" y="774"/>
                </a:cxn>
                <a:cxn ang="0">
                  <a:pos x="1149" y="779"/>
                </a:cxn>
                <a:cxn ang="0">
                  <a:pos x="1143" y="783"/>
                </a:cxn>
                <a:cxn ang="0">
                  <a:pos x="1133" y="786"/>
                </a:cxn>
                <a:cxn ang="0">
                  <a:pos x="699" y="885"/>
                </a:cxn>
                <a:cxn ang="0">
                  <a:pos x="679" y="890"/>
                </a:cxn>
                <a:cxn ang="0">
                  <a:pos x="70" y="846"/>
                </a:cxn>
                <a:cxn ang="0">
                  <a:pos x="70" y="827"/>
                </a:cxn>
                <a:cxn ang="0">
                  <a:pos x="20" y="824"/>
                </a:cxn>
                <a:cxn ang="0">
                  <a:pos x="20" y="13"/>
                </a:cxn>
                <a:cxn ang="0">
                  <a:pos x="0" y="0"/>
                </a:cxn>
                <a:cxn ang="0">
                  <a:pos x="0" y="835"/>
                </a:cxn>
                <a:cxn ang="0">
                  <a:pos x="48" y="839"/>
                </a:cxn>
                <a:cxn ang="0">
                  <a:pos x="48" y="858"/>
                </a:cxn>
                <a:cxn ang="0">
                  <a:pos x="679" y="903"/>
                </a:cxn>
                <a:cxn ang="0">
                  <a:pos x="1130" y="801"/>
                </a:cxn>
                <a:cxn ang="0">
                  <a:pos x="1149" y="797"/>
                </a:cxn>
                <a:cxn ang="0">
                  <a:pos x="1161" y="791"/>
                </a:cxn>
                <a:cxn ang="0">
                  <a:pos x="1169" y="783"/>
                </a:cxn>
                <a:cxn ang="0">
                  <a:pos x="1174" y="775"/>
                </a:cxn>
              </a:cxnLst>
              <a:rect l="0" t="0" r="r" b="b"/>
              <a:pathLst>
                <a:path w="1175" h="903">
                  <a:moveTo>
                    <a:pt x="1174" y="775"/>
                  </a:moveTo>
                  <a:lnTo>
                    <a:pt x="1175" y="768"/>
                  </a:lnTo>
                  <a:lnTo>
                    <a:pt x="1175" y="759"/>
                  </a:lnTo>
                  <a:lnTo>
                    <a:pt x="1155" y="763"/>
                  </a:lnTo>
                  <a:lnTo>
                    <a:pt x="1154" y="769"/>
                  </a:lnTo>
                  <a:lnTo>
                    <a:pt x="1154" y="774"/>
                  </a:lnTo>
                  <a:lnTo>
                    <a:pt x="1149" y="779"/>
                  </a:lnTo>
                  <a:lnTo>
                    <a:pt x="1143" y="783"/>
                  </a:lnTo>
                  <a:lnTo>
                    <a:pt x="1133" y="786"/>
                  </a:lnTo>
                  <a:lnTo>
                    <a:pt x="699" y="885"/>
                  </a:lnTo>
                  <a:lnTo>
                    <a:pt x="679" y="890"/>
                  </a:lnTo>
                  <a:lnTo>
                    <a:pt x="70" y="846"/>
                  </a:lnTo>
                  <a:lnTo>
                    <a:pt x="70" y="827"/>
                  </a:lnTo>
                  <a:lnTo>
                    <a:pt x="20" y="824"/>
                  </a:lnTo>
                  <a:lnTo>
                    <a:pt x="20" y="13"/>
                  </a:lnTo>
                  <a:lnTo>
                    <a:pt x="0" y="0"/>
                  </a:lnTo>
                  <a:lnTo>
                    <a:pt x="0" y="835"/>
                  </a:lnTo>
                  <a:lnTo>
                    <a:pt x="48" y="839"/>
                  </a:lnTo>
                  <a:lnTo>
                    <a:pt x="48" y="858"/>
                  </a:lnTo>
                  <a:lnTo>
                    <a:pt x="679" y="903"/>
                  </a:lnTo>
                  <a:lnTo>
                    <a:pt x="1130" y="801"/>
                  </a:lnTo>
                  <a:lnTo>
                    <a:pt x="1149" y="797"/>
                  </a:lnTo>
                  <a:lnTo>
                    <a:pt x="1161" y="791"/>
                  </a:lnTo>
                  <a:lnTo>
                    <a:pt x="1169" y="783"/>
                  </a:lnTo>
                  <a:lnTo>
                    <a:pt x="1174" y="77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58" name="Freeform 562"/>
            <p:cNvSpPr>
              <a:spLocks/>
            </p:cNvSpPr>
            <p:nvPr/>
          </p:nvSpPr>
          <p:spPr bwMode="auto">
            <a:xfrm>
              <a:off x="2017" y="2448"/>
              <a:ext cx="620" cy="271"/>
            </a:xfrm>
            <a:custGeom>
              <a:avLst/>
              <a:gdLst/>
              <a:ahLst/>
              <a:cxnLst>
                <a:cxn ang="0">
                  <a:pos x="1175" y="812"/>
                </a:cxn>
                <a:cxn ang="0">
                  <a:pos x="1240" y="797"/>
                </a:cxn>
                <a:cxn ang="0">
                  <a:pos x="1240" y="109"/>
                </a:cxn>
                <a:cxn ang="0">
                  <a:pos x="682" y="0"/>
                </a:cxn>
                <a:cxn ang="0">
                  <a:pos x="0" y="37"/>
                </a:cxn>
                <a:cxn ang="0">
                  <a:pos x="20" y="50"/>
                </a:cxn>
                <a:cxn ang="0">
                  <a:pos x="677" y="14"/>
                </a:cxn>
                <a:cxn ang="0">
                  <a:pos x="708" y="21"/>
                </a:cxn>
                <a:cxn ang="0">
                  <a:pos x="1203" y="118"/>
                </a:cxn>
                <a:cxn ang="0">
                  <a:pos x="1221" y="121"/>
                </a:cxn>
                <a:cxn ang="0">
                  <a:pos x="1221" y="787"/>
                </a:cxn>
                <a:cxn ang="0">
                  <a:pos x="1203" y="790"/>
                </a:cxn>
                <a:cxn ang="0">
                  <a:pos x="1175" y="796"/>
                </a:cxn>
                <a:cxn ang="0">
                  <a:pos x="1175" y="812"/>
                </a:cxn>
              </a:cxnLst>
              <a:rect l="0" t="0" r="r" b="b"/>
              <a:pathLst>
                <a:path w="1240" h="812">
                  <a:moveTo>
                    <a:pt x="1175" y="812"/>
                  </a:moveTo>
                  <a:lnTo>
                    <a:pt x="1240" y="797"/>
                  </a:lnTo>
                  <a:lnTo>
                    <a:pt x="1240" y="109"/>
                  </a:lnTo>
                  <a:lnTo>
                    <a:pt x="682" y="0"/>
                  </a:lnTo>
                  <a:lnTo>
                    <a:pt x="0" y="37"/>
                  </a:lnTo>
                  <a:lnTo>
                    <a:pt x="20" y="50"/>
                  </a:lnTo>
                  <a:lnTo>
                    <a:pt x="677" y="14"/>
                  </a:lnTo>
                  <a:lnTo>
                    <a:pt x="708" y="21"/>
                  </a:lnTo>
                  <a:lnTo>
                    <a:pt x="1203" y="118"/>
                  </a:lnTo>
                  <a:lnTo>
                    <a:pt x="1221" y="121"/>
                  </a:lnTo>
                  <a:lnTo>
                    <a:pt x="1221" y="787"/>
                  </a:lnTo>
                  <a:lnTo>
                    <a:pt x="1203" y="790"/>
                  </a:lnTo>
                  <a:lnTo>
                    <a:pt x="1175" y="796"/>
                  </a:lnTo>
                  <a:lnTo>
                    <a:pt x="1175" y="81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59" name="Freeform 563"/>
            <p:cNvSpPr>
              <a:spLocks/>
            </p:cNvSpPr>
            <p:nvPr/>
          </p:nvSpPr>
          <p:spPr bwMode="auto">
            <a:xfrm>
              <a:off x="2227" y="2541"/>
              <a:ext cx="87" cy="5"/>
            </a:xfrm>
            <a:custGeom>
              <a:avLst/>
              <a:gdLst/>
              <a:ahLst/>
              <a:cxnLst>
                <a:cxn ang="0">
                  <a:pos x="51" y="15"/>
                </a:cxn>
                <a:cxn ang="0">
                  <a:pos x="118" y="13"/>
                </a:cxn>
                <a:cxn ang="0">
                  <a:pos x="118" y="12"/>
                </a:cxn>
                <a:cxn ang="0">
                  <a:pos x="175" y="12"/>
                </a:cxn>
                <a:cxn ang="0">
                  <a:pos x="175" y="0"/>
                </a:cxn>
                <a:cxn ang="0">
                  <a:pos x="0" y="3"/>
                </a:cxn>
                <a:cxn ang="0">
                  <a:pos x="0" y="13"/>
                </a:cxn>
                <a:cxn ang="0">
                  <a:pos x="51" y="13"/>
                </a:cxn>
                <a:cxn ang="0">
                  <a:pos x="51" y="15"/>
                </a:cxn>
              </a:cxnLst>
              <a:rect l="0" t="0" r="r" b="b"/>
              <a:pathLst>
                <a:path w="175" h="15">
                  <a:moveTo>
                    <a:pt x="51" y="15"/>
                  </a:moveTo>
                  <a:lnTo>
                    <a:pt x="118" y="13"/>
                  </a:lnTo>
                  <a:lnTo>
                    <a:pt x="118" y="12"/>
                  </a:lnTo>
                  <a:lnTo>
                    <a:pt x="175" y="12"/>
                  </a:lnTo>
                  <a:lnTo>
                    <a:pt x="175" y="0"/>
                  </a:lnTo>
                  <a:lnTo>
                    <a:pt x="0" y="3"/>
                  </a:lnTo>
                  <a:lnTo>
                    <a:pt x="0" y="13"/>
                  </a:lnTo>
                  <a:lnTo>
                    <a:pt x="51" y="13"/>
                  </a:lnTo>
                  <a:lnTo>
                    <a:pt x="51" y="1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0" name="Freeform 564"/>
            <p:cNvSpPr>
              <a:spLocks/>
            </p:cNvSpPr>
            <p:nvPr/>
          </p:nvSpPr>
          <p:spPr bwMode="auto">
            <a:xfrm>
              <a:off x="2331" y="2588"/>
              <a:ext cx="4" cy="17"/>
            </a:xfrm>
            <a:custGeom>
              <a:avLst/>
              <a:gdLst/>
              <a:ahLst/>
              <a:cxnLst>
                <a:cxn ang="0">
                  <a:pos x="8" y="0"/>
                </a:cxn>
                <a:cxn ang="0">
                  <a:pos x="0" y="51"/>
                </a:cxn>
                <a:cxn ang="0">
                  <a:pos x="8" y="51"/>
                </a:cxn>
                <a:cxn ang="0">
                  <a:pos x="8" y="0"/>
                </a:cxn>
              </a:cxnLst>
              <a:rect l="0" t="0" r="r" b="b"/>
              <a:pathLst>
                <a:path w="8" h="51">
                  <a:moveTo>
                    <a:pt x="8" y="0"/>
                  </a:moveTo>
                  <a:lnTo>
                    <a:pt x="0" y="51"/>
                  </a:lnTo>
                  <a:lnTo>
                    <a:pt x="8" y="51"/>
                  </a:lnTo>
                  <a:lnTo>
                    <a:pt x="8" y="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1" name="Freeform 565"/>
            <p:cNvSpPr>
              <a:spLocks/>
            </p:cNvSpPr>
            <p:nvPr/>
          </p:nvSpPr>
          <p:spPr bwMode="auto">
            <a:xfrm>
              <a:off x="2329" y="2559"/>
              <a:ext cx="6" cy="16"/>
            </a:xfrm>
            <a:custGeom>
              <a:avLst/>
              <a:gdLst/>
              <a:ahLst/>
              <a:cxnLst>
                <a:cxn ang="0">
                  <a:pos x="0" y="50"/>
                </a:cxn>
                <a:cxn ang="0">
                  <a:pos x="11" y="50"/>
                </a:cxn>
                <a:cxn ang="0">
                  <a:pos x="11" y="0"/>
                </a:cxn>
                <a:cxn ang="0">
                  <a:pos x="0" y="50"/>
                </a:cxn>
              </a:cxnLst>
              <a:rect l="0" t="0" r="r" b="b"/>
              <a:pathLst>
                <a:path w="11" h="50">
                  <a:moveTo>
                    <a:pt x="0" y="50"/>
                  </a:moveTo>
                  <a:lnTo>
                    <a:pt x="11" y="50"/>
                  </a:lnTo>
                  <a:lnTo>
                    <a:pt x="11" y="0"/>
                  </a:lnTo>
                  <a:lnTo>
                    <a:pt x="0" y="5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2" name="Freeform 566"/>
            <p:cNvSpPr>
              <a:spLocks/>
            </p:cNvSpPr>
            <p:nvPr/>
          </p:nvSpPr>
          <p:spPr bwMode="auto">
            <a:xfrm>
              <a:off x="2286" y="2593"/>
              <a:ext cx="29" cy="8"/>
            </a:xfrm>
            <a:custGeom>
              <a:avLst/>
              <a:gdLst/>
              <a:ahLst/>
              <a:cxnLst>
                <a:cxn ang="0">
                  <a:pos x="0" y="24"/>
                </a:cxn>
                <a:cxn ang="0">
                  <a:pos x="7" y="0"/>
                </a:cxn>
                <a:cxn ang="0">
                  <a:pos x="58" y="1"/>
                </a:cxn>
                <a:cxn ang="0">
                  <a:pos x="52" y="25"/>
                </a:cxn>
                <a:cxn ang="0">
                  <a:pos x="0" y="24"/>
                </a:cxn>
              </a:cxnLst>
              <a:rect l="0" t="0" r="r" b="b"/>
              <a:pathLst>
                <a:path w="58" h="25">
                  <a:moveTo>
                    <a:pt x="0" y="24"/>
                  </a:moveTo>
                  <a:lnTo>
                    <a:pt x="7" y="0"/>
                  </a:lnTo>
                  <a:lnTo>
                    <a:pt x="58" y="1"/>
                  </a:lnTo>
                  <a:lnTo>
                    <a:pt x="52" y="25"/>
                  </a:lnTo>
                  <a:lnTo>
                    <a:pt x="0" y="2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3" name="Freeform 567"/>
            <p:cNvSpPr>
              <a:spLocks/>
            </p:cNvSpPr>
            <p:nvPr/>
          </p:nvSpPr>
          <p:spPr bwMode="auto">
            <a:xfrm>
              <a:off x="2210" y="2564"/>
              <a:ext cx="28" cy="11"/>
            </a:xfrm>
            <a:custGeom>
              <a:avLst/>
              <a:gdLst/>
              <a:ahLst/>
              <a:cxnLst>
                <a:cxn ang="0">
                  <a:pos x="17" y="24"/>
                </a:cxn>
                <a:cxn ang="0">
                  <a:pos x="18" y="19"/>
                </a:cxn>
                <a:cxn ang="0">
                  <a:pos x="21" y="14"/>
                </a:cxn>
                <a:cxn ang="0">
                  <a:pos x="24" y="9"/>
                </a:cxn>
                <a:cxn ang="0">
                  <a:pos x="32" y="5"/>
                </a:cxn>
                <a:cxn ang="0">
                  <a:pos x="38" y="3"/>
                </a:cxn>
                <a:cxn ang="0">
                  <a:pos x="46" y="2"/>
                </a:cxn>
                <a:cxn ang="0">
                  <a:pos x="57" y="1"/>
                </a:cxn>
                <a:cxn ang="0">
                  <a:pos x="46" y="0"/>
                </a:cxn>
                <a:cxn ang="0">
                  <a:pos x="37" y="0"/>
                </a:cxn>
                <a:cxn ang="0">
                  <a:pos x="26" y="1"/>
                </a:cxn>
                <a:cxn ang="0">
                  <a:pos x="18" y="4"/>
                </a:cxn>
                <a:cxn ang="0">
                  <a:pos x="12" y="9"/>
                </a:cxn>
                <a:cxn ang="0">
                  <a:pos x="6" y="15"/>
                </a:cxn>
                <a:cxn ang="0">
                  <a:pos x="0" y="35"/>
                </a:cxn>
                <a:cxn ang="0">
                  <a:pos x="14" y="35"/>
                </a:cxn>
                <a:cxn ang="0">
                  <a:pos x="17" y="24"/>
                </a:cxn>
              </a:cxnLst>
              <a:rect l="0" t="0" r="r" b="b"/>
              <a:pathLst>
                <a:path w="57" h="35">
                  <a:moveTo>
                    <a:pt x="17" y="24"/>
                  </a:moveTo>
                  <a:lnTo>
                    <a:pt x="18" y="19"/>
                  </a:lnTo>
                  <a:lnTo>
                    <a:pt x="21" y="14"/>
                  </a:lnTo>
                  <a:lnTo>
                    <a:pt x="24" y="9"/>
                  </a:lnTo>
                  <a:lnTo>
                    <a:pt x="32" y="5"/>
                  </a:lnTo>
                  <a:lnTo>
                    <a:pt x="38" y="3"/>
                  </a:lnTo>
                  <a:lnTo>
                    <a:pt x="46" y="2"/>
                  </a:lnTo>
                  <a:lnTo>
                    <a:pt x="57" y="1"/>
                  </a:lnTo>
                  <a:lnTo>
                    <a:pt x="46" y="0"/>
                  </a:lnTo>
                  <a:lnTo>
                    <a:pt x="37" y="0"/>
                  </a:lnTo>
                  <a:lnTo>
                    <a:pt x="26" y="1"/>
                  </a:lnTo>
                  <a:lnTo>
                    <a:pt x="18" y="4"/>
                  </a:lnTo>
                  <a:lnTo>
                    <a:pt x="12" y="9"/>
                  </a:lnTo>
                  <a:lnTo>
                    <a:pt x="6" y="15"/>
                  </a:lnTo>
                  <a:lnTo>
                    <a:pt x="0" y="35"/>
                  </a:lnTo>
                  <a:lnTo>
                    <a:pt x="14" y="35"/>
                  </a:lnTo>
                  <a:lnTo>
                    <a:pt x="17" y="2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4" name="Freeform 568"/>
            <p:cNvSpPr>
              <a:spLocks/>
            </p:cNvSpPr>
            <p:nvPr/>
          </p:nvSpPr>
          <p:spPr bwMode="auto">
            <a:xfrm>
              <a:off x="2221" y="2566"/>
              <a:ext cx="24" cy="11"/>
            </a:xfrm>
            <a:custGeom>
              <a:avLst/>
              <a:gdLst/>
              <a:ahLst/>
              <a:cxnLst>
                <a:cxn ang="0">
                  <a:pos x="0" y="28"/>
                </a:cxn>
                <a:cxn ang="0">
                  <a:pos x="8" y="33"/>
                </a:cxn>
                <a:cxn ang="0">
                  <a:pos x="19" y="35"/>
                </a:cxn>
                <a:cxn ang="0">
                  <a:pos x="30" y="35"/>
                </a:cxn>
                <a:cxn ang="0">
                  <a:pos x="39" y="32"/>
                </a:cxn>
                <a:cxn ang="0">
                  <a:pos x="47" y="27"/>
                </a:cxn>
                <a:cxn ang="0">
                  <a:pos x="50" y="20"/>
                </a:cxn>
                <a:cxn ang="0">
                  <a:pos x="48" y="13"/>
                </a:cxn>
                <a:cxn ang="0">
                  <a:pos x="44" y="7"/>
                </a:cxn>
                <a:cxn ang="0">
                  <a:pos x="34" y="3"/>
                </a:cxn>
                <a:cxn ang="0">
                  <a:pos x="24" y="0"/>
                </a:cxn>
                <a:cxn ang="0">
                  <a:pos x="14" y="2"/>
                </a:cxn>
                <a:cxn ang="0">
                  <a:pos x="5" y="5"/>
                </a:cxn>
                <a:cxn ang="0">
                  <a:pos x="13" y="3"/>
                </a:cxn>
                <a:cxn ang="0">
                  <a:pos x="22" y="3"/>
                </a:cxn>
                <a:cxn ang="0">
                  <a:pos x="30" y="4"/>
                </a:cxn>
                <a:cxn ang="0">
                  <a:pos x="36" y="7"/>
                </a:cxn>
                <a:cxn ang="0">
                  <a:pos x="41" y="11"/>
                </a:cxn>
                <a:cxn ang="0">
                  <a:pos x="42" y="17"/>
                </a:cxn>
                <a:cxn ang="0">
                  <a:pos x="41" y="22"/>
                </a:cxn>
                <a:cxn ang="0">
                  <a:pos x="37" y="27"/>
                </a:cxn>
                <a:cxn ang="0">
                  <a:pos x="31" y="30"/>
                </a:cxn>
                <a:cxn ang="0">
                  <a:pos x="24" y="32"/>
                </a:cxn>
                <a:cxn ang="0">
                  <a:pos x="16" y="33"/>
                </a:cxn>
                <a:cxn ang="0">
                  <a:pos x="8" y="31"/>
                </a:cxn>
                <a:cxn ang="0">
                  <a:pos x="0" y="28"/>
                </a:cxn>
              </a:cxnLst>
              <a:rect l="0" t="0" r="r" b="b"/>
              <a:pathLst>
                <a:path w="50" h="35">
                  <a:moveTo>
                    <a:pt x="0" y="28"/>
                  </a:moveTo>
                  <a:lnTo>
                    <a:pt x="8" y="33"/>
                  </a:lnTo>
                  <a:lnTo>
                    <a:pt x="19" y="35"/>
                  </a:lnTo>
                  <a:lnTo>
                    <a:pt x="30" y="35"/>
                  </a:lnTo>
                  <a:lnTo>
                    <a:pt x="39" y="32"/>
                  </a:lnTo>
                  <a:lnTo>
                    <a:pt x="47" y="27"/>
                  </a:lnTo>
                  <a:lnTo>
                    <a:pt x="50" y="20"/>
                  </a:lnTo>
                  <a:lnTo>
                    <a:pt x="48" y="13"/>
                  </a:lnTo>
                  <a:lnTo>
                    <a:pt x="44" y="7"/>
                  </a:lnTo>
                  <a:lnTo>
                    <a:pt x="34" y="3"/>
                  </a:lnTo>
                  <a:lnTo>
                    <a:pt x="24" y="0"/>
                  </a:lnTo>
                  <a:lnTo>
                    <a:pt x="14" y="2"/>
                  </a:lnTo>
                  <a:lnTo>
                    <a:pt x="5" y="5"/>
                  </a:lnTo>
                  <a:lnTo>
                    <a:pt x="13" y="3"/>
                  </a:lnTo>
                  <a:lnTo>
                    <a:pt x="22" y="3"/>
                  </a:lnTo>
                  <a:lnTo>
                    <a:pt x="30" y="4"/>
                  </a:lnTo>
                  <a:lnTo>
                    <a:pt x="36" y="7"/>
                  </a:lnTo>
                  <a:lnTo>
                    <a:pt x="41" y="11"/>
                  </a:lnTo>
                  <a:lnTo>
                    <a:pt x="42" y="17"/>
                  </a:lnTo>
                  <a:lnTo>
                    <a:pt x="41" y="22"/>
                  </a:lnTo>
                  <a:lnTo>
                    <a:pt x="37" y="27"/>
                  </a:lnTo>
                  <a:lnTo>
                    <a:pt x="31" y="30"/>
                  </a:lnTo>
                  <a:lnTo>
                    <a:pt x="24" y="32"/>
                  </a:lnTo>
                  <a:lnTo>
                    <a:pt x="16" y="33"/>
                  </a:lnTo>
                  <a:lnTo>
                    <a:pt x="8" y="31"/>
                  </a:lnTo>
                  <a:lnTo>
                    <a:pt x="0" y="2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5" name="Freeform 569"/>
            <p:cNvSpPr>
              <a:spLocks/>
            </p:cNvSpPr>
            <p:nvPr/>
          </p:nvSpPr>
          <p:spPr bwMode="auto">
            <a:xfrm>
              <a:off x="2214" y="2594"/>
              <a:ext cx="24" cy="10"/>
            </a:xfrm>
            <a:custGeom>
              <a:avLst/>
              <a:gdLst/>
              <a:ahLst/>
              <a:cxnLst>
                <a:cxn ang="0">
                  <a:pos x="0" y="31"/>
                </a:cxn>
                <a:cxn ang="0">
                  <a:pos x="11" y="32"/>
                </a:cxn>
                <a:cxn ang="0">
                  <a:pos x="14" y="24"/>
                </a:cxn>
                <a:cxn ang="0">
                  <a:pos x="11" y="21"/>
                </a:cxn>
                <a:cxn ang="0">
                  <a:pos x="11" y="13"/>
                </a:cxn>
                <a:cxn ang="0">
                  <a:pos x="15" y="9"/>
                </a:cxn>
                <a:cxn ang="0">
                  <a:pos x="23" y="4"/>
                </a:cxn>
                <a:cxn ang="0">
                  <a:pos x="28" y="3"/>
                </a:cxn>
                <a:cxn ang="0">
                  <a:pos x="34" y="2"/>
                </a:cxn>
                <a:cxn ang="0">
                  <a:pos x="37" y="2"/>
                </a:cxn>
                <a:cxn ang="0">
                  <a:pos x="46" y="3"/>
                </a:cxn>
                <a:cxn ang="0">
                  <a:pos x="37" y="0"/>
                </a:cxn>
                <a:cxn ang="0">
                  <a:pos x="28" y="0"/>
                </a:cxn>
                <a:cxn ang="0">
                  <a:pos x="20" y="1"/>
                </a:cxn>
                <a:cxn ang="0">
                  <a:pos x="12" y="4"/>
                </a:cxn>
                <a:cxn ang="0">
                  <a:pos x="8" y="10"/>
                </a:cxn>
                <a:cxn ang="0">
                  <a:pos x="3" y="16"/>
                </a:cxn>
                <a:cxn ang="0">
                  <a:pos x="0" y="31"/>
                </a:cxn>
              </a:cxnLst>
              <a:rect l="0" t="0" r="r" b="b"/>
              <a:pathLst>
                <a:path w="46" h="32">
                  <a:moveTo>
                    <a:pt x="0" y="31"/>
                  </a:moveTo>
                  <a:lnTo>
                    <a:pt x="11" y="32"/>
                  </a:lnTo>
                  <a:lnTo>
                    <a:pt x="14" y="24"/>
                  </a:lnTo>
                  <a:lnTo>
                    <a:pt x="11" y="21"/>
                  </a:lnTo>
                  <a:lnTo>
                    <a:pt x="11" y="13"/>
                  </a:lnTo>
                  <a:lnTo>
                    <a:pt x="15" y="9"/>
                  </a:lnTo>
                  <a:lnTo>
                    <a:pt x="23" y="4"/>
                  </a:lnTo>
                  <a:lnTo>
                    <a:pt x="28" y="3"/>
                  </a:lnTo>
                  <a:lnTo>
                    <a:pt x="34" y="2"/>
                  </a:lnTo>
                  <a:lnTo>
                    <a:pt x="37" y="2"/>
                  </a:lnTo>
                  <a:lnTo>
                    <a:pt x="46" y="3"/>
                  </a:lnTo>
                  <a:lnTo>
                    <a:pt x="37" y="0"/>
                  </a:lnTo>
                  <a:lnTo>
                    <a:pt x="28" y="0"/>
                  </a:lnTo>
                  <a:lnTo>
                    <a:pt x="20" y="1"/>
                  </a:lnTo>
                  <a:lnTo>
                    <a:pt x="12" y="4"/>
                  </a:lnTo>
                  <a:lnTo>
                    <a:pt x="8" y="10"/>
                  </a:lnTo>
                  <a:lnTo>
                    <a:pt x="3" y="16"/>
                  </a:lnTo>
                  <a:lnTo>
                    <a:pt x="0" y="3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6" name="Freeform 570"/>
            <p:cNvSpPr>
              <a:spLocks/>
            </p:cNvSpPr>
            <p:nvPr/>
          </p:nvSpPr>
          <p:spPr bwMode="auto">
            <a:xfrm>
              <a:off x="2291" y="2566"/>
              <a:ext cx="13" cy="9"/>
            </a:xfrm>
            <a:custGeom>
              <a:avLst/>
              <a:gdLst/>
              <a:ahLst/>
              <a:cxnLst>
                <a:cxn ang="0">
                  <a:pos x="25" y="29"/>
                </a:cxn>
                <a:cxn ang="0">
                  <a:pos x="25" y="14"/>
                </a:cxn>
                <a:cxn ang="0">
                  <a:pos x="8" y="0"/>
                </a:cxn>
                <a:cxn ang="0">
                  <a:pos x="0" y="29"/>
                </a:cxn>
                <a:cxn ang="0">
                  <a:pos x="25" y="29"/>
                </a:cxn>
              </a:cxnLst>
              <a:rect l="0" t="0" r="r" b="b"/>
              <a:pathLst>
                <a:path w="25" h="29">
                  <a:moveTo>
                    <a:pt x="25" y="29"/>
                  </a:moveTo>
                  <a:lnTo>
                    <a:pt x="25" y="14"/>
                  </a:lnTo>
                  <a:lnTo>
                    <a:pt x="8" y="0"/>
                  </a:lnTo>
                  <a:lnTo>
                    <a:pt x="0" y="29"/>
                  </a:lnTo>
                  <a:lnTo>
                    <a:pt x="25" y="29"/>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7" name="Freeform 571"/>
            <p:cNvSpPr>
              <a:spLocks/>
            </p:cNvSpPr>
            <p:nvPr/>
          </p:nvSpPr>
          <p:spPr bwMode="auto">
            <a:xfrm>
              <a:off x="2295" y="2562"/>
              <a:ext cx="18" cy="6"/>
            </a:xfrm>
            <a:custGeom>
              <a:avLst/>
              <a:gdLst/>
              <a:ahLst/>
              <a:cxnLst>
                <a:cxn ang="0">
                  <a:pos x="0" y="11"/>
                </a:cxn>
                <a:cxn ang="0">
                  <a:pos x="23" y="11"/>
                </a:cxn>
                <a:cxn ang="0">
                  <a:pos x="33" y="19"/>
                </a:cxn>
                <a:cxn ang="0">
                  <a:pos x="36" y="0"/>
                </a:cxn>
                <a:cxn ang="0">
                  <a:pos x="5" y="0"/>
                </a:cxn>
                <a:cxn ang="0">
                  <a:pos x="0" y="11"/>
                </a:cxn>
              </a:cxnLst>
              <a:rect l="0" t="0" r="r" b="b"/>
              <a:pathLst>
                <a:path w="36" h="19">
                  <a:moveTo>
                    <a:pt x="0" y="11"/>
                  </a:moveTo>
                  <a:lnTo>
                    <a:pt x="23" y="11"/>
                  </a:lnTo>
                  <a:lnTo>
                    <a:pt x="33" y="19"/>
                  </a:lnTo>
                  <a:lnTo>
                    <a:pt x="36" y="0"/>
                  </a:lnTo>
                  <a:lnTo>
                    <a:pt x="5" y="0"/>
                  </a:lnTo>
                  <a:lnTo>
                    <a:pt x="0" y="1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8" name="Freeform 572"/>
            <p:cNvSpPr>
              <a:spLocks/>
            </p:cNvSpPr>
            <p:nvPr/>
          </p:nvSpPr>
          <p:spPr bwMode="auto">
            <a:xfrm>
              <a:off x="2223" y="2595"/>
              <a:ext cx="16" cy="9"/>
            </a:xfrm>
            <a:custGeom>
              <a:avLst/>
              <a:gdLst/>
              <a:ahLst/>
              <a:cxnLst>
                <a:cxn ang="0">
                  <a:pos x="23" y="4"/>
                </a:cxn>
                <a:cxn ang="0">
                  <a:pos x="26" y="7"/>
                </a:cxn>
                <a:cxn ang="0">
                  <a:pos x="28" y="11"/>
                </a:cxn>
                <a:cxn ang="0">
                  <a:pos x="26" y="15"/>
                </a:cxn>
                <a:cxn ang="0">
                  <a:pos x="25" y="19"/>
                </a:cxn>
                <a:cxn ang="0">
                  <a:pos x="20" y="21"/>
                </a:cxn>
                <a:cxn ang="0">
                  <a:pos x="14" y="22"/>
                </a:cxn>
                <a:cxn ang="0">
                  <a:pos x="9" y="23"/>
                </a:cxn>
                <a:cxn ang="0">
                  <a:pos x="3" y="23"/>
                </a:cxn>
                <a:cxn ang="0">
                  <a:pos x="0" y="22"/>
                </a:cxn>
                <a:cxn ang="0">
                  <a:pos x="3" y="24"/>
                </a:cxn>
                <a:cxn ang="0">
                  <a:pos x="8" y="25"/>
                </a:cxn>
                <a:cxn ang="0">
                  <a:pos x="20" y="25"/>
                </a:cxn>
                <a:cxn ang="0">
                  <a:pos x="25" y="23"/>
                </a:cxn>
                <a:cxn ang="0">
                  <a:pos x="29" y="20"/>
                </a:cxn>
                <a:cxn ang="0">
                  <a:pos x="32" y="17"/>
                </a:cxn>
                <a:cxn ang="0">
                  <a:pos x="32" y="9"/>
                </a:cxn>
                <a:cxn ang="0">
                  <a:pos x="29" y="5"/>
                </a:cxn>
                <a:cxn ang="0">
                  <a:pos x="25" y="3"/>
                </a:cxn>
                <a:cxn ang="0">
                  <a:pos x="20" y="1"/>
                </a:cxn>
                <a:cxn ang="0">
                  <a:pos x="14" y="0"/>
                </a:cxn>
                <a:cxn ang="0">
                  <a:pos x="19" y="2"/>
                </a:cxn>
                <a:cxn ang="0">
                  <a:pos x="23" y="4"/>
                </a:cxn>
              </a:cxnLst>
              <a:rect l="0" t="0" r="r" b="b"/>
              <a:pathLst>
                <a:path w="32" h="25">
                  <a:moveTo>
                    <a:pt x="23" y="4"/>
                  </a:moveTo>
                  <a:lnTo>
                    <a:pt x="26" y="7"/>
                  </a:lnTo>
                  <a:lnTo>
                    <a:pt x="28" y="11"/>
                  </a:lnTo>
                  <a:lnTo>
                    <a:pt x="26" y="15"/>
                  </a:lnTo>
                  <a:lnTo>
                    <a:pt x="25" y="19"/>
                  </a:lnTo>
                  <a:lnTo>
                    <a:pt x="20" y="21"/>
                  </a:lnTo>
                  <a:lnTo>
                    <a:pt x="14" y="22"/>
                  </a:lnTo>
                  <a:lnTo>
                    <a:pt x="9" y="23"/>
                  </a:lnTo>
                  <a:lnTo>
                    <a:pt x="3" y="23"/>
                  </a:lnTo>
                  <a:lnTo>
                    <a:pt x="0" y="22"/>
                  </a:lnTo>
                  <a:lnTo>
                    <a:pt x="3" y="24"/>
                  </a:lnTo>
                  <a:lnTo>
                    <a:pt x="8" y="25"/>
                  </a:lnTo>
                  <a:lnTo>
                    <a:pt x="20" y="25"/>
                  </a:lnTo>
                  <a:lnTo>
                    <a:pt x="25" y="23"/>
                  </a:lnTo>
                  <a:lnTo>
                    <a:pt x="29" y="20"/>
                  </a:lnTo>
                  <a:lnTo>
                    <a:pt x="32" y="17"/>
                  </a:lnTo>
                  <a:lnTo>
                    <a:pt x="32" y="9"/>
                  </a:lnTo>
                  <a:lnTo>
                    <a:pt x="29" y="5"/>
                  </a:lnTo>
                  <a:lnTo>
                    <a:pt x="25" y="3"/>
                  </a:lnTo>
                  <a:lnTo>
                    <a:pt x="20" y="1"/>
                  </a:lnTo>
                  <a:lnTo>
                    <a:pt x="14" y="0"/>
                  </a:lnTo>
                  <a:lnTo>
                    <a:pt x="19" y="2"/>
                  </a:lnTo>
                  <a:lnTo>
                    <a:pt x="23" y="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69" name="Freeform 573"/>
            <p:cNvSpPr>
              <a:spLocks/>
            </p:cNvSpPr>
            <p:nvPr/>
          </p:nvSpPr>
          <p:spPr bwMode="auto">
            <a:xfrm>
              <a:off x="2293" y="2548"/>
              <a:ext cx="12" cy="2"/>
            </a:xfrm>
            <a:custGeom>
              <a:avLst/>
              <a:gdLst/>
              <a:ahLst/>
              <a:cxnLst>
                <a:cxn ang="0">
                  <a:pos x="0" y="8"/>
                </a:cxn>
                <a:cxn ang="0">
                  <a:pos x="25" y="7"/>
                </a:cxn>
                <a:cxn ang="0">
                  <a:pos x="25" y="0"/>
                </a:cxn>
                <a:cxn ang="0">
                  <a:pos x="0" y="0"/>
                </a:cxn>
                <a:cxn ang="0">
                  <a:pos x="0" y="8"/>
                </a:cxn>
              </a:cxnLst>
              <a:rect l="0" t="0" r="r" b="b"/>
              <a:pathLst>
                <a:path w="25" h="8">
                  <a:moveTo>
                    <a:pt x="0" y="8"/>
                  </a:moveTo>
                  <a:lnTo>
                    <a:pt x="25" y="7"/>
                  </a:lnTo>
                  <a:lnTo>
                    <a:pt x="25" y="0"/>
                  </a:lnTo>
                  <a:lnTo>
                    <a:pt x="0" y="0"/>
                  </a:lnTo>
                  <a:lnTo>
                    <a:pt x="0" y="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44670" name="Rectangle 574"/>
            <p:cNvSpPr>
              <a:spLocks noChangeArrowheads="1"/>
            </p:cNvSpPr>
            <p:nvPr/>
          </p:nvSpPr>
          <p:spPr bwMode="auto">
            <a:xfrm>
              <a:off x="2235" y="2549"/>
              <a:ext cx="7" cy="1"/>
            </a:xfrm>
            <a:prstGeom prst="rect">
              <a:avLst/>
            </a:prstGeom>
            <a:solidFill>
              <a:srgbClr val="000000"/>
            </a:solidFill>
            <a:ln w="0">
              <a:solidFill>
                <a:srgbClr val="000000"/>
              </a:solidFill>
              <a:miter lim="800000"/>
              <a:headEnd/>
              <a:tailEnd/>
            </a:ln>
          </p:spPr>
          <p:txBody>
            <a:bodyPr>
              <a:prstTxWarp prst="textNoShape">
                <a:avLst/>
              </a:prstTxWarp>
            </a:bodyPr>
            <a:lstStyle/>
            <a:p>
              <a:endParaRPr lang="en-US"/>
            </a:p>
          </p:txBody>
        </p:sp>
      </p:grpSp>
      <p:sp>
        <p:nvSpPr>
          <p:cNvPr id="576" name="Footer Placeholder 575"/>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E41678CF-D974-3C4A-9A1E-ED0E475DEB6A}"/>
              </a:ext>
            </a:extLst>
          </p:cNvPr>
          <p:cNvSpPr>
            <a:spLocks noGrp="1"/>
          </p:cNvSpPr>
          <p:nvPr>
            <p:ph type="sldNum" sz="quarter" idx="4"/>
          </p:nvPr>
        </p:nvSpPr>
        <p:spPr/>
        <p:txBody>
          <a:bodyPr/>
          <a:lstStyle/>
          <a:p>
            <a:fld id="{B84B3C10-9994-8E41-AB6D-EA22F067525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6146" name="Group 2"/>
          <p:cNvGrpSpPr>
            <a:grpSpLocks/>
          </p:cNvGrpSpPr>
          <p:nvPr/>
        </p:nvGrpSpPr>
        <p:grpSpPr bwMode="auto">
          <a:xfrm>
            <a:off x="6019800" y="1600683"/>
            <a:ext cx="449263" cy="807554"/>
            <a:chOff x="212" y="1326"/>
            <a:chExt cx="385" cy="707"/>
          </a:xfrm>
        </p:grpSpPr>
        <p:grpSp>
          <p:nvGrpSpPr>
            <p:cNvPr id="646147" name="Group 3"/>
            <p:cNvGrpSpPr>
              <a:grpSpLocks/>
            </p:cNvGrpSpPr>
            <p:nvPr/>
          </p:nvGrpSpPr>
          <p:grpSpPr bwMode="auto">
            <a:xfrm>
              <a:off x="212" y="1601"/>
              <a:ext cx="365" cy="288"/>
              <a:chOff x="1091" y="504"/>
              <a:chExt cx="337" cy="288"/>
            </a:xfrm>
          </p:grpSpPr>
          <p:sp>
            <p:nvSpPr>
              <p:cNvPr id="646148" name="Freeform 4"/>
              <p:cNvSpPr>
                <a:spLocks/>
              </p:cNvSpPr>
              <p:nvPr/>
            </p:nvSpPr>
            <p:spPr bwMode="auto">
              <a:xfrm>
                <a:off x="1091" y="776"/>
                <a:ext cx="236" cy="16"/>
              </a:xfrm>
              <a:custGeom>
                <a:avLst/>
                <a:gdLst/>
                <a:ahLst/>
                <a:cxnLst>
                  <a:cxn ang="0">
                    <a:pos x="0" y="16"/>
                  </a:cxn>
                  <a:cxn ang="0">
                    <a:pos x="236" y="16"/>
                  </a:cxn>
                  <a:cxn ang="0">
                    <a:pos x="236" y="0"/>
                  </a:cxn>
                  <a:cxn ang="0">
                    <a:pos x="0" y="0"/>
                  </a:cxn>
                  <a:cxn ang="0">
                    <a:pos x="0" y="16"/>
                  </a:cxn>
                  <a:cxn ang="0">
                    <a:pos x="0" y="16"/>
                  </a:cxn>
                </a:cxnLst>
                <a:rect l="0" t="0" r="r" b="b"/>
                <a:pathLst>
                  <a:path w="236" h="16">
                    <a:moveTo>
                      <a:pt x="0" y="16"/>
                    </a:moveTo>
                    <a:lnTo>
                      <a:pt x="236" y="16"/>
                    </a:lnTo>
                    <a:lnTo>
                      <a:pt x="236" y="0"/>
                    </a:lnTo>
                    <a:lnTo>
                      <a:pt x="0" y="0"/>
                    </a:lnTo>
                    <a:lnTo>
                      <a:pt x="0" y="16"/>
                    </a:lnTo>
                    <a:lnTo>
                      <a:pt x="0" y="16"/>
                    </a:lnTo>
                    <a:close/>
                  </a:path>
                </a:pathLst>
              </a:custGeom>
              <a:solidFill>
                <a:srgbClr val="AAD8D7"/>
              </a:solidFill>
              <a:ln w="9525">
                <a:noFill/>
                <a:round/>
                <a:headEnd/>
                <a:tailEnd/>
              </a:ln>
            </p:spPr>
            <p:txBody>
              <a:bodyPr>
                <a:prstTxWarp prst="textNoShape">
                  <a:avLst/>
                </a:prstTxWarp>
              </a:bodyPr>
              <a:lstStyle/>
              <a:p>
                <a:endParaRPr lang="en-US"/>
              </a:p>
            </p:txBody>
          </p:sp>
          <p:sp>
            <p:nvSpPr>
              <p:cNvPr id="646149" name="Freeform 5"/>
              <p:cNvSpPr>
                <a:spLocks/>
              </p:cNvSpPr>
              <p:nvPr/>
            </p:nvSpPr>
            <p:spPr bwMode="auto">
              <a:xfrm>
                <a:off x="1091" y="714"/>
                <a:ext cx="326" cy="62"/>
              </a:xfrm>
              <a:custGeom>
                <a:avLst/>
                <a:gdLst/>
                <a:ahLst/>
                <a:cxnLst>
                  <a:cxn ang="0">
                    <a:pos x="236" y="62"/>
                  </a:cxn>
                  <a:cxn ang="0">
                    <a:pos x="326" y="0"/>
                  </a:cxn>
                  <a:cxn ang="0">
                    <a:pos x="89" y="0"/>
                  </a:cxn>
                  <a:cxn ang="0">
                    <a:pos x="0" y="62"/>
                  </a:cxn>
                  <a:cxn ang="0">
                    <a:pos x="236" y="62"/>
                  </a:cxn>
                  <a:cxn ang="0">
                    <a:pos x="236" y="62"/>
                  </a:cxn>
                </a:cxnLst>
                <a:rect l="0" t="0" r="r" b="b"/>
                <a:pathLst>
                  <a:path w="326" h="62">
                    <a:moveTo>
                      <a:pt x="236" y="62"/>
                    </a:moveTo>
                    <a:lnTo>
                      <a:pt x="326" y="0"/>
                    </a:lnTo>
                    <a:lnTo>
                      <a:pt x="89" y="0"/>
                    </a:lnTo>
                    <a:lnTo>
                      <a:pt x="0" y="62"/>
                    </a:lnTo>
                    <a:lnTo>
                      <a:pt x="236" y="62"/>
                    </a:lnTo>
                    <a:lnTo>
                      <a:pt x="236" y="62"/>
                    </a:lnTo>
                    <a:close/>
                  </a:path>
                </a:pathLst>
              </a:custGeom>
              <a:solidFill>
                <a:srgbClr val="D3EBE9"/>
              </a:solidFill>
              <a:ln w="9525">
                <a:noFill/>
                <a:round/>
                <a:headEnd/>
                <a:tailEnd/>
              </a:ln>
            </p:spPr>
            <p:txBody>
              <a:bodyPr>
                <a:prstTxWarp prst="textNoShape">
                  <a:avLst/>
                </a:prstTxWarp>
              </a:bodyPr>
              <a:lstStyle/>
              <a:p>
                <a:endParaRPr lang="en-US"/>
              </a:p>
            </p:txBody>
          </p:sp>
          <p:sp>
            <p:nvSpPr>
              <p:cNvPr id="646150" name="Freeform 6"/>
              <p:cNvSpPr>
                <a:spLocks/>
              </p:cNvSpPr>
              <p:nvPr/>
            </p:nvSpPr>
            <p:spPr bwMode="auto">
              <a:xfrm>
                <a:off x="1180" y="511"/>
                <a:ext cx="237" cy="203"/>
              </a:xfrm>
              <a:custGeom>
                <a:avLst/>
                <a:gdLst/>
                <a:ahLst/>
                <a:cxnLst>
                  <a:cxn ang="0">
                    <a:pos x="0" y="0"/>
                  </a:cxn>
                  <a:cxn ang="0">
                    <a:pos x="237" y="0"/>
                  </a:cxn>
                  <a:cxn ang="0">
                    <a:pos x="237" y="203"/>
                  </a:cxn>
                  <a:cxn ang="0">
                    <a:pos x="0" y="203"/>
                  </a:cxn>
                  <a:cxn ang="0">
                    <a:pos x="0" y="0"/>
                  </a:cxn>
                  <a:cxn ang="0">
                    <a:pos x="0" y="0"/>
                  </a:cxn>
                </a:cxnLst>
                <a:rect l="0" t="0" r="r" b="b"/>
                <a:pathLst>
                  <a:path w="237" h="203">
                    <a:moveTo>
                      <a:pt x="0" y="0"/>
                    </a:moveTo>
                    <a:lnTo>
                      <a:pt x="237" y="0"/>
                    </a:lnTo>
                    <a:lnTo>
                      <a:pt x="237" y="203"/>
                    </a:lnTo>
                    <a:lnTo>
                      <a:pt x="0" y="203"/>
                    </a:lnTo>
                    <a:lnTo>
                      <a:pt x="0" y="0"/>
                    </a:lnTo>
                    <a:lnTo>
                      <a:pt x="0" y="0"/>
                    </a:lnTo>
                    <a:close/>
                  </a:path>
                </a:pathLst>
              </a:custGeom>
              <a:solidFill>
                <a:srgbClr val="AAD8D7"/>
              </a:solidFill>
              <a:ln w="9525">
                <a:noFill/>
                <a:round/>
                <a:headEnd/>
                <a:tailEnd/>
              </a:ln>
            </p:spPr>
            <p:txBody>
              <a:bodyPr>
                <a:prstTxWarp prst="textNoShape">
                  <a:avLst/>
                </a:prstTxWarp>
              </a:bodyPr>
              <a:lstStyle/>
              <a:p>
                <a:endParaRPr lang="en-US"/>
              </a:p>
            </p:txBody>
          </p:sp>
          <p:sp>
            <p:nvSpPr>
              <p:cNvPr id="646151" name="Freeform 7"/>
              <p:cNvSpPr>
                <a:spLocks/>
              </p:cNvSpPr>
              <p:nvPr/>
            </p:nvSpPr>
            <p:spPr bwMode="auto">
              <a:xfrm>
                <a:off x="1202" y="535"/>
                <a:ext cx="191" cy="158"/>
              </a:xfrm>
              <a:custGeom>
                <a:avLst/>
                <a:gdLst/>
                <a:ahLst/>
                <a:cxnLst>
                  <a:cxn ang="0">
                    <a:pos x="0" y="0"/>
                  </a:cxn>
                  <a:cxn ang="0">
                    <a:pos x="191" y="0"/>
                  </a:cxn>
                  <a:cxn ang="0">
                    <a:pos x="191" y="158"/>
                  </a:cxn>
                  <a:cxn ang="0">
                    <a:pos x="0" y="158"/>
                  </a:cxn>
                  <a:cxn ang="0">
                    <a:pos x="0" y="0"/>
                  </a:cxn>
                  <a:cxn ang="0">
                    <a:pos x="0" y="0"/>
                  </a:cxn>
                </a:cxnLst>
                <a:rect l="0" t="0" r="r" b="b"/>
                <a:pathLst>
                  <a:path w="191" h="158">
                    <a:moveTo>
                      <a:pt x="0" y="0"/>
                    </a:moveTo>
                    <a:lnTo>
                      <a:pt x="191" y="0"/>
                    </a:lnTo>
                    <a:lnTo>
                      <a:pt x="191" y="158"/>
                    </a:lnTo>
                    <a:lnTo>
                      <a:pt x="0" y="158"/>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46152" name="Freeform 8"/>
              <p:cNvSpPr>
                <a:spLocks/>
              </p:cNvSpPr>
              <p:nvPr/>
            </p:nvSpPr>
            <p:spPr bwMode="auto">
              <a:xfrm>
                <a:off x="1202" y="535"/>
                <a:ext cx="14" cy="158"/>
              </a:xfrm>
              <a:custGeom>
                <a:avLst/>
                <a:gdLst/>
                <a:ahLst/>
                <a:cxnLst>
                  <a:cxn ang="0">
                    <a:pos x="0" y="0"/>
                  </a:cxn>
                  <a:cxn ang="0">
                    <a:pos x="0" y="158"/>
                  </a:cxn>
                  <a:cxn ang="0">
                    <a:pos x="14" y="144"/>
                  </a:cxn>
                  <a:cxn ang="0">
                    <a:pos x="14" y="0"/>
                  </a:cxn>
                  <a:cxn ang="0">
                    <a:pos x="0" y="0"/>
                  </a:cxn>
                  <a:cxn ang="0">
                    <a:pos x="0" y="0"/>
                  </a:cxn>
                </a:cxnLst>
                <a:rect l="0" t="0" r="r" b="b"/>
                <a:pathLst>
                  <a:path w="14" h="158">
                    <a:moveTo>
                      <a:pt x="0" y="0"/>
                    </a:moveTo>
                    <a:lnTo>
                      <a:pt x="0" y="158"/>
                    </a:lnTo>
                    <a:lnTo>
                      <a:pt x="14" y="144"/>
                    </a:lnTo>
                    <a:lnTo>
                      <a:pt x="14" y="0"/>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46153" name="Freeform 9"/>
              <p:cNvSpPr>
                <a:spLocks/>
              </p:cNvSpPr>
              <p:nvPr/>
            </p:nvSpPr>
            <p:spPr bwMode="auto">
              <a:xfrm>
                <a:off x="1202" y="679"/>
                <a:ext cx="191" cy="14"/>
              </a:xfrm>
              <a:custGeom>
                <a:avLst/>
                <a:gdLst/>
                <a:ahLst/>
                <a:cxnLst>
                  <a:cxn ang="0">
                    <a:pos x="191" y="0"/>
                  </a:cxn>
                  <a:cxn ang="0">
                    <a:pos x="14" y="0"/>
                  </a:cxn>
                  <a:cxn ang="0">
                    <a:pos x="0" y="14"/>
                  </a:cxn>
                  <a:cxn ang="0">
                    <a:pos x="191" y="14"/>
                  </a:cxn>
                  <a:cxn ang="0">
                    <a:pos x="191" y="0"/>
                  </a:cxn>
                  <a:cxn ang="0">
                    <a:pos x="191" y="0"/>
                  </a:cxn>
                </a:cxnLst>
                <a:rect l="0" t="0" r="r" b="b"/>
                <a:pathLst>
                  <a:path w="191" h="14">
                    <a:moveTo>
                      <a:pt x="191" y="0"/>
                    </a:moveTo>
                    <a:lnTo>
                      <a:pt x="14" y="0"/>
                    </a:lnTo>
                    <a:lnTo>
                      <a:pt x="0" y="14"/>
                    </a:lnTo>
                    <a:lnTo>
                      <a:pt x="191" y="14"/>
                    </a:lnTo>
                    <a:lnTo>
                      <a:pt x="191" y="0"/>
                    </a:lnTo>
                    <a:lnTo>
                      <a:pt x="191" y="0"/>
                    </a:lnTo>
                    <a:close/>
                  </a:path>
                </a:pathLst>
              </a:custGeom>
              <a:solidFill>
                <a:srgbClr val="D3EBE9"/>
              </a:solidFill>
              <a:ln w="9525">
                <a:noFill/>
                <a:round/>
                <a:headEnd/>
                <a:tailEnd/>
              </a:ln>
            </p:spPr>
            <p:txBody>
              <a:bodyPr>
                <a:prstTxWarp prst="textNoShape">
                  <a:avLst/>
                </a:prstTxWarp>
              </a:bodyPr>
              <a:lstStyle/>
              <a:p>
                <a:endParaRPr lang="en-US"/>
              </a:p>
            </p:txBody>
          </p:sp>
          <p:sp>
            <p:nvSpPr>
              <p:cNvPr id="646154" name="Freeform 10"/>
              <p:cNvSpPr>
                <a:spLocks/>
              </p:cNvSpPr>
              <p:nvPr/>
            </p:nvSpPr>
            <p:spPr bwMode="auto">
              <a:xfrm>
                <a:off x="1180" y="504"/>
                <a:ext cx="248" cy="7"/>
              </a:xfrm>
              <a:custGeom>
                <a:avLst/>
                <a:gdLst/>
                <a:ahLst/>
                <a:cxnLst>
                  <a:cxn ang="0">
                    <a:pos x="237" y="7"/>
                  </a:cxn>
                  <a:cxn ang="0">
                    <a:pos x="248" y="0"/>
                  </a:cxn>
                  <a:cxn ang="0">
                    <a:pos x="12" y="0"/>
                  </a:cxn>
                  <a:cxn ang="0">
                    <a:pos x="0" y="7"/>
                  </a:cxn>
                  <a:cxn ang="0">
                    <a:pos x="237" y="7"/>
                  </a:cxn>
                  <a:cxn ang="0">
                    <a:pos x="237" y="7"/>
                  </a:cxn>
                </a:cxnLst>
                <a:rect l="0" t="0" r="r" b="b"/>
                <a:pathLst>
                  <a:path w="248" h="7">
                    <a:moveTo>
                      <a:pt x="237" y="7"/>
                    </a:moveTo>
                    <a:lnTo>
                      <a:pt x="248" y="0"/>
                    </a:lnTo>
                    <a:lnTo>
                      <a:pt x="12" y="0"/>
                    </a:lnTo>
                    <a:lnTo>
                      <a:pt x="0" y="7"/>
                    </a:lnTo>
                    <a:lnTo>
                      <a:pt x="237" y="7"/>
                    </a:lnTo>
                    <a:lnTo>
                      <a:pt x="237" y="7"/>
                    </a:lnTo>
                    <a:close/>
                  </a:path>
                </a:pathLst>
              </a:custGeom>
              <a:solidFill>
                <a:srgbClr val="D3EBE9"/>
              </a:solidFill>
              <a:ln w="9525">
                <a:noFill/>
                <a:round/>
                <a:headEnd/>
                <a:tailEnd/>
              </a:ln>
            </p:spPr>
            <p:txBody>
              <a:bodyPr>
                <a:prstTxWarp prst="textNoShape">
                  <a:avLst/>
                </a:prstTxWarp>
              </a:bodyPr>
              <a:lstStyle/>
              <a:p>
                <a:endParaRPr lang="en-US"/>
              </a:p>
            </p:txBody>
          </p:sp>
          <p:sp>
            <p:nvSpPr>
              <p:cNvPr id="646155" name="Freeform 11"/>
              <p:cNvSpPr>
                <a:spLocks/>
              </p:cNvSpPr>
              <p:nvPr/>
            </p:nvSpPr>
            <p:spPr bwMode="auto">
              <a:xfrm>
                <a:off x="1417" y="504"/>
                <a:ext cx="11" cy="210"/>
              </a:xfrm>
              <a:custGeom>
                <a:avLst/>
                <a:gdLst/>
                <a:ahLst/>
                <a:cxnLst>
                  <a:cxn ang="0">
                    <a:pos x="0" y="210"/>
                  </a:cxn>
                  <a:cxn ang="0">
                    <a:pos x="11" y="203"/>
                  </a:cxn>
                  <a:cxn ang="0">
                    <a:pos x="11" y="0"/>
                  </a:cxn>
                  <a:cxn ang="0">
                    <a:pos x="0" y="7"/>
                  </a:cxn>
                  <a:cxn ang="0">
                    <a:pos x="0" y="210"/>
                  </a:cxn>
                  <a:cxn ang="0">
                    <a:pos x="0" y="210"/>
                  </a:cxn>
                </a:cxnLst>
                <a:rect l="0" t="0" r="r" b="b"/>
                <a:pathLst>
                  <a:path w="11" h="210">
                    <a:moveTo>
                      <a:pt x="0" y="210"/>
                    </a:moveTo>
                    <a:lnTo>
                      <a:pt x="11" y="203"/>
                    </a:lnTo>
                    <a:lnTo>
                      <a:pt x="11" y="0"/>
                    </a:lnTo>
                    <a:lnTo>
                      <a:pt x="0" y="7"/>
                    </a:lnTo>
                    <a:lnTo>
                      <a:pt x="0" y="210"/>
                    </a:lnTo>
                    <a:lnTo>
                      <a:pt x="0" y="210"/>
                    </a:lnTo>
                    <a:close/>
                  </a:path>
                </a:pathLst>
              </a:custGeom>
              <a:solidFill>
                <a:srgbClr val="82C5C5"/>
              </a:solidFill>
              <a:ln w="9525">
                <a:noFill/>
                <a:round/>
                <a:headEnd/>
                <a:tailEnd/>
              </a:ln>
            </p:spPr>
            <p:txBody>
              <a:bodyPr>
                <a:prstTxWarp prst="textNoShape">
                  <a:avLst/>
                </a:prstTxWarp>
              </a:bodyPr>
              <a:lstStyle/>
              <a:p>
                <a:endParaRPr lang="en-US"/>
              </a:p>
            </p:txBody>
          </p:sp>
          <p:sp>
            <p:nvSpPr>
              <p:cNvPr id="646156" name="Freeform 12"/>
              <p:cNvSpPr>
                <a:spLocks/>
              </p:cNvSpPr>
              <p:nvPr/>
            </p:nvSpPr>
            <p:spPr bwMode="auto">
              <a:xfrm>
                <a:off x="1209" y="535"/>
                <a:ext cx="184" cy="151"/>
              </a:xfrm>
              <a:custGeom>
                <a:avLst/>
                <a:gdLst/>
                <a:ahLst/>
                <a:cxnLst>
                  <a:cxn ang="0">
                    <a:pos x="0" y="0"/>
                  </a:cxn>
                  <a:cxn ang="0">
                    <a:pos x="184" y="0"/>
                  </a:cxn>
                  <a:cxn ang="0">
                    <a:pos x="184" y="151"/>
                  </a:cxn>
                  <a:cxn ang="0">
                    <a:pos x="0" y="151"/>
                  </a:cxn>
                  <a:cxn ang="0">
                    <a:pos x="0" y="0"/>
                  </a:cxn>
                  <a:cxn ang="0">
                    <a:pos x="0" y="0"/>
                  </a:cxn>
                </a:cxnLst>
                <a:rect l="0" t="0" r="r" b="b"/>
                <a:pathLst>
                  <a:path w="184" h="151">
                    <a:moveTo>
                      <a:pt x="0" y="0"/>
                    </a:moveTo>
                    <a:lnTo>
                      <a:pt x="184" y="0"/>
                    </a:lnTo>
                    <a:lnTo>
                      <a:pt x="184" y="151"/>
                    </a:lnTo>
                    <a:lnTo>
                      <a:pt x="0" y="151"/>
                    </a:lnTo>
                    <a:lnTo>
                      <a:pt x="0" y="0"/>
                    </a:lnTo>
                    <a:lnTo>
                      <a:pt x="0" y="0"/>
                    </a:lnTo>
                    <a:close/>
                  </a:path>
                </a:pathLst>
              </a:custGeom>
              <a:solidFill>
                <a:srgbClr val="5CB3B5"/>
              </a:solidFill>
              <a:ln w="9525">
                <a:noFill/>
                <a:round/>
                <a:headEnd/>
                <a:tailEnd/>
              </a:ln>
            </p:spPr>
            <p:txBody>
              <a:bodyPr>
                <a:prstTxWarp prst="textNoShape">
                  <a:avLst/>
                </a:prstTxWarp>
              </a:bodyPr>
              <a:lstStyle/>
              <a:p>
                <a:endParaRPr lang="en-US"/>
              </a:p>
            </p:txBody>
          </p:sp>
          <p:sp>
            <p:nvSpPr>
              <p:cNvPr id="646157" name="Freeform 13"/>
              <p:cNvSpPr>
                <a:spLocks/>
              </p:cNvSpPr>
              <p:nvPr/>
            </p:nvSpPr>
            <p:spPr bwMode="auto">
              <a:xfrm>
                <a:off x="1327" y="714"/>
                <a:ext cx="90" cy="78"/>
              </a:xfrm>
              <a:custGeom>
                <a:avLst/>
                <a:gdLst/>
                <a:ahLst/>
                <a:cxnLst>
                  <a:cxn ang="0">
                    <a:pos x="0" y="78"/>
                  </a:cxn>
                  <a:cxn ang="0">
                    <a:pos x="90" y="17"/>
                  </a:cxn>
                  <a:cxn ang="0">
                    <a:pos x="90" y="0"/>
                  </a:cxn>
                  <a:cxn ang="0">
                    <a:pos x="0" y="62"/>
                  </a:cxn>
                  <a:cxn ang="0">
                    <a:pos x="0" y="78"/>
                  </a:cxn>
                  <a:cxn ang="0">
                    <a:pos x="0" y="78"/>
                  </a:cxn>
                </a:cxnLst>
                <a:rect l="0" t="0" r="r" b="b"/>
                <a:pathLst>
                  <a:path w="90" h="78">
                    <a:moveTo>
                      <a:pt x="0" y="78"/>
                    </a:moveTo>
                    <a:lnTo>
                      <a:pt x="90" y="17"/>
                    </a:lnTo>
                    <a:lnTo>
                      <a:pt x="90" y="0"/>
                    </a:lnTo>
                    <a:lnTo>
                      <a:pt x="0" y="62"/>
                    </a:lnTo>
                    <a:lnTo>
                      <a:pt x="0" y="78"/>
                    </a:lnTo>
                    <a:lnTo>
                      <a:pt x="0" y="78"/>
                    </a:lnTo>
                    <a:close/>
                  </a:path>
                </a:pathLst>
              </a:custGeom>
              <a:solidFill>
                <a:srgbClr val="82C5C5"/>
              </a:solidFill>
              <a:ln w="9525">
                <a:noFill/>
                <a:round/>
                <a:headEnd/>
                <a:tailEnd/>
              </a:ln>
            </p:spPr>
            <p:txBody>
              <a:bodyPr>
                <a:prstTxWarp prst="textNoShape">
                  <a:avLst/>
                </a:prstTxWarp>
              </a:bodyPr>
              <a:lstStyle/>
              <a:p>
                <a:endParaRPr lang="en-US"/>
              </a:p>
            </p:txBody>
          </p:sp>
          <p:sp>
            <p:nvSpPr>
              <p:cNvPr id="646158" name="Freeform 14"/>
              <p:cNvSpPr>
                <a:spLocks/>
              </p:cNvSpPr>
              <p:nvPr/>
            </p:nvSpPr>
            <p:spPr bwMode="auto">
              <a:xfrm>
                <a:off x="1126" y="757"/>
                <a:ext cx="206" cy="5"/>
              </a:xfrm>
              <a:custGeom>
                <a:avLst/>
                <a:gdLst/>
                <a:ahLst/>
                <a:cxnLst>
                  <a:cxn ang="0">
                    <a:pos x="201" y="5"/>
                  </a:cxn>
                  <a:cxn ang="0">
                    <a:pos x="206" y="0"/>
                  </a:cxn>
                  <a:cxn ang="0">
                    <a:pos x="7" y="0"/>
                  </a:cxn>
                  <a:cxn ang="0">
                    <a:pos x="0" y="5"/>
                  </a:cxn>
                  <a:cxn ang="0">
                    <a:pos x="201" y="5"/>
                  </a:cxn>
                  <a:cxn ang="0">
                    <a:pos x="201" y="5"/>
                  </a:cxn>
                </a:cxnLst>
                <a:rect l="0" t="0" r="r" b="b"/>
                <a:pathLst>
                  <a:path w="206" h="5">
                    <a:moveTo>
                      <a:pt x="201" y="5"/>
                    </a:moveTo>
                    <a:lnTo>
                      <a:pt x="206" y="0"/>
                    </a:lnTo>
                    <a:lnTo>
                      <a:pt x="7" y="0"/>
                    </a:lnTo>
                    <a:lnTo>
                      <a:pt x="0" y="5"/>
                    </a:lnTo>
                    <a:lnTo>
                      <a:pt x="201" y="5"/>
                    </a:lnTo>
                    <a:lnTo>
                      <a:pt x="201" y="5"/>
                    </a:lnTo>
                    <a:close/>
                  </a:path>
                </a:pathLst>
              </a:custGeom>
              <a:solidFill>
                <a:srgbClr val="AAD8D7"/>
              </a:solidFill>
              <a:ln w="9525">
                <a:noFill/>
                <a:round/>
                <a:headEnd/>
                <a:tailEnd/>
              </a:ln>
            </p:spPr>
            <p:txBody>
              <a:bodyPr>
                <a:prstTxWarp prst="textNoShape">
                  <a:avLst/>
                </a:prstTxWarp>
              </a:bodyPr>
              <a:lstStyle/>
              <a:p>
                <a:endParaRPr lang="en-US"/>
              </a:p>
            </p:txBody>
          </p:sp>
          <p:sp>
            <p:nvSpPr>
              <p:cNvPr id="646159" name="Freeform 15"/>
              <p:cNvSpPr>
                <a:spLocks/>
              </p:cNvSpPr>
              <p:nvPr/>
            </p:nvSpPr>
            <p:spPr bwMode="auto">
              <a:xfrm>
                <a:off x="1126" y="762"/>
                <a:ext cx="201" cy="4"/>
              </a:xfrm>
              <a:custGeom>
                <a:avLst/>
                <a:gdLst/>
                <a:ahLst/>
                <a:cxnLst>
                  <a:cxn ang="0">
                    <a:pos x="0" y="4"/>
                  </a:cxn>
                  <a:cxn ang="0">
                    <a:pos x="201" y="4"/>
                  </a:cxn>
                  <a:cxn ang="0">
                    <a:pos x="201" y="0"/>
                  </a:cxn>
                  <a:cxn ang="0">
                    <a:pos x="0" y="0"/>
                  </a:cxn>
                  <a:cxn ang="0">
                    <a:pos x="0" y="4"/>
                  </a:cxn>
                  <a:cxn ang="0">
                    <a:pos x="0" y="4"/>
                  </a:cxn>
                </a:cxnLst>
                <a:rect l="0" t="0" r="r" b="b"/>
                <a:pathLst>
                  <a:path w="201" h="4">
                    <a:moveTo>
                      <a:pt x="0" y="4"/>
                    </a:moveTo>
                    <a:lnTo>
                      <a:pt x="201" y="4"/>
                    </a:lnTo>
                    <a:lnTo>
                      <a:pt x="201" y="0"/>
                    </a:lnTo>
                    <a:lnTo>
                      <a:pt x="0" y="0"/>
                    </a:lnTo>
                    <a:lnTo>
                      <a:pt x="0" y="4"/>
                    </a:lnTo>
                    <a:lnTo>
                      <a:pt x="0" y="4"/>
                    </a:lnTo>
                    <a:close/>
                  </a:path>
                </a:pathLst>
              </a:custGeom>
              <a:solidFill>
                <a:srgbClr val="82C5C5"/>
              </a:solidFill>
              <a:ln w="9525">
                <a:noFill/>
                <a:round/>
                <a:headEnd/>
                <a:tailEnd/>
              </a:ln>
            </p:spPr>
            <p:txBody>
              <a:bodyPr>
                <a:prstTxWarp prst="textNoShape">
                  <a:avLst/>
                </a:prstTxWarp>
              </a:bodyPr>
              <a:lstStyle/>
              <a:p>
                <a:endParaRPr lang="en-US"/>
              </a:p>
            </p:txBody>
          </p:sp>
          <p:sp>
            <p:nvSpPr>
              <p:cNvPr id="646160" name="Freeform 16"/>
              <p:cNvSpPr>
                <a:spLocks/>
              </p:cNvSpPr>
              <p:nvPr/>
            </p:nvSpPr>
            <p:spPr bwMode="auto">
              <a:xfrm>
                <a:off x="1327" y="757"/>
                <a:ext cx="5" cy="9"/>
              </a:xfrm>
              <a:custGeom>
                <a:avLst/>
                <a:gdLst/>
                <a:ahLst/>
                <a:cxnLst>
                  <a:cxn ang="0">
                    <a:pos x="0" y="9"/>
                  </a:cxn>
                  <a:cxn ang="0">
                    <a:pos x="5" y="5"/>
                  </a:cxn>
                  <a:cxn ang="0">
                    <a:pos x="5" y="0"/>
                  </a:cxn>
                  <a:cxn ang="0">
                    <a:pos x="0" y="5"/>
                  </a:cxn>
                  <a:cxn ang="0">
                    <a:pos x="0" y="9"/>
                  </a:cxn>
                  <a:cxn ang="0">
                    <a:pos x="0" y="9"/>
                  </a:cxn>
                </a:cxnLst>
                <a:rect l="0" t="0" r="r" b="b"/>
                <a:pathLst>
                  <a:path w="5" h="9">
                    <a:moveTo>
                      <a:pt x="0" y="9"/>
                    </a:moveTo>
                    <a:lnTo>
                      <a:pt x="5" y="5"/>
                    </a:lnTo>
                    <a:lnTo>
                      <a:pt x="5" y="0"/>
                    </a:lnTo>
                    <a:lnTo>
                      <a:pt x="0" y="5"/>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sp>
            <p:nvSpPr>
              <p:cNvPr id="646161" name="Freeform 17"/>
              <p:cNvSpPr>
                <a:spLocks/>
              </p:cNvSpPr>
              <p:nvPr/>
            </p:nvSpPr>
            <p:spPr bwMode="auto">
              <a:xfrm>
                <a:off x="1138" y="750"/>
                <a:ext cx="205" cy="2"/>
              </a:xfrm>
              <a:custGeom>
                <a:avLst/>
                <a:gdLst/>
                <a:ahLst/>
                <a:cxnLst>
                  <a:cxn ang="0">
                    <a:pos x="201" y="2"/>
                  </a:cxn>
                  <a:cxn ang="0">
                    <a:pos x="205" y="0"/>
                  </a:cxn>
                  <a:cxn ang="0">
                    <a:pos x="7" y="0"/>
                  </a:cxn>
                  <a:cxn ang="0">
                    <a:pos x="0" y="2"/>
                  </a:cxn>
                  <a:cxn ang="0">
                    <a:pos x="201" y="2"/>
                  </a:cxn>
                  <a:cxn ang="0">
                    <a:pos x="201" y="2"/>
                  </a:cxn>
                </a:cxnLst>
                <a:rect l="0" t="0" r="r" b="b"/>
                <a:pathLst>
                  <a:path w="205" h="2">
                    <a:moveTo>
                      <a:pt x="201" y="2"/>
                    </a:moveTo>
                    <a:lnTo>
                      <a:pt x="205" y="0"/>
                    </a:lnTo>
                    <a:lnTo>
                      <a:pt x="7" y="0"/>
                    </a:lnTo>
                    <a:lnTo>
                      <a:pt x="0" y="2"/>
                    </a:lnTo>
                    <a:lnTo>
                      <a:pt x="201" y="2"/>
                    </a:lnTo>
                    <a:lnTo>
                      <a:pt x="201" y="2"/>
                    </a:lnTo>
                    <a:close/>
                  </a:path>
                </a:pathLst>
              </a:custGeom>
              <a:solidFill>
                <a:srgbClr val="AAD8D7"/>
              </a:solidFill>
              <a:ln w="9525">
                <a:noFill/>
                <a:round/>
                <a:headEnd/>
                <a:tailEnd/>
              </a:ln>
            </p:spPr>
            <p:txBody>
              <a:bodyPr>
                <a:prstTxWarp prst="textNoShape">
                  <a:avLst/>
                </a:prstTxWarp>
              </a:bodyPr>
              <a:lstStyle/>
              <a:p>
                <a:endParaRPr lang="en-US"/>
              </a:p>
            </p:txBody>
          </p:sp>
          <p:sp>
            <p:nvSpPr>
              <p:cNvPr id="646162" name="Freeform 18"/>
              <p:cNvSpPr>
                <a:spLocks/>
              </p:cNvSpPr>
              <p:nvPr/>
            </p:nvSpPr>
            <p:spPr bwMode="auto">
              <a:xfrm>
                <a:off x="1138" y="752"/>
                <a:ext cx="201" cy="5"/>
              </a:xfrm>
              <a:custGeom>
                <a:avLst/>
                <a:gdLst/>
                <a:ahLst/>
                <a:cxnLst>
                  <a:cxn ang="0">
                    <a:pos x="0" y="5"/>
                  </a:cxn>
                  <a:cxn ang="0">
                    <a:pos x="201" y="5"/>
                  </a:cxn>
                  <a:cxn ang="0">
                    <a:pos x="201" y="0"/>
                  </a:cxn>
                  <a:cxn ang="0">
                    <a:pos x="0" y="0"/>
                  </a:cxn>
                  <a:cxn ang="0">
                    <a:pos x="0" y="5"/>
                  </a:cxn>
                  <a:cxn ang="0">
                    <a:pos x="0" y="5"/>
                  </a:cxn>
                </a:cxnLst>
                <a:rect l="0" t="0" r="r" b="b"/>
                <a:pathLst>
                  <a:path w="201" h="5">
                    <a:moveTo>
                      <a:pt x="0" y="5"/>
                    </a:moveTo>
                    <a:lnTo>
                      <a:pt x="201" y="5"/>
                    </a:lnTo>
                    <a:lnTo>
                      <a:pt x="201"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6163" name="Freeform 19"/>
              <p:cNvSpPr>
                <a:spLocks/>
              </p:cNvSpPr>
              <p:nvPr/>
            </p:nvSpPr>
            <p:spPr bwMode="auto">
              <a:xfrm>
                <a:off x="1339" y="750"/>
                <a:ext cx="4" cy="7"/>
              </a:xfrm>
              <a:custGeom>
                <a:avLst/>
                <a:gdLst/>
                <a:ahLst/>
                <a:cxnLst>
                  <a:cxn ang="0">
                    <a:pos x="0" y="7"/>
                  </a:cxn>
                  <a:cxn ang="0">
                    <a:pos x="4" y="4"/>
                  </a:cxn>
                  <a:cxn ang="0">
                    <a:pos x="4" y="0"/>
                  </a:cxn>
                  <a:cxn ang="0">
                    <a:pos x="0" y="2"/>
                  </a:cxn>
                  <a:cxn ang="0">
                    <a:pos x="0" y="7"/>
                  </a:cxn>
                  <a:cxn ang="0">
                    <a:pos x="0" y="7"/>
                  </a:cxn>
                </a:cxnLst>
                <a:rect l="0" t="0" r="r" b="b"/>
                <a:pathLst>
                  <a:path w="4" h="7">
                    <a:moveTo>
                      <a:pt x="0" y="7"/>
                    </a:moveTo>
                    <a:lnTo>
                      <a:pt x="4" y="4"/>
                    </a:lnTo>
                    <a:lnTo>
                      <a:pt x="4"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46164" name="Freeform 20"/>
              <p:cNvSpPr>
                <a:spLocks/>
              </p:cNvSpPr>
              <p:nvPr/>
            </p:nvSpPr>
            <p:spPr bwMode="auto">
              <a:xfrm>
                <a:off x="1152" y="740"/>
                <a:ext cx="203" cy="5"/>
              </a:xfrm>
              <a:custGeom>
                <a:avLst/>
                <a:gdLst/>
                <a:ahLst/>
                <a:cxnLst>
                  <a:cxn ang="0">
                    <a:pos x="199" y="5"/>
                  </a:cxn>
                  <a:cxn ang="0">
                    <a:pos x="203" y="0"/>
                  </a:cxn>
                  <a:cxn ang="0">
                    <a:pos x="5" y="0"/>
                  </a:cxn>
                  <a:cxn ang="0">
                    <a:pos x="0" y="5"/>
                  </a:cxn>
                  <a:cxn ang="0">
                    <a:pos x="199" y="5"/>
                  </a:cxn>
                  <a:cxn ang="0">
                    <a:pos x="199" y="5"/>
                  </a:cxn>
                </a:cxnLst>
                <a:rect l="0" t="0" r="r" b="b"/>
                <a:pathLst>
                  <a:path w="203" h="5">
                    <a:moveTo>
                      <a:pt x="199" y="5"/>
                    </a:moveTo>
                    <a:lnTo>
                      <a:pt x="203" y="0"/>
                    </a:lnTo>
                    <a:lnTo>
                      <a:pt x="5" y="0"/>
                    </a:lnTo>
                    <a:lnTo>
                      <a:pt x="0" y="5"/>
                    </a:lnTo>
                    <a:lnTo>
                      <a:pt x="199" y="5"/>
                    </a:lnTo>
                    <a:lnTo>
                      <a:pt x="199" y="5"/>
                    </a:lnTo>
                    <a:close/>
                  </a:path>
                </a:pathLst>
              </a:custGeom>
              <a:solidFill>
                <a:srgbClr val="AAD8D7"/>
              </a:solidFill>
              <a:ln w="9525">
                <a:noFill/>
                <a:round/>
                <a:headEnd/>
                <a:tailEnd/>
              </a:ln>
            </p:spPr>
            <p:txBody>
              <a:bodyPr>
                <a:prstTxWarp prst="textNoShape">
                  <a:avLst/>
                </a:prstTxWarp>
              </a:bodyPr>
              <a:lstStyle/>
              <a:p>
                <a:endParaRPr lang="en-US"/>
              </a:p>
            </p:txBody>
          </p:sp>
          <p:sp>
            <p:nvSpPr>
              <p:cNvPr id="646165" name="Freeform 21"/>
              <p:cNvSpPr>
                <a:spLocks/>
              </p:cNvSpPr>
              <p:nvPr/>
            </p:nvSpPr>
            <p:spPr bwMode="auto">
              <a:xfrm>
                <a:off x="1152" y="745"/>
                <a:ext cx="199" cy="5"/>
              </a:xfrm>
              <a:custGeom>
                <a:avLst/>
                <a:gdLst/>
                <a:ahLst/>
                <a:cxnLst>
                  <a:cxn ang="0">
                    <a:pos x="0" y="5"/>
                  </a:cxn>
                  <a:cxn ang="0">
                    <a:pos x="199" y="5"/>
                  </a:cxn>
                  <a:cxn ang="0">
                    <a:pos x="199" y="0"/>
                  </a:cxn>
                  <a:cxn ang="0">
                    <a:pos x="0" y="0"/>
                  </a:cxn>
                  <a:cxn ang="0">
                    <a:pos x="0" y="5"/>
                  </a:cxn>
                  <a:cxn ang="0">
                    <a:pos x="0" y="5"/>
                  </a:cxn>
                </a:cxnLst>
                <a:rect l="0" t="0" r="r" b="b"/>
                <a:pathLst>
                  <a:path w="199" h="5">
                    <a:moveTo>
                      <a:pt x="0" y="5"/>
                    </a:moveTo>
                    <a:lnTo>
                      <a:pt x="199" y="5"/>
                    </a:lnTo>
                    <a:lnTo>
                      <a:pt x="199"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6166" name="Freeform 22"/>
              <p:cNvSpPr>
                <a:spLocks/>
              </p:cNvSpPr>
              <p:nvPr/>
            </p:nvSpPr>
            <p:spPr bwMode="auto">
              <a:xfrm>
                <a:off x="1351" y="740"/>
                <a:ext cx="4" cy="10"/>
              </a:xfrm>
              <a:custGeom>
                <a:avLst/>
                <a:gdLst/>
                <a:ahLst/>
                <a:cxnLst>
                  <a:cxn ang="0">
                    <a:pos x="0" y="10"/>
                  </a:cxn>
                  <a:cxn ang="0">
                    <a:pos x="4" y="5"/>
                  </a:cxn>
                  <a:cxn ang="0">
                    <a:pos x="4" y="0"/>
                  </a:cxn>
                  <a:cxn ang="0">
                    <a:pos x="0" y="5"/>
                  </a:cxn>
                  <a:cxn ang="0">
                    <a:pos x="0" y="10"/>
                  </a:cxn>
                  <a:cxn ang="0">
                    <a:pos x="0" y="10"/>
                  </a:cxn>
                </a:cxnLst>
                <a:rect l="0" t="0" r="r" b="b"/>
                <a:pathLst>
                  <a:path w="4" h="10">
                    <a:moveTo>
                      <a:pt x="0" y="10"/>
                    </a:moveTo>
                    <a:lnTo>
                      <a:pt x="4" y="5"/>
                    </a:lnTo>
                    <a:lnTo>
                      <a:pt x="4" y="0"/>
                    </a:lnTo>
                    <a:lnTo>
                      <a:pt x="0" y="5"/>
                    </a:lnTo>
                    <a:lnTo>
                      <a:pt x="0" y="10"/>
                    </a:lnTo>
                    <a:lnTo>
                      <a:pt x="0" y="10"/>
                    </a:lnTo>
                    <a:close/>
                  </a:path>
                </a:pathLst>
              </a:custGeom>
              <a:solidFill>
                <a:srgbClr val="5CB3B5"/>
              </a:solidFill>
              <a:ln w="9525">
                <a:noFill/>
                <a:round/>
                <a:headEnd/>
                <a:tailEnd/>
              </a:ln>
            </p:spPr>
            <p:txBody>
              <a:bodyPr>
                <a:prstTxWarp prst="textNoShape">
                  <a:avLst/>
                </a:prstTxWarp>
              </a:bodyPr>
              <a:lstStyle/>
              <a:p>
                <a:endParaRPr lang="en-US"/>
              </a:p>
            </p:txBody>
          </p:sp>
          <p:sp>
            <p:nvSpPr>
              <p:cNvPr id="646167" name="Freeform 23"/>
              <p:cNvSpPr>
                <a:spLocks/>
              </p:cNvSpPr>
              <p:nvPr/>
            </p:nvSpPr>
            <p:spPr bwMode="auto">
              <a:xfrm>
                <a:off x="1164" y="733"/>
                <a:ext cx="205" cy="2"/>
              </a:xfrm>
              <a:custGeom>
                <a:avLst/>
                <a:gdLst/>
                <a:ahLst/>
                <a:cxnLst>
                  <a:cxn ang="0">
                    <a:pos x="198" y="2"/>
                  </a:cxn>
                  <a:cxn ang="0">
                    <a:pos x="205" y="0"/>
                  </a:cxn>
                  <a:cxn ang="0">
                    <a:pos x="5" y="0"/>
                  </a:cxn>
                  <a:cxn ang="0">
                    <a:pos x="0" y="2"/>
                  </a:cxn>
                  <a:cxn ang="0">
                    <a:pos x="198" y="2"/>
                  </a:cxn>
                  <a:cxn ang="0">
                    <a:pos x="198" y="2"/>
                  </a:cxn>
                </a:cxnLst>
                <a:rect l="0" t="0" r="r" b="b"/>
                <a:pathLst>
                  <a:path w="205" h="2">
                    <a:moveTo>
                      <a:pt x="198" y="2"/>
                    </a:moveTo>
                    <a:lnTo>
                      <a:pt x="205" y="0"/>
                    </a:lnTo>
                    <a:lnTo>
                      <a:pt x="5" y="0"/>
                    </a:lnTo>
                    <a:lnTo>
                      <a:pt x="0" y="2"/>
                    </a:lnTo>
                    <a:lnTo>
                      <a:pt x="198" y="2"/>
                    </a:lnTo>
                    <a:lnTo>
                      <a:pt x="198" y="2"/>
                    </a:lnTo>
                    <a:close/>
                  </a:path>
                </a:pathLst>
              </a:custGeom>
              <a:solidFill>
                <a:srgbClr val="AAD8D7"/>
              </a:solidFill>
              <a:ln w="9525">
                <a:noFill/>
                <a:round/>
                <a:headEnd/>
                <a:tailEnd/>
              </a:ln>
            </p:spPr>
            <p:txBody>
              <a:bodyPr>
                <a:prstTxWarp prst="textNoShape">
                  <a:avLst/>
                </a:prstTxWarp>
              </a:bodyPr>
              <a:lstStyle/>
              <a:p>
                <a:endParaRPr lang="en-US"/>
              </a:p>
            </p:txBody>
          </p:sp>
          <p:sp>
            <p:nvSpPr>
              <p:cNvPr id="646168" name="Freeform 24"/>
              <p:cNvSpPr>
                <a:spLocks/>
              </p:cNvSpPr>
              <p:nvPr/>
            </p:nvSpPr>
            <p:spPr bwMode="auto">
              <a:xfrm>
                <a:off x="1164" y="735"/>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6169" name="Freeform 25"/>
              <p:cNvSpPr>
                <a:spLocks/>
              </p:cNvSpPr>
              <p:nvPr/>
            </p:nvSpPr>
            <p:spPr bwMode="auto">
              <a:xfrm>
                <a:off x="1362" y="733"/>
                <a:ext cx="7" cy="7"/>
              </a:xfrm>
              <a:custGeom>
                <a:avLst/>
                <a:gdLst/>
                <a:ahLst/>
                <a:cxnLst>
                  <a:cxn ang="0">
                    <a:pos x="0" y="7"/>
                  </a:cxn>
                  <a:cxn ang="0">
                    <a:pos x="7" y="5"/>
                  </a:cxn>
                  <a:cxn ang="0">
                    <a:pos x="7" y="0"/>
                  </a:cxn>
                  <a:cxn ang="0">
                    <a:pos x="0" y="2"/>
                  </a:cxn>
                  <a:cxn ang="0">
                    <a:pos x="0" y="7"/>
                  </a:cxn>
                  <a:cxn ang="0">
                    <a:pos x="0" y="7"/>
                  </a:cxn>
                </a:cxnLst>
                <a:rect l="0" t="0" r="r" b="b"/>
                <a:pathLst>
                  <a:path w="7" h="7">
                    <a:moveTo>
                      <a:pt x="0" y="7"/>
                    </a:moveTo>
                    <a:lnTo>
                      <a:pt x="7" y="5"/>
                    </a:lnTo>
                    <a:lnTo>
                      <a:pt x="7"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46170" name="Freeform 26"/>
              <p:cNvSpPr>
                <a:spLocks/>
              </p:cNvSpPr>
              <p:nvPr/>
            </p:nvSpPr>
            <p:spPr bwMode="auto">
              <a:xfrm>
                <a:off x="1176" y="724"/>
                <a:ext cx="205" cy="4"/>
              </a:xfrm>
              <a:custGeom>
                <a:avLst/>
                <a:gdLst/>
                <a:ahLst/>
                <a:cxnLst>
                  <a:cxn ang="0">
                    <a:pos x="198" y="4"/>
                  </a:cxn>
                  <a:cxn ang="0">
                    <a:pos x="205" y="0"/>
                  </a:cxn>
                  <a:cxn ang="0">
                    <a:pos x="7" y="0"/>
                  </a:cxn>
                  <a:cxn ang="0">
                    <a:pos x="0" y="4"/>
                  </a:cxn>
                  <a:cxn ang="0">
                    <a:pos x="198" y="4"/>
                  </a:cxn>
                  <a:cxn ang="0">
                    <a:pos x="198" y="4"/>
                  </a:cxn>
                </a:cxnLst>
                <a:rect l="0" t="0" r="r" b="b"/>
                <a:pathLst>
                  <a:path w="205" h="4">
                    <a:moveTo>
                      <a:pt x="198" y="4"/>
                    </a:moveTo>
                    <a:lnTo>
                      <a:pt x="205" y="0"/>
                    </a:lnTo>
                    <a:lnTo>
                      <a:pt x="7" y="0"/>
                    </a:lnTo>
                    <a:lnTo>
                      <a:pt x="0" y="4"/>
                    </a:lnTo>
                    <a:lnTo>
                      <a:pt x="198" y="4"/>
                    </a:lnTo>
                    <a:lnTo>
                      <a:pt x="198" y="4"/>
                    </a:lnTo>
                    <a:close/>
                  </a:path>
                </a:pathLst>
              </a:custGeom>
              <a:solidFill>
                <a:srgbClr val="AAD8D7"/>
              </a:solidFill>
              <a:ln w="9525">
                <a:noFill/>
                <a:round/>
                <a:headEnd/>
                <a:tailEnd/>
              </a:ln>
            </p:spPr>
            <p:txBody>
              <a:bodyPr>
                <a:prstTxWarp prst="textNoShape">
                  <a:avLst/>
                </a:prstTxWarp>
              </a:bodyPr>
              <a:lstStyle/>
              <a:p>
                <a:endParaRPr lang="en-US"/>
              </a:p>
            </p:txBody>
          </p:sp>
          <p:sp>
            <p:nvSpPr>
              <p:cNvPr id="646171" name="Freeform 27"/>
              <p:cNvSpPr>
                <a:spLocks/>
              </p:cNvSpPr>
              <p:nvPr/>
            </p:nvSpPr>
            <p:spPr bwMode="auto">
              <a:xfrm>
                <a:off x="1176" y="728"/>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46172" name="Freeform 28"/>
              <p:cNvSpPr>
                <a:spLocks/>
              </p:cNvSpPr>
              <p:nvPr/>
            </p:nvSpPr>
            <p:spPr bwMode="auto">
              <a:xfrm>
                <a:off x="1374" y="724"/>
                <a:ext cx="7" cy="9"/>
              </a:xfrm>
              <a:custGeom>
                <a:avLst/>
                <a:gdLst/>
                <a:ahLst/>
                <a:cxnLst>
                  <a:cxn ang="0">
                    <a:pos x="0" y="9"/>
                  </a:cxn>
                  <a:cxn ang="0">
                    <a:pos x="7" y="4"/>
                  </a:cxn>
                  <a:cxn ang="0">
                    <a:pos x="7" y="0"/>
                  </a:cxn>
                  <a:cxn ang="0">
                    <a:pos x="0" y="4"/>
                  </a:cxn>
                  <a:cxn ang="0">
                    <a:pos x="0" y="9"/>
                  </a:cxn>
                  <a:cxn ang="0">
                    <a:pos x="0" y="9"/>
                  </a:cxn>
                </a:cxnLst>
                <a:rect l="0" t="0" r="r" b="b"/>
                <a:pathLst>
                  <a:path w="7" h="9">
                    <a:moveTo>
                      <a:pt x="0" y="9"/>
                    </a:moveTo>
                    <a:lnTo>
                      <a:pt x="7" y="4"/>
                    </a:lnTo>
                    <a:lnTo>
                      <a:pt x="7" y="0"/>
                    </a:lnTo>
                    <a:lnTo>
                      <a:pt x="0" y="4"/>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grpSp>
        <p:pic>
          <p:nvPicPr>
            <p:cNvPr id="646173" name="Picture 29" descr="cdmaphone"/>
            <p:cNvPicPr>
              <a:picLocks noChangeAspect="1" noChangeArrowheads="1"/>
            </p:cNvPicPr>
            <p:nvPr/>
          </p:nvPicPr>
          <p:blipFill>
            <a:blip r:embed="rId3"/>
            <a:srcRect/>
            <a:stretch>
              <a:fillRect/>
            </a:stretch>
          </p:blipFill>
          <p:spPr bwMode="auto">
            <a:xfrm>
              <a:off x="420" y="1649"/>
              <a:ext cx="151" cy="384"/>
            </a:xfrm>
            <a:prstGeom prst="rect">
              <a:avLst/>
            </a:prstGeom>
            <a:noFill/>
          </p:spPr>
        </p:pic>
        <p:sp>
          <p:nvSpPr>
            <p:cNvPr id="646174" name="Text Box 30"/>
            <p:cNvSpPr txBox="1">
              <a:spLocks noChangeArrowheads="1"/>
            </p:cNvSpPr>
            <p:nvPr/>
          </p:nvSpPr>
          <p:spPr bwMode="auto">
            <a:xfrm>
              <a:off x="275" y="1326"/>
              <a:ext cx="322" cy="240"/>
            </a:xfrm>
            <a:prstGeom prst="rect">
              <a:avLst/>
            </a:prstGeom>
            <a:noFill/>
            <a:ln w="12700">
              <a:noFill/>
              <a:miter lim="800000"/>
              <a:headEnd/>
              <a:tailEnd/>
            </a:ln>
            <a:effectLst/>
          </p:spPr>
          <p:txBody>
            <a:bodyPr wrap="none">
              <a:prstTxWarp prst="textNoShape">
                <a:avLst/>
              </a:prstTxWarp>
              <a:spAutoFit/>
            </a:bodyPr>
            <a:lstStyle/>
            <a:p>
              <a:pPr algn="ctr"/>
              <a:r>
                <a:rPr lang="en-US" sz="1200" b="1" dirty="0"/>
                <a:t>MS</a:t>
              </a:r>
            </a:p>
          </p:txBody>
        </p:sp>
      </p:grpSp>
      <p:grpSp>
        <p:nvGrpSpPr>
          <p:cNvPr id="646175" name="Group 31"/>
          <p:cNvGrpSpPr>
            <a:grpSpLocks/>
          </p:cNvGrpSpPr>
          <p:nvPr/>
        </p:nvGrpSpPr>
        <p:grpSpPr bwMode="auto">
          <a:xfrm>
            <a:off x="7304088" y="1371600"/>
            <a:ext cx="876300" cy="523875"/>
            <a:chOff x="1049" y="1761"/>
            <a:chExt cx="552" cy="330"/>
          </a:xfrm>
        </p:grpSpPr>
        <p:sp>
          <p:nvSpPr>
            <p:cNvPr id="646176" name="Text Box 32"/>
            <p:cNvSpPr txBox="1">
              <a:spLocks noChangeArrowheads="1"/>
            </p:cNvSpPr>
            <p:nvPr/>
          </p:nvSpPr>
          <p:spPr bwMode="auto">
            <a:xfrm>
              <a:off x="1049" y="1761"/>
              <a:ext cx="552"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SGSN/VLR</a:t>
              </a:r>
            </a:p>
          </p:txBody>
        </p:sp>
        <p:grpSp>
          <p:nvGrpSpPr>
            <p:cNvPr id="646177" name="Group 33"/>
            <p:cNvGrpSpPr>
              <a:grpSpLocks/>
            </p:cNvGrpSpPr>
            <p:nvPr/>
          </p:nvGrpSpPr>
          <p:grpSpPr bwMode="auto">
            <a:xfrm>
              <a:off x="1209" y="1943"/>
              <a:ext cx="240" cy="148"/>
              <a:chOff x="3046" y="3381"/>
              <a:chExt cx="300" cy="241"/>
            </a:xfrm>
          </p:grpSpPr>
          <p:sp>
            <p:nvSpPr>
              <p:cNvPr id="646178" name="Freeform 34"/>
              <p:cNvSpPr>
                <a:spLocks/>
              </p:cNvSpPr>
              <p:nvPr/>
            </p:nvSpPr>
            <p:spPr bwMode="auto">
              <a:xfrm>
                <a:off x="3284" y="3591"/>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6179" name="Rectangle 35"/>
              <p:cNvSpPr>
                <a:spLocks noChangeArrowheads="1"/>
              </p:cNvSpPr>
              <p:nvPr/>
            </p:nvSpPr>
            <p:spPr bwMode="auto">
              <a:xfrm>
                <a:off x="3049" y="3397"/>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6180" name="Line 36"/>
              <p:cNvSpPr>
                <a:spLocks noChangeShapeType="1"/>
              </p:cNvSpPr>
              <p:nvPr/>
            </p:nvSpPr>
            <p:spPr bwMode="auto">
              <a:xfrm>
                <a:off x="3285"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6181" name="Line 37"/>
              <p:cNvSpPr>
                <a:spLocks noChangeShapeType="1"/>
              </p:cNvSpPr>
              <p:nvPr/>
            </p:nvSpPr>
            <p:spPr bwMode="auto">
              <a:xfrm>
                <a:off x="3076"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6182" name="Line 38"/>
              <p:cNvSpPr>
                <a:spLocks noChangeShapeType="1"/>
              </p:cNvSpPr>
              <p:nvPr/>
            </p:nvSpPr>
            <p:spPr bwMode="auto">
              <a:xfrm>
                <a:off x="3181"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46183" name="Rectangle 39"/>
              <p:cNvSpPr>
                <a:spLocks noChangeArrowheads="1"/>
              </p:cNvSpPr>
              <p:nvPr/>
            </p:nvSpPr>
            <p:spPr bwMode="auto">
              <a:xfrm>
                <a:off x="3228" y="3397"/>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6184" name="Freeform 40"/>
              <p:cNvSpPr>
                <a:spLocks/>
              </p:cNvSpPr>
              <p:nvPr/>
            </p:nvSpPr>
            <p:spPr bwMode="auto">
              <a:xfrm>
                <a:off x="3316" y="3381"/>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6185" name="Freeform 41"/>
              <p:cNvSpPr>
                <a:spLocks/>
              </p:cNvSpPr>
              <p:nvPr/>
            </p:nvSpPr>
            <p:spPr bwMode="auto">
              <a:xfrm>
                <a:off x="3046" y="3381"/>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46186" name="Rectangle 42"/>
              <p:cNvSpPr>
                <a:spLocks noChangeArrowheads="1"/>
              </p:cNvSpPr>
              <p:nvPr/>
            </p:nvSpPr>
            <p:spPr bwMode="auto">
              <a:xfrm>
                <a:off x="3079" y="3607"/>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nvGrpSpPr>
          <p:cNvPr id="646187" name="Group 43"/>
          <p:cNvGrpSpPr>
            <a:grpSpLocks/>
          </p:cNvGrpSpPr>
          <p:nvPr/>
        </p:nvGrpSpPr>
        <p:grpSpPr bwMode="auto">
          <a:xfrm>
            <a:off x="7378700" y="1981200"/>
            <a:ext cx="800100" cy="811213"/>
            <a:chOff x="1185" y="2352"/>
            <a:chExt cx="504" cy="511"/>
          </a:xfrm>
        </p:grpSpPr>
        <p:pic>
          <p:nvPicPr>
            <p:cNvPr id="646188" name="Picture 44" descr="j0249811"/>
            <p:cNvPicPr>
              <a:picLocks noChangeAspect="1" noChangeArrowheads="1"/>
            </p:cNvPicPr>
            <p:nvPr/>
          </p:nvPicPr>
          <p:blipFill>
            <a:blip r:embed="rId4"/>
            <a:srcRect/>
            <a:stretch>
              <a:fillRect/>
            </a:stretch>
          </p:blipFill>
          <p:spPr bwMode="auto">
            <a:xfrm>
              <a:off x="1296" y="2496"/>
              <a:ext cx="259" cy="367"/>
            </a:xfrm>
            <a:prstGeom prst="rect">
              <a:avLst/>
            </a:prstGeom>
            <a:noFill/>
          </p:spPr>
        </p:pic>
        <p:sp>
          <p:nvSpPr>
            <p:cNvPr id="646189" name="Text Box 45"/>
            <p:cNvSpPr txBox="1">
              <a:spLocks noChangeArrowheads="1"/>
            </p:cNvSpPr>
            <p:nvPr/>
          </p:nvSpPr>
          <p:spPr bwMode="auto">
            <a:xfrm>
              <a:off x="1185" y="2352"/>
              <a:ext cx="504"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MSC/VLR</a:t>
              </a:r>
            </a:p>
          </p:txBody>
        </p:sp>
      </p:grpSp>
      <p:sp>
        <p:nvSpPr>
          <p:cNvPr id="646190" name="Rectangle 46"/>
          <p:cNvSpPr>
            <a:spLocks noGrp="1" noChangeArrowheads="1"/>
          </p:cNvSpPr>
          <p:nvPr>
            <p:ph type="title"/>
          </p:nvPr>
        </p:nvSpPr>
        <p:spPr/>
        <p:txBody>
          <a:bodyPr>
            <a:normAutofit fontScale="90000"/>
          </a:bodyPr>
          <a:lstStyle/>
          <a:p>
            <a:r>
              <a:rPr lang="en-US" dirty="0"/>
              <a:t>UMTS/LTE:</a:t>
            </a:r>
            <a:br>
              <a:rPr lang="en-US" dirty="0"/>
            </a:br>
            <a:r>
              <a:rPr lang="en-US" i="1" dirty="0"/>
              <a:t>Authentication and Key Agreement</a:t>
            </a:r>
            <a:r>
              <a:rPr lang="en-US" dirty="0"/>
              <a:t> (AKA)</a:t>
            </a:r>
            <a:endParaRPr lang="it-IT" dirty="0"/>
          </a:p>
        </p:txBody>
      </p:sp>
      <p:sp>
        <p:nvSpPr>
          <p:cNvPr id="646191" name="Rectangle 47"/>
          <p:cNvSpPr>
            <a:spLocks noGrp="1" noChangeArrowheads="1"/>
          </p:cNvSpPr>
          <p:nvPr>
            <p:ph idx="1"/>
          </p:nvPr>
        </p:nvSpPr>
        <p:spPr>
          <a:xfrm>
            <a:off x="609600" y="1452563"/>
            <a:ext cx="4968875" cy="4872037"/>
          </a:xfrm>
        </p:spPr>
        <p:txBody>
          <a:bodyPr>
            <a:normAutofit/>
          </a:bodyPr>
          <a:lstStyle/>
          <a:p>
            <a:pPr>
              <a:lnSpc>
                <a:spcPct val="90000"/>
              </a:lnSpc>
            </a:pPr>
            <a:r>
              <a:rPr lang="en-US" sz="1800"/>
              <a:t>Mutual authentication protocol</a:t>
            </a:r>
          </a:p>
          <a:p>
            <a:pPr lvl="1">
              <a:lnSpc>
                <a:spcPct val="90000"/>
              </a:lnSpc>
            </a:pPr>
            <a:r>
              <a:rPr lang="en-US" sz="1600" dirty="0"/>
              <a:t>Based on ISO/IEC 9798-4</a:t>
            </a:r>
            <a:r>
              <a:rPr lang="en-US" sz="2000" dirty="0"/>
              <a:t> </a:t>
            </a:r>
            <a:endParaRPr lang="en-US" sz="1600" dirty="0"/>
          </a:p>
          <a:p>
            <a:pPr>
              <a:lnSpc>
                <a:spcPct val="90000"/>
              </a:lnSpc>
            </a:pPr>
            <a:r>
              <a:rPr lang="en-US" sz="1800" dirty="0"/>
              <a:t>Active entities are MS, VLR (SGSN for </a:t>
            </a:r>
            <a:r>
              <a:rPr lang="en-US" sz="1800" i="1" dirty="0"/>
              <a:t>Packet Switched</a:t>
            </a:r>
            <a:r>
              <a:rPr lang="en-US" sz="1800" dirty="0"/>
              <a:t> mode, MSC for </a:t>
            </a:r>
            <a:r>
              <a:rPr lang="en-US" sz="1800" i="1" dirty="0"/>
              <a:t>Circuit Switched</a:t>
            </a:r>
            <a:r>
              <a:rPr lang="en-US" sz="1800" dirty="0"/>
              <a:t> mode), and HLR/</a:t>
            </a:r>
            <a:r>
              <a:rPr lang="en-US" sz="1800" dirty="0" err="1"/>
              <a:t>AuC</a:t>
            </a:r>
            <a:endParaRPr lang="en-US" sz="1800" dirty="0"/>
          </a:p>
          <a:p>
            <a:pPr>
              <a:lnSpc>
                <a:spcPct val="90000"/>
              </a:lnSpc>
            </a:pPr>
            <a:r>
              <a:rPr lang="en-US" sz="1800" dirty="0"/>
              <a:t>Goals</a:t>
            </a:r>
          </a:p>
          <a:p>
            <a:pPr lvl="1">
              <a:lnSpc>
                <a:spcPct val="90000"/>
              </a:lnSpc>
            </a:pPr>
            <a:r>
              <a:rPr lang="en-US" sz="1600" dirty="0"/>
              <a:t>Mutual authentication between MS and network</a:t>
            </a:r>
          </a:p>
          <a:p>
            <a:pPr lvl="1">
              <a:lnSpc>
                <a:spcPct val="90000"/>
              </a:lnSpc>
            </a:pPr>
            <a:r>
              <a:rPr lang="en-US" sz="1600" dirty="0"/>
              <a:t>Setup of ephemeral keys, for integrity protection and to provide confidentiality</a:t>
            </a:r>
          </a:p>
          <a:p>
            <a:pPr lvl="1">
              <a:lnSpc>
                <a:spcPct val="90000"/>
              </a:lnSpc>
            </a:pPr>
            <a:r>
              <a:rPr lang="en-US" sz="1600" dirty="0"/>
              <a:t>Protection of confidentiality, in case of passive attacks, of:</a:t>
            </a:r>
          </a:p>
          <a:p>
            <a:pPr lvl="2">
              <a:lnSpc>
                <a:spcPct val="90000"/>
              </a:lnSpc>
            </a:pPr>
            <a:r>
              <a:rPr lang="en-US" sz="1400" dirty="0"/>
              <a:t>Position of MS</a:t>
            </a:r>
          </a:p>
          <a:p>
            <a:pPr lvl="2">
              <a:lnSpc>
                <a:spcPct val="90000"/>
              </a:lnSpc>
            </a:pPr>
            <a:r>
              <a:rPr lang="en-US" sz="1400" dirty="0"/>
              <a:t>Active network services (voice, data, etc.)</a:t>
            </a:r>
          </a:p>
          <a:p>
            <a:pPr lvl="2">
              <a:lnSpc>
                <a:spcPct val="90000"/>
              </a:lnSpc>
            </a:pPr>
            <a:r>
              <a:rPr lang="en-US" sz="1400" dirty="0"/>
              <a:t>IMSI, when possible</a:t>
            </a:r>
          </a:p>
          <a:p>
            <a:pPr lvl="3">
              <a:lnSpc>
                <a:spcPct val="90000"/>
              </a:lnSpc>
            </a:pPr>
            <a:r>
              <a:rPr lang="en-US" sz="1050" dirty="0"/>
              <a:t>Messages (1) and (2) are exchanged only when MS’ IMSI is not already in the </a:t>
            </a:r>
            <a:r>
              <a:rPr lang="en-US" sz="1050" dirty="0" err="1"/>
              <a:t>VLR’s</a:t>
            </a:r>
            <a:r>
              <a:rPr lang="en-US" sz="1050" dirty="0"/>
              <a:t> database, otherwise TMSI is used</a:t>
            </a:r>
          </a:p>
        </p:txBody>
      </p:sp>
      <p:grpSp>
        <p:nvGrpSpPr>
          <p:cNvPr id="646192" name="Group 48"/>
          <p:cNvGrpSpPr>
            <a:grpSpLocks/>
          </p:cNvGrpSpPr>
          <p:nvPr/>
        </p:nvGrpSpPr>
        <p:grpSpPr bwMode="auto">
          <a:xfrm>
            <a:off x="8915400" y="1676400"/>
            <a:ext cx="804863" cy="752475"/>
            <a:chOff x="5040" y="1776"/>
            <a:chExt cx="507" cy="474"/>
          </a:xfrm>
        </p:grpSpPr>
        <p:pic>
          <p:nvPicPr>
            <p:cNvPr id="646193" name="Picture 49" descr="j0249811"/>
            <p:cNvPicPr>
              <a:picLocks noChangeAspect="1" noChangeArrowheads="1"/>
            </p:cNvPicPr>
            <p:nvPr/>
          </p:nvPicPr>
          <p:blipFill>
            <a:blip r:embed="rId4"/>
            <a:srcRect/>
            <a:stretch>
              <a:fillRect/>
            </a:stretch>
          </p:blipFill>
          <p:spPr bwMode="auto">
            <a:xfrm>
              <a:off x="5136" y="1954"/>
              <a:ext cx="294" cy="296"/>
            </a:xfrm>
            <a:prstGeom prst="rect">
              <a:avLst/>
            </a:prstGeom>
            <a:noFill/>
          </p:spPr>
        </p:pic>
        <p:sp>
          <p:nvSpPr>
            <p:cNvPr id="646194" name="Text Box 50"/>
            <p:cNvSpPr txBox="1">
              <a:spLocks noChangeArrowheads="1"/>
            </p:cNvSpPr>
            <p:nvPr/>
          </p:nvSpPr>
          <p:spPr bwMode="auto">
            <a:xfrm>
              <a:off x="5040" y="1776"/>
              <a:ext cx="507"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HLR/</a:t>
              </a:r>
              <a:r>
                <a:rPr lang="en-US" sz="1200" b="1" dirty="0" err="1"/>
                <a:t>AuC</a:t>
              </a:r>
              <a:endParaRPr lang="en-US" sz="1200" b="1" dirty="0"/>
            </a:p>
          </p:txBody>
        </p:sp>
      </p:grpSp>
      <p:sp>
        <p:nvSpPr>
          <p:cNvPr id="646195" name="Line 51"/>
          <p:cNvSpPr>
            <a:spLocks noChangeShapeType="1"/>
          </p:cNvSpPr>
          <p:nvPr/>
        </p:nvSpPr>
        <p:spPr bwMode="auto">
          <a:xfrm>
            <a:off x="6248400" y="2895600"/>
            <a:ext cx="0" cy="26670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46196" name="Line 52"/>
          <p:cNvSpPr>
            <a:spLocks noChangeShapeType="1"/>
          </p:cNvSpPr>
          <p:nvPr/>
        </p:nvSpPr>
        <p:spPr bwMode="auto">
          <a:xfrm>
            <a:off x="7772400" y="2895600"/>
            <a:ext cx="0" cy="26670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46197" name="Line 53"/>
          <p:cNvSpPr>
            <a:spLocks noChangeShapeType="1"/>
          </p:cNvSpPr>
          <p:nvPr/>
        </p:nvSpPr>
        <p:spPr bwMode="auto">
          <a:xfrm>
            <a:off x="9296400" y="2895600"/>
            <a:ext cx="0" cy="26670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46198" name="Line 54"/>
          <p:cNvSpPr>
            <a:spLocks noChangeShapeType="1"/>
          </p:cNvSpPr>
          <p:nvPr/>
        </p:nvSpPr>
        <p:spPr bwMode="auto">
          <a:xfrm>
            <a:off x="6248400" y="3086100"/>
            <a:ext cx="1447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6199" name="Rectangle 55"/>
          <p:cNvSpPr>
            <a:spLocks noChangeArrowheads="1"/>
          </p:cNvSpPr>
          <p:nvPr/>
        </p:nvSpPr>
        <p:spPr bwMode="auto">
          <a:xfrm>
            <a:off x="6324600" y="2971800"/>
            <a:ext cx="1219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Attach RQST</a:t>
            </a:r>
            <a:endParaRPr lang="it-IT" sz="1000" baseline="-25000"/>
          </a:p>
        </p:txBody>
      </p:sp>
      <p:sp>
        <p:nvSpPr>
          <p:cNvPr id="646200" name="Line 56"/>
          <p:cNvSpPr>
            <a:spLocks noChangeShapeType="1"/>
          </p:cNvSpPr>
          <p:nvPr/>
        </p:nvSpPr>
        <p:spPr bwMode="auto">
          <a:xfrm>
            <a:off x="6324600" y="3467100"/>
            <a:ext cx="14478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46201" name="Rectangle 57"/>
          <p:cNvSpPr>
            <a:spLocks noChangeArrowheads="1"/>
          </p:cNvSpPr>
          <p:nvPr/>
        </p:nvSpPr>
        <p:spPr bwMode="auto">
          <a:xfrm>
            <a:off x="6477000" y="3352800"/>
            <a:ext cx="1219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Identity RQST</a:t>
            </a:r>
            <a:endParaRPr lang="it-IT" sz="1000" baseline="-25000"/>
          </a:p>
        </p:txBody>
      </p:sp>
      <p:sp>
        <p:nvSpPr>
          <p:cNvPr id="646202" name="Line 58"/>
          <p:cNvSpPr>
            <a:spLocks noChangeShapeType="1"/>
          </p:cNvSpPr>
          <p:nvPr/>
        </p:nvSpPr>
        <p:spPr bwMode="auto">
          <a:xfrm>
            <a:off x="6248400" y="3848100"/>
            <a:ext cx="1447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6203" name="Rectangle 59"/>
          <p:cNvSpPr>
            <a:spLocks noChangeArrowheads="1"/>
          </p:cNvSpPr>
          <p:nvPr/>
        </p:nvSpPr>
        <p:spPr bwMode="auto">
          <a:xfrm>
            <a:off x="6324600" y="3733800"/>
            <a:ext cx="1219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Identity RESP</a:t>
            </a:r>
            <a:endParaRPr lang="it-IT" sz="1000" baseline="-25000"/>
          </a:p>
        </p:txBody>
      </p:sp>
      <p:sp>
        <p:nvSpPr>
          <p:cNvPr id="646204" name="Line 60"/>
          <p:cNvSpPr>
            <a:spLocks noChangeShapeType="1"/>
          </p:cNvSpPr>
          <p:nvPr/>
        </p:nvSpPr>
        <p:spPr bwMode="auto">
          <a:xfrm>
            <a:off x="6248400" y="4229100"/>
            <a:ext cx="1524000" cy="0"/>
          </a:xfrm>
          <a:prstGeom prst="line">
            <a:avLst/>
          </a:prstGeom>
          <a:noFill/>
          <a:ln w="9525">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6205" name="Rectangle 61"/>
          <p:cNvSpPr>
            <a:spLocks noChangeArrowheads="1"/>
          </p:cNvSpPr>
          <p:nvPr/>
        </p:nvSpPr>
        <p:spPr bwMode="auto">
          <a:xfrm>
            <a:off x="6629400" y="4114800"/>
            <a:ext cx="685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400" b="1"/>
              <a:t>AKA</a:t>
            </a:r>
            <a:endParaRPr lang="it-IT" sz="1400" b="1" baseline="-25000"/>
          </a:p>
        </p:txBody>
      </p:sp>
      <p:sp>
        <p:nvSpPr>
          <p:cNvPr id="646206" name="Line 62"/>
          <p:cNvSpPr>
            <a:spLocks noChangeShapeType="1"/>
          </p:cNvSpPr>
          <p:nvPr/>
        </p:nvSpPr>
        <p:spPr bwMode="auto">
          <a:xfrm>
            <a:off x="7772400" y="4229100"/>
            <a:ext cx="1524000" cy="0"/>
          </a:xfrm>
          <a:prstGeom prst="line">
            <a:avLst/>
          </a:prstGeom>
          <a:noFill/>
          <a:ln w="9525">
            <a:solidFill>
              <a:schemeClr val="tx1"/>
            </a:solidFill>
            <a:prstDash val="dash"/>
            <a:round/>
            <a:headEnd type="triangle" w="med" len="med"/>
            <a:tailEnd type="triangle" w="med" len="med"/>
          </a:ln>
          <a:effectLst/>
        </p:spPr>
        <p:txBody>
          <a:bodyPr wrap="none" anchor="ctr">
            <a:prstTxWarp prst="textNoShape">
              <a:avLst/>
            </a:prstTxWarp>
          </a:bodyPr>
          <a:lstStyle/>
          <a:p>
            <a:endParaRPr lang="en-US"/>
          </a:p>
        </p:txBody>
      </p:sp>
      <p:sp>
        <p:nvSpPr>
          <p:cNvPr id="646207" name="Rectangle 63"/>
          <p:cNvSpPr>
            <a:spLocks noChangeArrowheads="1"/>
          </p:cNvSpPr>
          <p:nvPr/>
        </p:nvSpPr>
        <p:spPr bwMode="auto">
          <a:xfrm>
            <a:off x="8229600" y="4114800"/>
            <a:ext cx="685800" cy="228600"/>
          </a:xfrm>
          <a:prstGeom prst="rect">
            <a:avLst/>
          </a:prstGeom>
          <a:solidFill>
            <a:schemeClr val="bg1"/>
          </a:solidFill>
          <a:ln w="9525">
            <a:solidFill>
              <a:schemeClr val="tx1"/>
            </a:solidFill>
            <a:prstDash val="dash"/>
            <a:miter lim="800000"/>
            <a:headEnd/>
            <a:tailEnd/>
          </a:ln>
          <a:effectLst/>
        </p:spPr>
        <p:txBody>
          <a:bodyPr lIns="3600" tIns="3600" rIns="3600" bIns="3600" anchor="ctr">
            <a:prstTxWarp prst="textNoShape">
              <a:avLst/>
            </a:prstTxWarp>
          </a:bodyPr>
          <a:lstStyle/>
          <a:p>
            <a:pPr algn="ctr"/>
            <a:r>
              <a:rPr lang="it-IT" sz="1400" b="1"/>
              <a:t>AKA</a:t>
            </a:r>
            <a:endParaRPr lang="it-IT" sz="1400" b="1" baseline="-25000"/>
          </a:p>
        </p:txBody>
      </p:sp>
      <p:sp>
        <p:nvSpPr>
          <p:cNvPr id="646208" name="Line 64"/>
          <p:cNvSpPr>
            <a:spLocks noChangeShapeType="1"/>
          </p:cNvSpPr>
          <p:nvPr/>
        </p:nvSpPr>
        <p:spPr bwMode="auto">
          <a:xfrm>
            <a:off x="7772400" y="4610100"/>
            <a:ext cx="1524000" cy="0"/>
          </a:xfrm>
          <a:prstGeom prst="line">
            <a:avLst/>
          </a:prstGeom>
          <a:noFill/>
          <a:ln w="9525">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6209" name="Rectangle 65"/>
          <p:cNvSpPr>
            <a:spLocks noChangeArrowheads="1"/>
          </p:cNvSpPr>
          <p:nvPr/>
        </p:nvSpPr>
        <p:spPr bwMode="auto">
          <a:xfrm>
            <a:off x="8001000" y="4495800"/>
            <a:ext cx="1066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Location update</a:t>
            </a:r>
            <a:endParaRPr lang="it-IT" sz="1000" baseline="-25000"/>
          </a:p>
        </p:txBody>
      </p:sp>
      <p:sp>
        <p:nvSpPr>
          <p:cNvPr id="646210" name="Line 66"/>
          <p:cNvSpPr>
            <a:spLocks noChangeShapeType="1"/>
          </p:cNvSpPr>
          <p:nvPr/>
        </p:nvSpPr>
        <p:spPr bwMode="auto">
          <a:xfrm>
            <a:off x="6324600" y="4914900"/>
            <a:ext cx="14478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46211" name="Rectangle 67"/>
          <p:cNvSpPr>
            <a:spLocks noChangeArrowheads="1"/>
          </p:cNvSpPr>
          <p:nvPr/>
        </p:nvSpPr>
        <p:spPr bwMode="auto">
          <a:xfrm>
            <a:off x="6477000" y="4800600"/>
            <a:ext cx="1219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Attach accept</a:t>
            </a:r>
            <a:endParaRPr lang="it-IT" sz="1000" baseline="-25000"/>
          </a:p>
        </p:txBody>
      </p:sp>
      <p:sp>
        <p:nvSpPr>
          <p:cNvPr id="646212" name="Line 68"/>
          <p:cNvSpPr>
            <a:spLocks noChangeShapeType="1"/>
          </p:cNvSpPr>
          <p:nvPr/>
        </p:nvSpPr>
        <p:spPr bwMode="auto">
          <a:xfrm>
            <a:off x="6248400" y="5295900"/>
            <a:ext cx="1447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6213" name="Rectangle 69"/>
          <p:cNvSpPr>
            <a:spLocks noChangeArrowheads="1"/>
          </p:cNvSpPr>
          <p:nvPr/>
        </p:nvSpPr>
        <p:spPr bwMode="auto">
          <a:xfrm>
            <a:off x="6324600" y="5181600"/>
            <a:ext cx="1219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Attach complete</a:t>
            </a:r>
            <a:endParaRPr lang="it-IT" sz="1000" baseline="-25000"/>
          </a:p>
        </p:txBody>
      </p:sp>
      <p:sp>
        <p:nvSpPr>
          <p:cNvPr id="646214" name="Rectangle 70"/>
          <p:cNvSpPr>
            <a:spLocks noChangeArrowheads="1"/>
          </p:cNvSpPr>
          <p:nvPr/>
        </p:nvSpPr>
        <p:spPr bwMode="auto">
          <a:xfrm>
            <a:off x="6881813" y="5638800"/>
            <a:ext cx="2044700" cy="517525"/>
          </a:xfrm>
          <a:prstGeom prst="rect">
            <a:avLst/>
          </a:prstGeom>
          <a:noFill/>
          <a:ln w="9525">
            <a:noFill/>
            <a:miter lim="800000"/>
            <a:headEnd/>
            <a:tailEnd/>
          </a:ln>
          <a:effectLst/>
        </p:spPr>
        <p:txBody>
          <a:bodyPr wrap="none" anchor="ctr">
            <a:prstTxWarp prst="textNoShape">
              <a:avLst/>
            </a:prstTxWarp>
            <a:spAutoFit/>
          </a:bodyPr>
          <a:lstStyle/>
          <a:p>
            <a:pPr algn="ctr"/>
            <a:r>
              <a:rPr lang="en-US" sz="1400"/>
              <a:t>UMTS attach procedure</a:t>
            </a:r>
          </a:p>
          <a:p>
            <a:pPr algn="ctr"/>
            <a:r>
              <a:rPr lang="en-US" sz="1400"/>
              <a:t>(simplified)</a:t>
            </a:r>
          </a:p>
        </p:txBody>
      </p:sp>
      <p:sp>
        <p:nvSpPr>
          <p:cNvPr id="646215" name="Oval 71"/>
          <p:cNvSpPr>
            <a:spLocks noChangeArrowheads="1"/>
          </p:cNvSpPr>
          <p:nvPr/>
        </p:nvSpPr>
        <p:spPr bwMode="auto">
          <a:xfrm>
            <a:off x="7848600" y="33528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1</a:t>
            </a:r>
          </a:p>
        </p:txBody>
      </p:sp>
      <p:sp>
        <p:nvSpPr>
          <p:cNvPr id="646216" name="Oval 72"/>
          <p:cNvSpPr>
            <a:spLocks noChangeArrowheads="1"/>
          </p:cNvSpPr>
          <p:nvPr/>
        </p:nvSpPr>
        <p:spPr bwMode="auto">
          <a:xfrm>
            <a:off x="5943600" y="37338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2</a:t>
            </a:r>
          </a:p>
        </p:txBody>
      </p:sp>
      <p:sp>
        <p:nvSpPr>
          <p:cNvPr id="74" name="Footer Placeholder 73"/>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D05F9A8F-01C6-E747-8E0C-03D511D039FF}"/>
              </a:ext>
            </a:extLst>
          </p:cNvPr>
          <p:cNvSpPr>
            <a:spLocks noGrp="1"/>
          </p:cNvSpPr>
          <p:nvPr>
            <p:ph type="sldNum" sz="quarter" idx="4"/>
          </p:nvPr>
        </p:nvSpPr>
        <p:spPr/>
        <p:txBody>
          <a:bodyPr/>
          <a:lstStyle/>
          <a:p>
            <a:fld id="{B84B3C10-9994-8E41-AB6D-EA22F067525F}"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normAutofit fontScale="90000"/>
          </a:bodyPr>
          <a:lstStyle/>
          <a:p>
            <a:r>
              <a:rPr lang="en-US" dirty="0"/>
              <a:t>Authentication in UMTS/LTE:</a:t>
            </a:r>
            <a:br>
              <a:rPr lang="en-US" dirty="0"/>
            </a:br>
            <a:r>
              <a:rPr lang="en-US" dirty="0"/>
              <a:t>main elements</a:t>
            </a:r>
          </a:p>
        </p:txBody>
      </p:sp>
      <p:sp>
        <p:nvSpPr>
          <p:cNvPr id="648195" name="Rectangle 3"/>
          <p:cNvSpPr>
            <a:spLocks noGrp="1" noChangeArrowheads="1"/>
          </p:cNvSpPr>
          <p:nvPr>
            <p:ph idx="1"/>
          </p:nvPr>
        </p:nvSpPr>
        <p:spPr/>
        <p:txBody>
          <a:bodyPr/>
          <a:lstStyle/>
          <a:p>
            <a:r>
              <a:rPr lang="en-US" sz="1800" dirty="0"/>
              <a:t>MS’ credentials, stored in USIM</a:t>
            </a:r>
          </a:p>
          <a:p>
            <a:pPr lvl="1"/>
            <a:r>
              <a:rPr lang="en-US" sz="1600" dirty="0"/>
              <a:t>International Mobile Subscriber Identity </a:t>
            </a:r>
            <a:r>
              <a:rPr lang="en-US" sz="1600" b="1" dirty="0"/>
              <a:t>(IMSI)</a:t>
            </a:r>
          </a:p>
          <a:p>
            <a:pPr lvl="2"/>
            <a:r>
              <a:rPr lang="en-US" sz="1400" dirty="0"/>
              <a:t>FIXED, can be read from USIM</a:t>
            </a:r>
          </a:p>
          <a:p>
            <a:pPr lvl="1"/>
            <a:r>
              <a:rPr lang="en-US" sz="1600" dirty="0"/>
              <a:t>Temporary Mobile Subscriber Identity </a:t>
            </a:r>
            <a:r>
              <a:rPr lang="en-US" sz="1600" b="1" dirty="0"/>
              <a:t>(TMSI)</a:t>
            </a:r>
          </a:p>
          <a:p>
            <a:pPr lvl="2"/>
            <a:r>
              <a:rPr lang="en-US" sz="1400" dirty="0"/>
              <a:t>Assigned by </a:t>
            </a:r>
            <a:r>
              <a:rPr lang="en-US" sz="1400" dirty="0" err="1"/>
              <a:t>nework</a:t>
            </a:r>
            <a:r>
              <a:rPr lang="en-US" sz="1400" dirty="0"/>
              <a:t> when connecting and authenticating using IMSI</a:t>
            </a:r>
          </a:p>
          <a:p>
            <a:pPr lvl="2"/>
            <a:r>
              <a:rPr lang="en-US" sz="1400" dirty="0"/>
              <a:t>Used during following connections/authentication unless errors that require to revert using IMSI</a:t>
            </a:r>
          </a:p>
          <a:p>
            <a:pPr lvl="2"/>
            <a:r>
              <a:rPr lang="en-US" sz="1400" dirty="0"/>
              <a:t>Can be read from USIM</a:t>
            </a:r>
          </a:p>
          <a:p>
            <a:pPr lvl="1"/>
            <a:r>
              <a:rPr lang="en-US" sz="1600" dirty="0"/>
              <a:t>Packet Temporary Mobile Subscriber Identity </a:t>
            </a:r>
            <a:r>
              <a:rPr lang="en-US" sz="1600" b="1" dirty="0"/>
              <a:t>(P-TMSI) </a:t>
            </a:r>
            <a:r>
              <a:rPr lang="en-US" sz="1600" dirty="0"/>
              <a:t>(same as TMSI)</a:t>
            </a:r>
          </a:p>
          <a:p>
            <a:r>
              <a:rPr lang="en-US" sz="1800" dirty="0"/>
              <a:t>Cryptographic credentials </a:t>
            </a:r>
          </a:p>
          <a:p>
            <a:pPr lvl="1"/>
            <a:r>
              <a:rPr lang="en-US" sz="1600" dirty="0"/>
              <a:t>K: pre-shared key, known to </a:t>
            </a:r>
            <a:r>
              <a:rPr lang="en-US" sz="1600" dirty="0" err="1"/>
              <a:t>AuC</a:t>
            </a:r>
            <a:r>
              <a:rPr lang="en-US" sz="1600" dirty="0"/>
              <a:t> and USIM</a:t>
            </a:r>
          </a:p>
          <a:p>
            <a:pPr lvl="2"/>
            <a:r>
              <a:rPr lang="en-US" sz="1400" dirty="0"/>
              <a:t>FIXED, cannot be read from USIM</a:t>
            </a:r>
          </a:p>
          <a:p>
            <a:r>
              <a:rPr lang="en-US" sz="1800" dirty="0"/>
              <a:t>Cryptographic algorithms f1-f5, f8-f9</a:t>
            </a:r>
          </a:p>
          <a:p>
            <a:pPr lvl="1"/>
            <a:r>
              <a:rPr lang="en-US" sz="1600" dirty="0"/>
              <a:t>Unlike GSM algorithms have been published and publicly analyzed before being standardized</a:t>
            </a:r>
          </a:p>
          <a:p>
            <a:r>
              <a:rPr lang="en-US" sz="1800" dirty="0"/>
              <a:t>AS we will see the major vulnerability of the system is in TMSI/IMSI management</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D1B4A837-3509-834D-B868-3EB2209D61DB}"/>
              </a:ext>
            </a:extLst>
          </p:cNvPr>
          <p:cNvSpPr>
            <a:spLocks noGrp="1"/>
          </p:cNvSpPr>
          <p:nvPr>
            <p:ph type="sldNum" sz="quarter" idx="4"/>
          </p:nvPr>
        </p:nvSpPr>
        <p:spPr/>
        <p:txBody>
          <a:bodyPr/>
          <a:lstStyle/>
          <a:p>
            <a:fld id="{B84B3C10-9994-8E41-AB6D-EA22F067525F}"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dirty="0"/>
              <a:t>Authentication with AKA in UMTS/LTE</a:t>
            </a:r>
          </a:p>
        </p:txBody>
      </p:sp>
      <p:sp>
        <p:nvSpPr>
          <p:cNvPr id="650243" name="Rectangle 3"/>
          <p:cNvSpPr>
            <a:spLocks noGrp="1" noChangeArrowheads="1"/>
          </p:cNvSpPr>
          <p:nvPr>
            <p:ph idx="1"/>
          </p:nvPr>
        </p:nvSpPr>
        <p:spPr>
          <a:xfrm>
            <a:off x="5346700" y="1452563"/>
            <a:ext cx="4406900" cy="4872037"/>
          </a:xfrm>
        </p:spPr>
        <p:txBody>
          <a:bodyPr/>
          <a:lstStyle/>
          <a:p>
            <a:pPr>
              <a:lnSpc>
                <a:spcPct val="90000"/>
              </a:lnSpc>
            </a:pPr>
            <a:r>
              <a:rPr lang="en-US" sz="1600"/>
              <a:t>Message (1) carries the MS’ IMSI, allowing AuC to identify the terminal</a:t>
            </a:r>
          </a:p>
          <a:p>
            <a:pPr>
              <a:lnSpc>
                <a:spcPct val="90000"/>
              </a:lnSpc>
            </a:pPr>
            <a:r>
              <a:rPr lang="en-US" sz="1600"/>
              <a:t>The </a:t>
            </a:r>
            <a:r>
              <a:rPr lang="en-US" sz="1600" i="1"/>
              <a:t>Authentication Vector </a:t>
            </a:r>
            <a:r>
              <a:rPr lang="en-US" sz="1600"/>
              <a:t>(AV) carried in message (2) contains </a:t>
            </a:r>
            <a:r>
              <a:rPr lang="en-US" sz="1600" i="1"/>
              <a:t>n</a:t>
            </a:r>
            <a:r>
              <a:rPr lang="en-US" sz="1600"/>
              <a:t> authentication tuples, similarly to GSM</a:t>
            </a:r>
          </a:p>
          <a:p>
            <a:pPr lvl="1">
              <a:lnSpc>
                <a:spcPct val="90000"/>
              </a:lnSpc>
            </a:pPr>
            <a:r>
              <a:rPr lang="en-US" sz="1400"/>
              <a:t>Each </a:t>
            </a:r>
            <a:r>
              <a:rPr lang="en-US" sz="1400" i="1"/>
              <a:t>i-</a:t>
            </a:r>
            <a:r>
              <a:rPr lang="en-US" sz="1400"/>
              <a:t>th</a:t>
            </a:r>
            <a:r>
              <a:rPr lang="en-US" sz="1400" i="1"/>
              <a:t> </a:t>
            </a:r>
            <a:r>
              <a:rPr lang="en-US" sz="1400"/>
              <a:t>tuple includes:</a:t>
            </a:r>
          </a:p>
          <a:p>
            <a:pPr lvl="2">
              <a:lnSpc>
                <a:spcPct val="90000"/>
              </a:lnSpc>
            </a:pPr>
            <a:r>
              <a:rPr lang="en-US" sz="1200"/>
              <a:t>XRES: Expected Response</a:t>
            </a:r>
          </a:p>
          <a:p>
            <a:pPr lvl="2">
              <a:lnSpc>
                <a:spcPct val="90000"/>
              </a:lnSpc>
            </a:pPr>
            <a:r>
              <a:rPr lang="en-US" sz="1200"/>
              <a:t>AUTN: the value that allows the MS to authenticate the network</a:t>
            </a:r>
          </a:p>
          <a:p>
            <a:pPr lvl="2">
              <a:lnSpc>
                <a:spcPct val="90000"/>
              </a:lnSpc>
            </a:pPr>
            <a:r>
              <a:rPr lang="en-US" sz="1200"/>
              <a:t>Ephemeral keys</a:t>
            </a:r>
          </a:p>
          <a:p>
            <a:pPr>
              <a:lnSpc>
                <a:spcPct val="90000"/>
              </a:lnSpc>
            </a:pPr>
            <a:r>
              <a:rPr lang="en-US" sz="1600"/>
              <a:t>In message (3)</a:t>
            </a:r>
          </a:p>
          <a:p>
            <a:pPr lvl="1">
              <a:lnSpc>
                <a:spcPct val="90000"/>
              </a:lnSpc>
            </a:pPr>
            <a:r>
              <a:rPr lang="en-US" sz="1400" i="1"/>
              <a:t>RAND</a:t>
            </a:r>
            <a:r>
              <a:rPr lang="en-US" sz="1400"/>
              <a:t> serves as a challenge from the network to the MS</a:t>
            </a:r>
          </a:p>
          <a:p>
            <a:pPr lvl="1">
              <a:lnSpc>
                <a:spcPct val="90000"/>
              </a:lnSpc>
            </a:pPr>
            <a:r>
              <a:rPr lang="en-US" sz="1400" i="1"/>
              <a:t>AUTN</a:t>
            </a:r>
            <a:r>
              <a:rPr lang="en-US" sz="1400"/>
              <a:t> serves as authentication response from the network to the MS</a:t>
            </a:r>
          </a:p>
          <a:p>
            <a:pPr>
              <a:lnSpc>
                <a:spcPct val="90000"/>
              </a:lnSpc>
            </a:pPr>
            <a:r>
              <a:rPr lang="en-US" sz="1600"/>
              <a:t>At step (B) the MS authenticates the network</a:t>
            </a:r>
          </a:p>
          <a:p>
            <a:pPr>
              <a:lnSpc>
                <a:spcPct val="90000"/>
              </a:lnSpc>
            </a:pPr>
            <a:r>
              <a:rPr lang="en-US" sz="1600"/>
              <a:t>At step (C) the network authenticates the MS</a:t>
            </a:r>
          </a:p>
        </p:txBody>
      </p:sp>
      <p:grpSp>
        <p:nvGrpSpPr>
          <p:cNvPr id="650244" name="Group 4"/>
          <p:cNvGrpSpPr>
            <a:grpSpLocks/>
          </p:cNvGrpSpPr>
          <p:nvPr/>
        </p:nvGrpSpPr>
        <p:grpSpPr bwMode="auto">
          <a:xfrm>
            <a:off x="533400" y="1448283"/>
            <a:ext cx="449263" cy="807554"/>
            <a:chOff x="212" y="1326"/>
            <a:chExt cx="385" cy="707"/>
          </a:xfrm>
        </p:grpSpPr>
        <p:grpSp>
          <p:nvGrpSpPr>
            <p:cNvPr id="650245" name="Group 5"/>
            <p:cNvGrpSpPr>
              <a:grpSpLocks/>
            </p:cNvGrpSpPr>
            <p:nvPr/>
          </p:nvGrpSpPr>
          <p:grpSpPr bwMode="auto">
            <a:xfrm>
              <a:off x="212" y="1601"/>
              <a:ext cx="365" cy="288"/>
              <a:chOff x="1091" y="504"/>
              <a:chExt cx="337" cy="288"/>
            </a:xfrm>
          </p:grpSpPr>
          <p:sp>
            <p:nvSpPr>
              <p:cNvPr id="650246" name="Freeform 6"/>
              <p:cNvSpPr>
                <a:spLocks/>
              </p:cNvSpPr>
              <p:nvPr/>
            </p:nvSpPr>
            <p:spPr bwMode="auto">
              <a:xfrm>
                <a:off x="1091" y="776"/>
                <a:ext cx="236" cy="16"/>
              </a:xfrm>
              <a:custGeom>
                <a:avLst/>
                <a:gdLst/>
                <a:ahLst/>
                <a:cxnLst>
                  <a:cxn ang="0">
                    <a:pos x="0" y="16"/>
                  </a:cxn>
                  <a:cxn ang="0">
                    <a:pos x="236" y="16"/>
                  </a:cxn>
                  <a:cxn ang="0">
                    <a:pos x="236" y="0"/>
                  </a:cxn>
                  <a:cxn ang="0">
                    <a:pos x="0" y="0"/>
                  </a:cxn>
                  <a:cxn ang="0">
                    <a:pos x="0" y="16"/>
                  </a:cxn>
                  <a:cxn ang="0">
                    <a:pos x="0" y="16"/>
                  </a:cxn>
                </a:cxnLst>
                <a:rect l="0" t="0" r="r" b="b"/>
                <a:pathLst>
                  <a:path w="236" h="16">
                    <a:moveTo>
                      <a:pt x="0" y="16"/>
                    </a:moveTo>
                    <a:lnTo>
                      <a:pt x="236" y="16"/>
                    </a:lnTo>
                    <a:lnTo>
                      <a:pt x="236" y="0"/>
                    </a:lnTo>
                    <a:lnTo>
                      <a:pt x="0" y="0"/>
                    </a:lnTo>
                    <a:lnTo>
                      <a:pt x="0" y="16"/>
                    </a:lnTo>
                    <a:lnTo>
                      <a:pt x="0" y="16"/>
                    </a:lnTo>
                    <a:close/>
                  </a:path>
                </a:pathLst>
              </a:custGeom>
              <a:solidFill>
                <a:srgbClr val="AAD8D7"/>
              </a:solidFill>
              <a:ln w="9525">
                <a:noFill/>
                <a:round/>
                <a:headEnd/>
                <a:tailEnd/>
              </a:ln>
            </p:spPr>
            <p:txBody>
              <a:bodyPr>
                <a:prstTxWarp prst="textNoShape">
                  <a:avLst/>
                </a:prstTxWarp>
              </a:bodyPr>
              <a:lstStyle/>
              <a:p>
                <a:endParaRPr lang="en-US"/>
              </a:p>
            </p:txBody>
          </p:sp>
          <p:sp>
            <p:nvSpPr>
              <p:cNvPr id="650247" name="Freeform 7"/>
              <p:cNvSpPr>
                <a:spLocks/>
              </p:cNvSpPr>
              <p:nvPr/>
            </p:nvSpPr>
            <p:spPr bwMode="auto">
              <a:xfrm>
                <a:off x="1091" y="714"/>
                <a:ext cx="326" cy="62"/>
              </a:xfrm>
              <a:custGeom>
                <a:avLst/>
                <a:gdLst/>
                <a:ahLst/>
                <a:cxnLst>
                  <a:cxn ang="0">
                    <a:pos x="236" y="62"/>
                  </a:cxn>
                  <a:cxn ang="0">
                    <a:pos x="326" y="0"/>
                  </a:cxn>
                  <a:cxn ang="0">
                    <a:pos x="89" y="0"/>
                  </a:cxn>
                  <a:cxn ang="0">
                    <a:pos x="0" y="62"/>
                  </a:cxn>
                  <a:cxn ang="0">
                    <a:pos x="236" y="62"/>
                  </a:cxn>
                  <a:cxn ang="0">
                    <a:pos x="236" y="62"/>
                  </a:cxn>
                </a:cxnLst>
                <a:rect l="0" t="0" r="r" b="b"/>
                <a:pathLst>
                  <a:path w="326" h="62">
                    <a:moveTo>
                      <a:pt x="236" y="62"/>
                    </a:moveTo>
                    <a:lnTo>
                      <a:pt x="326" y="0"/>
                    </a:lnTo>
                    <a:lnTo>
                      <a:pt x="89" y="0"/>
                    </a:lnTo>
                    <a:lnTo>
                      <a:pt x="0" y="62"/>
                    </a:lnTo>
                    <a:lnTo>
                      <a:pt x="236" y="62"/>
                    </a:lnTo>
                    <a:lnTo>
                      <a:pt x="236" y="62"/>
                    </a:lnTo>
                    <a:close/>
                  </a:path>
                </a:pathLst>
              </a:custGeom>
              <a:solidFill>
                <a:srgbClr val="D3EBE9"/>
              </a:solidFill>
              <a:ln w="9525">
                <a:noFill/>
                <a:round/>
                <a:headEnd/>
                <a:tailEnd/>
              </a:ln>
            </p:spPr>
            <p:txBody>
              <a:bodyPr>
                <a:prstTxWarp prst="textNoShape">
                  <a:avLst/>
                </a:prstTxWarp>
              </a:bodyPr>
              <a:lstStyle/>
              <a:p>
                <a:endParaRPr lang="en-US"/>
              </a:p>
            </p:txBody>
          </p:sp>
          <p:sp>
            <p:nvSpPr>
              <p:cNvPr id="650248" name="Freeform 8"/>
              <p:cNvSpPr>
                <a:spLocks/>
              </p:cNvSpPr>
              <p:nvPr/>
            </p:nvSpPr>
            <p:spPr bwMode="auto">
              <a:xfrm>
                <a:off x="1180" y="511"/>
                <a:ext cx="237" cy="203"/>
              </a:xfrm>
              <a:custGeom>
                <a:avLst/>
                <a:gdLst/>
                <a:ahLst/>
                <a:cxnLst>
                  <a:cxn ang="0">
                    <a:pos x="0" y="0"/>
                  </a:cxn>
                  <a:cxn ang="0">
                    <a:pos x="237" y="0"/>
                  </a:cxn>
                  <a:cxn ang="0">
                    <a:pos x="237" y="203"/>
                  </a:cxn>
                  <a:cxn ang="0">
                    <a:pos x="0" y="203"/>
                  </a:cxn>
                  <a:cxn ang="0">
                    <a:pos x="0" y="0"/>
                  </a:cxn>
                  <a:cxn ang="0">
                    <a:pos x="0" y="0"/>
                  </a:cxn>
                </a:cxnLst>
                <a:rect l="0" t="0" r="r" b="b"/>
                <a:pathLst>
                  <a:path w="237" h="203">
                    <a:moveTo>
                      <a:pt x="0" y="0"/>
                    </a:moveTo>
                    <a:lnTo>
                      <a:pt x="237" y="0"/>
                    </a:lnTo>
                    <a:lnTo>
                      <a:pt x="237" y="203"/>
                    </a:lnTo>
                    <a:lnTo>
                      <a:pt x="0" y="203"/>
                    </a:lnTo>
                    <a:lnTo>
                      <a:pt x="0" y="0"/>
                    </a:lnTo>
                    <a:lnTo>
                      <a:pt x="0" y="0"/>
                    </a:lnTo>
                    <a:close/>
                  </a:path>
                </a:pathLst>
              </a:custGeom>
              <a:solidFill>
                <a:srgbClr val="AAD8D7"/>
              </a:solidFill>
              <a:ln w="9525">
                <a:noFill/>
                <a:round/>
                <a:headEnd/>
                <a:tailEnd/>
              </a:ln>
            </p:spPr>
            <p:txBody>
              <a:bodyPr>
                <a:prstTxWarp prst="textNoShape">
                  <a:avLst/>
                </a:prstTxWarp>
              </a:bodyPr>
              <a:lstStyle/>
              <a:p>
                <a:endParaRPr lang="en-US"/>
              </a:p>
            </p:txBody>
          </p:sp>
          <p:sp>
            <p:nvSpPr>
              <p:cNvPr id="650249" name="Freeform 9"/>
              <p:cNvSpPr>
                <a:spLocks/>
              </p:cNvSpPr>
              <p:nvPr/>
            </p:nvSpPr>
            <p:spPr bwMode="auto">
              <a:xfrm>
                <a:off x="1202" y="535"/>
                <a:ext cx="191" cy="158"/>
              </a:xfrm>
              <a:custGeom>
                <a:avLst/>
                <a:gdLst/>
                <a:ahLst/>
                <a:cxnLst>
                  <a:cxn ang="0">
                    <a:pos x="0" y="0"/>
                  </a:cxn>
                  <a:cxn ang="0">
                    <a:pos x="191" y="0"/>
                  </a:cxn>
                  <a:cxn ang="0">
                    <a:pos x="191" y="158"/>
                  </a:cxn>
                  <a:cxn ang="0">
                    <a:pos x="0" y="158"/>
                  </a:cxn>
                  <a:cxn ang="0">
                    <a:pos x="0" y="0"/>
                  </a:cxn>
                  <a:cxn ang="0">
                    <a:pos x="0" y="0"/>
                  </a:cxn>
                </a:cxnLst>
                <a:rect l="0" t="0" r="r" b="b"/>
                <a:pathLst>
                  <a:path w="191" h="158">
                    <a:moveTo>
                      <a:pt x="0" y="0"/>
                    </a:moveTo>
                    <a:lnTo>
                      <a:pt x="191" y="0"/>
                    </a:lnTo>
                    <a:lnTo>
                      <a:pt x="191" y="158"/>
                    </a:lnTo>
                    <a:lnTo>
                      <a:pt x="0" y="158"/>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50250" name="Freeform 10"/>
              <p:cNvSpPr>
                <a:spLocks/>
              </p:cNvSpPr>
              <p:nvPr/>
            </p:nvSpPr>
            <p:spPr bwMode="auto">
              <a:xfrm>
                <a:off x="1202" y="535"/>
                <a:ext cx="14" cy="158"/>
              </a:xfrm>
              <a:custGeom>
                <a:avLst/>
                <a:gdLst/>
                <a:ahLst/>
                <a:cxnLst>
                  <a:cxn ang="0">
                    <a:pos x="0" y="0"/>
                  </a:cxn>
                  <a:cxn ang="0">
                    <a:pos x="0" y="158"/>
                  </a:cxn>
                  <a:cxn ang="0">
                    <a:pos x="14" y="144"/>
                  </a:cxn>
                  <a:cxn ang="0">
                    <a:pos x="14" y="0"/>
                  </a:cxn>
                  <a:cxn ang="0">
                    <a:pos x="0" y="0"/>
                  </a:cxn>
                  <a:cxn ang="0">
                    <a:pos x="0" y="0"/>
                  </a:cxn>
                </a:cxnLst>
                <a:rect l="0" t="0" r="r" b="b"/>
                <a:pathLst>
                  <a:path w="14" h="158">
                    <a:moveTo>
                      <a:pt x="0" y="0"/>
                    </a:moveTo>
                    <a:lnTo>
                      <a:pt x="0" y="158"/>
                    </a:lnTo>
                    <a:lnTo>
                      <a:pt x="14" y="144"/>
                    </a:lnTo>
                    <a:lnTo>
                      <a:pt x="14" y="0"/>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50251" name="Freeform 11"/>
              <p:cNvSpPr>
                <a:spLocks/>
              </p:cNvSpPr>
              <p:nvPr/>
            </p:nvSpPr>
            <p:spPr bwMode="auto">
              <a:xfrm>
                <a:off x="1202" y="679"/>
                <a:ext cx="191" cy="14"/>
              </a:xfrm>
              <a:custGeom>
                <a:avLst/>
                <a:gdLst/>
                <a:ahLst/>
                <a:cxnLst>
                  <a:cxn ang="0">
                    <a:pos x="191" y="0"/>
                  </a:cxn>
                  <a:cxn ang="0">
                    <a:pos x="14" y="0"/>
                  </a:cxn>
                  <a:cxn ang="0">
                    <a:pos x="0" y="14"/>
                  </a:cxn>
                  <a:cxn ang="0">
                    <a:pos x="191" y="14"/>
                  </a:cxn>
                  <a:cxn ang="0">
                    <a:pos x="191" y="0"/>
                  </a:cxn>
                  <a:cxn ang="0">
                    <a:pos x="191" y="0"/>
                  </a:cxn>
                </a:cxnLst>
                <a:rect l="0" t="0" r="r" b="b"/>
                <a:pathLst>
                  <a:path w="191" h="14">
                    <a:moveTo>
                      <a:pt x="191" y="0"/>
                    </a:moveTo>
                    <a:lnTo>
                      <a:pt x="14" y="0"/>
                    </a:lnTo>
                    <a:lnTo>
                      <a:pt x="0" y="14"/>
                    </a:lnTo>
                    <a:lnTo>
                      <a:pt x="191" y="14"/>
                    </a:lnTo>
                    <a:lnTo>
                      <a:pt x="191" y="0"/>
                    </a:lnTo>
                    <a:lnTo>
                      <a:pt x="191" y="0"/>
                    </a:lnTo>
                    <a:close/>
                  </a:path>
                </a:pathLst>
              </a:custGeom>
              <a:solidFill>
                <a:srgbClr val="D3EBE9"/>
              </a:solidFill>
              <a:ln w="9525">
                <a:noFill/>
                <a:round/>
                <a:headEnd/>
                <a:tailEnd/>
              </a:ln>
            </p:spPr>
            <p:txBody>
              <a:bodyPr>
                <a:prstTxWarp prst="textNoShape">
                  <a:avLst/>
                </a:prstTxWarp>
              </a:bodyPr>
              <a:lstStyle/>
              <a:p>
                <a:endParaRPr lang="en-US"/>
              </a:p>
            </p:txBody>
          </p:sp>
          <p:sp>
            <p:nvSpPr>
              <p:cNvPr id="650252" name="Freeform 12"/>
              <p:cNvSpPr>
                <a:spLocks/>
              </p:cNvSpPr>
              <p:nvPr/>
            </p:nvSpPr>
            <p:spPr bwMode="auto">
              <a:xfrm>
                <a:off x="1180" y="504"/>
                <a:ext cx="248" cy="7"/>
              </a:xfrm>
              <a:custGeom>
                <a:avLst/>
                <a:gdLst/>
                <a:ahLst/>
                <a:cxnLst>
                  <a:cxn ang="0">
                    <a:pos x="237" y="7"/>
                  </a:cxn>
                  <a:cxn ang="0">
                    <a:pos x="248" y="0"/>
                  </a:cxn>
                  <a:cxn ang="0">
                    <a:pos x="12" y="0"/>
                  </a:cxn>
                  <a:cxn ang="0">
                    <a:pos x="0" y="7"/>
                  </a:cxn>
                  <a:cxn ang="0">
                    <a:pos x="237" y="7"/>
                  </a:cxn>
                  <a:cxn ang="0">
                    <a:pos x="237" y="7"/>
                  </a:cxn>
                </a:cxnLst>
                <a:rect l="0" t="0" r="r" b="b"/>
                <a:pathLst>
                  <a:path w="248" h="7">
                    <a:moveTo>
                      <a:pt x="237" y="7"/>
                    </a:moveTo>
                    <a:lnTo>
                      <a:pt x="248" y="0"/>
                    </a:lnTo>
                    <a:lnTo>
                      <a:pt x="12" y="0"/>
                    </a:lnTo>
                    <a:lnTo>
                      <a:pt x="0" y="7"/>
                    </a:lnTo>
                    <a:lnTo>
                      <a:pt x="237" y="7"/>
                    </a:lnTo>
                    <a:lnTo>
                      <a:pt x="237" y="7"/>
                    </a:lnTo>
                    <a:close/>
                  </a:path>
                </a:pathLst>
              </a:custGeom>
              <a:solidFill>
                <a:srgbClr val="D3EBE9"/>
              </a:solidFill>
              <a:ln w="9525">
                <a:noFill/>
                <a:round/>
                <a:headEnd/>
                <a:tailEnd/>
              </a:ln>
            </p:spPr>
            <p:txBody>
              <a:bodyPr>
                <a:prstTxWarp prst="textNoShape">
                  <a:avLst/>
                </a:prstTxWarp>
              </a:bodyPr>
              <a:lstStyle/>
              <a:p>
                <a:endParaRPr lang="en-US"/>
              </a:p>
            </p:txBody>
          </p:sp>
          <p:sp>
            <p:nvSpPr>
              <p:cNvPr id="650253" name="Freeform 13"/>
              <p:cNvSpPr>
                <a:spLocks/>
              </p:cNvSpPr>
              <p:nvPr/>
            </p:nvSpPr>
            <p:spPr bwMode="auto">
              <a:xfrm>
                <a:off x="1417" y="504"/>
                <a:ext cx="11" cy="210"/>
              </a:xfrm>
              <a:custGeom>
                <a:avLst/>
                <a:gdLst/>
                <a:ahLst/>
                <a:cxnLst>
                  <a:cxn ang="0">
                    <a:pos x="0" y="210"/>
                  </a:cxn>
                  <a:cxn ang="0">
                    <a:pos x="11" y="203"/>
                  </a:cxn>
                  <a:cxn ang="0">
                    <a:pos x="11" y="0"/>
                  </a:cxn>
                  <a:cxn ang="0">
                    <a:pos x="0" y="7"/>
                  </a:cxn>
                  <a:cxn ang="0">
                    <a:pos x="0" y="210"/>
                  </a:cxn>
                  <a:cxn ang="0">
                    <a:pos x="0" y="210"/>
                  </a:cxn>
                </a:cxnLst>
                <a:rect l="0" t="0" r="r" b="b"/>
                <a:pathLst>
                  <a:path w="11" h="210">
                    <a:moveTo>
                      <a:pt x="0" y="210"/>
                    </a:moveTo>
                    <a:lnTo>
                      <a:pt x="11" y="203"/>
                    </a:lnTo>
                    <a:lnTo>
                      <a:pt x="11" y="0"/>
                    </a:lnTo>
                    <a:lnTo>
                      <a:pt x="0" y="7"/>
                    </a:lnTo>
                    <a:lnTo>
                      <a:pt x="0" y="210"/>
                    </a:lnTo>
                    <a:lnTo>
                      <a:pt x="0" y="210"/>
                    </a:lnTo>
                    <a:close/>
                  </a:path>
                </a:pathLst>
              </a:custGeom>
              <a:solidFill>
                <a:srgbClr val="82C5C5"/>
              </a:solidFill>
              <a:ln w="9525">
                <a:noFill/>
                <a:round/>
                <a:headEnd/>
                <a:tailEnd/>
              </a:ln>
            </p:spPr>
            <p:txBody>
              <a:bodyPr>
                <a:prstTxWarp prst="textNoShape">
                  <a:avLst/>
                </a:prstTxWarp>
              </a:bodyPr>
              <a:lstStyle/>
              <a:p>
                <a:endParaRPr lang="en-US"/>
              </a:p>
            </p:txBody>
          </p:sp>
          <p:sp>
            <p:nvSpPr>
              <p:cNvPr id="650254" name="Freeform 14"/>
              <p:cNvSpPr>
                <a:spLocks/>
              </p:cNvSpPr>
              <p:nvPr/>
            </p:nvSpPr>
            <p:spPr bwMode="auto">
              <a:xfrm>
                <a:off x="1209" y="535"/>
                <a:ext cx="184" cy="151"/>
              </a:xfrm>
              <a:custGeom>
                <a:avLst/>
                <a:gdLst/>
                <a:ahLst/>
                <a:cxnLst>
                  <a:cxn ang="0">
                    <a:pos x="0" y="0"/>
                  </a:cxn>
                  <a:cxn ang="0">
                    <a:pos x="184" y="0"/>
                  </a:cxn>
                  <a:cxn ang="0">
                    <a:pos x="184" y="151"/>
                  </a:cxn>
                  <a:cxn ang="0">
                    <a:pos x="0" y="151"/>
                  </a:cxn>
                  <a:cxn ang="0">
                    <a:pos x="0" y="0"/>
                  </a:cxn>
                  <a:cxn ang="0">
                    <a:pos x="0" y="0"/>
                  </a:cxn>
                </a:cxnLst>
                <a:rect l="0" t="0" r="r" b="b"/>
                <a:pathLst>
                  <a:path w="184" h="151">
                    <a:moveTo>
                      <a:pt x="0" y="0"/>
                    </a:moveTo>
                    <a:lnTo>
                      <a:pt x="184" y="0"/>
                    </a:lnTo>
                    <a:lnTo>
                      <a:pt x="184" y="151"/>
                    </a:lnTo>
                    <a:lnTo>
                      <a:pt x="0" y="151"/>
                    </a:lnTo>
                    <a:lnTo>
                      <a:pt x="0" y="0"/>
                    </a:lnTo>
                    <a:lnTo>
                      <a:pt x="0" y="0"/>
                    </a:lnTo>
                    <a:close/>
                  </a:path>
                </a:pathLst>
              </a:custGeom>
              <a:solidFill>
                <a:srgbClr val="5CB3B5"/>
              </a:solidFill>
              <a:ln w="9525">
                <a:noFill/>
                <a:round/>
                <a:headEnd/>
                <a:tailEnd/>
              </a:ln>
            </p:spPr>
            <p:txBody>
              <a:bodyPr>
                <a:prstTxWarp prst="textNoShape">
                  <a:avLst/>
                </a:prstTxWarp>
              </a:bodyPr>
              <a:lstStyle/>
              <a:p>
                <a:endParaRPr lang="en-US"/>
              </a:p>
            </p:txBody>
          </p:sp>
          <p:sp>
            <p:nvSpPr>
              <p:cNvPr id="650255" name="Freeform 15"/>
              <p:cNvSpPr>
                <a:spLocks/>
              </p:cNvSpPr>
              <p:nvPr/>
            </p:nvSpPr>
            <p:spPr bwMode="auto">
              <a:xfrm>
                <a:off x="1327" y="714"/>
                <a:ext cx="90" cy="78"/>
              </a:xfrm>
              <a:custGeom>
                <a:avLst/>
                <a:gdLst/>
                <a:ahLst/>
                <a:cxnLst>
                  <a:cxn ang="0">
                    <a:pos x="0" y="78"/>
                  </a:cxn>
                  <a:cxn ang="0">
                    <a:pos x="90" y="17"/>
                  </a:cxn>
                  <a:cxn ang="0">
                    <a:pos x="90" y="0"/>
                  </a:cxn>
                  <a:cxn ang="0">
                    <a:pos x="0" y="62"/>
                  </a:cxn>
                  <a:cxn ang="0">
                    <a:pos x="0" y="78"/>
                  </a:cxn>
                  <a:cxn ang="0">
                    <a:pos x="0" y="78"/>
                  </a:cxn>
                </a:cxnLst>
                <a:rect l="0" t="0" r="r" b="b"/>
                <a:pathLst>
                  <a:path w="90" h="78">
                    <a:moveTo>
                      <a:pt x="0" y="78"/>
                    </a:moveTo>
                    <a:lnTo>
                      <a:pt x="90" y="17"/>
                    </a:lnTo>
                    <a:lnTo>
                      <a:pt x="90" y="0"/>
                    </a:lnTo>
                    <a:lnTo>
                      <a:pt x="0" y="62"/>
                    </a:lnTo>
                    <a:lnTo>
                      <a:pt x="0" y="78"/>
                    </a:lnTo>
                    <a:lnTo>
                      <a:pt x="0" y="78"/>
                    </a:lnTo>
                    <a:close/>
                  </a:path>
                </a:pathLst>
              </a:custGeom>
              <a:solidFill>
                <a:srgbClr val="82C5C5"/>
              </a:solidFill>
              <a:ln w="9525">
                <a:noFill/>
                <a:round/>
                <a:headEnd/>
                <a:tailEnd/>
              </a:ln>
            </p:spPr>
            <p:txBody>
              <a:bodyPr>
                <a:prstTxWarp prst="textNoShape">
                  <a:avLst/>
                </a:prstTxWarp>
              </a:bodyPr>
              <a:lstStyle/>
              <a:p>
                <a:endParaRPr lang="en-US"/>
              </a:p>
            </p:txBody>
          </p:sp>
          <p:sp>
            <p:nvSpPr>
              <p:cNvPr id="650256" name="Freeform 16"/>
              <p:cNvSpPr>
                <a:spLocks/>
              </p:cNvSpPr>
              <p:nvPr/>
            </p:nvSpPr>
            <p:spPr bwMode="auto">
              <a:xfrm>
                <a:off x="1126" y="757"/>
                <a:ext cx="206" cy="5"/>
              </a:xfrm>
              <a:custGeom>
                <a:avLst/>
                <a:gdLst/>
                <a:ahLst/>
                <a:cxnLst>
                  <a:cxn ang="0">
                    <a:pos x="201" y="5"/>
                  </a:cxn>
                  <a:cxn ang="0">
                    <a:pos x="206" y="0"/>
                  </a:cxn>
                  <a:cxn ang="0">
                    <a:pos x="7" y="0"/>
                  </a:cxn>
                  <a:cxn ang="0">
                    <a:pos x="0" y="5"/>
                  </a:cxn>
                  <a:cxn ang="0">
                    <a:pos x="201" y="5"/>
                  </a:cxn>
                  <a:cxn ang="0">
                    <a:pos x="201" y="5"/>
                  </a:cxn>
                </a:cxnLst>
                <a:rect l="0" t="0" r="r" b="b"/>
                <a:pathLst>
                  <a:path w="206" h="5">
                    <a:moveTo>
                      <a:pt x="201" y="5"/>
                    </a:moveTo>
                    <a:lnTo>
                      <a:pt x="206" y="0"/>
                    </a:lnTo>
                    <a:lnTo>
                      <a:pt x="7" y="0"/>
                    </a:lnTo>
                    <a:lnTo>
                      <a:pt x="0" y="5"/>
                    </a:lnTo>
                    <a:lnTo>
                      <a:pt x="201" y="5"/>
                    </a:lnTo>
                    <a:lnTo>
                      <a:pt x="201" y="5"/>
                    </a:lnTo>
                    <a:close/>
                  </a:path>
                </a:pathLst>
              </a:custGeom>
              <a:solidFill>
                <a:srgbClr val="AAD8D7"/>
              </a:solidFill>
              <a:ln w="9525">
                <a:noFill/>
                <a:round/>
                <a:headEnd/>
                <a:tailEnd/>
              </a:ln>
            </p:spPr>
            <p:txBody>
              <a:bodyPr>
                <a:prstTxWarp prst="textNoShape">
                  <a:avLst/>
                </a:prstTxWarp>
              </a:bodyPr>
              <a:lstStyle/>
              <a:p>
                <a:endParaRPr lang="en-US"/>
              </a:p>
            </p:txBody>
          </p:sp>
          <p:sp>
            <p:nvSpPr>
              <p:cNvPr id="650257" name="Freeform 17"/>
              <p:cNvSpPr>
                <a:spLocks/>
              </p:cNvSpPr>
              <p:nvPr/>
            </p:nvSpPr>
            <p:spPr bwMode="auto">
              <a:xfrm>
                <a:off x="1126" y="762"/>
                <a:ext cx="201" cy="4"/>
              </a:xfrm>
              <a:custGeom>
                <a:avLst/>
                <a:gdLst/>
                <a:ahLst/>
                <a:cxnLst>
                  <a:cxn ang="0">
                    <a:pos x="0" y="4"/>
                  </a:cxn>
                  <a:cxn ang="0">
                    <a:pos x="201" y="4"/>
                  </a:cxn>
                  <a:cxn ang="0">
                    <a:pos x="201" y="0"/>
                  </a:cxn>
                  <a:cxn ang="0">
                    <a:pos x="0" y="0"/>
                  </a:cxn>
                  <a:cxn ang="0">
                    <a:pos x="0" y="4"/>
                  </a:cxn>
                  <a:cxn ang="0">
                    <a:pos x="0" y="4"/>
                  </a:cxn>
                </a:cxnLst>
                <a:rect l="0" t="0" r="r" b="b"/>
                <a:pathLst>
                  <a:path w="201" h="4">
                    <a:moveTo>
                      <a:pt x="0" y="4"/>
                    </a:moveTo>
                    <a:lnTo>
                      <a:pt x="201" y="4"/>
                    </a:lnTo>
                    <a:lnTo>
                      <a:pt x="201" y="0"/>
                    </a:lnTo>
                    <a:lnTo>
                      <a:pt x="0" y="0"/>
                    </a:lnTo>
                    <a:lnTo>
                      <a:pt x="0" y="4"/>
                    </a:lnTo>
                    <a:lnTo>
                      <a:pt x="0" y="4"/>
                    </a:lnTo>
                    <a:close/>
                  </a:path>
                </a:pathLst>
              </a:custGeom>
              <a:solidFill>
                <a:srgbClr val="82C5C5"/>
              </a:solidFill>
              <a:ln w="9525">
                <a:noFill/>
                <a:round/>
                <a:headEnd/>
                <a:tailEnd/>
              </a:ln>
            </p:spPr>
            <p:txBody>
              <a:bodyPr>
                <a:prstTxWarp prst="textNoShape">
                  <a:avLst/>
                </a:prstTxWarp>
              </a:bodyPr>
              <a:lstStyle/>
              <a:p>
                <a:endParaRPr lang="en-US"/>
              </a:p>
            </p:txBody>
          </p:sp>
          <p:sp>
            <p:nvSpPr>
              <p:cNvPr id="650258" name="Freeform 18"/>
              <p:cNvSpPr>
                <a:spLocks/>
              </p:cNvSpPr>
              <p:nvPr/>
            </p:nvSpPr>
            <p:spPr bwMode="auto">
              <a:xfrm>
                <a:off x="1327" y="757"/>
                <a:ext cx="5" cy="9"/>
              </a:xfrm>
              <a:custGeom>
                <a:avLst/>
                <a:gdLst/>
                <a:ahLst/>
                <a:cxnLst>
                  <a:cxn ang="0">
                    <a:pos x="0" y="9"/>
                  </a:cxn>
                  <a:cxn ang="0">
                    <a:pos x="5" y="5"/>
                  </a:cxn>
                  <a:cxn ang="0">
                    <a:pos x="5" y="0"/>
                  </a:cxn>
                  <a:cxn ang="0">
                    <a:pos x="0" y="5"/>
                  </a:cxn>
                  <a:cxn ang="0">
                    <a:pos x="0" y="9"/>
                  </a:cxn>
                  <a:cxn ang="0">
                    <a:pos x="0" y="9"/>
                  </a:cxn>
                </a:cxnLst>
                <a:rect l="0" t="0" r="r" b="b"/>
                <a:pathLst>
                  <a:path w="5" h="9">
                    <a:moveTo>
                      <a:pt x="0" y="9"/>
                    </a:moveTo>
                    <a:lnTo>
                      <a:pt x="5" y="5"/>
                    </a:lnTo>
                    <a:lnTo>
                      <a:pt x="5" y="0"/>
                    </a:lnTo>
                    <a:lnTo>
                      <a:pt x="0" y="5"/>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sp>
            <p:nvSpPr>
              <p:cNvPr id="650259" name="Freeform 19"/>
              <p:cNvSpPr>
                <a:spLocks/>
              </p:cNvSpPr>
              <p:nvPr/>
            </p:nvSpPr>
            <p:spPr bwMode="auto">
              <a:xfrm>
                <a:off x="1138" y="750"/>
                <a:ext cx="205" cy="2"/>
              </a:xfrm>
              <a:custGeom>
                <a:avLst/>
                <a:gdLst/>
                <a:ahLst/>
                <a:cxnLst>
                  <a:cxn ang="0">
                    <a:pos x="201" y="2"/>
                  </a:cxn>
                  <a:cxn ang="0">
                    <a:pos x="205" y="0"/>
                  </a:cxn>
                  <a:cxn ang="0">
                    <a:pos x="7" y="0"/>
                  </a:cxn>
                  <a:cxn ang="0">
                    <a:pos x="0" y="2"/>
                  </a:cxn>
                  <a:cxn ang="0">
                    <a:pos x="201" y="2"/>
                  </a:cxn>
                  <a:cxn ang="0">
                    <a:pos x="201" y="2"/>
                  </a:cxn>
                </a:cxnLst>
                <a:rect l="0" t="0" r="r" b="b"/>
                <a:pathLst>
                  <a:path w="205" h="2">
                    <a:moveTo>
                      <a:pt x="201" y="2"/>
                    </a:moveTo>
                    <a:lnTo>
                      <a:pt x="205" y="0"/>
                    </a:lnTo>
                    <a:lnTo>
                      <a:pt x="7" y="0"/>
                    </a:lnTo>
                    <a:lnTo>
                      <a:pt x="0" y="2"/>
                    </a:lnTo>
                    <a:lnTo>
                      <a:pt x="201" y="2"/>
                    </a:lnTo>
                    <a:lnTo>
                      <a:pt x="201" y="2"/>
                    </a:lnTo>
                    <a:close/>
                  </a:path>
                </a:pathLst>
              </a:custGeom>
              <a:solidFill>
                <a:srgbClr val="AAD8D7"/>
              </a:solidFill>
              <a:ln w="9525">
                <a:noFill/>
                <a:round/>
                <a:headEnd/>
                <a:tailEnd/>
              </a:ln>
            </p:spPr>
            <p:txBody>
              <a:bodyPr>
                <a:prstTxWarp prst="textNoShape">
                  <a:avLst/>
                </a:prstTxWarp>
              </a:bodyPr>
              <a:lstStyle/>
              <a:p>
                <a:endParaRPr lang="en-US"/>
              </a:p>
            </p:txBody>
          </p:sp>
          <p:sp>
            <p:nvSpPr>
              <p:cNvPr id="650260" name="Freeform 20"/>
              <p:cNvSpPr>
                <a:spLocks/>
              </p:cNvSpPr>
              <p:nvPr/>
            </p:nvSpPr>
            <p:spPr bwMode="auto">
              <a:xfrm>
                <a:off x="1138" y="752"/>
                <a:ext cx="201" cy="5"/>
              </a:xfrm>
              <a:custGeom>
                <a:avLst/>
                <a:gdLst/>
                <a:ahLst/>
                <a:cxnLst>
                  <a:cxn ang="0">
                    <a:pos x="0" y="5"/>
                  </a:cxn>
                  <a:cxn ang="0">
                    <a:pos x="201" y="5"/>
                  </a:cxn>
                  <a:cxn ang="0">
                    <a:pos x="201" y="0"/>
                  </a:cxn>
                  <a:cxn ang="0">
                    <a:pos x="0" y="0"/>
                  </a:cxn>
                  <a:cxn ang="0">
                    <a:pos x="0" y="5"/>
                  </a:cxn>
                  <a:cxn ang="0">
                    <a:pos x="0" y="5"/>
                  </a:cxn>
                </a:cxnLst>
                <a:rect l="0" t="0" r="r" b="b"/>
                <a:pathLst>
                  <a:path w="201" h="5">
                    <a:moveTo>
                      <a:pt x="0" y="5"/>
                    </a:moveTo>
                    <a:lnTo>
                      <a:pt x="201" y="5"/>
                    </a:lnTo>
                    <a:lnTo>
                      <a:pt x="201"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50261" name="Freeform 21"/>
              <p:cNvSpPr>
                <a:spLocks/>
              </p:cNvSpPr>
              <p:nvPr/>
            </p:nvSpPr>
            <p:spPr bwMode="auto">
              <a:xfrm>
                <a:off x="1339" y="750"/>
                <a:ext cx="4" cy="7"/>
              </a:xfrm>
              <a:custGeom>
                <a:avLst/>
                <a:gdLst/>
                <a:ahLst/>
                <a:cxnLst>
                  <a:cxn ang="0">
                    <a:pos x="0" y="7"/>
                  </a:cxn>
                  <a:cxn ang="0">
                    <a:pos x="4" y="4"/>
                  </a:cxn>
                  <a:cxn ang="0">
                    <a:pos x="4" y="0"/>
                  </a:cxn>
                  <a:cxn ang="0">
                    <a:pos x="0" y="2"/>
                  </a:cxn>
                  <a:cxn ang="0">
                    <a:pos x="0" y="7"/>
                  </a:cxn>
                  <a:cxn ang="0">
                    <a:pos x="0" y="7"/>
                  </a:cxn>
                </a:cxnLst>
                <a:rect l="0" t="0" r="r" b="b"/>
                <a:pathLst>
                  <a:path w="4" h="7">
                    <a:moveTo>
                      <a:pt x="0" y="7"/>
                    </a:moveTo>
                    <a:lnTo>
                      <a:pt x="4" y="4"/>
                    </a:lnTo>
                    <a:lnTo>
                      <a:pt x="4"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50262" name="Freeform 22"/>
              <p:cNvSpPr>
                <a:spLocks/>
              </p:cNvSpPr>
              <p:nvPr/>
            </p:nvSpPr>
            <p:spPr bwMode="auto">
              <a:xfrm>
                <a:off x="1152" y="740"/>
                <a:ext cx="203" cy="5"/>
              </a:xfrm>
              <a:custGeom>
                <a:avLst/>
                <a:gdLst/>
                <a:ahLst/>
                <a:cxnLst>
                  <a:cxn ang="0">
                    <a:pos x="199" y="5"/>
                  </a:cxn>
                  <a:cxn ang="0">
                    <a:pos x="203" y="0"/>
                  </a:cxn>
                  <a:cxn ang="0">
                    <a:pos x="5" y="0"/>
                  </a:cxn>
                  <a:cxn ang="0">
                    <a:pos x="0" y="5"/>
                  </a:cxn>
                  <a:cxn ang="0">
                    <a:pos x="199" y="5"/>
                  </a:cxn>
                  <a:cxn ang="0">
                    <a:pos x="199" y="5"/>
                  </a:cxn>
                </a:cxnLst>
                <a:rect l="0" t="0" r="r" b="b"/>
                <a:pathLst>
                  <a:path w="203" h="5">
                    <a:moveTo>
                      <a:pt x="199" y="5"/>
                    </a:moveTo>
                    <a:lnTo>
                      <a:pt x="203" y="0"/>
                    </a:lnTo>
                    <a:lnTo>
                      <a:pt x="5" y="0"/>
                    </a:lnTo>
                    <a:lnTo>
                      <a:pt x="0" y="5"/>
                    </a:lnTo>
                    <a:lnTo>
                      <a:pt x="199" y="5"/>
                    </a:lnTo>
                    <a:lnTo>
                      <a:pt x="199" y="5"/>
                    </a:lnTo>
                    <a:close/>
                  </a:path>
                </a:pathLst>
              </a:custGeom>
              <a:solidFill>
                <a:srgbClr val="AAD8D7"/>
              </a:solidFill>
              <a:ln w="9525">
                <a:noFill/>
                <a:round/>
                <a:headEnd/>
                <a:tailEnd/>
              </a:ln>
            </p:spPr>
            <p:txBody>
              <a:bodyPr>
                <a:prstTxWarp prst="textNoShape">
                  <a:avLst/>
                </a:prstTxWarp>
              </a:bodyPr>
              <a:lstStyle/>
              <a:p>
                <a:endParaRPr lang="en-US"/>
              </a:p>
            </p:txBody>
          </p:sp>
          <p:sp>
            <p:nvSpPr>
              <p:cNvPr id="650263" name="Freeform 23"/>
              <p:cNvSpPr>
                <a:spLocks/>
              </p:cNvSpPr>
              <p:nvPr/>
            </p:nvSpPr>
            <p:spPr bwMode="auto">
              <a:xfrm>
                <a:off x="1152" y="745"/>
                <a:ext cx="199" cy="5"/>
              </a:xfrm>
              <a:custGeom>
                <a:avLst/>
                <a:gdLst/>
                <a:ahLst/>
                <a:cxnLst>
                  <a:cxn ang="0">
                    <a:pos x="0" y="5"/>
                  </a:cxn>
                  <a:cxn ang="0">
                    <a:pos x="199" y="5"/>
                  </a:cxn>
                  <a:cxn ang="0">
                    <a:pos x="199" y="0"/>
                  </a:cxn>
                  <a:cxn ang="0">
                    <a:pos x="0" y="0"/>
                  </a:cxn>
                  <a:cxn ang="0">
                    <a:pos x="0" y="5"/>
                  </a:cxn>
                  <a:cxn ang="0">
                    <a:pos x="0" y="5"/>
                  </a:cxn>
                </a:cxnLst>
                <a:rect l="0" t="0" r="r" b="b"/>
                <a:pathLst>
                  <a:path w="199" h="5">
                    <a:moveTo>
                      <a:pt x="0" y="5"/>
                    </a:moveTo>
                    <a:lnTo>
                      <a:pt x="199" y="5"/>
                    </a:lnTo>
                    <a:lnTo>
                      <a:pt x="199"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50264" name="Freeform 24"/>
              <p:cNvSpPr>
                <a:spLocks/>
              </p:cNvSpPr>
              <p:nvPr/>
            </p:nvSpPr>
            <p:spPr bwMode="auto">
              <a:xfrm>
                <a:off x="1351" y="740"/>
                <a:ext cx="4" cy="10"/>
              </a:xfrm>
              <a:custGeom>
                <a:avLst/>
                <a:gdLst/>
                <a:ahLst/>
                <a:cxnLst>
                  <a:cxn ang="0">
                    <a:pos x="0" y="10"/>
                  </a:cxn>
                  <a:cxn ang="0">
                    <a:pos x="4" y="5"/>
                  </a:cxn>
                  <a:cxn ang="0">
                    <a:pos x="4" y="0"/>
                  </a:cxn>
                  <a:cxn ang="0">
                    <a:pos x="0" y="5"/>
                  </a:cxn>
                  <a:cxn ang="0">
                    <a:pos x="0" y="10"/>
                  </a:cxn>
                  <a:cxn ang="0">
                    <a:pos x="0" y="10"/>
                  </a:cxn>
                </a:cxnLst>
                <a:rect l="0" t="0" r="r" b="b"/>
                <a:pathLst>
                  <a:path w="4" h="10">
                    <a:moveTo>
                      <a:pt x="0" y="10"/>
                    </a:moveTo>
                    <a:lnTo>
                      <a:pt x="4" y="5"/>
                    </a:lnTo>
                    <a:lnTo>
                      <a:pt x="4" y="0"/>
                    </a:lnTo>
                    <a:lnTo>
                      <a:pt x="0" y="5"/>
                    </a:lnTo>
                    <a:lnTo>
                      <a:pt x="0" y="10"/>
                    </a:lnTo>
                    <a:lnTo>
                      <a:pt x="0" y="10"/>
                    </a:lnTo>
                    <a:close/>
                  </a:path>
                </a:pathLst>
              </a:custGeom>
              <a:solidFill>
                <a:srgbClr val="5CB3B5"/>
              </a:solidFill>
              <a:ln w="9525">
                <a:noFill/>
                <a:round/>
                <a:headEnd/>
                <a:tailEnd/>
              </a:ln>
            </p:spPr>
            <p:txBody>
              <a:bodyPr>
                <a:prstTxWarp prst="textNoShape">
                  <a:avLst/>
                </a:prstTxWarp>
              </a:bodyPr>
              <a:lstStyle/>
              <a:p>
                <a:endParaRPr lang="en-US"/>
              </a:p>
            </p:txBody>
          </p:sp>
          <p:sp>
            <p:nvSpPr>
              <p:cNvPr id="650265" name="Freeform 25"/>
              <p:cNvSpPr>
                <a:spLocks/>
              </p:cNvSpPr>
              <p:nvPr/>
            </p:nvSpPr>
            <p:spPr bwMode="auto">
              <a:xfrm>
                <a:off x="1164" y="733"/>
                <a:ext cx="205" cy="2"/>
              </a:xfrm>
              <a:custGeom>
                <a:avLst/>
                <a:gdLst/>
                <a:ahLst/>
                <a:cxnLst>
                  <a:cxn ang="0">
                    <a:pos x="198" y="2"/>
                  </a:cxn>
                  <a:cxn ang="0">
                    <a:pos x="205" y="0"/>
                  </a:cxn>
                  <a:cxn ang="0">
                    <a:pos x="5" y="0"/>
                  </a:cxn>
                  <a:cxn ang="0">
                    <a:pos x="0" y="2"/>
                  </a:cxn>
                  <a:cxn ang="0">
                    <a:pos x="198" y="2"/>
                  </a:cxn>
                  <a:cxn ang="0">
                    <a:pos x="198" y="2"/>
                  </a:cxn>
                </a:cxnLst>
                <a:rect l="0" t="0" r="r" b="b"/>
                <a:pathLst>
                  <a:path w="205" h="2">
                    <a:moveTo>
                      <a:pt x="198" y="2"/>
                    </a:moveTo>
                    <a:lnTo>
                      <a:pt x="205" y="0"/>
                    </a:lnTo>
                    <a:lnTo>
                      <a:pt x="5" y="0"/>
                    </a:lnTo>
                    <a:lnTo>
                      <a:pt x="0" y="2"/>
                    </a:lnTo>
                    <a:lnTo>
                      <a:pt x="198" y="2"/>
                    </a:lnTo>
                    <a:lnTo>
                      <a:pt x="198" y="2"/>
                    </a:lnTo>
                    <a:close/>
                  </a:path>
                </a:pathLst>
              </a:custGeom>
              <a:solidFill>
                <a:srgbClr val="AAD8D7"/>
              </a:solidFill>
              <a:ln w="9525">
                <a:noFill/>
                <a:round/>
                <a:headEnd/>
                <a:tailEnd/>
              </a:ln>
            </p:spPr>
            <p:txBody>
              <a:bodyPr>
                <a:prstTxWarp prst="textNoShape">
                  <a:avLst/>
                </a:prstTxWarp>
              </a:bodyPr>
              <a:lstStyle/>
              <a:p>
                <a:endParaRPr lang="en-US"/>
              </a:p>
            </p:txBody>
          </p:sp>
          <p:sp>
            <p:nvSpPr>
              <p:cNvPr id="650266" name="Freeform 26"/>
              <p:cNvSpPr>
                <a:spLocks/>
              </p:cNvSpPr>
              <p:nvPr/>
            </p:nvSpPr>
            <p:spPr bwMode="auto">
              <a:xfrm>
                <a:off x="1164" y="735"/>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50267" name="Freeform 27"/>
              <p:cNvSpPr>
                <a:spLocks/>
              </p:cNvSpPr>
              <p:nvPr/>
            </p:nvSpPr>
            <p:spPr bwMode="auto">
              <a:xfrm>
                <a:off x="1362" y="733"/>
                <a:ext cx="7" cy="7"/>
              </a:xfrm>
              <a:custGeom>
                <a:avLst/>
                <a:gdLst/>
                <a:ahLst/>
                <a:cxnLst>
                  <a:cxn ang="0">
                    <a:pos x="0" y="7"/>
                  </a:cxn>
                  <a:cxn ang="0">
                    <a:pos x="7" y="5"/>
                  </a:cxn>
                  <a:cxn ang="0">
                    <a:pos x="7" y="0"/>
                  </a:cxn>
                  <a:cxn ang="0">
                    <a:pos x="0" y="2"/>
                  </a:cxn>
                  <a:cxn ang="0">
                    <a:pos x="0" y="7"/>
                  </a:cxn>
                  <a:cxn ang="0">
                    <a:pos x="0" y="7"/>
                  </a:cxn>
                </a:cxnLst>
                <a:rect l="0" t="0" r="r" b="b"/>
                <a:pathLst>
                  <a:path w="7" h="7">
                    <a:moveTo>
                      <a:pt x="0" y="7"/>
                    </a:moveTo>
                    <a:lnTo>
                      <a:pt x="7" y="5"/>
                    </a:lnTo>
                    <a:lnTo>
                      <a:pt x="7"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50268" name="Freeform 28"/>
              <p:cNvSpPr>
                <a:spLocks/>
              </p:cNvSpPr>
              <p:nvPr/>
            </p:nvSpPr>
            <p:spPr bwMode="auto">
              <a:xfrm>
                <a:off x="1176" y="724"/>
                <a:ext cx="205" cy="4"/>
              </a:xfrm>
              <a:custGeom>
                <a:avLst/>
                <a:gdLst/>
                <a:ahLst/>
                <a:cxnLst>
                  <a:cxn ang="0">
                    <a:pos x="198" y="4"/>
                  </a:cxn>
                  <a:cxn ang="0">
                    <a:pos x="205" y="0"/>
                  </a:cxn>
                  <a:cxn ang="0">
                    <a:pos x="7" y="0"/>
                  </a:cxn>
                  <a:cxn ang="0">
                    <a:pos x="0" y="4"/>
                  </a:cxn>
                  <a:cxn ang="0">
                    <a:pos x="198" y="4"/>
                  </a:cxn>
                  <a:cxn ang="0">
                    <a:pos x="198" y="4"/>
                  </a:cxn>
                </a:cxnLst>
                <a:rect l="0" t="0" r="r" b="b"/>
                <a:pathLst>
                  <a:path w="205" h="4">
                    <a:moveTo>
                      <a:pt x="198" y="4"/>
                    </a:moveTo>
                    <a:lnTo>
                      <a:pt x="205" y="0"/>
                    </a:lnTo>
                    <a:lnTo>
                      <a:pt x="7" y="0"/>
                    </a:lnTo>
                    <a:lnTo>
                      <a:pt x="0" y="4"/>
                    </a:lnTo>
                    <a:lnTo>
                      <a:pt x="198" y="4"/>
                    </a:lnTo>
                    <a:lnTo>
                      <a:pt x="198" y="4"/>
                    </a:lnTo>
                    <a:close/>
                  </a:path>
                </a:pathLst>
              </a:custGeom>
              <a:solidFill>
                <a:srgbClr val="AAD8D7"/>
              </a:solidFill>
              <a:ln w="9525">
                <a:noFill/>
                <a:round/>
                <a:headEnd/>
                <a:tailEnd/>
              </a:ln>
            </p:spPr>
            <p:txBody>
              <a:bodyPr>
                <a:prstTxWarp prst="textNoShape">
                  <a:avLst/>
                </a:prstTxWarp>
              </a:bodyPr>
              <a:lstStyle/>
              <a:p>
                <a:endParaRPr lang="en-US"/>
              </a:p>
            </p:txBody>
          </p:sp>
          <p:sp>
            <p:nvSpPr>
              <p:cNvPr id="650269" name="Freeform 29"/>
              <p:cNvSpPr>
                <a:spLocks/>
              </p:cNvSpPr>
              <p:nvPr/>
            </p:nvSpPr>
            <p:spPr bwMode="auto">
              <a:xfrm>
                <a:off x="1176" y="728"/>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50270" name="Freeform 30"/>
              <p:cNvSpPr>
                <a:spLocks/>
              </p:cNvSpPr>
              <p:nvPr/>
            </p:nvSpPr>
            <p:spPr bwMode="auto">
              <a:xfrm>
                <a:off x="1374" y="724"/>
                <a:ext cx="7" cy="9"/>
              </a:xfrm>
              <a:custGeom>
                <a:avLst/>
                <a:gdLst/>
                <a:ahLst/>
                <a:cxnLst>
                  <a:cxn ang="0">
                    <a:pos x="0" y="9"/>
                  </a:cxn>
                  <a:cxn ang="0">
                    <a:pos x="7" y="4"/>
                  </a:cxn>
                  <a:cxn ang="0">
                    <a:pos x="7" y="0"/>
                  </a:cxn>
                  <a:cxn ang="0">
                    <a:pos x="0" y="4"/>
                  </a:cxn>
                  <a:cxn ang="0">
                    <a:pos x="0" y="9"/>
                  </a:cxn>
                  <a:cxn ang="0">
                    <a:pos x="0" y="9"/>
                  </a:cxn>
                </a:cxnLst>
                <a:rect l="0" t="0" r="r" b="b"/>
                <a:pathLst>
                  <a:path w="7" h="9">
                    <a:moveTo>
                      <a:pt x="0" y="9"/>
                    </a:moveTo>
                    <a:lnTo>
                      <a:pt x="7" y="4"/>
                    </a:lnTo>
                    <a:lnTo>
                      <a:pt x="7" y="0"/>
                    </a:lnTo>
                    <a:lnTo>
                      <a:pt x="0" y="4"/>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grpSp>
        <p:pic>
          <p:nvPicPr>
            <p:cNvPr id="650271" name="Picture 31" descr="cdmaphone"/>
            <p:cNvPicPr>
              <a:picLocks noChangeAspect="1" noChangeArrowheads="1"/>
            </p:cNvPicPr>
            <p:nvPr/>
          </p:nvPicPr>
          <p:blipFill>
            <a:blip r:embed="rId3"/>
            <a:srcRect/>
            <a:stretch>
              <a:fillRect/>
            </a:stretch>
          </p:blipFill>
          <p:spPr bwMode="auto">
            <a:xfrm>
              <a:off x="420" y="1649"/>
              <a:ext cx="151" cy="384"/>
            </a:xfrm>
            <a:prstGeom prst="rect">
              <a:avLst/>
            </a:prstGeom>
            <a:noFill/>
          </p:spPr>
        </p:pic>
        <p:sp>
          <p:nvSpPr>
            <p:cNvPr id="650272" name="Text Box 32"/>
            <p:cNvSpPr txBox="1">
              <a:spLocks noChangeArrowheads="1"/>
            </p:cNvSpPr>
            <p:nvPr/>
          </p:nvSpPr>
          <p:spPr bwMode="auto">
            <a:xfrm>
              <a:off x="275" y="1326"/>
              <a:ext cx="322" cy="240"/>
            </a:xfrm>
            <a:prstGeom prst="rect">
              <a:avLst/>
            </a:prstGeom>
            <a:noFill/>
            <a:ln w="12700">
              <a:noFill/>
              <a:miter lim="800000"/>
              <a:headEnd/>
              <a:tailEnd/>
            </a:ln>
            <a:effectLst/>
          </p:spPr>
          <p:txBody>
            <a:bodyPr wrap="none">
              <a:prstTxWarp prst="textNoShape">
                <a:avLst/>
              </a:prstTxWarp>
              <a:spAutoFit/>
            </a:bodyPr>
            <a:lstStyle/>
            <a:p>
              <a:pPr algn="ctr"/>
              <a:r>
                <a:rPr lang="en-US" sz="1200" b="1" dirty="0"/>
                <a:t>MS</a:t>
              </a:r>
            </a:p>
          </p:txBody>
        </p:sp>
      </p:grpSp>
      <p:grpSp>
        <p:nvGrpSpPr>
          <p:cNvPr id="650273" name="Group 33"/>
          <p:cNvGrpSpPr>
            <a:grpSpLocks/>
          </p:cNvGrpSpPr>
          <p:nvPr/>
        </p:nvGrpSpPr>
        <p:grpSpPr bwMode="auto">
          <a:xfrm>
            <a:off x="2209800" y="1219200"/>
            <a:ext cx="876300" cy="523875"/>
            <a:chOff x="1049" y="1761"/>
            <a:chExt cx="552" cy="330"/>
          </a:xfrm>
        </p:grpSpPr>
        <p:sp>
          <p:nvSpPr>
            <p:cNvPr id="650274" name="Text Box 34"/>
            <p:cNvSpPr txBox="1">
              <a:spLocks noChangeArrowheads="1"/>
            </p:cNvSpPr>
            <p:nvPr/>
          </p:nvSpPr>
          <p:spPr bwMode="auto">
            <a:xfrm>
              <a:off x="1049" y="1761"/>
              <a:ext cx="552"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SGSN/VLR</a:t>
              </a:r>
            </a:p>
          </p:txBody>
        </p:sp>
        <p:grpSp>
          <p:nvGrpSpPr>
            <p:cNvPr id="650275" name="Group 35"/>
            <p:cNvGrpSpPr>
              <a:grpSpLocks/>
            </p:cNvGrpSpPr>
            <p:nvPr/>
          </p:nvGrpSpPr>
          <p:grpSpPr bwMode="auto">
            <a:xfrm>
              <a:off x="1209" y="1943"/>
              <a:ext cx="240" cy="148"/>
              <a:chOff x="3046" y="3381"/>
              <a:chExt cx="300" cy="241"/>
            </a:xfrm>
          </p:grpSpPr>
          <p:sp>
            <p:nvSpPr>
              <p:cNvPr id="650276" name="Freeform 36"/>
              <p:cNvSpPr>
                <a:spLocks/>
              </p:cNvSpPr>
              <p:nvPr/>
            </p:nvSpPr>
            <p:spPr bwMode="auto">
              <a:xfrm>
                <a:off x="3284" y="3591"/>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50277" name="Rectangle 37"/>
              <p:cNvSpPr>
                <a:spLocks noChangeArrowheads="1"/>
              </p:cNvSpPr>
              <p:nvPr/>
            </p:nvSpPr>
            <p:spPr bwMode="auto">
              <a:xfrm>
                <a:off x="3049" y="3397"/>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0278" name="Line 38"/>
              <p:cNvSpPr>
                <a:spLocks noChangeShapeType="1"/>
              </p:cNvSpPr>
              <p:nvPr/>
            </p:nvSpPr>
            <p:spPr bwMode="auto">
              <a:xfrm>
                <a:off x="3285"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50279" name="Line 39"/>
              <p:cNvSpPr>
                <a:spLocks noChangeShapeType="1"/>
              </p:cNvSpPr>
              <p:nvPr/>
            </p:nvSpPr>
            <p:spPr bwMode="auto">
              <a:xfrm>
                <a:off x="3076"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50280" name="Line 40"/>
              <p:cNvSpPr>
                <a:spLocks noChangeShapeType="1"/>
              </p:cNvSpPr>
              <p:nvPr/>
            </p:nvSpPr>
            <p:spPr bwMode="auto">
              <a:xfrm>
                <a:off x="3181" y="3399"/>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50281" name="Rectangle 41"/>
              <p:cNvSpPr>
                <a:spLocks noChangeArrowheads="1"/>
              </p:cNvSpPr>
              <p:nvPr/>
            </p:nvSpPr>
            <p:spPr bwMode="auto">
              <a:xfrm>
                <a:off x="3228" y="3397"/>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0282" name="Freeform 42"/>
              <p:cNvSpPr>
                <a:spLocks/>
              </p:cNvSpPr>
              <p:nvPr/>
            </p:nvSpPr>
            <p:spPr bwMode="auto">
              <a:xfrm>
                <a:off x="3316" y="3381"/>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50283" name="Freeform 43"/>
              <p:cNvSpPr>
                <a:spLocks/>
              </p:cNvSpPr>
              <p:nvPr/>
            </p:nvSpPr>
            <p:spPr bwMode="auto">
              <a:xfrm>
                <a:off x="3046" y="3381"/>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50284" name="Rectangle 44"/>
              <p:cNvSpPr>
                <a:spLocks noChangeArrowheads="1"/>
              </p:cNvSpPr>
              <p:nvPr/>
            </p:nvSpPr>
            <p:spPr bwMode="auto">
              <a:xfrm>
                <a:off x="3079" y="3607"/>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nvGrpSpPr>
          <p:cNvPr id="650285" name="Group 45"/>
          <p:cNvGrpSpPr>
            <a:grpSpLocks/>
          </p:cNvGrpSpPr>
          <p:nvPr/>
        </p:nvGrpSpPr>
        <p:grpSpPr bwMode="auto">
          <a:xfrm>
            <a:off x="2284413" y="1828800"/>
            <a:ext cx="800100" cy="811213"/>
            <a:chOff x="1185" y="2352"/>
            <a:chExt cx="504" cy="511"/>
          </a:xfrm>
        </p:grpSpPr>
        <p:pic>
          <p:nvPicPr>
            <p:cNvPr id="650286" name="Picture 46" descr="j0249811"/>
            <p:cNvPicPr>
              <a:picLocks noChangeAspect="1" noChangeArrowheads="1"/>
            </p:cNvPicPr>
            <p:nvPr/>
          </p:nvPicPr>
          <p:blipFill>
            <a:blip r:embed="rId4"/>
            <a:srcRect/>
            <a:stretch>
              <a:fillRect/>
            </a:stretch>
          </p:blipFill>
          <p:spPr bwMode="auto">
            <a:xfrm>
              <a:off x="1296" y="2496"/>
              <a:ext cx="259" cy="367"/>
            </a:xfrm>
            <a:prstGeom prst="rect">
              <a:avLst/>
            </a:prstGeom>
            <a:noFill/>
          </p:spPr>
        </p:pic>
        <p:sp>
          <p:nvSpPr>
            <p:cNvPr id="650287" name="Text Box 47"/>
            <p:cNvSpPr txBox="1">
              <a:spLocks noChangeArrowheads="1"/>
            </p:cNvSpPr>
            <p:nvPr/>
          </p:nvSpPr>
          <p:spPr bwMode="auto">
            <a:xfrm>
              <a:off x="1185" y="2352"/>
              <a:ext cx="504"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MSC/VLR</a:t>
              </a:r>
            </a:p>
          </p:txBody>
        </p:sp>
      </p:grpSp>
      <p:grpSp>
        <p:nvGrpSpPr>
          <p:cNvPr id="650288" name="Group 48"/>
          <p:cNvGrpSpPr>
            <a:grpSpLocks/>
          </p:cNvGrpSpPr>
          <p:nvPr/>
        </p:nvGrpSpPr>
        <p:grpSpPr bwMode="auto">
          <a:xfrm>
            <a:off x="4298950" y="1524000"/>
            <a:ext cx="804863" cy="752475"/>
            <a:chOff x="5040" y="1776"/>
            <a:chExt cx="507" cy="474"/>
          </a:xfrm>
        </p:grpSpPr>
        <p:pic>
          <p:nvPicPr>
            <p:cNvPr id="650289" name="Picture 49" descr="j0249811"/>
            <p:cNvPicPr>
              <a:picLocks noChangeAspect="1" noChangeArrowheads="1"/>
            </p:cNvPicPr>
            <p:nvPr/>
          </p:nvPicPr>
          <p:blipFill>
            <a:blip r:embed="rId4"/>
            <a:srcRect/>
            <a:stretch>
              <a:fillRect/>
            </a:stretch>
          </p:blipFill>
          <p:spPr bwMode="auto">
            <a:xfrm>
              <a:off x="5136" y="1954"/>
              <a:ext cx="294" cy="296"/>
            </a:xfrm>
            <a:prstGeom prst="rect">
              <a:avLst/>
            </a:prstGeom>
            <a:noFill/>
          </p:spPr>
        </p:pic>
        <p:sp>
          <p:nvSpPr>
            <p:cNvPr id="650290" name="Text Box 50"/>
            <p:cNvSpPr txBox="1">
              <a:spLocks noChangeArrowheads="1"/>
            </p:cNvSpPr>
            <p:nvPr/>
          </p:nvSpPr>
          <p:spPr bwMode="auto">
            <a:xfrm>
              <a:off x="5040" y="1776"/>
              <a:ext cx="507"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t>HLR/</a:t>
              </a:r>
              <a:r>
                <a:rPr lang="en-US" sz="1200" b="1" dirty="0" err="1"/>
                <a:t>AuC</a:t>
              </a:r>
              <a:endParaRPr lang="en-US" sz="1200" b="1" dirty="0"/>
            </a:p>
          </p:txBody>
        </p:sp>
      </p:grpSp>
      <p:sp>
        <p:nvSpPr>
          <p:cNvPr id="650291" name="Line 51"/>
          <p:cNvSpPr>
            <a:spLocks noChangeShapeType="1"/>
          </p:cNvSpPr>
          <p:nvPr/>
        </p:nvSpPr>
        <p:spPr bwMode="auto">
          <a:xfrm>
            <a:off x="762000" y="27432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50292" name="Line 52"/>
          <p:cNvSpPr>
            <a:spLocks noChangeShapeType="1"/>
          </p:cNvSpPr>
          <p:nvPr/>
        </p:nvSpPr>
        <p:spPr bwMode="auto">
          <a:xfrm>
            <a:off x="2667000" y="27432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50293" name="Line 53"/>
          <p:cNvSpPr>
            <a:spLocks noChangeShapeType="1"/>
          </p:cNvSpPr>
          <p:nvPr/>
        </p:nvSpPr>
        <p:spPr bwMode="auto">
          <a:xfrm>
            <a:off x="4648200" y="27432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50294" name="Line 54"/>
          <p:cNvSpPr>
            <a:spLocks noChangeShapeType="1"/>
          </p:cNvSpPr>
          <p:nvPr/>
        </p:nvSpPr>
        <p:spPr bwMode="auto">
          <a:xfrm>
            <a:off x="2667000" y="2933700"/>
            <a:ext cx="19050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0295" name="Rectangle 55"/>
          <p:cNvSpPr>
            <a:spLocks noChangeArrowheads="1"/>
          </p:cNvSpPr>
          <p:nvPr/>
        </p:nvSpPr>
        <p:spPr bwMode="auto">
          <a:xfrm>
            <a:off x="2743200" y="2819400"/>
            <a:ext cx="1447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Auth. Data RQST</a:t>
            </a:r>
            <a:endParaRPr lang="it-IT" sz="1000" baseline="-25000"/>
          </a:p>
        </p:txBody>
      </p:sp>
      <p:sp>
        <p:nvSpPr>
          <p:cNvPr id="650296" name="Line 56"/>
          <p:cNvSpPr>
            <a:spLocks noChangeShapeType="1"/>
          </p:cNvSpPr>
          <p:nvPr/>
        </p:nvSpPr>
        <p:spPr bwMode="auto">
          <a:xfrm>
            <a:off x="2743200" y="3619500"/>
            <a:ext cx="19050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50297" name="Rectangle 57"/>
          <p:cNvSpPr>
            <a:spLocks noChangeArrowheads="1"/>
          </p:cNvSpPr>
          <p:nvPr/>
        </p:nvSpPr>
        <p:spPr bwMode="auto">
          <a:xfrm>
            <a:off x="3124200" y="3505200"/>
            <a:ext cx="1447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Auth. Data RESP (AV x n)</a:t>
            </a:r>
            <a:endParaRPr lang="it-IT" sz="1000" baseline="-25000"/>
          </a:p>
        </p:txBody>
      </p:sp>
      <p:sp>
        <p:nvSpPr>
          <p:cNvPr id="650298" name="Line 58"/>
          <p:cNvSpPr>
            <a:spLocks noChangeShapeType="1"/>
          </p:cNvSpPr>
          <p:nvPr/>
        </p:nvSpPr>
        <p:spPr bwMode="auto">
          <a:xfrm>
            <a:off x="838200" y="4762500"/>
            <a:ext cx="18288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50299" name="Rectangle 59"/>
          <p:cNvSpPr>
            <a:spLocks noChangeArrowheads="1"/>
          </p:cNvSpPr>
          <p:nvPr/>
        </p:nvSpPr>
        <p:spPr bwMode="auto">
          <a:xfrm>
            <a:off x="990600" y="4648200"/>
            <a:ext cx="1600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Auth. RQST (RAND</a:t>
            </a:r>
            <a:r>
              <a:rPr lang="it-IT" sz="1000" baseline="-25000"/>
              <a:t>i</a:t>
            </a:r>
            <a:r>
              <a:rPr lang="it-IT" sz="1000"/>
              <a:t>, AUTN</a:t>
            </a:r>
            <a:r>
              <a:rPr lang="it-IT" sz="1000" baseline="-25000"/>
              <a:t>i</a:t>
            </a:r>
            <a:r>
              <a:rPr lang="it-IT" sz="1000"/>
              <a:t>)</a:t>
            </a:r>
            <a:endParaRPr lang="it-IT" sz="1000" baseline="-25000"/>
          </a:p>
        </p:txBody>
      </p:sp>
      <p:sp>
        <p:nvSpPr>
          <p:cNvPr id="650300" name="Line 60"/>
          <p:cNvSpPr>
            <a:spLocks noChangeShapeType="1"/>
          </p:cNvSpPr>
          <p:nvPr/>
        </p:nvSpPr>
        <p:spPr bwMode="auto">
          <a:xfrm>
            <a:off x="762000" y="5829300"/>
            <a:ext cx="1828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0301" name="Rectangle 61"/>
          <p:cNvSpPr>
            <a:spLocks noChangeArrowheads="1"/>
          </p:cNvSpPr>
          <p:nvPr/>
        </p:nvSpPr>
        <p:spPr bwMode="auto">
          <a:xfrm>
            <a:off x="838200" y="5715000"/>
            <a:ext cx="12954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t>Auth. RESP (RES)</a:t>
            </a:r>
            <a:endParaRPr lang="it-IT" sz="1000" baseline="-25000"/>
          </a:p>
        </p:txBody>
      </p:sp>
      <p:sp>
        <p:nvSpPr>
          <p:cNvPr id="650302" name="Oval 62"/>
          <p:cNvSpPr>
            <a:spLocks noChangeArrowheads="1"/>
          </p:cNvSpPr>
          <p:nvPr/>
        </p:nvSpPr>
        <p:spPr bwMode="auto">
          <a:xfrm>
            <a:off x="2362200" y="28194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1</a:t>
            </a:r>
          </a:p>
        </p:txBody>
      </p:sp>
      <p:sp>
        <p:nvSpPr>
          <p:cNvPr id="650303" name="Rectangle 63"/>
          <p:cNvSpPr>
            <a:spLocks noChangeArrowheads="1"/>
          </p:cNvSpPr>
          <p:nvPr/>
        </p:nvSpPr>
        <p:spPr bwMode="auto">
          <a:xfrm>
            <a:off x="2133600" y="3886200"/>
            <a:ext cx="1371600" cy="4572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t>Store AV</a:t>
            </a:r>
            <a:r>
              <a:rPr lang="it-IT" sz="1200" baseline="-25000"/>
              <a:t>1</a:t>
            </a:r>
            <a:r>
              <a:rPr lang="it-IT" sz="1200"/>
              <a:t>, …, AV</a:t>
            </a:r>
            <a:r>
              <a:rPr lang="it-IT" sz="1200" baseline="-25000"/>
              <a:t>n</a:t>
            </a:r>
            <a:endParaRPr lang="it-IT" sz="1200"/>
          </a:p>
          <a:p>
            <a:pPr algn="ctr"/>
            <a:r>
              <a:rPr lang="it-IT" sz="1200"/>
              <a:t>Select i</a:t>
            </a:r>
          </a:p>
        </p:txBody>
      </p:sp>
      <p:sp>
        <p:nvSpPr>
          <p:cNvPr id="650304" name="Oval 64"/>
          <p:cNvSpPr>
            <a:spLocks noChangeArrowheads="1"/>
          </p:cNvSpPr>
          <p:nvPr/>
        </p:nvSpPr>
        <p:spPr bwMode="auto">
          <a:xfrm>
            <a:off x="4724400" y="35052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2</a:t>
            </a:r>
          </a:p>
        </p:txBody>
      </p:sp>
      <p:sp>
        <p:nvSpPr>
          <p:cNvPr id="650305" name="Oval 65"/>
          <p:cNvSpPr>
            <a:spLocks noChangeArrowheads="1"/>
          </p:cNvSpPr>
          <p:nvPr/>
        </p:nvSpPr>
        <p:spPr bwMode="auto">
          <a:xfrm>
            <a:off x="2743200" y="46482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3</a:t>
            </a:r>
          </a:p>
        </p:txBody>
      </p:sp>
      <p:sp>
        <p:nvSpPr>
          <p:cNvPr id="650306" name="Oval 66"/>
          <p:cNvSpPr>
            <a:spLocks noChangeArrowheads="1"/>
          </p:cNvSpPr>
          <p:nvPr/>
        </p:nvSpPr>
        <p:spPr bwMode="auto">
          <a:xfrm>
            <a:off x="457200" y="57150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rPr>
              <a:t>4</a:t>
            </a:r>
          </a:p>
        </p:txBody>
      </p:sp>
      <p:sp>
        <p:nvSpPr>
          <p:cNvPr id="650307" name="Rectangle 67"/>
          <p:cNvSpPr>
            <a:spLocks noChangeArrowheads="1"/>
          </p:cNvSpPr>
          <p:nvPr/>
        </p:nvSpPr>
        <p:spPr bwMode="auto">
          <a:xfrm>
            <a:off x="228600" y="5029200"/>
            <a:ext cx="1676400" cy="4572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t>Compute RES, XMAC</a:t>
            </a:r>
          </a:p>
          <a:p>
            <a:pPr algn="ctr"/>
            <a:r>
              <a:rPr lang="it-IT" sz="1200"/>
              <a:t>Verify AUTN</a:t>
            </a:r>
          </a:p>
        </p:txBody>
      </p:sp>
      <p:sp>
        <p:nvSpPr>
          <p:cNvPr id="650308" name="Rectangle 68"/>
          <p:cNvSpPr>
            <a:spLocks noChangeArrowheads="1"/>
          </p:cNvSpPr>
          <p:nvPr/>
        </p:nvSpPr>
        <p:spPr bwMode="auto">
          <a:xfrm>
            <a:off x="2057400" y="6096000"/>
            <a:ext cx="1676400" cy="3048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t>Verify RES</a:t>
            </a:r>
            <a:r>
              <a:rPr lang="it-IT" sz="1200" baseline="-25000"/>
              <a:t>i</a:t>
            </a:r>
            <a:endParaRPr lang="it-IT" sz="1200"/>
          </a:p>
        </p:txBody>
      </p:sp>
      <p:sp>
        <p:nvSpPr>
          <p:cNvPr id="650309" name="Rectangle 69"/>
          <p:cNvSpPr>
            <a:spLocks noChangeArrowheads="1"/>
          </p:cNvSpPr>
          <p:nvPr/>
        </p:nvSpPr>
        <p:spPr bwMode="auto">
          <a:xfrm>
            <a:off x="3886200" y="3124200"/>
            <a:ext cx="1371600" cy="2286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t>Generate </a:t>
            </a:r>
            <a:r>
              <a:rPr lang="it-IT" sz="1200" i="1"/>
              <a:t>n</a:t>
            </a:r>
            <a:r>
              <a:rPr lang="it-IT" sz="1200"/>
              <a:t> AVs</a:t>
            </a:r>
          </a:p>
        </p:txBody>
      </p:sp>
      <p:sp>
        <p:nvSpPr>
          <p:cNvPr id="650310" name="Oval 70"/>
          <p:cNvSpPr>
            <a:spLocks noChangeArrowheads="1"/>
          </p:cNvSpPr>
          <p:nvPr/>
        </p:nvSpPr>
        <p:spPr bwMode="auto">
          <a:xfrm>
            <a:off x="3581400" y="3124200"/>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t>A</a:t>
            </a:r>
          </a:p>
        </p:txBody>
      </p:sp>
      <p:sp>
        <p:nvSpPr>
          <p:cNvPr id="650311" name="Oval 71"/>
          <p:cNvSpPr>
            <a:spLocks noChangeArrowheads="1"/>
          </p:cNvSpPr>
          <p:nvPr/>
        </p:nvSpPr>
        <p:spPr bwMode="auto">
          <a:xfrm>
            <a:off x="2057400" y="5181600"/>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t>B</a:t>
            </a:r>
          </a:p>
        </p:txBody>
      </p:sp>
      <p:sp>
        <p:nvSpPr>
          <p:cNvPr id="650312" name="Oval 72"/>
          <p:cNvSpPr>
            <a:spLocks noChangeArrowheads="1"/>
          </p:cNvSpPr>
          <p:nvPr/>
        </p:nvSpPr>
        <p:spPr bwMode="auto">
          <a:xfrm>
            <a:off x="3886200" y="6172200"/>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t>C</a:t>
            </a:r>
          </a:p>
        </p:txBody>
      </p:sp>
      <p:sp>
        <p:nvSpPr>
          <p:cNvPr id="74" name="Footer Placeholder 73"/>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74C4B4DA-C8C8-3042-8EEB-3C022E0C77BA}"/>
              </a:ext>
            </a:extLst>
          </p:cNvPr>
          <p:cNvSpPr>
            <a:spLocks noGrp="1"/>
          </p:cNvSpPr>
          <p:nvPr>
            <p:ph type="sldNum" sz="quarter" idx="4"/>
          </p:nvPr>
        </p:nvSpPr>
        <p:spPr/>
        <p:txBody>
          <a:bodyPr/>
          <a:lstStyle/>
          <a:p>
            <a:fld id="{B84B3C10-9994-8E41-AB6D-EA22F067525F}"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Freeform 2"/>
          <p:cNvSpPr>
            <a:spLocks/>
          </p:cNvSpPr>
          <p:nvPr/>
        </p:nvSpPr>
        <p:spPr bwMode="auto">
          <a:xfrm>
            <a:off x="5178425" y="2246313"/>
            <a:ext cx="660400" cy="1168400"/>
          </a:xfrm>
          <a:custGeom>
            <a:avLst/>
            <a:gdLst/>
            <a:ahLst/>
            <a:cxnLst>
              <a:cxn ang="0">
                <a:pos x="0" y="0"/>
              </a:cxn>
              <a:cxn ang="0">
                <a:pos x="384" y="0"/>
              </a:cxn>
              <a:cxn ang="0">
                <a:pos x="384" y="1008"/>
              </a:cxn>
            </a:cxnLst>
            <a:rect l="0" t="0" r="r" b="b"/>
            <a:pathLst>
              <a:path w="384" h="1008">
                <a:moveTo>
                  <a:pt x="0" y="0"/>
                </a:moveTo>
                <a:lnTo>
                  <a:pt x="384" y="0"/>
                </a:lnTo>
                <a:lnTo>
                  <a:pt x="384" y="1008"/>
                </a:lnTo>
              </a:path>
            </a:pathLst>
          </a:custGeom>
          <a:noFill/>
          <a:ln w="127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
        <p:nvSpPr>
          <p:cNvPr id="652291" name="Rectangle 3"/>
          <p:cNvSpPr>
            <a:spLocks noGrp="1" noChangeArrowheads="1"/>
          </p:cNvSpPr>
          <p:nvPr>
            <p:ph type="title"/>
          </p:nvPr>
        </p:nvSpPr>
        <p:spPr/>
        <p:txBody>
          <a:bodyPr/>
          <a:lstStyle/>
          <a:p>
            <a:r>
              <a:rPr lang="en-US"/>
              <a:t>AKA: AuC, step (A)</a:t>
            </a:r>
          </a:p>
        </p:txBody>
      </p:sp>
      <p:sp>
        <p:nvSpPr>
          <p:cNvPr id="652292" name="Rectangle 4"/>
          <p:cNvSpPr>
            <a:spLocks noGrp="1" noChangeArrowheads="1"/>
          </p:cNvSpPr>
          <p:nvPr>
            <p:ph idx="1"/>
          </p:nvPr>
        </p:nvSpPr>
        <p:spPr>
          <a:xfrm>
            <a:off x="6119813" y="1452563"/>
            <a:ext cx="3633787" cy="4872037"/>
          </a:xfrm>
        </p:spPr>
        <p:txBody>
          <a:bodyPr/>
          <a:lstStyle/>
          <a:p>
            <a:pPr>
              <a:lnSpc>
                <a:spcPct val="90000"/>
              </a:lnSpc>
            </a:pPr>
            <a:r>
              <a:rPr lang="en-US" sz="1800"/>
              <a:t>AuC finds in its database, keyed by IMSI, the following parameters:</a:t>
            </a:r>
          </a:p>
          <a:p>
            <a:pPr lvl="1">
              <a:lnSpc>
                <a:spcPct val="90000"/>
              </a:lnSpc>
            </a:pPr>
            <a:r>
              <a:rPr lang="en-US" sz="1600"/>
              <a:t>K: the pre-shared key for this IMSI</a:t>
            </a:r>
          </a:p>
          <a:p>
            <a:pPr lvl="1">
              <a:lnSpc>
                <a:spcPct val="90000"/>
              </a:lnSpc>
            </a:pPr>
            <a:r>
              <a:rPr lang="en-US" sz="1600"/>
              <a:t>SQN: the current valid sequence number for this IMSI</a:t>
            </a:r>
          </a:p>
          <a:p>
            <a:pPr>
              <a:lnSpc>
                <a:spcPct val="90000"/>
              </a:lnSpc>
            </a:pPr>
            <a:r>
              <a:rPr lang="en-US" sz="1800"/>
              <a:t>f1-f5: MAC algorithms with </a:t>
            </a:r>
            <a:r>
              <a:rPr lang="en-US" sz="1800" i="1"/>
              <a:t>K</a:t>
            </a:r>
            <a:r>
              <a:rPr lang="en-US" sz="1800"/>
              <a:t> as secret parameter</a:t>
            </a:r>
          </a:p>
          <a:p>
            <a:pPr lvl="1">
              <a:lnSpc>
                <a:spcPct val="90000"/>
              </a:lnSpc>
            </a:pPr>
            <a:r>
              <a:rPr lang="en-US" sz="1600"/>
              <a:t>These are used also as ephemeral key generators</a:t>
            </a:r>
            <a:endParaRPr lang="en-US" sz="1600" i="1"/>
          </a:p>
          <a:p>
            <a:pPr>
              <a:lnSpc>
                <a:spcPct val="90000"/>
              </a:lnSpc>
            </a:pPr>
            <a:r>
              <a:rPr lang="en-US" sz="1800"/>
              <a:t>AMF: Authentication and key Management Field</a:t>
            </a:r>
          </a:p>
          <a:p>
            <a:pPr lvl="1">
              <a:lnSpc>
                <a:spcPct val="90000"/>
              </a:lnSpc>
            </a:pPr>
            <a:r>
              <a:rPr lang="en-US" sz="1600"/>
              <a:t>It handles special cases, such as selection of algorithms other than the standard ones, etc.</a:t>
            </a:r>
          </a:p>
        </p:txBody>
      </p:sp>
      <p:sp>
        <p:nvSpPr>
          <p:cNvPr id="652293" name="Rectangle 5"/>
          <p:cNvSpPr>
            <a:spLocks noChangeArrowheads="1"/>
          </p:cNvSpPr>
          <p:nvPr/>
        </p:nvSpPr>
        <p:spPr bwMode="auto">
          <a:xfrm>
            <a:off x="2495550" y="1408113"/>
            <a:ext cx="1666875"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SQN</a:t>
            </a:r>
            <a:r>
              <a:rPr lang="en-US" sz="1200" b="1" baseline="-25000">
                <a:solidFill>
                  <a:schemeClr val="bg1"/>
                </a:solidFill>
                <a:latin typeface="Optima" charset="0"/>
              </a:rPr>
              <a:t>user</a:t>
            </a:r>
            <a:r>
              <a:rPr lang="en-US" sz="1200" b="1">
                <a:solidFill>
                  <a:schemeClr val="bg1"/>
                </a:solidFill>
                <a:latin typeface="Optima" charset="0"/>
              </a:rPr>
              <a:t> := SQN</a:t>
            </a:r>
            <a:r>
              <a:rPr lang="en-US" sz="1200" b="1" baseline="-25000">
                <a:solidFill>
                  <a:schemeClr val="bg1"/>
                </a:solidFill>
                <a:latin typeface="Optima" charset="0"/>
              </a:rPr>
              <a:t>user</a:t>
            </a:r>
            <a:r>
              <a:rPr lang="en-US" sz="1200" b="1">
                <a:solidFill>
                  <a:schemeClr val="bg1"/>
                </a:solidFill>
                <a:latin typeface="Optima" charset="0"/>
              </a:rPr>
              <a:t> + 1</a:t>
            </a:r>
          </a:p>
        </p:txBody>
      </p:sp>
      <p:sp>
        <p:nvSpPr>
          <p:cNvPr id="652294" name="Rectangle 6"/>
          <p:cNvSpPr>
            <a:spLocks noChangeArrowheads="1"/>
          </p:cNvSpPr>
          <p:nvPr/>
        </p:nvSpPr>
        <p:spPr bwMode="auto">
          <a:xfrm>
            <a:off x="2413000" y="2017713"/>
            <a:ext cx="28892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Generate Random Number (RAND)</a:t>
            </a:r>
          </a:p>
        </p:txBody>
      </p:sp>
      <p:sp>
        <p:nvSpPr>
          <p:cNvPr id="652295" name="Text Box 7"/>
          <p:cNvSpPr txBox="1">
            <a:spLocks noChangeArrowheads="1"/>
          </p:cNvSpPr>
          <p:nvPr/>
        </p:nvSpPr>
        <p:spPr bwMode="auto">
          <a:xfrm>
            <a:off x="2476500" y="4256088"/>
            <a:ext cx="869950" cy="822325"/>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XRES</a:t>
            </a:r>
          </a:p>
          <a:p>
            <a:pPr algn="ctr"/>
            <a:r>
              <a:rPr lang="en-US" sz="1200">
                <a:latin typeface="Optima" charset="0"/>
              </a:rPr>
              <a:t>(Expected</a:t>
            </a:r>
          </a:p>
          <a:p>
            <a:pPr algn="ctr"/>
            <a:r>
              <a:rPr lang="en-US" sz="1200">
                <a:latin typeface="Optima" charset="0"/>
              </a:rPr>
              <a:t>Response)</a:t>
            </a:r>
          </a:p>
          <a:p>
            <a:pPr algn="ctr"/>
            <a:r>
              <a:rPr lang="en-US" sz="1200">
                <a:latin typeface="Optima" charset="0"/>
              </a:rPr>
              <a:t>32-128 bit</a:t>
            </a:r>
          </a:p>
        </p:txBody>
      </p:sp>
      <p:sp>
        <p:nvSpPr>
          <p:cNvPr id="652296" name="Rectangle 8"/>
          <p:cNvSpPr>
            <a:spLocks noChangeArrowheads="1"/>
          </p:cNvSpPr>
          <p:nvPr/>
        </p:nvSpPr>
        <p:spPr bwMode="auto">
          <a:xfrm>
            <a:off x="2647950" y="3444875"/>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f2</a:t>
            </a:r>
          </a:p>
        </p:txBody>
      </p:sp>
      <p:sp>
        <p:nvSpPr>
          <p:cNvPr id="652297" name="Line 9"/>
          <p:cNvSpPr>
            <a:spLocks noChangeShapeType="1"/>
          </p:cNvSpPr>
          <p:nvPr/>
        </p:nvSpPr>
        <p:spPr bwMode="auto">
          <a:xfrm>
            <a:off x="2936875" y="3825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298" name="Line 10"/>
          <p:cNvSpPr>
            <a:spLocks noChangeShapeType="1"/>
          </p:cNvSpPr>
          <p:nvPr/>
        </p:nvSpPr>
        <p:spPr bwMode="auto">
          <a:xfrm>
            <a:off x="3073400" y="2652713"/>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299" name="Line 11"/>
          <p:cNvSpPr>
            <a:spLocks noChangeShapeType="1"/>
          </p:cNvSpPr>
          <p:nvPr/>
        </p:nvSpPr>
        <p:spPr bwMode="auto">
          <a:xfrm>
            <a:off x="2790825" y="3033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0" name="Text Box 12"/>
          <p:cNvSpPr txBox="1">
            <a:spLocks noChangeArrowheads="1"/>
          </p:cNvSpPr>
          <p:nvPr/>
        </p:nvSpPr>
        <p:spPr bwMode="auto">
          <a:xfrm>
            <a:off x="3522662" y="4256088"/>
            <a:ext cx="666750" cy="822325"/>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CK</a:t>
            </a:r>
          </a:p>
          <a:p>
            <a:pPr algn="ctr"/>
            <a:r>
              <a:rPr lang="en-US" sz="1200">
                <a:latin typeface="Optima" charset="0"/>
              </a:rPr>
              <a:t>(Cipher</a:t>
            </a:r>
          </a:p>
          <a:p>
            <a:pPr algn="ctr"/>
            <a:r>
              <a:rPr lang="en-US" sz="1200">
                <a:latin typeface="Optima" charset="0"/>
              </a:rPr>
              <a:t>Key)</a:t>
            </a:r>
          </a:p>
          <a:p>
            <a:pPr algn="ctr"/>
            <a:r>
              <a:rPr lang="en-US" sz="1200">
                <a:latin typeface="Optima" charset="0"/>
              </a:rPr>
              <a:t>128 bit</a:t>
            </a:r>
          </a:p>
        </p:txBody>
      </p:sp>
      <p:sp>
        <p:nvSpPr>
          <p:cNvPr id="652301" name="Rectangle 13"/>
          <p:cNvSpPr>
            <a:spLocks noChangeArrowheads="1"/>
          </p:cNvSpPr>
          <p:nvPr/>
        </p:nvSpPr>
        <p:spPr bwMode="auto">
          <a:xfrm>
            <a:off x="3568700" y="3444875"/>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f3</a:t>
            </a:r>
          </a:p>
        </p:txBody>
      </p:sp>
      <p:sp>
        <p:nvSpPr>
          <p:cNvPr id="652302" name="Line 14"/>
          <p:cNvSpPr>
            <a:spLocks noChangeShapeType="1"/>
          </p:cNvSpPr>
          <p:nvPr/>
        </p:nvSpPr>
        <p:spPr bwMode="auto">
          <a:xfrm>
            <a:off x="3857625" y="3825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3" name="Line 15"/>
          <p:cNvSpPr>
            <a:spLocks noChangeShapeType="1"/>
          </p:cNvSpPr>
          <p:nvPr/>
        </p:nvSpPr>
        <p:spPr bwMode="auto">
          <a:xfrm>
            <a:off x="3981450" y="2652713"/>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4" name="Line 16"/>
          <p:cNvSpPr>
            <a:spLocks noChangeShapeType="1"/>
          </p:cNvSpPr>
          <p:nvPr/>
        </p:nvSpPr>
        <p:spPr bwMode="auto">
          <a:xfrm>
            <a:off x="3705225" y="3033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5" name="Text Box 17"/>
          <p:cNvSpPr txBox="1">
            <a:spLocks noChangeArrowheads="1"/>
          </p:cNvSpPr>
          <p:nvPr/>
        </p:nvSpPr>
        <p:spPr bwMode="auto">
          <a:xfrm>
            <a:off x="4438650" y="4256088"/>
            <a:ext cx="760412" cy="822325"/>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IK</a:t>
            </a:r>
          </a:p>
          <a:p>
            <a:pPr algn="ctr"/>
            <a:r>
              <a:rPr lang="en-US" sz="1200">
                <a:latin typeface="Optima" charset="0"/>
              </a:rPr>
              <a:t>(Integrity</a:t>
            </a:r>
          </a:p>
          <a:p>
            <a:pPr algn="ctr"/>
            <a:r>
              <a:rPr lang="en-US" sz="1200">
                <a:latin typeface="Optima" charset="0"/>
              </a:rPr>
              <a:t>Key)</a:t>
            </a:r>
          </a:p>
          <a:p>
            <a:pPr algn="ctr"/>
            <a:r>
              <a:rPr lang="en-US" sz="1200">
                <a:latin typeface="Optima" charset="0"/>
              </a:rPr>
              <a:t>128 bit</a:t>
            </a:r>
          </a:p>
        </p:txBody>
      </p:sp>
      <p:sp>
        <p:nvSpPr>
          <p:cNvPr id="652306" name="Rectangle 18"/>
          <p:cNvSpPr>
            <a:spLocks noChangeArrowheads="1"/>
          </p:cNvSpPr>
          <p:nvPr/>
        </p:nvSpPr>
        <p:spPr bwMode="auto">
          <a:xfrm>
            <a:off x="4524375" y="3444875"/>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f4</a:t>
            </a:r>
          </a:p>
        </p:txBody>
      </p:sp>
      <p:sp>
        <p:nvSpPr>
          <p:cNvPr id="652307" name="Line 19"/>
          <p:cNvSpPr>
            <a:spLocks noChangeShapeType="1"/>
          </p:cNvSpPr>
          <p:nvPr/>
        </p:nvSpPr>
        <p:spPr bwMode="auto">
          <a:xfrm>
            <a:off x="4811712" y="3825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8" name="Line 20"/>
          <p:cNvSpPr>
            <a:spLocks noChangeShapeType="1"/>
          </p:cNvSpPr>
          <p:nvPr/>
        </p:nvSpPr>
        <p:spPr bwMode="auto">
          <a:xfrm>
            <a:off x="4972050" y="2652713"/>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09" name="Line 21"/>
          <p:cNvSpPr>
            <a:spLocks noChangeShapeType="1"/>
          </p:cNvSpPr>
          <p:nvPr/>
        </p:nvSpPr>
        <p:spPr bwMode="auto">
          <a:xfrm>
            <a:off x="4724400" y="3033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10" name="Text Box 22"/>
          <p:cNvSpPr txBox="1">
            <a:spLocks noChangeArrowheads="1"/>
          </p:cNvSpPr>
          <p:nvPr/>
        </p:nvSpPr>
        <p:spPr bwMode="auto">
          <a:xfrm>
            <a:off x="5259387" y="4256088"/>
            <a:ext cx="989013" cy="639762"/>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AK</a:t>
            </a:r>
          </a:p>
          <a:p>
            <a:pPr algn="ctr"/>
            <a:r>
              <a:rPr lang="en-US" sz="1200">
                <a:latin typeface="Optima" charset="0"/>
              </a:rPr>
              <a:t>(Anonymity </a:t>
            </a:r>
          </a:p>
          <a:p>
            <a:pPr algn="ctr"/>
            <a:r>
              <a:rPr lang="en-US" sz="1200">
                <a:latin typeface="Optima" charset="0"/>
              </a:rPr>
              <a:t>Key)</a:t>
            </a:r>
          </a:p>
        </p:txBody>
      </p:sp>
      <p:sp>
        <p:nvSpPr>
          <p:cNvPr id="652311" name="Rectangle 23"/>
          <p:cNvSpPr>
            <a:spLocks noChangeArrowheads="1"/>
          </p:cNvSpPr>
          <p:nvPr/>
        </p:nvSpPr>
        <p:spPr bwMode="auto">
          <a:xfrm>
            <a:off x="5473700" y="3444875"/>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f5</a:t>
            </a:r>
          </a:p>
        </p:txBody>
      </p:sp>
      <p:sp>
        <p:nvSpPr>
          <p:cNvPr id="652312" name="Line 24"/>
          <p:cNvSpPr>
            <a:spLocks noChangeShapeType="1"/>
          </p:cNvSpPr>
          <p:nvPr/>
        </p:nvSpPr>
        <p:spPr bwMode="auto">
          <a:xfrm>
            <a:off x="5761037" y="3825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13" name="Line 25"/>
          <p:cNvSpPr>
            <a:spLocks noChangeShapeType="1"/>
          </p:cNvSpPr>
          <p:nvPr/>
        </p:nvSpPr>
        <p:spPr bwMode="auto">
          <a:xfrm>
            <a:off x="5610225" y="3033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14" name="Line 26"/>
          <p:cNvSpPr>
            <a:spLocks noChangeShapeType="1"/>
          </p:cNvSpPr>
          <p:nvPr/>
        </p:nvSpPr>
        <p:spPr bwMode="auto">
          <a:xfrm>
            <a:off x="1249362" y="3033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15" name="Text Box 27"/>
          <p:cNvSpPr txBox="1">
            <a:spLocks noChangeArrowheads="1"/>
          </p:cNvSpPr>
          <p:nvPr/>
        </p:nvSpPr>
        <p:spPr bwMode="auto">
          <a:xfrm>
            <a:off x="1374775" y="4256088"/>
            <a:ext cx="650875" cy="457200"/>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MAC</a:t>
            </a:r>
          </a:p>
          <a:p>
            <a:pPr algn="ctr"/>
            <a:r>
              <a:rPr lang="en-US" sz="1200">
                <a:latin typeface="Optima" charset="0"/>
              </a:rPr>
              <a:t>(64 bit)</a:t>
            </a:r>
          </a:p>
        </p:txBody>
      </p:sp>
      <p:sp>
        <p:nvSpPr>
          <p:cNvPr id="652316" name="Line 28"/>
          <p:cNvSpPr>
            <a:spLocks noChangeShapeType="1"/>
          </p:cNvSpPr>
          <p:nvPr/>
        </p:nvSpPr>
        <p:spPr bwMode="auto">
          <a:xfrm>
            <a:off x="2165350" y="2652713"/>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17" name="Freeform 29"/>
          <p:cNvSpPr>
            <a:spLocks/>
          </p:cNvSpPr>
          <p:nvPr/>
        </p:nvSpPr>
        <p:spPr bwMode="auto">
          <a:xfrm flipH="1">
            <a:off x="1858962" y="1560513"/>
            <a:ext cx="636588" cy="1854200"/>
          </a:xfrm>
          <a:custGeom>
            <a:avLst/>
            <a:gdLst/>
            <a:ahLst/>
            <a:cxnLst>
              <a:cxn ang="0">
                <a:pos x="0" y="0"/>
              </a:cxn>
              <a:cxn ang="0">
                <a:pos x="384" y="0"/>
              </a:cxn>
              <a:cxn ang="0">
                <a:pos x="384" y="1008"/>
              </a:cxn>
            </a:cxnLst>
            <a:rect l="0" t="0" r="r" b="b"/>
            <a:pathLst>
              <a:path w="384" h="1008">
                <a:moveTo>
                  <a:pt x="0" y="0"/>
                </a:moveTo>
                <a:lnTo>
                  <a:pt x="384" y="0"/>
                </a:lnTo>
                <a:lnTo>
                  <a:pt x="384" y="1008"/>
                </a:lnTo>
              </a:path>
            </a:pathLst>
          </a:custGeom>
          <a:noFill/>
          <a:ln w="12700" cap="flat" cmpd="sng">
            <a:solidFill>
              <a:schemeClr val="tx1"/>
            </a:solidFill>
            <a:prstDash val="solid"/>
            <a:round/>
            <a:headEnd type="none" w="med" len="med"/>
            <a:tailEnd type="triangle" w="med" len="med"/>
          </a:ln>
          <a:effectLst/>
        </p:spPr>
        <p:txBody>
          <a:bodyPr>
            <a:prstTxWarp prst="textNoShape">
              <a:avLst/>
            </a:prstTxWarp>
          </a:bodyPr>
          <a:lstStyle/>
          <a:p>
            <a:endParaRPr lang="en-US"/>
          </a:p>
        </p:txBody>
      </p:sp>
      <p:sp>
        <p:nvSpPr>
          <p:cNvPr id="652318" name="Rectangle 30"/>
          <p:cNvSpPr>
            <a:spLocks noChangeArrowheads="1"/>
          </p:cNvSpPr>
          <p:nvPr/>
        </p:nvSpPr>
        <p:spPr bwMode="auto">
          <a:xfrm>
            <a:off x="1027112" y="3444875"/>
            <a:ext cx="1303338"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f1</a:t>
            </a:r>
          </a:p>
        </p:txBody>
      </p:sp>
      <p:sp>
        <p:nvSpPr>
          <p:cNvPr id="652319" name="Line 31"/>
          <p:cNvSpPr>
            <a:spLocks noChangeShapeType="1"/>
          </p:cNvSpPr>
          <p:nvPr/>
        </p:nvSpPr>
        <p:spPr bwMode="auto">
          <a:xfrm>
            <a:off x="1677987" y="3825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2320" name="Line 32"/>
          <p:cNvSpPr>
            <a:spLocks noChangeShapeType="1"/>
          </p:cNvSpPr>
          <p:nvPr/>
        </p:nvSpPr>
        <p:spPr bwMode="auto">
          <a:xfrm flipV="1">
            <a:off x="1579562" y="2576513"/>
            <a:ext cx="0" cy="838200"/>
          </a:xfrm>
          <a:prstGeom prst="line">
            <a:avLst/>
          </a:prstGeom>
          <a:noFill/>
          <a:ln w="12700">
            <a:solidFill>
              <a:schemeClr val="tx1"/>
            </a:solidFill>
            <a:round/>
            <a:headEnd type="triangle" w="med" len="med"/>
            <a:tailEnd/>
          </a:ln>
          <a:effectLst/>
        </p:spPr>
        <p:txBody>
          <a:bodyPr>
            <a:prstTxWarp prst="textNoShape">
              <a:avLst/>
            </a:prstTxWarp>
          </a:bodyPr>
          <a:lstStyle/>
          <a:p>
            <a:endParaRPr lang="en-US"/>
          </a:p>
        </p:txBody>
      </p:sp>
      <p:sp>
        <p:nvSpPr>
          <p:cNvPr id="652321" name="Text Box 33"/>
          <p:cNvSpPr txBox="1">
            <a:spLocks noChangeArrowheads="1"/>
          </p:cNvSpPr>
          <p:nvPr/>
        </p:nvSpPr>
        <p:spPr bwMode="auto">
          <a:xfrm>
            <a:off x="1136650" y="2168525"/>
            <a:ext cx="565150" cy="457200"/>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AMF</a:t>
            </a:r>
            <a:br>
              <a:rPr lang="en-US" sz="1200">
                <a:latin typeface="Optima" charset="0"/>
              </a:rPr>
            </a:br>
            <a:r>
              <a:rPr lang="en-US" sz="1200">
                <a:latin typeface="Optima" charset="0"/>
              </a:rPr>
              <a:t>16 bit</a:t>
            </a:r>
          </a:p>
        </p:txBody>
      </p:sp>
      <p:sp>
        <p:nvSpPr>
          <p:cNvPr id="652322" name="Text Box 34"/>
          <p:cNvSpPr txBox="1">
            <a:spLocks noChangeArrowheads="1"/>
          </p:cNvSpPr>
          <p:nvPr/>
        </p:nvSpPr>
        <p:spPr bwMode="auto">
          <a:xfrm>
            <a:off x="1817687" y="1304925"/>
            <a:ext cx="565150" cy="274638"/>
          </a:xfrm>
          <a:prstGeom prst="rect">
            <a:avLst/>
          </a:prstGeom>
          <a:noFill/>
          <a:ln w="12700">
            <a:noFill/>
            <a:miter lim="800000"/>
            <a:headEnd/>
            <a:tailEnd/>
          </a:ln>
          <a:effectLst/>
        </p:spPr>
        <p:txBody>
          <a:bodyPr wrap="none">
            <a:prstTxWarp prst="textNoShape">
              <a:avLst/>
            </a:prstTxWarp>
            <a:spAutoFit/>
          </a:bodyPr>
          <a:lstStyle/>
          <a:p>
            <a:r>
              <a:rPr lang="en-US" sz="1200">
                <a:latin typeface="Optima" charset="0"/>
              </a:rPr>
              <a:t>48 bit</a:t>
            </a:r>
          </a:p>
        </p:txBody>
      </p:sp>
      <p:sp>
        <p:nvSpPr>
          <p:cNvPr id="652323" name="Line 35"/>
          <p:cNvSpPr>
            <a:spLocks noChangeShapeType="1"/>
          </p:cNvSpPr>
          <p:nvPr/>
        </p:nvSpPr>
        <p:spPr bwMode="auto">
          <a:xfrm>
            <a:off x="2165350" y="2652713"/>
            <a:ext cx="3673475"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52324" name="Line 36"/>
          <p:cNvSpPr>
            <a:spLocks noChangeShapeType="1"/>
          </p:cNvSpPr>
          <p:nvPr/>
        </p:nvSpPr>
        <p:spPr bwMode="auto">
          <a:xfrm>
            <a:off x="927100" y="3033713"/>
            <a:ext cx="4683125"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52325" name="Text Box 37"/>
          <p:cNvSpPr txBox="1">
            <a:spLocks noChangeArrowheads="1"/>
          </p:cNvSpPr>
          <p:nvPr/>
        </p:nvSpPr>
        <p:spPr bwMode="auto">
          <a:xfrm>
            <a:off x="461962" y="2819400"/>
            <a:ext cx="735013" cy="457200"/>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K </a:t>
            </a:r>
            <a:br>
              <a:rPr lang="en-US" sz="1200">
                <a:latin typeface="Optima" charset="0"/>
              </a:rPr>
            </a:br>
            <a:r>
              <a:rPr lang="en-US" sz="1200">
                <a:latin typeface="Optima" charset="0"/>
              </a:rPr>
              <a:t>(128 bit)</a:t>
            </a:r>
          </a:p>
        </p:txBody>
      </p:sp>
      <p:sp>
        <p:nvSpPr>
          <p:cNvPr id="652326" name="Text Box 38"/>
          <p:cNvSpPr txBox="1">
            <a:spLocks noChangeArrowheads="1"/>
          </p:cNvSpPr>
          <p:nvPr/>
        </p:nvSpPr>
        <p:spPr bwMode="auto">
          <a:xfrm>
            <a:off x="5262562" y="2001838"/>
            <a:ext cx="650875" cy="274637"/>
          </a:xfrm>
          <a:prstGeom prst="rect">
            <a:avLst/>
          </a:prstGeom>
          <a:noFill/>
          <a:ln w="12700">
            <a:noFill/>
            <a:miter lim="800000"/>
            <a:headEnd/>
            <a:tailEnd/>
          </a:ln>
          <a:effectLst/>
        </p:spPr>
        <p:txBody>
          <a:bodyPr wrap="none">
            <a:prstTxWarp prst="textNoShape">
              <a:avLst/>
            </a:prstTxWarp>
            <a:spAutoFit/>
          </a:bodyPr>
          <a:lstStyle/>
          <a:p>
            <a:r>
              <a:rPr lang="en-US" sz="1200">
                <a:latin typeface="Optima" charset="0"/>
              </a:rPr>
              <a:t>128 bit</a:t>
            </a:r>
          </a:p>
        </p:txBody>
      </p:sp>
      <p:sp>
        <p:nvSpPr>
          <p:cNvPr id="652327" name="Rectangle 39"/>
          <p:cNvSpPr>
            <a:spLocks noChangeArrowheads="1"/>
          </p:cNvSpPr>
          <p:nvPr/>
        </p:nvSpPr>
        <p:spPr bwMode="auto">
          <a:xfrm>
            <a:off x="1644650" y="5389375"/>
            <a:ext cx="3612720" cy="892552"/>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spAutoFit/>
          </a:bodyPr>
          <a:lstStyle/>
          <a:p>
            <a:r>
              <a:rPr lang="it-IT" dirty="0" err="1"/>
              <a:t>AV</a:t>
            </a:r>
            <a:r>
              <a:rPr lang="it-IT" baseline="-25000" dirty="0" err="1"/>
              <a:t>i</a:t>
            </a:r>
            <a:r>
              <a:rPr lang="it-IT" dirty="0"/>
              <a:t> = [RAND | XRES | CK | IK | AUTN]</a:t>
            </a:r>
          </a:p>
          <a:p>
            <a:endParaRPr lang="it-IT" dirty="0"/>
          </a:p>
          <a:p>
            <a:r>
              <a:rPr lang="it-IT" dirty="0"/>
              <a:t>AUTN = [AK</a:t>
            </a:r>
            <a:r>
              <a:rPr lang="it-IT" sz="2000" dirty="0"/>
              <a:t>⊕</a:t>
            </a:r>
            <a:r>
              <a:rPr lang="it-IT" dirty="0">
                <a:sym typeface="Symbol" charset="2"/>
              </a:rPr>
              <a:t>SQN | AMF | MAC]</a:t>
            </a:r>
            <a:endParaRPr lang="it-IT" dirty="0"/>
          </a:p>
        </p:txBody>
      </p:sp>
      <p:sp>
        <p:nvSpPr>
          <p:cNvPr id="41" name="Footer Placeholder 40"/>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19B2DBBB-EF36-AC4C-9925-5E9CDF5EA75A}"/>
              </a:ext>
            </a:extLst>
          </p:cNvPr>
          <p:cNvSpPr>
            <a:spLocks noGrp="1"/>
          </p:cNvSpPr>
          <p:nvPr>
            <p:ph type="sldNum" sz="quarter" idx="4"/>
          </p:nvPr>
        </p:nvSpPr>
        <p:spPr/>
        <p:txBody>
          <a:bodyPr/>
          <a:lstStyle/>
          <a:p>
            <a:fld id="{B84B3C10-9994-8E41-AB6D-EA22F067525F}"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it-IT"/>
              <a:t>AKA: AuC, step (A) - continued</a:t>
            </a:r>
          </a:p>
        </p:txBody>
      </p:sp>
      <p:sp>
        <p:nvSpPr>
          <p:cNvPr id="654339" name="Rectangle 3"/>
          <p:cNvSpPr>
            <a:spLocks noGrp="1" noChangeArrowheads="1"/>
          </p:cNvSpPr>
          <p:nvPr>
            <p:ph idx="1"/>
          </p:nvPr>
        </p:nvSpPr>
        <p:spPr/>
        <p:txBody>
          <a:bodyPr/>
          <a:lstStyle/>
          <a:p>
            <a:r>
              <a:rPr lang="en-US" sz="1800"/>
              <a:t>SQN: sequence number</a:t>
            </a:r>
          </a:p>
          <a:p>
            <a:pPr lvl="1"/>
            <a:r>
              <a:rPr lang="en-US" sz="1600"/>
              <a:t>Sequence numbers are an alternative to nonces in authentication protocols: they represent “implicit nonces” from the MS to AuC</a:t>
            </a:r>
          </a:p>
          <a:p>
            <a:pPr lvl="2"/>
            <a:r>
              <a:rPr lang="en-US" sz="1400"/>
              <a:t>The MS will accept AUTN iff its derived from a valid (fresh) SQN</a:t>
            </a:r>
          </a:p>
          <a:p>
            <a:pPr lvl="1"/>
            <a:r>
              <a:rPr lang="en-US" sz="1600"/>
              <a:t>It guarantees the freshness of parameters and protects from replay attacks, minimizing the number of round-trips required to carry out the protocol run</a:t>
            </a:r>
          </a:p>
          <a:p>
            <a:pPr lvl="1"/>
            <a:r>
              <a:rPr lang="en-US" sz="1600"/>
              <a:t>However, it requires to be kept in sync between MS and AuC: both have to store the last values used as SQN</a:t>
            </a:r>
          </a:p>
          <a:p>
            <a:pPr lvl="1"/>
            <a:r>
              <a:rPr lang="en-US" sz="1600"/>
              <a:t>Synchronization procedures are usually expensive in terms of how many roundtrips are needed</a:t>
            </a:r>
            <a:endParaRPr lang="en-US"/>
          </a:p>
          <a:p>
            <a:r>
              <a:rPr lang="en-US" sz="1800"/>
              <a:t>AK: protects SQN from passive attacks</a:t>
            </a:r>
          </a:p>
          <a:p>
            <a:pPr lvl="1"/>
            <a:r>
              <a:rPr lang="en-US" sz="1600"/>
              <a:t>By looking at how the value of SQN changes over time, an attacker could derive information about the position and/or the identity of a user</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B75A7855-ABE4-494C-8413-2533E8864276}"/>
              </a:ext>
            </a:extLst>
          </p:cNvPr>
          <p:cNvSpPr>
            <a:spLocks noGrp="1"/>
          </p:cNvSpPr>
          <p:nvPr>
            <p:ph type="sldNum" sz="quarter" idx="4"/>
          </p:nvPr>
        </p:nvSpPr>
        <p:spPr/>
        <p:txBody>
          <a:bodyPr/>
          <a:lstStyle/>
          <a:p>
            <a:fld id="{B84B3C10-9994-8E41-AB6D-EA22F067525F}"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en-US"/>
              <a:t>Security in wireless mobile networks</a:t>
            </a:r>
          </a:p>
        </p:txBody>
      </p:sp>
      <p:sp>
        <p:nvSpPr>
          <p:cNvPr id="627715" name="Rectangle 3"/>
          <p:cNvSpPr>
            <a:spLocks noGrp="1" noChangeArrowheads="1"/>
          </p:cNvSpPr>
          <p:nvPr>
            <p:ph idx="1"/>
          </p:nvPr>
        </p:nvSpPr>
        <p:spPr/>
        <p:txBody>
          <a:bodyPr>
            <a:noAutofit/>
          </a:bodyPr>
          <a:lstStyle/>
          <a:p>
            <a:pPr>
              <a:lnSpc>
                <a:spcPct val="90000"/>
              </a:lnSpc>
            </a:pPr>
            <a:r>
              <a:rPr lang="en-US" sz="1600" dirty="0"/>
              <a:t>Wireless mobile networks have characteristics that warrant special attention, in particular when dealing with security issues</a:t>
            </a:r>
          </a:p>
          <a:p>
            <a:pPr lvl="1">
              <a:lnSpc>
                <a:spcPct val="90000"/>
              </a:lnSpc>
            </a:pPr>
            <a:r>
              <a:rPr lang="en-US" sz="1400" b="1" i="1" dirty="0"/>
              <a:t>Transmission medium</a:t>
            </a:r>
            <a:endParaRPr lang="en-US" sz="1400" dirty="0"/>
          </a:p>
          <a:p>
            <a:pPr lvl="2">
              <a:lnSpc>
                <a:spcPct val="90000"/>
              </a:lnSpc>
            </a:pPr>
            <a:r>
              <a:rPr lang="en-US" sz="1200" dirty="0"/>
              <a:t>The air interface, by definition, is much more open to </a:t>
            </a:r>
            <a:r>
              <a:rPr lang="en-US" sz="1200" i="1" dirty="0"/>
              <a:t>passive security attacks</a:t>
            </a:r>
            <a:r>
              <a:rPr lang="en-US" sz="1200" dirty="0"/>
              <a:t> than wired media</a:t>
            </a:r>
          </a:p>
          <a:p>
            <a:pPr lvl="2">
              <a:lnSpc>
                <a:spcPct val="90000"/>
              </a:lnSpc>
            </a:pPr>
            <a:r>
              <a:rPr lang="en-US" sz="1200" i="1" dirty="0"/>
              <a:t>Active attacks</a:t>
            </a:r>
            <a:r>
              <a:rPr lang="en-US" sz="1200" dirty="0"/>
              <a:t> are a little more difficult to mount, but still way easier than on a wired medium</a:t>
            </a:r>
          </a:p>
          <a:p>
            <a:pPr lvl="2">
              <a:lnSpc>
                <a:spcPct val="90000"/>
              </a:lnSpc>
            </a:pPr>
            <a:r>
              <a:rPr lang="en-US" sz="1200" i="1" dirty="0"/>
              <a:t>Reduced bandwidth</a:t>
            </a:r>
            <a:r>
              <a:rPr lang="en-US" sz="1200" dirty="0"/>
              <a:t> capability, and </a:t>
            </a:r>
            <a:r>
              <a:rPr lang="en-US" sz="1200" i="1" dirty="0"/>
              <a:t>increased latency</a:t>
            </a:r>
            <a:r>
              <a:rPr lang="en-US" sz="1200" dirty="0"/>
              <a:t> </a:t>
            </a:r>
            <a:r>
              <a:rPr lang="en-US" sz="1200" dirty="0" err="1"/>
              <a:t>wrt</a:t>
            </a:r>
            <a:r>
              <a:rPr lang="en-US" sz="1200" dirty="0"/>
              <a:t>. wired media: this calls for “light” protocols, both in terms of number of exchanged messages and in terms of the amount of data exchanged</a:t>
            </a:r>
          </a:p>
          <a:p>
            <a:pPr lvl="2">
              <a:lnSpc>
                <a:spcPct val="90000"/>
              </a:lnSpc>
            </a:pPr>
            <a:r>
              <a:rPr lang="en-US" sz="1200" i="1" dirty="0"/>
              <a:t>Authentication</a:t>
            </a:r>
            <a:r>
              <a:rPr lang="en-US" sz="1200" dirty="0"/>
              <a:t> becomes a crucial concern, even in controlled environments (such as corporate networks)</a:t>
            </a:r>
          </a:p>
          <a:p>
            <a:pPr lvl="1">
              <a:lnSpc>
                <a:spcPct val="90000"/>
              </a:lnSpc>
            </a:pPr>
            <a:r>
              <a:rPr lang="en-US" sz="1400" b="1" i="1" dirty="0"/>
              <a:t>Mobility of user devices</a:t>
            </a:r>
            <a:endParaRPr lang="en-US" sz="1400" dirty="0"/>
          </a:p>
          <a:p>
            <a:pPr lvl="2">
              <a:lnSpc>
                <a:spcPct val="90000"/>
              </a:lnSpc>
            </a:pPr>
            <a:r>
              <a:rPr lang="en-US" sz="1200" dirty="0"/>
              <a:t>User mobility requires that security mechanisms be particularly fast and efficient (e.g., to support real-time handoffs)</a:t>
            </a:r>
          </a:p>
          <a:p>
            <a:pPr lvl="1">
              <a:lnSpc>
                <a:spcPct val="90000"/>
              </a:lnSpc>
            </a:pPr>
            <a:r>
              <a:rPr lang="en-US" sz="1400" b="1" i="1" dirty="0"/>
              <a:t>Type of user devices</a:t>
            </a:r>
          </a:p>
          <a:p>
            <a:pPr lvl="2">
              <a:lnSpc>
                <a:spcPct val="90000"/>
              </a:lnSpc>
            </a:pPr>
            <a:r>
              <a:rPr lang="en-US" sz="1200" dirty="0"/>
              <a:t>Wireless devices often have limited computational power, memory, etc.: security protocol design for these networks must take these factors in account</a:t>
            </a:r>
          </a:p>
          <a:p>
            <a:pPr>
              <a:lnSpc>
                <a:spcPct val="90000"/>
              </a:lnSpc>
            </a:pPr>
            <a:r>
              <a:rPr lang="en-US" sz="1600" dirty="0"/>
              <a:t>So far there has been a tendency to adapt to the mobile/wireless case security mechanisms that were designed for wired networks: unfortunately, this works less often than we would like…</a:t>
            </a:r>
          </a:p>
          <a:p>
            <a:pPr>
              <a:lnSpc>
                <a:spcPct val="90000"/>
              </a:lnSpc>
            </a:pPr>
            <a:r>
              <a:rPr lang="en-US" sz="1600" dirty="0"/>
              <a:t>On this topic we will see:</a:t>
            </a:r>
          </a:p>
          <a:p>
            <a:pPr lvl="1">
              <a:lnSpc>
                <a:spcPct val="90000"/>
              </a:lnSpc>
            </a:pPr>
            <a:r>
              <a:rPr lang="en-US" sz="1400" dirty="0"/>
              <a:t>Authentication in GSM (2G) networks</a:t>
            </a:r>
          </a:p>
          <a:p>
            <a:pPr lvl="1">
              <a:lnSpc>
                <a:spcPct val="90000"/>
              </a:lnSpc>
            </a:pPr>
            <a:r>
              <a:rPr lang="en-US" sz="1400" dirty="0"/>
              <a:t>Authentication in UMTS/LTE (3/4G) networks</a:t>
            </a:r>
          </a:p>
          <a:p>
            <a:pPr lvl="1">
              <a:lnSpc>
                <a:spcPct val="90000"/>
              </a:lnSpc>
            </a:pPr>
            <a:r>
              <a:rPr lang="en-US" sz="1400" dirty="0"/>
              <a:t>How things should change with 5G</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EC4CE947-C366-BC4C-B9C6-CDD706CCE202}"/>
              </a:ext>
            </a:extLst>
          </p:cNvPr>
          <p:cNvSpPr>
            <a:spLocks noGrp="1"/>
          </p:cNvSpPr>
          <p:nvPr>
            <p:ph type="sldNum" sz="quarter" idx="4"/>
          </p:nvPr>
        </p:nvSpPr>
        <p:spPr/>
        <p:txBody>
          <a:bodyPr/>
          <a:lstStyle/>
          <a:p>
            <a:fld id="{B84B3C10-9994-8E41-AB6D-EA22F067525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dirty="0"/>
              <a:t>AKA: MS, step (B)</a:t>
            </a:r>
          </a:p>
        </p:txBody>
      </p:sp>
      <p:sp>
        <p:nvSpPr>
          <p:cNvPr id="656387" name="Rectangle 3"/>
          <p:cNvSpPr>
            <a:spLocks noGrp="1" noChangeArrowheads="1"/>
          </p:cNvSpPr>
          <p:nvPr>
            <p:ph idx="1"/>
          </p:nvPr>
        </p:nvSpPr>
        <p:spPr>
          <a:xfrm>
            <a:off x="6351588" y="1452563"/>
            <a:ext cx="3402012" cy="4872037"/>
          </a:xfrm>
        </p:spPr>
        <p:txBody>
          <a:bodyPr/>
          <a:lstStyle/>
          <a:p>
            <a:pPr>
              <a:lnSpc>
                <a:spcPct val="90000"/>
              </a:lnSpc>
            </a:pPr>
            <a:r>
              <a:rPr lang="en-US" sz="1600" dirty="0"/>
              <a:t>Besides checking the validity of XMAC, MS must also verify that SQN is valid</a:t>
            </a:r>
          </a:p>
          <a:p>
            <a:pPr lvl="1">
              <a:lnSpc>
                <a:spcPct val="90000"/>
              </a:lnSpc>
            </a:pPr>
            <a:r>
              <a:rPr lang="en-US" sz="1400" dirty="0"/>
              <a:t>USIM stores the last value of SQN used by the network</a:t>
            </a:r>
          </a:p>
          <a:p>
            <a:pPr lvl="1">
              <a:lnSpc>
                <a:spcPct val="90000"/>
              </a:lnSpc>
            </a:pPr>
            <a:r>
              <a:rPr lang="en-US" sz="1400" dirty="0"/>
              <a:t>Usually SQN values that differ from the expected value by one or two are allowed, taking into account lost packets, and avoiding, if possible, the expensive re-synchronization procedure</a:t>
            </a:r>
          </a:p>
          <a:p>
            <a:pPr>
              <a:lnSpc>
                <a:spcPct val="90000"/>
              </a:lnSpc>
            </a:pPr>
            <a:r>
              <a:rPr lang="en-US" sz="1600" dirty="0"/>
              <a:t>If XMAC is not valid, MS </a:t>
            </a:r>
            <a:r>
              <a:rPr lang="en-US" sz="1600" b="1" i="1" dirty="0"/>
              <a:t>does not send RES</a:t>
            </a:r>
            <a:endParaRPr lang="en-US" sz="1600" dirty="0"/>
          </a:p>
          <a:p>
            <a:pPr lvl="1">
              <a:lnSpc>
                <a:spcPct val="90000"/>
              </a:lnSpc>
            </a:pPr>
            <a:r>
              <a:rPr lang="en-US" sz="1400" dirty="0"/>
              <a:t>This should solve any problem due to known-text attacks (see the GSM case)</a:t>
            </a:r>
          </a:p>
          <a:p>
            <a:pPr>
              <a:lnSpc>
                <a:spcPct val="90000"/>
              </a:lnSpc>
            </a:pPr>
            <a:r>
              <a:rPr lang="en-US" sz="1600" dirty="0"/>
              <a:t>All these algorithms are run inside the USIM, not inside the MS</a:t>
            </a:r>
          </a:p>
        </p:txBody>
      </p:sp>
      <p:sp>
        <p:nvSpPr>
          <p:cNvPr id="656388" name="Text Box 4"/>
          <p:cNvSpPr txBox="1">
            <a:spLocks noChangeArrowheads="1"/>
          </p:cNvSpPr>
          <p:nvPr/>
        </p:nvSpPr>
        <p:spPr bwMode="auto">
          <a:xfrm>
            <a:off x="2659063" y="5440363"/>
            <a:ext cx="427037" cy="274637"/>
          </a:xfrm>
          <a:prstGeom prst="rect">
            <a:avLst/>
          </a:prstGeom>
          <a:noFill/>
          <a:ln w="12700">
            <a:noFill/>
            <a:miter lim="800000"/>
            <a:headEnd/>
            <a:tailEnd/>
          </a:ln>
          <a:effectLst/>
        </p:spPr>
        <p:txBody>
          <a:bodyPr wrap="none">
            <a:prstTxWarp prst="textNoShape">
              <a:avLst/>
            </a:prstTxWarp>
            <a:spAutoFit/>
          </a:bodyPr>
          <a:lstStyle/>
          <a:p>
            <a:pPr algn="ctr"/>
            <a:r>
              <a:rPr lang="en-US" sz="1200"/>
              <a:t>RES</a:t>
            </a:r>
          </a:p>
        </p:txBody>
      </p:sp>
      <p:sp>
        <p:nvSpPr>
          <p:cNvPr id="656389" name="Rectangle 5"/>
          <p:cNvSpPr>
            <a:spLocks noChangeArrowheads="1"/>
          </p:cNvSpPr>
          <p:nvPr/>
        </p:nvSpPr>
        <p:spPr bwMode="auto">
          <a:xfrm>
            <a:off x="2611438" y="4745038"/>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rPr>
              <a:t>f2</a:t>
            </a:r>
          </a:p>
        </p:txBody>
      </p:sp>
      <p:sp>
        <p:nvSpPr>
          <p:cNvPr id="656390" name="Line 6"/>
          <p:cNvSpPr>
            <a:spLocks noChangeShapeType="1"/>
          </p:cNvSpPr>
          <p:nvPr/>
        </p:nvSpPr>
        <p:spPr bwMode="auto">
          <a:xfrm>
            <a:off x="3036888" y="3952875"/>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391" name="Line 7"/>
          <p:cNvSpPr>
            <a:spLocks noChangeShapeType="1"/>
          </p:cNvSpPr>
          <p:nvPr/>
        </p:nvSpPr>
        <p:spPr bwMode="auto">
          <a:xfrm>
            <a:off x="2754313" y="4333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392" name="Text Box 8"/>
          <p:cNvSpPr txBox="1">
            <a:spLocks noChangeArrowheads="1"/>
          </p:cNvSpPr>
          <p:nvPr/>
        </p:nvSpPr>
        <p:spPr bwMode="auto">
          <a:xfrm>
            <a:off x="3636963" y="5440363"/>
            <a:ext cx="363537" cy="274637"/>
          </a:xfrm>
          <a:prstGeom prst="rect">
            <a:avLst/>
          </a:prstGeom>
          <a:noFill/>
          <a:ln w="12700">
            <a:noFill/>
            <a:miter lim="800000"/>
            <a:headEnd/>
            <a:tailEnd/>
          </a:ln>
          <a:effectLst/>
        </p:spPr>
        <p:txBody>
          <a:bodyPr wrap="none">
            <a:prstTxWarp prst="textNoShape">
              <a:avLst/>
            </a:prstTxWarp>
            <a:spAutoFit/>
          </a:bodyPr>
          <a:lstStyle/>
          <a:p>
            <a:pPr algn="ctr"/>
            <a:r>
              <a:rPr lang="en-US" sz="1200"/>
              <a:t>CK</a:t>
            </a:r>
          </a:p>
        </p:txBody>
      </p:sp>
      <p:sp>
        <p:nvSpPr>
          <p:cNvPr id="656393" name="Rectangle 9"/>
          <p:cNvSpPr>
            <a:spLocks noChangeArrowheads="1"/>
          </p:cNvSpPr>
          <p:nvPr/>
        </p:nvSpPr>
        <p:spPr bwMode="auto">
          <a:xfrm>
            <a:off x="3532188" y="4745038"/>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rPr>
              <a:t>f3</a:t>
            </a:r>
          </a:p>
        </p:txBody>
      </p:sp>
      <p:sp>
        <p:nvSpPr>
          <p:cNvPr id="656394" name="Line 10"/>
          <p:cNvSpPr>
            <a:spLocks noChangeShapeType="1"/>
          </p:cNvSpPr>
          <p:nvPr/>
        </p:nvSpPr>
        <p:spPr bwMode="auto">
          <a:xfrm>
            <a:off x="3944938" y="3952875"/>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395" name="Line 11"/>
          <p:cNvSpPr>
            <a:spLocks noChangeShapeType="1"/>
          </p:cNvSpPr>
          <p:nvPr/>
        </p:nvSpPr>
        <p:spPr bwMode="auto">
          <a:xfrm>
            <a:off x="3668713" y="4333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396" name="Text Box 12"/>
          <p:cNvSpPr txBox="1">
            <a:spLocks noChangeArrowheads="1"/>
          </p:cNvSpPr>
          <p:nvPr/>
        </p:nvSpPr>
        <p:spPr bwMode="auto">
          <a:xfrm>
            <a:off x="4624388" y="5440363"/>
            <a:ext cx="314325" cy="274637"/>
          </a:xfrm>
          <a:prstGeom prst="rect">
            <a:avLst/>
          </a:prstGeom>
          <a:noFill/>
          <a:ln w="12700">
            <a:noFill/>
            <a:miter lim="800000"/>
            <a:headEnd/>
            <a:tailEnd/>
          </a:ln>
          <a:effectLst/>
        </p:spPr>
        <p:txBody>
          <a:bodyPr wrap="none">
            <a:prstTxWarp prst="textNoShape">
              <a:avLst/>
            </a:prstTxWarp>
            <a:spAutoFit/>
          </a:bodyPr>
          <a:lstStyle/>
          <a:p>
            <a:pPr algn="ctr"/>
            <a:r>
              <a:rPr lang="en-US" sz="1200"/>
              <a:t>IK</a:t>
            </a:r>
          </a:p>
        </p:txBody>
      </p:sp>
      <p:sp>
        <p:nvSpPr>
          <p:cNvPr id="656397" name="Rectangle 13"/>
          <p:cNvSpPr>
            <a:spLocks noChangeArrowheads="1"/>
          </p:cNvSpPr>
          <p:nvPr/>
        </p:nvSpPr>
        <p:spPr bwMode="auto">
          <a:xfrm>
            <a:off x="4487863" y="4745038"/>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rPr>
              <a:t>f4</a:t>
            </a:r>
          </a:p>
        </p:txBody>
      </p:sp>
      <p:sp>
        <p:nvSpPr>
          <p:cNvPr id="656398" name="Line 14"/>
          <p:cNvSpPr>
            <a:spLocks noChangeShapeType="1"/>
          </p:cNvSpPr>
          <p:nvPr/>
        </p:nvSpPr>
        <p:spPr bwMode="auto">
          <a:xfrm>
            <a:off x="4935538" y="3952875"/>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399" name="Line 15"/>
          <p:cNvSpPr>
            <a:spLocks noChangeShapeType="1"/>
          </p:cNvSpPr>
          <p:nvPr/>
        </p:nvSpPr>
        <p:spPr bwMode="auto">
          <a:xfrm>
            <a:off x="4687888" y="4333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00" name="Text Box 16"/>
          <p:cNvSpPr txBox="1">
            <a:spLocks noChangeArrowheads="1"/>
          </p:cNvSpPr>
          <p:nvPr/>
        </p:nvSpPr>
        <p:spPr bwMode="auto">
          <a:xfrm>
            <a:off x="3486150" y="2589213"/>
            <a:ext cx="361950" cy="274637"/>
          </a:xfrm>
          <a:prstGeom prst="rect">
            <a:avLst/>
          </a:prstGeom>
          <a:noFill/>
          <a:ln w="12700">
            <a:noFill/>
            <a:miter lim="800000"/>
            <a:headEnd/>
            <a:tailEnd/>
          </a:ln>
          <a:effectLst/>
        </p:spPr>
        <p:txBody>
          <a:bodyPr wrap="none">
            <a:prstTxWarp prst="textNoShape">
              <a:avLst/>
            </a:prstTxWarp>
            <a:spAutoFit/>
          </a:bodyPr>
          <a:lstStyle/>
          <a:p>
            <a:pPr algn="ctr"/>
            <a:r>
              <a:rPr lang="en-US" sz="1200"/>
              <a:t>AK</a:t>
            </a:r>
          </a:p>
        </p:txBody>
      </p:sp>
      <p:sp>
        <p:nvSpPr>
          <p:cNvPr id="656401" name="Rectangle 17"/>
          <p:cNvSpPr>
            <a:spLocks noChangeArrowheads="1"/>
          </p:cNvSpPr>
          <p:nvPr/>
        </p:nvSpPr>
        <p:spPr bwMode="auto">
          <a:xfrm>
            <a:off x="3378200" y="1863725"/>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rPr>
              <a:t>f5</a:t>
            </a:r>
          </a:p>
        </p:txBody>
      </p:sp>
      <p:sp>
        <p:nvSpPr>
          <p:cNvPr id="656402" name="Line 18"/>
          <p:cNvSpPr>
            <a:spLocks noChangeShapeType="1"/>
          </p:cNvSpPr>
          <p:nvPr/>
        </p:nvSpPr>
        <p:spPr bwMode="auto">
          <a:xfrm>
            <a:off x="3667125" y="224472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03" name="Line 19"/>
          <p:cNvSpPr>
            <a:spLocks noChangeShapeType="1"/>
          </p:cNvSpPr>
          <p:nvPr/>
        </p:nvSpPr>
        <p:spPr bwMode="auto">
          <a:xfrm>
            <a:off x="1822450" y="4333875"/>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04" name="Text Box 20"/>
          <p:cNvSpPr txBox="1">
            <a:spLocks noChangeArrowheads="1"/>
          </p:cNvSpPr>
          <p:nvPr/>
        </p:nvSpPr>
        <p:spPr bwMode="auto">
          <a:xfrm>
            <a:off x="1504950" y="5440363"/>
            <a:ext cx="558800" cy="274637"/>
          </a:xfrm>
          <a:prstGeom prst="rect">
            <a:avLst/>
          </a:prstGeom>
          <a:noFill/>
          <a:ln w="12700">
            <a:noFill/>
            <a:miter lim="800000"/>
            <a:headEnd/>
            <a:tailEnd/>
          </a:ln>
          <a:effectLst/>
        </p:spPr>
        <p:txBody>
          <a:bodyPr wrap="none">
            <a:prstTxWarp prst="textNoShape">
              <a:avLst/>
            </a:prstTxWarp>
            <a:spAutoFit/>
          </a:bodyPr>
          <a:lstStyle/>
          <a:p>
            <a:pPr algn="ctr"/>
            <a:r>
              <a:rPr lang="en-US" sz="1200"/>
              <a:t>XMAC</a:t>
            </a:r>
          </a:p>
        </p:txBody>
      </p:sp>
      <p:sp>
        <p:nvSpPr>
          <p:cNvPr id="656405" name="Line 21"/>
          <p:cNvSpPr>
            <a:spLocks noChangeShapeType="1"/>
          </p:cNvSpPr>
          <p:nvPr/>
        </p:nvSpPr>
        <p:spPr bwMode="auto">
          <a:xfrm>
            <a:off x="2128838" y="3952875"/>
            <a:ext cx="0" cy="762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06" name="Rectangle 22"/>
          <p:cNvSpPr>
            <a:spLocks noChangeArrowheads="1"/>
          </p:cNvSpPr>
          <p:nvPr/>
        </p:nvSpPr>
        <p:spPr bwMode="auto">
          <a:xfrm>
            <a:off x="1212850" y="4745038"/>
            <a:ext cx="1081088"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rPr>
              <a:t>f1</a:t>
            </a:r>
          </a:p>
        </p:txBody>
      </p:sp>
      <p:sp>
        <p:nvSpPr>
          <p:cNvPr id="656407" name="Line 23"/>
          <p:cNvSpPr>
            <a:spLocks noChangeShapeType="1"/>
          </p:cNvSpPr>
          <p:nvPr/>
        </p:nvSpPr>
        <p:spPr bwMode="auto">
          <a:xfrm>
            <a:off x="1762125" y="5126038"/>
            <a:ext cx="0" cy="314325"/>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08" name="Line 24"/>
          <p:cNvSpPr>
            <a:spLocks noChangeShapeType="1"/>
          </p:cNvSpPr>
          <p:nvPr/>
        </p:nvSpPr>
        <p:spPr bwMode="auto">
          <a:xfrm>
            <a:off x="2128838" y="3952875"/>
            <a:ext cx="2817812"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56409" name="Line 25"/>
          <p:cNvSpPr>
            <a:spLocks noChangeShapeType="1"/>
          </p:cNvSpPr>
          <p:nvPr/>
        </p:nvSpPr>
        <p:spPr bwMode="auto">
          <a:xfrm>
            <a:off x="1822450" y="4333875"/>
            <a:ext cx="4073525"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56410" name="Text Box 26"/>
          <p:cNvSpPr txBox="1">
            <a:spLocks noChangeArrowheads="1"/>
          </p:cNvSpPr>
          <p:nvPr/>
        </p:nvSpPr>
        <p:spPr bwMode="auto">
          <a:xfrm>
            <a:off x="5707063" y="4324350"/>
            <a:ext cx="769937" cy="457200"/>
          </a:xfrm>
          <a:prstGeom prst="rect">
            <a:avLst/>
          </a:prstGeom>
          <a:noFill/>
          <a:ln w="12700">
            <a:noFill/>
            <a:miter lim="800000"/>
            <a:headEnd/>
            <a:tailEnd/>
          </a:ln>
          <a:effectLst/>
        </p:spPr>
        <p:txBody>
          <a:bodyPr wrap="none">
            <a:prstTxWarp prst="textNoShape">
              <a:avLst/>
            </a:prstTxWarp>
            <a:spAutoFit/>
          </a:bodyPr>
          <a:lstStyle/>
          <a:p>
            <a:pPr algn="ctr"/>
            <a:r>
              <a:rPr lang="en-US" sz="1200"/>
              <a:t>K </a:t>
            </a:r>
            <a:br>
              <a:rPr lang="en-US" sz="1200"/>
            </a:br>
            <a:r>
              <a:rPr lang="en-US" sz="1200"/>
              <a:t>(128 bit)</a:t>
            </a:r>
          </a:p>
        </p:txBody>
      </p:sp>
      <p:sp>
        <p:nvSpPr>
          <p:cNvPr id="656411" name="Rectangle 27"/>
          <p:cNvSpPr>
            <a:spLocks noChangeArrowheads="1"/>
          </p:cNvSpPr>
          <p:nvPr/>
        </p:nvSpPr>
        <p:spPr bwMode="auto">
          <a:xfrm>
            <a:off x="3270250" y="1339850"/>
            <a:ext cx="614363" cy="304800"/>
          </a:xfrm>
          <a:prstGeom prst="rect">
            <a:avLst/>
          </a:prstGeom>
          <a:noFill/>
          <a:ln w="9525">
            <a:noFill/>
            <a:miter lim="800000"/>
            <a:headEnd/>
            <a:tailEnd/>
          </a:ln>
          <a:effectLst/>
        </p:spPr>
        <p:txBody>
          <a:bodyPr wrap="none" anchor="ctr">
            <a:prstTxWarp prst="textNoShape">
              <a:avLst/>
            </a:prstTxWarp>
            <a:spAutoFit/>
          </a:bodyPr>
          <a:lstStyle/>
          <a:p>
            <a:pPr algn="ctr"/>
            <a:r>
              <a:rPr lang="it-IT" sz="1400"/>
              <a:t>RAND</a:t>
            </a:r>
          </a:p>
        </p:txBody>
      </p:sp>
      <p:sp>
        <p:nvSpPr>
          <p:cNvPr id="656412" name="Rectangle 28"/>
          <p:cNvSpPr>
            <a:spLocks noChangeArrowheads="1"/>
          </p:cNvSpPr>
          <p:nvPr/>
        </p:nvSpPr>
        <p:spPr bwMode="auto">
          <a:xfrm>
            <a:off x="431465" y="1307584"/>
            <a:ext cx="2715295" cy="369332"/>
          </a:xfrm>
          <a:prstGeom prst="rect">
            <a:avLst/>
          </a:prstGeom>
          <a:noFill/>
          <a:ln w="9525">
            <a:noFill/>
            <a:miter lim="800000"/>
            <a:headEnd/>
            <a:tailEnd/>
          </a:ln>
          <a:effectLst/>
        </p:spPr>
        <p:txBody>
          <a:bodyPr wrap="none" anchor="ctr">
            <a:prstTxWarp prst="textNoShape">
              <a:avLst/>
            </a:prstTxWarp>
            <a:spAutoFit/>
          </a:bodyPr>
          <a:lstStyle/>
          <a:p>
            <a:pPr algn="ctr"/>
            <a:r>
              <a:rPr lang="it-IT" sz="1400" dirty="0"/>
              <a:t>AUTN = [</a:t>
            </a:r>
            <a:r>
              <a:rPr lang="it-IT" sz="1400" dirty="0">
                <a:sym typeface="Symbol" charset="2"/>
              </a:rPr>
              <a:t> AMF | </a:t>
            </a:r>
            <a:r>
              <a:rPr lang="it-IT" sz="1400" dirty="0"/>
              <a:t>AK</a:t>
            </a:r>
            <a:r>
              <a:rPr lang="it-IT" sz="1800" dirty="0"/>
              <a:t>⊕</a:t>
            </a:r>
            <a:r>
              <a:rPr lang="it-IT" sz="1400" dirty="0">
                <a:sym typeface="Symbol" charset="2"/>
              </a:rPr>
              <a:t>SQN | MAC]</a:t>
            </a:r>
          </a:p>
        </p:txBody>
      </p:sp>
      <p:sp>
        <p:nvSpPr>
          <p:cNvPr id="656414" name="Freeform 30"/>
          <p:cNvSpPr>
            <a:spLocks/>
          </p:cNvSpPr>
          <p:nvPr/>
        </p:nvSpPr>
        <p:spPr bwMode="auto">
          <a:xfrm flipH="1">
            <a:off x="2051050" y="1644650"/>
            <a:ext cx="152400" cy="1066800"/>
          </a:xfrm>
          <a:custGeom>
            <a:avLst/>
            <a:gdLst/>
            <a:ahLst/>
            <a:cxnLst>
              <a:cxn ang="0">
                <a:pos x="432" y="0"/>
              </a:cxn>
              <a:cxn ang="0">
                <a:pos x="432" y="672"/>
              </a:cxn>
              <a:cxn ang="0">
                <a:pos x="0" y="672"/>
              </a:cxn>
            </a:cxnLst>
            <a:rect l="0" t="0" r="r" b="b"/>
            <a:pathLst>
              <a:path w="432" h="672">
                <a:moveTo>
                  <a:pt x="432" y="0"/>
                </a:moveTo>
                <a:lnTo>
                  <a:pt x="432" y="672"/>
                </a:lnTo>
                <a:lnTo>
                  <a:pt x="0" y="672"/>
                </a:ln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656415" name="Line 31"/>
          <p:cNvSpPr>
            <a:spLocks noChangeShapeType="1"/>
          </p:cNvSpPr>
          <p:nvPr/>
        </p:nvSpPr>
        <p:spPr bwMode="auto">
          <a:xfrm flipH="1">
            <a:off x="2432050" y="2711450"/>
            <a:ext cx="1066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6416" name="Line 32"/>
          <p:cNvSpPr>
            <a:spLocks noChangeShapeType="1"/>
          </p:cNvSpPr>
          <p:nvPr/>
        </p:nvSpPr>
        <p:spPr bwMode="auto">
          <a:xfrm>
            <a:off x="2312988" y="2863850"/>
            <a:ext cx="0" cy="2286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6417" name="Rectangle 33"/>
          <p:cNvSpPr>
            <a:spLocks noChangeArrowheads="1"/>
          </p:cNvSpPr>
          <p:nvPr/>
        </p:nvSpPr>
        <p:spPr bwMode="auto">
          <a:xfrm>
            <a:off x="2084388" y="3092450"/>
            <a:ext cx="503237" cy="304800"/>
          </a:xfrm>
          <a:prstGeom prst="rect">
            <a:avLst/>
          </a:prstGeom>
          <a:noFill/>
          <a:ln w="9525">
            <a:noFill/>
            <a:miter lim="800000"/>
            <a:headEnd/>
            <a:tailEnd/>
          </a:ln>
          <a:effectLst/>
        </p:spPr>
        <p:txBody>
          <a:bodyPr wrap="none" anchor="ctr">
            <a:prstTxWarp prst="textNoShape">
              <a:avLst/>
            </a:prstTxWarp>
            <a:spAutoFit/>
          </a:bodyPr>
          <a:lstStyle/>
          <a:p>
            <a:pPr algn="ctr"/>
            <a:r>
              <a:rPr lang="it-IT" sz="1400"/>
              <a:t>SQN</a:t>
            </a:r>
          </a:p>
        </p:txBody>
      </p:sp>
      <p:sp>
        <p:nvSpPr>
          <p:cNvPr id="656418" name="Line 34"/>
          <p:cNvSpPr>
            <a:spLocks noChangeShapeType="1"/>
          </p:cNvSpPr>
          <p:nvPr/>
        </p:nvSpPr>
        <p:spPr bwMode="auto">
          <a:xfrm>
            <a:off x="3578225" y="1568450"/>
            <a:ext cx="0" cy="304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6419" name="Freeform 35"/>
          <p:cNvSpPr>
            <a:spLocks/>
          </p:cNvSpPr>
          <p:nvPr/>
        </p:nvSpPr>
        <p:spPr bwMode="auto">
          <a:xfrm>
            <a:off x="3725863" y="1644650"/>
            <a:ext cx="1982787" cy="2687638"/>
          </a:xfrm>
          <a:custGeom>
            <a:avLst/>
            <a:gdLst/>
            <a:ahLst/>
            <a:cxnLst>
              <a:cxn ang="0">
                <a:pos x="1249" y="1680"/>
              </a:cxn>
              <a:cxn ang="0">
                <a:pos x="1249" y="0"/>
              </a:cxn>
              <a:cxn ang="0">
                <a:pos x="1" y="0"/>
              </a:cxn>
              <a:cxn ang="0">
                <a:pos x="0" y="139"/>
              </a:cxn>
            </a:cxnLst>
            <a:rect l="0" t="0" r="r" b="b"/>
            <a:pathLst>
              <a:path w="1249" h="1680">
                <a:moveTo>
                  <a:pt x="1249" y="1680"/>
                </a:moveTo>
                <a:lnTo>
                  <a:pt x="1249" y="0"/>
                </a:lnTo>
                <a:lnTo>
                  <a:pt x="1" y="0"/>
                </a:lnTo>
                <a:lnTo>
                  <a:pt x="0" y="139"/>
                </a:ln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bodyPr>
          <a:lstStyle/>
          <a:p>
            <a:endParaRPr lang="en-US"/>
          </a:p>
        </p:txBody>
      </p:sp>
      <p:sp>
        <p:nvSpPr>
          <p:cNvPr id="656420" name="Line 36"/>
          <p:cNvSpPr>
            <a:spLocks noChangeShapeType="1"/>
          </p:cNvSpPr>
          <p:nvPr/>
        </p:nvSpPr>
        <p:spPr bwMode="auto">
          <a:xfrm flipH="1">
            <a:off x="3194050" y="1720850"/>
            <a:ext cx="3810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56421" name="Line 37"/>
          <p:cNvSpPr>
            <a:spLocks noChangeShapeType="1"/>
          </p:cNvSpPr>
          <p:nvPr/>
        </p:nvSpPr>
        <p:spPr bwMode="auto">
          <a:xfrm>
            <a:off x="3194050" y="1720850"/>
            <a:ext cx="0" cy="224155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56422" name="Rectangle 38"/>
          <p:cNvSpPr>
            <a:spLocks noChangeArrowheads="1"/>
          </p:cNvSpPr>
          <p:nvPr/>
        </p:nvSpPr>
        <p:spPr bwMode="auto">
          <a:xfrm>
            <a:off x="3270250" y="3702050"/>
            <a:ext cx="614363" cy="304800"/>
          </a:xfrm>
          <a:prstGeom prst="rect">
            <a:avLst/>
          </a:prstGeom>
          <a:noFill/>
          <a:ln w="9525">
            <a:noFill/>
            <a:miter lim="800000"/>
            <a:headEnd/>
            <a:tailEnd/>
          </a:ln>
          <a:effectLst/>
        </p:spPr>
        <p:txBody>
          <a:bodyPr wrap="none" anchor="ctr">
            <a:prstTxWarp prst="textNoShape">
              <a:avLst/>
            </a:prstTxWarp>
            <a:spAutoFit/>
          </a:bodyPr>
          <a:lstStyle/>
          <a:p>
            <a:pPr algn="ctr"/>
            <a:r>
              <a:rPr lang="it-IT" sz="1400"/>
              <a:t>RAND</a:t>
            </a:r>
          </a:p>
        </p:txBody>
      </p:sp>
      <p:sp>
        <p:nvSpPr>
          <p:cNvPr id="656423" name="Line 39"/>
          <p:cNvSpPr>
            <a:spLocks noChangeShapeType="1"/>
          </p:cNvSpPr>
          <p:nvPr/>
        </p:nvSpPr>
        <p:spPr bwMode="auto">
          <a:xfrm>
            <a:off x="1365250" y="1568450"/>
            <a:ext cx="0" cy="3124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56424" name="Line 40"/>
          <p:cNvSpPr>
            <a:spLocks noChangeShapeType="1"/>
          </p:cNvSpPr>
          <p:nvPr/>
        </p:nvSpPr>
        <p:spPr bwMode="auto">
          <a:xfrm flipH="1">
            <a:off x="1593850" y="3244850"/>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56425" name="Line 41"/>
          <p:cNvSpPr>
            <a:spLocks noChangeShapeType="1"/>
          </p:cNvSpPr>
          <p:nvPr/>
        </p:nvSpPr>
        <p:spPr bwMode="auto">
          <a:xfrm flipH="1" flipV="1">
            <a:off x="1593850" y="3244850"/>
            <a:ext cx="0" cy="144780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56426" name="Rectangle 42"/>
          <p:cNvSpPr>
            <a:spLocks noChangeArrowheads="1"/>
          </p:cNvSpPr>
          <p:nvPr/>
        </p:nvSpPr>
        <p:spPr bwMode="auto">
          <a:xfrm>
            <a:off x="1644650" y="5840413"/>
            <a:ext cx="2684463" cy="59055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spAutoFit/>
          </a:bodyPr>
          <a:lstStyle/>
          <a:p>
            <a:r>
              <a:rPr lang="it-IT"/>
              <a:t>Verify MAC=XMAC</a:t>
            </a:r>
          </a:p>
          <a:p>
            <a:r>
              <a:rPr lang="it-IT"/>
              <a:t>Verify SQN in correct range</a:t>
            </a:r>
          </a:p>
        </p:txBody>
      </p:sp>
      <p:sp>
        <p:nvSpPr>
          <p:cNvPr id="656427" name="Line 43"/>
          <p:cNvSpPr>
            <a:spLocks noChangeShapeType="1"/>
          </p:cNvSpPr>
          <p:nvPr/>
        </p:nvSpPr>
        <p:spPr bwMode="auto">
          <a:xfrm>
            <a:off x="2889250" y="5126038"/>
            <a:ext cx="0" cy="314325"/>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28" name="Line 44"/>
          <p:cNvSpPr>
            <a:spLocks noChangeShapeType="1"/>
          </p:cNvSpPr>
          <p:nvPr/>
        </p:nvSpPr>
        <p:spPr bwMode="auto">
          <a:xfrm>
            <a:off x="3803650" y="5126038"/>
            <a:ext cx="0" cy="314325"/>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56429" name="Line 45"/>
          <p:cNvSpPr>
            <a:spLocks noChangeShapeType="1"/>
          </p:cNvSpPr>
          <p:nvPr/>
        </p:nvSpPr>
        <p:spPr bwMode="auto">
          <a:xfrm>
            <a:off x="4794250" y="5126038"/>
            <a:ext cx="0" cy="314325"/>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47" name="Footer Placeholder 46"/>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48" name="Rectangle 28"/>
          <p:cNvSpPr>
            <a:spLocks noChangeArrowheads="1"/>
          </p:cNvSpPr>
          <p:nvPr/>
        </p:nvSpPr>
        <p:spPr bwMode="auto">
          <a:xfrm>
            <a:off x="2134793" y="2437657"/>
            <a:ext cx="338555" cy="461665"/>
          </a:xfrm>
          <a:prstGeom prst="rect">
            <a:avLst/>
          </a:prstGeom>
          <a:noFill/>
          <a:ln w="9525">
            <a:noFill/>
            <a:miter lim="800000"/>
            <a:headEnd/>
            <a:tailEnd/>
          </a:ln>
          <a:effectLst/>
        </p:spPr>
        <p:txBody>
          <a:bodyPr wrap="none" anchor="ctr">
            <a:prstTxWarp prst="textNoShape">
              <a:avLst/>
            </a:prstTxWarp>
            <a:spAutoFit/>
          </a:bodyPr>
          <a:lstStyle/>
          <a:p>
            <a:pPr algn="ctr"/>
            <a:r>
              <a:rPr lang="en-US" sz="2400" dirty="0"/>
              <a:t>⊕</a:t>
            </a:r>
            <a:endParaRPr lang="it-IT" sz="2400" dirty="0">
              <a:sym typeface="Symbol" charset="2"/>
            </a:endParaRPr>
          </a:p>
        </p:txBody>
      </p:sp>
      <p:sp>
        <p:nvSpPr>
          <p:cNvPr id="2" name="Slide Number Placeholder 1">
            <a:extLst>
              <a:ext uri="{FF2B5EF4-FFF2-40B4-BE49-F238E27FC236}">
                <a16:creationId xmlns:a16="http://schemas.microsoft.com/office/drawing/2014/main" id="{66635988-02A7-FB4A-BB74-9419782D5379}"/>
              </a:ext>
            </a:extLst>
          </p:cNvPr>
          <p:cNvSpPr>
            <a:spLocks noGrp="1"/>
          </p:cNvSpPr>
          <p:nvPr>
            <p:ph type="sldNum" sz="quarter" idx="4"/>
          </p:nvPr>
        </p:nvSpPr>
        <p:spPr/>
        <p:txBody>
          <a:bodyPr/>
          <a:lstStyle/>
          <a:p>
            <a:fld id="{B84B3C10-9994-8E41-AB6D-EA22F067525F}"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t>AKA: VLR, step (C)</a:t>
            </a:r>
          </a:p>
        </p:txBody>
      </p:sp>
      <p:sp>
        <p:nvSpPr>
          <p:cNvPr id="658435" name="Rectangle 3"/>
          <p:cNvSpPr>
            <a:spLocks noGrp="1" noChangeArrowheads="1"/>
          </p:cNvSpPr>
          <p:nvPr>
            <p:ph idx="1"/>
          </p:nvPr>
        </p:nvSpPr>
        <p:spPr/>
        <p:txBody>
          <a:bodyPr/>
          <a:lstStyle/>
          <a:p>
            <a:r>
              <a:rPr lang="en-US"/>
              <a:t>VLR must check the validity of RES: RES := XRES</a:t>
            </a:r>
            <a:r>
              <a:rPr lang="en-US" baseline="-25000"/>
              <a:t>i</a:t>
            </a:r>
            <a:endParaRPr lang="en-US"/>
          </a:p>
          <a:p>
            <a:r>
              <a:rPr lang="en-US"/>
              <a:t>As in GSM, since the Authentication Vector contains several authentication tuples, the VLR can run several AKA runs without contacting the AuC again</a:t>
            </a:r>
          </a:p>
          <a:p>
            <a:r>
              <a:rPr lang="en-US"/>
              <a:t>As in GSM, each value RAND</a:t>
            </a:r>
            <a:r>
              <a:rPr lang="en-US" baseline="-25000"/>
              <a:t>i</a:t>
            </a:r>
            <a:r>
              <a:rPr lang="en-US"/>
              <a:t> can be used only once</a:t>
            </a:r>
          </a:p>
          <a:p>
            <a:pPr lvl="1"/>
            <a:r>
              <a:rPr lang="en-US"/>
              <a:t>Once the </a:t>
            </a:r>
            <a:r>
              <a:rPr lang="en-US" i="1"/>
              <a:t>n</a:t>
            </a:r>
            <a:r>
              <a:rPr lang="en-US"/>
              <a:t> tuples have been used, the VLR will have to execute a run with the HLR/AuC to get a new AV, in case it needs to re-authenticate the MS</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726B7C34-8F2D-C144-964C-659146872ACE}"/>
              </a:ext>
            </a:extLst>
          </p:cNvPr>
          <p:cNvSpPr>
            <a:spLocks noGrp="1"/>
          </p:cNvSpPr>
          <p:nvPr>
            <p:ph type="sldNum" sz="quarter" idx="4"/>
          </p:nvPr>
        </p:nvSpPr>
        <p:spPr/>
        <p:txBody>
          <a:bodyPr/>
          <a:lstStyle/>
          <a:p>
            <a:fld id="{B84B3C10-9994-8E41-AB6D-EA22F067525F}"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normAutofit fontScale="90000"/>
          </a:bodyPr>
          <a:lstStyle/>
          <a:p>
            <a:r>
              <a:rPr lang="en-US"/>
              <a:t>UMTS: confidentiality, both for user data and signaling</a:t>
            </a:r>
          </a:p>
        </p:txBody>
      </p:sp>
      <p:sp>
        <p:nvSpPr>
          <p:cNvPr id="660483" name="Rectangle 3"/>
          <p:cNvSpPr>
            <a:spLocks noGrp="1" noChangeArrowheads="1"/>
          </p:cNvSpPr>
          <p:nvPr>
            <p:ph idx="1"/>
          </p:nvPr>
        </p:nvSpPr>
        <p:spPr>
          <a:xfrm>
            <a:off x="609600" y="4724400"/>
            <a:ext cx="9144000" cy="1600200"/>
          </a:xfrm>
        </p:spPr>
        <p:txBody>
          <a:bodyPr/>
          <a:lstStyle/>
          <a:p>
            <a:pPr>
              <a:lnSpc>
                <a:spcPct val="90000"/>
              </a:lnSpc>
            </a:pPr>
            <a:r>
              <a:rPr lang="en-US" sz="1400" b="1" i="1"/>
              <a:t>COUNT-C</a:t>
            </a:r>
            <a:r>
              <a:rPr lang="en-US" sz="1400"/>
              <a:t> - A simple way to make sure that the same keystream isn’t generated more than once. Its value depends on several radio-level parameters</a:t>
            </a:r>
          </a:p>
          <a:p>
            <a:pPr>
              <a:lnSpc>
                <a:spcPct val="90000"/>
              </a:lnSpc>
            </a:pPr>
            <a:r>
              <a:rPr lang="en-US" sz="1400" b="1" i="1"/>
              <a:t>BearerID</a:t>
            </a:r>
            <a:r>
              <a:rPr lang="en-US" sz="1400"/>
              <a:t> - Identifies a particular channel between MS and RNC. Prevents the same keystream to be generated for more than a bearer channel between MS and RNC</a:t>
            </a:r>
          </a:p>
          <a:p>
            <a:pPr>
              <a:lnSpc>
                <a:spcPct val="90000"/>
              </a:lnSpc>
            </a:pPr>
            <a:r>
              <a:rPr lang="en-US" sz="1400" b="1" i="1"/>
              <a:t>Direction</a:t>
            </a:r>
            <a:r>
              <a:rPr lang="en-US" sz="1400"/>
              <a:t> - Generate different keystreams for the uplink and downlink</a:t>
            </a:r>
          </a:p>
          <a:p>
            <a:pPr>
              <a:lnSpc>
                <a:spcPct val="90000"/>
              </a:lnSpc>
            </a:pPr>
            <a:r>
              <a:rPr lang="en-US" sz="1400" b="1" i="1"/>
              <a:t>Length</a:t>
            </a:r>
            <a:r>
              <a:rPr lang="en-US" sz="1400"/>
              <a:t> - Specifies the length of each keystream blocks</a:t>
            </a:r>
          </a:p>
        </p:txBody>
      </p:sp>
      <p:sp>
        <p:nvSpPr>
          <p:cNvPr id="660484" name="Rectangle 4"/>
          <p:cNvSpPr>
            <a:spLocks noChangeArrowheads="1"/>
          </p:cNvSpPr>
          <p:nvPr/>
        </p:nvSpPr>
        <p:spPr bwMode="auto">
          <a:xfrm>
            <a:off x="1568450" y="2819400"/>
            <a:ext cx="1651000" cy="533400"/>
          </a:xfrm>
          <a:prstGeom prst="rect">
            <a:avLst/>
          </a:prstGeom>
          <a:solidFill>
            <a:srgbClr val="2E4F66"/>
          </a:solidFill>
          <a:ln w="12700">
            <a:solidFill>
              <a:schemeClr val="tx1"/>
            </a:solidFill>
            <a:miter lim="800000"/>
            <a:headEnd/>
            <a:tailEnd/>
          </a:ln>
          <a:effectLst/>
        </p:spPr>
        <p:txBody>
          <a:bodyPr wrap="none" anchor="ctr">
            <a:prstTxWarp prst="textNoShape">
              <a:avLst/>
            </a:prstTxWarp>
          </a:bodyPr>
          <a:lstStyle/>
          <a:p>
            <a:pPr algn="ctr"/>
            <a:r>
              <a:rPr lang="en-US" sz="2000" b="1">
                <a:solidFill>
                  <a:schemeClr val="bg1"/>
                </a:solidFill>
              </a:rPr>
              <a:t>f8</a:t>
            </a:r>
          </a:p>
        </p:txBody>
      </p:sp>
      <p:sp>
        <p:nvSpPr>
          <p:cNvPr id="660485" name="Line 5"/>
          <p:cNvSpPr>
            <a:spLocks noChangeShapeType="1"/>
          </p:cNvSpPr>
          <p:nvPr/>
        </p:nvSpPr>
        <p:spPr bwMode="auto">
          <a:xfrm>
            <a:off x="908050" y="3048000"/>
            <a:ext cx="66040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86" name="Text Box 6"/>
          <p:cNvSpPr txBox="1">
            <a:spLocks noChangeArrowheads="1"/>
          </p:cNvSpPr>
          <p:nvPr/>
        </p:nvSpPr>
        <p:spPr bwMode="auto">
          <a:xfrm>
            <a:off x="642938" y="2732088"/>
            <a:ext cx="433387" cy="336550"/>
          </a:xfrm>
          <a:prstGeom prst="rect">
            <a:avLst/>
          </a:prstGeom>
          <a:noFill/>
          <a:ln w="12700">
            <a:noFill/>
            <a:miter lim="800000"/>
            <a:headEnd/>
            <a:tailEnd/>
          </a:ln>
          <a:effectLst/>
        </p:spPr>
        <p:txBody>
          <a:bodyPr wrap="none">
            <a:prstTxWarp prst="textNoShape">
              <a:avLst/>
            </a:prstTxWarp>
            <a:spAutoFit/>
          </a:bodyPr>
          <a:lstStyle/>
          <a:p>
            <a:r>
              <a:rPr lang="en-US" b="1"/>
              <a:t>CK</a:t>
            </a:r>
          </a:p>
        </p:txBody>
      </p:sp>
      <p:sp>
        <p:nvSpPr>
          <p:cNvPr id="660487" name="Line 7"/>
          <p:cNvSpPr>
            <a:spLocks noChangeShapeType="1"/>
          </p:cNvSpPr>
          <p:nvPr/>
        </p:nvSpPr>
        <p:spPr bwMode="auto">
          <a:xfrm>
            <a:off x="1733550" y="2438400"/>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88" name="Line 8"/>
          <p:cNvSpPr>
            <a:spLocks noChangeShapeType="1"/>
          </p:cNvSpPr>
          <p:nvPr/>
        </p:nvSpPr>
        <p:spPr bwMode="auto">
          <a:xfrm>
            <a:off x="214630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89" name="Line 9"/>
          <p:cNvSpPr>
            <a:spLocks noChangeShapeType="1"/>
          </p:cNvSpPr>
          <p:nvPr/>
        </p:nvSpPr>
        <p:spPr bwMode="auto">
          <a:xfrm>
            <a:off x="305435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90" name="Line 10"/>
          <p:cNvSpPr>
            <a:spLocks noChangeShapeType="1"/>
          </p:cNvSpPr>
          <p:nvPr/>
        </p:nvSpPr>
        <p:spPr bwMode="auto">
          <a:xfrm>
            <a:off x="2667000" y="1600200"/>
            <a:ext cx="0" cy="12192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91" name="Text Box 11"/>
          <p:cNvSpPr txBox="1">
            <a:spLocks noChangeArrowheads="1"/>
          </p:cNvSpPr>
          <p:nvPr/>
        </p:nvSpPr>
        <p:spPr bwMode="auto">
          <a:xfrm>
            <a:off x="2895600" y="1752600"/>
            <a:ext cx="1538288" cy="336550"/>
          </a:xfrm>
          <a:prstGeom prst="rect">
            <a:avLst/>
          </a:prstGeom>
          <a:noFill/>
          <a:ln w="12700">
            <a:noFill/>
            <a:miter lim="800000"/>
            <a:headEnd/>
            <a:tailEnd/>
          </a:ln>
          <a:effectLst/>
        </p:spPr>
        <p:txBody>
          <a:bodyPr wrap="none">
            <a:prstTxWarp prst="textNoShape">
              <a:avLst/>
            </a:prstTxWarp>
            <a:spAutoFit/>
          </a:bodyPr>
          <a:lstStyle/>
          <a:p>
            <a:r>
              <a:rPr lang="en-US"/>
              <a:t>Length (16 bit)</a:t>
            </a:r>
          </a:p>
        </p:txBody>
      </p:sp>
      <p:sp>
        <p:nvSpPr>
          <p:cNvPr id="660492" name="Text Box 12"/>
          <p:cNvSpPr txBox="1">
            <a:spLocks noChangeArrowheads="1"/>
          </p:cNvSpPr>
          <p:nvPr/>
        </p:nvSpPr>
        <p:spPr bwMode="auto">
          <a:xfrm>
            <a:off x="1131888" y="2178050"/>
            <a:ext cx="1017587" cy="336550"/>
          </a:xfrm>
          <a:prstGeom prst="rect">
            <a:avLst/>
          </a:prstGeom>
          <a:noFill/>
          <a:ln w="12700">
            <a:noFill/>
            <a:miter lim="800000"/>
            <a:headEnd/>
            <a:tailEnd/>
          </a:ln>
          <a:effectLst/>
        </p:spPr>
        <p:txBody>
          <a:bodyPr wrap="none">
            <a:prstTxWarp prst="textNoShape">
              <a:avLst/>
            </a:prstTxWarp>
            <a:spAutoFit/>
          </a:bodyPr>
          <a:lstStyle/>
          <a:p>
            <a:r>
              <a:rPr lang="en-US"/>
              <a:t>COUNT-C</a:t>
            </a:r>
          </a:p>
        </p:txBody>
      </p:sp>
      <p:sp>
        <p:nvSpPr>
          <p:cNvPr id="660493" name="Text Box 13"/>
          <p:cNvSpPr txBox="1">
            <a:spLocks noChangeArrowheads="1"/>
          </p:cNvSpPr>
          <p:nvPr/>
        </p:nvSpPr>
        <p:spPr bwMode="auto">
          <a:xfrm>
            <a:off x="1651000" y="1600200"/>
            <a:ext cx="966788" cy="581025"/>
          </a:xfrm>
          <a:prstGeom prst="rect">
            <a:avLst/>
          </a:prstGeom>
          <a:noFill/>
          <a:ln w="12700">
            <a:noFill/>
            <a:miter lim="800000"/>
            <a:headEnd/>
            <a:tailEnd/>
          </a:ln>
          <a:effectLst/>
        </p:spPr>
        <p:txBody>
          <a:bodyPr wrap="none">
            <a:prstTxWarp prst="textNoShape">
              <a:avLst/>
            </a:prstTxWarp>
            <a:spAutoFit/>
          </a:bodyPr>
          <a:lstStyle/>
          <a:p>
            <a:pPr algn="ctr"/>
            <a:r>
              <a:rPr lang="en-US"/>
              <a:t>BearerID</a:t>
            </a:r>
          </a:p>
          <a:p>
            <a:pPr algn="ctr"/>
            <a:r>
              <a:rPr lang="en-US"/>
              <a:t>(5 bit)</a:t>
            </a:r>
          </a:p>
        </p:txBody>
      </p:sp>
      <p:sp>
        <p:nvSpPr>
          <p:cNvPr id="660494" name="Text Box 14"/>
          <p:cNvSpPr txBox="1">
            <a:spLocks noChangeArrowheads="1"/>
          </p:cNvSpPr>
          <p:nvPr/>
        </p:nvSpPr>
        <p:spPr bwMode="auto">
          <a:xfrm>
            <a:off x="2311400" y="1296988"/>
            <a:ext cx="1584325" cy="336550"/>
          </a:xfrm>
          <a:prstGeom prst="rect">
            <a:avLst/>
          </a:prstGeom>
          <a:noFill/>
          <a:ln w="12700">
            <a:noFill/>
            <a:miter lim="800000"/>
            <a:headEnd/>
            <a:tailEnd/>
          </a:ln>
          <a:effectLst/>
        </p:spPr>
        <p:txBody>
          <a:bodyPr wrap="none">
            <a:prstTxWarp prst="textNoShape">
              <a:avLst/>
            </a:prstTxWarp>
            <a:spAutoFit/>
          </a:bodyPr>
          <a:lstStyle/>
          <a:p>
            <a:r>
              <a:rPr lang="en-US"/>
              <a:t>Direction (1bit)</a:t>
            </a:r>
          </a:p>
        </p:txBody>
      </p:sp>
      <p:sp>
        <p:nvSpPr>
          <p:cNvPr id="660495" name="Line 15"/>
          <p:cNvSpPr>
            <a:spLocks noChangeShapeType="1"/>
          </p:cNvSpPr>
          <p:nvPr/>
        </p:nvSpPr>
        <p:spPr bwMode="auto">
          <a:xfrm>
            <a:off x="2393950" y="3352800"/>
            <a:ext cx="0" cy="5334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96" name="Line 16"/>
          <p:cNvSpPr>
            <a:spLocks noChangeShapeType="1"/>
          </p:cNvSpPr>
          <p:nvPr/>
        </p:nvSpPr>
        <p:spPr bwMode="auto">
          <a:xfrm flipV="1">
            <a:off x="990600" y="4038600"/>
            <a:ext cx="123825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497" name="Text Box 17"/>
          <p:cNvSpPr txBox="1">
            <a:spLocks noChangeArrowheads="1"/>
          </p:cNvSpPr>
          <p:nvPr/>
        </p:nvSpPr>
        <p:spPr bwMode="auto">
          <a:xfrm>
            <a:off x="825500" y="3773488"/>
            <a:ext cx="1255713" cy="274637"/>
          </a:xfrm>
          <a:prstGeom prst="rect">
            <a:avLst/>
          </a:prstGeom>
          <a:noFill/>
          <a:ln w="12700">
            <a:noFill/>
            <a:miter lim="800000"/>
            <a:headEnd/>
            <a:tailEnd/>
          </a:ln>
          <a:effectLst/>
        </p:spPr>
        <p:txBody>
          <a:bodyPr wrap="none">
            <a:prstTxWarp prst="textNoShape">
              <a:avLst/>
            </a:prstTxWarp>
            <a:spAutoFit/>
          </a:bodyPr>
          <a:lstStyle/>
          <a:p>
            <a:r>
              <a:rPr lang="en-US" sz="1200" b="1"/>
              <a:t>Plaintext block</a:t>
            </a:r>
          </a:p>
        </p:txBody>
      </p:sp>
      <p:sp>
        <p:nvSpPr>
          <p:cNvPr id="660498" name="Text Box 18"/>
          <p:cNvSpPr txBox="1">
            <a:spLocks noChangeArrowheads="1"/>
          </p:cNvSpPr>
          <p:nvPr/>
        </p:nvSpPr>
        <p:spPr bwMode="auto">
          <a:xfrm>
            <a:off x="2476500" y="3432175"/>
            <a:ext cx="1365250" cy="274638"/>
          </a:xfrm>
          <a:prstGeom prst="rect">
            <a:avLst/>
          </a:prstGeom>
          <a:noFill/>
          <a:ln w="12700">
            <a:noFill/>
            <a:miter lim="800000"/>
            <a:headEnd/>
            <a:tailEnd/>
          </a:ln>
          <a:effectLst/>
        </p:spPr>
        <p:txBody>
          <a:bodyPr wrap="none">
            <a:prstTxWarp prst="textNoShape">
              <a:avLst/>
            </a:prstTxWarp>
            <a:spAutoFit/>
          </a:bodyPr>
          <a:lstStyle/>
          <a:p>
            <a:r>
              <a:rPr lang="en-US" sz="1200" b="1"/>
              <a:t>Keystream block</a:t>
            </a:r>
          </a:p>
        </p:txBody>
      </p:sp>
      <p:sp>
        <p:nvSpPr>
          <p:cNvPr id="660499" name="Line 19"/>
          <p:cNvSpPr>
            <a:spLocks noChangeShapeType="1"/>
          </p:cNvSpPr>
          <p:nvPr/>
        </p:nvSpPr>
        <p:spPr bwMode="auto">
          <a:xfrm flipV="1">
            <a:off x="2641600" y="4038600"/>
            <a:ext cx="520700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00" name="Text Box 20"/>
          <p:cNvSpPr txBox="1">
            <a:spLocks noChangeArrowheads="1"/>
          </p:cNvSpPr>
          <p:nvPr/>
        </p:nvSpPr>
        <p:spPr bwMode="auto">
          <a:xfrm>
            <a:off x="3962400" y="3736975"/>
            <a:ext cx="947738" cy="274638"/>
          </a:xfrm>
          <a:prstGeom prst="rect">
            <a:avLst/>
          </a:prstGeom>
          <a:noFill/>
          <a:ln w="12700">
            <a:noFill/>
            <a:miter lim="800000"/>
            <a:headEnd/>
            <a:tailEnd/>
          </a:ln>
          <a:effectLst/>
        </p:spPr>
        <p:txBody>
          <a:bodyPr wrap="none">
            <a:prstTxWarp prst="textNoShape">
              <a:avLst/>
            </a:prstTxWarp>
            <a:spAutoFit/>
          </a:bodyPr>
          <a:lstStyle/>
          <a:p>
            <a:r>
              <a:rPr lang="en-US" sz="1200" b="1"/>
              <a:t>Ciphertext</a:t>
            </a:r>
          </a:p>
        </p:txBody>
      </p:sp>
      <p:sp>
        <p:nvSpPr>
          <p:cNvPr id="660501" name="Line 21"/>
          <p:cNvSpPr>
            <a:spLocks noChangeShapeType="1"/>
          </p:cNvSpPr>
          <p:nvPr/>
        </p:nvSpPr>
        <p:spPr bwMode="auto">
          <a:xfrm>
            <a:off x="5200650" y="1600200"/>
            <a:ext cx="0" cy="2895600"/>
          </a:xfrm>
          <a:prstGeom prst="line">
            <a:avLst/>
          </a:prstGeom>
          <a:noFill/>
          <a:ln w="12700">
            <a:solidFill>
              <a:schemeClr val="tx1"/>
            </a:solidFill>
            <a:prstDash val="sysDot"/>
            <a:round/>
            <a:headEnd/>
            <a:tailEnd/>
          </a:ln>
          <a:effectLst/>
        </p:spPr>
        <p:txBody>
          <a:bodyPr>
            <a:prstTxWarp prst="textNoShape">
              <a:avLst/>
            </a:prstTxWarp>
          </a:bodyPr>
          <a:lstStyle/>
          <a:p>
            <a:endParaRPr lang="en-US"/>
          </a:p>
        </p:txBody>
      </p:sp>
      <p:sp>
        <p:nvSpPr>
          <p:cNvPr id="660502" name="Rectangle 22"/>
          <p:cNvSpPr>
            <a:spLocks noChangeArrowheads="1"/>
          </p:cNvSpPr>
          <p:nvPr/>
        </p:nvSpPr>
        <p:spPr bwMode="auto">
          <a:xfrm>
            <a:off x="7199313" y="2819400"/>
            <a:ext cx="1651000" cy="533400"/>
          </a:xfrm>
          <a:prstGeom prst="rect">
            <a:avLst/>
          </a:prstGeom>
          <a:solidFill>
            <a:srgbClr val="2E4F66"/>
          </a:solidFill>
          <a:ln w="12700">
            <a:solidFill>
              <a:schemeClr val="tx1"/>
            </a:solidFill>
            <a:miter lim="800000"/>
            <a:headEnd/>
            <a:tailEnd/>
          </a:ln>
          <a:effectLst/>
        </p:spPr>
        <p:txBody>
          <a:bodyPr wrap="none" anchor="ctr">
            <a:prstTxWarp prst="textNoShape">
              <a:avLst/>
            </a:prstTxWarp>
          </a:bodyPr>
          <a:lstStyle/>
          <a:p>
            <a:pPr algn="ctr"/>
            <a:r>
              <a:rPr lang="en-US" sz="2000" b="1">
                <a:solidFill>
                  <a:schemeClr val="bg1"/>
                </a:solidFill>
              </a:rPr>
              <a:t>f8</a:t>
            </a:r>
          </a:p>
        </p:txBody>
      </p:sp>
      <p:sp>
        <p:nvSpPr>
          <p:cNvPr id="660503" name="Line 23"/>
          <p:cNvSpPr>
            <a:spLocks noChangeShapeType="1"/>
          </p:cNvSpPr>
          <p:nvPr/>
        </p:nvSpPr>
        <p:spPr bwMode="auto">
          <a:xfrm>
            <a:off x="6538913" y="3048000"/>
            <a:ext cx="66040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04" name="Text Box 24"/>
          <p:cNvSpPr txBox="1">
            <a:spLocks noChangeArrowheads="1"/>
          </p:cNvSpPr>
          <p:nvPr/>
        </p:nvSpPr>
        <p:spPr bwMode="auto">
          <a:xfrm>
            <a:off x="6273800" y="2732088"/>
            <a:ext cx="433388" cy="336550"/>
          </a:xfrm>
          <a:prstGeom prst="rect">
            <a:avLst/>
          </a:prstGeom>
          <a:noFill/>
          <a:ln w="12700">
            <a:noFill/>
            <a:miter lim="800000"/>
            <a:headEnd/>
            <a:tailEnd/>
          </a:ln>
          <a:effectLst/>
        </p:spPr>
        <p:txBody>
          <a:bodyPr wrap="none">
            <a:prstTxWarp prst="textNoShape">
              <a:avLst/>
            </a:prstTxWarp>
            <a:spAutoFit/>
          </a:bodyPr>
          <a:lstStyle/>
          <a:p>
            <a:r>
              <a:rPr lang="en-US" b="1"/>
              <a:t>CK</a:t>
            </a:r>
          </a:p>
        </p:txBody>
      </p:sp>
      <p:sp>
        <p:nvSpPr>
          <p:cNvPr id="660505" name="Line 25"/>
          <p:cNvSpPr>
            <a:spLocks noChangeShapeType="1"/>
          </p:cNvSpPr>
          <p:nvPr/>
        </p:nvSpPr>
        <p:spPr bwMode="auto">
          <a:xfrm>
            <a:off x="8024813" y="3352800"/>
            <a:ext cx="0" cy="5334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06" name="Text Box 26"/>
          <p:cNvSpPr txBox="1">
            <a:spLocks noChangeArrowheads="1"/>
          </p:cNvSpPr>
          <p:nvPr/>
        </p:nvSpPr>
        <p:spPr bwMode="auto">
          <a:xfrm>
            <a:off x="6705600" y="3432175"/>
            <a:ext cx="1365250" cy="274638"/>
          </a:xfrm>
          <a:prstGeom prst="rect">
            <a:avLst/>
          </a:prstGeom>
          <a:noFill/>
          <a:ln w="12700">
            <a:noFill/>
            <a:miter lim="800000"/>
            <a:headEnd/>
            <a:tailEnd/>
          </a:ln>
          <a:effectLst/>
        </p:spPr>
        <p:txBody>
          <a:bodyPr wrap="none">
            <a:prstTxWarp prst="textNoShape">
              <a:avLst/>
            </a:prstTxWarp>
            <a:spAutoFit/>
          </a:bodyPr>
          <a:lstStyle/>
          <a:p>
            <a:r>
              <a:rPr lang="en-US" sz="1200" b="1"/>
              <a:t>Keystream block</a:t>
            </a:r>
          </a:p>
        </p:txBody>
      </p:sp>
      <p:sp>
        <p:nvSpPr>
          <p:cNvPr id="660507" name="Line 27"/>
          <p:cNvSpPr>
            <a:spLocks noChangeShapeType="1"/>
          </p:cNvSpPr>
          <p:nvPr/>
        </p:nvSpPr>
        <p:spPr bwMode="auto">
          <a:xfrm>
            <a:off x="7366000" y="2438400"/>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08" name="Line 28"/>
          <p:cNvSpPr>
            <a:spLocks noChangeShapeType="1"/>
          </p:cNvSpPr>
          <p:nvPr/>
        </p:nvSpPr>
        <p:spPr bwMode="auto">
          <a:xfrm>
            <a:off x="777875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09" name="Line 29"/>
          <p:cNvSpPr>
            <a:spLocks noChangeShapeType="1"/>
          </p:cNvSpPr>
          <p:nvPr/>
        </p:nvSpPr>
        <p:spPr bwMode="auto">
          <a:xfrm>
            <a:off x="868680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10" name="Line 30"/>
          <p:cNvSpPr>
            <a:spLocks noChangeShapeType="1"/>
          </p:cNvSpPr>
          <p:nvPr/>
        </p:nvSpPr>
        <p:spPr bwMode="auto">
          <a:xfrm>
            <a:off x="8299450" y="1600200"/>
            <a:ext cx="0" cy="12192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11" name="Text Box 31"/>
          <p:cNvSpPr txBox="1">
            <a:spLocks noChangeArrowheads="1"/>
          </p:cNvSpPr>
          <p:nvPr/>
        </p:nvSpPr>
        <p:spPr bwMode="auto">
          <a:xfrm>
            <a:off x="8528050" y="1752600"/>
            <a:ext cx="803275" cy="336550"/>
          </a:xfrm>
          <a:prstGeom prst="rect">
            <a:avLst/>
          </a:prstGeom>
          <a:noFill/>
          <a:ln w="12700">
            <a:noFill/>
            <a:miter lim="800000"/>
            <a:headEnd/>
            <a:tailEnd/>
          </a:ln>
          <a:effectLst/>
        </p:spPr>
        <p:txBody>
          <a:bodyPr wrap="none">
            <a:prstTxWarp prst="textNoShape">
              <a:avLst/>
            </a:prstTxWarp>
            <a:spAutoFit/>
          </a:bodyPr>
          <a:lstStyle/>
          <a:p>
            <a:r>
              <a:rPr lang="en-US"/>
              <a:t>Length</a:t>
            </a:r>
          </a:p>
        </p:txBody>
      </p:sp>
      <p:sp>
        <p:nvSpPr>
          <p:cNvPr id="660512" name="Text Box 32"/>
          <p:cNvSpPr txBox="1">
            <a:spLocks noChangeArrowheads="1"/>
          </p:cNvSpPr>
          <p:nvPr/>
        </p:nvSpPr>
        <p:spPr bwMode="auto">
          <a:xfrm>
            <a:off x="7283450" y="1797050"/>
            <a:ext cx="966788" cy="336550"/>
          </a:xfrm>
          <a:prstGeom prst="rect">
            <a:avLst/>
          </a:prstGeom>
          <a:noFill/>
          <a:ln w="12700">
            <a:noFill/>
            <a:miter lim="800000"/>
            <a:headEnd/>
            <a:tailEnd/>
          </a:ln>
          <a:effectLst/>
        </p:spPr>
        <p:txBody>
          <a:bodyPr wrap="none">
            <a:prstTxWarp prst="textNoShape">
              <a:avLst/>
            </a:prstTxWarp>
            <a:spAutoFit/>
          </a:bodyPr>
          <a:lstStyle/>
          <a:p>
            <a:pPr algn="ctr"/>
            <a:r>
              <a:rPr lang="en-US"/>
              <a:t>BearerID</a:t>
            </a:r>
          </a:p>
        </p:txBody>
      </p:sp>
      <p:sp>
        <p:nvSpPr>
          <p:cNvPr id="660513" name="Text Box 33"/>
          <p:cNvSpPr txBox="1">
            <a:spLocks noChangeArrowheads="1"/>
          </p:cNvSpPr>
          <p:nvPr/>
        </p:nvSpPr>
        <p:spPr bwMode="auto">
          <a:xfrm>
            <a:off x="7943850" y="1296988"/>
            <a:ext cx="1016000" cy="336550"/>
          </a:xfrm>
          <a:prstGeom prst="rect">
            <a:avLst/>
          </a:prstGeom>
          <a:noFill/>
          <a:ln w="12700">
            <a:noFill/>
            <a:miter lim="800000"/>
            <a:headEnd/>
            <a:tailEnd/>
          </a:ln>
          <a:effectLst/>
        </p:spPr>
        <p:txBody>
          <a:bodyPr wrap="none">
            <a:prstTxWarp prst="textNoShape">
              <a:avLst/>
            </a:prstTxWarp>
            <a:spAutoFit/>
          </a:bodyPr>
          <a:lstStyle/>
          <a:p>
            <a:r>
              <a:rPr lang="en-US"/>
              <a:t>Direction</a:t>
            </a:r>
          </a:p>
        </p:txBody>
      </p:sp>
      <p:grpSp>
        <p:nvGrpSpPr>
          <p:cNvPr id="660514" name="Group 34"/>
          <p:cNvGrpSpPr>
            <a:grpSpLocks noChangeAspect="1"/>
          </p:cNvGrpSpPr>
          <p:nvPr/>
        </p:nvGrpSpPr>
        <p:grpSpPr bwMode="auto">
          <a:xfrm>
            <a:off x="2254250" y="3908425"/>
            <a:ext cx="287338" cy="287338"/>
            <a:chOff x="1486" y="1344"/>
            <a:chExt cx="1816" cy="1814"/>
          </a:xfrm>
        </p:grpSpPr>
        <p:sp>
          <p:nvSpPr>
            <p:cNvPr id="660515" name="Oval 35"/>
            <p:cNvSpPr>
              <a:spLocks noChangeAspect="1" noChangeArrowheads="1"/>
            </p:cNvSpPr>
            <p:nvPr/>
          </p:nvSpPr>
          <p:spPr bwMode="auto">
            <a:xfrm>
              <a:off x="1488" y="1344"/>
              <a:ext cx="1814" cy="181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660516" name="Line 36"/>
            <p:cNvSpPr>
              <a:spLocks noChangeAspect="1" noChangeShapeType="1"/>
            </p:cNvSpPr>
            <p:nvPr/>
          </p:nvSpPr>
          <p:spPr bwMode="auto">
            <a:xfrm>
              <a:off x="2400" y="1344"/>
              <a:ext cx="0" cy="181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60517" name="Line 37"/>
            <p:cNvSpPr>
              <a:spLocks noChangeAspect="1" noChangeShapeType="1"/>
            </p:cNvSpPr>
            <p:nvPr/>
          </p:nvSpPr>
          <p:spPr bwMode="auto">
            <a:xfrm rot="5400000">
              <a:off x="2391" y="1349"/>
              <a:ext cx="0" cy="181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grpSp>
      <p:grpSp>
        <p:nvGrpSpPr>
          <p:cNvPr id="660518" name="Group 38"/>
          <p:cNvGrpSpPr>
            <a:grpSpLocks noChangeAspect="1"/>
          </p:cNvGrpSpPr>
          <p:nvPr/>
        </p:nvGrpSpPr>
        <p:grpSpPr bwMode="auto">
          <a:xfrm>
            <a:off x="7889875" y="3908425"/>
            <a:ext cx="287338" cy="287338"/>
            <a:chOff x="1486" y="1344"/>
            <a:chExt cx="1816" cy="1814"/>
          </a:xfrm>
        </p:grpSpPr>
        <p:sp>
          <p:nvSpPr>
            <p:cNvPr id="660519" name="Oval 39"/>
            <p:cNvSpPr>
              <a:spLocks noChangeAspect="1" noChangeArrowheads="1"/>
            </p:cNvSpPr>
            <p:nvPr/>
          </p:nvSpPr>
          <p:spPr bwMode="auto">
            <a:xfrm>
              <a:off x="1488" y="1344"/>
              <a:ext cx="1814" cy="181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660520" name="Line 40"/>
            <p:cNvSpPr>
              <a:spLocks noChangeAspect="1" noChangeShapeType="1"/>
            </p:cNvSpPr>
            <p:nvPr/>
          </p:nvSpPr>
          <p:spPr bwMode="auto">
            <a:xfrm>
              <a:off x="2400" y="1344"/>
              <a:ext cx="0" cy="181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60521" name="Line 41"/>
            <p:cNvSpPr>
              <a:spLocks noChangeAspect="1" noChangeShapeType="1"/>
            </p:cNvSpPr>
            <p:nvPr/>
          </p:nvSpPr>
          <p:spPr bwMode="auto">
            <a:xfrm rot="5400000">
              <a:off x="2391" y="1349"/>
              <a:ext cx="0" cy="181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grpSp>
      <p:sp>
        <p:nvSpPr>
          <p:cNvPr id="660522" name="Text Box 42"/>
          <p:cNvSpPr txBox="1">
            <a:spLocks noChangeArrowheads="1"/>
          </p:cNvSpPr>
          <p:nvPr/>
        </p:nvSpPr>
        <p:spPr bwMode="auto">
          <a:xfrm>
            <a:off x="6705600" y="2178050"/>
            <a:ext cx="1017588" cy="336550"/>
          </a:xfrm>
          <a:prstGeom prst="rect">
            <a:avLst/>
          </a:prstGeom>
          <a:noFill/>
          <a:ln w="12700">
            <a:noFill/>
            <a:miter lim="800000"/>
            <a:headEnd/>
            <a:tailEnd/>
          </a:ln>
          <a:effectLst/>
        </p:spPr>
        <p:txBody>
          <a:bodyPr wrap="none">
            <a:prstTxWarp prst="textNoShape">
              <a:avLst/>
            </a:prstTxWarp>
            <a:spAutoFit/>
          </a:bodyPr>
          <a:lstStyle/>
          <a:p>
            <a:r>
              <a:rPr lang="en-US"/>
              <a:t>COUNT-C</a:t>
            </a:r>
          </a:p>
        </p:txBody>
      </p:sp>
      <p:sp>
        <p:nvSpPr>
          <p:cNvPr id="660523" name="Line 43"/>
          <p:cNvSpPr>
            <a:spLocks noChangeShapeType="1"/>
          </p:cNvSpPr>
          <p:nvPr/>
        </p:nvSpPr>
        <p:spPr bwMode="auto">
          <a:xfrm flipV="1">
            <a:off x="8229600" y="4038600"/>
            <a:ext cx="123825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0524" name="Text Box 44"/>
          <p:cNvSpPr txBox="1">
            <a:spLocks noChangeArrowheads="1"/>
          </p:cNvSpPr>
          <p:nvPr/>
        </p:nvSpPr>
        <p:spPr bwMode="auto">
          <a:xfrm>
            <a:off x="8270875" y="3773488"/>
            <a:ext cx="1255713" cy="274637"/>
          </a:xfrm>
          <a:prstGeom prst="rect">
            <a:avLst/>
          </a:prstGeom>
          <a:noFill/>
          <a:ln w="12700">
            <a:noFill/>
            <a:miter lim="800000"/>
            <a:headEnd/>
            <a:tailEnd/>
          </a:ln>
          <a:effectLst/>
        </p:spPr>
        <p:txBody>
          <a:bodyPr wrap="none">
            <a:prstTxWarp prst="textNoShape">
              <a:avLst/>
            </a:prstTxWarp>
            <a:spAutoFit/>
          </a:bodyPr>
          <a:lstStyle/>
          <a:p>
            <a:r>
              <a:rPr lang="en-US" sz="1200" b="1"/>
              <a:t>Plaintext block</a:t>
            </a:r>
          </a:p>
        </p:txBody>
      </p:sp>
      <p:sp>
        <p:nvSpPr>
          <p:cNvPr id="660525" name="Text Box 45"/>
          <p:cNvSpPr txBox="1">
            <a:spLocks noChangeArrowheads="1"/>
          </p:cNvSpPr>
          <p:nvPr/>
        </p:nvSpPr>
        <p:spPr bwMode="auto">
          <a:xfrm>
            <a:off x="1371600" y="4191000"/>
            <a:ext cx="2106613" cy="366713"/>
          </a:xfrm>
          <a:prstGeom prst="rect">
            <a:avLst/>
          </a:prstGeom>
          <a:noFill/>
          <a:ln w="12700">
            <a:noFill/>
            <a:miter lim="800000"/>
            <a:headEnd/>
            <a:tailEnd/>
          </a:ln>
          <a:effectLst/>
        </p:spPr>
        <p:txBody>
          <a:bodyPr wrap="none">
            <a:prstTxWarp prst="textNoShape">
              <a:avLst/>
            </a:prstTxWarp>
            <a:spAutoFit/>
          </a:bodyPr>
          <a:lstStyle/>
          <a:p>
            <a:r>
              <a:rPr lang="en-US" sz="1800" b="1"/>
              <a:t>Sender:  MS (RNC)</a:t>
            </a:r>
          </a:p>
        </p:txBody>
      </p:sp>
      <p:sp>
        <p:nvSpPr>
          <p:cNvPr id="660526" name="Text Box 46"/>
          <p:cNvSpPr txBox="1">
            <a:spLocks noChangeArrowheads="1"/>
          </p:cNvSpPr>
          <p:nvPr/>
        </p:nvSpPr>
        <p:spPr bwMode="auto">
          <a:xfrm>
            <a:off x="6911975" y="4191000"/>
            <a:ext cx="2230438" cy="366713"/>
          </a:xfrm>
          <a:prstGeom prst="rect">
            <a:avLst/>
          </a:prstGeom>
          <a:noFill/>
          <a:ln w="12700">
            <a:noFill/>
            <a:miter lim="800000"/>
            <a:headEnd/>
            <a:tailEnd/>
          </a:ln>
          <a:effectLst/>
        </p:spPr>
        <p:txBody>
          <a:bodyPr wrap="none">
            <a:prstTxWarp prst="textNoShape">
              <a:avLst/>
            </a:prstTxWarp>
            <a:spAutoFit/>
          </a:bodyPr>
          <a:lstStyle/>
          <a:p>
            <a:r>
              <a:rPr lang="en-US" sz="1800" b="1"/>
              <a:t>Receiver: RNC (MS)</a:t>
            </a:r>
          </a:p>
        </p:txBody>
      </p:sp>
      <p:sp>
        <p:nvSpPr>
          <p:cNvPr id="48" name="Footer Placeholder 47"/>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97839CA4-813C-0D4C-9AA0-A63574333256}"/>
              </a:ext>
            </a:extLst>
          </p:cNvPr>
          <p:cNvSpPr>
            <a:spLocks noGrp="1"/>
          </p:cNvSpPr>
          <p:nvPr>
            <p:ph type="sldNum" sz="quarter" idx="4"/>
          </p:nvPr>
        </p:nvSpPr>
        <p:spPr/>
        <p:txBody>
          <a:bodyPr/>
          <a:lstStyle/>
          <a:p>
            <a:fld id="{B84B3C10-9994-8E41-AB6D-EA22F067525F}"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1568450" y="2819400"/>
            <a:ext cx="1651000" cy="533400"/>
          </a:xfrm>
          <a:prstGeom prst="rect">
            <a:avLst/>
          </a:prstGeom>
          <a:solidFill>
            <a:srgbClr val="2E4F66"/>
          </a:solidFill>
          <a:ln w="12700">
            <a:solidFill>
              <a:schemeClr val="tx1"/>
            </a:solidFill>
            <a:miter lim="800000"/>
            <a:headEnd/>
            <a:tailEnd/>
          </a:ln>
          <a:effectLst/>
        </p:spPr>
        <p:txBody>
          <a:bodyPr wrap="none" anchor="ctr">
            <a:prstTxWarp prst="textNoShape">
              <a:avLst/>
            </a:prstTxWarp>
          </a:bodyPr>
          <a:lstStyle/>
          <a:p>
            <a:pPr algn="ctr"/>
            <a:r>
              <a:rPr lang="en-US" sz="2000" b="1">
                <a:solidFill>
                  <a:schemeClr val="bg1"/>
                </a:solidFill>
              </a:rPr>
              <a:t>f9</a:t>
            </a:r>
          </a:p>
        </p:txBody>
      </p:sp>
      <p:sp>
        <p:nvSpPr>
          <p:cNvPr id="662531" name="Line 3"/>
          <p:cNvSpPr>
            <a:spLocks noChangeShapeType="1"/>
          </p:cNvSpPr>
          <p:nvPr/>
        </p:nvSpPr>
        <p:spPr bwMode="auto">
          <a:xfrm>
            <a:off x="908050" y="3048000"/>
            <a:ext cx="66040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32" name="Text Box 4"/>
          <p:cNvSpPr txBox="1">
            <a:spLocks noChangeArrowheads="1"/>
          </p:cNvSpPr>
          <p:nvPr/>
        </p:nvSpPr>
        <p:spPr bwMode="auto">
          <a:xfrm>
            <a:off x="642938" y="2732088"/>
            <a:ext cx="366712" cy="336550"/>
          </a:xfrm>
          <a:prstGeom prst="rect">
            <a:avLst/>
          </a:prstGeom>
          <a:noFill/>
          <a:ln w="12700">
            <a:noFill/>
            <a:miter lim="800000"/>
            <a:headEnd/>
            <a:tailEnd/>
          </a:ln>
          <a:effectLst/>
        </p:spPr>
        <p:txBody>
          <a:bodyPr wrap="none">
            <a:prstTxWarp prst="textNoShape">
              <a:avLst/>
            </a:prstTxWarp>
            <a:spAutoFit/>
          </a:bodyPr>
          <a:lstStyle/>
          <a:p>
            <a:r>
              <a:rPr lang="en-US" b="1"/>
              <a:t>IK</a:t>
            </a:r>
          </a:p>
        </p:txBody>
      </p:sp>
      <p:sp>
        <p:nvSpPr>
          <p:cNvPr id="662533" name="Line 5"/>
          <p:cNvSpPr>
            <a:spLocks noChangeShapeType="1"/>
          </p:cNvSpPr>
          <p:nvPr/>
        </p:nvSpPr>
        <p:spPr bwMode="auto">
          <a:xfrm>
            <a:off x="1733550" y="2438400"/>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34" name="Line 6"/>
          <p:cNvSpPr>
            <a:spLocks noChangeShapeType="1"/>
          </p:cNvSpPr>
          <p:nvPr/>
        </p:nvSpPr>
        <p:spPr bwMode="auto">
          <a:xfrm>
            <a:off x="214630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35" name="Line 7"/>
          <p:cNvSpPr>
            <a:spLocks noChangeShapeType="1"/>
          </p:cNvSpPr>
          <p:nvPr/>
        </p:nvSpPr>
        <p:spPr bwMode="auto">
          <a:xfrm>
            <a:off x="305435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36" name="Line 8"/>
          <p:cNvSpPr>
            <a:spLocks noChangeShapeType="1"/>
          </p:cNvSpPr>
          <p:nvPr/>
        </p:nvSpPr>
        <p:spPr bwMode="auto">
          <a:xfrm>
            <a:off x="2667000" y="1600200"/>
            <a:ext cx="0" cy="12192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37" name="Text Box 9"/>
          <p:cNvSpPr txBox="1">
            <a:spLocks noChangeArrowheads="1"/>
          </p:cNvSpPr>
          <p:nvPr/>
        </p:nvSpPr>
        <p:spPr bwMode="auto">
          <a:xfrm>
            <a:off x="2743200" y="1828800"/>
            <a:ext cx="749300" cy="336550"/>
          </a:xfrm>
          <a:prstGeom prst="rect">
            <a:avLst/>
          </a:prstGeom>
          <a:noFill/>
          <a:ln w="12700">
            <a:noFill/>
            <a:miter lim="800000"/>
            <a:headEnd/>
            <a:tailEnd/>
          </a:ln>
          <a:effectLst/>
        </p:spPr>
        <p:txBody>
          <a:bodyPr wrap="none">
            <a:prstTxWarp prst="textNoShape">
              <a:avLst/>
            </a:prstTxWarp>
            <a:spAutoFit/>
          </a:bodyPr>
          <a:lstStyle/>
          <a:p>
            <a:r>
              <a:rPr lang="en-US"/>
              <a:t>FRESH</a:t>
            </a:r>
          </a:p>
        </p:txBody>
      </p:sp>
      <p:sp>
        <p:nvSpPr>
          <p:cNvPr id="662538" name="Text Box 10"/>
          <p:cNvSpPr txBox="1">
            <a:spLocks noChangeArrowheads="1"/>
          </p:cNvSpPr>
          <p:nvPr/>
        </p:nvSpPr>
        <p:spPr bwMode="auto">
          <a:xfrm>
            <a:off x="1131888" y="2178050"/>
            <a:ext cx="952500" cy="336550"/>
          </a:xfrm>
          <a:prstGeom prst="rect">
            <a:avLst/>
          </a:prstGeom>
          <a:noFill/>
          <a:ln w="12700">
            <a:noFill/>
            <a:miter lim="800000"/>
            <a:headEnd/>
            <a:tailEnd/>
          </a:ln>
          <a:effectLst/>
        </p:spPr>
        <p:txBody>
          <a:bodyPr wrap="none">
            <a:prstTxWarp prst="textNoShape">
              <a:avLst/>
            </a:prstTxWarp>
            <a:spAutoFit/>
          </a:bodyPr>
          <a:lstStyle/>
          <a:p>
            <a:r>
              <a:rPr lang="en-US"/>
              <a:t>COUNT-I</a:t>
            </a:r>
          </a:p>
        </p:txBody>
      </p:sp>
      <p:sp>
        <p:nvSpPr>
          <p:cNvPr id="662539" name="Text Box 11"/>
          <p:cNvSpPr txBox="1">
            <a:spLocks noChangeArrowheads="1"/>
          </p:cNvSpPr>
          <p:nvPr/>
        </p:nvSpPr>
        <p:spPr bwMode="auto">
          <a:xfrm>
            <a:off x="1673225" y="1828800"/>
            <a:ext cx="923925" cy="336550"/>
          </a:xfrm>
          <a:prstGeom prst="rect">
            <a:avLst/>
          </a:prstGeom>
          <a:noFill/>
          <a:ln w="12700">
            <a:noFill/>
            <a:miter lim="800000"/>
            <a:headEnd/>
            <a:tailEnd/>
          </a:ln>
          <a:effectLst/>
        </p:spPr>
        <p:txBody>
          <a:bodyPr wrap="none">
            <a:prstTxWarp prst="textNoShape">
              <a:avLst/>
            </a:prstTxWarp>
            <a:spAutoFit/>
          </a:bodyPr>
          <a:lstStyle/>
          <a:p>
            <a:pPr algn="ctr"/>
            <a:r>
              <a:rPr lang="en-US"/>
              <a:t>Message</a:t>
            </a:r>
          </a:p>
        </p:txBody>
      </p:sp>
      <p:sp>
        <p:nvSpPr>
          <p:cNvPr id="662540" name="Text Box 12"/>
          <p:cNvSpPr txBox="1">
            <a:spLocks noChangeArrowheads="1"/>
          </p:cNvSpPr>
          <p:nvPr/>
        </p:nvSpPr>
        <p:spPr bwMode="auto">
          <a:xfrm>
            <a:off x="2311400" y="1296988"/>
            <a:ext cx="1584325" cy="336550"/>
          </a:xfrm>
          <a:prstGeom prst="rect">
            <a:avLst/>
          </a:prstGeom>
          <a:noFill/>
          <a:ln w="12700">
            <a:noFill/>
            <a:miter lim="800000"/>
            <a:headEnd/>
            <a:tailEnd/>
          </a:ln>
          <a:effectLst/>
        </p:spPr>
        <p:txBody>
          <a:bodyPr wrap="none">
            <a:prstTxWarp prst="textNoShape">
              <a:avLst/>
            </a:prstTxWarp>
            <a:spAutoFit/>
          </a:bodyPr>
          <a:lstStyle/>
          <a:p>
            <a:r>
              <a:rPr lang="en-US"/>
              <a:t>Direction (1bit)</a:t>
            </a:r>
          </a:p>
        </p:txBody>
      </p:sp>
      <p:sp>
        <p:nvSpPr>
          <p:cNvPr id="662541" name="Line 13"/>
          <p:cNvSpPr>
            <a:spLocks noChangeShapeType="1"/>
          </p:cNvSpPr>
          <p:nvPr/>
        </p:nvSpPr>
        <p:spPr bwMode="auto">
          <a:xfrm>
            <a:off x="2393950" y="3352800"/>
            <a:ext cx="0" cy="5334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42" name="Line 14"/>
          <p:cNvSpPr>
            <a:spLocks noChangeShapeType="1"/>
          </p:cNvSpPr>
          <p:nvPr/>
        </p:nvSpPr>
        <p:spPr bwMode="auto">
          <a:xfrm>
            <a:off x="5200650" y="1600200"/>
            <a:ext cx="0" cy="2895600"/>
          </a:xfrm>
          <a:prstGeom prst="line">
            <a:avLst/>
          </a:prstGeom>
          <a:noFill/>
          <a:ln w="12700">
            <a:solidFill>
              <a:schemeClr val="tx1"/>
            </a:solidFill>
            <a:prstDash val="sysDot"/>
            <a:round/>
            <a:headEnd/>
            <a:tailEnd/>
          </a:ln>
          <a:effectLst/>
        </p:spPr>
        <p:txBody>
          <a:bodyPr>
            <a:prstTxWarp prst="textNoShape">
              <a:avLst/>
            </a:prstTxWarp>
          </a:bodyPr>
          <a:lstStyle/>
          <a:p>
            <a:endParaRPr lang="en-US"/>
          </a:p>
        </p:txBody>
      </p:sp>
      <p:sp>
        <p:nvSpPr>
          <p:cNvPr id="662543" name="Rectangle 15"/>
          <p:cNvSpPr>
            <a:spLocks noChangeArrowheads="1"/>
          </p:cNvSpPr>
          <p:nvPr/>
        </p:nvSpPr>
        <p:spPr bwMode="auto">
          <a:xfrm>
            <a:off x="7199313" y="2819400"/>
            <a:ext cx="1651000" cy="533400"/>
          </a:xfrm>
          <a:prstGeom prst="rect">
            <a:avLst/>
          </a:prstGeom>
          <a:solidFill>
            <a:srgbClr val="2E4F66"/>
          </a:solidFill>
          <a:ln w="12700">
            <a:solidFill>
              <a:schemeClr val="tx1"/>
            </a:solidFill>
            <a:miter lim="800000"/>
            <a:headEnd/>
            <a:tailEnd/>
          </a:ln>
          <a:effectLst/>
        </p:spPr>
        <p:txBody>
          <a:bodyPr wrap="none" anchor="ctr">
            <a:prstTxWarp prst="textNoShape">
              <a:avLst/>
            </a:prstTxWarp>
          </a:bodyPr>
          <a:lstStyle/>
          <a:p>
            <a:pPr algn="ctr"/>
            <a:r>
              <a:rPr lang="en-US" sz="2000" b="1">
                <a:solidFill>
                  <a:schemeClr val="bg1"/>
                </a:solidFill>
              </a:rPr>
              <a:t>f9</a:t>
            </a:r>
          </a:p>
        </p:txBody>
      </p:sp>
      <p:sp>
        <p:nvSpPr>
          <p:cNvPr id="662544" name="Line 16"/>
          <p:cNvSpPr>
            <a:spLocks noChangeShapeType="1"/>
          </p:cNvSpPr>
          <p:nvPr/>
        </p:nvSpPr>
        <p:spPr bwMode="auto">
          <a:xfrm>
            <a:off x="6538913" y="3048000"/>
            <a:ext cx="660400" cy="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45" name="Text Box 17"/>
          <p:cNvSpPr txBox="1">
            <a:spLocks noChangeArrowheads="1"/>
          </p:cNvSpPr>
          <p:nvPr/>
        </p:nvSpPr>
        <p:spPr bwMode="auto">
          <a:xfrm>
            <a:off x="6273800" y="2732088"/>
            <a:ext cx="366713" cy="336550"/>
          </a:xfrm>
          <a:prstGeom prst="rect">
            <a:avLst/>
          </a:prstGeom>
          <a:noFill/>
          <a:ln w="12700">
            <a:noFill/>
            <a:miter lim="800000"/>
            <a:headEnd/>
            <a:tailEnd/>
          </a:ln>
          <a:effectLst/>
        </p:spPr>
        <p:txBody>
          <a:bodyPr wrap="none">
            <a:prstTxWarp prst="textNoShape">
              <a:avLst/>
            </a:prstTxWarp>
            <a:spAutoFit/>
          </a:bodyPr>
          <a:lstStyle/>
          <a:p>
            <a:r>
              <a:rPr lang="en-US" b="1"/>
              <a:t>IK</a:t>
            </a:r>
          </a:p>
        </p:txBody>
      </p:sp>
      <p:sp>
        <p:nvSpPr>
          <p:cNvPr id="662546" name="Line 18"/>
          <p:cNvSpPr>
            <a:spLocks noChangeShapeType="1"/>
          </p:cNvSpPr>
          <p:nvPr/>
        </p:nvSpPr>
        <p:spPr bwMode="auto">
          <a:xfrm>
            <a:off x="8024813" y="3352800"/>
            <a:ext cx="0" cy="5334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47" name="Text Box 19"/>
          <p:cNvSpPr txBox="1">
            <a:spLocks noChangeArrowheads="1"/>
          </p:cNvSpPr>
          <p:nvPr/>
        </p:nvSpPr>
        <p:spPr bwMode="auto">
          <a:xfrm>
            <a:off x="1371600" y="4191000"/>
            <a:ext cx="2106613" cy="366713"/>
          </a:xfrm>
          <a:prstGeom prst="rect">
            <a:avLst/>
          </a:prstGeom>
          <a:noFill/>
          <a:ln w="12700">
            <a:noFill/>
            <a:miter lim="800000"/>
            <a:headEnd/>
            <a:tailEnd/>
          </a:ln>
          <a:effectLst/>
        </p:spPr>
        <p:txBody>
          <a:bodyPr wrap="none">
            <a:prstTxWarp prst="textNoShape">
              <a:avLst/>
            </a:prstTxWarp>
            <a:spAutoFit/>
          </a:bodyPr>
          <a:lstStyle/>
          <a:p>
            <a:r>
              <a:rPr lang="en-US" sz="1800" b="1"/>
              <a:t>Sender:  MS (RNC)</a:t>
            </a:r>
          </a:p>
        </p:txBody>
      </p:sp>
      <p:sp>
        <p:nvSpPr>
          <p:cNvPr id="662548" name="Text Box 20"/>
          <p:cNvSpPr txBox="1">
            <a:spLocks noChangeArrowheads="1"/>
          </p:cNvSpPr>
          <p:nvPr/>
        </p:nvSpPr>
        <p:spPr bwMode="auto">
          <a:xfrm>
            <a:off x="6911975" y="4191000"/>
            <a:ext cx="2230438" cy="366713"/>
          </a:xfrm>
          <a:prstGeom prst="rect">
            <a:avLst/>
          </a:prstGeom>
          <a:noFill/>
          <a:ln w="12700">
            <a:noFill/>
            <a:miter lim="800000"/>
            <a:headEnd/>
            <a:tailEnd/>
          </a:ln>
          <a:effectLst/>
        </p:spPr>
        <p:txBody>
          <a:bodyPr wrap="none">
            <a:prstTxWarp prst="textNoShape">
              <a:avLst/>
            </a:prstTxWarp>
            <a:spAutoFit/>
          </a:bodyPr>
          <a:lstStyle/>
          <a:p>
            <a:r>
              <a:rPr lang="en-US" sz="1800" b="1"/>
              <a:t>Receiver: RNC (MS)</a:t>
            </a:r>
          </a:p>
        </p:txBody>
      </p:sp>
      <p:sp>
        <p:nvSpPr>
          <p:cNvPr id="662549" name="Line 21"/>
          <p:cNvSpPr>
            <a:spLocks noChangeShapeType="1"/>
          </p:cNvSpPr>
          <p:nvPr/>
        </p:nvSpPr>
        <p:spPr bwMode="auto">
          <a:xfrm>
            <a:off x="7366000" y="2438400"/>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50" name="Line 22"/>
          <p:cNvSpPr>
            <a:spLocks noChangeShapeType="1"/>
          </p:cNvSpPr>
          <p:nvPr/>
        </p:nvSpPr>
        <p:spPr bwMode="auto">
          <a:xfrm>
            <a:off x="777875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51" name="Line 23"/>
          <p:cNvSpPr>
            <a:spLocks noChangeShapeType="1"/>
          </p:cNvSpPr>
          <p:nvPr/>
        </p:nvSpPr>
        <p:spPr bwMode="auto">
          <a:xfrm>
            <a:off x="8686800" y="2133600"/>
            <a:ext cx="0" cy="685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52" name="Line 24"/>
          <p:cNvSpPr>
            <a:spLocks noChangeShapeType="1"/>
          </p:cNvSpPr>
          <p:nvPr/>
        </p:nvSpPr>
        <p:spPr bwMode="auto">
          <a:xfrm>
            <a:off x="8299450" y="1600200"/>
            <a:ext cx="0" cy="12192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62553" name="Text Box 25"/>
          <p:cNvSpPr txBox="1">
            <a:spLocks noChangeArrowheads="1"/>
          </p:cNvSpPr>
          <p:nvPr/>
        </p:nvSpPr>
        <p:spPr bwMode="auto">
          <a:xfrm>
            <a:off x="8375650" y="1828800"/>
            <a:ext cx="749300" cy="336550"/>
          </a:xfrm>
          <a:prstGeom prst="rect">
            <a:avLst/>
          </a:prstGeom>
          <a:noFill/>
          <a:ln w="12700">
            <a:noFill/>
            <a:miter lim="800000"/>
            <a:headEnd/>
            <a:tailEnd/>
          </a:ln>
          <a:effectLst/>
        </p:spPr>
        <p:txBody>
          <a:bodyPr wrap="none">
            <a:prstTxWarp prst="textNoShape">
              <a:avLst/>
            </a:prstTxWarp>
            <a:spAutoFit/>
          </a:bodyPr>
          <a:lstStyle/>
          <a:p>
            <a:r>
              <a:rPr lang="en-US"/>
              <a:t>FRESH</a:t>
            </a:r>
          </a:p>
        </p:txBody>
      </p:sp>
      <p:sp>
        <p:nvSpPr>
          <p:cNvPr id="662554" name="Text Box 26"/>
          <p:cNvSpPr txBox="1">
            <a:spLocks noChangeArrowheads="1"/>
          </p:cNvSpPr>
          <p:nvPr/>
        </p:nvSpPr>
        <p:spPr bwMode="auto">
          <a:xfrm>
            <a:off x="6764338" y="2178050"/>
            <a:ext cx="952500" cy="336550"/>
          </a:xfrm>
          <a:prstGeom prst="rect">
            <a:avLst/>
          </a:prstGeom>
          <a:noFill/>
          <a:ln w="12700">
            <a:noFill/>
            <a:miter lim="800000"/>
            <a:headEnd/>
            <a:tailEnd/>
          </a:ln>
          <a:effectLst/>
        </p:spPr>
        <p:txBody>
          <a:bodyPr wrap="none">
            <a:prstTxWarp prst="textNoShape">
              <a:avLst/>
            </a:prstTxWarp>
            <a:spAutoFit/>
          </a:bodyPr>
          <a:lstStyle/>
          <a:p>
            <a:r>
              <a:rPr lang="en-US"/>
              <a:t>COUNT-I</a:t>
            </a:r>
          </a:p>
        </p:txBody>
      </p:sp>
      <p:sp>
        <p:nvSpPr>
          <p:cNvPr id="662555" name="Text Box 27"/>
          <p:cNvSpPr txBox="1">
            <a:spLocks noChangeArrowheads="1"/>
          </p:cNvSpPr>
          <p:nvPr/>
        </p:nvSpPr>
        <p:spPr bwMode="auto">
          <a:xfrm>
            <a:off x="7305675" y="1828800"/>
            <a:ext cx="923925" cy="336550"/>
          </a:xfrm>
          <a:prstGeom prst="rect">
            <a:avLst/>
          </a:prstGeom>
          <a:noFill/>
          <a:ln w="12700">
            <a:noFill/>
            <a:miter lim="800000"/>
            <a:headEnd/>
            <a:tailEnd/>
          </a:ln>
          <a:effectLst/>
        </p:spPr>
        <p:txBody>
          <a:bodyPr wrap="none">
            <a:prstTxWarp prst="textNoShape">
              <a:avLst/>
            </a:prstTxWarp>
            <a:spAutoFit/>
          </a:bodyPr>
          <a:lstStyle/>
          <a:p>
            <a:pPr algn="ctr"/>
            <a:r>
              <a:rPr lang="en-US"/>
              <a:t>Message</a:t>
            </a:r>
          </a:p>
        </p:txBody>
      </p:sp>
      <p:sp>
        <p:nvSpPr>
          <p:cNvPr id="662556" name="Text Box 28"/>
          <p:cNvSpPr txBox="1">
            <a:spLocks noChangeArrowheads="1"/>
          </p:cNvSpPr>
          <p:nvPr/>
        </p:nvSpPr>
        <p:spPr bwMode="auto">
          <a:xfrm>
            <a:off x="7943850" y="1296988"/>
            <a:ext cx="1584325" cy="336550"/>
          </a:xfrm>
          <a:prstGeom prst="rect">
            <a:avLst/>
          </a:prstGeom>
          <a:noFill/>
          <a:ln w="12700">
            <a:noFill/>
            <a:miter lim="800000"/>
            <a:headEnd/>
            <a:tailEnd/>
          </a:ln>
          <a:effectLst/>
        </p:spPr>
        <p:txBody>
          <a:bodyPr wrap="none">
            <a:prstTxWarp prst="textNoShape">
              <a:avLst/>
            </a:prstTxWarp>
            <a:spAutoFit/>
          </a:bodyPr>
          <a:lstStyle/>
          <a:p>
            <a:r>
              <a:rPr lang="en-US"/>
              <a:t>Direction (1bit)</a:t>
            </a:r>
          </a:p>
        </p:txBody>
      </p:sp>
      <p:sp>
        <p:nvSpPr>
          <p:cNvPr id="662557" name="Rectangle 29"/>
          <p:cNvSpPr>
            <a:spLocks noChangeArrowheads="1"/>
          </p:cNvSpPr>
          <p:nvPr/>
        </p:nvSpPr>
        <p:spPr bwMode="auto">
          <a:xfrm>
            <a:off x="1624013" y="3873500"/>
            <a:ext cx="1541462" cy="336550"/>
          </a:xfrm>
          <a:prstGeom prst="rect">
            <a:avLst/>
          </a:prstGeom>
          <a:noFill/>
          <a:ln w="9525">
            <a:noFill/>
            <a:miter lim="800000"/>
            <a:headEnd/>
            <a:tailEnd/>
          </a:ln>
          <a:effectLst/>
        </p:spPr>
        <p:txBody>
          <a:bodyPr wrap="none" anchor="ctr">
            <a:prstTxWarp prst="textNoShape">
              <a:avLst/>
            </a:prstTxWarp>
            <a:spAutoFit/>
          </a:bodyPr>
          <a:lstStyle/>
          <a:p>
            <a:pPr algn="ctr"/>
            <a:r>
              <a:rPr lang="en-US"/>
              <a:t>MAC-I (XMAC-I)</a:t>
            </a:r>
          </a:p>
        </p:txBody>
      </p:sp>
      <p:sp>
        <p:nvSpPr>
          <p:cNvPr id="662558" name="Rectangle 30"/>
          <p:cNvSpPr>
            <a:spLocks noChangeArrowheads="1"/>
          </p:cNvSpPr>
          <p:nvPr/>
        </p:nvSpPr>
        <p:spPr bwMode="auto">
          <a:xfrm>
            <a:off x="7262813" y="3873500"/>
            <a:ext cx="1541462" cy="336550"/>
          </a:xfrm>
          <a:prstGeom prst="rect">
            <a:avLst/>
          </a:prstGeom>
          <a:noFill/>
          <a:ln w="9525">
            <a:noFill/>
            <a:miter lim="800000"/>
            <a:headEnd/>
            <a:tailEnd/>
          </a:ln>
          <a:effectLst/>
        </p:spPr>
        <p:txBody>
          <a:bodyPr wrap="none" anchor="ctr">
            <a:prstTxWarp prst="textNoShape">
              <a:avLst/>
            </a:prstTxWarp>
            <a:spAutoFit/>
          </a:bodyPr>
          <a:lstStyle/>
          <a:p>
            <a:pPr algn="ctr"/>
            <a:r>
              <a:rPr lang="en-US"/>
              <a:t>XMAC-I (MAC-I)</a:t>
            </a:r>
          </a:p>
        </p:txBody>
      </p:sp>
      <p:sp>
        <p:nvSpPr>
          <p:cNvPr id="662559" name="Rectangle 31"/>
          <p:cNvSpPr>
            <a:spLocks noGrp="1" noChangeArrowheads="1"/>
          </p:cNvSpPr>
          <p:nvPr>
            <p:ph type="title"/>
          </p:nvPr>
        </p:nvSpPr>
        <p:spPr/>
        <p:txBody>
          <a:bodyPr>
            <a:normAutofit fontScale="90000"/>
          </a:bodyPr>
          <a:lstStyle/>
          <a:p>
            <a:r>
              <a:rPr lang="en-US"/>
              <a:t>UMTS</a:t>
            </a:r>
            <a:r>
              <a:rPr lang="it-IT"/>
              <a:t>: </a:t>
            </a:r>
            <a:r>
              <a:rPr lang="en-US"/>
              <a:t>integrity</a:t>
            </a:r>
            <a:r>
              <a:rPr lang="it-IT"/>
              <a:t>,</a:t>
            </a:r>
            <a:r>
              <a:rPr lang="en-US"/>
              <a:t> both for user data and signaling</a:t>
            </a:r>
            <a:endParaRPr lang="it-IT"/>
          </a:p>
        </p:txBody>
      </p:sp>
      <p:sp>
        <p:nvSpPr>
          <p:cNvPr id="662560" name="Rectangle 32"/>
          <p:cNvSpPr>
            <a:spLocks noGrp="1" noChangeArrowheads="1"/>
          </p:cNvSpPr>
          <p:nvPr>
            <p:ph idx="1"/>
          </p:nvPr>
        </p:nvSpPr>
        <p:spPr>
          <a:xfrm>
            <a:off x="609600" y="4800600"/>
            <a:ext cx="9144000" cy="1524000"/>
          </a:xfrm>
        </p:spPr>
        <p:txBody>
          <a:bodyPr/>
          <a:lstStyle/>
          <a:p>
            <a:pPr>
              <a:lnSpc>
                <a:spcPct val="90000"/>
              </a:lnSpc>
            </a:pPr>
            <a:r>
              <a:rPr lang="en-US" sz="1400" b="1" i="1"/>
              <a:t>COUNT-I</a:t>
            </a:r>
            <a:r>
              <a:rPr lang="en-US" sz="1400"/>
              <a:t> - See COUNT-C</a:t>
            </a:r>
          </a:p>
          <a:p>
            <a:pPr>
              <a:lnSpc>
                <a:spcPct val="90000"/>
              </a:lnSpc>
            </a:pPr>
            <a:r>
              <a:rPr lang="en-US" sz="1400" b="1" i="1"/>
              <a:t>Message</a:t>
            </a:r>
            <a:r>
              <a:rPr lang="en-US" sz="1400"/>
              <a:t> - The message to be integrity-protected</a:t>
            </a:r>
          </a:p>
          <a:p>
            <a:pPr>
              <a:lnSpc>
                <a:spcPct val="90000"/>
              </a:lnSpc>
            </a:pPr>
            <a:r>
              <a:rPr lang="en-US" sz="1400" b="1" i="1"/>
              <a:t>Direction</a:t>
            </a:r>
            <a:r>
              <a:rPr lang="en-US" sz="1400"/>
              <a:t> - See previous slide</a:t>
            </a:r>
          </a:p>
          <a:p>
            <a:pPr>
              <a:lnSpc>
                <a:spcPct val="90000"/>
              </a:lnSpc>
            </a:pPr>
            <a:r>
              <a:rPr lang="en-US" sz="1400" b="1" i="1"/>
              <a:t>FRESH</a:t>
            </a:r>
            <a:r>
              <a:rPr lang="en-US" sz="1400"/>
              <a:t> - A nonce that the network sends to MS before beginning ciphering. Its value changes every time an MS performs an Attach procedure. It prevents an MS (network) from reusing the same integrity codes twice (replay attack)</a:t>
            </a:r>
          </a:p>
        </p:txBody>
      </p:sp>
      <p:sp>
        <p:nvSpPr>
          <p:cNvPr id="34" name="Footer Placeholder 33"/>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4B4B2061-1B33-CA44-BCA0-AC234BC9AA4D}"/>
              </a:ext>
            </a:extLst>
          </p:cNvPr>
          <p:cNvSpPr>
            <a:spLocks noGrp="1"/>
          </p:cNvSpPr>
          <p:nvPr>
            <p:ph type="sldNum" sz="quarter" idx="4"/>
          </p:nvPr>
        </p:nvSpPr>
        <p:spPr/>
        <p:txBody>
          <a:bodyPr/>
          <a:lstStyle/>
          <a:p>
            <a:fld id="{B84B3C10-9994-8E41-AB6D-EA22F067525F}"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a:t>UMTS: the Kasumi algorithm</a:t>
            </a:r>
          </a:p>
        </p:txBody>
      </p:sp>
      <p:sp>
        <p:nvSpPr>
          <p:cNvPr id="664579" name="Rectangle 3"/>
          <p:cNvSpPr>
            <a:spLocks noGrp="1" noChangeArrowheads="1"/>
          </p:cNvSpPr>
          <p:nvPr>
            <p:ph idx="1"/>
          </p:nvPr>
        </p:nvSpPr>
        <p:spPr/>
        <p:txBody>
          <a:bodyPr/>
          <a:lstStyle/>
          <a:p>
            <a:r>
              <a:rPr lang="en-US"/>
              <a:t>Kasumi is a simmetric block cipher</a:t>
            </a:r>
          </a:p>
          <a:p>
            <a:pPr lvl="1"/>
            <a:r>
              <a:rPr lang="en-US"/>
              <a:t>Block size is 64 bit</a:t>
            </a:r>
          </a:p>
          <a:p>
            <a:pPr lvl="1"/>
            <a:r>
              <a:rPr lang="en-US"/>
              <a:t>Based on a Feistel-like scheme with eight rounds</a:t>
            </a:r>
          </a:p>
          <a:p>
            <a:r>
              <a:rPr lang="en-US"/>
              <a:t>Both f8 and f9 are based on Kasumi</a:t>
            </a:r>
          </a:p>
          <a:p>
            <a:r>
              <a:rPr lang="en-US"/>
              <a:t>Patented by Mitsubishi</a:t>
            </a:r>
          </a:p>
          <a:p>
            <a:r>
              <a:rPr lang="en-US"/>
              <a:t>To date it has been extensively cryptanalyzed, without finding any significant flaws</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53B8B006-5163-F047-9DB3-8B4AFD210775}"/>
              </a:ext>
            </a:extLst>
          </p:cNvPr>
          <p:cNvSpPr>
            <a:spLocks noGrp="1"/>
          </p:cNvSpPr>
          <p:nvPr>
            <p:ph type="sldNum" sz="quarter" idx="4"/>
          </p:nvPr>
        </p:nvSpPr>
        <p:spPr/>
        <p:txBody>
          <a:bodyPr/>
          <a:lstStyle/>
          <a:p>
            <a:fld id="{B84B3C10-9994-8E41-AB6D-EA22F067525F}"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dirty="0"/>
              <a:t>Security in UMTS/LTE</a:t>
            </a:r>
          </a:p>
        </p:txBody>
      </p:sp>
      <p:sp>
        <p:nvSpPr>
          <p:cNvPr id="666627" name="Rectangle 3"/>
          <p:cNvSpPr>
            <a:spLocks noGrp="1" noChangeArrowheads="1"/>
          </p:cNvSpPr>
          <p:nvPr>
            <p:ph idx="1"/>
          </p:nvPr>
        </p:nvSpPr>
        <p:spPr/>
        <p:txBody>
          <a:bodyPr>
            <a:normAutofit/>
          </a:bodyPr>
          <a:lstStyle/>
          <a:p>
            <a:r>
              <a:rPr lang="en-US" sz="2400"/>
              <a:t>“Security by obscurity” replaced by “security by expert design”</a:t>
            </a:r>
          </a:p>
          <a:p>
            <a:r>
              <a:rPr lang="en-US" sz="2400" dirty="0"/>
              <a:t>Authentication protocol, ciphering suite and the type of security credentials have been designed specifically for the wireless environment</a:t>
            </a:r>
          </a:p>
          <a:p>
            <a:pPr lvl="1"/>
            <a:r>
              <a:rPr lang="en-US" sz="2400" dirty="0"/>
              <a:t>For example, avoid the use of asymmetric cryptography</a:t>
            </a:r>
          </a:p>
          <a:p>
            <a:pPr lvl="1"/>
            <a:r>
              <a:rPr lang="en-US" sz="2400" dirty="0"/>
              <a:t>Not necessarily good for environments other than 3G UMTS, though (e.g., authentication protocol requires re-synchronization in certain cases, might be too inefficient for low-bandwidth/high-latency links)</a:t>
            </a:r>
          </a:p>
          <a:p>
            <a:r>
              <a:rPr lang="en-US" sz="2400" b="1" i="1" dirty="0"/>
              <a:t>Once again, security in the terrestrial part of the network is left to “keeping its boundaries secure”</a:t>
            </a:r>
            <a:endParaRPr lang="en-US" sz="2400" dirty="0"/>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BCF71021-C7E8-9346-8B04-23989F62853C}"/>
              </a:ext>
            </a:extLst>
          </p:cNvPr>
          <p:cNvSpPr>
            <a:spLocks noGrp="1"/>
          </p:cNvSpPr>
          <p:nvPr>
            <p:ph type="sldNum" sz="quarter" idx="4"/>
          </p:nvPr>
        </p:nvSpPr>
        <p:spPr/>
        <p:txBody>
          <a:bodyPr/>
          <a:lstStyle/>
          <a:p>
            <a:fld id="{B84B3C10-9994-8E41-AB6D-EA22F067525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Simple vulnerabilities in 2/3/4G and bug fixes with 5G</a:t>
            </a:r>
          </a:p>
        </p:txBody>
      </p:sp>
      <p:sp>
        <p:nvSpPr>
          <p:cNvPr id="4" name="Text Placeholder 3"/>
          <p:cNvSpPr>
            <a:spLocks noGrp="1"/>
          </p:cNvSpPr>
          <p:nvPr>
            <p:ph type="body" idx="1"/>
          </p:nvPr>
        </p:nvSpPr>
        <p:spPr/>
        <p:txBody>
          <a:bodyPr/>
          <a:lstStyle/>
          <a:p>
            <a:endParaRPr lang="it-IT"/>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8BDD7C27-4A6E-6644-A6A4-687585EF075D}"/>
              </a:ext>
            </a:extLst>
          </p:cNvPr>
          <p:cNvSpPr>
            <a:spLocks noGrp="1"/>
          </p:cNvSpPr>
          <p:nvPr>
            <p:ph type="sldNum" sz="quarter" idx="4"/>
          </p:nvPr>
        </p:nvSpPr>
        <p:spPr/>
        <p:txBody>
          <a:bodyPr/>
          <a:lstStyle/>
          <a:p>
            <a:fld id="{B84B3C10-9994-8E41-AB6D-EA22F067525F}" type="slidenum">
              <a:rPr lang="en-US" smtClean="0"/>
              <a:pPr/>
              <a:t>26</a:t>
            </a:fld>
            <a:endParaRPr lang="en-US" dirty="0"/>
          </a:p>
        </p:txBody>
      </p:sp>
    </p:spTree>
    <p:extLst>
      <p:ext uri="{BB962C8B-B14F-4D97-AF65-F5344CB8AC3E}">
        <p14:creationId xmlns:p14="http://schemas.microsoft.com/office/powerpoint/2010/main" val="305905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19C5-DCB4-EA4D-BC21-D19467AFD914}"/>
              </a:ext>
            </a:extLst>
          </p:cNvPr>
          <p:cNvSpPr>
            <a:spLocks noGrp="1"/>
          </p:cNvSpPr>
          <p:nvPr>
            <p:ph type="title"/>
          </p:nvPr>
        </p:nvSpPr>
        <p:spPr/>
        <p:txBody>
          <a:bodyPr/>
          <a:lstStyle/>
          <a:p>
            <a:r>
              <a:rPr lang="en-US" dirty="0"/>
              <a:t>Security in UMTS/LTE: problems with TMSI</a:t>
            </a:r>
          </a:p>
        </p:txBody>
      </p:sp>
      <p:sp>
        <p:nvSpPr>
          <p:cNvPr id="3" name="Content Placeholder 2">
            <a:extLst>
              <a:ext uri="{FF2B5EF4-FFF2-40B4-BE49-F238E27FC236}">
                <a16:creationId xmlns:a16="http://schemas.microsoft.com/office/drawing/2014/main" id="{9967B175-3309-9A47-8787-8AC97F47D875}"/>
              </a:ext>
            </a:extLst>
          </p:cNvPr>
          <p:cNvSpPr>
            <a:spLocks noGrp="1"/>
          </p:cNvSpPr>
          <p:nvPr>
            <p:ph idx="1"/>
          </p:nvPr>
        </p:nvSpPr>
        <p:spPr/>
        <p:txBody>
          <a:bodyPr>
            <a:normAutofit/>
          </a:bodyPr>
          <a:lstStyle/>
          <a:p>
            <a:r>
              <a:rPr lang="en-US" sz="2000" dirty="0"/>
              <a:t>While cryptographically secure, UMTS/LTE exhibit vulnerability with TMSI</a:t>
            </a:r>
          </a:p>
          <a:p>
            <a:pPr lvl="1"/>
            <a:r>
              <a:rPr lang="en-US" sz="1800" dirty="0"/>
              <a:t>Attackers can easily force mobile nodes in exposing their real IMSIs</a:t>
            </a:r>
          </a:p>
          <a:p>
            <a:r>
              <a:rPr lang="en-US" sz="2000" dirty="0"/>
              <a:t>Basic recipe:</a:t>
            </a:r>
          </a:p>
          <a:p>
            <a:pPr lvl="1"/>
            <a:r>
              <a:rPr lang="en-US" sz="1800" dirty="0"/>
              <a:t>1) set up a rogue </a:t>
            </a:r>
            <a:r>
              <a:rPr lang="en-US" sz="1800" dirty="0" err="1"/>
              <a:t>eNB</a:t>
            </a:r>
            <a:r>
              <a:rPr lang="en-US" sz="1800" dirty="0"/>
              <a:t> posing as user’s network</a:t>
            </a:r>
          </a:p>
          <a:p>
            <a:pPr lvl="1"/>
            <a:r>
              <a:rPr lang="en-US" sz="1800" dirty="0"/>
              <a:t>2) force MS disconnecting from network using jammer</a:t>
            </a:r>
          </a:p>
          <a:p>
            <a:pPr lvl="1"/>
            <a:r>
              <a:rPr lang="en-US" sz="1800" dirty="0"/>
              <a:t>3) wait for MS to re-connect to rogue </a:t>
            </a:r>
            <a:r>
              <a:rPr lang="en-US" sz="1800" dirty="0" err="1"/>
              <a:t>eNB</a:t>
            </a:r>
            <a:endParaRPr lang="en-US" sz="1800" dirty="0"/>
          </a:p>
          <a:p>
            <a:pPr lvl="1"/>
            <a:r>
              <a:rPr lang="en-US" sz="1800" dirty="0"/>
              <a:t>4) capture IMSI and disappear</a:t>
            </a:r>
          </a:p>
          <a:p>
            <a:pPr lvl="1"/>
            <a:endParaRPr lang="en-US" sz="1800" dirty="0"/>
          </a:p>
        </p:txBody>
      </p:sp>
      <p:sp>
        <p:nvSpPr>
          <p:cNvPr id="4" name="Footer Placeholder 3">
            <a:extLst>
              <a:ext uri="{FF2B5EF4-FFF2-40B4-BE49-F238E27FC236}">
                <a16:creationId xmlns:a16="http://schemas.microsoft.com/office/drawing/2014/main" id="{127F2E94-9C6E-1145-9300-A733F9C4C423}"/>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grpSp>
        <p:nvGrpSpPr>
          <p:cNvPr id="16" name="Group 15">
            <a:extLst>
              <a:ext uri="{FF2B5EF4-FFF2-40B4-BE49-F238E27FC236}">
                <a16:creationId xmlns:a16="http://schemas.microsoft.com/office/drawing/2014/main" id="{44992030-72C8-9B49-8877-ADD9C4127DBC}"/>
              </a:ext>
            </a:extLst>
          </p:cNvPr>
          <p:cNvGrpSpPr>
            <a:grpSpLocks noChangeAspect="1"/>
          </p:cNvGrpSpPr>
          <p:nvPr/>
        </p:nvGrpSpPr>
        <p:grpSpPr>
          <a:xfrm>
            <a:off x="1813527" y="4503889"/>
            <a:ext cx="461560" cy="740271"/>
            <a:chOff x="5457056" y="3658419"/>
            <a:chExt cx="566976" cy="909343"/>
          </a:xfrm>
        </p:grpSpPr>
        <p:pic>
          <p:nvPicPr>
            <p:cNvPr id="6" name="Picture 67" descr="cdmaphone">
              <a:extLst>
                <a:ext uri="{FF2B5EF4-FFF2-40B4-BE49-F238E27FC236}">
                  <a16:creationId xmlns:a16="http://schemas.microsoft.com/office/drawing/2014/main" id="{37AF4FFD-5466-D64D-BDAE-90B7BBDEC4AA}"/>
                </a:ext>
              </a:extLst>
            </p:cNvPr>
            <p:cNvPicPr>
              <a:picLocks noChangeAspect="1" noChangeArrowheads="1"/>
            </p:cNvPicPr>
            <p:nvPr/>
          </p:nvPicPr>
          <p:blipFill>
            <a:blip r:embed="rId2"/>
            <a:srcRect/>
            <a:stretch>
              <a:fillRect/>
            </a:stretch>
          </p:blipFill>
          <p:spPr bwMode="auto">
            <a:xfrm>
              <a:off x="5783981" y="3958162"/>
              <a:ext cx="240051" cy="609600"/>
            </a:xfrm>
            <a:prstGeom prst="rect">
              <a:avLst/>
            </a:prstGeom>
            <a:noFill/>
          </p:spPr>
        </p:pic>
        <p:sp>
          <p:nvSpPr>
            <p:cNvPr id="7" name="Text Box 68">
              <a:extLst>
                <a:ext uri="{FF2B5EF4-FFF2-40B4-BE49-F238E27FC236}">
                  <a16:creationId xmlns:a16="http://schemas.microsoft.com/office/drawing/2014/main" id="{8B31774C-2B86-7448-BF3D-269E6F1661DA}"/>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20" name="Picture 19" descr="A close up of a device&#10;&#10;Description automatically generated">
            <a:extLst>
              <a:ext uri="{FF2B5EF4-FFF2-40B4-BE49-F238E27FC236}">
                <a16:creationId xmlns:a16="http://schemas.microsoft.com/office/drawing/2014/main" id="{4798BA6F-3475-D74A-B0CC-EE7F1D2076B5}"/>
              </a:ext>
            </a:extLst>
          </p:cNvPr>
          <p:cNvPicPr>
            <a:picLocks noChangeAspect="1"/>
          </p:cNvPicPr>
          <p:nvPr/>
        </p:nvPicPr>
        <p:blipFill>
          <a:blip r:embed="rId3"/>
          <a:stretch>
            <a:fillRect/>
          </a:stretch>
        </p:blipFill>
        <p:spPr>
          <a:xfrm>
            <a:off x="2367635" y="5409442"/>
            <a:ext cx="786671" cy="786671"/>
          </a:xfrm>
          <a:prstGeom prst="rect">
            <a:avLst/>
          </a:prstGeom>
        </p:spPr>
      </p:pic>
      <p:pic>
        <p:nvPicPr>
          <p:cNvPr id="24" name="Picture 23" descr="A picture containing clothing, wheel&#10;&#10;Description automatically generated">
            <a:extLst>
              <a:ext uri="{FF2B5EF4-FFF2-40B4-BE49-F238E27FC236}">
                <a16:creationId xmlns:a16="http://schemas.microsoft.com/office/drawing/2014/main" id="{B9516258-EF01-944F-81F2-AF47541D5162}"/>
              </a:ext>
            </a:extLst>
          </p:cNvPr>
          <p:cNvPicPr>
            <a:picLocks noChangeAspect="1"/>
          </p:cNvPicPr>
          <p:nvPr/>
        </p:nvPicPr>
        <p:blipFill>
          <a:blip r:embed="rId4"/>
          <a:stretch>
            <a:fillRect/>
          </a:stretch>
        </p:blipFill>
        <p:spPr>
          <a:xfrm>
            <a:off x="2865718" y="5705873"/>
            <a:ext cx="441297" cy="675455"/>
          </a:xfrm>
          <a:prstGeom prst="rect">
            <a:avLst/>
          </a:prstGeom>
        </p:spPr>
      </p:pic>
      <p:cxnSp>
        <p:nvCxnSpPr>
          <p:cNvPr id="26" name="Straight Arrow Connector 25">
            <a:extLst>
              <a:ext uri="{FF2B5EF4-FFF2-40B4-BE49-F238E27FC236}">
                <a16:creationId xmlns:a16="http://schemas.microsoft.com/office/drawing/2014/main" id="{3B60B5B7-EC5B-9344-94D3-8FEB084C0043}"/>
              </a:ext>
            </a:extLst>
          </p:cNvPr>
          <p:cNvCxnSpPr>
            <a:cxnSpLocks/>
          </p:cNvCxnSpPr>
          <p:nvPr/>
        </p:nvCxnSpPr>
        <p:spPr>
          <a:xfrm flipV="1">
            <a:off x="2318479" y="4214809"/>
            <a:ext cx="741614" cy="516527"/>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1" name="Right Arrow 50">
            <a:extLst>
              <a:ext uri="{FF2B5EF4-FFF2-40B4-BE49-F238E27FC236}">
                <a16:creationId xmlns:a16="http://schemas.microsoft.com/office/drawing/2014/main" id="{156E316A-03B2-3E47-8DD2-B7F260CA1FA8}"/>
              </a:ext>
            </a:extLst>
          </p:cNvPr>
          <p:cNvSpPr/>
          <p:nvPr/>
        </p:nvSpPr>
        <p:spPr>
          <a:xfrm>
            <a:off x="4217041" y="4503889"/>
            <a:ext cx="951983" cy="52619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 name="Slide Number Placeholder 4">
            <a:extLst>
              <a:ext uri="{FF2B5EF4-FFF2-40B4-BE49-F238E27FC236}">
                <a16:creationId xmlns:a16="http://schemas.microsoft.com/office/drawing/2014/main" id="{D4C8E574-3073-B643-AFC1-A141020B95CD}"/>
              </a:ext>
            </a:extLst>
          </p:cNvPr>
          <p:cNvSpPr>
            <a:spLocks noGrp="1"/>
          </p:cNvSpPr>
          <p:nvPr>
            <p:ph type="sldNum" sz="quarter" idx="4"/>
          </p:nvPr>
        </p:nvSpPr>
        <p:spPr/>
        <p:txBody>
          <a:bodyPr/>
          <a:lstStyle/>
          <a:p>
            <a:fld id="{B84B3C10-9994-8E41-AB6D-EA22F067525F}" type="slidenum">
              <a:rPr lang="en-US" smtClean="0"/>
              <a:pPr/>
              <a:t>27</a:t>
            </a:fld>
            <a:endParaRPr lang="en-US" dirty="0"/>
          </a:p>
        </p:txBody>
      </p:sp>
      <p:pic>
        <p:nvPicPr>
          <p:cNvPr id="48" name="Picture 39" descr="towerorigtrans">
            <a:extLst>
              <a:ext uri="{FF2B5EF4-FFF2-40B4-BE49-F238E27FC236}">
                <a16:creationId xmlns:a16="http://schemas.microsoft.com/office/drawing/2014/main" id="{23CA63D5-9234-604B-B7A5-669025F9942F}"/>
              </a:ext>
            </a:extLst>
          </p:cNvPr>
          <p:cNvPicPr>
            <a:picLocks noChangeAspect="1" noChangeArrowheads="1"/>
          </p:cNvPicPr>
          <p:nvPr/>
        </p:nvPicPr>
        <p:blipFill>
          <a:blip r:embed="rId5"/>
          <a:srcRect/>
          <a:stretch>
            <a:fillRect/>
          </a:stretch>
        </p:blipFill>
        <p:spPr bwMode="auto">
          <a:xfrm>
            <a:off x="3269487" y="5010556"/>
            <a:ext cx="444619" cy="704643"/>
          </a:xfrm>
          <a:prstGeom prst="rect">
            <a:avLst/>
          </a:prstGeom>
          <a:noFill/>
          <a:effectLst>
            <a:outerShdw blurRad="50800" dist="50800" dir="5400000" algn="ctr" rotWithShape="0">
              <a:srgbClr val="FFC000"/>
            </a:outerShdw>
          </a:effectLst>
        </p:spPr>
      </p:pic>
      <p:pic>
        <p:nvPicPr>
          <p:cNvPr id="49" name="Picture 39" descr="towerorigtrans">
            <a:extLst>
              <a:ext uri="{FF2B5EF4-FFF2-40B4-BE49-F238E27FC236}">
                <a16:creationId xmlns:a16="http://schemas.microsoft.com/office/drawing/2014/main" id="{7F50502B-E7E1-BA44-A7F8-A436F462F81B}"/>
              </a:ext>
            </a:extLst>
          </p:cNvPr>
          <p:cNvPicPr>
            <a:picLocks noChangeAspect="1" noChangeArrowheads="1"/>
          </p:cNvPicPr>
          <p:nvPr/>
        </p:nvPicPr>
        <p:blipFill>
          <a:blip r:embed="rId5"/>
          <a:srcRect/>
          <a:stretch>
            <a:fillRect/>
          </a:stretch>
        </p:blipFill>
        <p:spPr bwMode="auto">
          <a:xfrm>
            <a:off x="3006670" y="3732469"/>
            <a:ext cx="444619" cy="704643"/>
          </a:xfrm>
          <a:prstGeom prst="rect">
            <a:avLst/>
          </a:prstGeom>
          <a:noFill/>
          <a:effectLst>
            <a:outerShdw blurRad="50800" dist="50800" dir="5400000" algn="ctr" rotWithShape="0">
              <a:srgbClr val="00B050"/>
            </a:outerShdw>
          </a:effectLst>
        </p:spPr>
      </p:pic>
      <p:grpSp>
        <p:nvGrpSpPr>
          <p:cNvPr id="18" name="Group 17">
            <a:extLst>
              <a:ext uri="{FF2B5EF4-FFF2-40B4-BE49-F238E27FC236}">
                <a16:creationId xmlns:a16="http://schemas.microsoft.com/office/drawing/2014/main" id="{6209A3EF-8976-1C4D-A9D4-101E154FE204}"/>
              </a:ext>
            </a:extLst>
          </p:cNvPr>
          <p:cNvGrpSpPr/>
          <p:nvPr/>
        </p:nvGrpSpPr>
        <p:grpSpPr>
          <a:xfrm rot="18442347">
            <a:off x="1737497" y="4806523"/>
            <a:ext cx="1861849" cy="1209551"/>
            <a:chOff x="4547343" y="3068959"/>
            <a:chExt cx="2411522" cy="2411522"/>
          </a:xfrm>
        </p:grpSpPr>
        <p:sp>
          <p:nvSpPr>
            <p:cNvPr id="17" name="Arc 16">
              <a:extLst>
                <a:ext uri="{FF2B5EF4-FFF2-40B4-BE49-F238E27FC236}">
                  <a16:creationId xmlns:a16="http://schemas.microsoft.com/office/drawing/2014/main" id="{D118EEEA-2622-4549-B346-700C5011ECD3}"/>
                </a:ext>
              </a:extLst>
            </p:cNvPr>
            <p:cNvSpPr>
              <a:spLocks noChangeAspect="1"/>
            </p:cNvSpPr>
            <p:nvPr/>
          </p:nvSpPr>
          <p:spPr>
            <a:xfrm>
              <a:off x="4547343" y="3068959"/>
              <a:ext cx="2411522" cy="241152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2" name="Arc 51">
              <a:extLst>
                <a:ext uri="{FF2B5EF4-FFF2-40B4-BE49-F238E27FC236}">
                  <a16:creationId xmlns:a16="http://schemas.microsoft.com/office/drawing/2014/main" id="{839DE0F2-A146-6948-B921-CCAF0831E5B7}"/>
                </a:ext>
              </a:extLst>
            </p:cNvPr>
            <p:cNvSpPr>
              <a:spLocks noChangeAspect="1"/>
            </p:cNvSpPr>
            <p:nvPr/>
          </p:nvSpPr>
          <p:spPr>
            <a:xfrm>
              <a:off x="4737264" y="3318768"/>
              <a:ext cx="1972563" cy="1972563"/>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3" name="Arc 52">
              <a:extLst>
                <a:ext uri="{FF2B5EF4-FFF2-40B4-BE49-F238E27FC236}">
                  <a16:creationId xmlns:a16="http://schemas.microsoft.com/office/drawing/2014/main" id="{0E0D03A6-42E5-6342-9EAA-C4F33ED7CF6A}"/>
                </a:ext>
              </a:extLst>
            </p:cNvPr>
            <p:cNvSpPr>
              <a:spLocks noChangeAspect="1"/>
            </p:cNvSpPr>
            <p:nvPr/>
          </p:nvSpPr>
          <p:spPr>
            <a:xfrm>
              <a:off x="4953000" y="3573016"/>
              <a:ext cx="1454828" cy="1454828"/>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4" name="Arc 53">
              <a:extLst>
                <a:ext uri="{FF2B5EF4-FFF2-40B4-BE49-F238E27FC236}">
                  <a16:creationId xmlns:a16="http://schemas.microsoft.com/office/drawing/2014/main" id="{DD89EE66-BC89-644A-8017-70F0A7AF0798}"/>
                </a:ext>
              </a:extLst>
            </p:cNvPr>
            <p:cNvSpPr>
              <a:spLocks noChangeAspect="1"/>
            </p:cNvSpPr>
            <p:nvPr/>
          </p:nvSpPr>
          <p:spPr>
            <a:xfrm>
              <a:off x="5166532" y="3851693"/>
              <a:ext cx="963032" cy="96303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5" name="Arc 54">
              <a:extLst>
                <a:ext uri="{FF2B5EF4-FFF2-40B4-BE49-F238E27FC236}">
                  <a16:creationId xmlns:a16="http://schemas.microsoft.com/office/drawing/2014/main" id="{4FD644E7-865E-FF47-9DB4-93C170201FE6}"/>
                </a:ext>
              </a:extLst>
            </p:cNvPr>
            <p:cNvSpPr>
              <a:spLocks noChangeAspect="1"/>
            </p:cNvSpPr>
            <p:nvPr/>
          </p:nvSpPr>
          <p:spPr>
            <a:xfrm>
              <a:off x="5383456" y="4057504"/>
              <a:ext cx="542306" cy="542306"/>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grpSp>
      <p:sp>
        <p:nvSpPr>
          <p:cNvPr id="57" name="Text Box 68">
            <a:extLst>
              <a:ext uri="{FF2B5EF4-FFF2-40B4-BE49-F238E27FC236}">
                <a16:creationId xmlns:a16="http://schemas.microsoft.com/office/drawing/2014/main" id="{59165FC1-D1E7-F541-B553-76D076AD0B59}"/>
              </a:ext>
            </a:extLst>
          </p:cNvPr>
          <p:cNvSpPr txBox="1">
            <a:spLocks noChangeArrowheads="1"/>
          </p:cNvSpPr>
          <p:nvPr/>
        </p:nvSpPr>
        <p:spPr bwMode="auto">
          <a:xfrm>
            <a:off x="3577005" y="5096217"/>
            <a:ext cx="567784" cy="461665"/>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rogue</a:t>
            </a:r>
          </a:p>
          <a:p>
            <a:pPr algn="ctr"/>
            <a:r>
              <a:rPr lang="en-US" sz="1200" b="1" dirty="0" err="1">
                <a:latin typeface="Optima" charset="0"/>
              </a:rPr>
              <a:t>eNB</a:t>
            </a:r>
            <a:endParaRPr lang="en-US" sz="1200" b="1" dirty="0">
              <a:latin typeface="Optima" charset="0"/>
            </a:endParaRPr>
          </a:p>
        </p:txBody>
      </p:sp>
      <p:sp>
        <p:nvSpPr>
          <p:cNvPr id="58" name="Text Box 68">
            <a:extLst>
              <a:ext uri="{FF2B5EF4-FFF2-40B4-BE49-F238E27FC236}">
                <a16:creationId xmlns:a16="http://schemas.microsoft.com/office/drawing/2014/main" id="{32211681-1450-6E42-929D-90E91C907950}"/>
              </a:ext>
            </a:extLst>
          </p:cNvPr>
          <p:cNvSpPr txBox="1">
            <a:spLocks noChangeArrowheads="1"/>
          </p:cNvSpPr>
          <p:nvPr/>
        </p:nvSpPr>
        <p:spPr bwMode="auto">
          <a:xfrm>
            <a:off x="3332870" y="3873393"/>
            <a:ext cx="476412"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eNB</a:t>
            </a:r>
            <a:endParaRPr lang="en-US" sz="1200" b="1" dirty="0">
              <a:latin typeface="Optima" charset="0"/>
            </a:endParaRPr>
          </a:p>
        </p:txBody>
      </p:sp>
      <p:grpSp>
        <p:nvGrpSpPr>
          <p:cNvPr id="59" name="Group 58">
            <a:extLst>
              <a:ext uri="{FF2B5EF4-FFF2-40B4-BE49-F238E27FC236}">
                <a16:creationId xmlns:a16="http://schemas.microsoft.com/office/drawing/2014/main" id="{C5423433-E812-BC4E-8B83-FCE304A3CA3B}"/>
              </a:ext>
            </a:extLst>
          </p:cNvPr>
          <p:cNvGrpSpPr>
            <a:grpSpLocks noChangeAspect="1"/>
          </p:cNvGrpSpPr>
          <p:nvPr/>
        </p:nvGrpSpPr>
        <p:grpSpPr>
          <a:xfrm>
            <a:off x="6047862" y="4502032"/>
            <a:ext cx="461560" cy="740271"/>
            <a:chOff x="5457056" y="3658419"/>
            <a:chExt cx="566976" cy="909343"/>
          </a:xfrm>
        </p:grpSpPr>
        <p:pic>
          <p:nvPicPr>
            <p:cNvPr id="60" name="Picture 67" descr="cdmaphone">
              <a:extLst>
                <a:ext uri="{FF2B5EF4-FFF2-40B4-BE49-F238E27FC236}">
                  <a16:creationId xmlns:a16="http://schemas.microsoft.com/office/drawing/2014/main" id="{7E14CB03-AE47-2D4E-A1F1-4C68DA0218D0}"/>
                </a:ext>
              </a:extLst>
            </p:cNvPr>
            <p:cNvPicPr>
              <a:picLocks noChangeAspect="1" noChangeArrowheads="1"/>
            </p:cNvPicPr>
            <p:nvPr/>
          </p:nvPicPr>
          <p:blipFill>
            <a:blip r:embed="rId2"/>
            <a:srcRect/>
            <a:stretch>
              <a:fillRect/>
            </a:stretch>
          </p:blipFill>
          <p:spPr bwMode="auto">
            <a:xfrm>
              <a:off x="5783981" y="3958162"/>
              <a:ext cx="240051" cy="609600"/>
            </a:xfrm>
            <a:prstGeom prst="rect">
              <a:avLst/>
            </a:prstGeom>
            <a:noFill/>
          </p:spPr>
        </p:pic>
        <p:sp>
          <p:nvSpPr>
            <p:cNvPr id="61" name="Text Box 68">
              <a:extLst>
                <a:ext uri="{FF2B5EF4-FFF2-40B4-BE49-F238E27FC236}">
                  <a16:creationId xmlns:a16="http://schemas.microsoft.com/office/drawing/2014/main" id="{7500EC3E-BA78-8547-9055-71EC1C8BFB85}"/>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62" name="Picture 61" descr="A close up of a device&#10;&#10;Description automatically generated">
            <a:extLst>
              <a:ext uri="{FF2B5EF4-FFF2-40B4-BE49-F238E27FC236}">
                <a16:creationId xmlns:a16="http://schemas.microsoft.com/office/drawing/2014/main" id="{6A9506B9-6EF3-7D4D-90B2-D5B960CD3602}"/>
              </a:ext>
            </a:extLst>
          </p:cNvPr>
          <p:cNvPicPr>
            <a:picLocks noChangeAspect="1"/>
          </p:cNvPicPr>
          <p:nvPr/>
        </p:nvPicPr>
        <p:blipFill>
          <a:blip r:embed="rId3"/>
          <a:stretch>
            <a:fillRect/>
          </a:stretch>
        </p:blipFill>
        <p:spPr>
          <a:xfrm>
            <a:off x="6601970" y="5407585"/>
            <a:ext cx="786671" cy="786671"/>
          </a:xfrm>
          <a:prstGeom prst="rect">
            <a:avLst/>
          </a:prstGeom>
        </p:spPr>
      </p:pic>
      <p:pic>
        <p:nvPicPr>
          <p:cNvPr id="63" name="Picture 62" descr="A picture containing clothing, wheel&#10;&#10;Description automatically generated">
            <a:extLst>
              <a:ext uri="{FF2B5EF4-FFF2-40B4-BE49-F238E27FC236}">
                <a16:creationId xmlns:a16="http://schemas.microsoft.com/office/drawing/2014/main" id="{435B1B0E-8661-CB4C-865E-E6805F4EE410}"/>
              </a:ext>
            </a:extLst>
          </p:cNvPr>
          <p:cNvPicPr>
            <a:picLocks noChangeAspect="1"/>
          </p:cNvPicPr>
          <p:nvPr/>
        </p:nvPicPr>
        <p:blipFill>
          <a:blip r:embed="rId4"/>
          <a:stretch>
            <a:fillRect/>
          </a:stretch>
        </p:blipFill>
        <p:spPr>
          <a:xfrm>
            <a:off x="7100053" y="5704016"/>
            <a:ext cx="441297" cy="675455"/>
          </a:xfrm>
          <a:prstGeom prst="rect">
            <a:avLst/>
          </a:prstGeom>
        </p:spPr>
      </p:pic>
      <p:pic>
        <p:nvPicPr>
          <p:cNvPr id="65" name="Picture 39" descr="towerorigtrans">
            <a:extLst>
              <a:ext uri="{FF2B5EF4-FFF2-40B4-BE49-F238E27FC236}">
                <a16:creationId xmlns:a16="http://schemas.microsoft.com/office/drawing/2014/main" id="{A1380146-6CBC-1E42-915B-3E8F952774B4}"/>
              </a:ext>
            </a:extLst>
          </p:cNvPr>
          <p:cNvPicPr>
            <a:picLocks noChangeAspect="1" noChangeArrowheads="1"/>
          </p:cNvPicPr>
          <p:nvPr/>
        </p:nvPicPr>
        <p:blipFill>
          <a:blip r:embed="rId5"/>
          <a:srcRect/>
          <a:stretch>
            <a:fillRect/>
          </a:stretch>
        </p:blipFill>
        <p:spPr bwMode="auto">
          <a:xfrm>
            <a:off x="7209212" y="3744390"/>
            <a:ext cx="444619" cy="704643"/>
          </a:xfrm>
          <a:prstGeom prst="rect">
            <a:avLst/>
          </a:prstGeom>
          <a:noFill/>
          <a:effectLst>
            <a:outerShdw blurRad="50800" dist="50800" dir="5400000" algn="ctr" rotWithShape="0">
              <a:srgbClr val="FFC000"/>
            </a:outerShdw>
          </a:effectLst>
        </p:spPr>
      </p:pic>
      <p:pic>
        <p:nvPicPr>
          <p:cNvPr id="66" name="Picture 39" descr="towerorigtrans">
            <a:extLst>
              <a:ext uri="{FF2B5EF4-FFF2-40B4-BE49-F238E27FC236}">
                <a16:creationId xmlns:a16="http://schemas.microsoft.com/office/drawing/2014/main" id="{7C6E7F17-5174-9F42-9F53-BF81E8EAF66F}"/>
              </a:ext>
            </a:extLst>
          </p:cNvPr>
          <p:cNvPicPr>
            <a:picLocks noChangeAspect="1" noChangeArrowheads="1"/>
          </p:cNvPicPr>
          <p:nvPr/>
        </p:nvPicPr>
        <p:blipFill>
          <a:blip r:embed="rId5"/>
          <a:srcRect/>
          <a:stretch>
            <a:fillRect/>
          </a:stretch>
        </p:blipFill>
        <p:spPr bwMode="auto">
          <a:xfrm>
            <a:off x="7444291" y="4981149"/>
            <a:ext cx="444619" cy="704643"/>
          </a:xfrm>
          <a:prstGeom prst="rect">
            <a:avLst/>
          </a:prstGeom>
          <a:noFill/>
          <a:effectLst>
            <a:outerShdw blurRad="50800" dist="50800" dir="5400000" algn="ctr" rotWithShape="0">
              <a:srgbClr val="00B050"/>
            </a:outerShdw>
          </a:effectLst>
        </p:spPr>
      </p:pic>
      <p:sp>
        <p:nvSpPr>
          <p:cNvPr id="73" name="Text Box 68">
            <a:extLst>
              <a:ext uri="{FF2B5EF4-FFF2-40B4-BE49-F238E27FC236}">
                <a16:creationId xmlns:a16="http://schemas.microsoft.com/office/drawing/2014/main" id="{B60EED3D-C7CB-FA43-85BC-28378CC65DC8}"/>
              </a:ext>
            </a:extLst>
          </p:cNvPr>
          <p:cNvSpPr txBox="1">
            <a:spLocks noChangeArrowheads="1"/>
          </p:cNvSpPr>
          <p:nvPr/>
        </p:nvSpPr>
        <p:spPr bwMode="auto">
          <a:xfrm>
            <a:off x="7811340" y="5094360"/>
            <a:ext cx="567784" cy="461665"/>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rogue</a:t>
            </a:r>
          </a:p>
          <a:p>
            <a:pPr algn="ctr"/>
            <a:r>
              <a:rPr lang="en-US" sz="1200" b="1" dirty="0" err="1">
                <a:latin typeface="Optima" charset="0"/>
              </a:rPr>
              <a:t>eNB</a:t>
            </a:r>
            <a:endParaRPr lang="en-US" sz="1200" b="1" dirty="0">
              <a:latin typeface="Optima" charset="0"/>
            </a:endParaRPr>
          </a:p>
        </p:txBody>
      </p:sp>
      <p:sp>
        <p:nvSpPr>
          <p:cNvPr id="74" name="Text Box 68">
            <a:extLst>
              <a:ext uri="{FF2B5EF4-FFF2-40B4-BE49-F238E27FC236}">
                <a16:creationId xmlns:a16="http://schemas.microsoft.com/office/drawing/2014/main" id="{A5E8ABDE-7613-E54C-BDBB-80BCB8DBD351}"/>
              </a:ext>
            </a:extLst>
          </p:cNvPr>
          <p:cNvSpPr txBox="1">
            <a:spLocks noChangeArrowheads="1"/>
          </p:cNvSpPr>
          <p:nvPr/>
        </p:nvSpPr>
        <p:spPr bwMode="auto">
          <a:xfrm>
            <a:off x="7567205" y="3871536"/>
            <a:ext cx="476412"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eNB</a:t>
            </a:r>
            <a:endParaRPr lang="en-US" sz="1200" b="1" dirty="0">
              <a:latin typeface="Optima" charset="0"/>
            </a:endParaRPr>
          </a:p>
        </p:txBody>
      </p:sp>
      <p:cxnSp>
        <p:nvCxnSpPr>
          <p:cNvPr id="75" name="Straight Arrow Connector 74">
            <a:extLst>
              <a:ext uri="{FF2B5EF4-FFF2-40B4-BE49-F238E27FC236}">
                <a16:creationId xmlns:a16="http://schemas.microsoft.com/office/drawing/2014/main" id="{217F96C3-F88B-024C-9ED8-283B176DF367}"/>
              </a:ext>
            </a:extLst>
          </p:cNvPr>
          <p:cNvCxnSpPr>
            <a:cxnSpLocks/>
            <a:endCxn id="66" idx="1"/>
          </p:cNvCxnSpPr>
          <p:nvPr/>
        </p:nvCxnSpPr>
        <p:spPr>
          <a:xfrm>
            <a:off x="6556651" y="5021623"/>
            <a:ext cx="887640" cy="311848"/>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6" name="Text Box 68">
            <a:extLst>
              <a:ext uri="{FF2B5EF4-FFF2-40B4-BE49-F238E27FC236}">
                <a16:creationId xmlns:a16="http://schemas.microsoft.com/office/drawing/2014/main" id="{B59B4386-65F7-0E44-AEA3-CDDE15785D5B}"/>
              </a:ext>
            </a:extLst>
          </p:cNvPr>
          <p:cNvSpPr txBox="1">
            <a:spLocks noChangeArrowheads="1"/>
          </p:cNvSpPr>
          <p:nvPr/>
        </p:nvSpPr>
        <p:spPr bwMode="auto">
          <a:xfrm rot="3216701">
            <a:off x="1532528" y="5568397"/>
            <a:ext cx="1368703" cy="584775"/>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jamming</a:t>
            </a:r>
          </a:p>
          <a:p>
            <a:pPr algn="ctr"/>
            <a:r>
              <a:rPr lang="en-US" dirty="0">
                <a:latin typeface="Optima" charset="0"/>
              </a:rPr>
              <a:t>LTE</a:t>
            </a:r>
          </a:p>
        </p:txBody>
      </p:sp>
    </p:spTree>
    <p:extLst>
      <p:ext uri="{BB962C8B-B14F-4D97-AF65-F5344CB8AC3E}">
        <p14:creationId xmlns:p14="http://schemas.microsoft.com/office/powerpoint/2010/main" val="168022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19C5-DCB4-EA4D-BC21-D19467AFD914}"/>
              </a:ext>
            </a:extLst>
          </p:cNvPr>
          <p:cNvSpPr>
            <a:spLocks noGrp="1"/>
          </p:cNvSpPr>
          <p:nvPr>
            <p:ph type="title"/>
          </p:nvPr>
        </p:nvSpPr>
        <p:spPr/>
        <p:txBody>
          <a:bodyPr/>
          <a:lstStyle/>
          <a:p>
            <a:r>
              <a:rPr lang="en-US" dirty="0"/>
              <a:t>Security in UMTS/LTE: problems with TMSI</a:t>
            </a:r>
          </a:p>
        </p:txBody>
      </p:sp>
      <p:sp>
        <p:nvSpPr>
          <p:cNvPr id="3" name="Content Placeholder 2">
            <a:extLst>
              <a:ext uri="{FF2B5EF4-FFF2-40B4-BE49-F238E27FC236}">
                <a16:creationId xmlns:a16="http://schemas.microsoft.com/office/drawing/2014/main" id="{9967B175-3309-9A47-8787-8AC97F47D875}"/>
              </a:ext>
            </a:extLst>
          </p:cNvPr>
          <p:cNvSpPr>
            <a:spLocks noGrp="1"/>
          </p:cNvSpPr>
          <p:nvPr>
            <p:ph idx="1"/>
          </p:nvPr>
        </p:nvSpPr>
        <p:spPr/>
        <p:txBody>
          <a:bodyPr>
            <a:normAutofit/>
          </a:bodyPr>
          <a:lstStyle/>
          <a:p>
            <a:r>
              <a:rPr lang="en-US" sz="2000" dirty="0"/>
              <a:t>Sometimes things are more complex</a:t>
            </a:r>
          </a:p>
          <a:p>
            <a:pPr lvl="1"/>
            <a:r>
              <a:rPr lang="en-US" sz="1800" dirty="0"/>
              <a:t>Every real network is composed of multiple </a:t>
            </a:r>
            <a:r>
              <a:rPr lang="en-US" sz="1800" dirty="0" err="1"/>
              <a:t>eNBs</a:t>
            </a:r>
            <a:r>
              <a:rPr lang="en-US" sz="1800" dirty="0"/>
              <a:t> tuned on different channels</a:t>
            </a:r>
          </a:p>
          <a:p>
            <a:pPr lvl="2"/>
            <a:r>
              <a:rPr lang="en-US" sz="1600" dirty="0"/>
              <a:t>For handling mobility</a:t>
            </a:r>
          </a:p>
          <a:p>
            <a:pPr lvl="2"/>
            <a:r>
              <a:rPr lang="en-US" sz="1600" dirty="0"/>
              <a:t>For increasing capacity</a:t>
            </a:r>
          </a:p>
          <a:p>
            <a:pPr lvl="1"/>
            <a:r>
              <a:rPr lang="en-US" sz="1800" dirty="0"/>
              <a:t>This can happen if jamming a single </a:t>
            </a:r>
            <a:r>
              <a:rPr lang="en-US" sz="1800" dirty="0" err="1"/>
              <a:t>eNB</a:t>
            </a:r>
            <a:r>
              <a:rPr lang="en-US" sz="1800" dirty="0"/>
              <a:t>:</a:t>
            </a:r>
          </a:p>
          <a:p>
            <a:pPr lvl="2"/>
            <a:r>
              <a:rPr lang="en-US" sz="1600" dirty="0"/>
              <a:t>(but the majority of terminals do not really move to different </a:t>
            </a:r>
            <a:r>
              <a:rPr lang="en-US" sz="1600" dirty="0" err="1"/>
              <a:t>eNB</a:t>
            </a:r>
            <a:r>
              <a:rPr lang="en-US" sz="1600" dirty="0"/>
              <a:t>)</a:t>
            </a:r>
          </a:p>
          <a:p>
            <a:pPr lvl="1"/>
            <a:endParaRPr lang="en-US" sz="1600" dirty="0"/>
          </a:p>
        </p:txBody>
      </p:sp>
      <p:sp>
        <p:nvSpPr>
          <p:cNvPr id="4" name="Footer Placeholder 3">
            <a:extLst>
              <a:ext uri="{FF2B5EF4-FFF2-40B4-BE49-F238E27FC236}">
                <a16:creationId xmlns:a16="http://schemas.microsoft.com/office/drawing/2014/main" id="{127F2E94-9C6E-1145-9300-A733F9C4C423}"/>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grpSp>
        <p:nvGrpSpPr>
          <p:cNvPr id="15" name="Group 14">
            <a:extLst>
              <a:ext uri="{FF2B5EF4-FFF2-40B4-BE49-F238E27FC236}">
                <a16:creationId xmlns:a16="http://schemas.microsoft.com/office/drawing/2014/main" id="{C5BD249F-686D-A14D-BC01-3478C9753F22}"/>
              </a:ext>
            </a:extLst>
          </p:cNvPr>
          <p:cNvGrpSpPr>
            <a:grpSpLocks noChangeAspect="1"/>
          </p:cNvGrpSpPr>
          <p:nvPr/>
        </p:nvGrpSpPr>
        <p:grpSpPr>
          <a:xfrm>
            <a:off x="1054369" y="3202421"/>
            <a:ext cx="3139355" cy="3106899"/>
            <a:chOff x="1813645" y="3099511"/>
            <a:chExt cx="2510811" cy="2484853"/>
          </a:xfrm>
        </p:grpSpPr>
        <p:sp>
          <p:nvSpPr>
            <p:cNvPr id="8" name="Hexagon 7">
              <a:extLst>
                <a:ext uri="{FF2B5EF4-FFF2-40B4-BE49-F238E27FC236}">
                  <a16:creationId xmlns:a16="http://schemas.microsoft.com/office/drawing/2014/main" id="{A270F821-A8E8-9447-AA4E-0F20F9978781}"/>
                </a:ext>
              </a:extLst>
            </p:cNvPr>
            <p:cNvSpPr>
              <a:spLocks/>
            </p:cNvSpPr>
            <p:nvPr/>
          </p:nvSpPr>
          <p:spPr>
            <a:xfrm>
              <a:off x="1813646" y="3099511"/>
              <a:ext cx="1440000" cy="1245600"/>
            </a:xfrm>
            <a:prstGeom prst="hexagon">
              <a:avLst>
                <a:gd name="adj" fmla="val 29333"/>
                <a:gd name="vf" fmla="val 115470"/>
              </a:avLst>
            </a:prstGeom>
            <a:solidFill>
              <a:srgbClr val="CCFF6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Hexagon 9">
              <a:extLst>
                <a:ext uri="{FF2B5EF4-FFF2-40B4-BE49-F238E27FC236}">
                  <a16:creationId xmlns:a16="http://schemas.microsoft.com/office/drawing/2014/main" id="{F5BE4012-062F-5E40-A906-3EB8EEB94CB0}"/>
                </a:ext>
              </a:extLst>
            </p:cNvPr>
            <p:cNvSpPr>
              <a:spLocks/>
            </p:cNvSpPr>
            <p:nvPr/>
          </p:nvSpPr>
          <p:spPr>
            <a:xfrm>
              <a:off x="2884456" y="3725154"/>
              <a:ext cx="1440000" cy="1245600"/>
            </a:xfrm>
            <a:prstGeom prst="hexagon">
              <a:avLst>
                <a:gd name="adj" fmla="val 29333"/>
                <a:gd name="vf" fmla="val 115470"/>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1" name="Hexagon 10">
              <a:extLst>
                <a:ext uri="{FF2B5EF4-FFF2-40B4-BE49-F238E27FC236}">
                  <a16:creationId xmlns:a16="http://schemas.microsoft.com/office/drawing/2014/main" id="{5DDFBAE7-6EEA-6046-8C8B-0EE3DA275754}"/>
                </a:ext>
              </a:extLst>
            </p:cNvPr>
            <p:cNvSpPr>
              <a:spLocks/>
            </p:cNvSpPr>
            <p:nvPr/>
          </p:nvSpPr>
          <p:spPr>
            <a:xfrm>
              <a:off x="1813645" y="4338764"/>
              <a:ext cx="1440000" cy="1245600"/>
            </a:xfrm>
            <a:prstGeom prst="hexagon">
              <a:avLst>
                <a:gd name="adj" fmla="val 29333"/>
                <a:gd name="vf" fmla="val 115470"/>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pic>
          <p:nvPicPr>
            <p:cNvPr id="12" name="Picture 39" descr="towerorigtrans">
              <a:extLst>
                <a:ext uri="{FF2B5EF4-FFF2-40B4-BE49-F238E27FC236}">
                  <a16:creationId xmlns:a16="http://schemas.microsoft.com/office/drawing/2014/main" id="{BDA32DFD-4264-4E4B-A3D2-21CF1245CE74}"/>
                </a:ext>
              </a:extLst>
            </p:cNvPr>
            <p:cNvPicPr>
              <a:picLocks noChangeAspect="1" noChangeArrowheads="1"/>
            </p:cNvPicPr>
            <p:nvPr/>
          </p:nvPicPr>
          <p:blipFill>
            <a:blip r:embed="rId2"/>
            <a:srcRect/>
            <a:stretch>
              <a:fillRect/>
            </a:stretch>
          </p:blipFill>
          <p:spPr bwMode="auto">
            <a:xfrm>
              <a:off x="2355845" y="3399958"/>
              <a:ext cx="355600" cy="563563"/>
            </a:xfrm>
            <a:prstGeom prst="rect">
              <a:avLst/>
            </a:prstGeom>
            <a:noFill/>
          </p:spPr>
        </p:pic>
        <p:pic>
          <p:nvPicPr>
            <p:cNvPr id="13" name="Picture 39" descr="towerorigtrans">
              <a:extLst>
                <a:ext uri="{FF2B5EF4-FFF2-40B4-BE49-F238E27FC236}">
                  <a16:creationId xmlns:a16="http://schemas.microsoft.com/office/drawing/2014/main" id="{7BAD8600-922C-664B-8DE7-B9127D28B920}"/>
                </a:ext>
              </a:extLst>
            </p:cNvPr>
            <p:cNvPicPr>
              <a:picLocks noChangeAspect="1" noChangeArrowheads="1"/>
            </p:cNvPicPr>
            <p:nvPr/>
          </p:nvPicPr>
          <p:blipFill>
            <a:blip r:embed="rId2"/>
            <a:srcRect/>
            <a:stretch>
              <a:fillRect/>
            </a:stretch>
          </p:blipFill>
          <p:spPr bwMode="auto">
            <a:xfrm>
              <a:off x="3441284" y="3992016"/>
              <a:ext cx="355600" cy="563563"/>
            </a:xfrm>
            <a:prstGeom prst="rect">
              <a:avLst/>
            </a:prstGeom>
            <a:noFill/>
          </p:spPr>
        </p:pic>
        <p:pic>
          <p:nvPicPr>
            <p:cNvPr id="14" name="Picture 39" descr="towerorigtrans">
              <a:extLst>
                <a:ext uri="{FF2B5EF4-FFF2-40B4-BE49-F238E27FC236}">
                  <a16:creationId xmlns:a16="http://schemas.microsoft.com/office/drawing/2014/main" id="{F7097F08-9C72-5149-BB0A-83269A444CC0}"/>
                </a:ext>
              </a:extLst>
            </p:cNvPr>
            <p:cNvPicPr>
              <a:picLocks noChangeAspect="1" noChangeArrowheads="1"/>
            </p:cNvPicPr>
            <p:nvPr/>
          </p:nvPicPr>
          <p:blipFill>
            <a:blip r:embed="rId2"/>
            <a:srcRect/>
            <a:stretch>
              <a:fillRect/>
            </a:stretch>
          </p:blipFill>
          <p:spPr bwMode="auto">
            <a:xfrm>
              <a:off x="2363134" y="4639211"/>
              <a:ext cx="355600" cy="563563"/>
            </a:xfrm>
            <a:prstGeom prst="rect">
              <a:avLst/>
            </a:prstGeom>
            <a:noFill/>
          </p:spPr>
        </p:pic>
      </p:grpSp>
      <p:grpSp>
        <p:nvGrpSpPr>
          <p:cNvPr id="16" name="Group 15">
            <a:extLst>
              <a:ext uri="{FF2B5EF4-FFF2-40B4-BE49-F238E27FC236}">
                <a16:creationId xmlns:a16="http://schemas.microsoft.com/office/drawing/2014/main" id="{44992030-72C8-9B49-8877-ADD9C4127DBC}"/>
              </a:ext>
            </a:extLst>
          </p:cNvPr>
          <p:cNvGrpSpPr>
            <a:grpSpLocks noChangeAspect="1"/>
          </p:cNvGrpSpPr>
          <p:nvPr/>
        </p:nvGrpSpPr>
        <p:grpSpPr>
          <a:xfrm>
            <a:off x="2163367" y="4503889"/>
            <a:ext cx="461560" cy="740271"/>
            <a:chOff x="5457056" y="3658419"/>
            <a:chExt cx="566976" cy="909343"/>
          </a:xfrm>
        </p:grpSpPr>
        <p:pic>
          <p:nvPicPr>
            <p:cNvPr id="6" name="Picture 67" descr="cdmaphone">
              <a:extLst>
                <a:ext uri="{FF2B5EF4-FFF2-40B4-BE49-F238E27FC236}">
                  <a16:creationId xmlns:a16="http://schemas.microsoft.com/office/drawing/2014/main" id="{37AF4FFD-5466-D64D-BDAE-90B7BBDEC4AA}"/>
                </a:ext>
              </a:extLst>
            </p:cNvPr>
            <p:cNvPicPr>
              <a:picLocks noChangeAspect="1" noChangeArrowheads="1"/>
            </p:cNvPicPr>
            <p:nvPr/>
          </p:nvPicPr>
          <p:blipFill>
            <a:blip r:embed="rId3"/>
            <a:srcRect/>
            <a:stretch>
              <a:fillRect/>
            </a:stretch>
          </p:blipFill>
          <p:spPr bwMode="auto">
            <a:xfrm>
              <a:off x="5783981" y="3958162"/>
              <a:ext cx="240051" cy="609600"/>
            </a:xfrm>
            <a:prstGeom prst="rect">
              <a:avLst/>
            </a:prstGeom>
            <a:noFill/>
          </p:spPr>
        </p:pic>
        <p:sp>
          <p:nvSpPr>
            <p:cNvPr id="7" name="Text Box 68">
              <a:extLst>
                <a:ext uri="{FF2B5EF4-FFF2-40B4-BE49-F238E27FC236}">
                  <a16:creationId xmlns:a16="http://schemas.microsoft.com/office/drawing/2014/main" id="{8B31774C-2B86-7448-BF3D-269E6F1661DA}"/>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20" name="Picture 19" descr="A close up of a device&#10;&#10;Description automatically generated">
            <a:extLst>
              <a:ext uri="{FF2B5EF4-FFF2-40B4-BE49-F238E27FC236}">
                <a16:creationId xmlns:a16="http://schemas.microsoft.com/office/drawing/2014/main" id="{4798BA6F-3475-D74A-B0CC-EE7F1D2076B5}"/>
              </a:ext>
            </a:extLst>
          </p:cNvPr>
          <p:cNvPicPr>
            <a:picLocks noChangeAspect="1"/>
          </p:cNvPicPr>
          <p:nvPr/>
        </p:nvPicPr>
        <p:blipFill>
          <a:blip r:embed="rId4"/>
          <a:stretch>
            <a:fillRect/>
          </a:stretch>
        </p:blipFill>
        <p:spPr>
          <a:xfrm>
            <a:off x="2624927" y="5306625"/>
            <a:ext cx="786671" cy="786671"/>
          </a:xfrm>
          <a:prstGeom prst="rect">
            <a:avLst/>
          </a:prstGeom>
        </p:spPr>
      </p:pic>
      <p:pic>
        <p:nvPicPr>
          <p:cNvPr id="24" name="Picture 23" descr="A picture containing clothing, wheel&#10;&#10;Description automatically generated">
            <a:extLst>
              <a:ext uri="{FF2B5EF4-FFF2-40B4-BE49-F238E27FC236}">
                <a16:creationId xmlns:a16="http://schemas.microsoft.com/office/drawing/2014/main" id="{B9516258-EF01-944F-81F2-AF47541D5162}"/>
              </a:ext>
            </a:extLst>
          </p:cNvPr>
          <p:cNvPicPr>
            <a:picLocks noChangeAspect="1"/>
          </p:cNvPicPr>
          <p:nvPr/>
        </p:nvPicPr>
        <p:blipFill>
          <a:blip r:embed="rId5"/>
          <a:stretch>
            <a:fillRect/>
          </a:stretch>
        </p:blipFill>
        <p:spPr>
          <a:xfrm>
            <a:off x="3123010" y="5511764"/>
            <a:ext cx="441297" cy="675455"/>
          </a:xfrm>
          <a:prstGeom prst="rect">
            <a:avLst/>
          </a:prstGeom>
        </p:spPr>
      </p:pic>
      <p:cxnSp>
        <p:nvCxnSpPr>
          <p:cNvPr id="26" name="Straight Arrow Connector 25">
            <a:extLst>
              <a:ext uri="{FF2B5EF4-FFF2-40B4-BE49-F238E27FC236}">
                <a16:creationId xmlns:a16="http://schemas.microsoft.com/office/drawing/2014/main" id="{3B60B5B7-EC5B-9344-94D3-8FEB084C0043}"/>
              </a:ext>
            </a:extLst>
          </p:cNvPr>
          <p:cNvCxnSpPr/>
          <p:nvPr/>
        </p:nvCxnSpPr>
        <p:spPr>
          <a:xfrm flipV="1">
            <a:off x="2624927" y="4615676"/>
            <a:ext cx="560685" cy="284386"/>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0F53B72D-F2E4-D34F-B30B-7CD1823DFE14}"/>
              </a:ext>
            </a:extLst>
          </p:cNvPr>
          <p:cNvSpPr txBox="1"/>
          <p:nvPr/>
        </p:nvSpPr>
        <p:spPr>
          <a:xfrm>
            <a:off x="2854851" y="4017798"/>
            <a:ext cx="971741" cy="276999"/>
          </a:xfrm>
          <a:prstGeom prst="rect">
            <a:avLst/>
          </a:prstGeom>
          <a:noFill/>
        </p:spPr>
        <p:txBody>
          <a:bodyPr wrap="none" rtlCol="0">
            <a:spAutoFit/>
          </a:bodyPr>
          <a:lstStyle/>
          <a:p>
            <a:pPr algn="ctr"/>
            <a:r>
              <a:rPr lang="en-IT" sz="1200" dirty="0"/>
              <a:t>2662.5 </a:t>
            </a:r>
            <a:r>
              <a:rPr lang="it-IT" sz="1200" dirty="0"/>
              <a:t>MHz</a:t>
            </a:r>
          </a:p>
        </p:txBody>
      </p:sp>
      <p:sp>
        <p:nvSpPr>
          <p:cNvPr id="30" name="TextBox 29">
            <a:extLst>
              <a:ext uri="{FF2B5EF4-FFF2-40B4-BE49-F238E27FC236}">
                <a16:creationId xmlns:a16="http://schemas.microsoft.com/office/drawing/2014/main" id="{8B45EF29-D173-5A46-AD04-734AACB8211D}"/>
              </a:ext>
            </a:extLst>
          </p:cNvPr>
          <p:cNvSpPr txBox="1"/>
          <p:nvPr/>
        </p:nvSpPr>
        <p:spPr>
          <a:xfrm>
            <a:off x="1497391" y="3216519"/>
            <a:ext cx="895851" cy="276999"/>
          </a:xfrm>
          <a:prstGeom prst="rect">
            <a:avLst/>
          </a:prstGeom>
          <a:noFill/>
        </p:spPr>
        <p:txBody>
          <a:bodyPr wrap="square" rtlCol="0">
            <a:spAutoFit/>
          </a:bodyPr>
          <a:lstStyle/>
          <a:p>
            <a:pPr algn="ctr"/>
            <a:r>
              <a:rPr lang="en-IT" sz="1200" dirty="0"/>
              <a:t>1820 </a:t>
            </a:r>
            <a:r>
              <a:rPr lang="it-IT" sz="1200" dirty="0"/>
              <a:t>MHz</a:t>
            </a:r>
          </a:p>
        </p:txBody>
      </p:sp>
      <p:sp>
        <p:nvSpPr>
          <p:cNvPr id="31" name="TextBox 30">
            <a:extLst>
              <a:ext uri="{FF2B5EF4-FFF2-40B4-BE49-F238E27FC236}">
                <a16:creationId xmlns:a16="http://schemas.microsoft.com/office/drawing/2014/main" id="{7FCD2012-8A42-164F-881D-4053FEE3260A}"/>
              </a:ext>
            </a:extLst>
          </p:cNvPr>
          <p:cNvSpPr txBox="1"/>
          <p:nvPr/>
        </p:nvSpPr>
        <p:spPr>
          <a:xfrm>
            <a:off x="1497391" y="4753088"/>
            <a:ext cx="895851" cy="276999"/>
          </a:xfrm>
          <a:prstGeom prst="rect">
            <a:avLst/>
          </a:prstGeom>
          <a:noFill/>
        </p:spPr>
        <p:txBody>
          <a:bodyPr wrap="square" rtlCol="0">
            <a:spAutoFit/>
          </a:bodyPr>
          <a:lstStyle/>
          <a:p>
            <a:pPr algn="ctr"/>
            <a:r>
              <a:rPr lang="en-IT" sz="1200" dirty="0"/>
              <a:t>806 </a:t>
            </a:r>
            <a:r>
              <a:rPr lang="it-IT" sz="1200" dirty="0"/>
              <a:t>MHz</a:t>
            </a:r>
          </a:p>
        </p:txBody>
      </p:sp>
      <p:grpSp>
        <p:nvGrpSpPr>
          <p:cNvPr id="32" name="Group 31">
            <a:extLst>
              <a:ext uri="{FF2B5EF4-FFF2-40B4-BE49-F238E27FC236}">
                <a16:creationId xmlns:a16="http://schemas.microsoft.com/office/drawing/2014/main" id="{02E6BB58-8573-C043-AA84-478A30A5E9A4}"/>
              </a:ext>
            </a:extLst>
          </p:cNvPr>
          <p:cNvGrpSpPr>
            <a:grpSpLocks noChangeAspect="1"/>
          </p:cNvGrpSpPr>
          <p:nvPr/>
        </p:nvGrpSpPr>
        <p:grpSpPr>
          <a:xfrm>
            <a:off x="5756998" y="3191866"/>
            <a:ext cx="3139355" cy="3106899"/>
            <a:chOff x="1813645" y="3099511"/>
            <a:chExt cx="2510811" cy="2484853"/>
          </a:xfrm>
        </p:grpSpPr>
        <p:sp>
          <p:nvSpPr>
            <p:cNvPr id="33" name="Hexagon 32">
              <a:extLst>
                <a:ext uri="{FF2B5EF4-FFF2-40B4-BE49-F238E27FC236}">
                  <a16:creationId xmlns:a16="http://schemas.microsoft.com/office/drawing/2014/main" id="{B4532823-E201-4146-9A85-781110CEBDD1}"/>
                </a:ext>
              </a:extLst>
            </p:cNvPr>
            <p:cNvSpPr>
              <a:spLocks/>
            </p:cNvSpPr>
            <p:nvPr/>
          </p:nvSpPr>
          <p:spPr>
            <a:xfrm>
              <a:off x="1813646" y="3099511"/>
              <a:ext cx="1440000" cy="1245600"/>
            </a:xfrm>
            <a:prstGeom prst="hexagon">
              <a:avLst>
                <a:gd name="adj" fmla="val 29333"/>
                <a:gd name="vf" fmla="val 115470"/>
              </a:avLst>
            </a:prstGeom>
            <a:solidFill>
              <a:srgbClr val="CCFF6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34" name="Hexagon 33">
              <a:extLst>
                <a:ext uri="{FF2B5EF4-FFF2-40B4-BE49-F238E27FC236}">
                  <a16:creationId xmlns:a16="http://schemas.microsoft.com/office/drawing/2014/main" id="{D840F486-0240-3F48-BEE4-3D79764C935C}"/>
                </a:ext>
              </a:extLst>
            </p:cNvPr>
            <p:cNvSpPr>
              <a:spLocks/>
            </p:cNvSpPr>
            <p:nvPr/>
          </p:nvSpPr>
          <p:spPr>
            <a:xfrm>
              <a:off x="2884456" y="3725154"/>
              <a:ext cx="1440000" cy="1245600"/>
            </a:xfrm>
            <a:prstGeom prst="hexagon">
              <a:avLst>
                <a:gd name="adj" fmla="val 29333"/>
                <a:gd name="vf" fmla="val 115470"/>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35" name="Hexagon 34">
              <a:extLst>
                <a:ext uri="{FF2B5EF4-FFF2-40B4-BE49-F238E27FC236}">
                  <a16:creationId xmlns:a16="http://schemas.microsoft.com/office/drawing/2014/main" id="{F7E67F31-6ECE-4547-B539-AC9B8856DB92}"/>
                </a:ext>
              </a:extLst>
            </p:cNvPr>
            <p:cNvSpPr>
              <a:spLocks/>
            </p:cNvSpPr>
            <p:nvPr/>
          </p:nvSpPr>
          <p:spPr>
            <a:xfrm>
              <a:off x="1813645" y="4338764"/>
              <a:ext cx="1440000" cy="1245600"/>
            </a:xfrm>
            <a:prstGeom prst="hexagon">
              <a:avLst>
                <a:gd name="adj" fmla="val 29333"/>
                <a:gd name="vf" fmla="val 115470"/>
              </a:avLst>
            </a:prstGeom>
            <a:solidFill>
              <a:srgbClr val="FFC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pic>
          <p:nvPicPr>
            <p:cNvPr id="36" name="Picture 39" descr="towerorigtrans">
              <a:extLst>
                <a:ext uri="{FF2B5EF4-FFF2-40B4-BE49-F238E27FC236}">
                  <a16:creationId xmlns:a16="http://schemas.microsoft.com/office/drawing/2014/main" id="{9CA0B4F4-35F6-7F43-AF1B-3251F41471AF}"/>
                </a:ext>
              </a:extLst>
            </p:cNvPr>
            <p:cNvPicPr>
              <a:picLocks noChangeAspect="1" noChangeArrowheads="1"/>
            </p:cNvPicPr>
            <p:nvPr/>
          </p:nvPicPr>
          <p:blipFill>
            <a:blip r:embed="rId2"/>
            <a:srcRect/>
            <a:stretch>
              <a:fillRect/>
            </a:stretch>
          </p:blipFill>
          <p:spPr bwMode="auto">
            <a:xfrm>
              <a:off x="2355845" y="3399958"/>
              <a:ext cx="355600" cy="563563"/>
            </a:xfrm>
            <a:prstGeom prst="rect">
              <a:avLst/>
            </a:prstGeom>
            <a:noFill/>
          </p:spPr>
        </p:pic>
        <p:pic>
          <p:nvPicPr>
            <p:cNvPr id="37" name="Picture 39" descr="towerorigtrans">
              <a:extLst>
                <a:ext uri="{FF2B5EF4-FFF2-40B4-BE49-F238E27FC236}">
                  <a16:creationId xmlns:a16="http://schemas.microsoft.com/office/drawing/2014/main" id="{DBD28454-6DFB-5D43-8E7C-DB4CE08B59AA}"/>
                </a:ext>
              </a:extLst>
            </p:cNvPr>
            <p:cNvPicPr>
              <a:picLocks noChangeAspect="1" noChangeArrowheads="1"/>
            </p:cNvPicPr>
            <p:nvPr/>
          </p:nvPicPr>
          <p:blipFill>
            <a:blip r:embed="rId2"/>
            <a:srcRect/>
            <a:stretch>
              <a:fillRect/>
            </a:stretch>
          </p:blipFill>
          <p:spPr bwMode="auto">
            <a:xfrm>
              <a:off x="3441284" y="3992016"/>
              <a:ext cx="355600" cy="563563"/>
            </a:xfrm>
            <a:prstGeom prst="rect">
              <a:avLst/>
            </a:prstGeom>
            <a:noFill/>
          </p:spPr>
        </p:pic>
        <p:pic>
          <p:nvPicPr>
            <p:cNvPr id="38" name="Picture 39" descr="towerorigtrans">
              <a:extLst>
                <a:ext uri="{FF2B5EF4-FFF2-40B4-BE49-F238E27FC236}">
                  <a16:creationId xmlns:a16="http://schemas.microsoft.com/office/drawing/2014/main" id="{D14ABB5C-BA44-8D40-81A5-1E444628E51C}"/>
                </a:ext>
              </a:extLst>
            </p:cNvPr>
            <p:cNvPicPr>
              <a:picLocks noChangeAspect="1" noChangeArrowheads="1"/>
            </p:cNvPicPr>
            <p:nvPr/>
          </p:nvPicPr>
          <p:blipFill>
            <a:blip r:embed="rId2"/>
            <a:srcRect/>
            <a:stretch>
              <a:fillRect/>
            </a:stretch>
          </p:blipFill>
          <p:spPr bwMode="auto">
            <a:xfrm>
              <a:off x="2363134" y="4639211"/>
              <a:ext cx="355600" cy="563563"/>
            </a:xfrm>
            <a:prstGeom prst="rect">
              <a:avLst/>
            </a:prstGeom>
            <a:noFill/>
          </p:spPr>
        </p:pic>
      </p:grpSp>
      <p:grpSp>
        <p:nvGrpSpPr>
          <p:cNvPr id="39" name="Group 38">
            <a:extLst>
              <a:ext uri="{FF2B5EF4-FFF2-40B4-BE49-F238E27FC236}">
                <a16:creationId xmlns:a16="http://schemas.microsoft.com/office/drawing/2014/main" id="{A1039F6A-8BB1-8D4D-8F9C-50CD52510DD8}"/>
              </a:ext>
            </a:extLst>
          </p:cNvPr>
          <p:cNvGrpSpPr>
            <a:grpSpLocks noChangeAspect="1"/>
          </p:cNvGrpSpPr>
          <p:nvPr/>
        </p:nvGrpSpPr>
        <p:grpSpPr>
          <a:xfrm>
            <a:off x="6865996" y="4460347"/>
            <a:ext cx="461560" cy="740271"/>
            <a:chOff x="5457056" y="3658419"/>
            <a:chExt cx="566976" cy="909343"/>
          </a:xfrm>
        </p:grpSpPr>
        <p:pic>
          <p:nvPicPr>
            <p:cNvPr id="40" name="Picture 67" descr="cdmaphone">
              <a:extLst>
                <a:ext uri="{FF2B5EF4-FFF2-40B4-BE49-F238E27FC236}">
                  <a16:creationId xmlns:a16="http://schemas.microsoft.com/office/drawing/2014/main" id="{839A40C3-629E-984F-BE24-426B7C85C3D7}"/>
                </a:ext>
              </a:extLst>
            </p:cNvPr>
            <p:cNvPicPr>
              <a:picLocks noChangeAspect="1" noChangeArrowheads="1"/>
            </p:cNvPicPr>
            <p:nvPr/>
          </p:nvPicPr>
          <p:blipFill>
            <a:blip r:embed="rId3"/>
            <a:srcRect/>
            <a:stretch>
              <a:fillRect/>
            </a:stretch>
          </p:blipFill>
          <p:spPr bwMode="auto">
            <a:xfrm>
              <a:off x="5783981" y="3958162"/>
              <a:ext cx="240051" cy="609600"/>
            </a:xfrm>
            <a:prstGeom prst="rect">
              <a:avLst/>
            </a:prstGeom>
            <a:noFill/>
          </p:spPr>
        </p:pic>
        <p:sp>
          <p:nvSpPr>
            <p:cNvPr id="41" name="Text Box 68">
              <a:extLst>
                <a:ext uri="{FF2B5EF4-FFF2-40B4-BE49-F238E27FC236}">
                  <a16:creationId xmlns:a16="http://schemas.microsoft.com/office/drawing/2014/main" id="{05B71074-109B-3D4C-99DC-3CF2FD244BF7}"/>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42" name="Picture 41" descr="A close up of a device&#10;&#10;Description automatically generated">
            <a:extLst>
              <a:ext uri="{FF2B5EF4-FFF2-40B4-BE49-F238E27FC236}">
                <a16:creationId xmlns:a16="http://schemas.microsoft.com/office/drawing/2014/main" id="{16ED49C0-F9F1-584E-AC2D-37F8A5F5AC2F}"/>
              </a:ext>
            </a:extLst>
          </p:cNvPr>
          <p:cNvPicPr>
            <a:picLocks noChangeAspect="1"/>
          </p:cNvPicPr>
          <p:nvPr/>
        </p:nvPicPr>
        <p:blipFill>
          <a:blip r:embed="rId4"/>
          <a:stretch>
            <a:fillRect/>
          </a:stretch>
        </p:blipFill>
        <p:spPr>
          <a:xfrm>
            <a:off x="7327556" y="5171791"/>
            <a:ext cx="786671" cy="786671"/>
          </a:xfrm>
          <a:prstGeom prst="rect">
            <a:avLst/>
          </a:prstGeom>
        </p:spPr>
      </p:pic>
      <p:pic>
        <p:nvPicPr>
          <p:cNvPr id="43" name="Picture 42" descr="A picture containing clothing, wheel&#10;&#10;Description automatically generated">
            <a:extLst>
              <a:ext uri="{FF2B5EF4-FFF2-40B4-BE49-F238E27FC236}">
                <a16:creationId xmlns:a16="http://schemas.microsoft.com/office/drawing/2014/main" id="{87DF3182-05A7-DE44-881E-7546074F5F99}"/>
              </a:ext>
            </a:extLst>
          </p:cNvPr>
          <p:cNvPicPr>
            <a:picLocks noChangeAspect="1"/>
          </p:cNvPicPr>
          <p:nvPr/>
        </p:nvPicPr>
        <p:blipFill>
          <a:blip r:embed="rId5"/>
          <a:stretch>
            <a:fillRect/>
          </a:stretch>
        </p:blipFill>
        <p:spPr>
          <a:xfrm>
            <a:off x="7825639" y="5468222"/>
            <a:ext cx="441297" cy="675455"/>
          </a:xfrm>
          <a:prstGeom prst="rect">
            <a:avLst/>
          </a:prstGeom>
        </p:spPr>
      </p:pic>
      <p:cxnSp>
        <p:nvCxnSpPr>
          <p:cNvPr id="44" name="Straight Arrow Connector 43">
            <a:extLst>
              <a:ext uri="{FF2B5EF4-FFF2-40B4-BE49-F238E27FC236}">
                <a16:creationId xmlns:a16="http://schemas.microsoft.com/office/drawing/2014/main" id="{B35A879B-7803-2745-8E1B-5C496EBD2F9F}"/>
              </a:ext>
            </a:extLst>
          </p:cNvPr>
          <p:cNvCxnSpPr>
            <a:cxnSpLocks/>
            <a:stCxn id="47" idx="3"/>
          </p:cNvCxnSpPr>
          <p:nvPr/>
        </p:nvCxnSpPr>
        <p:spPr>
          <a:xfrm flipH="1">
            <a:off x="6707369" y="4848046"/>
            <a:ext cx="388502" cy="333298"/>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86499B31-EC61-F049-B2F3-8F9D0CF46EB9}"/>
              </a:ext>
            </a:extLst>
          </p:cNvPr>
          <p:cNvSpPr txBox="1"/>
          <p:nvPr/>
        </p:nvSpPr>
        <p:spPr>
          <a:xfrm>
            <a:off x="7557480" y="3974256"/>
            <a:ext cx="971741" cy="276999"/>
          </a:xfrm>
          <a:prstGeom prst="rect">
            <a:avLst/>
          </a:prstGeom>
          <a:noFill/>
        </p:spPr>
        <p:txBody>
          <a:bodyPr wrap="none" rtlCol="0">
            <a:spAutoFit/>
          </a:bodyPr>
          <a:lstStyle/>
          <a:p>
            <a:pPr algn="ctr"/>
            <a:r>
              <a:rPr lang="en-IT" sz="1200" dirty="0"/>
              <a:t>2662.5 </a:t>
            </a:r>
            <a:r>
              <a:rPr lang="it-IT" sz="1200" dirty="0"/>
              <a:t>MHz</a:t>
            </a:r>
          </a:p>
        </p:txBody>
      </p:sp>
      <p:sp>
        <p:nvSpPr>
          <p:cNvPr id="46" name="TextBox 45">
            <a:extLst>
              <a:ext uri="{FF2B5EF4-FFF2-40B4-BE49-F238E27FC236}">
                <a16:creationId xmlns:a16="http://schemas.microsoft.com/office/drawing/2014/main" id="{BE7B4B1E-B07E-C945-A6CA-D0EE5FEBD7A7}"/>
              </a:ext>
            </a:extLst>
          </p:cNvPr>
          <p:cNvSpPr txBox="1"/>
          <p:nvPr/>
        </p:nvSpPr>
        <p:spPr>
          <a:xfrm>
            <a:off x="6200020" y="3172977"/>
            <a:ext cx="895851" cy="276999"/>
          </a:xfrm>
          <a:prstGeom prst="rect">
            <a:avLst/>
          </a:prstGeom>
          <a:noFill/>
        </p:spPr>
        <p:txBody>
          <a:bodyPr wrap="square" rtlCol="0">
            <a:spAutoFit/>
          </a:bodyPr>
          <a:lstStyle/>
          <a:p>
            <a:pPr algn="ctr"/>
            <a:r>
              <a:rPr lang="en-IT" sz="1200" dirty="0"/>
              <a:t>1820 </a:t>
            </a:r>
            <a:r>
              <a:rPr lang="it-IT" sz="1200" dirty="0"/>
              <a:t>MHz</a:t>
            </a:r>
          </a:p>
        </p:txBody>
      </p:sp>
      <p:sp>
        <p:nvSpPr>
          <p:cNvPr id="47" name="TextBox 46">
            <a:extLst>
              <a:ext uri="{FF2B5EF4-FFF2-40B4-BE49-F238E27FC236}">
                <a16:creationId xmlns:a16="http://schemas.microsoft.com/office/drawing/2014/main" id="{1150A06C-C9DE-8A49-9FE8-9EB3F08E9C3F}"/>
              </a:ext>
            </a:extLst>
          </p:cNvPr>
          <p:cNvSpPr txBox="1"/>
          <p:nvPr/>
        </p:nvSpPr>
        <p:spPr>
          <a:xfrm>
            <a:off x="6200020" y="4709546"/>
            <a:ext cx="895851" cy="276999"/>
          </a:xfrm>
          <a:prstGeom prst="rect">
            <a:avLst/>
          </a:prstGeom>
          <a:noFill/>
        </p:spPr>
        <p:txBody>
          <a:bodyPr wrap="square" rtlCol="0">
            <a:spAutoFit/>
          </a:bodyPr>
          <a:lstStyle/>
          <a:p>
            <a:pPr algn="ctr"/>
            <a:r>
              <a:rPr lang="en-IT" sz="1200" dirty="0"/>
              <a:t>806 </a:t>
            </a:r>
            <a:r>
              <a:rPr lang="it-IT" sz="1200" dirty="0"/>
              <a:t>MHz</a:t>
            </a:r>
          </a:p>
        </p:txBody>
      </p:sp>
      <p:sp>
        <p:nvSpPr>
          <p:cNvPr id="50" name="TextBox 49">
            <a:extLst>
              <a:ext uri="{FF2B5EF4-FFF2-40B4-BE49-F238E27FC236}">
                <a16:creationId xmlns:a16="http://schemas.microsoft.com/office/drawing/2014/main" id="{F506A901-6726-5942-BC28-6C7564013FFA}"/>
              </a:ext>
            </a:extLst>
          </p:cNvPr>
          <p:cNvSpPr txBox="1"/>
          <p:nvPr/>
        </p:nvSpPr>
        <p:spPr>
          <a:xfrm>
            <a:off x="8227534" y="5080563"/>
            <a:ext cx="973938" cy="830997"/>
          </a:xfrm>
          <a:prstGeom prst="rect">
            <a:avLst/>
          </a:prstGeom>
          <a:noFill/>
        </p:spPr>
        <p:txBody>
          <a:bodyPr wrap="square" rtlCol="0">
            <a:spAutoFit/>
          </a:bodyPr>
          <a:lstStyle/>
          <a:p>
            <a:r>
              <a:rPr lang="it-IT" sz="4800" dirty="0"/>
              <a:t>?</a:t>
            </a:r>
          </a:p>
        </p:txBody>
      </p:sp>
      <p:sp>
        <p:nvSpPr>
          <p:cNvPr id="51" name="Right Arrow 50">
            <a:extLst>
              <a:ext uri="{FF2B5EF4-FFF2-40B4-BE49-F238E27FC236}">
                <a16:creationId xmlns:a16="http://schemas.microsoft.com/office/drawing/2014/main" id="{156E316A-03B2-3E47-8DD2-B7F260CA1FA8}"/>
              </a:ext>
            </a:extLst>
          </p:cNvPr>
          <p:cNvSpPr/>
          <p:nvPr/>
        </p:nvSpPr>
        <p:spPr>
          <a:xfrm>
            <a:off x="4566882" y="4503889"/>
            <a:ext cx="951983" cy="52619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52" name="Slide Number Placeholder 51">
            <a:extLst>
              <a:ext uri="{FF2B5EF4-FFF2-40B4-BE49-F238E27FC236}">
                <a16:creationId xmlns:a16="http://schemas.microsoft.com/office/drawing/2014/main" id="{E0CD139E-3EA6-F14A-8BC6-3C7C30D0813E}"/>
              </a:ext>
            </a:extLst>
          </p:cNvPr>
          <p:cNvSpPr>
            <a:spLocks noGrp="1"/>
          </p:cNvSpPr>
          <p:nvPr>
            <p:ph type="sldNum" sz="quarter" idx="4"/>
          </p:nvPr>
        </p:nvSpPr>
        <p:spPr/>
        <p:txBody>
          <a:bodyPr/>
          <a:lstStyle/>
          <a:p>
            <a:fld id="{B84B3C10-9994-8E41-AB6D-EA22F067525F}" type="slidenum">
              <a:rPr lang="en-US" smtClean="0"/>
              <a:pPr/>
              <a:t>28</a:t>
            </a:fld>
            <a:endParaRPr lang="en-US" dirty="0"/>
          </a:p>
        </p:txBody>
      </p:sp>
      <p:grpSp>
        <p:nvGrpSpPr>
          <p:cNvPr id="53" name="Group 52">
            <a:extLst>
              <a:ext uri="{FF2B5EF4-FFF2-40B4-BE49-F238E27FC236}">
                <a16:creationId xmlns:a16="http://schemas.microsoft.com/office/drawing/2014/main" id="{701F40E2-9BBD-D345-A960-30D64EE9C28B}"/>
              </a:ext>
            </a:extLst>
          </p:cNvPr>
          <p:cNvGrpSpPr/>
          <p:nvPr/>
        </p:nvGrpSpPr>
        <p:grpSpPr>
          <a:xfrm rot="18442347">
            <a:off x="2552384" y="4856180"/>
            <a:ext cx="910050" cy="896185"/>
            <a:chOff x="4547343" y="3068959"/>
            <a:chExt cx="2411522" cy="2411522"/>
          </a:xfrm>
        </p:grpSpPr>
        <p:sp>
          <p:nvSpPr>
            <p:cNvPr id="54" name="Arc 53">
              <a:extLst>
                <a:ext uri="{FF2B5EF4-FFF2-40B4-BE49-F238E27FC236}">
                  <a16:creationId xmlns:a16="http://schemas.microsoft.com/office/drawing/2014/main" id="{39677204-527A-3747-B4AB-CCE046A8AE05}"/>
                </a:ext>
              </a:extLst>
            </p:cNvPr>
            <p:cNvSpPr>
              <a:spLocks noChangeAspect="1"/>
            </p:cNvSpPr>
            <p:nvPr/>
          </p:nvSpPr>
          <p:spPr>
            <a:xfrm>
              <a:off x="4547343" y="3068959"/>
              <a:ext cx="2411522" cy="241152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5" name="Arc 54">
              <a:extLst>
                <a:ext uri="{FF2B5EF4-FFF2-40B4-BE49-F238E27FC236}">
                  <a16:creationId xmlns:a16="http://schemas.microsoft.com/office/drawing/2014/main" id="{D8241F5A-5F3F-3C4C-95E7-2E73772894B9}"/>
                </a:ext>
              </a:extLst>
            </p:cNvPr>
            <p:cNvSpPr>
              <a:spLocks noChangeAspect="1"/>
            </p:cNvSpPr>
            <p:nvPr/>
          </p:nvSpPr>
          <p:spPr>
            <a:xfrm>
              <a:off x="4737264" y="3318768"/>
              <a:ext cx="1972563" cy="1972563"/>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6" name="Arc 55">
              <a:extLst>
                <a:ext uri="{FF2B5EF4-FFF2-40B4-BE49-F238E27FC236}">
                  <a16:creationId xmlns:a16="http://schemas.microsoft.com/office/drawing/2014/main" id="{F5EE319A-5E22-3A41-BF5A-BCE647308BED}"/>
                </a:ext>
              </a:extLst>
            </p:cNvPr>
            <p:cNvSpPr>
              <a:spLocks noChangeAspect="1"/>
            </p:cNvSpPr>
            <p:nvPr/>
          </p:nvSpPr>
          <p:spPr>
            <a:xfrm>
              <a:off x="4953000" y="3573016"/>
              <a:ext cx="1454828" cy="1454828"/>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7" name="Arc 56">
              <a:extLst>
                <a:ext uri="{FF2B5EF4-FFF2-40B4-BE49-F238E27FC236}">
                  <a16:creationId xmlns:a16="http://schemas.microsoft.com/office/drawing/2014/main" id="{05C7DFE3-1482-0845-A8EA-4A5A26F97FC5}"/>
                </a:ext>
              </a:extLst>
            </p:cNvPr>
            <p:cNvSpPr>
              <a:spLocks noChangeAspect="1"/>
            </p:cNvSpPr>
            <p:nvPr/>
          </p:nvSpPr>
          <p:spPr>
            <a:xfrm>
              <a:off x="5166532" y="3851693"/>
              <a:ext cx="963032" cy="96303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58" name="Arc 57">
              <a:extLst>
                <a:ext uri="{FF2B5EF4-FFF2-40B4-BE49-F238E27FC236}">
                  <a16:creationId xmlns:a16="http://schemas.microsoft.com/office/drawing/2014/main" id="{0DC44E45-6F61-9342-B2D9-58B362FF5628}"/>
                </a:ext>
              </a:extLst>
            </p:cNvPr>
            <p:cNvSpPr>
              <a:spLocks noChangeAspect="1"/>
            </p:cNvSpPr>
            <p:nvPr/>
          </p:nvSpPr>
          <p:spPr>
            <a:xfrm>
              <a:off x="5383456" y="4057504"/>
              <a:ext cx="542306" cy="542306"/>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grpSp>
    </p:spTree>
    <p:extLst>
      <p:ext uri="{BB962C8B-B14F-4D97-AF65-F5344CB8AC3E}">
        <p14:creationId xmlns:p14="http://schemas.microsoft.com/office/powerpoint/2010/main" val="349999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6CBF-4CFD-1540-A6C7-5E9714CA55FC}"/>
              </a:ext>
            </a:extLst>
          </p:cNvPr>
          <p:cNvSpPr>
            <a:spLocks noGrp="1"/>
          </p:cNvSpPr>
          <p:nvPr>
            <p:ph type="title"/>
          </p:nvPr>
        </p:nvSpPr>
        <p:spPr/>
        <p:txBody>
          <a:bodyPr/>
          <a:lstStyle/>
          <a:p>
            <a:r>
              <a:rPr lang="it-IT" dirty="0"/>
              <a:t>IMSI catcher</a:t>
            </a:r>
          </a:p>
        </p:txBody>
      </p:sp>
      <p:sp>
        <p:nvSpPr>
          <p:cNvPr id="3" name="Content Placeholder 2">
            <a:extLst>
              <a:ext uri="{FF2B5EF4-FFF2-40B4-BE49-F238E27FC236}">
                <a16:creationId xmlns:a16="http://schemas.microsoft.com/office/drawing/2014/main" id="{4F25C6BA-A59C-E24A-BB6C-1944A290B300}"/>
              </a:ext>
            </a:extLst>
          </p:cNvPr>
          <p:cNvSpPr>
            <a:spLocks noGrp="1"/>
          </p:cNvSpPr>
          <p:nvPr>
            <p:ph idx="1"/>
          </p:nvPr>
        </p:nvSpPr>
        <p:spPr/>
        <p:txBody>
          <a:bodyPr/>
          <a:lstStyle/>
          <a:p>
            <a:r>
              <a:rPr lang="en-US" dirty="0"/>
              <a:t>Is it really feasible?</a:t>
            </a:r>
          </a:p>
          <a:p>
            <a:pPr lvl="1"/>
            <a:r>
              <a:rPr lang="en-US" dirty="0"/>
              <a:t>Yes, and with simple and cheap hardware/software</a:t>
            </a:r>
          </a:p>
          <a:p>
            <a:pPr lvl="1"/>
            <a:r>
              <a:rPr lang="en-US" dirty="0"/>
              <a:t>Rogue </a:t>
            </a:r>
            <a:r>
              <a:rPr lang="en-US" dirty="0" err="1"/>
              <a:t>eNB</a:t>
            </a:r>
            <a:r>
              <a:rPr lang="en-US" dirty="0"/>
              <a:t>:</a:t>
            </a:r>
          </a:p>
          <a:p>
            <a:pPr lvl="2"/>
            <a:r>
              <a:rPr lang="en-US" dirty="0"/>
              <a:t>Opensource software like </a:t>
            </a:r>
            <a:r>
              <a:rPr lang="en-US" dirty="0" err="1"/>
              <a:t>OpenAirInterface</a:t>
            </a:r>
            <a:r>
              <a:rPr lang="en-US" dirty="0"/>
              <a:t>, or </a:t>
            </a:r>
            <a:r>
              <a:rPr lang="en-US" dirty="0" err="1"/>
              <a:t>srsLTE</a:t>
            </a:r>
            <a:endParaRPr lang="en-US" dirty="0"/>
          </a:p>
          <a:p>
            <a:pPr lvl="2"/>
            <a:r>
              <a:rPr lang="en-US" dirty="0"/>
              <a:t>Software Define Radio (SDR) </a:t>
            </a:r>
            <a:r>
              <a:rPr lang="en-US" dirty="0" err="1"/>
              <a:t>hw</a:t>
            </a:r>
            <a:r>
              <a:rPr lang="en-US" dirty="0"/>
              <a:t>, like </a:t>
            </a:r>
            <a:r>
              <a:rPr lang="en-US" dirty="0" err="1"/>
              <a:t>ettus</a:t>
            </a:r>
            <a:r>
              <a:rPr lang="en-US" dirty="0"/>
              <a:t> B210, </a:t>
            </a:r>
            <a:r>
              <a:rPr lang="en-US" dirty="0" err="1"/>
              <a:t>BladeRF</a:t>
            </a:r>
            <a:r>
              <a:rPr lang="en-US" dirty="0"/>
              <a:t> </a:t>
            </a:r>
            <a:r>
              <a:rPr lang="en-US" dirty="0" err="1"/>
              <a:t>etc</a:t>
            </a:r>
            <a:endParaRPr lang="en-US" dirty="0"/>
          </a:p>
          <a:p>
            <a:pPr lvl="1"/>
            <a:r>
              <a:rPr lang="en-US" dirty="0"/>
              <a:t>Jammer:</a:t>
            </a:r>
          </a:p>
          <a:p>
            <a:pPr lvl="2"/>
            <a:r>
              <a:rPr lang="en-US" dirty="0"/>
              <a:t>Again with SDR sending signals that overlap with LTE </a:t>
            </a:r>
            <a:r>
              <a:rPr lang="en-US" dirty="0" err="1"/>
              <a:t>signalling</a:t>
            </a:r>
            <a:endParaRPr lang="en-US" dirty="0"/>
          </a:p>
        </p:txBody>
      </p:sp>
      <p:sp>
        <p:nvSpPr>
          <p:cNvPr id="4" name="Slide Number Placeholder 3">
            <a:extLst>
              <a:ext uri="{FF2B5EF4-FFF2-40B4-BE49-F238E27FC236}">
                <a16:creationId xmlns:a16="http://schemas.microsoft.com/office/drawing/2014/main" id="{5ABFDEBF-C7CA-B54F-A67B-CF7DA109F6B7}"/>
              </a:ext>
            </a:extLst>
          </p:cNvPr>
          <p:cNvSpPr>
            <a:spLocks noGrp="1"/>
          </p:cNvSpPr>
          <p:nvPr>
            <p:ph type="sldNum" sz="quarter" idx="4"/>
          </p:nvPr>
        </p:nvSpPr>
        <p:spPr/>
        <p:txBody>
          <a:bodyPr/>
          <a:lstStyle/>
          <a:p>
            <a:fld id="{B84B3C10-9994-8E41-AB6D-EA22F067525F}" type="slidenum">
              <a:rPr lang="en-US" smtClean="0"/>
              <a:pPr/>
              <a:t>29</a:t>
            </a:fld>
            <a:endParaRPr lang="en-US" dirty="0"/>
          </a:p>
        </p:txBody>
      </p:sp>
      <p:sp>
        <p:nvSpPr>
          <p:cNvPr id="5" name="Footer Placeholder 4">
            <a:extLst>
              <a:ext uri="{FF2B5EF4-FFF2-40B4-BE49-F238E27FC236}">
                <a16:creationId xmlns:a16="http://schemas.microsoft.com/office/drawing/2014/main" id="{2F993128-4D71-3148-914A-2F44F19CA2A8}"/>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spTree>
    <p:extLst>
      <p:ext uri="{BB962C8B-B14F-4D97-AF65-F5344CB8AC3E}">
        <p14:creationId xmlns:p14="http://schemas.microsoft.com/office/powerpoint/2010/main" val="280386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Security (authentication) in 1G</a:t>
            </a:r>
          </a:p>
        </p:txBody>
      </p:sp>
      <p:sp>
        <p:nvSpPr>
          <p:cNvPr id="4" name="Text Placeholder 3"/>
          <p:cNvSpPr>
            <a:spLocks noGrp="1"/>
          </p:cNvSpPr>
          <p:nvPr>
            <p:ph type="body" idx="1"/>
          </p:nvPr>
        </p:nvSpPr>
        <p:spPr/>
        <p:txBody>
          <a:bodyPr/>
          <a:lstStyle/>
          <a:p>
            <a:endParaRPr lang="it-IT" dirty="0">
              <a:solidFill>
                <a:srgbClr val="FF0000"/>
              </a:solidFill>
            </a:endParaRP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7925DDC8-F9A7-F54D-B321-BFE609CC47A5}"/>
              </a:ext>
            </a:extLst>
          </p:cNvPr>
          <p:cNvSpPr>
            <a:spLocks noGrp="1"/>
          </p:cNvSpPr>
          <p:nvPr>
            <p:ph type="sldNum" sz="quarter" idx="4"/>
          </p:nvPr>
        </p:nvSpPr>
        <p:spPr/>
        <p:txBody>
          <a:bodyPr/>
          <a:lstStyle/>
          <a:p>
            <a:fld id="{B84B3C10-9994-8E41-AB6D-EA22F067525F}" type="slidenum">
              <a:rPr lang="en-US" smtClean="0"/>
              <a:pPr/>
              <a:t>3</a:t>
            </a:fld>
            <a:endParaRPr lang="en-US" dirty="0"/>
          </a:p>
        </p:txBody>
      </p:sp>
    </p:spTree>
    <p:extLst>
      <p:ext uri="{BB962C8B-B14F-4D97-AF65-F5344CB8AC3E}">
        <p14:creationId xmlns:p14="http://schemas.microsoft.com/office/powerpoint/2010/main" val="878704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EDBD-D935-8746-87B1-1258B67FD331}"/>
              </a:ext>
            </a:extLst>
          </p:cNvPr>
          <p:cNvSpPr>
            <a:spLocks noGrp="1"/>
          </p:cNvSpPr>
          <p:nvPr>
            <p:ph type="title"/>
          </p:nvPr>
        </p:nvSpPr>
        <p:spPr/>
        <p:txBody>
          <a:bodyPr/>
          <a:lstStyle/>
          <a:p>
            <a:r>
              <a:rPr lang="en-US" dirty="0"/>
              <a:t>Can network self-protect against IMSI-C?</a:t>
            </a:r>
          </a:p>
        </p:txBody>
      </p:sp>
      <p:sp>
        <p:nvSpPr>
          <p:cNvPr id="3" name="Content Placeholder 2">
            <a:extLst>
              <a:ext uri="{FF2B5EF4-FFF2-40B4-BE49-F238E27FC236}">
                <a16:creationId xmlns:a16="http://schemas.microsoft.com/office/drawing/2014/main" id="{89E3A905-A99F-C04F-A90F-E6AE6FAD9C06}"/>
              </a:ext>
            </a:extLst>
          </p:cNvPr>
          <p:cNvSpPr>
            <a:spLocks noGrp="1"/>
          </p:cNvSpPr>
          <p:nvPr>
            <p:ph idx="1"/>
          </p:nvPr>
        </p:nvSpPr>
        <p:spPr/>
        <p:txBody>
          <a:bodyPr/>
          <a:lstStyle/>
          <a:p>
            <a:r>
              <a:rPr lang="en-GB" dirty="0"/>
              <a:t>User-assisted detection of rogue base station</a:t>
            </a:r>
          </a:p>
          <a:p>
            <a:pPr lvl="1"/>
            <a:r>
              <a:rPr lang="en-GB" dirty="0"/>
              <a:t>measurement reports: </a:t>
            </a:r>
            <a:r>
              <a:rPr lang="en-GB" dirty="0" err="1"/>
              <a:t>UE→network</a:t>
            </a:r>
            <a:endParaRPr lang="en-GB" dirty="0"/>
          </a:p>
          <a:p>
            <a:pPr lvl="2"/>
            <a:r>
              <a:rPr lang="en-GB" dirty="0"/>
              <a:t>include security-related values</a:t>
            </a:r>
          </a:p>
          <a:p>
            <a:pPr lvl="1"/>
            <a:r>
              <a:rPr lang="en-GB" dirty="0"/>
              <a:t>network will then understand if there is any IMSI-C</a:t>
            </a:r>
          </a:p>
          <a:p>
            <a:r>
              <a:rPr lang="en-GB" dirty="0"/>
              <a:t>3GPP specification 33869</a:t>
            </a:r>
          </a:p>
          <a:p>
            <a:pPr lvl="1"/>
            <a:r>
              <a:rPr lang="en-GB" dirty="0"/>
              <a:t>“Study on Security aspects of Public Warning System”</a:t>
            </a:r>
          </a:p>
          <a:p>
            <a:pPr lvl="2"/>
            <a:r>
              <a:rPr lang="en-GB" dirty="0"/>
              <a:t>Define criteria and good practice for protecting network against false Base Stations</a:t>
            </a:r>
          </a:p>
          <a:p>
            <a:r>
              <a:rPr lang="en-GB" dirty="0"/>
              <a:t>Bottom line:</a:t>
            </a:r>
          </a:p>
          <a:p>
            <a:pPr lvl="1"/>
            <a:r>
              <a:rPr lang="en-GB" dirty="0"/>
              <a:t>As of today... nothing to do against IMSI </a:t>
            </a:r>
            <a:r>
              <a:rPr lang="en-GB" dirty="0" err="1"/>
              <a:t>catchin</a:t>
            </a:r>
            <a:r>
              <a:rPr lang="en-GB" dirty="0"/>
              <a:t> </a:t>
            </a:r>
          </a:p>
        </p:txBody>
      </p:sp>
      <p:sp>
        <p:nvSpPr>
          <p:cNvPr id="4" name="Slide Number Placeholder 3">
            <a:extLst>
              <a:ext uri="{FF2B5EF4-FFF2-40B4-BE49-F238E27FC236}">
                <a16:creationId xmlns:a16="http://schemas.microsoft.com/office/drawing/2014/main" id="{2FF36A86-DB21-2345-88B3-1625242BA1FF}"/>
              </a:ext>
            </a:extLst>
          </p:cNvPr>
          <p:cNvSpPr>
            <a:spLocks noGrp="1"/>
          </p:cNvSpPr>
          <p:nvPr>
            <p:ph type="sldNum" sz="quarter" idx="4"/>
          </p:nvPr>
        </p:nvSpPr>
        <p:spPr/>
        <p:txBody>
          <a:bodyPr/>
          <a:lstStyle/>
          <a:p>
            <a:fld id="{B84B3C10-9994-8E41-AB6D-EA22F067525F}" type="slidenum">
              <a:rPr lang="en-US" smtClean="0"/>
              <a:pPr/>
              <a:t>30</a:t>
            </a:fld>
            <a:endParaRPr lang="en-US" dirty="0"/>
          </a:p>
        </p:txBody>
      </p:sp>
      <p:sp>
        <p:nvSpPr>
          <p:cNvPr id="5" name="Footer Placeholder 4">
            <a:extLst>
              <a:ext uri="{FF2B5EF4-FFF2-40B4-BE49-F238E27FC236}">
                <a16:creationId xmlns:a16="http://schemas.microsoft.com/office/drawing/2014/main" id="{674F34DF-857D-6C43-B918-1DA3A472810B}"/>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spTree>
    <p:extLst>
      <p:ext uri="{BB962C8B-B14F-4D97-AF65-F5344CB8AC3E}">
        <p14:creationId xmlns:p14="http://schemas.microsoft.com/office/powerpoint/2010/main" val="2111930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C78F-29CD-224E-A59A-35BA25855D35}"/>
              </a:ext>
            </a:extLst>
          </p:cNvPr>
          <p:cNvSpPr>
            <a:spLocks noGrp="1"/>
          </p:cNvSpPr>
          <p:nvPr>
            <p:ph type="title"/>
          </p:nvPr>
        </p:nvSpPr>
        <p:spPr/>
        <p:txBody>
          <a:bodyPr/>
          <a:lstStyle/>
          <a:p>
            <a:r>
              <a:rPr lang="en-US" dirty="0"/>
              <a:t>What will happen with 5G</a:t>
            </a:r>
          </a:p>
        </p:txBody>
      </p:sp>
      <p:sp>
        <p:nvSpPr>
          <p:cNvPr id="3" name="Content Placeholder 2">
            <a:extLst>
              <a:ext uri="{FF2B5EF4-FFF2-40B4-BE49-F238E27FC236}">
                <a16:creationId xmlns:a16="http://schemas.microsoft.com/office/drawing/2014/main" id="{2069D9CB-D918-5A44-B384-549B8141B534}"/>
              </a:ext>
            </a:extLst>
          </p:cNvPr>
          <p:cNvSpPr>
            <a:spLocks noGrp="1"/>
          </p:cNvSpPr>
          <p:nvPr>
            <p:ph idx="1"/>
          </p:nvPr>
        </p:nvSpPr>
        <p:spPr/>
        <p:txBody>
          <a:bodyPr/>
          <a:lstStyle/>
          <a:p>
            <a:r>
              <a:rPr lang="en-US" dirty="0"/>
              <a:t>As usual, the IMSI catching problem stems from bad design</a:t>
            </a:r>
          </a:p>
          <a:p>
            <a:pPr lvl="1"/>
            <a:r>
              <a:rPr lang="en-US" dirty="0"/>
              <a:t>No cryptographic problems!</a:t>
            </a:r>
          </a:p>
          <a:p>
            <a:r>
              <a:rPr lang="en-US" dirty="0"/>
              <a:t>What about 5G:</a:t>
            </a:r>
          </a:p>
          <a:p>
            <a:pPr lvl="1"/>
            <a:r>
              <a:rPr lang="en-US" dirty="0"/>
              <a:t>IMSI</a:t>
            </a:r>
            <a:r>
              <a:rPr lang="en-US" baseline="30000" dirty="0"/>
              <a:t>1</a:t>
            </a:r>
            <a:r>
              <a:rPr lang="en-US" dirty="0"/>
              <a:t> never exchanged in the clear</a:t>
            </a:r>
          </a:p>
          <a:p>
            <a:pPr lvl="1"/>
            <a:r>
              <a:rPr lang="en-US" dirty="0"/>
              <a:t>UE encrypts its ID with asymmetric cryptography</a:t>
            </a:r>
          </a:p>
          <a:p>
            <a:pPr lvl="2"/>
            <a:r>
              <a:rPr lang="en-US" dirty="0"/>
              <a:t>Only network can decrypt UE’s ID</a:t>
            </a:r>
          </a:p>
          <a:p>
            <a:pPr lvl="3"/>
            <a:r>
              <a:rPr lang="en-GB" sz="1600" dirty="0"/>
              <a:t>H. Khan, B. Dowling, and K. M. Martin, “Identity Confidentiality in 5G Mobile Telephony Systems”, International Conference on Research in Security Standardisation, Nov. 2018, Darmstadt (DL).</a:t>
            </a:r>
          </a:p>
          <a:p>
            <a:pPr marL="109728" indent="0">
              <a:buNone/>
            </a:pPr>
            <a:endParaRPr lang="en-US" dirty="0"/>
          </a:p>
          <a:p>
            <a:pPr marL="109728" indent="0">
              <a:buNone/>
            </a:pPr>
            <a:endParaRPr lang="en-US" dirty="0"/>
          </a:p>
          <a:p>
            <a:pPr marL="109728" indent="0">
              <a:buNone/>
            </a:pPr>
            <a:endParaRPr lang="en-US" dirty="0"/>
          </a:p>
          <a:p>
            <a:pPr marL="109728" indent="0">
              <a:buNone/>
            </a:pPr>
            <a:r>
              <a:rPr lang="en-US" sz="2000" baseline="30000" dirty="0"/>
              <a:t>1</a:t>
            </a:r>
            <a:r>
              <a:rPr lang="en-US" sz="2000" dirty="0"/>
              <a:t> In 5G IDs are called differently, check SUCI/SUPI</a:t>
            </a:r>
          </a:p>
          <a:p>
            <a:pPr lvl="2"/>
            <a:endParaRPr lang="en-GB" sz="1800" dirty="0"/>
          </a:p>
          <a:p>
            <a:pPr lvl="2"/>
            <a:endParaRPr lang="en-US" dirty="0"/>
          </a:p>
          <a:p>
            <a:endParaRPr lang="en-US" dirty="0"/>
          </a:p>
        </p:txBody>
      </p:sp>
      <p:sp>
        <p:nvSpPr>
          <p:cNvPr id="4" name="Slide Number Placeholder 3">
            <a:extLst>
              <a:ext uri="{FF2B5EF4-FFF2-40B4-BE49-F238E27FC236}">
                <a16:creationId xmlns:a16="http://schemas.microsoft.com/office/drawing/2014/main" id="{2332E4D4-3421-5F4C-A478-6A2B3AE104F0}"/>
              </a:ext>
            </a:extLst>
          </p:cNvPr>
          <p:cNvSpPr>
            <a:spLocks noGrp="1"/>
          </p:cNvSpPr>
          <p:nvPr>
            <p:ph type="sldNum" sz="quarter" idx="4"/>
          </p:nvPr>
        </p:nvSpPr>
        <p:spPr/>
        <p:txBody>
          <a:bodyPr/>
          <a:lstStyle/>
          <a:p>
            <a:fld id="{B84B3C10-9994-8E41-AB6D-EA22F067525F}" type="slidenum">
              <a:rPr lang="en-US" smtClean="0"/>
              <a:pPr/>
              <a:t>31</a:t>
            </a:fld>
            <a:endParaRPr lang="en-US" dirty="0"/>
          </a:p>
        </p:txBody>
      </p:sp>
      <p:sp>
        <p:nvSpPr>
          <p:cNvPr id="5" name="Footer Placeholder 4">
            <a:extLst>
              <a:ext uri="{FF2B5EF4-FFF2-40B4-BE49-F238E27FC236}">
                <a16:creationId xmlns:a16="http://schemas.microsoft.com/office/drawing/2014/main" id="{E515DA8F-363C-8B48-AA6B-06E0E8B0DF54}"/>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cxnSp>
        <p:nvCxnSpPr>
          <p:cNvPr id="16" name="Straight Connector 15">
            <a:extLst>
              <a:ext uri="{FF2B5EF4-FFF2-40B4-BE49-F238E27FC236}">
                <a16:creationId xmlns:a16="http://schemas.microsoft.com/office/drawing/2014/main" id="{5FA85564-C805-9C4C-B745-6A73DCC238EE}"/>
              </a:ext>
            </a:extLst>
          </p:cNvPr>
          <p:cNvCxnSpPr/>
          <p:nvPr/>
        </p:nvCxnSpPr>
        <p:spPr>
          <a:xfrm>
            <a:off x="704528" y="5733256"/>
            <a:ext cx="892899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62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C78F-29CD-224E-A59A-35BA25855D35}"/>
              </a:ext>
            </a:extLst>
          </p:cNvPr>
          <p:cNvSpPr>
            <a:spLocks noGrp="1"/>
          </p:cNvSpPr>
          <p:nvPr>
            <p:ph type="title"/>
          </p:nvPr>
        </p:nvSpPr>
        <p:spPr/>
        <p:txBody>
          <a:bodyPr/>
          <a:lstStyle/>
          <a:p>
            <a:r>
              <a:rPr lang="en-US" dirty="0"/>
              <a:t>What will happen with 5G/2</a:t>
            </a:r>
          </a:p>
        </p:txBody>
      </p:sp>
      <p:sp>
        <p:nvSpPr>
          <p:cNvPr id="3" name="Content Placeholder 2">
            <a:extLst>
              <a:ext uri="{FF2B5EF4-FFF2-40B4-BE49-F238E27FC236}">
                <a16:creationId xmlns:a16="http://schemas.microsoft.com/office/drawing/2014/main" id="{2069D9CB-D918-5A44-B384-549B8141B534}"/>
              </a:ext>
            </a:extLst>
          </p:cNvPr>
          <p:cNvSpPr>
            <a:spLocks noGrp="1"/>
          </p:cNvSpPr>
          <p:nvPr>
            <p:ph idx="1"/>
          </p:nvPr>
        </p:nvSpPr>
        <p:spPr/>
        <p:txBody>
          <a:bodyPr/>
          <a:lstStyle/>
          <a:p>
            <a:r>
              <a:rPr lang="en-US" dirty="0"/>
              <a:t>Still, something is buggy in the stack</a:t>
            </a:r>
          </a:p>
          <a:p>
            <a:pPr lvl="1"/>
            <a:r>
              <a:rPr lang="en-US" dirty="0"/>
              <a:t>Protocol downgrade will be possible also with UE initially registered with 5G!</a:t>
            </a:r>
          </a:p>
          <a:p>
            <a:pPr lvl="2"/>
            <a:r>
              <a:rPr lang="en-US" dirty="0"/>
              <a:t>Simple modification to the attack scheme:</a:t>
            </a:r>
          </a:p>
        </p:txBody>
      </p:sp>
      <p:sp>
        <p:nvSpPr>
          <p:cNvPr id="4" name="Slide Number Placeholder 3">
            <a:extLst>
              <a:ext uri="{FF2B5EF4-FFF2-40B4-BE49-F238E27FC236}">
                <a16:creationId xmlns:a16="http://schemas.microsoft.com/office/drawing/2014/main" id="{2332E4D4-3421-5F4C-A478-6A2B3AE104F0}"/>
              </a:ext>
            </a:extLst>
          </p:cNvPr>
          <p:cNvSpPr>
            <a:spLocks noGrp="1"/>
          </p:cNvSpPr>
          <p:nvPr>
            <p:ph type="sldNum" sz="quarter" idx="4"/>
          </p:nvPr>
        </p:nvSpPr>
        <p:spPr/>
        <p:txBody>
          <a:bodyPr/>
          <a:lstStyle/>
          <a:p>
            <a:fld id="{B84B3C10-9994-8E41-AB6D-EA22F067525F}" type="slidenum">
              <a:rPr lang="en-US" smtClean="0"/>
              <a:pPr/>
              <a:t>32</a:t>
            </a:fld>
            <a:endParaRPr lang="en-US" dirty="0"/>
          </a:p>
        </p:txBody>
      </p:sp>
      <p:sp>
        <p:nvSpPr>
          <p:cNvPr id="5" name="Footer Placeholder 4">
            <a:extLst>
              <a:ext uri="{FF2B5EF4-FFF2-40B4-BE49-F238E27FC236}">
                <a16:creationId xmlns:a16="http://schemas.microsoft.com/office/drawing/2014/main" id="{E515DA8F-363C-8B48-AA6B-06E0E8B0DF54}"/>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grpSp>
        <p:nvGrpSpPr>
          <p:cNvPr id="7" name="Group 6">
            <a:extLst>
              <a:ext uri="{FF2B5EF4-FFF2-40B4-BE49-F238E27FC236}">
                <a16:creationId xmlns:a16="http://schemas.microsoft.com/office/drawing/2014/main" id="{1C20C383-9551-B141-B86A-6D99DFFD320E}"/>
              </a:ext>
            </a:extLst>
          </p:cNvPr>
          <p:cNvGrpSpPr>
            <a:grpSpLocks noChangeAspect="1"/>
          </p:cNvGrpSpPr>
          <p:nvPr/>
        </p:nvGrpSpPr>
        <p:grpSpPr>
          <a:xfrm>
            <a:off x="463270" y="4279464"/>
            <a:ext cx="461560" cy="740271"/>
            <a:chOff x="5457056" y="3658419"/>
            <a:chExt cx="566976" cy="909343"/>
          </a:xfrm>
        </p:grpSpPr>
        <p:pic>
          <p:nvPicPr>
            <p:cNvPr id="8" name="Picture 67" descr="cdmaphone">
              <a:extLst>
                <a:ext uri="{FF2B5EF4-FFF2-40B4-BE49-F238E27FC236}">
                  <a16:creationId xmlns:a16="http://schemas.microsoft.com/office/drawing/2014/main" id="{A27811A7-99C7-1C4F-A2EA-DC5D3BCCED2B}"/>
                </a:ext>
              </a:extLst>
            </p:cNvPr>
            <p:cNvPicPr>
              <a:picLocks noChangeAspect="1" noChangeArrowheads="1"/>
            </p:cNvPicPr>
            <p:nvPr/>
          </p:nvPicPr>
          <p:blipFill>
            <a:blip r:embed="rId2"/>
            <a:srcRect/>
            <a:stretch>
              <a:fillRect/>
            </a:stretch>
          </p:blipFill>
          <p:spPr bwMode="auto">
            <a:xfrm>
              <a:off x="5783981" y="3958162"/>
              <a:ext cx="240051" cy="609600"/>
            </a:xfrm>
            <a:prstGeom prst="rect">
              <a:avLst/>
            </a:prstGeom>
            <a:noFill/>
          </p:spPr>
        </p:pic>
        <p:sp>
          <p:nvSpPr>
            <p:cNvPr id="9" name="Text Box 68">
              <a:extLst>
                <a:ext uri="{FF2B5EF4-FFF2-40B4-BE49-F238E27FC236}">
                  <a16:creationId xmlns:a16="http://schemas.microsoft.com/office/drawing/2014/main" id="{5BBD1321-3E02-6048-AADC-BB7B26625F96}"/>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10" name="Picture 9" descr="A close up of a device&#10;&#10;Description automatically generated">
            <a:extLst>
              <a:ext uri="{FF2B5EF4-FFF2-40B4-BE49-F238E27FC236}">
                <a16:creationId xmlns:a16="http://schemas.microsoft.com/office/drawing/2014/main" id="{13FCADE6-6973-9A47-B306-4C43062CA008}"/>
              </a:ext>
            </a:extLst>
          </p:cNvPr>
          <p:cNvPicPr>
            <a:picLocks noChangeAspect="1"/>
          </p:cNvPicPr>
          <p:nvPr/>
        </p:nvPicPr>
        <p:blipFill>
          <a:blip r:embed="rId3"/>
          <a:stretch>
            <a:fillRect/>
          </a:stretch>
        </p:blipFill>
        <p:spPr>
          <a:xfrm>
            <a:off x="1017378" y="5185017"/>
            <a:ext cx="786671" cy="786671"/>
          </a:xfrm>
          <a:prstGeom prst="rect">
            <a:avLst/>
          </a:prstGeom>
        </p:spPr>
      </p:pic>
      <p:pic>
        <p:nvPicPr>
          <p:cNvPr id="11" name="Picture 10" descr="A picture containing clothing, wheel&#10;&#10;Description automatically generated">
            <a:extLst>
              <a:ext uri="{FF2B5EF4-FFF2-40B4-BE49-F238E27FC236}">
                <a16:creationId xmlns:a16="http://schemas.microsoft.com/office/drawing/2014/main" id="{377E245A-6189-AC4C-AE38-F0F753553126}"/>
              </a:ext>
            </a:extLst>
          </p:cNvPr>
          <p:cNvPicPr>
            <a:picLocks noChangeAspect="1"/>
          </p:cNvPicPr>
          <p:nvPr/>
        </p:nvPicPr>
        <p:blipFill>
          <a:blip r:embed="rId4"/>
          <a:stretch>
            <a:fillRect/>
          </a:stretch>
        </p:blipFill>
        <p:spPr>
          <a:xfrm>
            <a:off x="1515461" y="5481448"/>
            <a:ext cx="441297" cy="675455"/>
          </a:xfrm>
          <a:prstGeom prst="rect">
            <a:avLst/>
          </a:prstGeom>
        </p:spPr>
      </p:pic>
      <p:cxnSp>
        <p:nvCxnSpPr>
          <p:cNvPr id="12" name="Straight Arrow Connector 11">
            <a:extLst>
              <a:ext uri="{FF2B5EF4-FFF2-40B4-BE49-F238E27FC236}">
                <a16:creationId xmlns:a16="http://schemas.microsoft.com/office/drawing/2014/main" id="{E6698186-26BC-1840-86CA-EF16F67679C8}"/>
              </a:ext>
            </a:extLst>
          </p:cNvPr>
          <p:cNvCxnSpPr>
            <a:cxnSpLocks/>
          </p:cNvCxnSpPr>
          <p:nvPr/>
        </p:nvCxnSpPr>
        <p:spPr>
          <a:xfrm flipV="1">
            <a:off x="899539" y="3982262"/>
            <a:ext cx="102861" cy="439490"/>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ight Arrow 12">
            <a:extLst>
              <a:ext uri="{FF2B5EF4-FFF2-40B4-BE49-F238E27FC236}">
                <a16:creationId xmlns:a16="http://schemas.microsoft.com/office/drawing/2014/main" id="{FC0F7A71-B1CD-5F4C-A231-71B8839C5AB1}"/>
              </a:ext>
            </a:extLst>
          </p:cNvPr>
          <p:cNvSpPr/>
          <p:nvPr/>
        </p:nvSpPr>
        <p:spPr>
          <a:xfrm>
            <a:off x="2725269" y="4200420"/>
            <a:ext cx="951983" cy="52619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15" name="Picture 39" descr="towerorigtrans">
            <a:extLst>
              <a:ext uri="{FF2B5EF4-FFF2-40B4-BE49-F238E27FC236}">
                <a16:creationId xmlns:a16="http://schemas.microsoft.com/office/drawing/2014/main" id="{9CD7CA84-AB59-FB45-8CE1-A5AD91BA9546}"/>
              </a:ext>
            </a:extLst>
          </p:cNvPr>
          <p:cNvPicPr>
            <a:picLocks noChangeAspect="1" noChangeArrowheads="1"/>
          </p:cNvPicPr>
          <p:nvPr/>
        </p:nvPicPr>
        <p:blipFill>
          <a:blip r:embed="rId5"/>
          <a:srcRect/>
          <a:stretch>
            <a:fillRect/>
          </a:stretch>
        </p:blipFill>
        <p:spPr bwMode="auto">
          <a:xfrm>
            <a:off x="1656413" y="3508044"/>
            <a:ext cx="444619" cy="704643"/>
          </a:xfrm>
          <a:prstGeom prst="rect">
            <a:avLst/>
          </a:prstGeom>
          <a:noFill/>
          <a:effectLst>
            <a:outerShdw blurRad="50800" dist="50800" dir="5400000" algn="ctr" rotWithShape="0">
              <a:srgbClr val="FFC000"/>
            </a:outerShdw>
          </a:effectLst>
        </p:spPr>
      </p:pic>
      <p:grpSp>
        <p:nvGrpSpPr>
          <p:cNvPr id="17" name="Group 16">
            <a:extLst>
              <a:ext uri="{FF2B5EF4-FFF2-40B4-BE49-F238E27FC236}">
                <a16:creationId xmlns:a16="http://schemas.microsoft.com/office/drawing/2014/main" id="{6B5EE1CB-F4A7-C543-81A6-7CD1E4F515C0}"/>
              </a:ext>
            </a:extLst>
          </p:cNvPr>
          <p:cNvGrpSpPr/>
          <p:nvPr/>
        </p:nvGrpSpPr>
        <p:grpSpPr>
          <a:xfrm rot="16874622">
            <a:off x="549919" y="4447833"/>
            <a:ext cx="1695786" cy="1209551"/>
            <a:chOff x="4547343" y="3068959"/>
            <a:chExt cx="2411522" cy="2411522"/>
          </a:xfrm>
        </p:grpSpPr>
        <p:sp>
          <p:nvSpPr>
            <p:cNvPr id="18" name="Arc 17">
              <a:extLst>
                <a:ext uri="{FF2B5EF4-FFF2-40B4-BE49-F238E27FC236}">
                  <a16:creationId xmlns:a16="http://schemas.microsoft.com/office/drawing/2014/main" id="{0C7FB456-8374-8840-9062-D0B98A432717}"/>
                </a:ext>
              </a:extLst>
            </p:cNvPr>
            <p:cNvSpPr>
              <a:spLocks noChangeAspect="1"/>
            </p:cNvSpPr>
            <p:nvPr/>
          </p:nvSpPr>
          <p:spPr>
            <a:xfrm>
              <a:off x="4547343" y="3068959"/>
              <a:ext cx="2411522" cy="241152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19" name="Arc 18">
              <a:extLst>
                <a:ext uri="{FF2B5EF4-FFF2-40B4-BE49-F238E27FC236}">
                  <a16:creationId xmlns:a16="http://schemas.microsoft.com/office/drawing/2014/main" id="{47A4768F-AC4C-D64F-877E-5C5427F20AB5}"/>
                </a:ext>
              </a:extLst>
            </p:cNvPr>
            <p:cNvSpPr>
              <a:spLocks noChangeAspect="1"/>
            </p:cNvSpPr>
            <p:nvPr/>
          </p:nvSpPr>
          <p:spPr>
            <a:xfrm>
              <a:off x="4737264" y="3318768"/>
              <a:ext cx="1972563" cy="1972563"/>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20" name="Arc 19">
              <a:extLst>
                <a:ext uri="{FF2B5EF4-FFF2-40B4-BE49-F238E27FC236}">
                  <a16:creationId xmlns:a16="http://schemas.microsoft.com/office/drawing/2014/main" id="{9C1A73E1-E455-474A-B6C0-9CB4A32D10FE}"/>
                </a:ext>
              </a:extLst>
            </p:cNvPr>
            <p:cNvSpPr>
              <a:spLocks noChangeAspect="1"/>
            </p:cNvSpPr>
            <p:nvPr/>
          </p:nvSpPr>
          <p:spPr>
            <a:xfrm>
              <a:off x="4953000" y="3573016"/>
              <a:ext cx="1454828" cy="1454828"/>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21" name="Arc 20">
              <a:extLst>
                <a:ext uri="{FF2B5EF4-FFF2-40B4-BE49-F238E27FC236}">
                  <a16:creationId xmlns:a16="http://schemas.microsoft.com/office/drawing/2014/main" id="{E0C11898-C220-D447-B399-10DF5E4EE3D2}"/>
                </a:ext>
              </a:extLst>
            </p:cNvPr>
            <p:cNvSpPr>
              <a:spLocks noChangeAspect="1"/>
            </p:cNvSpPr>
            <p:nvPr/>
          </p:nvSpPr>
          <p:spPr>
            <a:xfrm>
              <a:off x="5166532" y="3851693"/>
              <a:ext cx="963032" cy="96303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22" name="Arc 21">
              <a:extLst>
                <a:ext uri="{FF2B5EF4-FFF2-40B4-BE49-F238E27FC236}">
                  <a16:creationId xmlns:a16="http://schemas.microsoft.com/office/drawing/2014/main" id="{FCD470F6-D253-8341-BCDE-B6AE6519A8CC}"/>
                </a:ext>
              </a:extLst>
            </p:cNvPr>
            <p:cNvSpPr>
              <a:spLocks noChangeAspect="1"/>
            </p:cNvSpPr>
            <p:nvPr/>
          </p:nvSpPr>
          <p:spPr>
            <a:xfrm>
              <a:off x="5383456" y="4057504"/>
              <a:ext cx="542306" cy="542306"/>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grpSp>
      <p:sp>
        <p:nvSpPr>
          <p:cNvPr id="24" name="Text Box 68">
            <a:extLst>
              <a:ext uri="{FF2B5EF4-FFF2-40B4-BE49-F238E27FC236}">
                <a16:creationId xmlns:a16="http://schemas.microsoft.com/office/drawing/2014/main" id="{CEA097C2-E369-A842-9231-3026A192D872}"/>
              </a:ext>
            </a:extLst>
          </p:cNvPr>
          <p:cNvSpPr txBox="1">
            <a:spLocks noChangeArrowheads="1"/>
          </p:cNvSpPr>
          <p:nvPr/>
        </p:nvSpPr>
        <p:spPr bwMode="auto">
          <a:xfrm>
            <a:off x="1982613" y="3648968"/>
            <a:ext cx="476413"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eNB</a:t>
            </a:r>
            <a:endParaRPr lang="en-US" sz="1200" b="1" dirty="0">
              <a:latin typeface="Optima" charset="0"/>
            </a:endParaRPr>
          </a:p>
        </p:txBody>
      </p:sp>
      <p:grpSp>
        <p:nvGrpSpPr>
          <p:cNvPr id="25" name="Group 24">
            <a:extLst>
              <a:ext uri="{FF2B5EF4-FFF2-40B4-BE49-F238E27FC236}">
                <a16:creationId xmlns:a16="http://schemas.microsoft.com/office/drawing/2014/main" id="{A84DCE23-3618-EE47-A34D-01C665D7DE7F}"/>
              </a:ext>
            </a:extLst>
          </p:cNvPr>
          <p:cNvGrpSpPr>
            <a:grpSpLocks noChangeAspect="1"/>
          </p:cNvGrpSpPr>
          <p:nvPr/>
        </p:nvGrpSpPr>
        <p:grpSpPr>
          <a:xfrm>
            <a:off x="7361918" y="4200420"/>
            <a:ext cx="461560" cy="740271"/>
            <a:chOff x="5457056" y="3658419"/>
            <a:chExt cx="566976" cy="909343"/>
          </a:xfrm>
        </p:grpSpPr>
        <p:pic>
          <p:nvPicPr>
            <p:cNvPr id="26" name="Picture 67" descr="cdmaphone">
              <a:extLst>
                <a:ext uri="{FF2B5EF4-FFF2-40B4-BE49-F238E27FC236}">
                  <a16:creationId xmlns:a16="http://schemas.microsoft.com/office/drawing/2014/main" id="{AE4F9776-3CCE-2D4B-8818-20A11AC128C6}"/>
                </a:ext>
              </a:extLst>
            </p:cNvPr>
            <p:cNvPicPr>
              <a:picLocks noChangeAspect="1" noChangeArrowheads="1"/>
            </p:cNvPicPr>
            <p:nvPr/>
          </p:nvPicPr>
          <p:blipFill>
            <a:blip r:embed="rId2"/>
            <a:srcRect/>
            <a:stretch>
              <a:fillRect/>
            </a:stretch>
          </p:blipFill>
          <p:spPr bwMode="auto">
            <a:xfrm>
              <a:off x="5783981" y="3958162"/>
              <a:ext cx="240051" cy="609600"/>
            </a:xfrm>
            <a:prstGeom prst="rect">
              <a:avLst/>
            </a:prstGeom>
            <a:noFill/>
          </p:spPr>
        </p:pic>
        <p:sp>
          <p:nvSpPr>
            <p:cNvPr id="27" name="Text Box 68">
              <a:extLst>
                <a:ext uri="{FF2B5EF4-FFF2-40B4-BE49-F238E27FC236}">
                  <a16:creationId xmlns:a16="http://schemas.microsoft.com/office/drawing/2014/main" id="{4A229224-FE03-9941-9BE8-3BD4A1F7EC26}"/>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28" name="Picture 27" descr="A close up of a device&#10;&#10;Description automatically generated">
            <a:extLst>
              <a:ext uri="{FF2B5EF4-FFF2-40B4-BE49-F238E27FC236}">
                <a16:creationId xmlns:a16="http://schemas.microsoft.com/office/drawing/2014/main" id="{4F2FD514-BEF9-824E-B512-92C95727CE3C}"/>
              </a:ext>
            </a:extLst>
          </p:cNvPr>
          <p:cNvPicPr>
            <a:picLocks noChangeAspect="1"/>
          </p:cNvPicPr>
          <p:nvPr/>
        </p:nvPicPr>
        <p:blipFill>
          <a:blip r:embed="rId3"/>
          <a:stretch>
            <a:fillRect/>
          </a:stretch>
        </p:blipFill>
        <p:spPr>
          <a:xfrm>
            <a:off x="7916026" y="5105973"/>
            <a:ext cx="786671" cy="786671"/>
          </a:xfrm>
          <a:prstGeom prst="rect">
            <a:avLst/>
          </a:prstGeom>
        </p:spPr>
      </p:pic>
      <p:pic>
        <p:nvPicPr>
          <p:cNvPr id="29" name="Picture 28" descr="A picture containing clothing, wheel&#10;&#10;Description automatically generated">
            <a:extLst>
              <a:ext uri="{FF2B5EF4-FFF2-40B4-BE49-F238E27FC236}">
                <a16:creationId xmlns:a16="http://schemas.microsoft.com/office/drawing/2014/main" id="{EA1CDAA6-B28A-1B4C-A4E0-68120246CAE1}"/>
              </a:ext>
            </a:extLst>
          </p:cNvPr>
          <p:cNvPicPr>
            <a:picLocks noChangeAspect="1"/>
          </p:cNvPicPr>
          <p:nvPr/>
        </p:nvPicPr>
        <p:blipFill>
          <a:blip r:embed="rId4"/>
          <a:stretch>
            <a:fillRect/>
          </a:stretch>
        </p:blipFill>
        <p:spPr>
          <a:xfrm>
            <a:off x="8414109" y="5402404"/>
            <a:ext cx="441297" cy="675455"/>
          </a:xfrm>
          <a:prstGeom prst="rect">
            <a:avLst/>
          </a:prstGeom>
        </p:spPr>
      </p:pic>
      <p:sp>
        <p:nvSpPr>
          <p:cNvPr id="33" name="Text Box 68">
            <a:extLst>
              <a:ext uri="{FF2B5EF4-FFF2-40B4-BE49-F238E27FC236}">
                <a16:creationId xmlns:a16="http://schemas.microsoft.com/office/drawing/2014/main" id="{BBAC6FC7-46F6-1749-8091-B37DC97A0C03}"/>
              </a:ext>
            </a:extLst>
          </p:cNvPr>
          <p:cNvSpPr txBox="1">
            <a:spLocks noChangeArrowheads="1"/>
          </p:cNvSpPr>
          <p:nvPr/>
        </p:nvSpPr>
        <p:spPr bwMode="auto">
          <a:xfrm>
            <a:off x="9125396" y="4792748"/>
            <a:ext cx="567784" cy="461665"/>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rogue</a:t>
            </a:r>
          </a:p>
          <a:p>
            <a:pPr algn="ctr"/>
            <a:r>
              <a:rPr lang="en-US" sz="1200" b="1" dirty="0" err="1">
                <a:latin typeface="Optima" charset="0"/>
              </a:rPr>
              <a:t>eNB</a:t>
            </a:r>
            <a:endParaRPr lang="en-US" sz="1200" b="1" dirty="0">
              <a:latin typeface="Optima" charset="0"/>
            </a:endParaRPr>
          </a:p>
        </p:txBody>
      </p:sp>
      <p:sp>
        <p:nvSpPr>
          <p:cNvPr id="34" name="Text Box 68">
            <a:extLst>
              <a:ext uri="{FF2B5EF4-FFF2-40B4-BE49-F238E27FC236}">
                <a16:creationId xmlns:a16="http://schemas.microsoft.com/office/drawing/2014/main" id="{FB229CD3-E123-7947-A920-178EDF24D890}"/>
              </a:ext>
            </a:extLst>
          </p:cNvPr>
          <p:cNvSpPr txBox="1">
            <a:spLocks noChangeArrowheads="1"/>
          </p:cNvSpPr>
          <p:nvPr/>
        </p:nvSpPr>
        <p:spPr bwMode="auto">
          <a:xfrm>
            <a:off x="8881261" y="3569924"/>
            <a:ext cx="476412"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eNB</a:t>
            </a:r>
            <a:endParaRPr lang="en-US" sz="1200" b="1" dirty="0">
              <a:latin typeface="Optima" charset="0"/>
            </a:endParaRPr>
          </a:p>
        </p:txBody>
      </p:sp>
      <p:grpSp>
        <p:nvGrpSpPr>
          <p:cNvPr id="35" name="Group 34">
            <a:extLst>
              <a:ext uri="{FF2B5EF4-FFF2-40B4-BE49-F238E27FC236}">
                <a16:creationId xmlns:a16="http://schemas.microsoft.com/office/drawing/2014/main" id="{0BB2E462-007B-BE46-AAB7-FDC7B0D81388}"/>
              </a:ext>
            </a:extLst>
          </p:cNvPr>
          <p:cNvGrpSpPr>
            <a:grpSpLocks noChangeAspect="1"/>
          </p:cNvGrpSpPr>
          <p:nvPr/>
        </p:nvGrpSpPr>
        <p:grpSpPr>
          <a:xfrm>
            <a:off x="3906783" y="4229449"/>
            <a:ext cx="461560" cy="740271"/>
            <a:chOff x="5457056" y="3658419"/>
            <a:chExt cx="566976" cy="909343"/>
          </a:xfrm>
        </p:grpSpPr>
        <p:pic>
          <p:nvPicPr>
            <p:cNvPr id="36" name="Picture 67" descr="cdmaphone">
              <a:extLst>
                <a:ext uri="{FF2B5EF4-FFF2-40B4-BE49-F238E27FC236}">
                  <a16:creationId xmlns:a16="http://schemas.microsoft.com/office/drawing/2014/main" id="{6C167D21-023A-2C45-A0B3-BD8D19AD6F3D}"/>
                </a:ext>
              </a:extLst>
            </p:cNvPr>
            <p:cNvPicPr>
              <a:picLocks noChangeAspect="1" noChangeArrowheads="1"/>
            </p:cNvPicPr>
            <p:nvPr/>
          </p:nvPicPr>
          <p:blipFill>
            <a:blip r:embed="rId2"/>
            <a:srcRect/>
            <a:stretch>
              <a:fillRect/>
            </a:stretch>
          </p:blipFill>
          <p:spPr bwMode="auto">
            <a:xfrm>
              <a:off x="5783981" y="3958162"/>
              <a:ext cx="240051" cy="609600"/>
            </a:xfrm>
            <a:prstGeom prst="rect">
              <a:avLst/>
            </a:prstGeom>
            <a:noFill/>
          </p:spPr>
        </p:pic>
        <p:sp>
          <p:nvSpPr>
            <p:cNvPr id="37" name="Text Box 68">
              <a:extLst>
                <a:ext uri="{FF2B5EF4-FFF2-40B4-BE49-F238E27FC236}">
                  <a16:creationId xmlns:a16="http://schemas.microsoft.com/office/drawing/2014/main" id="{D70DB3EC-1280-0542-A2D3-3AC9DE8B1BFA}"/>
                </a:ext>
              </a:extLst>
            </p:cNvPr>
            <p:cNvSpPr txBox="1">
              <a:spLocks noChangeArrowheads="1"/>
            </p:cNvSpPr>
            <p:nvPr/>
          </p:nvSpPr>
          <p:spPr bwMode="auto">
            <a:xfrm>
              <a:off x="5457056" y="3658419"/>
              <a:ext cx="395480" cy="274637"/>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pic>
        <p:nvPicPr>
          <p:cNvPr id="38" name="Picture 37" descr="A close up of a device&#10;&#10;Description automatically generated">
            <a:extLst>
              <a:ext uri="{FF2B5EF4-FFF2-40B4-BE49-F238E27FC236}">
                <a16:creationId xmlns:a16="http://schemas.microsoft.com/office/drawing/2014/main" id="{54511C14-9AFE-DD4E-8CEA-253D8E024BBC}"/>
              </a:ext>
            </a:extLst>
          </p:cNvPr>
          <p:cNvPicPr>
            <a:picLocks noChangeAspect="1"/>
          </p:cNvPicPr>
          <p:nvPr/>
        </p:nvPicPr>
        <p:blipFill>
          <a:blip r:embed="rId3"/>
          <a:stretch>
            <a:fillRect/>
          </a:stretch>
        </p:blipFill>
        <p:spPr>
          <a:xfrm>
            <a:off x="4460891" y="5135002"/>
            <a:ext cx="786671" cy="786671"/>
          </a:xfrm>
          <a:prstGeom prst="rect">
            <a:avLst/>
          </a:prstGeom>
        </p:spPr>
      </p:pic>
      <p:pic>
        <p:nvPicPr>
          <p:cNvPr id="39" name="Picture 38" descr="A picture containing clothing, wheel&#10;&#10;Description automatically generated">
            <a:extLst>
              <a:ext uri="{FF2B5EF4-FFF2-40B4-BE49-F238E27FC236}">
                <a16:creationId xmlns:a16="http://schemas.microsoft.com/office/drawing/2014/main" id="{42A17476-3D16-604F-BE6F-BFD4E51FC3D6}"/>
              </a:ext>
            </a:extLst>
          </p:cNvPr>
          <p:cNvPicPr>
            <a:picLocks noChangeAspect="1"/>
          </p:cNvPicPr>
          <p:nvPr/>
        </p:nvPicPr>
        <p:blipFill>
          <a:blip r:embed="rId4"/>
          <a:stretch>
            <a:fillRect/>
          </a:stretch>
        </p:blipFill>
        <p:spPr>
          <a:xfrm>
            <a:off x="4958974" y="5431433"/>
            <a:ext cx="441297" cy="675455"/>
          </a:xfrm>
          <a:prstGeom prst="rect">
            <a:avLst/>
          </a:prstGeom>
        </p:spPr>
      </p:pic>
      <p:cxnSp>
        <p:nvCxnSpPr>
          <p:cNvPr id="40" name="Straight Arrow Connector 39">
            <a:extLst>
              <a:ext uri="{FF2B5EF4-FFF2-40B4-BE49-F238E27FC236}">
                <a16:creationId xmlns:a16="http://schemas.microsoft.com/office/drawing/2014/main" id="{1A244C87-5E3D-7E4F-9346-6EED5D6CEB32}"/>
              </a:ext>
            </a:extLst>
          </p:cNvPr>
          <p:cNvCxnSpPr>
            <a:cxnSpLocks/>
          </p:cNvCxnSpPr>
          <p:nvPr/>
        </p:nvCxnSpPr>
        <p:spPr>
          <a:xfrm flipV="1">
            <a:off x="4411735" y="3940369"/>
            <a:ext cx="741614" cy="516527"/>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ight Arrow 40">
            <a:extLst>
              <a:ext uri="{FF2B5EF4-FFF2-40B4-BE49-F238E27FC236}">
                <a16:creationId xmlns:a16="http://schemas.microsoft.com/office/drawing/2014/main" id="{3A2C93C5-48A9-F54F-8274-EA2C0B362943}"/>
              </a:ext>
            </a:extLst>
          </p:cNvPr>
          <p:cNvSpPr/>
          <p:nvPr/>
        </p:nvSpPr>
        <p:spPr>
          <a:xfrm>
            <a:off x="6310297" y="4229449"/>
            <a:ext cx="951983" cy="526198"/>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43" name="Picture 39" descr="towerorigtrans">
            <a:extLst>
              <a:ext uri="{FF2B5EF4-FFF2-40B4-BE49-F238E27FC236}">
                <a16:creationId xmlns:a16="http://schemas.microsoft.com/office/drawing/2014/main" id="{C7106579-69F9-9A42-B008-E48AFE3D8E91}"/>
              </a:ext>
            </a:extLst>
          </p:cNvPr>
          <p:cNvPicPr>
            <a:picLocks noChangeAspect="1" noChangeArrowheads="1"/>
          </p:cNvPicPr>
          <p:nvPr/>
        </p:nvPicPr>
        <p:blipFill>
          <a:blip r:embed="rId5"/>
          <a:srcRect/>
          <a:stretch>
            <a:fillRect/>
          </a:stretch>
        </p:blipFill>
        <p:spPr bwMode="auto">
          <a:xfrm>
            <a:off x="5099926" y="3458029"/>
            <a:ext cx="444619" cy="704643"/>
          </a:xfrm>
          <a:prstGeom prst="rect">
            <a:avLst/>
          </a:prstGeom>
          <a:noFill/>
          <a:effectLst>
            <a:outerShdw blurRad="50800" dist="50800" dir="5400000" algn="ctr" rotWithShape="0">
              <a:srgbClr val="00B050"/>
            </a:outerShdw>
          </a:effectLst>
        </p:spPr>
      </p:pic>
      <p:grpSp>
        <p:nvGrpSpPr>
          <p:cNvPr id="44" name="Group 43">
            <a:extLst>
              <a:ext uri="{FF2B5EF4-FFF2-40B4-BE49-F238E27FC236}">
                <a16:creationId xmlns:a16="http://schemas.microsoft.com/office/drawing/2014/main" id="{903DE7E3-57C9-6A41-988D-A9A2D5D7A6F6}"/>
              </a:ext>
            </a:extLst>
          </p:cNvPr>
          <p:cNvGrpSpPr/>
          <p:nvPr/>
        </p:nvGrpSpPr>
        <p:grpSpPr>
          <a:xfrm rot="16789640">
            <a:off x="3730574" y="3752608"/>
            <a:ext cx="2438318" cy="2482119"/>
            <a:chOff x="4547343" y="3068959"/>
            <a:chExt cx="2411522" cy="2411522"/>
          </a:xfrm>
        </p:grpSpPr>
        <p:sp>
          <p:nvSpPr>
            <p:cNvPr id="45" name="Arc 44">
              <a:extLst>
                <a:ext uri="{FF2B5EF4-FFF2-40B4-BE49-F238E27FC236}">
                  <a16:creationId xmlns:a16="http://schemas.microsoft.com/office/drawing/2014/main" id="{9EE14C9A-DDCE-AA49-B98E-774272B48EA7}"/>
                </a:ext>
              </a:extLst>
            </p:cNvPr>
            <p:cNvSpPr>
              <a:spLocks noChangeAspect="1"/>
            </p:cNvSpPr>
            <p:nvPr/>
          </p:nvSpPr>
          <p:spPr>
            <a:xfrm>
              <a:off x="4547343" y="3068959"/>
              <a:ext cx="2411522" cy="241152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46" name="Arc 45">
              <a:extLst>
                <a:ext uri="{FF2B5EF4-FFF2-40B4-BE49-F238E27FC236}">
                  <a16:creationId xmlns:a16="http://schemas.microsoft.com/office/drawing/2014/main" id="{CE81EFF4-8245-F84C-8A4B-2DB86F5BBF51}"/>
                </a:ext>
              </a:extLst>
            </p:cNvPr>
            <p:cNvSpPr>
              <a:spLocks noChangeAspect="1"/>
            </p:cNvSpPr>
            <p:nvPr/>
          </p:nvSpPr>
          <p:spPr>
            <a:xfrm>
              <a:off x="4737264" y="3318768"/>
              <a:ext cx="1972563" cy="1972563"/>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47" name="Arc 46">
              <a:extLst>
                <a:ext uri="{FF2B5EF4-FFF2-40B4-BE49-F238E27FC236}">
                  <a16:creationId xmlns:a16="http://schemas.microsoft.com/office/drawing/2014/main" id="{EAA982AD-91D1-7C42-840E-91CDA63F029A}"/>
                </a:ext>
              </a:extLst>
            </p:cNvPr>
            <p:cNvSpPr>
              <a:spLocks noChangeAspect="1"/>
            </p:cNvSpPr>
            <p:nvPr/>
          </p:nvSpPr>
          <p:spPr>
            <a:xfrm>
              <a:off x="4953000" y="3573016"/>
              <a:ext cx="1454828" cy="1454828"/>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48" name="Arc 47">
              <a:extLst>
                <a:ext uri="{FF2B5EF4-FFF2-40B4-BE49-F238E27FC236}">
                  <a16:creationId xmlns:a16="http://schemas.microsoft.com/office/drawing/2014/main" id="{4CAEAA95-7F6E-D043-8C20-9BDF8EF80221}"/>
                </a:ext>
              </a:extLst>
            </p:cNvPr>
            <p:cNvSpPr>
              <a:spLocks noChangeAspect="1"/>
            </p:cNvSpPr>
            <p:nvPr/>
          </p:nvSpPr>
          <p:spPr>
            <a:xfrm>
              <a:off x="5166532" y="3851693"/>
              <a:ext cx="963032" cy="963032"/>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49" name="Arc 48">
              <a:extLst>
                <a:ext uri="{FF2B5EF4-FFF2-40B4-BE49-F238E27FC236}">
                  <a16:creationId xmlns:a16="http://schemas.microsoft.com/office/drawing/2014/main" id="{9DCEAF7B-893B-FB48-BE66-3E75CBCDB049}"/>
                </a:ext>
              </a:extLst>
            </p:cNvPr>
            <p:cNvSpPr>
              <a:spLocks noChangeAspect="1"/>
            </p:cNvSpPr>
            <p:nvPr/>
          </p:nvSpPr>
          <p:spPr>
            <a:xfrm>
              <a:off x="5383456" y="4057504"/>
              <a:ext cx="542306" cy="542306"/>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grpSp>
      <p:sp>
        <p:nvSpPr>
          <p:cNvPr id="50" name="Text Box 68">
            <a:extLst>
              <a:ext uri="{FF2B5EF4-FFF2-40B4-BE49-F238E27FC236}">
                <a16:creationId xmlns:a16="http://schemas.microsoft.com/office/drawing/2014/main" id="{8A7E7123-E964-FF4C-BB22-607F7C5457A9}"/>
              </a:ext>
            </a:extLst>
          </p:cNvPr>
          <p:cNvSpPr txBox="1">
            <a:spLocks noChangeArrowheads="1"/>
          </p:cNvSpPr>
          <p:nvPr/>
        </p:nvSpPr>
        <p:spPr bwMode="auto">
          <a:xfrm>
            <a:off x="5670261" y="4821777"/>
            <a:ext cx="567784" cy="461665"/>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rogue</a:t>
            </a:r>
          </a:p>
          <a:p>
            <a:pPr algn="ctr"/>
            <a:r>
              <a:rPr lang="en-US" sz="1200" b="1" dirty="0" err="1">
                <a:latin typeface="Optima" charset="0"/>
              </a:rPr>
              <a:t>eNB</a:t>
            </a:r>
            <a:endParaRPr lang="en-US" sz="1200" b="1" dirty="0">
              <a:latin typeface="Optima" charset="0"/>
            </a:endParaRPr>
          </a:p>
        </p:txBody>
      </p:sp>
      <p:sp>
        <p:nvSpPr>
          <p:cNvPr id="51" name="Text Box 68">
            <a:extLst>
              <a:ext uri="{FF2B5EF4-FFF2-40B4-BE49-F238E27FC236}">
                <a16:creationId xmlns:a16="http://schemas.microsoft.com/office/drawing/2014/main" id="{F508D923-1247-E44D-A6B3-9B4A6B5B2BAC}"/>
              </a:ext>
            </a:extLst>
          </p:cNvPr>
          <p:cNvSpPr txBox="1">
            <a:spLocks noChangeArrowheads="1"/>
          </p:cNvSpPr>
          <p:nvPr/>
        </p:nvSpPr>
        <p:spPr bwMode="auto">
          <a:xfrm>
            <a:off x="5426126" y="3598953"/>
            <a:ext cx="476413"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gNB</a:t>
            </a:r>
            <a:endParaRPr lang="en-US" sz="1200" b="1" dirty="0">
              <a:latin typeface="Optima" charset="0"/>
            </a:endParaRPr>
          </a:p>
        </p:txBody>
      </p:sp>
      <p:pic>
        <p:nvPicPr>
          <p:cNvPr id="52" name="Picture 39" descr="towerorigtrans">
            <a:extLst>
              <a:ext uri="{FF2B5EF4-FFF2-40B4-BE49-F238E27FC236}">
                <a16:creationId xmlns:a16="http://schemas.microsoft.com/office/drawing/2014/main" id="{E0CB5EEA-49A8-6C48-8E80-D77CC399D7BD}"/>
              </a:ext>
            </a:extLst>
          </p:cNvPr>
          <p:cNvPicPr>
            <a:picLocks noChangeAspect="1" noChangeArrowheads="1"/>
          </p:cNvPicPr>
          <p:nvPr/>
        </p:nvPicPr>
        <p:blipFill>
          <a:blip r:embed="rId5"/>
          <a:srcRect/>
          <a:stretch>
            <a:fillRect/>
          </a:stretch>
        </p:blipFill>
        <p:spPr bwMode="auto">
          <a:xfrm>
            <a:off x="712984" y="3145187"/>
            <a:ext cx="444619" cy="704643"/>
          </a:xfrm>
          <a:prstGeom prst="rect">
            <a:avLst/>
          </a:prstGeom>
          <a:noFill/>
          <a:effectLst>
            <a:outerShdw blurRad="50800" dist="50800" dir="5400000" algn="ctr" rotWithShape="0">
              <a:srgbClr val="00B050"/>
            </a:outerShdw>
          </a:effectLst>
        </p:spPr>
      </p:pic>
      <p:sp>
        <p:nvSpPr>
          <p:cNvPr id="53" name="Text Box 68">
            <a:extLst>
              <a:ext uri="{FF2B5EF4-FFF2-40B4-BE49-F238E27FC236}">
                <a16:creationId xmlns:a16="http://schemas.microsoft.com/office/drawing/2014/main" id="{2A269840-4026-0F4E-909A-F4A248D32679}"/>
              </a:ext>
            </a:extLst>
          </p:cNvPr>
          <p:cNvSpPr txBox="1">
            <a:spLocks noChangeArrowheads="1"/>
          </p:cNvSpPr>
          <p:nvPr/>
        </p:nvSpPr>
        <p:spPr bwMode="auto">
          <a:xfrm>
            <a:off x="1024670" y="3140968"/>
            <a:ext cx="476413"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gNB</a:t>
            </a:r>
            <a:endParaRPr lang="en-US" sz="1200" b="1" dirty="0">
              <a:latin typeface="Optima" charset="0"/>
            </a:endParaRPr>
          </a:p>
        </p:txBody>
      </p:sp>
      <p:sp>
        <p:nvSpPr>
          <p:cNvPr id="55" name="Text Box 68">
            <a:extLst>
              <a:ext uri="{FF2B5EF4-FFF2-40B4-BE49-F238E27FC236}">
                <a16:creationId xmlns:a16="http://schemas.microsoft.com/office/drawing/2014/main" id="{E2FE8C3F-1774-A549-A1DC-8046C8F94453}"/>
              </a:ext>
            </a:extLst>
          </p:cNvPr>
          <p:cNvSpPr txBox="1">
            <a:spLocks noChangeArrowheads="1"/>
          </p:cNvSpPr>
          <p:nvPr/>
        </p:nvSpPr>
        <p:spPr bwMode="auto">
          <a:xfrm>
            <a:off x="425139" y="3079413"/>
            <a:ext cx="458780" cy="338554"/>
          </a:xfrm>
          <a:prstGeom prst="rect">
            <a:avLst/>
          </a:prstGeom>
          <a:noFill/>
          <a:ln w="12700">
            <a:noFill/>
            <a:miter lim="800000"/>
            <a:headEnd/>
            <a:tailEnd/>
          </a:ln>
          <a:effectLst/>
        </p:spPr>
        <p:txBody>
          <a:bodyPr wrap="none">
            <a:prstTxWarp prst="textNoShape">
              <a:avLst/>
            </a:prstTxWarp>
            <a:spAutoFit/>
          </a:bodyPr>
          <a:lstStyle/>
          <a:p>
            <a:pPr algn="ctr"/>
            <a:r>
              <a:rPr lang="en-US" dirty="0">
                <a:latin typeface="Optima" charset="0"/>
              </a:rPr>
              <a:t>5G</a:t>
            </a:r>
          </a:p>
        </p:txBody>
      </p:sp>
      <p:sp>
        <p:nvSpPr>
          <p:cNvPr id="56" name="Text Box 68">
            <a:extLst>
              <a:ext uri="{FF2B5EF4-FFF2-40B4-BE49-F238E27FC236}">
                <a16:creationId xmlns:a16="http://schemas.microsoft.com/office/drawing/2014/main" id="{7A94AE36-D1AB-7B42-8367-652B1CBFD639}"/>
              </a:ext>
            </a:extLst>
          </p:cNvPr>
          <p:cNvSpPr txBox="1">
            <a:spLocks noChangeArrowheads="1"/>
          </p:cNvSpPr>
          <p:nvPr/>
        </p:nvSpPr>
        <p:spPr bwMode="auto">
          <a:xfrm>
            <a:off x="2131537" y="3927847"/>
            <a:ext cx="458780" cy="338554"/>
          </a:xfrm>
          <a:prstGeom prst="rect">
            <a:avLst/>
          </a:prstGeom>
          <a:noFill/>
          <a:ln w="12700">
            <a:noFill/>
            <a:miter lim="800000"/>
            <a:headEnd/>
            <a:tailEnd/>
          </a:ln>
          <a:effectLst/>
        </p:spPr>
        <p:txBody>
          <a:bodyPr wrap="none">
            <a:prstTxWarp prst="textNoShape">
              <a:avLst/>
            </a:prstTxWarp>
            <a:spAutoFit/>
          </a:bodyPr>
          <a:lstStyle/>
          <a:p>
            <a:pPr algn="ctr"/>
            <a:r>
              <a:rPr lang="en-US" dirty="0">
                <a:latin typeface="Optima" charset="0"/>
              </a:rPr>
              <a:t>4G</a:t>
            </a:r>
          </a:p>
        </p:txBody>
      </p:sp>
      <p:sp>
        <p:nvSpPr>
          <p:cNvPr id="57" name="Text Box 68">
            <a:extLst>
              <a:ext uri="{FF2B5EF4-FFF2-40B4-BE49-F238E27FC236}">
                <a16:creationId xmlns:a16="http://schemas.microsoft.com/office/drawing/2014/main" id="{D14F00DD-98D3-E045-AAFA-EB786A6B8D05}"/>
              </a:ext>
            </a:extLst>
          </p:cNvPr>
          <p:cNvSpPr txBox="1">
            <a:spLocks noChangeArrowheads="1"/>
          </p:cNvSpPr>
          <p:nvPr/>
        </p:nvSpPr>
        <p:spPr bwMode="auto">
          <a:xfrm>
            <a:off x="2432720" y="4871275"/>
            <a:ext cx="1368703" cy="584775"/>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downgrade to LTE</a:t>
            </a:r>
          </a:p>
        </p:txBody>
      </p:sp>
      <p:pic>
        <p:nvPicPr>
          <p:cNvPr id="59" name="Picture 39" descr="towerorigtrans">
            <a:extLst>
              <a:ext uri="{FF2B5EF4-FFF2-40B4-BE49-F238E27FC236}">
                <a16:creationId xmlns:a16="http://schemas.microsoft.com/office/drawing/2014/main" id="{973C6337-5632-3642-860C-B2DA31B180C7}"/>
              </a:ext>
            </a:extLst>
          </p:cNvPr>
          <p:cNvPicPr>
            <a:picLocks noChangeAspect="1" noChangeArrowheads="1"/>
          </p:cNvPicPr>
          <p:nvPr/>
        </p:nvPicPr>
        <p:blipFill>
          <a:blip r:embed="rId5"/>
          <a:srcRect/>
          <a:stretch>
            <a:fillRect/>
          </a:stretch>
        </p:blipFill>
        <p:spPr bwMode="auto">
          <a:xfrm>
            <a:off x="3702927" y="3174215"/>
            <a:ext cx="444619" cy="704643"/>
          </a:xfrm>
          <a:prstGeom prst="rect">
            <a:avLst/>
          </a:prstGeom>
          <a:noFill/>
          <a:effectLst>
            <a:outerShdw blurRad="50800" dist="50800" dir="5400000" algn="ctr" rotWithShape="0">
              <a:srgbClr val="FFC000"/>
            </a:outerShdw>
          </a:effectLst>
        </p:spPr>
      </p:pic>
      <p:sp>
        <p:nvSpPr>
          <p:cNvPr id="60" name="Text Box 68">
            <a:extLst>
              <a:ext uri="{FF2B5EF4-FFF2-40B4-BE49-F238E27FC236}">
                <a16:creationId xmlns:a16="http://schemas.microsoft.com/office/drawing/2014/main" id="{FAEE78FD-A407-7742-B508-3F1259BA2C5D}"/>
              </a:ext>
            </a:extLst>
          </p:cNvPr>
          <p:cNvSpPr txBox="1">
            <a:spLocks noChangeArrowheads="1"/>
          </p:cNvSpPr>
          <p:nvPr/>
        </p:nvSpPr>
        <p:spPr bwMode="auto">
          <a:xfrm>
            <a:off x="3971070" y="3199025"/>
            <a:ext cx="476413"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gNB</a:t>
            </a:r>
            <a:endParaRPr lang="en-US" sz="1200" b="1" dirty="0">
              <a:latin typeface="Optima" charset="0"/>
            </a:endParaRPr>
          </a:p>
        </p:txBody>
      </p:sp>
      <p:sp>
        <p:nvSpPr>
          <p:cNvPr id="61" name="Text Box 68">
            <a:extLst>
              <a:ext uri="{FF2B5EF4-FFF2-40B4-BE49-F238E27FC236}">
                <a16:creationId xmlns:a16="http://schemas.microsoft.com/office/drawing/2014/main" id="{13028240-CDD6-1C42-96AE-5F75E25162F6}"/>
              </a:ext>
            </a:extLst>
          </p:cNvPr>
          <p:cNvSpPr txBox="1">
            <a:spLocks noChangeArrowheads="1"/>
          </p:cNvSpPr>
          <p:nvPr/>
        </p:nvSpPr>
        <p:spPr bwMode="auto">
          <a:xfrm>
            <a:off x="3433502" y="3136978"/>
            <a:ext cx="458780" cy="338554"/>
          </a:xfrm>
          <a:prstGeom prst="rect">
            <a:avLst/>
          </a:prstGeom>
          <a:noFill/>
          <a:ln w="12700">
            <a:noFill/>
            <a:miter lim="800000"/>
            <a:headEnd/>
            <a:tailEnd/>
          </a:ln>
          <a:effectLst/>
        </p:spPr>
        <p:txBody>
          <a:bodyPr wrap="none">
            <a:prstTxWarp prst="textNoShape">
              <a:avLst/>
            </a:prstTxWarp>
            <a:spAutoFit/>
          </a:bodyPr>
          <a:lstStyle/>
          <a:p>
            <a:pPr algn="ctr"/>
            <a:r>
              <a:rPr lang="en-US" dirty="0">
                <a:latin typeface="Optima" charset="0"/>
              </a:rPr>
              <a:t>5G</a:t>
            </a:r>
          </a:p>
        </p:txBody>
      </p:sp>
      <p:pic>
        <p:nvPicPr>
          <p:cNvPr id="62" name="Picture 39" descr="towerorigtrans">
            <a:extLst>
              <a:ext uri="{FF2B5EF4-FFF2-40B4-BE49-F238E27FC236}">
                <a16:creationId xmlns:a16="http://schemas.microsoft.com/office/drawing/2014/main" id="{7DBF148D-6051-B24C-B5F6-0B764CD4F706}"/>
              </a:ext>
            </a:extLst>
          </p:cNvPr>
          <p:cNvPicPr>
            <a:picLocks noChangeAspect="1" noChangeArrowheads="1"/>
          </p:cNvPicPr>
          <p:nvPr/>
        </p:nvPicPr>
        <p:blipFill>
          <a:blip r:embed="rId5"/>
          <a:srcRect/>
          <a:stretch>
            <a:fillRect/>
          </a:stretch>
        </p:blipFill>
        <p:spPr bwMode="auto">
          <a:xfrm>
            <a:off x="7491156" y="3188729"/>
            <a:ext cx="444619" cy="704643"/>
          </a:xfrm>
          <a:prstGeom prst="rect">
            <a:avLst/>
          </a:prstGeom>
          <a:noFill/>
          <a:effectLst>
            <a:outerShdw blurRad="50800" dist="50800" dir="5400000" algn="ctr" rotWithShape="0">
              <a:srgbClr val="FFC000"/>
            </a:outerShdw>
          </a:effectLst>
        </p:spPr>
      </p:pic>
      <p:sp>
        <p:nvSpPr>
          <p:cNvPr id="63" name="Text Box 68">
            <a:extLst>
              <a:ext uri="{FF2B5EF4-FFF2-40B4-BE49-F238E27FC236}">
                <a16:creationId xmlns:a16="http://schemas.microsoft.com/office/drawing/2014/main" id="{72A3C482-F713-8A44-9B7A-FF6685D08F69}"/>
              </a:ext>
            </a:extLst>
          </p:cNvPr>
          <p:cNvSpPr txBox="1">
            <a:spLocks noChangeArrowheads="1"/>
          </p:cNvSpPr>
          <p:nvPr/>
        </p:nvSpPr>
        <p:spPr bwMode="auto">
          <a:xfrm>
            <a:off x="7788328" y="3213540"/>
            <a:ext cx="476413"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err="1">
                <a:latin typeface="Optima" charset="0"/>
              </a:rPr>
              <a:t>gNB</a:t>
            </a:r>
            <a:endParaRPr lang="en-US" sz="1200" b="1" dirty="0">
              <a:latin typeface="Optima" charset="0"/>
            </a:endParaRPr>
          </a:p>
        </p:txBody>
      </p:sp>
      <p:sp>
        <p:nvSpPr>
          <p:cNvPr id="64" name="Text Box 68">
            <a:extLst>
              <a:ext uri="{FF2B5EF4-FFF2-40B4-BE49-F238E27FC236}">
                <a16:creationId xmlns:a16="http://schemas.microsoft.com/office/drawing/2014/main" id="{F1D19100-EB45-4B40-9ECF-A7D0C8DE0244}"/>
              </a:ext>
            </a:extLst>
          </p:cNvPr>
          <p:cNvSpPr txBox="1">
            <a:spLocks noChangeArrowheads="1"/>
          </p:cNvSpPr>
          <p:nvPr/>
        </p:nvSpPr>
        <p:spPr bwMode="auto">
          <a:xfrm>
            <a:off x="7134645" y="3093435"/>
            <a:ext cx="458780" cy="338554"/>
          </a:xfrm>
          <a:prstGeom prst="rect">
            <a:avLst/>
          </a:prstGeom>
          <a:noFill/>
          <a:ln w="12700">
            <a:noFill/>
            <a:miter lim="800000"/>
            <a:headEnd/>
            <a:tailEnd/>
          </a:ln>
          <a:effectLst/>
        </p:spPr>
        <p:txBody>
          <a:bodyPr wrap="none">
            <a:prstTxWarp prst="textNoShape">
              <a:avLst/>
            </a:prstTxWarp>
            <a:spAutoFit/>
          </a:bodyPr>
          <a:lstStyle/>
          <a:p>
            <a:pPr algn="ctr"/>
            <a:r>
              <a:rPr lang="en-US" dirty="0">
                <a:latin typeface="Optima" charset="0"/>
              </a:rPr>
              <a:t>5G</a:t>
            </a:r>
          </a:p>
        </p:txBody>
      </p:sp>
      <p:pic>
        <p:nvPicPr>
          <p:cNvPr id="65" name="Picture 39" descr="towerorigtrans">
            <a:extLst>
              <a:ext uri="{FF2B5EF4-FFF2-40B4-BE49-F238E27FC236}">
                <a16:creationId xmlns:a16="http://schemas.microsoft.com/office/drawing/2014/main" id="{22CEC8BD-259D-7443-99FE-89D6D5CC120F}"/>
              </a:ext>
            </a:extLst>
          </p:cNvPr>
          <p:cNvPicPr>
            <a:picLocks noChangeAspect="1" noChangeArrowheads="1"/>
          </p:cNvPicPr>
          <p:nvPr/>
        </p:nvPicPr>
        <p:blipFill>
          <a:blip r:embed="rId5"/>
          <a:srcRect/>
          <a:stretch>
            <a:fillRect/>
          </a:stretch>
        </p:blipFill>
        <p:spPr bwMode="auto">
          <a:xfrm>
            <a:off x="8521670" y="3464501"/>
            <a:ext cx="444619" cy="704643"/>
          </a:xfrm>
          <a:prstGeom prst="rect">
            <a:avLst/>
          </a:prstGeom>
          <a:noFill/>
          <a:effectLst>
            <a:outerShdw blurRad="50800" dist="50800" dir="5400000" algn="ctr" rotWithShape="0">
              <a:srgbClr val="FFC000"/>
            </a:outerShdw>
          </a:effectLst>
        </p:spPr>
      </p:pic>
      <p:pic>
        <p:nvPicPr>
          <p:cNvPr id="66" name="Picture 39" descr="towerorigtrans">
            <a:extLst>
              <a:ext uri="{FF2B5EF4-FFF2-40B4-BE49-F238E27FC236}">
                <a16:creationId xmlns:a16="http://schemas.microsoft.com/office/drawing/2014/main" id="{11ED758C-9C68-A042-B30F-F57CBCF9EA58}"/>
              </a:ext>
            </a:extLst>
          </p:cNvPr>
          <p:cNvPicPr>
            <a:picLocks noChangeAspect="1" noChangeArrowheads="1"/>
          </p:cNvPicPr>
          <p:nvPr/>
        </p:nvPicPr>
        <p:blipFill>
          <a:blip r:embed="rId5"/>
          <a:srcRect/>
          <a:stretch>
            <a:fillRect/>
          </a:stretch>
        </p:blipFill>
        <p:spPr bwMode="auto">
          <a:xfrm>
            <a:off x="5328528" y="4770786"/>
            <a:ext cx="444619" cy="704643"/>
          </a:xfrm>
          <a:prstGeom prst="rect">
            <a:avLst/>
          </a:prstGeom>
          <a:noFill/>
          <a:effectLst>
            <a:outerShdw blurRad="50800" dist="50800" dir="5400000" algn="ctr" rotWithShape="0">
              <a:srgbClr val="FFC000"/>
            </a:outerShdw>
          </a:effectLst>
        </p:spPr>
      </p:pic>
      <p:pic>
        <p:nvPicPr>
          <p:cNvPr id="67" name="Picture 39" descr="towerorigtrans">
            <a:extLst>
              <a:ext uri="{FF2B5EF4-FFF2-40B4-BE49-F238E27FC236}">
                <a16:creationId xmlns:a16="http://schemas.microsoft.com/office/drawing/2014/main" id="{818994FE-88BE-6B46-916A-9EBB37DC638D}"/>
              </a:ext>
            </a:extLst>
          </p:cNvPr>
          <p:cNvPicPr>
            <a:picLocks noChangeAspect="1" noChangeArrowheads="1"/>
          </p:cNvPicPr>
          <p:nvPr/>
        </p:nvPicPr>
        <p:blipFill>
          <a:blip r:embed="rId5"/>
          <a:srcRect/>
          <a:stretch>
            <a:fillRect/>
          </a:stretch>
        </p:blipFill>
        <p:spPr bwMode="auto">
          <a:xfrm>
            <a:off x="8757526" y="4662715"/>
            <a:ext cx="444619" cy="704643"/>
          </a:xfrm>
          <a:prstGeom prst="rect">
            <a:avLst/>
          </a:prstGeom>
          <a:noFill/>
          <a:effectLst>
            <a:outerShdw blurRad="50800" dist="50800" dir="5400000" algn="ctr" rotWithShape="0">
              <a:srgbClr val="00B050"/>
            </a:outerShdw>
          </a:effectLst>
        </p:spPr>
      </p:pic>
      <p:cxnSp>
        <p:nvCxnSpPr>
          <p:cNvPr id="68" name="Straight Arrow Connector 67">
            <a:extLst>
              <a:ext uri="{FF2B5EF4-FFF2-40B4-BE49-F238E27FC236}">
                <a16:creationId xmlns:a16="http://schemas.microsoft.com/office/drawing/2014/main" id="{68FA83D7-10D3-8A4D-82C2-57B8E19DE5E9}"/>
              </a:ext>
            </a:extLst>
          </p:cNvPr>
          <p:cNvCxnSpPr>
            <a:cxnSpLocks/>
          </p:cNvCxnSpPr>
          <p:nvPr/>
        </p:nvCxnSpPr>
        <p:spPr>
          <a:xfrm>
            <a:off x="7935775" y="4703140"/>
            <a:ext cx="789418" cy="385032"/>
          </a:xfrm>
          <a:prstGeom prst="straightConnector1">
            <a:avLst/>
          </a:prstGeom>
          <a:ln w="44450">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0" name="Text Box 68">
            <a:extLst>
              <a:ext uri="{FF2B5EF4-FFF2-40B4-BE49-F238E27FC236}">
                <a16:creationId xmlns:a16="http://schemas.microsoft.com/office/drawing/2014/main" id="{AE514319-6BA8-804F-B3AE-6E0E86368144}"/>
              </a:ext>
            </a:extLst>
          </p:cNvPr>
          <p:cNvSpPr txBox="1">
            <a:spLocks noChangeArrowheads="1"/>
          </p:cNvSpPr>
          <p:nvPr/>
        </p:nvSpPr>
        <p:spPr bwMode="auto">
          <a:xfrm rot="3216701">
            <a:off x="212034" y="5306703"/>
            <a:ext cx="1368703" cy="584775"/>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jamming</a:t>
            </a:r>
          </a:p>
          <a:p>
            <a:pPr algn="ctr"/>
            <a:r>
              <a:rPr lang="en-US" dirty="0">
                <a:latin typeface="Optima" charset="0"/>
              </a:rPr>
              <a:t>5G</a:t>
            </a:r>
          </a:p>
        </p:txBody>
      </p:sp>
      <p:sp>
        <p:nvSpPr>
          <p:cNvPr id="71" name="Text Box 68">
            <a:extLst>
              <a:ext uri="{FF2B5EF4-FFF2-40B4-BE49-F238E27FC236}">
                <a16:creationId xmlns:a16="http://schemas.microsoft.com/office/drawing/2014/main" id="{5687625C-5F5D-B147-BD1E-6DBD0C866DC0}"/>
              </a:ext>
            </a:extLst>
          </p:cNvPr>
          <p:cNvSpPr txBox="1">
            <a:spLocks noChangeArrowheads="1"/>
          </p:cNvSpPr>
          <p:nvPr/>
        </p:nvSpPr>
        <p:spPr bwMode="auto">
          <a:xfrm rot="3216701">
            <a:off x="3608376" y="5408302"/>
            <a:ext cx="1368703" cy="584775"/>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jamming</a:t>
            </a:r>
          </a:p>
          <a:p>
            <a:pPr algn="ctr"/>
            <a:r>
              <a:rPr lang="en-US" dirty="0">
                <a:latin typeface="Optima" charset="0"/>
              </a:rPr>
              <a:t>LTE&amp;5G</a:t>
            </a:r>
          </a:p>
        </p:txBody>
      </p:sp>
      <p:sp>
        <p:nvSpPr>
          <p:cNvPr id="72" name="Text Box 68">
            <a:extLst>
              <a:ext uri="{FF2B5EF4-FFF2-40B4-BE49-F238E27FC236}">
                <a16:creationId xmlns:a16="http://schemas.microsoft.com/office/drawing/2014/main" id="{C4499200-29B6-E442-8809-B43CAF7967C5}"/>
              </a:ext>
            </a:extLst>
          </p:cNvPr>
          <p:cNvSpPr txBox="1">
            <a:spLocks noChangeArrowheads="1"/>
          </p:cNvSpPr>
          <p:nvPr/>
        </p:nvSpPr>
        <p:spPr bwMode="auto">
          <a:xfrm>
            <a:off x="5600451" y="3927847"/>
            <a:ext cx="458780" cy="338554"/>
          </a:xfrm>
          <a:prstGeom prst="rect">
            <a:avLst/>
          </a:prstGeom>
          <a:noFill/>
          <a:ln w="12700">
            <a:noFill/>
            <a:miter lim="800000"/>
            <a:headEnd/>
            <a:tailEnd/>
          </a:ln>
          <a:effectLst/>
        </p:spPr>
        <p:txBody>
          <a:bodyPr wrap="none">
            <a:prstTxWarp prst="textNoShape">
              <a:avLst/>
            </a:prstTxWarp>
            <a:spAutoFit/>
          </a:bodyPr>
          <a:lstStyle/>
          <a:p>
            <a:pPr algn="ctr"/>
            <a:r>
              <a:rPr lang="en-US" dirty="0">
                <a:latin typeface="Optima" charset="0"/>
              </a:rPr>
              <a:t>4G</a:t>
            </a:r>
          </a:p>
        </p:txBody>
      </p:sp>
      <p:sp>
        <p:nvSpPr>
          <p:cNvPr id="73" name="Text Box 68">
            <a:extLst>
              <a:ext uri="{FF2B5EF4-FFF2-40B4-BE49-F238E27FC236}">
                <a16:creationId xmlns:a16="http://schemas.microsoft.com/office/drawing/2014/main" id="{026FA857-F2DD-9B49-A100-036558BDD90D}"/>
              </a:ext>
            </a:extLst>
          </p:cNvPr>
          <p:cNvSpPr txBox="1">
            <a:spLocks noChangeArrowheads="1"/>
          </p:cNvSpPr>
          <p:nvPr/>
        </p:nvSpPr>
        <p:spPr bwMode="auto">
          <a:xfrm>
            <a:off x="5789137" y="5292190"/>
            <a:ext cx="458780" cy="338554"/>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4G</a:t>
            </a:r>
          </a:p>
        </p:txBody>
      </p:sp>
      <p:sp>
        <p:nvSpPr>
          <p:cNvPr id="74" name="Text Box 68">
            <a:extLst>
              <a:ext uri="{FF2B5EF4-FFF2-40B4-BE49-F238E27FC236}">
                <a16:creationId xmlns:a16="http://schemas.microsoft.com/office/drawing/2014/main" id="{90D23C5B-D93C-B946-BCAD-00DA5CB22BE5}"/>
              </a:ext>
            </a:extLst>
          </p:cNvPr>
          <p:cNvSpPr txBox="1">
            <a:spLocks noChangeArrowheads="1"/>
          </p:cNvSpPr>
          <p:nvPr/>
        </p:nvSpPr>
        <p:spPr bwMode="auto">
          <a:xfrm>
            <a:off x="9170966" y="5205104"/>
            <a:ext cx="458780" cy="338554"/>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4G</a:t>
            </a:r>
          </a:p>
        </p:txBody>
      </p:sp>
      <p:sp>
        <p:nvSpPr>
          <p:cNvPr id="75" name="Text Box 68">
            <a:extLst>
              <a:ext uri="{FF2B5EF4-FFF2-40B4-BE49-F238E27FC236}">
                <a16:creationId xmlns:a16="http://schemas.microsoft.com/office/drawing/2014/main" id="{E9F25CED-3849-6847-AC03-F72BBB84649D}"/>
              </a:ext>
            </a:extLst>
          </p:cNvPr>
          <p:cNvSpPr txBox="1">
            <a:spLocks noChangeArrowheads="1"/>
          </p:cNvSpPr>
          <p:nvPr/>
        </p:nvSpPr>
        <p:spPr bwMode="auto">
          <a:xfrm>
            <a:off x="8938737" y="3840761"/>
            <a:ext cx="458780" cy="338554"/>
          </a:xfrm>
          <a:prstGeom prst="rect">
            <a:avLst/>
          </a:prstGeom>
          <a:noFill/>
          <a:ln w="12700">
            <a:noFill/>
            <a:miter lim="800000"/>
            <a:headEnd/>
            <a:tailEnd/>
          </a:ln>
          <a:effectLst/>
        </p:spPr>
        <p:txBody>
          <a:bodyPr wrap="square">
            <a:prstTxWarp prst="textNoShape">
              <a:avLst/>
            </a:prstTxWarp>
            <a:spAutoFit/>
          </a:bodyPr>
          <a:lstStyle/>
          <a:p>
            <a:pPr algn="ctr"/>
            <a:r>
              <a:rPr lang="en-US" dirty="0">
                <a:latin typeface="Optima" charset="0"/>
              </a:rPr>
              <a:t>4G</a:t>
            </a:r>
          </a:p>
        </p:txBody>
      </p:sp>
    </p:spTree>
    <p:extLst>
      <p:ext uri="{BB962C8B-B14F-4D97-AF65-F5344CB8AC3E}">
        <p14:creationId xmlns:p14="http://schemas.microsoft.com/office/powerpoint/2010/main" val="163720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72A6-463F-1544-8FA9-6FF698A18F2C}"/>
              </a:ext>
            </a:extLst>
          </p:cNvPr>
          <p:cNvSpPr>
            <a:spLocks noGrp="1"/>
          </p:cNvSpPr>
          <p:nvPr>
            <p:ph type="title"/>
          </p:nvPr>
        </p:nvSpPr>
        <p:spPr/>
        <p:txBody>
          <a:bodyPr/>
          <a:lstStyle/>
          <a:p>
            <a:r>
              <a:rPr lang="it-IT" dirty="0"/>
              <a:t>Security in 1G</a:t>
            </a:r>
          </a:p>
        </p:txBody>
      </p:sp>
      <p:sp>
        <p:nvSpPr>
          <p:cNvPr id="3" name="Content Placeholder 2">
            <a:extLst>
              <a:ext uri="{FF2B5EF4-FFF2-40B4-BE49-F238E27FC236}">
                <a16:creationId xmlns:a16="http://schemas.microsoft.com/office/drawing/2014/main" id="{CE190C38-207A-154F-B5A9-3E10D746D72A}"/>
              </a:ext>
            </a:extLst>
          </p:cNvPr>
          <p:cNvSpPr>
            <a:spLocks noGrp="1"/>
          </p:cNvSpPr>
          <p:nvPr>
            <p:ph idx="1"/>
          </p:nvPr>
        </p:nvSpPr>
        <p:spPr/>
        <p:txBody>
          <a:bodyPr/>
          <a:lstStyle/>
          <a:p>
            <a:r>
              <a:rPr lang="en-US" dirty="0"/>
              <a:t>This slide is intentionally left blank... </a:t>
            </a:r>
          </a:p>
        </p:txBody>
      </p:sp>
      <p:sp>
        <p:nvSpPr>
          <p:cNvPr id="4" name="Slide Number Placeholder 3">
            <a:extLst>
              <a:ext uri="{FF2B5EF4-FFF2-40B4-BE49-F238E27FC236}">
                <a16:creationId xmlns:a16="http://schemas.microsoft.com/office/drawing/2014/main" id="{4D7F1977-3092-6143-B323-8DFF27F1501C}"/>
              </a:ext>
            </a:extLst>
          </p:cNvPr>
          <p:cNvSpPr>
            <a:spLocks noGrp="1"/>
          </p:cNvSpPr>
          <p:nvPr>
            <p:ph type="sldNum" sz="quarter" idx="4"/>
          </p:nvPr>
        </p:nvSpPr>
        <p:spPr/>
        <p:txBody>
          <a:bodyPr/>
          <a:lstStyle/>
          <a:p>
            <a:fld id="{B84B3C10-9994-8E41-AB6D-EA22F067525F}" type="slidenum">
              <a:rPr lang="en-US" smtClean="0"/>
              <a:pPr/>
              <a:t>4</a:t>
            </a:fld>
            <a:endParaRPr lang="en-US" dirty="0"/>
          </a:p>
        </p:txBody>
      </p:sp>
      <p:sp>
        <p:nvSpPr>
          <p:cNvPr id="5" name="Footer Placeholder 4">
            <a:extLst>
              <a:ext uri="{FF2B5EF4-FFF2-40B4-BE49-F238E27FC236}">
                <a16:creationId xmlns:a16="http://schemas.microsoft.com/office/drawing/2014/main" id="{DFEA3063-3E48-9C4D-B11C-CE374A5E5584}"/>
              </a:ext>
            </a:extLst>
          </p:cNvPr>
          <p:cNvSpPr>
            <a:spLocks noGrp="1"/>
          </p:cNvSpPr>
          <p:nvPr>
            <p:ph type="ftr" sz="quarter" idx="3"/>
          </p:nvPr>
        </p:nvSpPr>
        <p:spPr/>
        <p:txBody>
          <a:bodyPr/>
          <a:lstStyle/>
          <a:p>
            <a:r>
              <a:rPr lang="en-US"/>
              <a:t>Copyright © 2022 Francesco Gringoli &lt;francesco.gringoli@unibs.it&gt; - All rights reserved</a:t>
            </a:r>
            <a:endParaRPr lang="en-US" dirty="0"/>
          </a:p>
        </p:txBody>
      </p:sp>
    </p:spTree>
    <p:extLst>
      <p:ext uri="{BB962C8B-B14F-4D97-AF65-F5344CB8AC3E}">
        <p14:creationId xmlns:p14="http://schemas.microsoft.com/office/powerpoint/2010/main" val="301069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dirty="0"/>
              <a:t>Security (authentication) in GSM/2G</a:t>
            </a:r>
          </a:p>
        </p:txBody>
      </p:sp>
      <p:sp>
        <p:nvSpPr>
          <p:cNvPr id="4" name="Text Placeholder 3"/>
          <p:cNvSpPr>
            <a:spLocks noGrp="1"/>
          </p:cNvSpPr>
          <p:nvPr>
            <p:ph type="body" idx="1"/>
          </p:nvPr>
        </p:nvSpPr>
        <p:spPr/>
        <p:txBody>
          <a:bodyPr/>
          <a:lstStyle/>
          <a:p>
            <a:endParaRPr lang="it-IT" dirty="0">
              <a:solidFill>
                <a:srgbClr val="FF0000"/>
              </a:solidFill>
            </a:endParaRP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7925DDC8-F9A7-F54D-B321-BFE609CC47A5}"/>
              </a:ext>
            </a:extLst>
          </p:cNvPr>
          <p:cNvSpPr>
            <a:spLocks noGrp="1"/>
          </p:cNvSpPr>
          <p:nvPr>
            <p:ph type="sldNum" sz="quarter" idx="4"/>
          </p:nvPr>
        </p:nvSpPr>
        <p:spPr/>
        <p:txBody>
          <a:bodyPr/>
          <a:lstStyle/>
          <a:p>
            <a:fld id="{B84B3C10-9994-8E41-AB6D-EA22F067525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Oval 2"/>
          <p:cNvSpPr>
            <a:spLocks noChangeArrowheads="1"/>
          </p:cNvSpPr>
          <p:nvPr/>
        </p:nvSpPr>
        <p:spPr bwMode="auto">
          <a:xfrm>
            <a:off x="3721100" y="1890713"/>
            <a:ext cx="2146300" cy="2260600"/>
          </a:xfrm>
          <a:prstGeom prst="ellipse">
            <a:avLst/>
          </a:prstGeom>
          <a:solidFill>
            <a:srgbClr val="99FFCC"/>
          </a:solidFill>
          <a:ln w="9525">
            <a:noFill/>
            <a:round/>
            <a:headEnd/>
            <a:tailEnd/>
          </a:ln>
          <a:effectLst/>
        </p:spPr>
        <p:txBody>
          <a:bodyPr wrap="none" anchor="ctr">
            <a:prstTxWarp prst="textNoShape">
              <a:avLst/>
            </a:prstTxWarp>
          </a:bodyPr>
          <a:lstStyle/>
          <a:p>
            <a:endParaRPr lang="en-US"/>
          </a:p>
        </p:txBody>
      </p:sp>
      <p:sp>
        <p:nvSpPr>
          <p:cNvPr id="629763" name="Line 3"/>
          <p:cNvSpPr>
            <a:spLocks noChangeShapeType="1"/>
          </p:cNvSpPr>
          <p:nvPr/>
        </p:nvSpPr>
        <p:spPr bwMode="auto">
          <a:xfrm>
            <a:off x="4495800" y="2895600"/>
            <a:ext cx="1676400" cy="76200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29764" name="Rectangle 4"/>
          <p:cNvSpPr>
            <a:spLocks noGrp="1" noChangeArrowheads="1"/>
          </p:cNvSpPr>
          <p:nvPr>
            <p:ph type="title"/>
          </p:nvPr>
        </p:nvSpPr>
        <p:spPr/>
        <p:txBody>
          <a:bodyPr/>
          <a:lstStyle/>
          <a:p>
            <a:r>
              <a:rPr lang="en-US"/>
              <a:t>GSM: reference architecture (simplified)</a:t>
            </a:r>
          </a:p>
        </p:txBody>
      </p:sp>
      <p:sp>
        <p:nvSpPr>
          <p:cNvPr id="629765" name="Rectangle 5"/>
          <p:cNvSpPr>
            <a:spLocks noGrp="1" noChangeArrowheads="1"/>
          </p:cNvSpPr>
          <p:nvPr>
            <p:ph sz="half" idx="1"/>
          </p:nvPr>
        </p:nvSpPr>
        <p:spPr>
          <a:xfrm>
            <a:off x="609600" y="5029200"/>
            <a:ext cx="4419600" cy="1295400"/>
          </a:xfrm>
        </p:spPr>
        <p:txBody>
          <a:bodyPr/>
          <a:lstStyle/>
          <a:p>
            <a:pPr marL="0" indent="0">
              <a:lnSpc>
                <a:spcPct val="90000"/>
              </a:lnSpc>
              <a:buFont typeface="Wingdings" charset="2"/>
              <a:buChar char="§"/>
            </a:pPr>
            <a:r>
              <a:rPr lang="en-US" sz="1200" dirty="0"/>
              <a:t> </a:t>
            </a:r>
            <a:r>
              <a:rPr lang="en-US" sz="1200" b="1" dirty="0"/>
              <a:t>MS</a:t>
            </a:r>
            <a:r>
              <a:rPr lang="en-US" sz="1200" dirty="0"/>
              <a:t>: Mobile System</a:t>
            </a:r>
          </a:p>
          <a:p>
            <a:pPr marL="0" indent="0">
              <a:lnSpc>
                <a:spcPct val="90000"/>
              </a:lnSpc>
              <a:buFont typeface="Wingdings" charset="2"/>
              <a:buChar char="§"/>
            </a:pPr>
            <a:r>
              <a:rPr lang="en-US" sz="1200" b="1" dirty="0"/>
              <a:t> HLR:</a:t>
            </a:r>
            <a:r>
              <a:rPr lang="en-US" sz="1200" dirty="0"/>
              <a:t> Home Location Register</a:t>
            </a:r>
          </a:p>
          <a:p>
            <a:pPr marL="0" indent="0">
              <a:lnSpc>
                <a:spcPct val="90000"/>
              </a:lnSpc>
              <a:buFont typeface="Wingdings" charset="2"/>
              <a:buChar char="§"/>
            </a:pPr>
            <a:r>
              <a:rPr lang="en-US" sz="1200" dirty="0"/>
              <a:t> </a:t>
            </a:r>
            <a:r>
              <a:rPr lang="en-US" sz="1200" b="1" dirty="0"/>
              <a:t>VLR:</a:t>
            </a:r>
            <a:r>
              <a:rPr lang="en-US" sz="1200" dirty="0"/>
              <a:t> Visiting Location Register</a:t>
            </a:r>
          </a:p>
          <a:p>
            <a:pPr marL="0" indent="0">
              <a:lnSpc>
                <a:spcPct val="90000"/>
              </a:lnSpc>
              <a:buFont typeface="Wingdings" charset="2"/>
              <a:buChar char="§"/>
            </a:pPr>
            <a:r>
              <a:rPr lang="en-US" sz="1200" dirty="0"/>
              <a:t> </a:t>
            </a:r>
            <a:r>
              <a:rPr lang="en-US" sz="1200" b="1" dirty="0" err="1"/>
              <a:t>AuC</a:t>
            </a:r>
            <a:r>
              <a:rPr lang="en-US" sz="1200" dirty="0"/>
              <a:t>: Authentication Center</a:t>
            </a:r>
          </a:p>
          <a:p>
            <a:pPr marL="0" indent="0">
              <a:lnSpc>
                <a:spcPct val="90000"/>
              </a:lnSpc>
              <a:buFont typeface="Wingdings" charset="2"/>
              <a:buChar char="§"/>
            </a:pPr>
            <a:r>
              <a:rPr lang="en-US" sz="1200" dirty="0"/>
              <a:t> </a:t>
            </a:r>
            <a:r>
              <a:rPr lang="en-US" sz="1200" b="1" dirty="0"/>
              <a:t>BTS:</a:t>
            </a:r>
            <a:r>
              <a:rPr lang="en-US" sz="1200" dirty="0"/>
              <a:t> Base Transceiver Station</a:t>
            </a:r>
          </a:p>
        </p:txBody>
      </p:sp>
      <p:sp>
        <p:nvSpPr>
          <p:cNvPr id="629766" name="Rectangle 6"/>
          <p:cNvSpPr>
            <a:spLocks noGrp="1" noChangeArrowheads="1"/>
          </p:cNvSpPr>
          <p:nvPr>
            <p:ph sz="half" idx="2"/>
          </p:nvPr>
        </p:nvSpPr>
        <p:spPr>
          <a:xfrm>
            <a:off x="5295900" y="5029200"/>
            <a:ext cx="4457700" cy="1295400"/>
          </a:xfrm>
        </p:spPr>
        <p:txBody>
          <a:bodyPr/>
          <a:lstStyle/>
          <a:p>
            <a:pPr marL="0" indent="0">
              <a:buFont typeface="Wingdings" charset="2"/>
              <a:buChar char="§"/>
            </a:pPr>
            <a:r>
              <a:rPr lang="en-US" sz="1600" b="1" dirty="0"/>
              <a:t> </a:t>
            </a:r>
            <a:r>
              <a:rPr lang="en-US" sz="1400" b="1" dirty="0"/>
              <a:t>BSC:</a:t>
            </a:r>
            <a:r>
              <a:rPr lang="en-US" sz="1400" dirty="0"/>
              <a:t> Base Station Controller</a:t>
            </a:r>
          </a:p>
          <a:p>
            <a:pPr marL="0" indent="0">
              <a:buFont typeface="Wingdings" charset="2"/>
              <a:buChar char="§"/>
            </a:pPr>
            <a:r>
              <a:rPr lang="en-US" sz="1400" dirty="0"/>
              <a:t> </a:t>
            </a:r>
            <a:r>
              <a:rPr lang="en-US" sz="1400" b="1" dirty="0"/>
              <a:t>SIM:</a:t>
            </a:r>
            <a:r>
              <a:rPr lang="en-US" sz="1400" dirty="0"/>
              <a:t> Subscriber Identity Module</a:t>
            </a:r>
          </a:p>
          <a:p>
            <a:pPr marL="0" indent="0">
              <a:buFont typeface="Wingdings" charset="2"/>
              <a:buChar char="§"/>
            </a:pPr>
            <a:r>
              <a:rPr lang="en-US" sz="1400" dirty="0"/>
              <a:t> </a:t>
            </a:r>
            <a:r>
              <a:rPr lang="en-US" sz="1400" b="1" dirty="0"/>
              <a:t>MSC:</a:t>
            </a:r>
            <a:r>
              <a:rPr lang="en-US" sz="1400" dirty="0"/>
              <a:t> Mobile Switching Center</a:t>
            </a:r>
          </a:p>
          <a:p>
            <a:pPr marL="0" indent="0">
              <a:buFont typeface="Wingdings" charset="2"/>
              <a:buChar char="§"/>
            </a:pPr>
            <a:r>
              <a:rPr lang="en-US" sz="1400" dirty="0"/>
              <a:t> </a:t>
            </a:r>
            <a:r>
              <a:rPr lang="en-US" sz="1400" b="1" dirty="0"/>
              <a:t>EIR:</a:t>
            </a:r>
            <a:r>
              <a:rPr lang="en-US" sz="1400" dirty="0"/>
              <a:t> Equipment Identity Register</a:t>
            </a:r>
          </a:p>
        </p:txBody>
      </p:sp>
      <p:grpSp>
        <p:nvGrpSpPr>
          <p:cNvPr id="629767" name="Group 7"/>
          <p:cNvGrpSpPr>
            <a:grpSpLocks/>
          </p:cNvGrpSpPr>
          <p:nvPr/>
        </p:nvGrpSpPr>
        <p:grpSpPr bwMode="auto">
          <a:xfrm>
            <a:off x="336550" y="2679700"/>
            <a:ext cx="579438" cy="457200"/>
            <a:chOff x="1091" y="504"/>
            <a:chExt cx="337" cy="288"/>
          </a:xfrm>
        </p:grpSpPr>
        <p:sp>
          <p:nvSpPr>
            <p:cNvPr id="629768" name="Freeform 8"/>
            <p:cNvSpPr>
              <a:spLocks/>
            </p:cNvSpPr>
            <p:nvPr/>
          </p:nvSpPr>
          <p:spPr bwMode="auto">
            <a:xfrm>
              <a:off x="1091" y="776"/>
              <a:ext cx="236" cy="16"/>
            </a:xfrm>
            <a:custGeom>
              <a:avLst/>
              <a:gdLst/>
              <a:ahLst/>
              <a:cxnLst>
                <a:cxn ang="0">
                  <a:pos x="0" y="16"/>
                </a:cxn>
                <a:cxn ang="0">
                  <a:pos x="236" y="16"/>
                </a:cxn>
                <a:cxn ang="0">
                  <a:pos x="236" y="0"/>
                </a:cxn>
                <a:cxn ang="0">
                  <a:pos x="0" y="0"/>
                </a:cxn>
                <a:cxn ang="0">
                  <a:pos x="0" y="16"/>
                </a:cxn>
                <a:cxn ang="0">
                  <a:pos x="0" y="16"/>
                </a:cxn>
              </a:cxnLst>
              <a:rect l="0" t="0" r="r" b="b"/>
              <a:pathLst>
                <a:path w="236" h="16">
                  <a:moveTo>
                    <a:pt x="0" y="16"/>
                  </a:moveTo>
                  <a:lnTo>
                    <a:pt x="236" y="16"/>
                  </a:lnTo>
                  <a:lnTo>
                    <a:pt x="236" y="0"/>
                  </a:lnTo>
                  <a:lnTo>
                    <a:pt x="0" y="0"/>
                  </a:lnTo>
                  <a:lnTo>
                    <a:pt x="0" y="16"/>
                  </a:lnTo>
                  <a:lnTo>
                    <a:pt x="0" y="16"/>
                  </a:lnTo>
                  <a:close/>
                </a:path>
              </a:pathLst>
            </a:custGeom>
            <a:solidFill>
              <a:srgbClr val="AAD8D7"/>
            </a:solidFill>
            <a:ln w="9525">
              <a:noFill/>
              <a:round/>
              <a:headEnd/>
              <a:tailEnd/>
            </a:ln>
          </p:spPr>
          <p:txBody>
            <a:bodyPr>
              <a:prstTxWarp prst="textNoShape">
                <a:avLst/>
              </a:prstTxWarp>
            </a:bodyPr>
            <a:lstStyle/>
            <a:p>
              <a:endParaRPr lang="en-US"/>
            </a:p>
          </p:txBody>
        </p:sp>
        <p:sp>
          <p:nvSpPr>
            <p:cNvPr id="629769" name="Freeform 9"/>
            <p:cNvSpPr>
              <a:spLocks/>
            </p:cNvSpPr>
            <p:nvPr/>
          </p:nvSpPr>
          <p:spPr bwMode="auto">
            <a:xfrm>
              <a:off x="1091" y="714"/>
              <a:ext cx="326" cy="62"/>
            </a:xfrm>
            <a:custGeom>
              <a:avLst/>
              <a:gdLst/>
              <a:ahLst/>
              <a:cxnLst>
                <a:cxn ang="0">
                  <a:pos x="236" y="62"/>
                </a:cxn>
                <a:cxn ang="0">
                  <a:pos x="326" y="0"/>
                </a:cxn>
                <a:cxn ang="0">
                  <a:pos x="89" y="0"/>
                </a:cxn>
                <a:cxn ang="0">
                  <a:pos x="0" y="62"/>
                </a:cxn>
                <a:cxn ang="0">
                  <a:pos x="236" y="62"/>
                </a:cxn>
                <a:cxn ang="0">
                  <a:pos x="236" y="62"/>
                </a:cxn>
              </a:cxnLst>
              <a:rect l="0" t="0" r="r" b="b"/>
              <a:pathLst>
                <a:path w="326" h="62">
                  <a:moveTo>
                    <a:pt x="236" y="62"/>
                  </a:moveTo>
                  <a:lnTo>
                    <a:pt x="326" y="0"/>
                  </a:lnTo>
                  <a:lnTo>
                    <a:pt x="89" y="0"/>
                  </a:lnTo>
                  <a:lnTo>
                    <a:pt x="0" y="62"/>
                  </a:lnTo>
                  <a:lnTo>
                    <a:pt x="236" y="62"/>
                  </a:lnTo>
                  <a:lnTo>
                    <a:pt x="236" y="62"/>
                  </a:lnTo>
                  <a:close/>
                </a:path>
              </a:pathLst>
            </a:custGeom>
            <a:solidFill>
              <a:srgbClr val="D3EBE9"/>
            </a:solidFill>
            <a:ln w="9525">
              <a:noFill/>
              <a:round/>
              <a:headEnd/>
              <a:tailEnd/>
            </a:ln>
          </p:spPr>
          <p:txBody>
            <a:bodyPr>
              <a:prstTxWarp prst="textNoShape">
                <a:avLst/>
              </a:prstTxWarp>
            </a:bodyPr>
            <a:lstStyle/>
            <a:p>
              <a:endParaRPr lang="en-US"/>
            </a:p>
          </p:txBody>
        </p:sp>
        <p:sp>
          <p:nvSpPr>
            <p:cNvPr id="629770" name="Freeform 10"/>
            <p:cNvSpPr>
              <a:spLocks/>
            </p:cNvSpPr>
            <p:nvPr/>
          </p:nvSpPr>
          <p:spPr bwMode="auto">
            <a:xfrm>
              <a:off x="1180" y="511"/>
              <a:ext cx="237" cy="203"/>
            </a:xfrm>
            <a:custGeom>
              <a:avLst/>
              <a:gdLst/>
              <a:ahLst/>
              <a:cxnLst>
                <a:cxn ang="0">
                  <a:pos x="0" y="0"/>
                </a:cxn>
                <a:cxn ang="0">
                  <a:pos x="237" y="0"/>
                </a:cxn>
                <a:cxn ang="0">
                  <a:pos x="237" y="203"/>
                </a:cxn>
                <a:cxn ang="0">
                  <a:pos x="0" y="203"/>
                </a:cxn>
                <a:cxn ang="0">
                  <a:pos x="0" y="0"/>
                </a:cxn>
                <a:cxn ang="0">
                  <a:pos x="0" y="0"/>
                </a:cxn>
              </a:cxnLst>
              <a:rect l="0" t="0" r="r" b="b"/>
              <a:pathLst>
                <a:path w="237" h="203">
                  <a:moveTo>
                    <a:pt x="0" y="0"/>
                  </a:moveTo>
                  <a:lnTo>
                    <a:pt x="237" y="0"/>
                  </a:lnTo>
                  <a:lnTo>
                    <a:pt x="237" y="203"/>
                  </a:lnTo>
                  <a:lnTo>
                    <a:pt x="0" y="203"/>
                  </a:lnTo>
                  <a:lnTo>
                    <a:pt x="0" y="0"/>
                  </a:lnTo>
                  <a:lnTo>
                    <a:pt x="0" y="0"/>
                  </a:lnTo>
                  <a:close/>
                </a:path>
              </a:pathLst>
            </a:custGeom>
            <a:solidFill>
              <a:srgbClr val="AAD8D7"/>
            </a:solidFill>
            <a:ln w="9525">
              <a:noFill/>
              <a:round/>
              <a:headEnd/>
              <a:tailEnd/>
            </a:ln>
          </p:spPr>
          <p:txBody>
            <a:bodyPr>
              <a:prstTxWarp prst="textNoShape">
                <a:avLst/>
              </a:prstTxWarp>
            </a:bodyPr>
            <a:lstStyle/>
            <a:p>
              <a:endParaRPr lang="en-US"/>
            </a:p>
          </p:txBody>
        </p:sp>
        <p:sp>
          <p:nvSpPr>
            <p:cNvPr id="629771" name="Freeform 11"/>
            <p:cNvSpPr>
              <a:spLocks/>
            </p:cNvSpPr>
            <p:nvPr/>
          </p:nvSpPr>
          <p:spPr bwMode="auto">
            <a:xfrm>
              <a:off x="1202" y="535"/>
              <a:ext cx="191" cy="158"/>
            </a:xfrm>
            <a:custGeom>
              <a:avLst/>
              <a:gdLst/>
              <a:ahLst/>
              <a:cxnLst>
                <a:cxn ang="0">
                  <a:pos x="0" y="0"/>
                </a:cxn>
                <a:cxn ang="0">
                  <a:pos x="191" y="0"/>
                </a:cxn>
                <a:cxn ang="0">
                  <a:pos x="191" y="158"/>
                </a:cxn>
                <a:cxn ang="0">
                  <a:pos x="0" y="158"/>
                </a:cxn>
                <a:cxn ang="0">
                  <a:pos x="0" y="0"/>
                </a:cxn>
                <a:cxn ang="0">
                  <a:pos x="0" y="0"/>
                </a:cxn>
              </a:cxnLst>
              <a:rect l="0" t="0" r="r" b="b"/>
              <a:pathLst>
                <a:path w="191" h="158">
                  <a:moveTo>
                    <a:pt x="0" y="0"/>
                  </a:moveTo>
                  <a:lnTo>
                    <a:pt x="191" y="0"/>
                  </a:lnTo>
                  <a:lnTo>
                    <a:pt x="191" y="158"/>
                  </a:lnTo>
                  <a:lnTo>
                    <a:pt x="0" y="158"/>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29772" name="Freeform 12"/>
            <p:cNvSpPr>
              <a:spLocks/>
            </p:cNvSpPr>
            <p:nvPr/>
          </p:nvSpPr>
          <p:spPr bwMode="auto">
            <a:xfrm>
              <a:off x="1202" y="535"/>
              <a:ext cx="14" cy="158"/>
            </a:xfrm>
            <a:custGeom>
              <a:avLst/>
              <a:gdLst/>
              <a:ahLst/>
              <a:cxnLst>
                <a:cxn ang="0">
                  <a:pos x="0" y="0"/>
                </a:cxn>
                <a:cxn ang="0">
                  <a:pos x="0" y="158"/>
                </a:cxn>
                <a:cxn ang="0">
                  <a:pos x="14" y="144"/>
                </a:cxn>
                <a:cxn ang="0">
                  <a:pos x="14" y="0"/>
                </a:cxn>
                <a:cxn ang="0">
                  <a:pos x="0" y="0"/>
                </a:cxn>
                <a:cxn ang="0">
                  <a:pos x="0" y="0"/>
                </a:cxn>
              </a:cxnLst>
              <a:rect l="0" t="0" r="r" b="b"/>
              <a:pathLst>
                <a:path w="14" h="158">
                  <a:moveTo>
                    <a:pt x="0" y="0"/>
                  </a:moveTo>
                  <a:lnTo>
                    <a:pt x="0" y="158"/>
                  </a:lnTo>
                  <a:lnTo>
                    <a:pt x="14" y="144"/>
                  </a:lnTo>
                  <a:lnTo>
                    <a:pt x="14" y="0"/>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29773" name="Freeform 13"/>
            <p:cNvSpPr>
              <a:spLocks/>
            </p:cNvSpPr>
            <p:nvPr/>
          </p:nvSpPr>
          <p:spPr bwMode="auto">
            <a:xfrm>
              <a:off x="1202" y="679"/>
              <a:ext cx="191" cy="14"/>
            </a:xfrm>
            <a:custGeom>
              <a:avLst/>
              <a:gdLst/>
              <a:ahLst/>
              <a:cxnLst>
                <a:cxn ang="0">
                  <a:pos x="191" y="0"/>
                </a:cxn>
                <a:cxn ang="0">
                  <a:pos x="14" y="0"/>
                </a:cxn>
                <a:cxn ang="0">
                  <a:pos x="0" y="14"/>
                </a:cxn>
                <a:cxn ang="0">
                  <a:pos x="191" y="14"/>
                </a:cxn>
                <a:cxn ang="0">
                  <a:pos x="191" y="0"/>
                </a:cxn>
                <a:cxn ang="0">
                  <a:pos x="191" y="0"/>
                </a:cxn>
              </a:cxnLst>
              <a:rect l="0" t="0" r="r" b="b"/>
              <a:pathLst>
                <a:path w="191" h="14">
                  <a:moveTo>
                    <a:pt x="191" y="0"/>
                  </a:moveTo>
                  <a:lnTo>
                    <a:pt x="14" y="0"/>
                  </a:lnTo>
                  <a:lnTo>
                    <a:pt x="0" y="14"/>
                  </a:lnTo>
                  <a:lnTo>
                    <a:pt x="191" y="14"/>
                  </a:lnTo>
                  <a:lnTo>
                    <a:pt x="191" y="0"/>
                  </a:lnTo>
                  <a:lnTo>
                    <a:pt x="191" y="0"/>
                  </a:lnTo>
                  <a:close/>
                </a:path>
              </a:pathLst>
            </a:custGeom>
            <a:solidFill>
              <a:srgbClr val="D3EBE9"/>
            </a:solidFill>
            <a:ln w="9525">
              <a:noFill/>
              <a:round/>
              <a:headEnd/>
              <a:tailEnd/>
            </a:ln>
          </p:spPr>
          <p:txBody>
            <a:bodyPr>
              <a:prstTxWarp prst="textNoShape">
                <a:avLst/>
              </a:prstTxWarp>
            </a:bodyPr>
            <a:lstStyle/>
            <a:p>
              <a:endParaRPr lang="en-US"/>
            </a:p>
          </p:txBody>
        </p:sp>
        <p:sp>
          <p:nvSpPr>
            <p:cNvPr id="629774" name="Freeform 14"/>
            <p:cNvSpPr>
              <a:spLocks/>
            </p:cNvSpPr>
            <p:nvPr/>
          </p:nvSpPr>
          <p:spPr bwMode="auto">
            <a:xfrm>
              <a:off x="1180" y="504"/>
              <a:ext cx="248" cy="7"/>
            </a:xfrm>
            <a:custGeom>
              <a:avLst/>
              <a:gdLst/>
              <a:ahLst/>
              <a:cxnLst>
                <a:cxn ang="0">
                  <a:pos x="237" y="7"/>
                </a:cxn>
                <a:cxn ang="0">
                  <a:pos x="248" y="0"/>
                </a:cxn>
                <a:cxn ang="0">
                  <a:pos x="12" y="0"/>
                </a:cxn>
                <a:cxn ang="0">
                  <a:pos x="0" y="7"/>
                </a:cxn>
                <a:cxn ang="0">
                  <a:pos x="237" y="7"/>
                </a:cxn>
                <a:cxn ang="0">
                  <a:pos x="237" y="7"/>
                </a:cxn>
              </a:cxnLst>
              <a:rect l="0" t="0" r="r" b="b"/>
              <a:pathLst>
                <a:path w="248" h="7">
                  <a:moveTo>
                    <a:pt x="237" y="7"/>
                  </a:moveTo>
                  <a:lnTo>
                    <a:pt x="248" y="0"/>
                  </a:lnTo>
                  <a:lnTo>
                    <a:pt x="12" y="0"/>
                  </a:lnTo>
                  <a:lnTo>
                    <a:pt x="0" y="7"/>
                  </a:lnTo>
                  <a:lnTo>
                    <a:pt x="237" y="7"/>
                  </a:lnTo>
                  <a:lnTo>
                    <a:pt x="237" y="7"/>
                  </a:lnTo>
                  <a:close/>
                </a:path>
              </a:pathLst>
            </a:custGeom>
            <a:solidFill>
              <a:srgbClr val="D3EBE9"/>
            </a:solidFill>
            <a:ln w="9525">
              <a:noFill/>
              <a:round/>
              <a:headEnd/>
              <a:tailEnd/>
            </a:ln>
          </p:spPr>
          <p:txBody>
            <a:bodyPr>
              <a:prstTxWarp prst="textNoShape">
                <a:avLst/>
              </a:prstTxWarp>
            </a:bodyPr>
            <a:lstStyle/>
            <a:p>
              <a:endParaRPr lang="en-US"/>
            </a:p>
          </p:txBody>
        </p:sp>
        <p:sp>
          <p:nvSpPr>
            <p:cNvPr id="629775" name="Freeform 15"/>
            <p:cNvSpPr>
              <a:spLocks/>
            </p:cNvSpPr>
            <p:nvPr/>
          </p:nvSpPr>
          <p:spPr bwMode="auto">
            <a:xfrm>
              <a:off x="1417" y="504"/>
              <a:ext cx="11" cy="210"/>
            </a:xfrm>
            <a:custGeom>
              <a:avLst/>
              <a:gdLst/>
              <a:ahLst/>
              <a:cxnLst>
                <a:cxn ang="0">
                  <a:pos x="0" y="210"/>
                </a:cxn>
                <a:cxn ang="0">
                  <a:pos x="11" y="203"/>
                </a:cxn>
                <a:cxn ang="0">
                  <a:pos x="11" y="0"/>
                </a:cxn>
                <a:cxn ang="0">
                  <a:pos x="0" y="7"/>
                </a:cxn>
                <a:cxn ang="0">
                  <a:pos x="0" y="210"/>
                </a:cxn>
                <a:cxn ang="0">
                  <a:pos x="0" y="210"/>
                </a:cxn>
              </a:cxnLst>
              <a:rect l="0" t="0" r="r" b="b"/>
              <a:pathLst>
                <a:path w="11" h="210">
                  <a:moveTo>
                    <a:pt x="0" y="210"/>
                  </a:moveTo>
                  <a:lnTo>
                    <a:pt x="11" y="203"/>
                  </a:lnTo>
                  <a:lnTo>
                    <a:pt x="11" y="0"/>
                  </a:lnTo>
                  <a:lnTo>
                    <a:pt x="0" y="7"/>
                  </a:lnTo>
                  <a:lnTo>
                    <a:pt x="0" y="210"/>
                  </a:lnTo>
                  <a:lnTo>
                    <a:pt x="0" y="210"/>
                  </a:lnTo>
                  <a:close/>
                </a:path>
              </a:pathLst>
            </a:custGeom>
            <a:solidFill>
              <a:srgbClr val="82C5C5"/>
            </a:solidFill>
            <a:ln w="9525">
              <a:noFill/>
              <a:round/>
              <a:headEnd/>
              <a:tailEnd/>
            </a:ln>
          </p:spPr>
          <p:txBody>
            <a:bodyPr>
              <a:prstTxWarp prst="textNoShape">
                <a:avLst/>
              </a:prstTxWarp>
            </a:bodyPr>
            <a:lstStyle/>
            <a:p>
              <a:endParaRPr lang="en-US"/>
            </a:p>
          </p:txBody>
        </p:sp>
        <p:sp>
          <p:nvSpPr>
            <p:cNvPr id="629776" name="Freeform 16"/>
            <p:cNvSpPr>
              <a:spLocks/>
            </p:cNvSpPr>
            <p:nvPr/>
          </p:nvSpPr>
          <p:spPr bwMode="auto">
            <a:xfrm>
              <a:off x="1209" y="535"/>
              <a:ext cx="184" cy="151"/>
            </a:xfrm>
            <a:custGeom>
              <a:avLst/>
              <a:gdLst/>
              <a:ahLst/>
              <a:cxnLst>
                <a:cxn ang="0">
                  <a:pos x="0" y="0"/>
                </a:cxn>
                <a:cxn ang="0">
                  <a:pos x="184" y="0"/>
                </a:cxn>
                <a:cxn ang="0">
                  <a:pos x="184" y="151"/>
                </a:cxn>
                <a:cxn ang="0">
                  <a:pos x="0" y="151"/>
                </a:cxn>
                <a:cxn ang="0">
                  <a:pos x="0" y="0"/>
                </a:cxn>
                <a:cxn ang="0">
                  <a:pos x="0" y="0"/>
                </a:cxn>
              </a:cxnLst>
              <a:rect l="0" t="0" r="r" b="b"/>
              <a:pathLst>
                <a:path w="184" h="151">
                  <a:moveTo>
                    <a:pt x="0" y="0"/>
                  </a:moveTo>
                  <a:lnTo>
                    <a:pt x="184" y="0"/>
                  </a:lnTo>
                  <a:lnTo>
                    <a:pt x="184" y="151"/>
                  </a:lnTo>
                  <a:lnTo>
                    <a:pt x="0" y="151"/>
                  </a:lnTo>
                  <a:lnTo>
                    <a:pt x="0" y="0"/>
                  </a:lnTo>
                  <a:lnTo>
                    <a:pt x="0" y="0"/>
                  </a:lnTo>
                  <a:close/>
                </a:path>
              </a:pathLst>
            </a:custGeom>
            <a:solidFill>
              <a:srgbClr val="5CB3B5"/>
            </a:solidFill>
            <a:ln w="9525">
              <a:noFill/>
              <a:round/>
              <a:headEnd/>
              <a:tailEnd/>
            </a:ln>
          </p:spPr>
          <p:txBody>
            <a:bodyPr>
              <a:prstTxWarp prst="textNoShape">
                <a:avLst/>
              </a:prstTxWarp>
            </a:bodyPr>
            <a:lstStyle/>
            <a:p>
              <a:endParaRPr lang="en-US"/>
            </a:p>
          </p:txBody>
        </p:sp>
        <p:sp>
          <p:nvSpPr>
            <p:cNvPr id="629777" name="Freeform 17"/>
            <p:cNvSpPr>
              <a:spLocks/>
            </p:cNvSpPr>
            <p:nvPr/>
          </p:nvSpPr>
          <p:spPr bwMode="auto">
            <a:xfrm>
              <a:off x="1327" y="714"/>
              <a:ext cx="90" cy="78"/>
            </a:xfrm>
            <a:custGeom>
              <a:avLst/>
              <a:gdLst/>
              <a:ahLst/>
              <a:cxnLst>
                <a:cxn ang="0">
                  <a:pos x="0" y="78"/>
                </a:cxn>
                <a:cxn ang="0">
                  <a:pos x="90" y="17"/>
                </a:cxn>
                <a:cxn ang="0">
                  <a:pos x="90" y="0"/>
                </a:cxn>
                <a:cxn ang="0">
                  <a:pos x="0" y="62"/>
                </a:cxn>
                <a:cxn ang="0">
                  <a:pos x="0" y="78"/>
                </a:cxn>
                <a:cxn ang="0">
                  <a:pos x="0" y="78"/>
                </a:cxn>
              </a:cxnLst>
              <a:rect l="0" t="0" r="r" b="b"/>
              <a:pathLst>
                <a:path w="90" h="78">
                  <a:moveTo>
                    <a:pt x="0" y="78"/>
                  </a:moveTo>
                  <a:lnTo>
                    <a:pt x="90" y="17"/>
                  </a:lnTo>
                  <a:lnTo>
                    <a:pt x="90" y="0"/>
                  </a:lnTo>
                  <a:lnTo>
                    <a:pt x="0" y="62"/>
                  </a:lnTo>
                  <a:lnTo>
                    <a:pt x="0" y="78"/>
                  </a:lnTo>
                  <a:lnTo>
                    <a:pt x="0" y="78"/>
                  </a:lnTo>
                  <a:close/>
                </a:path>
              </a:pathLst>
            </a:custGeom>
            <a:solidFill>
              <a:srgbClr val="82C5C5"/>
            </a:solidFill>
            <a:ln w="9525">
              <a:noFill/>
              <a:round/>
              <a:headEnd/>
              <a:tailEnd/>
            </a:ln>
          </p:spPr>
          <p:txBody>
            <a:bodyPr>
              <a:prstTxWarp prst="textNoShape">
                <a:avLst/>
              </a:prstTxWarp>
            </a:bodyPr>
            <a:lstStyle/>
            <a:p>
              <a:endParaRPr lang="en-US"/>
            </a:p>
          </p:txBody>
        </p:sp>
        <p:sp>
          <p:nvSpPr>
            <p:cNvPr id="629778" name="Freeform 18"/>
            <p:cNvSpPr>
              <a:spLocks/>
            </p:cNvSpPr>
            <p:nvPr/>
          </p:nvSpPr>
          <p:spPr bwMode="auto">
            <a:xfrm>
              <a:off x="1126" y="757"/>
              <a:ext cx="206" cy="5"/>
            </a:xfrm>
            <a:custGeom>
              <a:avLst/>
              <a:gdLst/>
              <a:ahLst/>
              <a:cxnLst>
                <a:cxn ang="0">
                  <a:pos x="201" y="5"/>
                </a:cxn>
                <a:cxn ang="0">
                  <a:pos x="206" y="0"/>
                </a:cxn>
                <a:cxn ang="0">
                  <a:pos x="7" y="0"/>
                </a:cxn>
                <a:cxn ang="0">
                  <a:pos x="0" y="5"/>
                </a:cxn>
                <a:cxn ang="0">
                  <a:pos x="201" y="5"/>
                </a:cxn>
                <a:cxn ang="0">
                  <a:pos x="201" y="5"/>
                </a:cxn>
              </a:cxnLst>
              <a:rect l="0" t="0" r="r" b="b"/>
              <a:pathLst>
                <a:path w="206" h="5">
                  <a:moveTo>
                    <a:pt x="201" y="5"/>
                  </a:moveTo>
                  <a:lnTo>
                    <a:pt x="206" y="0"/>
                  </a:lnTo>
                  <a:lnTo>
                    <a:pt x="7" y="0"/>
                  </a:lnTo>
                  <a:lnTo>
                    <a:pt x="0" y="5"/>
                  </a:lnTo>
                  <a:lnTo>
                    <a:pt x="201" y="5"/>
                  </a:lnTo>
                  <a:lnTo>
                    <a:pt x="201" y="5"/>
                  </a:lnTo>
                  <a:close/>
                </a:path>
              </a:pathLst>
            </a:custGeom>
            <a:solidFill>
              <a:srgbClr val="AAD8D7"/>
            </a:solidFill>
            <a:ln w="9525">
              <a:noFill/>
              <a:round/>
              <a:headEnd/>
              <a:tailEnd/>
            </a:ln>
          </p:spPr>
          <p:txBody>
            <a:bodyPr>
              <a:prstTxWarp prst="textNoShape">
                <a:avLst/>
              </a:prstTxWarp>
            </a:bodyPr>
            <a:lstStyle/>
            <a:p>
              <a:endParaRPr lang="en-US"/>
            </a:p>
          </p:txBody>
        </p:sp>
        <p:sp>
          <p:nvSpPr>
            <p:cNvPr id="629779" name="Freeform 19"/>
            <p:cNvSpPr>
              <a:spLocks/>
            </p:cNvSpPr>
            <p:nvPr/>
          </p:nvSpPr>
          <p:spPr bwMode="auto">
            <a:xfrm>
              <a:off x="1126" y="762"/>
              <a:ext cx="201" cy="4"/>
            </a:xfrm>
            <a:custGeom>
              <a:avLst/>
              <a:gdLst/>
              <a:ahLst/>
              <a:cxnLst>
                <a:cxn ang="0">
                  <a:pos x="0" y="4"/>
                </a:cxn>
                <a:cxn ang="0">
                  <a:pos x="201" y="4"/>
                </a:cxn>
                <a:cxn ang="0">
                  <a:pos x="201" y="0"/>
                </a:cxn>
                <a:cxn ang="0">
                  <a:pos x="0" y="0"/>
                </a:cxn>
                <a:cxn ang="0">
                  <a:pos x="0" y="4"/>
                </a:cxn>
                <a:cxn ang="0">
                  <a:pos x="0" y="4"/>
                </a:cxn>
              </a:cxnLst>
              <a:rect l="0" t="0" r="r" b="b"/>
              <a:pathLst>
                <a:path w="201" h="4">
                  <a:moveTo>
                    <a:pt x="0" y="4"/>
                  </a:moveTo>
                  <a:lnTo>
                    <a:pt x="201" y="4"/>
                  </a:lnTo>
                  <a:lnTo>
                    <a:pt x="201" y="0"/>
                  </a:lnTo>
                  <a:lnTo>
                    <a:pt x="0" y="0"/>
                  </a:lnTo>
                  <a:lnTo>
                    <a:pt x="0" y="4"/>
                  </a:lnTo>
                  <a:lnTo>
                    <a:pt x="0" y="4"/>
                  </a:lnTo>
                  <a:close/>
                </a:path>
              </a:pathLst>
            </a:custGeom>
            <a:solidFill>
              <a:srgbClr val="82C5C5"/>
            </a:solidFill>
            <a:ln w="9525">
              <a:noFill/>
              <a:round/>
              <a:headEnd/>
              <a:tailEnd/>
            </a:ln>
          </p:spPr>
          <p:txBody>
            <a:bodyPr>
              <a:prstTxWarp prst="textNoShape">
                <a:avLst/>
              </a:prstTxWarp>
            </a:bodyPr>
            <a:lstStyle/>
            <a:p>
              <a:endParaRPr lang="en-US"/>
            </a:p>
          </p:txBody>
        </p:sp>
        <p:sp>
          <p:nvSpPr>
            <p:cNvPr id="629780" name="Freeform 20"/>
            <p:cNvSpPr>
              <a:spLocks/>
            </p:cNvSpPr>
            <p:nvPr/>
          </p:nvSpPr>
          <p:spPr bwMode="auto">
            <a:xfrm>
              <a:off x="1327" y="757"/>
              <a:ext cx="5" cy="9"/>
            </a:xfrm>
            <a:custGeom>
              <a:avLst/>
              <a:gdLst/>
              <a:ahLst/>
              <a:cxnLst>
                <a:cxn ang="0">
                  <a:pos x="0" y="9"/>
                </a:cxn>
                <a:cxn ang="0">
                  <a:pos x="5" y="5"/>
                </a:cxn>
                <a:cxn ang="0">
                  <a:pos x="5" y="0"/>
                </a:cxn>
                <a:cxn ang="0">
                  <a:pos x="0" y="5"/>
                </a:cxn>
                <a:cxn ang="0">
                  <a:pos x="0" y="9"/>
                </a:cxn>
                <a:cxn ang="0">
                  <a:pos x="0" y="9"/>
                </a:cxn>
              </a:cxnLst>
              <a:rect l="0" t="0" r="r" b="b"/>
              <a:pathLst>
                <a:path w="5" h="9">
                  <a:moveTo>
                    <a:pt x="0" y="9"/>
                  </a:moveTo>
                  <a:lnTo>
                    <a:pt x="5" y="5"/>
                  </a:lnTo>
                  <a:lnTo>
                    <a:pt x="5" y="0"/>
                  </a:lnTo>
                  <a:lnTo>
                    <a:pt x="0" y="5"/>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sp>
          <p:nvSpPr>
            <p:cNvPr id="629781" name="Freeform 21"/>
            <p:cNvSpPr>
              <a:spLocks/>
            </p:cNvSpPr>
            <p:nvPr/>
          </p:nvSpPr>
          <p:spPr bwMode="auto">
            <a:xfrm>
              <a:off x="1138" y="750"/>
              <a:ext cx="205" cy="2"/>
            </a:xfrm>
            <a:custGeom>
              <a:avLst/>
              <a:gdLst/>
              <a:ahLst/>
              <a:cxnLst>
                <a:cxn ang="0">
                  <a:pos x="201" y="2"/>
                </a:cxn>
                <a:cxn ang="0">
                  <a:pos x="205" y="0"/>
                </a:cxn>
                <a:cxn ang="0">
                  <a:pos x="7" y="0"/>
                </a:cxn>
                <a:cxn ang="0">
                  <a:pos x="0" y="2"/>
                </a:cxn>
                <a:cxn ang="0">
                  <a:pos x="201" y="2"/>
                </a:cxn>
                <a:cxn ang="0">
                  <a:pos x="201" y="2"/>
                </a:cxn>
              </a:cxnLst>
              <a:rect l="0" t="0" r="r" b="b"/>
              <a:pathLst>
                <a:path w="205" h="2">
                  <a:moveTo>
                    <a:pt x="201" y="2"/>
                  </a:moveTo>
                  <a:lnTo>
                    <a:pt x="205" y="0"/>
                  </a:lnTo>
                  <a:lnTo>
                    <a:pt x="7" y="0"/>
                  </a:lnTo>
                  <a:lnTo>
                    <a:pt x="0" y="2"/>
                  </a:lnTo>
                  <a:lnTo>
                    <a:pt x="201" y="2"/>
                  </a:lnTo>
                  <a:lnTo>
                    <a:pt x="201" y="2"/>
                  </a:lnTo>
                  <a:close/>
                </a:path>
              </a:pathLst>
            </a:custGeom>
            <a:solidFill>
              <a:srgbClr val="AAD8D7"/>
            </a:solidFill>
            <a:ln w="9525">
              <a:noFill/>
              <a:round/>
              <a:headEnd/>
              <a:tailEnd/>
            </a:ln>
          </p:spPr>
          <p:txBody>
            <a:bodyPr>
              <a:prstTxWarp prst="textNoShape">
                <a:avLst/>
              </a:prstTxWarp>
            </a:bodyPr>
            <a:lstStyle/>
            <a:p>
              <a:endParaRPr lang="en-US"/>
            </a:p>
          </p:txBody>
        </p:sp>
        <p:sp>
          <p:nvSpPr>
            <p:cNvPr id="629782" name="Freeform 22"/>
            <p:cNvSpPr>
              <a:spLocks/>
            </p:cNvSpPr>
            <p:nvPr/>
          </p:nvSpPr>
          <p:spPr bwMode="auto">
            <a:xfrm>
              <a:off x="1138" y="752"/>
              <a:ext cx="201" cy="5"/>
            </a:xfrm>
            <a:custGeom>
              <a:avLst/>
              <a:gdLst/>
              <a:ahLst/>
              <a:cxnLst>
                <a:cxn ang="0">
                  <a:pos x="0" y="5"/>
                </a:cxn>
                <a:cxn ang="0">
                  <a:pos x="201" y="5"/>
                </a:cxn>
                <a:cxn ang="0">
                  <a:pos x="201" y="0"/>
                </a:cxn>
                <a:cxn ang="0">
                  <a:pos x="0" y="0"/>
                </a:cxn>
                <a:cxn ang="0">
                  <a:pos x="0" y="5"/>
                </a:cxn>
                <a:cxn ang="0">
                  <a:pos x="0" y="5"/>
                </a:cxn>
              </a:cxnLst>
              <a:rect l="0" t="0" r="r" b="b"/>
              <a:pathLst>
                <a:path w="201" h="5">
                  <a:moveTo>
                    <a:pt x="0" y="5"/>
                  </a:moveTo>
                  <a:lnTo>
                    <a:pt x="201" y="5"/>
                  </a:lnTo>
                  <a:lnTo>
                    <a:pt x="201"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29783" name="Freeform 23"/>
            <p:cNvSpPr>
              <a:spLocks/>
            </p:cNvSpPr>
            <p:nvPr/>
          </p:nvSpPr>
          <p:spPr bwMode="auto">
            <a:xfrm>
              <a:off x="1339" y="750"/>
              <a:ext cx="4" cy="7"/>
            </a:xfrm>
            <a:custGeom>
              <a:avLst/>
              <a:gdLst/>
              <a:ahLst/>
              <a:cxnLst>
                <a:cxn ang="0">
                  <a:pos x="0" y="7"/>
                </a:cxn>
                <a:cxn ang="0">
                  <a:pos x="4" y="4"/>
                </a:cxn>
                <a:cxn ang="0">
                  <a:pos x="4" y="0"/>
                </a:cxn>
                <a:cxn ang="0">
                  <a:pos x="0" y="2"/>
                </a:cxn>
                <a:cxn ang="0">
                  <a:pos x="0" y="7"/>
                </a:cxn>
                <a:cxn ang="0">
                  <a:pos x="0" y="7"/>
                </a:cxn>
              </a:cxnLst>
              <a:rect l="0" t="0" r="r" b="b"/>
              <a:pathLst>
                <a:path w="4" h="7">
                  <a:moveTo>
                    <a:pt x="0" y="7"/>
                  </a:moveTo>
                  <a:lnTo>
                    <a:pt x="4" y="4"/>
                  </a:lnTo>
                  <a:lnTo>
                    <a:pt x="4"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29784" name="Freeform 24"/>
            <p:cNvSpPr>
              <a:spLocks/>
            </p:cNvSpPr>
            <p:nvPr/>
          </p:nvSpPr>
          <p:spPr bwMode="auto">
            <a:xfrm>
              <a:off x="1152" y="740"/>
              <a:ext cx="203" cy="5"/>
            </a:xfrm>
            <a:custGeom>
              <a:avLst/>
              <a:gdLst/>
              <a:ahLst/>
              <a:cxnLst>
                <a:cxn ang="0">
                  <a:pos x="199" y="5"/>
                </a:cxn>
                <a:cxn ang="0">
                  <a:pos x="203" y="0"/>
                </a:cxn>
                <a:cxn ang="0">
                  <a:pos x="5" y="0"/>
                </a:cxn>
                <a:cxn ang="0">
                  <a:pos x="0" y="5"/>
                </a:cxn>
                <a:cxn ang="0">
                  <a:pos x="199" y="5"/>
                </a:cxn>
                <a:cxn ang="0">
                  <a:pos x="199" y="5"/>
                </a:cxn>
              </a:cxnLst>
              <a:rect l="0" t="0" r="r" b="b"/>
              <a:pathLst>
                <a:path w="203" h="5">
                  <a:moveTo>
                    <a:pt x="199" y="5"/>
                  </a:moveTo>
                  <a:lnTo>
                    <a:pt x="203" y="0"/>
                  </a:lnTo>
                  <a:lnTo>
                    <a:pt x="5" y="0"/>
                  </a:lnTo>
                  <a:lnTo>
                    <a:pt x="0" y="5"/>
                  </a:lnTo>
                  <a:lnTo>
                    <a:pt x="199" y="5"/>
                  </a:lnTo>
                  <a:lnTo>
                    <a:pt x="199" y="5"/>
                  </a:lnTo>
                  <a:close/>
                </a:path>
              </a:pathLst>
            </a:custGeom>
            <a:solidFill>
              <a:srgbClr val="AAD8D7"/>
            </a:solidFill>
            <a:ln w="9525">
              <a:noFill/>
              <a:round/>
              <a:headEnd/>
              <a:tailEnd/>
            </a:ln>
          </p:spPr>
          <p:txBody>
            <a:bodyPr>
              <a:prstTxWarp prst="textNoShape">
                <a:avLst/>
              </a:prstTxWarp>
            </a:bodyPr>
            <a:lstStyle/>
            <a:p>
              <a:endParaRPr lang="en-US"/>
            </a:p>
          </p:txBody>
        </p:sp>
        <p:sp>
          <p:nvSpPr>
            <p:cNvPr id="629785" name="Freeform 25"/>
            <p:cNvSpPr>
              <a:spLocks/>
            </p:cNvSpPr>
            <p:nvPr/>
          </p:nvSpPr>
          <p:spPr bwMode="auto">
            <a:xfrm>
              <a:off x="1152" y="745"/>
              <a:ext cx="199" cy="5"/>
            </a:xfrm>
            <a:custGeom>
              <a:avLst/>
              <a:gdLst/>
              <a:ahLst/>
              <a:cxnLst>
                <a:cxn ang="0">
                  <a:pos x="0" y="5"/>
                </a:cxn>
                <a:cxn ang="0">
                  <a:pos x="199" y="5"/>
                </a:cxn>
                <a:cxn ang="0">
                  <a:pos x="199" y="0"/>
                </a:cxn>
                <a:cxn ang="0">
                  <a:pos x="0" y="0"/>
                </a:cxn>
                <a:cxn ang="0">
                  <a:pos x="0" y="5"/>
                </a:cxn>
                <a:cxn ang="0">
                  <a:pos x="0" y="5"/>
                </a:cxn>
              </a:cxnLst>
              <a:rect l="0" t="0" r="r" b="b"/>
              <a:pathLst>
                <a:path w="199" h="5">
                  <a:moveTo>
                    <a:pt x="0" y="5"/>
                  </a:moveTo>
                  <a:lnTo>
                    <a:pt x="199" y="5"/>
                  </a:lnTo>
                  <a:lnTo>
                    <a:pt x="199"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29786" name="Freeform 26"/>
            <p:cNvSpPr>
              <a:spLocks/>
            </p:cNvSpPr>
            <p:nvPr/>
          </p:nvSpPr>
          <p:spPr bwMode="auto">
            <a:xfrm>
              <a:off x="1351" y="740"/>
              <a:ext cx="4" cy="10"/>
            </a:xfrm>
            <a:custGeom>
              <a:avLst/>
              <a:gdLst/>
              <a:ahLst/>
              <a:cxnLst>
                <a:cxn ang="0">
                  <a:pos x="0" y="10"/>
                </a:cxn>
                <a:cxn ang="0">
                  <a:pos x="4" y="5"/>
                </a:cxn>
                <a:cxn ang="0">
                  <a:pos x="4" y="0"/>
                </a:cxn>
                <a:cxn ang="0">
                  <a:pos x="0" y="5"/>
                </a:cxn>
                <a:cxn ang="0">
                  <a:pos x="0" y="10"/>
                </a:cxn>
                <a:cxn ang="0">
                  <a:pos x="0" y="10"/>
                </a:cxn>
              </a:cxnLst>
              <a:rect l="0" t="0" r="r" b="b"/>
              <a:pathLst>
                <a:path w="4" h="10">
                  <a:moveTo>
                    <a:pt x="0" y="10"/>
                  </a:moveTo>
                  <a:lnTo>
                    <a:pt x="4" y="5"/>
                  </a:lnTo>
                  <a:lnTo>
                    <a:pt x="4" y="0"/>
                  </a:lnTo>
                  <a:lnTo>
                    <a:pt x="0" y="5"/>
                  </a:lnTo>
                  <a:lnTo>
                    <a:pt x="0" y="10"/>
                  </a:lnTo>
                  <a:lnTo>
                    <a:pt x="0" y="10"/>
                  </a:lnTo>
                  <a:close/>
                </a:path>
              </a:pathLst>
            </a:custGeom>
            <a:solidFill>
              <a:srgbClr val="5CB3B5"/>
            </a:solidFill>
            <a:ln w="9525">
              <a:noFill/>
              <a:round/>
              <a:headEnd/>
              <a:tailEnd/>
            </a:ln>
          </p:spPr>
          <p:txBody>
            <a:bodyPr>
              <a:prstTxWarp prst="textNoShape">
                <a:avLst/>
              </a:prstTxWarp>
            </a:bodyPr>
            <a:lstStyle/>
            <a:p>
              <a:endParaRPr lang="en-US"/>
            </a:p>
          </p:txBody>
        </p:sp>
        <p:sp>
          <p:nvSpPr>
            <p:cNvPr id="629787" name="Freeform 27"/>
            <p:cNvSpPr>
              <a:spLocks/>
            </p:cNvSpPr>
            <p:nvPr/>
          </p:nvSpPr>
          <p:spPr bwMode="auto">
            <a:xfrm>
              <a:off x="1164" y="733"/>
              <a:ext cx="205" cy="2"/>
            </a:xfrm>
            <a:custGeom>
              <a:avLst/>
              <a:gdLst/>
              <a:ahLst/>
              <a:cxnLst>
                <a:cxn ang="0">
                  <a:pos x="198" y="2"/>
                </a:cxn>
                <a:cxn ang="0">
                  <a:pos x="205" y="0"/>
                </a:cxn>
                <a:cxn ang="0">
                  <a:pos x="5" y="0"/>
                </a:cxn>
                <a:cxn ang="0">
                  <a:pos x="0" y="2"/>
                </a:cxn>
                <a:cxn ang="0">
                  <a:pos x="198" y="2"/>
                </a:cxn>
                <a:cxn ang="0">
                  <a:pos x="198" y="2"/>
                </a:cxn>
              </a:cxnLst>
              <a:rect l="0" t="0" r="r" b="b"/>
              <a:pathLst>
                <a:path w="205" h="2">
                  <a:moveTo>
                    <a:pt x="198" y="2"/>
                  </a:moveTo>
                  <a:lnTo>
                    <a:pt x="205" y="0"/>
                  </a:lnTo>
                  <a:lnTo>
                    <a:pt x="5" y="0"/>
                  </a:lnTo>
                  <a:lnTo>
                    <a:pt x="0" y="2"/>
                  </a:lnTo>
                  <a:lnTo>
                    <a:pt x="198" y="2"/>
                  </a:lnTo>
                  <a:lnTo>
                    <a:pt x="198" y="2"/>
                  </a:lnTo>
                  <a:close/>
                </a:path>
              </a:pathLst>
            </a:custGeom>
            <a:solidFill>
              <a:srgbClr val="AAD8D7"/>
            </a:solidFill>
            <a:ln w="9525">
              <a:noFill/>
              <a:round/>
              <a:headEnd/>
              <a:tailEnd/>
            </a:ln>
          </p:spPr>
          <p:txBody>
            <a:bodyPr>
              <a:prstTxWarp prst="textNoShape">
                <a:avLst/>
              </a:prstTxWarp>
            </a:bodyPr>
            <a:lstStyle/>
            <a:p>
              <a:endParaRPr lang="en-US"/>
            </a:p>
          </p:txBody>
        </p:sp>
        <p:sp>
          <p:nvSpPr>
            <p:cNvPr id="629788" name="Freeform 28"/>
            <p:cNvSpPr>
              <a:spLocks/>
            </p:cNvSpPr>
            <p:nvPr/>
          </p:nvSpPr>
          <p:spPr bwMode="auto">
            <a:xfrm>
              <a:off x="1164" y="735"/>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29789" name="Freeform 29"/>
            <p:cNvSpPr>
              <a:spLocks/>
            </p:cNvSpPr>
            <p:nvPr/>
          </p:nvSpPr>
          <p:spPr bwMode="auto">
            <a:xfrm>
              <a:off x="1362" y="733"/>
              <a:ext cx="7" cy="7"/>
            </a:xfrm>
            <a:custGeom>
              <a:avLst/>
              <a:gdLst/>
              <a:ahLst/>
              <a:cxnLst>
                <a:cxn ang="0">
                  <a:pos x="0" y="7"/>
                </a:cxn>
                <a:cxn ang="0">
                  <a:pos x="7" y="5"/>
                </a:cxn>
                <a:cxn ang="0">
                  <a:pos x="7" y="0"/>
                </a:cxn>
                <a:cxn ang="0">
                  <a:pos x="0" y="2"/>
                </a:cxn>
                <a:cxn ang="0">
                  <a:pos x="0" y="7"/>
                </a:cxn>
                <a:cxn ang="0">
                  <a:pos x="0" y="7"/>
                </a:cxn>
              </a:cxnLst>
              <a:rect l="0" t="0" r="r" b="b"/>
              <a:pathLst>
                <a:path w="7" h="7">
                  <a:moveTo>
                    <a:pt x="0" y="7"/>
                  </a:moveTo>
                  <a:lnTo>
                    <a:pt x="7" y="5"/>
                  </a:lnTo>
                  <a:lnTo>
                    <a:pt x="7"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29790" name="Freeform 30"/>
            <p:cNvSpPr>
              <a:spLocks/>
            </p:cNvSpPr>
            <p:nvPr/>
          </p:nvSpPr>
          <p:spPr bwMode="auto">
            <a:xfrm>
              <a:off x="1176" y="724"/>
              <a:ext cx="205" cy="4"/>
            </a:xfrm>
            <a:custGeom>
              <a:avLst/>
              <a:gdLst/>
              <a:ahLst/>
              <a:cxnLst>
                <a:cxn ang="0">
                  <a:pos x="198" y="4"/>
                </a:cxn>
                <a:cxn ang="0">
                  <a:pos x="205" y="0"/>
                </a:cxn>
                <a:cxn ang="0">
                  <a:pos x="7" y="0"/>
                </a:cxn>
                <a:cxn ang="0">
                  <a:pos x="0" y="4"/>
                </a:cxn>
                <a:cxn ang="0">
                  <a:pos x="198" y="4"/>
                </a:cxn>
                <a:cxn ang="0">
                  <a:pos x="198" y="4"/>
                </a:cxn>
              </a:cxnLst>
              <a:rect l="0" t="0" r="r" b="b"/>
              <a:pathLst>
                <a:path w="205" h="4">
                  <a:moveTo>
                    <a:pt x="198" y="4"/>
                  </a:moveTo>
                  <a:lnTo>
                    <a:pt x="205" y="0"/>
                  </a:lnTo>
                  <a:lnTo>
                    <a:pt x="7" y="0"/>
                  </a:lnTo>
                  <a:lnTo>
                    <a:pt x="0" y="4"/>
                  </a:lnTo>
                  <a:lnTo>
                    <a:pt x="198" y="4"/>
                  </a:lnTo>
                  <a:lnTo>
                    <a:pt x="198" y="4"/>
                  </a:lnTo>
                  <a:close/>
                </a:path>
              </a:pathLst>
            </a:custGeom>
            <a:solidFill>
              <a:srgbClr val="AAD8D7"/>
            </a:solidFill>
            <a:ln w="9525">
              <a:noFill/>
              <a:round/>
              <a:headEnd/>
              <a:tailEnd/>
            </a:ln>
          </p:spPr>
          <p:txBody>
            <a:bodyPr>
              <a:prstTxWarp prst="textNoShape">
                <a:avLst/>
              </a:prstTxWarp>
            </a:bodyPr>
            <a:lstStyle/>
            <a:p>
              <a:endParaRPr lang="en-US"/>
            </a:p>
          </p:txBody>
        </p:sp>
        <p:sp>
          <p:nvSpPr>
            <p:cNvPr id="629791" name="Freeform 31"/>
            <p:cNvSpPr>
              <a:spLocks/>
            </p:cNvSpPr>
            <p:nvPr/>
          </p:nvSpPr>
          <p:spPr bwMode="auto">
            <a:xfrm>
              <a:off x="1176" y="728"/>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29792" name="Freeform 32"/>
            <p:cNvSpPr>
              <a:spLocks/>
            </p:cNvSpPr>
            <p:nvPr/>
          </p:nvSpPr>
          <p:spPr bwMode="auto">
            <a:xfrm>
              <a:off x="1374" y="724"/>
              <a:ext cx="7" cy="9"/>
            </a:xfrm>
            <a:custGeom>
              <a:avLst/>
              <a:gdLst/>
              <a:ahLst/>
              <a:cxnLst>
                <a:cxn ang="0">
                  <a:pos x="0" y="9"/>
                </a:cxn>
                <a:cxn ang="0">
                  <a:pos x="7" y="4"/>
                </a:cxn>
                <a:cxn ang="0">
                  <a:pos x="7" y="0"/>
                </a:cxn>
                <a:cxn ang="0">
                  <a:pos x="0" y="4"/>
                </a:cxn>
                <a:cxn ang="0">
                  <a:pos x="0" y="9"/>
                </a:cxn>
                <a:cxn ang="0">
                  <a:pos x="0" y="9"/>
                </a:cxn>
              </a:cxnLst>
              <a:rect l="0" t="0" r="r" b="b"/>
              <a:pathLst>
                <a:path w="7" h="9">
                  <a:moveTo>
                    <a:pt x="0" y="9"/>
                  </a:moveTo>
                  <a:lnTo>
                    <a:pt x="7" y="4"/>
                  </a:lnTo>
                  <a:lnTo>
                    <a:pt x="7" y="0"/>
                  </a:lnTo>
                  <a:lnTo>
                    <a:pt x="0" y="4"/>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grpSp>
      <p:sp>
        <p:nvSpPr>
          <p:cNvPr id="629793" name="Oval 33"/>
          <p:cNvSpPr>
            <a:spLocks noChangeArrowheads="1"/>
          </p:cNvSpPr>
          <p:nvPr/>
        </p:nvSpPr>
        <p:spPr bwMode="auto">
          <a:xfrm>
            <a:off x="1066800" y="1752600"/>
            <a:ext cx="2697163" cy="2411413"/>
          </a:xfrm>
          <a:prstGeom prst="ellipse">
            <a:avLst/>
          </a:prstGeom>
          <a:solidFill>
            <a:srgbClr val="FFFF99"/>
          </a:solidFill>
          <a:ln w="9525">
            <a:noFill/>
            <a:round/>
            <a:headEnd/>
            <a:tailEnd/>
          </a:ln>
          <a:effectLst/>
        </p:spPr>
        <p:txBody>
          <a:bodyPr wrap="none" anchor="ctr">
            <a:prstTxWarp prst="textNoShape">
              <a:avLst/>
            </a:prstTxWarp>
          </a:bodyPr>
          <a:lstStyle/>
          <a:p>
            <a:endParaRPr lang="en-US"/>
          </a:p>
        </p:txBody>
      </p:sp>
      <p:sp>
        <p:nvSpPr>
          <p:cNvPr id="629794" name="Rectangle 34"/>
          <p:cNvSpPr>
            <a:spLocks noChangeArrowheads="1"/>
          </p:cNvSpPr>
          <p:nvPr/>
        </p:nvSpPr>
        <p:spPr bwMode="auto">
          <a:xfrm>
            <a:off x="1397000" y="2498725"/>
            <a:ext cx="790575" cy="244475"/>
          </a:xfrm>
          <a:prstGeom prst="rect">
            <a:avLst/>
          </a:prstGeom>
          <a:noFill/>
          <a:ln w="9525">
            <a:noFill/>
            <a:miter lim="800000"/>
            <a:headEnd/>
            <a:tailEnd/>
          </a:ln>
          <a:effectLst/>
        </p:spPr>
        <p:txBody>
          <a:bodyPr lIns="92075" tIns="46038" rIns="92075" bIns="46038">
            <a:prstTxWarp prst="textNoShape">
              <a:avLst/>
            </a:prstTxWarp>
            <a:spAutoFit/>
          </a:bodyPr>
          <a:lstStyle/>
          <a:p>
            <a:pPr algn="ctr">
              <a:spcBef>
                <a:spcPct val="50000"/>
              </a:spcBef>
            </a:pPr>
            <a:r>
              <a:rPr lang="en-US" sz="1000">
                <a:latin typeface="Optima" charset="0"/>
              </a:rPr>
              <a:t>BTS</a:t>
            </a:r>
          </a:p>
        </p:txBody>
      </p:sp>
      <p:sp>
        <p:nvSpPr>
          <p:cNvPr id="629795" name="Oval 35"/>
          <p:cNvSpPr>
            <a:spLocks noChangeArrowheads="1"/>
          </p:cNvSpPr>
          <p:nvPr/>
        </p:nvSpPr>
        <p:spPr bwMode="auto">
          <a:xfrm>
            <a:off x="1231900" y="2133600"/>
            <a:ext cx="1320800" cy="609600"/>
          </a:xfrm>
          <a:prstGeom prst="ellipse">
            <a:avLst/>
          </a:prstGeom>
          <a:noFill/>
          <a:ln w="12700">
            <a:solidFill>
              <a:schemeClr val="tx1"/>
            </a:solidFill>
            <a:prstDash val="sysDot"/>
            <a:round/>
            <a:headEnd/>
            <a:tailEnd/>
          </a:ln>
          <a:effectLst/>
        </p:spPr>
        <p:txBody>
          <a:bodyPr wrap="none" anchor="ctr">
            <a:prstTxWarp prst="textNoShape">
              <a:avLst/>
            </a:prstTxWarp>
          </a:bodyPr>
          <a:lstStyle/>
          <a:p>
            <a:endParaRPr lang="en-US"/>
          </a:p>
        </p:txBody>
      </p:sp>
      <p:pic>
        <p:nvPicPr>
          <p:cNvPr id="629796" name="Picture 36" descr="towerorigtrans"/>
          <p:cNvPicPr>
            <a:picLocks noChangeAspect="1" noChangeArrowheads="1"/>
          </p:cNvPicPr>
          <p:nvPr/>
        </p:nvPicPr>
        <p:blipFill>
          <a:blip r:embed="rId3"/>
          <a:srcRect/>
          <a:stretch>
            <a:fillRect/>
          </a:stretch>
        </p:blipFill>
        <p:spPr bwMode="auto">
          <a:xfrm>
            <a:off x="1479550" y="1981200"/>
            <a:ext cx="355600" cy="563563"/>
          </a:xfrm>
          <a:prstGeom prst="rect">
            <a:avLst/>
          </a:prstGeom>
          <a:noFill/>
        </p:spPr>
      </p:pic>
      <p:sp>
        <p:nvSpPr>
          <p:cNvPr id="629797" name="Rectangle 37"/>
          <p:cNvSpPr>
            <a:spLocks noChangeArrowheads="1"/>
          </p:cNvSpPr>
          <p:nvPr/>
        </p:nvSpPr>
        <p:spPr bwMode="auto">
          <a:xfrm>
            <a:off x="1397000" y="3565525"/>
            <a:ext cx="790575" cy="244475"/>
          </a:xfrm>
          <a:prstGeom prst="rect">
            <a:avLst/>
          </a:prstGeom>
          <a:noFill/>
          <a:ln w="9525">
            <a:noFill/>
            <a:miter lim="800000"/>
            <a:headEnd/>
            <a:tailEnd/>
          </a:ln>
          <a:effectLst/>
        </p:spPr>
        <p:txBody>
          <a:bodyPr lIns="92075" tIns="46038" rIns="92075" bIns="46038">
            <a:prstTxWarp prst="textNoShape">
              <a:avLst/>
            </a:prstTxWarp>
            <a:spAutoFit/>
          </a:bodyPr>
          <a:lstStyle/>
          <a:p>
            <a:pPr algn="ctr">
              <a:spcBef>
                <a:spcPct val="50000"/>
              </a:spcBef>
            </a:pPr>
            <a:r>
              <a:rPr lang="en-US" sz="1000">
                <a:latin typeface="Optima" charset="0"/>
              </a:rPr>
              <a:t>BTS</a:t>
            </a:r>
          </a:p>
        </p:txBody>
      </p:sp>
      <p:sp>
        <p:nvSpPr>
          <p:cNvPr id="629798" name="Oval 38"/>
          <p:cNvSpPr>
            <a:spLocks noChangeArrowheads="1"/>
          </p:cNvSpPr>
          <p:nvPr/>
        </p:nvSpPr>
        <p:spPr bwMode="auto">
          <a:xfrm>
            <a:off x="1231900" y="3200400"/>
            <a:ext cx="1320800" cy="609600"/>
          </a:xfrm>
          <a:prstGeom prst="ellipse">
            <a:avLst/>
          </a:prstGeom>
          <a:noFill/>
          <a:ln w="12700">
            <a:solidFill>
              <a:schemeClr val="tx1"/>
            </a:solidFill>
            <a:prstDash val="sysDot"/>
            <a:round/>
            <a:headEnd/>
            <a:tailEnd/>
          </a:ln>
          <a:effectLst/>
        </p:spPr>
        <p:txBody>
          <a:bodyPr wrap="none" anchor="ctr">
            <a:prstTxWarp prst="textNoShape">
              <a:avLst/>
            </a:prstTxWarp>
          </a:bodyPr>
          <a:lstStyle/>
          <a:p>
            <a:endParaRPr lang="en-US"/>
          </a:p>
        </p:txBody>
      </p:sp>
      <p:pic>
        <p:nvPicPr>
          <p:cNvPr id="629799" name="Picture 39" descr="towerorigtrans"/>
          <p:cNvPicPr>
            <a:picLocks noChangeAspect="1" noChangeArrowheads="1"/>
          </p:cNvPicPr>
          <p:nvPr/>
        </p:nvPicPr>
        <p:blipFill>
          <a:blip r:embed="rId3"/>
          <a:srcRect/>
          <a:stretch>
            <a:fillRect/>
          </a:stretch>
        </p:blipFill>
        <p:spPr bwMode="auto">
          <a:xfrm>
            <a:off x="1479550" y="3048000"/>
            <a:ext cx="355600" cy="563563"/>
          </a:xfrm>
          <a:prstGeom prst="rect">
            <a:avLst/>
          </a:prstGeom>
          <a:noFill/>
        </p:spPr>
      </p:pic>
      <p:sp>
        <p:nvSpPr>
          <p:cNvPr id="629800" name="Text Box 40"/>
          <p:cNvSpPr txBox="1">
            <a:spLocks noChangeArrowheads="1"/>
          </p:cNvSpPr>
          <p:nvPr/>
        </p:nvSpPr>
        <p:spPr bwMode="auto">
          <a:xfrm>
            <a:off x="3036888" y="3078163"/>
            <a:ext cx="455612" cy="274637"/>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BSC</a:t>
            </a:r>
          </a:p>
        </p:txBody>
      </p:sp>
      <p:sp>
        <p:nvSpPr>
          <p:cNvPr id="629801" name="Line 41"/>
          <p:cNvSpPr>
            <a:spLocks noChangeShapeType="1"/>
          </p:cNvSpPr>
          <p:nvPr/>
        </p:nvSpPr>
        <p:spPr bwMode="auto">
          <a:xfrm>
            <a:off x="1892300" y="2362200"/>
            <a:ext cx="1155700" cy="45720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29802" name="Line 42"/>
          <p:cNvSpPr>
            <a:spLocks noChangeShapeType="1"/>
          </p:cNvSpPr>
          <p:nvPr/>
        </p:nvSpPr>
        <p:spPr bwMode="auto">
          <a:xfrm flipV="1">
            <a:off x="1974850" y="2971800"/>
            <a:ext cx="1073150" cy="457200"/>
          </a:xfrm>
          <a:prstGeom prst="line">
            <a:avLst/>
          </a:prstGeom>
          <a:noFill/>
          <a:ln w="12700">
            <a:solidFill>
              <a:schemeClr val="tx1"/>
            </a:solidFill>
            <a:round/>
            <a:headEnd/>
            <a:tailEnd/>
          </a:ln>
          <a:effectLst/>
        </p:spPr>
        <p:txBody>
          <a:bodyPr>
            <a:prstTxWarp prst="textNoShape">
              <a:avLst/>
            </a:prstTxWarp>
          </a:bodyPr>
          <a:lstStyle/>
          <a:p>
            <a:endParaRPr lang="en-US"/>
          </a:p>
        </p:txBody>
      </p:sp>
      <p:grpSp>
        <p:nvGrpSpPr>
          <p:cNvPr id="629803" name="Group 43"/>
          <p:cNvGrpSpPr>
            <a:grpSpLocks/>
          </p:cNvGrpSpPr>
          <p:nvPr/>
        </p:nvGrpSpPr>
        <p:grpSpPr bwMode="auto">
          <a:xfrm>
            <a:off x="1727200" y="2286000"/>
            <a:ext cx="381000" cy="234950"/>
            <a:chOff x="4506" y="3107"/>
            <a:chExt cx="300" cy="241"/>
          </a:xfrm>
        </p:grpSpPr>
        <p:sp>
          <p:nvSpPr>
            <p:cNvPr id="629804" name="Freeform 44"/>
            <p:cNvSpPr>
              <a:spLocks/>
            </p:cNvSpPr>
            <p:nvPr/>
          </p:nvSpPr>
          <p:spPr bwMode="auto">
            <a:xfrm>
              <a:off x="4744" y="3317"/>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05" name="Rectangle 45"/>
            <p:cNvSpPr>
              <a:spLocks noChangeArrowheads="1"/>
            </p:cNvSpPr>
            <p:nvPr/>
          </p:nvSpPr>
          <p:spPr bwMode="auto">
            <a:xfrm>
              <a:off x="4509" y="3123"/>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9806" name="Line 46"/>
            <p:cNvSpPr>
              <a:spLocks noChangeShapeType="1"/>
            </p:cNvSpPr>
            <p:nvPr/>
          </p:nvSpPr>
          <p:spPr bwMode="auto">
            <a:xfrm>
              <a:off x="4745"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07" name="Line 47"/>
            <p:cNvSpPr>
              <a:spLocks noChangeShapeType="1"/>
            </p:cNvSpPr>
            <p:nvPr/>
          </p:nvSpPr>
          <p:spPr bwMode="auto">
            <a:xfrm>
              <a:off x="4536"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08" name="Line 48"/>
            <p:cNvSpPr>
              <a:spLocks noChangeShapeType="1"/>
            </p:cNvSpPr>
            <p:nvPr/>
          </p:nvSpPr>
          <p:spPr bwMode="auto">
            <a:xfrm>
              <a:off x="4641"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09" name="Rectangle 49"/>
            <p:cNvSpPr>
              <a:spLocks noChangeArrowheads="1"/>
            </p:cNvSpPr>
            <p:nvPr/>
          </p:nvSpPr>
          <p:spPr bwMode="auto">
            <a:xfrm>
              <a:off x="4688" y="3123"/>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9810" name="Freeform 50"/>
            <p:cNvSpPr>
              <a:spLocks/>
            </p:cNvSpPr>
            <p:nvPr/>
          </p:nvSpPr>
          <p:spPr bwMode="auto">
            <a:xfrm>
              <a:off x="4776" y="3107"/>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11" name="Freeform 51"/>
            <p:cNvSpPr>
              <a:spLocks/>
            </p:cNvSpPr>
            <p:nvPr/>
          </p:nvSpPr>
          <p:spPr bwMode="auto">
            <a:xfrm>
              <a:off x="4506" y="3107"/>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12" name="Rectangle 52"/>
            <p:cNvSpPr>
              <a:spLocks noChangeArrowheads="1"/>
            </p:cNvSpPr>
            <p:nvPr/>
          </p:nvSpPr>
          <p:spPr bwMode="auto">
            <a:xfrm>
              <a:off x="4539" y="3333"/>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nvGrpSpPr>
          <p:cNvPr id="629813" name="Group 53"/>
          <p:cNvGrpSpPr>
            <a:grpSpLocks/>
          </p:cNvGrpSpPr>
          <p:nvPr/>
        </p:nvGrpSpPr>
        <p:grpSpPr bwMode="auto">
          <a:xfrm>
            <a:off x="1727200" y="3352800"/>
            <a:ext cx="381000" cy="234950"/>
            <a:chOff x="4506" y="3107"/>
            <a:chExt cx="300" cy="241"/>
          </a:xfrm>
        </p:grpSpPr>
        <p:sp>
          <p:nvSpPr>
            <p:cNvPr id="629814" name="Freeform 54"/>
            <p:cNvSpPr>
              <a:spLocks/>
            </p:cNvSpPr>
            <p:nvPr/>
          </p:nvSpPr>
          <p:spPr bwMode="auto">
            <a:xfrm>
              <a:off x="4744" y="3317"/>
              <a:ext cx="32" cy="31"/>
            </a:xfrm>
            <a:custGeom>
              <a:avLst/>
              <a:gdLst/>
              <a:ahLst/>
              <a:cxnLst>
                <a:cxn ang="0">
                  <a:pos x="0" y="15"/>
                </a:cxn>
                <a:cxn ang="0">
                  <a:pos x="31" y="0"/>
                </a:cxn>
                <a:cxn ang="0">
                  <a:pos x="31" y="15"/>
                </a:cxn>
                <a:cxn ang="0">
                  <a:pos x="0" y="30"/>
                </a:cxn>
                <a:cxn ang="0">
                  <a:pos x="0" y="15"/>
                </a:cxn>
              </a:cxnLst>
              <a:rect l="0" t="0" r="r" b="b"/>
              <a:pathLst>
                <a:path w="32" h="31">
                  <a:moveTo>
                    <a:pt x="0" y="15"/>
                  </a:moveTo>
                  <a:lnTo>
                    <a:pt x="31" y="0"/>
                  </a:lnTo>
                  <a:lnTo>
                    <a:pt x="31" y="15"/>
                  </a:lnTo>
                  <a:lnTo>
                    <a:pt x="0" y="3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15" name="Rectangle 55"/>
            <p:cNvSpPr>
              <a:spLocks noChangeArrowheads="1"/>
            </p:cNvSpPr>
            <p:nvPr/>
          </p:nvSpPr>
          <p:spPr bwMode="auto">
            <a:xfrm>
              <a:off x="4509" y="3123"/>
              <a:ext cx="263" cy="20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9816" name="Line 56"/>
            <p:cNvSpPr>
              <a:spLocks noChangeShapeType="1"/>
            </p:cNvSpPr>
            <p:nvPr/>
          </p:nvSpPr>
          <p:spPr bwMode="auto">
            <a:xfrm>
              <a:off x="4745"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17" name="Line 57"/>
            <p:cNvSpPr>
              <a:spLocks noChangeShapeType="1"/>
            </p:cNvSpPr>
            <p:nvPr/>
          </p:nvSpPr>
          <p:spPr bwMode="auto">
            <a:xfrm>
              <a:off x="4536"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18" name="Line 58"/>
            <p:cNvSpPr>
              <a:spLocks noChangeShapeType="1"/>
            </p:cNvSpPr>
            <p:nvPr/>
          </p:nvSpPr>
          <p:spPr bwMode="auto">
            <a:xfrm>
              <a:off x="4641" y="3125"/>
              <a:ext cx="0" cy="207"/>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629819" name="Rectangle 59"/>
            <p:cNvSpPr>
              <a:spLocks noChangeArrowheads="1"/>
            </p:cNvSpPr>
            <p:nvPr/>
          </p:nvSpPr>
          <p:spPr bwMode="auto">
            <a:xfrm>
              <a:off x="4688" y="3123"/>
              <a:ext cx="24" cy="27"/>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9820" name="Freeform 60"/>
            <p:cNvSpPr>
              <a:spLocks/>
            </p:cNvSpPr>
            <p:nvPr/>
          </p:nvSpPr>
          <p:spPr bwMode="auto">
            <a:xfrm>
              <a:off x="4776" y="3107"/>
              <a:ext cx="30" cy="226"/>
            </a:xfrm>
            <a:custGeom>
              <a:avLst/>
              <a:gdLst/>
              <a:ahLst/>
              <a:cxnLst>
                <a:cxn ang="0">
                  <a:pos x="0" y="15"/>
                </a:cxn>
                <a:cxn ang="0">
                  <a:pos x="29" y="0"/>
                </a:cxn>
                <a:cxn ang="0">
                  <a:pos x="29" y="209"/>
                </a:cxn>
                <a:cxn ang="0">
                  <a:pos x="0" y="225"/>
                </a:cxn>
                <a:cxn ang="0">
                  <a:pos x="0" y="15"/>
                </a:cxn>
              </a:cxnLst>
              <a:rect l="0" t="0" r="r" b="b"/>
              <a:pathLst>
                <a:path w="30" h="226">
                  <a:moveTo>
                    <a:pt x="0" y="15"/>
                  </a:moveTo>
                  <a:lnTo>
                    <a:pt x="29" y="0"/>
                  </a:lnTo>
                  <a:lnTo>
                    <a:pt x="29" y="209"/>
                  </a:lnTo>
                  <a:lnTo>
                    <a:pt x="0" y="225"/>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21" name="Freeform 61"/>
            <p:cNvSpPr>
              <a:spLocks/>
            </p:cNvSpPr>
            <p:nvPr/>
          </p:nvSpPr>
          <p:spPr bwMode="auto">
            <a:xfrm>
              <a:off x="4506" y="3107"/>
              <a:ext cx="300" cy="16"/>
            </a:xfrm>
            <a:custGeom>
              <a:avLst/>
              <a:gdLst/>
              <a:ahLst/>
              <a:cxnLst>
                <a:cxn ang="0">
                  <a:pos x="269" y="15"/>
                </a:cxn>
                <a:cxn ang="0">
                  <a:pos x="299" y="0"/>
                </a:cxn>
                <a:cxn ang="0">
                  <a:pos x="30" y="0"/>
                </a:cxn>
                <a:cxn ang="0">
                  <a:pos x="0" y="15"/>
                </a:cxn>
              </a:cxnLst>
              <a:rect l="0" t="0" r="r" b="b"/>
              <a:pathLst>
                <a:path w="300" h="16">
                  <a:moveTo>
                    <a:pt x="269" y="15"/>
                  </a:moveTo>
                  <a:lnTo>
                    <a:pt x="299" y="0"/>
                  </a:lnTo>
                  <a:lnTo>
                    <a:pt x="30" y="0"/>
                  </a:lnTo>
                  <a:lnTo>
                    <a:pt x="0" y="15"/>
                  </a:lnTo>
                </a:path>
              </a:pathLst>
            </a:custGeom>
            <a:solidFill>
              <a:schemeClr val="accent2"/>
            </a:solidFill>
            <a:ln w="12700" cap="rnd" cmpd="sng">
              <a:solidFill>
                <a:schemeClr val="tx1"/>
              </a:solidFill>
              <a:prstDash val="solid"/>
              <a:round/>
              <a:headEnd type="none" w="sm" len="sm"/>
              <a:tailEnd type="none" w="sm" len="sm"/>
            </a:ln>
            <a:effectLst/>
          </p:spPr>
          <p:txBody>
            <a:bodyPr>
              <a:prstTxWarp prst="textNoShape">
                <a:avLst/>
              </a:prstTxWarp>
            </a:bodyPr>
            <a:lstStyle/>
            <a:p>
              <a:endParaRPr lang="en-US"/>
            </a:p>
          </p:txBody>
        </p:sp>
        <p:sp>
          <p:nvSpPr>
            <p:cNvPr id="629822" name="Rectangle 62"/>
            <p:cNvSpPr>
              <a:spLocks noChangeArrowheads="1"/>
            </p:cNvSpPr>
            <p:nvPr/>
          </p:nvSpPr>
          <p:spPr bwMode="auto">
            <a:xfrm>
              <a:off x="4539" y="3333"/>
              <a:ext cx="203" cy="12"/>
            </a:xfrm>
            <a:prstGeom prst="rect">
              <a:avLst/>
            </a:prstGeom>
            <a:solidFill>
              <a:schemeClr val="accent2"/>
            </a:solidFill>
            <a:ln w="12700">
              <a:solidFill>
                <a:schemeClr val="tx1"/>
              </a:solidFill>
              <a:miter lim="800000"/>
              <a:headEnd/>
              <a:tailEnd/>
            </a:ln>
            <a:effectLst/>
          </p:spPr>
          <p:txBody>
            <a:bodyPr wrap="none" anchor="ctr">
              <a:prstTxWarp prst="textNoShape">
                <a:avLst/>
              </a:prstTxWarp>
            </a:bodyPr>
            <a:lstStyle/>
            <a:p>
              <a:endParaRPr lang="en-US"/>
            </a:p>
          </p:txBody>
        </p:sp>
      </p:grpSp>
      <p:grpSp>
        <p:nvGrpSpPr>
          <p:cNvPr id="629823" name="Group 63"/>
          <p:cNvGrpSpPr>
            <a:grpSpLocks/>
          </p:cNvGrpSpPr>
          <p:nvPr/>
        </p:nvGrpSpPr>
        <p:grpSpPr bwMode="auto">
          <a:xfrm>
            <a:off x="855663" y="2919413"/>
            <a:ext cx="358775" cy="382587"/>
            <a:chOff x="2126" y="1559"/>
            <a:chExt cx="209" cy="241"/>
          </a:xfrm>
        </p:grpSpPr>
        <p:sp>
          <p:nvSpPr>
            <p:cNvPr id="629824" name="Line 64"/>
            <p:cNvSpPr>
              <a:spLocks noChangeShapeType="1"/>
            </p:cNvSpPr>
            <p:nvPr/>
          </p:nvSpPr>
          <p:spPr bwMode="auto">
            <a:xfrm>
              <a:off x="2208" y="1704"/>
              <a:ext cx="0" cy="96"/>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29825" name="Text Box 65"/>
            <p:cNvSpPr txBox="1">
              <a:spLocks noChangeArrowheads="1"/>
            </p:cNvSpPr>
            <p:nvPr/>
          </p:nvSpPr>
          <p:spPr bwMode="auto">
            <a:xfrm>
              <a:off x="2126" y="1559"/>
              <a:ext cx="209" cy="173"/>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U</a:t>
              </a:r>
              <a:r>
                <a:rPr lang="en-US" sz="1200" b="1" baseline="-25000">
                  <a:latin typeface="Optima" charset="0"/>
                </a:rPr>
                <a:t>u</a:t>
              </a:r>
              <a:endParaRPr lang="en-US" sz="1200" b="1">
                <a:latin typeface="Optima" charset="0"/>
              </a:endParaRPr>
            </a:p>
          </p:txBody>
        </p:sp>
      </p:grpSp>
      <p:grpSp>
        <p:nvGrpSpPr>
          <p:cNvPr id="629826" name="Group 66"/>
          <p:cNvGrpSpPr>
            <a:grpSpLocks/>
          </p:cNvGrpSpPr>
          <p:nvPr/>
        </p:nvGrpSpPr>
        <p:grpSpPr bwMode="auto">
          <a:xfrm>
            <a:off x="493713" y="2360613"/>
            <a:ext cx="412750" cy="1004887"/>
            <a:chOff x="140" y="1400"/>
            <a:chExt cx="239" cy="633"/>
          </a:xfrm>
        </p:grpSpPr>
        <p:pic>
          <p:nvPicPr>
            <p:cNvPr id="629827" name="Picture 67" descr="cdmaphone"/>
            <p:cNvPicPr>
              <a:picLocks noChangeAspect="1" noChangeArrowheads="1"/>
            </p:cNvPicPr>
            <p:nvPr/>
          </p:nvPicPr>
          <p:blipFill>
            <a:blip r:embed="rId4"/>
            <a:srcRect/>
            <a:stretch>
              <a:fillRect/>
            </a:stretch>
          </p:blipFill>
          <p:spPr bwMode="auto">
            <a:xfrm>
              <a:off x="240" y="1649"/>
              <a:ext cx="139" cy="384"/>
            </a:xfrm>
            <a:prstGeom prst="rect">
              <a:avLst/>
            </a:prstGeom>
            <a:noFill/>
          </p:spPr>
        </p:pic>
        <p:sp>
          <p:nvSpPr>
            <p:cNvPr id="629828" name="Text Box 68"/>
            <p:cNvSpPr txBox="1">
              <a:spLocks noChangeArrowheads="1"/>
            </p:cNvSpPr>
            <p:nvPr/>
          </p:nvSpPr>
          <p:spPr bwMode="auto">
            <a:xfrm>
              <a:off x="140" y="1400"/>
              <a:ext cx="229" cy="173"/>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MS</a:t>
              </a:r>
            </a:p>
          </p:txBody>
        </p:sp>
      </p:grpSp>
      <p:sp>
        <p:nvSpPr>
          <p:cNvPr id="629829" name="Freeform 69"/>
          <p:cNvSpPr>
            <a:spLocks/>
          </p:cNvSpPr>
          <p:nvPr/>
        </p:nvSpPr>
        <p:spPr bwMode="auto">
          <a:xfrm rot="13244183" flipV="1">
            <a:off x="831850" y="3213100"/>
            <a:ext cx="550863" cy="134938"/>
          </a:xfrm>
          <a:custGeom>
            <a:avLst/>
            <a:gdLst/>
            <a:ahLst/>
            <a:cxnLst>
              <a:cxn ang="0">
                <a:pos x="0" y="0"/>
              </a:cxn>
              <a:cxn ang="0">
                <a:pos x="119" y="156"/>
              </a:cxn>
              <a:cxn ang="0">
                <a:pos x="109" y="67"/>
              </a:cxn>
              <a:cxn ang="0">
                <a:pos x="210" y="176"/>
              </a:cxn>
              <a:cxn ang="0">
                <a:pos x="91" y="17"/>
              </a:cxn>
              <a:cxn ang="0">
                <a:pos x="102" y="107"/>
              </a:cxn>
              <a:cxn ang="0">
                <a:pos x="0" y="0"/>
              </a:cxn>
            </a:cxnLst>
            <a:rect l="0" t="0" r="r" b="b"/>
            <a:pathLst>
              <a:path w="211" h="177">
                <a:moveTo>
                  <a:pt x="0" y="0"/>
                </a:moveTo>
                <a:lnTo>
                  <a:pt x="119" y="156"/>
                </a:lnTo>
                <a:lnTo>
                  <a:pt x="109" y="67"/>
                </a:lnTo>
                <a:lnTo>
                  <a:pt x="210" y="176"/>
                </a:lnTo>
                <a:lnTo>
                  <a:pt x="91" y="17"/>
                </a:lnTo>
                <a:lnTo>
                  <a:pt x="102" y="107"/>
                </a:lnTo>
                <a:lnTo>
                  <a:pt x="0" y="0"/>
                </a:lnTo>
              </a:path>
            </a:pathLst>
          </a:custGeom>
          <a:solidFill>
            <a:srgbClr val="0000FF"/>
          </a:solidFill>
          <a:ln w="9525" cap="rnd">
            <a:noFill/>
            <a:round/>
            <a:headEnd type="none" w="sm" len="sm"/>
            <a:tailEnd type="none" w="sm" len="sm"/>
          </a:ln>
          <a:effectLst/>
        </p:spPr>
        <p:txBody>
          <a:bodyPr>
            <a:prstTxWarp prst="textNoShape">
              <a:avLst/>
            </a:prstTxWarp>
          </a:bodyPr>
          <a:lstStyle/>
          <a:p>
            <a:endParaRPr lang="en-US"/>
          </a:p>
        </p:txBody>
      </p:sp>
      <p:sp>
        <p:nvSpPr>
          <p:cNvPr id="629830" name="Oval 70"/>
          <p:cNvSpPr>
            <a:spLocks noChangeArrowheads="1"/>
          </p:cNvSpPr>
          <p:nvPr/>
        </p:nvSpPr>
        <p:spPr bwMode="auto">
          <a:xfrm>
            <a:off x="7683500" y="1917700"/>
            <a:ext cx="2146300" cy="2197100"/>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629831" name="Text Box 71"/>
          <p:cNvSpPr txBox="1">
            <a:spLocks noChangeArrowheads="1"/>
          </p:cNvSpPr>
          <p:nvPr/>
        </p:nvSpPr>
        <p:spPr bwMode="auto">
          <a:xfrm>
            <a:off x="1751013" y="1323975"/>
            <a:ext cx="1347787"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Radio Access</a:t>
            </a:r>
          </a:p>
          <a:p>
            <a:pPr algn="ctr"/>
            <a:r>
              <a:rPr lang="en-US" b="1">
                <a:latin typeface="Optima" charset="0"/>
              </a:rPr>
              <a:t>Network</a:t>
            </a:r>
          </a:p>
        </p:txBody>
      </p:sp>
      <p:sp>
        <p:nvSpPr>
          <p:cNvPr id="629832" name="Line 72"/>
          <p:cNvSpPr>
            <a:spLocks noChangeShapeType="1"/>
          </p:cNvSpPr>
          <p:nvPr/>
        </p:nvSpPr>
        <p:spPr bwMode="auto">
          <a:xfrm>
            <a:off x="3556000" y="2908300"/>
            <a:ext cx="825500"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29833" name="Text Box 73"/>
          <p:cNvSpPr txBox="1">
            <a:spLocks noChangeArrowheads="1"/>
          </p:cNvSpPr>
          <p:nvPr/>
        </p:nvSpPr>
        <p:spPr bwMode="auto">
          <a:xfrm>
            <a:off x="8054975" y="1323975"/>
            <a:ext cx="1455738"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Home</a:t>
            </a:r>
          </a:p>
          <a:p>
            <a:pPr algn="ctr"/>
            <a:r>
              <a:rPr lang="en-US" b="1">
                <a:latin typeface="Optima" charset="0"/>
              </a:rPr>
              <a:t>Central Office</a:t>
            </a:r>
          </a:p>
        </p:txBody>
      </p:sp>
      <p:sp>
        <p:nvSpPr>
          <p:cNvPr id="629834" name="Text Box 74"/>
          <p:cNvSpPr txBox="1">
            <a:spLocks noChangeArrowheads="1"/>
          </p:cNvSpPr>
          <p:nvPr/>
        </p:nvSpPr>
        <p:spPr bwMode="auto">
          <a:xfrm>
            <a:off x="4092575" y="1323975"/>
            <a:ext cx="1455738" cy="581025"/>
          </a:xfrm>
          <a:prstGeom prst="rect">
            <a:avLst/>
          </a:prstGeom>
          <a:noFill/>
          <a:ln w="12700">
            <a:noFill/>
            <a:miter lim="800000"/>
            <a:headEnd/>
            <a:tailEnd/>
          </a:ln>
          <a:effectLst/>
        </p:spPr>
        <p:txBody>
          <a:bodyPr wrap="none">
            <a:prstTxWarp prst="textNoShape">
              <a:avLst/>
            </a:prstTxWarp>
            <a:spAutoFit/>
          </a:bodyPr>
          <a:lstStyle/>
          <a:p>
            <a:pPr algn="ctr"/>
            <a:r>
              <a:rPr lang="en-US" b="1">
                <a:latin typeface="Optima" charset="0"/>
              </a:rPr>
              <a:t>Visited</a:t>
            </a:r>
          </a:p>
          <a:p>
            <a:pPr algn="ctr"/>
            <a:r>
              <a:rPr lang="en-US" b="1">
                <a:latin typeface="Optima" charset="0"/>
              </a:rPr>
              <a:t>Central Office</a:t>
            </a:r>
          </a:p>
        </p:txBody>
      </p:sp>
      <p:sp>
        <p:nvSpPr>
          <p:cNvPr id="629835" name="Line 75"/>
          <p:cNvSpPr>
            <a:spLocks noChangeShapeType="1"/>
          </p:cNvSpPr>
          <p:nvPr/>
        </p:nvSpPr>
        <p:spPr bwMode="auto">
          <a:xfrm>
            <a:off x="7239000" y="2209800"/>
            <a:ext cx="1219200" cy="5334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29836" name="Text Box 76"/>
          <p:cNvSpPr txBox="1">
            <a:spLocks noChangeArrowheads="1"/>
          </p:cNvSpPr>
          <p:nvPr/>
        </p:nvSpPr>
        <p:spPr bwMode="auto">
          <a:xfrm>
            <a:off x="4102100" y="3209925"/>
            <a:ext cx="827088" cy="274638"/>
          </a:xfrm>
          <a:prstGeom prst="rect">
            <a:avLst/>
          </a:prstGeom>
          <a:noFill/>
          <a:ln w="12700">
            <a:noFill/>
            <a:miter lim="800000"/>
            <a:headEnd/>
            <a:tailEnd/>
          </a:ln>
          <a:effectLst/>
        </p:spPr>
        <p:txBody>
          <a:bodyPr wrap="none">
            <a:prstTxWarp prst="textNoShape">
              <a:avLst/>
            </a:prstTxWarp>
            <a:spAutoFit/>
          </a:bodyPr>
          <a:lstStyle/>
          <a:p>
            <a:pPr algn="ctr"/>
            <a:r>
              <a:rPr lang="en-US" sz="1200" b="1">
                <a:latin typeface="Optima" charset="0"/>
              </a:rPr>
              <a:t>MSC/VLR</a:t>
            </a:r>
          </a:p>
        </p:txBody>
      </p:sp>
      <p:sp>
        <p:nvSpPr>
          <p:cNvPr id="629837" name="Line 77"/>
          <p:cNvSpPr>
            <a:spLocks noChangeShapeType="1"/>
          </p:cNvSpPr>
          <p:nvPr/>
        </p:nvSpPr>
        <p:spPr bwMode="auto">
          <a:xfrm flipV="1">
            <a:off x="4495800" y="2209800"/>
            <a:ext cx="2057400" cy="6096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pic>
        <p:nvPicPr>
          <p:cNvPr id="629838" name="Picture 78" descr="j0249811"/>
          <p:cNvPicPr>
            <a:picLocks noChangeAspect="1" noChangeArrowheads="1"/>
          </p:cNvPicPr>
          <p:nvPr/>
        </p:nvPicPr>
        <p:blipFill>
          <a:blip r:embed="rId5"/>
          <a:srcRect/>
          <a:stretch>
            <a:fillRect/>
          </a:stretch>
        </p:blipFill>
        <p:spPr bwMode="auto">
          <a:xfrm>
            <a:off x="4267200" y="2590800"/>
            <a:ext cx="411163" cy="582613"/>
          </a:xfrm>
          <a:prstGeom prst="rect">
            <a:avLst/>
          </a:prstGeom>
          <a:noFill/>
        </p:spPr>
      </p:pic>
      <p:grpSp>
        <p:nvGrpSpPr>
          <p:cNvPr id="629839" name="Group 79"/>
          <p:cNvGrpSpPr>
            <a:grpSpLocks/>
          </p:cNvGrpSpPr>
          <p:nvPr/>
        </p:nvGrpSpPr>
        <p:grpSpPr bwMode="auto">
          <a:xfrm>
            <a:off x="2438400" y="4271963"/>
            <a:ext cx="1366838" cy="461962"/>
            <a:chOff x="3312" y="2460"/>
            <a:chExt cx="795" cy="413"/>
          </a:xfrm>
        </p:grpSpPr>
        <p:sp>
          <p:nvSpPr>
            <p:cNvPr id="629840" name="Line 80"/>
            <p:cNvSpPr>
              <a:spLocks noChangeShapeType="1"/>
            </p:cNvSpPr>
            <p:nvPr/>
          </p:nvSpPr>
          <p:spPr bwMode="auto">
            <a:xfrm>
              <a:off x="3312" y="2544"/>
              <a:ext cx="192" cy="0"/>
            </a:xfrm>
            <a:prstGeom prst="line">
              <a:avLst/>
            </a:prstGeom>
            <a:noFill/>
            <a:ln w="12700">
              <a:solidFill>
                <a:schemeClr val="tx1"/>
              </a:solidFill>
              <a:round/>
              <a:headEnd/>
              <a:tailEnd/>
            </a:ln>
            <a:effectLst/>
          </p:spPr>
          <p:txBody>
            <a:bodyPr>
              <a:prstTxWarp prst="textNoShape">
                <a:avLst/>
              </a:prstTxWarp>
            </a:bodyPr>
            <a:lstStyle/>
            <a:p>
              <a:endParaRPr lang="en-US"/>
            </a:p>
          </p:txBody>
        </p:sp>
        <p:sp>
          <p:nvSpPr>
            <p:cNvPr id="629841" name="Line 81"/>
            <p:cNvSpPr>
              <a:spLocks noChangeShapeType="1"/>
            </p:cNvSpPr>
            <p:nvPr/>
          </p:nvSpPr>
          <p:spPr bwMode="auto">
            <a:xfrm>
              <a:off x="3312" y="2688"/>
              <a:ext cx="192" cy="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sp>
          <p:nvSpPr>
            <p:cNvPr id="629842" name="Text Box 82"/>
            <p:cNvSpPr txBox="1">
              <a:spLocks noChangeArrowheads="1"/>
            </p:cNvSpPr>
            <p:nvPr/>
          </p:nvSpPr>
          <p:spPr bwMode="auto">
            <a:xfrm>
              <a:off x="3614" y="2627"/>
              <a:ext cx="457" cy="246"/>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Signaling</a:t>
              </a:r>
            </a:p>
          </p:txBody>
        </p:sp>
        <p:sp>
          <p:nvSpPr>
            <p:cNvPr id="629843" name="Text Box 83"/>
            <p:cNvSpPr txBox="1">
              <a:spLocks noChangeArrowheads="1"/>
            </p:cNvSpPr>
            <p:nvPr/>
          </p:nvSpPr>
          <p:spPr bwMode="auto">
            <a:xfrm>
              <a:off x="3625" y="2460"/>
              <a:ext cx="482" cy="245"/>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Data path</a:t>
              </a:r>
            </a:p>
          </p:txBody>
        </p:sp>
      </p:grpSp>
      <p:sp>
        <p:nvSpPr>
          <p:cNvPr id="629844" name="Text Box 84"/>
          <p:cNvSpPr txBox="1">
            <a:spLocks noChangeArrowheads="1"/>
          </p:cNvSpPr>
          <p:nvPr/>
        </p:nvSpPr>
        <p:spPr bwMode="auto">
          <a:xfrm>
            <a:off x="8619545" y="3057525"/>
            <a:ext cx="415498" cy="276999"/>
          </a:xfrm>
          <a:prstGeom prst="rect">
            <a:avLst/>
          </a:prstGeom>
          <a:noFill/>
          <a:ln w="12700">
            <a:noFill/>
            <a:miter lim="800000"/>
            <a:headEnd/>
            <a:tailEnd/>
          </a:ln>
          <a:effectLst/>
        </p:spPr>
        <p:txBody>
          <a:bodyPr wrap="none">
            <a:prstTxWarp prst="textNoShape">
              <a:avLst/>
            </a:prstTxWarp>
            <a:spAutoFit/>
          </a:bodyPr>
          <a:lstStyle/>
          <a:p>
            <a:pPr algn="ctr"/>
            <a:r>
              <a:rPr lang="en-US" sz="1200" b="1" dirty="0">
                <a:solidFill>
                  <a:schemeClr val="bg1"/>
                </a:solidFill>
                <a:latin typeface="Optima" charset="0"/>
              </a:rPr>
              <a:t>EIR</a:t>
            </a:r>
          </a:p>
        </p:txBody>
      </p:sp>
      <p:sp>
        <p:nvSpPr>
          <p:cNvPr id="629845" name="Line 85"/>
          <p:cNvSpPr>
            <a:spLocks noChangeShapeType="1"/>
          </p:cNvSpPr>
          <p:nvPr/>
        </p:nvSpPr>
        <p:spPr bwMode="auto">
          <a:xfrm>
            <a:off x="7086600" y="2362200"/>
            <a:ext cx="1219200" cy="990600"/>
          </a:xfrm>
          <a:prstGeom prst="line">
            <a:avLst/>
          </a:prstGeom>
          <a:noFill/>
          <a:ln w="12700">
            <a:solidFill>
              <a:schemeClr val="tx1"/>
            </a:solidFill>
            <a:prstDash val="dash"/>
            <a:round/>
            <a:headEnd/>
            <a:tailEnd/>
          </a:ln>
          <a:effectLst/>
        </p:spPr>
        <p:txBody>
          <a:bodyPr>
            <a:prstTxWarp prst="textNoShape">
              <a:avLst/>
            </a:prstTxWarp>
          </a:bodyPr>
          <a:lstStyle/>
          <a:p>
            <a:endParaRPr lang="en-US"/>
          </a:p>
        </p:txBody>
      </p:sp>
      <p:grpSp>
        <p:nvGrpSpPr>
          <p:cNvPr id="629846" name="Group 86"/>
          <p:cNvGrpSpPr>
            <a:grpSpLocks/>
          </p:cNvGrpSpPr>
          <p:nvPr/>
        </p:nvGrpSpPr>
        <p:grpSpPr bwMode="auto">
          <a:xfrm>
            <a:off x="5867400" y="1828800"/>
            <a:ext cx="1600200" cy="685800"/>
            <a:chOff x="3648" y="1968"/>
            <a:chExt cx="1008" cy="432"/>
          </a:xfrm>
        </p:grpSpPr>
        <p:grpSp>
          <p:nvGrpSpPr>
            <p:cNvPr id="629847" name="Group 87"/>
            <p:cNvGrpSpPr>
              <a:grpSpLocks/>
            </p:cNvGrpSpPr>
            <p:nvPr/>
          </p:nvGrpSpPr>
          <p:grpSpPr bwMode="auto">
            <a:xfrm>
              <a:off x="3648" y="1968"/>
              <a:ext cx="1008" cy="432"/>
              <a:chOff x="1776" y="1200"/>
              <a:chExt cx="1056" cy="809"/>
            </a:xfrm>
          </p:grpSpPr>
          <p:sp>
            <p:nvSpPr>
              <p:cNvPr id="629848" name="Freeform 88"/>
              <p:cNvSpPr>
                <a:spLocks/>
              </p:cNvSpPr>
              <p:nvPr/>
            </p:nvSpPr>
            <p:spPr bwMode="auto">
              <a:xfrm>
                <a:off x="1776" y="1200"/>
                <a:ext cx="1056" cy="809"/>
              </a:xfrm>
              <a:custGeom>
                <a:avLst/>
                <a:gdLst/>
                <a:ahLst/>
                <a:cxnLst>
                  <a:cxn ang="0">
                    <a:pos x="16" y="78"/>
                  </a:cxn>
                  <a:cxn ang="0">
                    <a:pos x="17" y="67"/>
                  </a:cxn>
                  <a:cxn ang="0">
                    <a:pos x="2" y="46"/>
                  </a:cxn>
                  <a:cxn ang="0">
                    <a:pos x="27" y="15"/>
                  </a:cxn>
                  <a:cxn ang="0">
                    <a:pos x="30" y="15"/>
                  </a:cxn>
                  <a:cxn ang="0">
                    <a:pos x="51" y="2"/>
                  </a:cxn>
                  <a:cxn ang="0">
                    <a:pos x="74" y="10"/>
                  </a:cxn>
                  <a:cxn ang="0">
                    <a:pos x="85" y="6"/>
                  </a:cxn>
                  <a:cxn ang="0">
                    <a:pos x="99" y="8"/>
                  </a:cxn>
                  <a:cxn ang="0">
                    <a:pos x="113" y="3"/>
                  </a:cxn>
                  <a:cxn ang="0">
                    <a:pos x="143" y="22"/>
                  </a:cxn>
                  <a:cxn ang="0">
                    <a:pos x="170" y="47"/>
                  </a:cxn>
                  <a:cxn ang="0">
                    <a:pos x="160" y="71"/>
                  </a:cxn>
                  <a:cxn ang="0">
                    <a:pos x="160" y="73"/>
                  </a:cxn>
                  <a:cxn ang="0">
                    <a:pos x="136" y="103"/>
                  </a:cxn>
                  <a:cxn ang="0">
                    <a:pos x="118" y="99"/>
                  </a:cxn>
                  <a:cxn ang="0">
                    <a:pos x="102" y="106"/>
                  </a:cxn>
                  <a:cxn ang="0">
                    <a:pos x="81" y="100"/>
                  </a:cxn>
                  <a:cxn ang="0">
                    <a:pos x="78" y="101"/>
                  </a:cxn>
                  <a:cxn ang="0">
                    <a:pos x="61" y="97"/>
                  </a:cxn>
                  <a:cxn ang="0">
                    <a:pos x="47" y="103"/>
                  </a:cxn>
                  <a:cxn ang="0">
                    <a:pos x="16" y="78"/>
                  </a:cxn>
                </a:cxnLst>
                <a:rect l="0" t="0" r="r" b="b"/>
                <a:pathLst>
                  <a:path w="171" h="107">
                    <a:moveTo>
                      <a:pt x="16" y="78"/>
                    </a:moveTo>
                    <a:cubicBezTo>
                      <a:pt x="16" y="74"/>
                      <a:pt x="16" y="71"/>
                      <a:pt x="17" y="67"/>
                    </a:cubicBezTo>
                    <a:cubicBezTo>
                      <a:pt x="9" y="63"/>
                      <a:pt x="3" y="55"/>
                      <a:pt x="2" y="46"/>
                    </a:cubicBezTo>
                    <a:cubicBezTo>
                      <a:pt x="0" y="31"/>
                      <a:pt x="11" y="17"/>
                      <a:pt x="27" y="15"/>
                    </a:cubicBezTo>
                    <a:cubicBezTo>
                      <a:pt x="28" y="15"/>
                      <a:pt x="29" y="15"/>
                      <a:pt x="30" y="15"/>
                    </a:cubicBezTo>
                    <a:cubicBezTo>
                      <a:pt x="34" y="8"/>
                      <a:pt x="42" y="3"/>
                      <a:pt x="51" y="2"/>
                    </a:cubicBezTo>
                    <a:cubicBezTo>
                      <a:pt x="60" y="0"/>
                      <a:pt x="68" y="4"/>
                      <a:pt x="74" y="10"/>
                    </a:cubicBezTo>
                    <a:cubicBezTo>
                      <a:pt x="77" y="8"/>
                      <a:pt x="81" y="6"/>
                      <a:pt x="85" y="6"/>
                    </a:cubicBezTo>
                    <a:cubicBezTo>
                      <a:pt x="90" y="5"/>
                      <a:pt x="95" y="6"/>
                      <a:pt x="99" y="8"/>
                    </a:cubicBezTo>
                    <a:cubicBezTo>
                      <a:pt x="103" y="5"/>
                      <a:pt x="108" y="3"/>
                      <a:pt x="113" y="3"/>
                    </a:cubicBezTo>
                    <a:cubicBezTo>
                      <a:pt x="126" y="1"/>
                      <a:pt x="139" y="10"/>
                      <a:pt x="143" y="22"/>
                    </a:cubicBezTo>
                    <a:cubicBezTo>
                      <a:pt x="156" y="22"/>
                      <a:pt x="168" y="33"/>
                      <a:pt x="170" y="47"/>
                    </a:cubicBezTo>
                    <a:cubicBezTo>
                      <a:pt x="171" y="56"/>
                      <a:pt x="167" y="65"/>
                      <a:pt x="160" y="71"/>
                    </a:cubicBezTo>
                    <a:cubicBezTo>
                      <a:pt x="160" y="72"/>
                      <a:pt x="160" y="72"/>
                      <a:pt x="160" y="73"/>
                    </a:cubicBezTo>
                    <a:cubicBezTo>
                      <a:pt x="162" y="88"/>
                      <a:pt x="151" y="102"/>
                      <a:pt x="136" y="103"/>
                    </a:cubicBezTo>
                    <a:cubicBezTo>
                      <a:pt x="129" y="104"/>
                      <a:pt x="123" y="102"/>
                      <a:pt x="118" y="99"/>
                    </a:cubicBezTo>
                    <a:cubicBezTo>
                      <a:pt x="114" y="103"/>
                      <a:pt x="108" y="106"/>
                      <a:pt x="102" y="106"/>
                    </a:cubicBezTo>
                    <a:cubicBezTo>
                      <a:pt x="94" y="107"/>
                      <a:pt x="87" y="105"/>
                      <a:pt x="81" y="100"/>
                    </a:cubicBezTo>
                    <a:cubicBezTo>
                      <a:pt x="80" y="101"/>
                      <a:pt x="79" y="101"/>
                      <a:pt x="78" y="101"/>
                    </a:cubicBezTo>
                    <a:cubicBezTo>
                      <a:pt x="72" y="102"/>
                      <a:pt x="66" y="100"/>
                      <a:pt x="61" y="97"/>
                    </a:cubicBezTo>
                    <a:cubicBezTo>
                      <a:pt x="57" y="100"/>
                      <a:pt x="52" y="102"/>
                      <a:pt x="47" y="103"/>
                    </a:cubicBezTo>
                    <a:cubicBezTo>
                      <a:pt x="32" y="104"/>
                      <a:pt x="18" y="93"/>
                      <a:pt x="16" y="78"/>
                    </a:cubicBezTo>
                    <a:close/>
                  </a:path>
                </a:pathLst>
              </a:custGeom>
              <a:solidFill>
                <a:srgbClr val="85ADCB"/>
              </a:solidFill>
              <a:ln w="9525">
                <a:noFill/>
                <a:round/>
                <a:headEnd/>
                <a:tailEnd/>
              </a:ln>
            </p:spPr>
            <p:txBody>
              <a:bodyPr>
                <a:prstTxWarp prst="textNoShape">
                  <a:avLst/>
                </a:prstTxWarp>
              </a:bodyPr>
              <a:lstStyle/>
              <a:p>
                <a:endParaRPr lang="en-US"/>
              </a:p>
            </p:txBody>
          </p:sp>
          <p:sp>
            <p:nvSpPr>
              <p:cNvPr id="629849" name="Freeform 89"/>
              <p:cNvSpPr>
                <a:spLocks/>
              </p:cNvSpPr>
              <p:nvPr/>
            </p:nvSpPr>
            <p:spPr bwMode="auto">
              <a:xfrm>
                <a:off x="1781" y="1210"/>
                <a:ext cx="1051"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70"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4"/>
                      <a:pt x="107" y="3"/>
                      <a:pt x="112" y="2"/>
                    </a:cubicBezTo>
                    <a:cubicBezTo>
                      <a:pt x="125" y="1"/>
                      <a:pt x="138" y="9"/>
                      <a:pt x="141" y="21"/>
                    </a:cubicBezTo>
                    <a:cubicBezTo>
                      <a:pt x="155" y="21"/>
                      <a:pt x="167" y="32"/>
                      <a:pt x="168" y="46"/>
                    </a:cubicBezTo>
                    <a:cubicBezTo>
                      <a:pt x="170" y="55"/>
                      <a:pt x="166" y="64"/>
                      <a:pt x="159" y="70"/>
                    </a:cubicBezTo>
                    <a:cubicBezTo>
                      <a:pt x="159" y="71"/>
                      <a:pt x="159" y="71"/>
                      <a:pt x="159" y="72"/>
                    </a:cubicBezTo>
                    <a:cubicBezTo>
                      <a:pt x="161" y="87"/>
                      <a:pt x="150" y="100"/>
                      <a:pt x="135" y="102"/>
                    </a:cubicBezTo>
                    <a:cubicBezTo>
                      <a:pt x="128" y="103"/>
                      <a:pt x="122" y="101"/>
                      <a:pt x="117" y="98"/>
                    </a:cubicBezTo>
                    <a:cubicBezTo>
                      <a:pt x="113" y="102"/>
                      <a:pt x="107" y="105"/>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7AFCD"/>
              </a:solidFill>
              <a:ln w="9525">
                <a:noFill/>
                <a:round/>
                <a:headEnd/>
                <a:tailEnd/>
              </a:ln>
            </p:spPr>
            <p:txBody>
              <a:bodyPr>
                <a:prstTxWarp prst="textNoShape">
                  <a:avLst/>
                </a:prstTxWarp>
              </a:bodyPr>
              <a:lstStyle/>
              <a:p>
                <a:endParaRPr lang="en-US"/>
              </a:p>
            </p:txBody>
          </p:sp>
          <p:sp>
            <p:nvSpPr>
              <p:cNvPr id="629850" name="Freeform 90"/>
              <p:cNvSpPr>
                <a:spLocks/>
              </p:cNvSpPr>
              <p:nvPr/>
            </p:nvSpPr>
            <p:spPr bwMode="auto">
              <a:xfrm>
                <a:off x="1781" y="1210"/>
                <a:ext cx="1046"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69"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5"/>
                      <a:pt x="107" y="3"/>
                      <a:pt x="112" y="2"/>
                    </a:cubicBezTo>
                    <a:cubicBezTo>
                      <a:pt x="125" y="1"/>
                      <a:pt x="137" y="9"/>
                      <a:pt x="141" y="21"/>
                    </a:cubicBezTo>
                    <a:cubicBezTo>
                      <a:pt x="155" y="22"/>
                      <a:pt x="167" y="32"/>
                      <a:pt x="168" y="46"/>
                    </a:cubicBezTo>
                    <a:cubicBezTo>
                      <a:pt x="169" y="55"/>
                      <a:pt x="166" y="64"/>
                      <a:pt x="159" y="70"/>
                    </a:cubicBezTo>
                    <a:cubicBezTo>
                      <a:pt x="159" y="71"/>
                      <a:pt x="159" y="71"/>
                      <a:pt x="159" y="72"/>
                    </a:cubicBezTo>
                    <a:cubicBezTo>
                      <a:pt x="161" y="87"/>
                      <a:pt x="150" y="100"/>
                      <a:pt x="135" y="102"/>
                    </a:cubicBezTo>
                    <a:cubicBezTo>
                      <a:pt x="128" y="103"/>
                      <a:pt x="122" y="101"/>
                      <a:pt x="117" y="98"/>
                    </a:cubicBezTo>
                    <a:cubicBezTo>
                      <a:pt x="113" y="102"/>
                      <a:pt x="107" y="104"/>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8B0CD"/>
              </a:solidFill>
              <a:ln w="9525">
                <a:noFill/>
                <a:round/>
                <a:headEnd/>
                <a:tailEnd/>
              </a:ln>
            </p:spPr>
            <p:txBody>
              <a:bodyPr>
                <a:prstTxWarp prst="textNoShape">
                  <a:avLst/>
                </a:prstTxWarp>
              </a:bodyPr>
              <a:lstStyle/>
              <a:p>
                <a:endParaRPr lang="en-US"/>
              </a:p>
            </p:txBody>
          </p:sp>
          <p:sp>
            <p:nvSpPr>
              <p:cNvPr id="629851" name="Freeform 91"/>
              <p:cNvSpPr>
                <a:spLocks/>
              </p:cNvSpPr>
              <p:nvPr/>
            </p:nvSpPr>
            <p:spPr bwMode="auto">
              <a:xfrm>
                <a:off x="1794" y="1222"/>
                <a:ext cx="1028" cy="771"/>
              </a:xfrm>
              <a:custGeom>
                <a:avLst/>
                <a:gdLst/>
                <a:ahLst/>
                <a:cxnLst>
                  <a:cxn ang="0">
                    <a:pos x="15" y="74"/>
                  </a:cxn>
                  <a:cxn ang="0">
                    <a:pos x="16" y="64"/>
                  </a:cxn>
                  <a:cxn ang="0">
                    <a:pos x="1" y="43"/>
                  </a:cxn>
                  <a:cxn ang="0">
                    <a:pos x="25" y="14"/>
                  </a:cxn>
                  <a:cxn ang="0">
                    <a:pos x="29" y="13"/>
                  </a:cxn>
                  <a:cxn ang="0">
                    <a:pos x="49" y="1"/>
                  </a:cxn>
                  <a:cxn ang="0">
                    <a:pos x="71" y="9"/>
                  </a:cxn>
                  <a:cxn ang="0">
                    <a:pos x="82" y="5"/>
                  </a:cxn>
                  <a:cxn ang="0">
                    <a:pos x="96" y="7"/>
                  </a:cxn>
                  <a:cxn ang="0">
                    <a:pos x="109" y="2"/>
                  </a:cxn>
                  <a:cxn ang="0">
                    <a:pos x="138" y="20"/>
                  </a:cxn>
                  <a:cxn ang="0">
                    <a:pos x="165" y="44"/>
                  </a:cxn>
                  <a:cxn ang="0">
                    <a:pos x="155" y="68"/>
                  </a:cxn>
                  <a:cxn ang="0">
                    <a:pos x="155" y="69"/>
                  </a:cxn>
                  <a:cxn ang="0">
                    <a:pos x="131" y="99"/>
                  </a:cxn>
                  <a:cxn ang="0">
                    <a:pos x="114" y="94"/>
                  </a:cxn>
                  <a:cxn ang="0">
                    <a:pos x="99" y="101"/>
                  </a:cxn>
                  <a:cxn ang="0">
                    <a:pos x="79" y="96"/>
                  </a:cxn>
                  <a:cxn ang="0">
                    <a:pos x="75" y="96"/>
                  </a:cxn>
                  <a:cxn ang="0">
                    <a:pos x="58" y="92"/>
                  </a:cxn>
                  <a:cxn ang="0">
                    <a:pos x="45" y="98"/>
                  </a:cxn>
                  <a:cxn ang="0">
                    <a:pos x="15" y="74"/>
                  </a:cxn>
                </a:cxnLst>
                <a:rect l="0" t="0" r="r" b="b"/>
                <a:pathLst>
                  <a:path w="166" h="102">
                    <a:moveTo>
                      <a:pt x="15" y="74"/>
                    </a:moveTo>
                    <a:cubicBezTo>
                      <a:pt x="15" y="71"/>
                      <a:pt x="15" y="67"/>
                      <a:pt x="16" y="64"/>
                    </a:cubicBezTo>
                    <a:cubicBezTo>
                      <a:pt x="8" y="60"/>
                      <a:pt x="3" y="52"/>
                      <a:pt x="1" y="43"/>
                    </a:cubicBezTo>
                    <a:cubicBezTo>
                      <a:pt x="0" y="28"/>
                      <a:pt x="10" y="15"/>
                      <a:pt x="25" y="14"/>
                    </a:cubicBezTo>
                    <a:cubicBezTo>
                      <a:pt x="26" y="13"/>
                      <a:pt x="28" y="13"/>
                      <a:pt x="29" y="13"/>
                    </a:cubicBezTo>
                    <a:cubicBezTo>
                      <a:pt x="33" y="7"/>
                      <a:pt x="40" y="1"/>
                      <a:pt x="49" y="1"/>
                    </a:cubicBezTo>
                    <a:cubicBezTo>
                      <a:pt x="57" y="0"/>
                      <a:pt x="66" y="3"/>
                      <a:pt x="71" y="9"/>
                    </a:cubicBezTo>
                    <a:cubicBezTo>
                      <a:pt x="75" y="7"/>
                      <a:pt x="78" y="5"/>
                      <a:pt x="82" y="5"/>
                    </a:cubicBezTo>
                    <a:cubicBezTo>
                      <a:pt x="87" y="4"/>
                      <a:pt x="92" y="5"/>
                      <a:pt x="96" y="7"/>
                    </a:cubicBezTo>
                    <a:cubicBezTo>
                      <a:pt x="100" y="4"/>
                      <a:pt x="104" y="2"/>
                      <a:pt x="109" y="2"/>
                    </a:cubicBezTo>
                    <a:cubicBezTo>
                      <a:pt x="122" y="0"/>
                      <a:pt x="134" y="8"/>
                      <a:pt x="138" y="20"/>
                    </a:cubicBezTo>
                    <a:cubicBezTo>
                      <a:pt x="152" y="21"/>
                      <a:pt x="163" y="31"/>
                      <a:pt x="165" y="44"/>
                    </a:cubicBezTo>
                    <a:cubicBezTo>
                      <a:pt x="166" y="53"/>
                      <a:pt x="162" y="62"/>
                      <a:pt x="155" y="68"/>
                    </a:cubicBezTo>
                    <a:cubicBezTo>
                      <a:pt x="155" y="68"/>
                      <a:pt x="155" y="68"/>
                      <a:pt x="155" y="69"/>
                    </a:cubicBezTo>
                    <a:cubicBezTo>
                      <a:pt x="157" y="84"/>
                      <a:pt x="146" y="97"/>
                      <a:pt x="131" y="99"/>
                    </a:cubicBezTo>
                    <a:cubicBezTo>
                      <a:pt x="125" y="99"/>
                      <a:pt x="119" y="98"/>
                      <a:pt x="114" y="94"/>
                    </a:cubicBezTo>
                    <a:cubicBezTo>
                      <a:pt x="110" y="98"/>
                      <a:pt x="105" y="101"/>
                      <a:pt x="99" y="101"/>
                    </a:cubicBezTo>
                    <a:cubicBezTo>
                      <a:pt x="91" y="102"/>
                      <a:pt x="84" y="100"/>
                      <a:pt x="79" y="96"/>
                    </a:cubicBezTo>
                    <a:cubicBezTo>
                      <a:pt x="78" y="96"/>
                      <a:pt x="76" y="96"/>
                      <a:pt x="75" y="96"/>
                    </a:cubicBezTo>
                    <a:cubicBezTo>
                      <a:pt x="69" y="97"/>
                      <a:pt x="63" y="95"/>
                      <a:pt x="58" y="92"/>
                    </a:cubicBezTo>
                    <a:cubicBezTo>
                      <a:pt x="55" y="95"/>
                      <a:pt x="50" y="97"/>
                      <a:pt x="45" y="98"/>
                    </a:cubicBezTo>
                    <a:cubicBezTo>
                      <a:pt x="30" y="99"/>
                      <a:pt x="17" y="89"/>
                      <a:pt x="15" y="74"/>
                    </a:cubicBezTo>
                    <a:close/>
                  </a:path>
                </a:pathLst>
              </a:custGeom>
              <a:solidFill>
                <a:srgbClr val="96B8D2"/>
              </a:solidFill>
              <a:ln w="9525">
                <a:noFill/>
                <a:round/>
                <a:headEnd/>
                <a:tailEnd/>
              </a:ln>
            </p:spPr>
            <p:txBody>
              <a:bodyPr>
                <a:prstTxWarp prst="textNoShape">
                  <a:avLst/>
                </a:prstTxWarp>
              </a:bodyPr>
              <a:lstStyle/>
              <a:p>
                <a:endParaRPr lang="en-US"/>
              </a:p>
            </p:txBody>
          </p:sp>
          <p:sp>
            <p:nvSpPr>
              <p:cNvPr id="629852" name="Freeform 92"/>
              <p:cNvSpPr>
                <a:spLocks/>
              </p:cNvSpPr>
              <p:nvPr/>
            </p:nvSpPr>
            <p:spPr bwMode="auto">
              <a:xfrm>
                <a:off x="1800" y="1232"/>
                <a:ext cx="1008" cy="751"/>
              </a:xfrm>
              <a:custGeom>
                <a:avLst/>
                <a:gdLst/>
                <a:ahLst/>
                <a:cxnLst>
                  <a:cxn ang="0">
                    <a:pos x="15" y="73"/>
                  </a:cxn>
                  <a:cxn ang="0">
                    <a:pos x="16" y="63"/>
                  </a:cxn>
                  <a:cxn ang="0">
                    <a:pos x="2" y="42"/>
                  </a:cxn>
                  <a:cxn ang="0">
                    <a:pos x="25" y="13"/>
                  </a:cxn>
                  <a:cxn ang="0">
                    <a:pos x="28" y="13"/>
                  </a:cxn>
                  <a:cxn ang="0">
                    <a:pos x="48" y="1"/>
                  </a:cxn>
                  <a:cxn ang="0">
                    <a:pos x="70" y="8"/>
                  </a:cxn>
                  <a:cxn ang="0">
                    <a:pos x="81" y="5"/>
                  </a:cxn>
                  <a:cxn ang="0">
                    <a:pos x="95" y="7"/>
                  </a:cxn>
                  <a:cxn ang="0">
                    <a:pos x="108" y="2"/>
                  </a:cxn>
                  <a:cxn ang="0">
                    <a:pos x="136" y="20"/>
                  </a:cxn>
                  <a:cxn ang="0">
                    <a:pos x="162" y="43"/>
                  </a:cxn>
                  <a:cxn ang="0">
                    <a:pos x="153" y="66"/>
                  </a:cxn>
                  <a:cxn ang="0">
                    <a:pos x="153" y="68"/>
                  </a:cxn>
                  <a:cxn ang="0">
                    <a:pos x="130" y="97"/>
                  </a:cxn>
                  <a:cxn ang="0">
                    <a:pos x="113" y="93"/>
                  </a:cxn>
                  <a:cxn ang="0">
                    <a:pos x="98" y="99"/>
                  </a:cxn>
                  <a:cxn ang="0">
                    <a:pos x="78" y="94"/>
                  </a:cxn>
                  <a:cxn ang="0">
                    <a:pos x="74" y="94"/>
                  </a:cxn>
                  <a:cxn ang="0">
                    <a:pos x="58" y="91"/>
                  </a:cxn>
                  <a:cxn ang="0">
                    <a:pos x="44" y="96"/>
                  </a:cxn>
                  <a:cxn ang="0">
                    <a:pos x="15" y="73"/>
                  </a:cxn>
                </a:cxnLst>
                <a:rect l="0" t="0" r="r" b="b"/>
                <a:pathLst>
                  <a:path w="163" h="100">
                    <a:moveTo>
                      <a:pt x="15" y="73"/>
                    </a:moveTo>
                    <a:cubicBezTo>
                      <a:pt x="14" y="69"/>
                      <a:pt x="15" y="66"/>
                      <a:pt x="16" y="63"/>
                    </a:cubicBezTo>
                    <a:cubicBezTo>
                      <a:pt x="8" y="59"/>
                      <a:pt x="3" y="51"/>
                      <a:pt x="2" y="42"/>
                    </a:cubicBezTo>
                    <a:cubicBezTo>
                      <a:pt x="0" y="28"/>
                      <a:pt x="10" y="15"/>
                      <a:pt x="25" y="13"/>
                    </a:cubicBezTo>
                    <a:cubicBezTo>
                      <a:pt x="26" y="13"/>
                      <a:pt x="27" y="13"/>
                      <a:pt x="28" y="13"/>
                    </a:cubicBezTo>
                    <a:cubicBezTo>
                      <a:pt x="33" y="6"/>
                      <a:pt x="40" y="1"/>
                      <a:pt x="48" y="1"/>
                    </a:cubicBezTo>
                    <a:cubicBezTo>
                      <a:pt x="57" y="0"/>
                      <a:pt x="65" y="3"/>
                      <a:pt x="70" y="8"/>
                    </a:cubicBezTo>
                    <a:cubicBezTo>
                      <a:pt x="74" y="6"/>
                      <a:pt x="77" y="5"/>
                      <a:pt x="81" y="5"/>
                    </a:cubicBezTo>
                    <a:cubicBezTo>
                      <a:pt x="86" y="4"/>
                      <a:pt x="91" y="5"/>
                      <a:pt x="95" y="7"/>
                    </a:cubicBezTo>
                    <a:cubicBezTo>
                      <a:pt x="99" y="4"/>
                      <a:pt x="103" y="2"/>
                      <a:pt x="108" y="2"/>
                    </a:cubicBezTo>
                    <a:cubicBezTo>
                      <a:pt x="121" y="0"/>
                      <a:pt x="133" y="8"/>
                      <a:pt x="136" y="20"/>
                    </a:cubicBezTo>
                    <a:cubicBezTo>
                      <a:pt x="150" y="20"/>
                      <a:pt x="161" y="30"/>
                      <a:pt x="162" y="43"/>
                    </a:cubicBezTo>
                    <a:cubicBezTo>
                      <a:pt x="163" y="52"/>
                      <a:pt x="160" y="61"/>
                      <a:pt x="153" y="66"/>
                    </a:cubicBezTo>
                    <a:cubicBezTo>
                      <a:pt x="153" y="67"/>
                      <a:pt x="153" y="67"/>
                      <a:pt x="153" y="68"/>
                    </a:cubicBezTo>
                    <a:cubicBezTo>
                      <a:pt x="155" y="82"/>
                      <a:pt x="144" y="95"/>
                      <a:pt x="130" y="97"/>
                    </a:cubicBezTo>
                    <a:cubicBezTo>
                      <a:pt x="124" y="97"/>
                      <a:pt x="118" y="96"/>
                      <a:pt x="113" y="93"/>
                    </a:cubicBezTo>
                    <a:cubicBezTo>
                      <a:pt x="109" y="96"/>
                      <a:pt x="103" y="99"/>
                      <a:pt x="98" y="99"/>
                    </a:cubicBezTo>
                    <a:cubicBezTo>
                      <a:pt x="90" y="100"/>
                      <a:pt x="83" y="98"/>
                      <a:pt x="78" y="94"/>
                    </a:cubicBezTo>
                    <a:cubicBezTo>
                      <a:pt x="77" y="94"/>
                      <a:pt x="75" y="94"/>
                      <a:pt x="74" y="94"/>
                    </a:cubicBezTo>
                    <a:cubicBezTo>
                      <a:pt x="68" y="95"/>
                      <a:pt x="63" y="94"/>
                      <a:pt x="58" y="91"/>
                    </a:cubicBezTo>
                    <a:cubicBezTo>
                      <a:pt x="54" y="93"/>
                      <a:pt x="49" y="95"/>
                      <a:pt x="44" y="96"/>
                    </a:cubicBezTo>
                    <a:cubicBezTo>
                      <a:pt x="30" y="97"/>
                      <a:pt x="17" y="87"/>
                      <a:pt x="15" y="73"/>
                    </a:cubicBezTo>
                    <a:close/>
                  </a:path>
                </a:pathLst>
              </a:custGeom>
              <a:solidFill>
                <a:srgbClr val="9EBED6"/>
              </a:solidFill>
              <a:ln w="9525">
                <a:noFill/>
                <a:round/>
                <a:headEnd/>
                <a:tailEnd/>
              </a:ln>
            </p:spPr>
            <p:txBody>
              <a:bodyPr>
                <a:prstTxWarp prst="textNoShape">
                  <a:avLst/>
                </a:prstTxWarp>
              </a:bodyPr>
              <a:lstStyle/>
              <a:p>
                <a:endParaRPr lang="en-US"/>
              </a:p>
            </p:txBody>
          </p:sp>
          <p:sp>
            <p:nvSpPr>
              <p:cNvPr id="629853" name="Freeform 93"/>
              <p:cNvSpPr>
                <a:spLocks/>
              </p:cNvSpPr>
              <p:nvPr/>
            </p:nvSpPr>
            <p:spPr bwMode="auto">
              <a:xfrm>
                <a:off x="1813" y="1245"/>
                <a:ext cx="982" cy="725"/>
              </a:xfrm>
              <a:custGeom>
                <a:avLst/>
                <a:gdLst/>
                <a:ahLst/>
                <a:cxnLst>
                  <a:cxn ang="0">
                    <a:pos x="15" y="70"/>
                  </a:cxn>
                  <a:cxn ang="0">
                    <a:pos x="15" y="60"/>
                  </a:cxn>
                  <a:cxn ang="0">
                    <a:pos x="2" y="41"/>
                  </a:cxn>
                  <a:cxn ang="0">
                    <a:pos x="25" y="13"/>
                  </a:cxn>
                  <a:cxn ang="0">
                    <a:pos x="28" y="13"/>
                  </a:cxn>
                  <a:cxn ang="0">
                    <a:pos x="47" y="1"/>
                  </a:cxn>
                  <a:cxn ang="0">
                    <a:pos x="69" y="8"/>
                  </a:cxn>
                  <a:cxn ang="0">
                    <a:pos x="79" y="5"/>
                  </a:cxn>
                  <a:cxn ang="0">
                    <a:pos x="93" y="6"/>
                  </a:cxn>
                  <a:cxn ang="0">
                    <a:pos x="105" y="2"/>
                  </a:cxn>
                  <a:cxn ang="0">
                    <a:pos x="133" y="19"/>
                  </a:cxn>
                  <a:cxn ang="0">
                    <a:pos x="158" y="41"/>
                  </a:cxn>
                  <a:cxn ang="0">
                    <a:pos x="149" y="64"/>
                  </a:cxn>
                  <a:cxn ang="0">
                    <a:pos x="149" y="65"/>
                  </a:cxn>
                  <a:cxn ang="0">
                    <a:pos x="126" y="93"/>
                  </a:cxn>
                  <a:cxn ang="0">
                    <a:pos x="110" y="89"/>
                  </a:cxn>
                  <a:cxn ang="0">
                    <a:pos x="95" y="95"/>
                  </a:cxn>
                  <a:cxn ang="0">
                    <a:pos x="76" y="90"/>
                  </a:cxn>
                  <a:cxn ang="0">
                    <a:pos x="73" y="91"/>
                  </a:cxn>
                  <a:cxn ang="0">
                    <a:pos x="56" y="87"/>
                  </a:cxn>
                  <a:cxn ang="0">
                    <a:pos x="44" y="92"/>
                  </a:cxn>
                  <a:cxn ang="0">
                    <a:pos x="15" y="70"/>
                  </a:cxn>
                </a:cxnLst>
                <a:rect l="0" t="0" r="r" b="b"/>
                <a:pathLst>
                  <a:path w="159" h="96">
                    <a:moveTo>
                      <a:pt x="15" y="70"/>
                    </a:moveTo>
                    <a:cubicBezTo>
                      <a:pt x="14" y="66"/>
                      <a:pt x="15" y="63"/>
                      <a:pt x="15" y="60"/>
                    </a:cubicBezTo>
                    <a:cubicBezTo>
                      <a:pt x="8" y="56"/>
                      <a:pt x="3" y="49"/>
                      <a:pt x="2" y="41"/>
                    </a:cubicBezTo>
                    <a:cubicBezTo>
                      <a:pt x="0" y="27"/>
                      <a:pt x="10" y="14"/>
                      <a:pt x="25" y="13"/>
                    </a:cubicBezTo>
                    <a:cubicBezTo>
                      <a:pt x="26" y="13"/>
                      <a:pt x="27" y="13"/>
                      <a:pt x="28" y="13"/>
                    </a:cubicBezTo>
                    <a:cubicBezTo>
                      <a:pt x="32" y="6"/>
                      <a:pt x="39" y="1"/>
                      <a:pt x="47" y="1"/>
                    </a:cubicBezTo>
                    <a:cubicBezTo>
                      <a:pt x="55" y="0"/>
                      <a:pt x="63" y="3"/>
                      <a:pt x="69" y="8"/>
                    </a:cubicBezTo>
                    <a:cubicBezTo>
                      <a:pt x="72" y="6"/>
                      <a:pt x="75" y="5"/>
                      <a:pt x="79" y="5"/>
                    </a:cubicBezTo>
                    <a:cubicBezTo>
                      <a:pt x="84" y="4"/>
                      <a:pt x="89" y="5"/>
                      <a:pt x="93" y="6"/>
                    </a:cubicBezTo>
                    <a:cubicBezTo>
                      <a:pt x="96" y="4"/>
                      <a:pt x="100" y="2"/>
                      <a:pt x="105" y="2"/>
                    </a:cubicBezTo>
                    <a:cubicBezTo>
                      <a:pt x="118" y="0"/>
                      <a:pt x="129" y="8"/>
                      <a:pt x="133" y="19"/>
                    </a:cubicBezTo>
                    <a:cubicBezTo>
                      <a:pt x="146" y="19"/>
                      <a:pt x="157" y="29"/>
                      <a:pt x="158" y="41"/>
                    </a:cubicBezTo>
                    <a:cubicBezTo>
                      <a:pt x="159" y="50"/>
                      <a:pt x="156"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1"/>
                    </a:cubicBezTo>
                    <a:cubicBezTo>
                      <a:pt x="67" y="91"/>
                      <a:pt x="61" y="90"/>
                      <a:pt x="56" y="87"/>
                    </a:cubicBezTo>
                    <a:cubicBezTo>
                      <a:pt x="53" y="90"/>
                      <a:pt x="48" y="91"/>
                      <a:pt x="44" y="92"/>
                    </a:cubicBezTo>
                    <a:cubicBezTo>
                      <a:pt x="29" y="94"/>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29854" name="Freeform 94"/>
              <p:cNvSpPr>
                <a:spLocks/>
              </p:cNvSpPr>
              <p:nvPr/>
            </p:nvSpPr>
            <p:spPr bwMode="auto">
              <a:xfrm>
                <a:off x="1813" y="1245"/>
                <a:ext cx="982" cy="725"/>
              </a:xfrm>
              <a:custGeom>
                <a:avLst/>
                <a:gdLst/>
                <a:ahLst/>
                <a:cxnLst>
                  <a:cxn ang="0">
                    <a:pos x="15" y="70"/>
                  </a:cxn>
                  <a:cxn ang="0">
                    <a:pos x="16" y="60"/>
                  </a:cxn>
                  <a:cxn ang="0">
                    <a:pos x="2" y="41"/>
                  </a:cxn>
                  <a:cxn ang="0">
                    <a:pos x="25" y="13"/>
                  </a:cxn>
                  <a:cxn ang="0">
                    <a:pos x="28" y="13"/>
                  </a:cxn>
                  <a:cxn ang="0">
                    <a:pos x="47" y="1"/>
                  </a:cxn>
                  <a:cxn ang="0">
                    <a:pos x="69" y="8"/>
                  </a:cxn>
                  <a:cxn ang="0">
                    <a:pos x="79" y="5"/>
                  </a:cxn>
                  <a:cxn ang="0">
                    <a:pos x="93" y="7"/>
                  </a:cxn>
                  <a:cxn ang="0">
                    <a:pos x="105" y="2"/>
                  </a:cxn>
                  <a:cxn ang="0">
                    <a:pos x="133" y="19"/>
                  </a:cxn>
                  <a:cxn ang="0">
                    <a:pos x="158" y="42"/>
                  </a:cxn>
                  <a:cxn ang="0">
                    <a:pos x="149" y="64"/>
                  </a:cxn>
                  <a:cxn ang="0">
                    <a:pos x="149" y="65"/>
                  </a:cxn>
                  <a:cxn ang="0">
                    <a:pos x="126" y="93"/>
                  </a:cxn>
                  <a:cxn ang="0">
                    <a:pos x="110" y="89"/>
                  </a:cxn>
                  <a:cxn ang="0">
                    <a:pos x="95" y="95"/>
                  </a:cxn>
                  <a:cxn ang="0">
                    <a:pos x="76" y="90"/>
                  </a:cxn>
                  <a:cxn ang="0">
                    <a:pos x="73" y="90"/>
                  </a:cxn>
                  <a:cxn ang="0">
                    <a:pos x="56" y="87"/>
                  </a:cxn>
                  <a:cxn ang="0">
                    <a:pos x="44" y="92"/>
                  </a:cxn>
                  <a:cxn ang="0">
                    <a:pos x="15" y="70"/>
                  </a:cxn>
                </a:cxnLst>
                <a:rect l="0" t="0" r="r" b="b"/>
                <a:pathLst>
                  <a:path w="159" h="96">
                    <a:moveTo>
                      <a:pt x="15" y="70"/>
                    </a:moveTo>
                    <a:cubicBezTo>
                      <a:pt x="14" y="66"/>
                      <a:pt x="15" y="63"/>
                      <a:pt x="16" y="60"/>
                    </a:cubicBezTo>
                    <a:cubicBezTo>
                      <a:pt x="8" y="56"/>
                      <a:pt x="3" y="49"/>
                      <a:pt x="2" y="41"/>
                    </a:cubicBezTo>
                    <a:cubicBezTo>
                      <a:pt x="0" y="27"/>
                      <a:pt x="11" y="14"/>
                      <a:pt x="25" y="13"/>
                    </a:cubicBezTo>
                    <a:cubicBezTo>
                      <a:pt x="26" y="13"/>
                      <a:pt x="27" y="13"/>
                      <a:pt x="28" y="13"/>
                    </a:cubicBezTo>
                    <a:cubicBezTo>
                      <a:pt x="32" y="6"/>
                      <a:pt x="39" y="2"/>
                      <a:pt x="47" y="1"/>
                    </a:cubicBezTo>
                    <a:cubicBezTo>
                      <a:pt x="55" y="0"/>
                      <a:pt x="63" y="3"/>
                      <a:pt x="69" y="8"/>
                    </a:cubicBezTo>
                    <a:cubicBezTo>
                      <a:pt x="72" y="6"/>
                      <a:pt x="75" y="5"/>
                      <a:pt x="79" y="5"/>
                    </a:cubicBezTo>
                    <a:cubicBezTo>
                      <a:pt x="84" y="4"/>
                      <a:pt x="89" y="5"/>
                      <a:pt x="93" y="7"/>
                    </a:cubicBezTo>
                    <a:cubicBezTo>
                      <a:pt x="96" y="4"/>
                      <a:pt x="100" y="2"/>
                      <a:pt x="105" y="2"/>
                    </a:cubicBezTo>
                    <a:cubicBezTo>
                      <a:pt x="118" y="0"/>
                      <a:pt x="129" y="8"/>
                      <a:pt x="133" y="19"/>
                    </a:cubicBezTo>
                    <a:cubicBezTo>
                      <a:pt x="146" y="19"/>
                      <a:pt x="157" y="29"/>
                      <a:pt x="158" y="42"/>
                    </a:cubicBezTo>
                    <a:cubicBezTo>
                      <a:pt x="159" y="50"/>
                      <a:pt x="155"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0"/>
                    </a:cubicBezTo>
                    <a:cubicBezTo>
                      <a:pt x="67" y="91"/>
                      <a:pt x="61" y="90"/>
                      <a:pt x="56" y="87"/>
                    </a:cubicBezTo>
                    <a:cubicBezTo>
                      <a:pt x="53" y="90"/>
                      <a:pt x="48" y="91"/>
                      <a:pt x="44" y="92"/>
                    </a:cubicBezTo>
                    <a:cubicBezTo>
                      <a:pt x="29" y="93"/>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29855" name="Freeform 95"/>
              <p:cNvSpPr>
                <a:spLocks/>
              </p:cNvSpPr>
              <p:nvPr/>
            </p:nvSpPr>
            <p:spPr bwMode="auto">
              <a:xfrm>
                <a:off x="1818" y="1254"/>
                <a:ext cx="972" cy="707"/>
              </a:xfrm>
              <a:custGeom>
                <a:avLst/>
                <a:gdLst/>
                <a:ahLst/>
                <a:cxnLst>
                  <a:cxn ang="0">
                    <a:pos x="15" y="68"/>
                  </a:cxn>
                  <a:cxn ang="0">
                    <a:pos x="15" y="59"/>
                  </a:cxn>
                  <a:cxn ang="0">
                    <a:pos x="2" y="40"/>
                  </a:cxn>
                  <a:cxn ang="0">
                    <a:pos x="24" y="13"/>
                  </a:cxn>
                  <a:cxn ang="0">
                    <a:pos x="28" y="12"/>
                  </a:cxn>
                  <a:cxn ang="0">
                    <a:pos x="47" y="1"/>
                  </a:cxn>
                  <a:cxn ang="0">
                    <a:pos x="68" y="8"/>
                  </a:cxn>
                  <a:cxn ang="0">
                    <a:pos x="78" y="4"/>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4" y="62"/>
                      <a:pt x="15" y="59"/>
                    </a:cubicBezTo>
                    <a:cubicBezTo>
                      <a:pt x="8" y="55"/>
                      <a:pt x="3" y="48"/>
                      <a:pt x="2" y="40"/>
                    </a:cubicBezTo>
                    <a:cubicBezTo>
                      <a:pt x="0" y="26"/>
                      <a:pt x="10" y="14"/>
                      <a:pt x="24" y="13"/>
                    </a:cubicBezTo>
                    <a:cubicBezTo>
                      <a:pt x="26" y="12"/>
                      <a:pt x="27" y="12"/>
                      <a:pt x="28" y="12"/>
                    </a:cubicBezTo>
                    <a:cubicBezTo>
                      <a:pt x="32" y="6"/>
                      <a:pt x="38" y="1"/>
                      <a:pt x="47" y="1"/>
                    </a:cubicBezTo>
                    <a:cubicBezTo>
                      <a:pt x="55" y="0"/>
                      <a:pt x="63" y="3"/>
                      <a:pt x="68" y="8"/>
                    </a:cubicBezTo>
                    <a:cubicBezTo>
                      <a:pt x="71" y="6"/>
                      <a:pt x="75" y="5"/>
                      <a:pt x="78" y="4"/>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90"/>
                      <a:pt x="43" y="90"/>
                    </a:cubicBezTo>
                    <a:cubicBezTo>
                      <a:pt x="29" y="92"/>
                      <a:pt x="16" y="82"/>
                      <a:pt x="15" y="68"/>
                    </a:cubicBezTo>
                    <a:close/>
                  </a:path>
                </a:pathLst>
              </a:custGeom>
              <a:solidFill>
                <a:srgbClr val="B8CEE0"/>
              </a:solidFill>
              <a:ln w="9525">
                <a:noFill/>
                <a:round/>
                <a:headEnd/>
                <a:tailEnd/>
              </a:ln>
            </p:spPr>
            <p:txBody>
              <a:bodyPr>
                <a:prstTxWarp prst="textNoShape">
                  <a:avLst/>
                </a:prstTxWarp>
              </a:bodyPr>
              <a:lstStyle/>
              <a:p>
                <a:endParaRPr lang="en-US"/>
              </a:p>
            </p:txBody>
          </p:sp>
          <p:sp>
            <p:nvSpPr>
              <p:cNvPr id="629856" name="Freeform 96"/>
              <p:cNvSpPr>
                <a:spLocks/>
              </p:cNvSpPr>
              <p:nvPr/>
            </p:nvSpPr>
            <p:spPr bwMode="auto">
              <a:xfrm>
                <a:off x="1818" y="1254"/>
                <a:ext cx="972" cy="707"/>
              </a:xfrm>
              <a:custGeom>
                <a:avLst/>
                <a:gdLst/>
                <a:ahLst/>
                <a:cxnLst>
                  <a:cxn ang="0">
                    <a:pos x="15" y="68"/>
                  </a:cxn>
                  <a:cxn ang="0">
                    <a:pos x="16" y="59"/>
                  </a:cxn>
                  <a:cxn ang="0">
                    <a:pos x="2" y="40"/>
                  </a:cxn>
                  <a:cxn ang="0">
                    <a:pos x="25" y="13"/>
                  </a:cxn>
                  <a:cxn ang="0">
                    <a:pos x="28" y="12"/>
                  </a:cxn>
                  <a:cxn ang="0">
                    <a:pos x="47" y="1"/>
                  </a:cxn>
                  <a:cxn ang="0">
                    <a:pos x="68" y="8"/>
                  </a:cxn>
                  <a:cxn ang="0">
                    <a:pos x="78" y="5"/>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5" y="62"/>
                      <a:pt x="16" y="59"/>
                    </a:cubicBezTo>
                    <a:cubicBezTo>
                      <a:pt x="8" y="55"/>
                      <a:pt x="3" y="48"/>
                      <a:pt x="2" y="40"/>
                    </a:cubicBezTo>
                    <a:cubicBezTo>
                      <a:pt x="0" y="26"/>
                      <a:pt x="11" y="14"/>
                      <a:pt x="25" y="13"/>
                    </a:cubicBezTo>
                    <a:cubicBezTo>
                      <a:pt x="26" y="13"/>
                      <a:pt x="27" y="12"/>
                      <a:pt x="28" y="12"/>
                    </a:cubicBezTo>
                    <a:cubicBezTo>
                      <a:pt x="32" y="6"/>
                      <a:pt x="38" y="2"/>
                      <a:pt x="47" y="1"/>
                    </a:cubicBezTo>
                    <a:cubicBezTo>
                      <a:pt x="55" y="0"/>
                      <a:pt x="63" y="3"/>
                      <a:pt x="68" y="8"/>
                    </a:cubicBezTo>
                    <a:cubicBezTo>
                      <a:pt x="71" y="6"/>
                      <a:pt x="75" y="5"/>
                      <a:pt x="78" y="5"/>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89"/>
                      <a:pt x="43" y="90"/>
                    </a:cubicBezTo>
                    <a:cubicBezTo>
                      <a:pt x="29" y="91"/>
                      <a:pt x="16" y="82"/>
                      <a:pt x="15" y="68"/>
                    </a:cubicBezTo>
                    <a:close/>
                  </a:path>
                </a:pathLst>
              </a:custGeom>
              <a:solidFill>
                <a:srgbClr val="B9CEE0"/>
              </a:solidFill>
              <a:ln w="9525">
                <a:noFill/>
                <a:round/>
                <a:headEnd/>
                <a:tailEnd/>
              </a:ln>
            </p:spPr>
            <p:txBody>
              <a:bodyPr>
                <a:prstTxWarp prst="textNoShape">
                  <a:avLst/>
                </a:prstTxWarp>
              </a:bodyPr>
              <a:lstStyle/>
              <a:p>
                <a:endParaRPr lang="en-US"/>
              </a:p>
            </p:txBody>
          </p:sp>
          <p:sp>
            <p:nvSpPr>
              <p:cNvPr id="629857" name="Freeform 97"/>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7" y="18"/>
                  </a:cxn>
                  <a:cxn ang="0">
                    <a:pos x="151" y="39"/>
                  </a:cxn>
                  <a:cxn ang="0">
                    <a:pos x="142" y="60"/>
                  </a:cxn>
                  <a:cxn ang="0">
                    <a:pos x="142" y="61"/>
                  </a:cxn>
                  <a:cxn ang="0">
                    <a:pos x="120" y="87"/>
                  </a:cxn>
                  <a:cxn ang="0">
                    <a:pos x="105" y="83"/>
                  </a:cxn>
                  <a:cxn ang="0">
                    <a:pos x="90" y="89"/>
                  </a:cxn>
                  <a:cxn ang="0">
                    <a:pos x="72" y="84"/>
                  </a:cxn>
                  <a:cxn ang="0">
                    <a:pos x="69" y="85"/>
                  </a:cxn>
                  <a:cxn ang="0">
                    <a:pos x="53" y="82"/>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9"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4"/>
                      <a:pt x="88" y="6"/>
                    </a:cubicBezTo>
                    <a:cubicBezTo>
                      <a:pt x="91" y="4"/>
                      <a:pt x="96" y="2"/>
                      <a:pt x="100" y="2"/>
                    </a:cubicBezTo>
                    <a:cubicBezTo>
                      <a:pt x="112" y="0"/>
                      <a:pt x="123" y="7"/>
                      <a:pt x="127"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5"/>
                      <a:pt x="70" y="85"/>
                      <a:pt x="69" y="85"/>
                    </a:cubicBezTo>
                    <a:cubicBezTo>
                      <a:pt x="63" y="85"/>
                      <a:pt x="58" y="84"/>
                      <a:pt x="53" y="82"/>
                    </a:cubicBezTo>
                    <a:cubicBezTo>
                      <a:pt x="50" y="84"/>
                      <a:pt x="46" y="86"/>
                      <a:pt x="41" y="86"/>
                    </a:cubicBezTo>
                    <a:cubicBezTo>
                      <a:pt x="27" y="88"/>
                      <a:pt x="15" y="78"/>
                      <a:pt x="14" y="65"/>
                    </a:cubicBezTo>
                    <a:close/>
                  </a:path>
                </a:pathLst>
              </a:custGeom>
              <a:solidFill>
                <a:srgbClr val="C9DAE7"/>
              </a:solidFill>
              <a:ln w="9525">
                <a:noFill/>
                <a:round/>
                <a:headEnd/>
                <a:tailEnd/>
              </a:ln>
            </p:spPr>
            <p:txBody>
              <a:bodyPr>
                <a:prstTxWarp prst="textNoShape">
                  <a:avLst/>
                </a:prstTxWarp>
              </a:bodyPr>
              <a:lstStyle/>
              <a:p>
                <a:endParaRPr lang="en-US"/>
              </a:p>
            </p:txBody>
          </p:sp>
          <p:sp>
            <p:nvSpPr>
              <p:cNvPr id="629858" name="Freeform 98"/>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10"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5"/>
                      <a:pt x="88" y="6"/>
                    </a:cubicBezTo>
                    <a:cubicBezTo>
                      <a:pt x="91" y="4"/>
                      <a:pt x="96" y="2"/>
                      <a:pt x="100" y="2"/>
                    </a:cubicBezTo>
                    <a:cubicBezTo>
                      <a:pt x="112" y="0"/>
                      <a:pt x="123" y="7"/>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8"/>
                      <a:pt x="15" y="78"/>
                      <a:pt x="14" y="65"/>
                    </a:cubicBezTo>
                    <a:close/>
                  </a:path>
                </a:pathLst>
              </a:custGeom>
              <a:solidFill>
                <a:srgbClr val="CADAE8"/>
              </a:solidFill>
              <a:ln w="9525">
                <a:noFill/>
                <a:round/>
                <a:headEnd/>
                <a:tailEnd/>
              </a:ln>
            </p:spPr>
            <p:txBody>
              <a:bodyPr>
                <a:prstTxWarp prst="textNoShape">
                  <a:avLst/>
                </a:prstTxWarp>
              </a:bodyPr>
              <a:lstStyle/>
              <a:p>
                <a:endParaRPr lang="en-US"/>
              </a:p>
            </p:txBody>
          </p:sp>
          <p:sp>
            <p:nvSpPr>
              <p:cNvPr id="629859" name="Freeform 99"/>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4" y="59"/>
                      <a:pt x="14" y="56"/>
                    </a:cubicBezTo>
                    <a:cubicBezTo>
                      <a:pt x="7"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4"/>
                    </a:cubicBezTo>
                    <a:cubicBezTo>
                      <a:pt x="80" y="4"/>
                      <a:pt x="84" y="5"/>
                      <a:pt x="88" y="6"/>
                    </a:cubicBezTo>
                    <a:cubicBezTo>
                      <a:pt x="91" y="4"/>
                      <a:pt x="95" y="2"/>
                      <a:pt x="100" y="2"/>
                    </a:cubicBezTo>
                    <a:cubicBezTo>
                      <a:pt x="112" y="1"/>
                      <a:pt x="123" y="8"/>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6"/>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7"/>
                      <a:pt x="15" y="78"/>
                      <a:pt x="14" y="65"/>
                    </a:cubicBezTo>
                    <a:close/>
                  </a:path>
                </a:pathLst>
              </a:custGeom>
              <a:solidFill>
                <a:srgbClr val="CBDBE8"/>
              </a:solidFill>
              <a:ln w="9525">
                <a:noFill/>
                <a:round/>
                <a:headEnd/>
                <a:tailEnd/>
              </a:ln>
            </p:spPr>
            <p:txBody>
              <a:bodyPr>
                <a:prstTxWarp prst="textNoShape">
                  <a:avLst/>
                </a:prstTxWarp>
              </a:bodyPr>
              <a:lstStyle/>
              <a:p>
                <a:endParaRPr lang="en-US"/>
              </a:p>
            </p:txBody>
          </p:sp>
          <p:sp>
            <p:nvSpPr>
              <p:cNvPr id="629860" name="Freeform 100"/>
              <p:cNvSpPr>
                <a:spLocks/>
              </p:cNvSpPr>
              <p:nvPr/>
            </p:nvSpPr>
            <p:spPr bwMode="auto">
              <a:xfrm>
                <a:off x="1836" y="1267"/>
                <a:ext cx="936" cy="681"/>
              </a:xfrm>
              <a:custGeom>
                <a:avLst/>
                <a:gdLst/>
                <a:ahLst/>
                <a:cxnLst>
                  <a:cxn ang="0">
                    <a:pos x="14" y="65"/>
                  </a:cxn>
                  <a:cxn ang="0">
                    <a:pos x="15" y="56"/>
                  </a:cxn>
                  <a:cxn ang="0">
                    <a:pos x="1" y="38"/>
                  </a:cxn>
                  <a:cxn ang="0">
                    <a:pos x="23" y="12"/>
                  </a:cxn>
                  <a:cxn ang="0">
                    <a:pos x="26" y="12"/>
                  </a:cxn>
                  <a:cxn ang="0">
                    <a:pos x="45" y="1"/>
                  </a:cxn>
                  <a:cxn ang="0">
                    <a:pos x="65" y="8"/>
                  </a:cxn>
                  <a:cxn ang="0">
                    <a:pos x="75" y="5"/>
                  </a:cxn>
                  <a:cxn ang="0">
                    <a:pos x="88" y="6"/>
                  </a:cxn>
                  <a:cxn ang="0">
                    <a:pos x="100" y="2"/>
                  </a:cxn>
                  <a:cxn ang="0">
                    <a:pos x="126" y="18"/>
                  </a:cxn>
                  <a:cxn ang="0">
                    <a:pos x="151" y="39"/>
                  </a:cxn>
                  <a:cxn ang="0">
                    <a:pos x="142" y="60"/>
                  </a:cxn>
                  <a:cxn ang="0">
                    <a:pos x="142" y="61"/>
                  </a:cxn>
                  <a:cxn ang="0">
                    <a:pos x="120" y="87"/>
                  </a:cxn>
                  <a:cxn ang="0">
                    <a:pos x="104" y="83"/>
                  </a:cxn>
                  <a:cxn ang="0">
                    <a:pos x="90" y="89"/>
                  </a:cxn>
                  <a:cxn ang="0">
                    <a:pos x="72" y="84"/>
                  </a:cxn>
                  <a:cxn ang="0">
                    <a:pos x="69" y="85"/>
                  </a:cxn>
                  <a:cxn ang="0">
                    <a:pos x="53" y="81"/>
                  </a:cxn>
                  <a:cxn ang="0">
                    <a:pos x="41" y="86"/>
                  </a:cxn>
                  <a:cxn ang="0">
                    <a:pos x="14" y="65"/>
                  </a:cxn>
                </a:cxnLst>
                <a:rect l="0" t="0" r="r" b="b"/>
                <a:pathLst>
                  <a:path w="151" h="90">
                    <a:moveTo>
                      <a:pt x="14" y="65"/>
                    </a:moveTo>
                    <a:cubicBezTo>
                      <a:pt x="13" y="62"/>
                      <a:pt x="14" y="59"/>
                      <a:pt x="15" y="56"/>
                    </a:cubicBezTo>
                    <a:cubicBezTo>
                      <a:pt x="8"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5"/>
                    </a:cubicBezTo>
                    <a:cubicBezTo>
                      <a:pt x="80" y="4"/>
                      <a:pt x="84" y="5"/>
                      <a:pt x="88" y="6"/>
                    </a:cubicBezTo>
                    <a:cubicBezTo>
                      <a:pt x="91" y="4"/>
                      <a:pt x="95" y="2"/>
                      <a:pt x="100" y="2"/>
                    </a:cubicBezTo>
                    <a:cubicBezTo>
                      <a:pt x="112" y="1"/>
                      <a:pt x="123" y="8"/>
                      <a:pt x="126" y="18"/>
                    </a:cubicBezTo>
                    <a:cubicBezTo>
                      <a:pt x="139" y="18"/>
                      <a:pt x="149" y="27"/>
                      <a:pt x="151" y="39"/>
                    </a:cubicBezTo>
                    <a:cubicBezTo>
                      <a:pt x="151" y="47"/>
                      <a:pt x="148" y="55"/>
                      <a:pt x="142" y="60"/>
                    </a:cubicBezTo>
                    <a:cubicBezTo>
                      <a:pt x="142" y="60"/>
                      <a:pt x="142" y="60"/>
                      <a:pt x="142" y="61"/>
                    </a:cubicBezTo>
                    <a:cubicBezTo>
                      <a:pt x="144" y="74"/>
                      <a:pt x="134" y="85"/>
                      <a:pt x="120" y="87"/>
                    </a:cubicBezTo>
                    <a:cubicBezTo>
                      <a:pt x="115" y="87"/>
                      <a:pt x="109" y="86"/>
                      <a:pt x="104" y="83"/>
                    </a:cubicBezTo>
                    <a:cubicBezTo>
                      <a:pt x="101" y="86"/>
                      <a:pt x="96" y="89"/>
                      <a:pt x="90" y="89"/>
                    </a:cubicBezTo>
                    <a:cubicBezTo>
                      <a:pt x="84" y="90"/>
                      <a:pt x="77" y="88"/>
                      <a:pt x="72" y="84"/>
                    </a:cubicBezTo>
                    <a:cubicBezTo>
                      <a:pt x="71" y="84"/>
                      <a:pt x="70" y="84"/>
                      <a:pt x="69" y="85"/>
                    </a:cubicBezTo>
                    <a:cubicBezTo>
                      <a:pt x="63" y="85"/>
                      <a:pt x="58" y="84"/>
                      <a:pt x="53" y="81"/>
                    </a:cubicBezTo>
                    <a:cubicBezTo>
                      <a:pt x="50" y="84"/>
                      <a:pt x="46" y="85"/>
                      <a:pt x="41" y="86"/>
                    </a:cubicBezTo>
                    <a:cubicBezTo>
                      <a:pt x="28" y="87"/>
                      <a:pt x="15" y="78"/>
                      <a:pt x="14" y="65"/>
                    </a:cubicBezTo>
                    <a:close/>
                  </a:path>
                </a:pathLst>
              </a:custGeom>
              <a:solidFill>
                <a:srgbClr val="CDDCE9"/>
              </a:solidFill>
              <a:ln w="9525">
                <a:noFill/>
                <a:round/>
                <a:headEnd/>
                <a:tailEnd/>
              </a:ln>
            </p:spPr>
            <p:txBody>
              <a:bodyPr>
                <a:prstTxWarp prst="textNoShape">
                  <a:avLst/>
                </a:prstTxWarp>
              </a:bodyPr>
              <a:lstStyle/>
              <a:p>
                <a:endParaRPr lang="en-US"/>
              </a:p>
            </p:txBody>
          </p:sp>
        </p:grpSp>
        <p:sp>
          <p:nvSpPr>
            <p:cNvPr id="629861" name="Text Box 101"/>
            <p:cNvSpPr txBox="1">
              <a:spLocks noChangeArrowheads="1"/>
            </p:cNvSpPr>
            <p:nvPr/>
          </p:nvSpPr>
          <p:spPr bwMode="auto">
            <a:xfrm>
              <a:off x="3894" y="2016"/>
              <a:ext cx="484" cy="288"/>
            </a:xfrm>
            <a:prstGeom prst="rect">
              <a:avLst/>
            </a:prstGeom>
            <a:noFill/>
            <a:ln w="12700">
              <a:noFill/>
              <a:miter lim="800000"/>
              <a:headEnd type="none" w="sm" len="sm"/>
              <a:tailEnd type="none" w="sm" len="sm"/>
            </a:ln>
            <a:effectLst/>
          </p:spPr>
          <p:txBody>
            <a:bodyPr wrap="none" lIns="92075" tIns="46038" rIns="92075" bIns="46038" anchor="ctr">
              <a:prstTxWarp prst="textNoShape">
                <a:avLst/>
              </a:prstTxWarp>
              <a:spAutoFit/>
            </a:bodyPr>
            <a:lstStyle/>
            <a:p>
              <a:pPr algn="ctr"/>
              <a:r>
                <a:rPr lang="en-US" sz="1200" b="1">
                  <a:latin typeface="Optima" charset="0"/>
                </a:rPr>
                <a:t>SS7</a:t>
              </a:r>
            </a:p>
            <a:p>
              <a:pPr algn="ctr"/>
              <a:r>
                <a:rPr lang="en-US" sz="1200" b="1">
                  <a:latin typeface="Optima" charset="0"/>
                </a:rPr>
                <a:t>Network</a:t>
              </a:r>
            </a:p>
          </p:txBody>
        </p:sp>
      </p:grpSp>
      <p:grpSp>
        <p:nvGrpSpPr>
          <p:cNvPr id="629862" name="Group 102"/>
          <p:cNvGrpSpPr>
            <a:grpSpLocks/>
          </p:cNvGrpSpPr>
          <p:nvPr/>
        </p:nvGrpSpPr>
        <p:grpSpPr bwMode="auto">
          <a:xfrm>
            <a:off x="3048000" y="2743200"/>
            <a:ext cx="655638" cy="346075"/>
            <a:chOff x="2017" y="2448"/>
            <a:chExt cx="620" cy="314"/>
          </a:xfrm>
        </p:grpSpPr>
        <p:sp>
          <p:nvSpPr>
            <p:cNvPr id="629863" name="Freeform 103"/>
            <p:cNvSpPr>
              <a:spLocks/>
            </p:cNvSpPr>
            <p:nvPr/>
          </p:nvSpPr>
          <p:spPr bwMode="auto">
            <a:xfrm>
              <a:off x="2027" y="2453"/>
              <a:ext cx="329" cy="298"/>
            </a:xfrm>
            <a:custGeom>
              <a:avLst/>
              <a:gdLst/>
              <a:ahLst/>
              <a:cxnLst>
                <a:cxn ang="0">
                  <a:pos x="657" y="0"/>
                </a:cxn>
                <a:cxn ang="0">
                  <a:pos x="0" y="36"/>
                </a:cxn>
                <a:cxn ang="0">
                  <a:pos x="0" y="847"/>
                </a:cxn>
                <a:cxn ang="0">
                  <a:pos x="49" y="850"/>
                </a:cxn>
                <a:cxn ang="0">
                  <a:pos x="657" y="893"/>
                </a:cxn>
                <a:cxn ang="0">
                  <a:pos x="657" y="0"/>
                </a:cxn>
              </a:cxnLst>
              <a:rect l="0" t="0" r="r" b="b"/>
              <a:pathLst>
                <a:path w="657" h="893">
                  <a:moveTo>
                    <a:pt x="657" y="0"/>
                  </a:moveTo>
                  <a:lnTo>
                    <a:pt x="0" y="36"/>
                  </a:lnTo>
                  <a:lnTo>
                    <a:pt x="0" y="847"/>
                  </a:lnTo>
                  <a:lnTo>
                    <a:pt x="49" y="850"/>
                  </a:lnTo>
                  <a:lnTo>
                    <a:pt x="657" y="893"/>
                  </a:lnTo>
                  <a:lnTo>
                    <a:pt x="657" y="0"/>
                  </a:lnTo>
                  <a:close/>
                </a:path>
              </a:pathLst>
            </a:custGeom>
            <a:solidFill>
              <a:srgbClr val="FFCCFF"/>
            </a:solidFill>
            <a:ln w="0">
              <a:solidFill>
                <a:srgbClr val="000000"/>
              </a:solidFill>
              <a:prstDash val="solid"/>
              <a:round/>
              <a:headEnd/>
              <a:tailEnd/>
            </a:ln>
          </p:spPr>
          <p:txBody>
            <a:bodyPr>
              <a:prstTxWarp prst="textNoShape">
                <a:avLst/>
              </a:prstTxWarp>
            </a:bodyPr>
            <a:lstStyle/>
            <a:p>
              <a:endParaRPr lang="en-US"/>
            </a:p>
          </p:txBody>
        </p:sp>
        <p:sp>
          <p:nvSpPr>
            <p:cNvPr id="629864" name="Freeform 104"/>
            <p:cNvSpPr>
              <a:spLocks/>
            </p:cNvSpPr>
            <p:nvPr/>
          </p:nvSpPr>
          <p:spPr bwMode="auto">
            <a:xfrm>
              <a:off x="2356" y="2453"/>
              <a:ext cx="15" cy="298"/>
            </a:xfrm>
            <a:custGeom>
              <a:avLst/>
              <a:gdLst/>
              <a:ahLst/>
              <a:cxnLst>
                <a:cxn ang="0">
                  <a:pos x="22" y="887"/>
                </a:cxn>
                <a:cxn ang="0">
                  <a:pos x="31" y="885"/>
                </a:cxn>
                <a:cxn ang="0">
                  <a:pos x="31" y="7"/>
                </a:cxn>
                <a:cxn ang="0">
                  <a:pos x="0" y="0"/>
                </a:cxn>
                <a:cxn ang="0">
                  <a:pos x="0" y="893"/>
                </a:cxn>
                <a:cxn ang="0">
                  <a:pos x="22" y="887"/>
                </a:cxn>
              </a:cxnLst>
              <a:rect l="0" t="0" r="r" b="b"/>
              <a:pathLst>
                <a:path w="31" h="893">
                  <a:moveTo>
                    <a:pt x="22" y="887"/>
                  </a:moveTo>
                  <a:lnTo>
                    <a:pt x="31" y="885"/>
                  </a:lnTo>
                  <a:lnTo>
                    <a:pt x="31" y="7"/>
                  </a:lnTo>
                  <a:lnTo>
                    <a:pt x="0" y="0"/>
                  </a:lnTo>
                  <a:lnTo>
                    <a:pt x="0" y="893"/>
                  </a:lnTo>
                  <a:lnTo>
                    <a:pt x="22" y="887"/>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65" name="Freeform 105"/>
            <p:cNvSpPr>
              <a:spLocks/>
            </p:cNvSpPr>
            <p:nvPr/>
          </p:nvSpPr>
          <p:spPr bwMode="auto">
            <a:xfrm>
              <a:off x="2371" y="2467"/>
              <a:ext cx="247" cy="281"/>
            </a:xfrm>
            <a:custGeom>
              <a:avLst/>
              <a:gdLst/>
              <a:ahLst/>
              <a:cxnLst>
                <a:cxn ang="0">
                  <a:pos x="447" y="745"/>
                </a:cxn>
                <a:cxn ang="0">
                  <a:pos x="467" y="741"/>
                </a:cxn>
                <a:cxn ang="0">
                  <a:pos x="495" y="735"/>
                </a:cxn>
                <a:cxn ang="0">
                  <a:pos x="495" y="92"/>
                </a:cxn>
                <a:cxn ang="0">
                  <a:pos x="0" y="0"/>
                </a:cxn>
                <a:cxn ang="0">
                  <a:pos x="0" y="844"/>
                </a:cxn>
                <a:cxn ang="0">
                  <a:pos x="447" y="745"/>
                </a:cxn>
              </a:cxnLst>
              <a:rect l="0" t="0" r="r" b="b"/>
              <a:pathLst>
                <a:path w="495" h="844">
                  <a:moveTo>
                    <a:pt x="447" y="745"/>
                  </a:moveTo>
                  <a:lnTo>
                    <a:pt x="467" y="741"/>
                  </a:lnTo>
                  <a:lnTo>
                    <a:pt x="495" y="735"/>
                  </a:lnTo>
                  <a:lnTo>
                    <a:pt x="495" y="92"/>
                  </a:lnTo>
                  <a:lnTo>
                    <a:pt x="0" y="0"/>
                  </a:lnTo>
                  <a:lnTo>
                    <a:pt x="0" y="844"/>
                  </a:lnTo>
                  <a:lnTo>
                    <a:pt x="447" y="745"/>
                  </a:lnTo>
                  <a:close/>
                </a:path>
              </a:pathLst>
            </a:custGeom>
            <a:solidFill>
              <a:srgbClr val="FF66FF"/>
            </a:solidFill>
            <a:ln w="0">
              <a:solidFill>
                <a:srgbClr val="000000"/>
              </a:solidFill>
              <a:prstDash val="solid"/>
              <a:round/>
              <a:headEnd/>
              <a:tailEnd/>
            </a:ln>
          </p:spPr>
          <p:txBody>
            <a:bodyPr>
              <a:prstTxWarp prst="textNoShape">
                <a:avLst/>
              </a:prstTxWarp>
            </a:bodyPr>
            <a:lstStyle/>
            <a:p>
              <a:endParaRPr lang="en-US"/>
            </a:p>
          </p:txBody>
        </p:sp>
        <p:sp>
          <p:nvSpPr>
            <p:cNvPr id="629866" name="Freeform 106"/>
            <p:cNvSpPr>
              <a:spLocks/>
            </p:cNvSpPr>
            <p:nvPr/>
          </p:nvSpPr>
          <p:spPr bwMode="auto">
            <a:xfrm>
              <a:off x="2181" y="2470"/>
              <a:ext cx="15" cy="248"/>
            </a:xfrm>
            <a:custGeom>
              <a:avLst/>
              <a:gdLst/>
              <a:ahLst/>
              <a:cxnLst>
                <a:cxn ang="0">
                  <a:pos x="0" y="744"/>
                </a:cxn>
                <a:cxn ang="0">
                  <a:pos x="22" y="691"/>
                </a:cxn>
                <a:cxn ang="0">
                  <a:pos x="22" y="402"/>
                </a:cxn>
                <a:cxn ang="0">
                  <a:pos x="14" y="402"/>
                </a:cxn>
                <a:cxn ang="0">
                  <a:pos x="28" y="352"/>
                </a:cxn>
                <a:cxn ang="0">
                  <a:pos x="28" y="315"/>
                </a:cxn>
                <a:cxn ang="0">
                  <a:pos x="14" y="315"/>
                </a:cxn>
                <a:cxn ang="0">
                  <a:pos x="30" y="268"/>
                </a:cxn>
                <a:cxn ang="0">
                  <a:pos x="30" y="8"/>
                </a:cxn>
                <a:cxn ang="0">
                  <a:pos x="0" y="0"/>
                </a:cxn>
                <a:cxn ang="0">
                  <a:pos x="0" y="744"/>
                </a:cxn>
              </a:cxnLst>
              <a:rect l="0" t="0" r="r" b="b"/>
              <a:pathLst>
                <a:path w="30" h="744">
                  <a:moveTo>
                    <a:pt x="0" y="744"/>
                  </a:moveTo>
                  <a:lnTo>
                    <a:pt x="22" y="691"/>
                  </a:lnTo>
                  <a:lnTo>
                    <a:pt x="22" y="402"/>
                  </a:lnTo>
                  <a:lnTo>
                    <a:pt x="14" y="402"/>
                  </a:lnTo>
                  <a:lnTo>
                    <a:pt x="28" y="352"/>
                  </a:lnTo>
                  <a:lnTo>
                    <a:pt x="28" y="315"/>
                  </a:lnTo>
                  <a:lnTo>
                    <a:pt x="14" y="315"/>
                  </a:lnTo>
                  <a:lnTo>
                    <a:pt x="30" y="268"/>
                  </a:lnTo>
                  <a:lnTo>
                    <a:pt x="30" y="8"/>
                  </a:lnTo>
                  <a:lnTo>
                    <a:pt x="0" y="0"/>
                  </a:lnTo>
                  <a:lnTo>
                    <a:pt x="0" y="74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67" name="Freeform 107"/>
            <p:cNvSpPr>
              <a:spLocks/>
            </p:cNvSpPr>
            <p:nvPr/>
          </p:nvSpPr>
          <p:spPr bwMode="auto">
            <a:xfrm>
              <a:off x="2618" y="2488"/>
              <a:ext cx="10" cy="224"/>
            </a:xfrm>
            <a:custGeom>
              <a:avLst/>
              <a:gdLst/>
              <a:ahLst/>
              <a:cxnLst>
                <a:cxn ang="0">
                  <a:pos x="0" y="0"/>
                </a:cxn>
                <a:cxn ang="0">
                  <a:pos x="0" y="672"/>
                </a:cxn>
                <a:cxn ang="0">
                  <a:pos x="18" y="669"/>
                </a:cxn>
                <a:cxn ang="0">
                  <a:pos x="18" y="3"/>
                </a:cxn>
                <a:cxn ang="0">
                  <a:pos x="0" y="0"/>
                </a:cxn>
              </a:cxnLst>
              <a:rect l="0" t="0" r="r" b="b"/>
              <a:pathLst>
                <a:path w="18" h="672">
                  <a:moveTo>
                    <a:pt x="0" y="0"/>
                  </a:moveTo>
                  <a:lnTo>
                    <a:pt x="0" y="672"/>
                  </a:lnTo>
                  <a:lnTo>
                    <a:pt x="18" y="669"/>
                  </a:lnTo>
                  <a:lnTo>
                    <a:pt x="18" y="3"/>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68" name="Freeform 108"/>
            <p:cNvSpPr>
              <a:spLocks/>
            </p:cNvSpPr>
            <p:nvPr/>
          </p:nvSpPr>
          <p:spPr bwMode="auto">
            <a:xfrm>
              <a:off x="2600" y="2511"/>
              <a:ext cx="14" cy="190"/>
            </a:xfrm>
            <a:custGeom>
              <a:avLst/>
              <a:gdLst/>
              <a:ahLst/>
              <a:cxnLst>
                <a:cxn ang="0">
                  <a:pos x="0" y="0"/>
                </a:cxn>
                <a:cxn ang="0">
                  <a:pos x="0" y="569"/>
                </a:cxn>
                <a:cxn ang="0">
                  <a:pos x="26" y="565"/>
                </a:cxn>
                <a:cxn ang="0">
                  <a:pos x="26" y="4"/>
                </a:cxn>
                <a:cxn ang="0">
                  <a:pos x="0" y="0"/>
                </a:cxn>
              </a:cxnLst>
              <a:rect l="0" t="0" r="r" b="b"/>
              <a:pathLst>
                <a:path w="26" h="569">
                  <a:moveTo>
                    <a:pt x="0" y="0"/>
                  </a:moveTo>
                  <a:lnTo>
                    <a:pt x="0" y="569"/>
                  </a:lnTo>
                  <a:lnTo>
                    <a:pt x="26" y="565"/>
                  </a:lnTo>
                  <a:lnTo>
                    <a:pt x="26" y="4"/>
                  </a:lnTo>
                  <a:lnTo>
                    <a:pt x="0" y="0"/>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69" name="Freeform 109"/>
            <p:cNvSpPr>
              <a:spLocks/>
            </p:cNvSpPr>
            <p:nvPr/>
          </p:nvSpPr>
          <p:spPr bwMode="auto">
            <a:xfrm>
              <a:off x="2052" y="2736"/>
              <a:ext cx="314" cy="21"/>
            </a:xfrm>
            <a:custGeom>
              <a:avLst/>
              <a:gdLst/>
              <a:ahLst/>
              <a:cxnLst>
                <a:cxn ang="0">
                  <a:pos x="630" y="37"/>
                </a:cxn>
                <a:cxn ang="0">
                  <a:pos x="608" y="43"/>
                </a:cxn>
                <a:cxn ang="0">
                  <a:pos x="0" y="0"/>
                </a:cxn>
                <a:cxn ang="0">
                  <a:pos x="0" y="19"/>
                </a:cxn>
                <a:cxn ang="0">
                  <a:pos x="610" y="63"/>
                </a:cxn>
                <a:cxn ang="0">
                  <a:pos x="630" y="58"/>
                </a:cxn>
                <a:cxn ang="0">
                  <a:pos x="630" y="37"/>
                </a:cxn>
              </a:cxnLst>
              <a:rect l="0" t="0" r="r" b="b"/>
              <a:pathLst>
                <a:path w="630" h="63">
                  <a:moveTo>
                    <a:pt x="630" y="37"/>
                  </a:moveTo>
                  <a:lnTo>
                    <a:pt x="608" y="43"/>
                  </a:lnTo>
                  <a:lnTo>
                    <a:pt x="0" y="0"/>
                  </a:lnTo>
                  <a:lnTo>
                    <a:pt x="0" y="19"/>
                  </a:lnTo>
                  <a:lnTo>
                    <a:pt x="610" y="63"/>
                  </a:lnTo>
                  <a:lnTo>
                    <a:pt x="630" y="58"/>
                  </a:lnTo>
                  <a:lnTo>
                    <a:pt x="630" y="37"/>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0" name="Freeform 110"/>
            <p:cNvSpPr>
              <a:spLocks/>
            </p:cNvSpPr>
            <p:nvPr/>
          </p:nvSpPr>
          <p:spPr bwMode="auto">
            <a:xfrm>
              <a:off x="2371" y="2455"/>
              <a:ext cx="247" cy="42"/>
            </a:xfrm>
            <a:custGeom>
              <a:avLst/>
              <a:gdLst/>
              <a:ahLst/>
              <a:cxnLst>
                <a:cxn ang="0">
                  <a:pos x="495" y="97"/>
                </a:cxn>
                <a:cxn ang="0">
                  <a:pos x="0" y="0"/>
                </a:cxn>
                <a:cxn ang="0">
                  <a:pos x="0" y="34"/>
                </a:cxn>
                <a:cxn ang="0">
                  <a:pos x="495" y="126"/>
                </a:cxn>
                <a:cxn ang="0">
                  <a:pos x="495" y="97"/>
                </a:cxn>
              </a:cxnLst>
              <a:rect l="0" t="0" r="r" b="b"/>
              <a:pathLst>
                <a:path w="495" h="126">
                  <a:moveTo>
                    <a:pt x="495" y="97"/>
                  </a:moveTo>
                  <a:lnTo>
                    <a:pt x="0" y="0"/>
                  </a:lnTo>
                  <a:lnTo>
                    <a:pt x="0" y="34"/>
                  </a:lnTo>
                  <a:lnTo>
                    <a:pt x="495" y="126"/>
                  </a:lnTo>
                  <a:lnTo>
                    <a:pt x="495" y="97"/>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71" name="Freeform 111"/>
            <p:cNvSpPr>
              <a:spLocks/>
            </p:cNvSpPr>
            <p:nvPr/>
          </p:nvSpPr>
          <p:spPr bwMode="auto">
            <a:xfrm>
              <a:off x="2366" y="2715"/>
              <a:ext cx="228" cy="41"/>
            </a:xfrm>
            <a:custGeom>
              <a:avLst/>
              <a:gdLst/>
              <a:ahLst/>
              <a:cxnLst>
                <a:cxn ang="0">
                  <a:pos x="0" y="101"/>
                </a:cxn>
                <a:cxn ang="0">
                  <a:pos x="0" y="122"/>
                </a:cxn>
                <a:cxn ang="0">
                  <a:pos x="434" y="23"/>
                </a:cxn>
                <a:cxn ang="0">
                  <a:pos x="443" y="20"/>
                </a:cxn>
                <a:cxn ang="0">
                  <a:pos x="449" y="16"/>
                </a:cxn>
                <a:cxn ang="0">
                  <a:pos x="454" y="11"/>
                </a:cxn>
                <a:cxn ang="0">
                  <a:pos x="456" y="6"/>
                </a:cxn>
                <a:cxn ang="0">
                  <a:pos x="456" y="0"/>
                </a:cxn>
                <a:cxn ang="0">
                  <a:pos x="9" y="99"/>
                </a:cxn>
                <a:cxn ang="0">
                  <a:pos x="0" y="101"/>
                </a:cxn>
              </a:cxnLst>
              <a:rect l="0" t="0" r="r" b="b"/>
              <a:pathLst>
                <a:path w="456" h="122">
                  <a:moveTo>
                    <a:pt x="0" y="101"/>
                  </a:moveTo>
                  <a:lnTo>
                    <a:pt x="0" y="122"/>
                  </a:lnTo>
                  <a:lnTo>
                    <a:pt x="434" y="23"/>
                  </a:lnTo>
                  <a:lnTo>
                    <a:pt x="443" y="20"/>
                  </a:lnTo>
                  <a:lnTo>
                    <a:pt x="449" y="16"/>
                  </a:lnTo>
                  <a:lnTo>
                    <a:pt x="454" y="11"/>
                  </a:lnTo>
                  <a:lnTo>
                    <a:pt x="456" y="6"/>
                  </a:lnTo>
                  <a:lnTo>
                    <a:pt x="456" y="0"/>
                  </a:lnTo>
                  <a:lnTo>
                    <a:pt x="9" y="99"/>
                  </a:lnTo>
                  <a:lnTo>
                    <a:pt x="0" y="101"/>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72" name="Freeform 112"/>
            <p:cNvSpPr>
              <a:spLocks/>
            </p:cNvSpPr>
            <p:nvPr/>
          </p:nvSpPr>
          <p:spPr bwMode="auto">
            <a:xfrm>
              <a:off x="2192" y="2616"/>
              <a:ext cx="143" cy="89"/>
            </a:xfrm>
            <a:custGeom>
              <a:avLst/>
              <a:gdLst/>
              <a:ahLst/>
              <a:cxnLst>
                <a:cxn ang="0">
                  <a:pos x="0" y="253"/>
                </a:cxn>
                <a:cxn ang="0">
                  <a:pos x="285" y="266"/>
                </a:cxn>
                <a:cxn ang="0">
                  <a:pos x="285" y="3"/>
                </a:cxn>
                <a:cxn ang="0">
                  <a:pos x="0" y="0"/>
                </a:cxn>
                <a:cxn ang="0">
                  <a:pos x="0" y="253"/>
                </a:cxn>
              </a:cxnLst>
              <a:rect l="0" t="0" r="r" b="b"/>
              <a:pathLst>
                <a:path w="285" h="266">
                  <a:moveTo>
                    <a:pt x="0" y="253"/>
                  </a:moveTo>
                  <a:lnTo>
                    <a:pt x="285" y="266"/>
                  </a:lnTo>
                  <a:lnTo>
                    <a:pt x="285" y="3"/>
                  </a:lnTo>
                  <a:lnTo>
                    <a:pt x="0" y="0"/>
                  </a:lnTo>
                  <a:lnTo>
                    <a:pt x="0" y="253"/>
                  </a:lnTo>
                  <a:close/>
                </a:path>
              </a:pathLst>
            </a:custGeom>
            <a:solidFill>
              <a:schemeClr val="accent2"/>
            </a:solidFill>
            <a:ln w="0">
              <a:solidFill>
                <a:srgbClr val="000000"/>
              </a:solidFill>
              <a:prstDash val="solid"/>
              <a:round/>
              <a:headEnd/>
              <a:tailEnd/>
            </a:ln>
          </p:spPr>
          <p:txBody>
            <a:bodyPr>
              <a:prstTxWarp prst="textNoShape">
                <a:avLst/>
              </a:prstTxWarp>
            </a:bodyPr>
            <a:lstStyle/>
            <a:p>
              <a:endParaRPr lang="en-US"/>
            </a:p>
          </p:txBody>
        </p:sp>
        <p:sp>
          <p:nvSpPr>
            <p:cNvPr id="629873" name="Freeform 113"/>
            <p:cNvSpPr>
              <a:spLocks/>
            </p:cNvSpPr>
            <p:nvPr/>
          </p:nvSpPr>
          <p:spPr bwMode="auto">
            <a:xfrm>
              <a:off x="2404" y="2686"/>
              <a:ext cx="176" cy="39"/>
            </a:xfrm>
            <a:custGeom>
              <a:avLst/>
              <a:gdLst/>
              <a:ahLst/>
              <a:cxnLst>
                <a:cxn ang="0">
                  <a:pos x="0" y="116"/>
                </a:cxn>
                <a:cxn ang="0">
                  <a:pos x="352" y="51"/>
                </a:cxn>
                <a:cxn ang="0">
                  <a:pos x="352" y="0"/>
                </a:cxn>
                <a:cxn ang="0">
                  <a:pos x="0" y="57"/>
                </a:cxn>
                <a:cxn ang="0">
                  <a:pos x="0" y="116"/>
                </a:cxn>
              </a:cxnLst>
              <a:rect l="0" t="0" r="r" b="b"/>
              <a:pathLst>
                <a:path w="352" h="116">
                  <a:moveTo>
                    <a:pt x="0" y="116"/>
                  </a:moveTo>
                  <a:lnTo>
                    <a:pt x="352" y="51"/>
                  </a:lnTo>
                  <a:lnTo>
                    <a:pt x="352" y="0"/>
                  </a:lnTo>
                  <a:lnTo>
                    <a:pt x="0" y="57"/>
                  </a:lnTo>
                  <a:lnTo>
                    <a:pt x="0" y="116"/>
                  </a:lnTo>
                  <a:close/>
                </a:path>
              </a:pathLst>
            </a:custGeom>
            <a:solidFill>
              <a:srgbClr val="E0E0E0"/>
            </a:solidFill>
            <a:ln w="0">
              <a:solidFill>
                <a:srgbClr val="000000"/>
              </a:solidFill>
              <a:prstDash val="solid"/>
              <a:round/>
              <a:headEnd/>
              <a:tailEnd/>
            </a:ln>
          </p:spPr>
          <p:txBody>
            <a:bodyPr>
              <a:prstTxWarp prst="textNoShape">
                <a:avLst/>
              </a:prstTxWarp>
            </a:bodyPr>
            <a:lstStyle/>
            <a:p>
              <a:endParaRPr lang="en-US"/>
            </a:p>
          </p:txBody>
        </p:sp>
        <p:sp>
          <p:nvSpPr>
            <p:cNvPr id="629874" name="Freeform 114"/>
            <p:cNvSpPr>
              <a:spLocks/>
            </p:cNvSpPr>
            <p:nvPr/>
          </p:nvSpPr>
          <p:spPr bwMode="auto">
            <a:xfrm>
              <a:off x="2181" y="2700"/>
              <a:ext cx="154" cy="23"/>
            </a:xfrm>
            <a:custGeom>
              <a:avLst/>
              <a:gdLst/>
              <a:ahLst/>
              <a:cxnLst>
                <a:cxn ang="0">
                  <a:pos x="0" y="53"/>
                </a:cxn>
                <a:cxn ang="0">
                  <a:pos x="307" y="69"/>
                </a:cxn>
                <a:cxn ang="0">
                  <a:pos x="307" y="13"/>
                </a:cxn>
                <a:cxn ang="0">
                  <a:pos x="22" y="0"/>
                </a:cxn>
                <a:cxn ang="0">
                  <a:pos x="0" y="53"/>
                </a:cxn>
              </a:cxnLst>
              <a:rect l="0" t="0" r="r" b="b"/>
              <a:pathLst>
                <a:path w="307" h="69">
                  <a:moveTo>
                    <a:pt x="0" y="53"/>
                  </a:moveTo>
                  <a:lnTo>
                    <a:pt x="307" y="69"/>
                  </a:lnTo>
                  <a:lnTo>
                    <a:pt x="307" y="13"/>
                  </a:lnTo>
                  <a:lnTo>
                    <a:pt x="22" y="0"/>
                  </a:lnTo>
                  <a:lnTo>
                    <a:pt x="0" y="5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5" name="Freeform 115"/>
            <p:cNvSpPr>
              <a:spLocks/>
            </p:cNvSpPr>
            <p:nvPr/>
          </p:nvSpPr>
          <p:spPr bwMode="auto">
            <a:xfrm>
              <a:off x="2181" y="2465"/>
              <a:ext cx="154" cy="8"/>
            </a:xfrm>
            <a:custGeom>
              <a:avLst/>
              <a:gdLst/>
              <a:ahLst/>
              <a:cxnLst>
                <a:cxn ang="0">
                  <a:pos x="0" y="15"/>
                </a:cxn>
                <a:cxn ang="0">
                  <a:pos x="30" y="23"/>
                </a:cxn>
                <a:cxn ang="0">
                  <a:pos x="307" y="10"/>
                </a:cxn>
                <a:cxn ang="0">
                  <a:pos x="307" y="0"/>
                </a:cxn>
                <a:cxn ang="0">
                  <a:pos x="0" y="15"/>
                </a:cxn>
              </a:cxnLst>
              <a:rect l="0" t="0" r="r" b="b"/>
              <a:pathLst>
                <a:path w="307" h="23">
                  <a:moveTo>
                    <a:pt x="0" y="15"/>
                  </a:moveTo>
                  <a:lnTo>
                    <a:pt x="30" y="23"/>
                  </a:lnTo>
                  <a:lnTo>
                    <a:pt x="307" y="10"/>
                  </a:lnTo>
                  <a:lnTo>
                    <a:pt x="307" y="0"/>
                  </a:lnTo>
                  <a:lnTo>
                    <a:pt x="0" y="15"/>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6" name="Freeform 116"/>
            <p:cNvSpPr>
              <a:spLocks/>
            </p:cNvSpPr>
            <p:nvPr/>
          </p:nvSpPr>
          <p:spPr bwMode="auto">
            <a:xfrm>
              <a:off x="2188" y="2587"/>
              <a:ext cx="147" cy="18"/>
            </a:xfrm>
            <a:custGeom>
              <a:avLst/>
              <a:gdLst/>
              <a:ahLst/>
              <a:cxnLst>
                <a:cxn ang="0">
                  <a:pos x="293" y="2"/>
                </a:cxn>
                <a:cxn ang="0">
                  <a:pos x="158" y="1"/>
                </a:cxn>
                <a:cxn ang="0">
                  <a:pos x="14" y="0"/>
                </a:cxn>
                <a:cxn ang="0">
                  <a:pos x="0" y="50"/>
                </a:cxn>
                <a:cxn ang="0">
                  <a:pos x="53" y="50"/>
                </a:cxn>
                <a:cxn ang="0">
                  <a:pos x="56" y="35"/>
                </a:cxn>
                <a:cxn ang="0">
                  <a:pos x="61" y="29"/>
                </a:cxn>
                <a:cxn ang="0">
                  <a:pos x="65" y="23"/>
                </a:cxn>
                <a:cxn ang="0">
                  <a:pos x="73" y="20"/>
                </a:cxn>
                <a:cxn ang="0">
                  <a:pos x="81" y="19"/>
                </a:cxn>
                <a:cxn ang="0">
                  <a:pos x="90" y="19"/>
                </a:cxn>
                <a:cxn ang="0">
                  <a:pos x="99" y="22"/>
                </a:cxn>
                <a:cxn ang="0">
                  <a:pos x="106" y="26"/>
                </a:cxn>
                <a:cxn ang="0">
                  <a:pos x="110" y="31"/>
                </a:cxn>
                <a:cxn ang="0">
                  <a:pos x="110" y="36"/>
                </a:cxn>
                <a:cxn ang="0">
                  <a:pos x="107" y="51"/>
                </a:cxn>
                <a:cxn ang="0">
                  <a:pos x="285" y="53"/>
                </a:cxn>
                <a:cxn ang="0">
                  <a:pos x="293" y="2"/>
                </a:cxn>
              </a:cxnLst>
              <a:rect l="0" t="0" r="r" b="b"/>
              <a:pathLst>
                <a:path w="293" h="53">
                  <a:moveTo>
                    <a:pt x="293" y="2"/>
                  </a:moveTo>
                  <a:lnTo>
                    <a:pt x="158" y="1"/>
                  </a:lnTo>
                  <a:lnTo>
                    <a:pt x="14" y="0"/>
                  </a:lnTo>
                  <a:lnTo>
                    <a:pt x="0" y="50"/>
                  </a:lnTo>
                  <a:lnTo>
                    <a:pt x="53" y="50"/>
                  </a:lnTo>
                  <a:lnTo>
                    <a:pt x="56" y="35"/>
                  </a:lnTo>
                  <a:lnTo>
                    <a:pt x="61" y="29"/>
                  </a:lnTo>
                  <a:lnTo>
                    <a:pt x="65" y="23"/>
                  </a:lnTo>
                  <a:lnTo>
                    <a:pt x="73" y="20"/>
                  </a:lnTo>
                  <a:lnTo>
                    <a:pt x="81" y="19"/>
                  </a:lnTo>
                  <a:lnTo>
                    <a:pt x="90" y="19"/>
                  </a:lnTo>
                  <a:lnTo>
                    <a:pt x="99" y="22"/>
                  </a:lnTo>
                  <a:lnTo>
                    <a:pt x="106" y="26"/>
                  </a:lnTo>
                  <a:lnTo>
                    <a:pt x="110" y="31"/>
                  </a:lnTo>
                  <a:lnTo>
                    <a:pt x="110" y="36"/>
                  </a:lnTo>
                  <a:lnTo>
                    <a:pt x="107" y="51"/>
                  </a:lnTo>
                  <a:lnTo>
                    <a:pt x="285" y="53"/>
                  </a:lnTo>
                  <a:lnTo>
                    <a:pt x="293" y="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7" name="Freeform 117"/>
            <p:cNvSpPr>
              <a:spLocks/>
            </p:cNvSpPr>
            <p:nvPr/>
          </p:nvSpPr>
          <p:spPr bwMode="auto">
            <a:xfrm>
              <a:off x="2192" y="2594"/>
              <a:ext cx="143" cy="23"/>
            </a:xfrm>
            <a:custGeom>
              <a:avLst/>
              <a:gdLst/>
              <a:ahLst/>
              <a:cxnLst>
                <a:cxn ang="0">
                  <a:pos x="0" y="65"/>
                </a:cxn>
                <a:cxn ang="0">
                  <a:pos x="285" y="68"/>
                </a:cxn>
                <a:cxn ang="0">
                  <a:pos x="285" y="32"/>
                </a:cxn>
                <a:cxn ang="0">
                  <a:pos x="277" y="32"/>
                </a:cxn>
                <a:cxn ang="0">
                  <a:pos x="99" y="30"/>
                </a:cxn>
                <a:cxn ang="0">
                  <a:pos x="102" y="15"/>
                </a:cxn>
                <a:cxn ang="0">
                  <a:pos x="102" y="10"/>
                </a:cxn>
                <a:cxn ang="0">
                  <a:pos x="98" y="5"/>
                </a:cxn>
                <a:cxn ang="0">
                  <a:pos x="91" y="1"/>
                </a:cxn>
                <a:cxn ang="0">
                  <a:pos x="82" y="0"/>
                </a:cxn>
                <a:cxn ang="0">
                  <a:pos x="79" y="0"/>
                </a:cxn>
                <a:cxn ang="0">
                  <a:pos x="73" y="1"/>
                </a:cxn>
                <a:cxn ang="0">
                  <a:pos x="68" y="2"/>
                </a:cxn>
                <a:cxn ang="0">
                  <a:pos x="63" y="5"/>
                </a:cxn>
                <a:cxn ang="0">
                  <a:pos x="71" y="3"/>
                </a:cxn>
                <a:cxn ang="0">
                  <a:pos x="76" y="3"/>
                </a:cxn>
                <a:cxn ang="0">
                  <a:pos x="82" y="4"/>
                </a:cxn>
                <a:cxn ang="0">
                  <a:pos x="87" y="6"/>
                </a:cxn>
                <a:cxn ang="0">
                  <a:pos x="91" y="8"/>
                </a:cxn>
                <a:cxn ang="0">
                  <a:pos x="94" y="12"/>
                </a:cxn>
                <a:cxn ang="0">
                  <a:pos x="94" y="20"/>
                </a:cxn>
                <a:cxn ang="0">
                  <a:pos x="91" y="23"/>
                </a:cxn>
                <a:cxn ang="0">
                  <a:pos x="87" y="26"/>
                </a:cxn>
                <a:cxn ang="0">
                  <a:pos x="82" y="28"/>
                </a:cxn>
                <a:cxn ang="0">
                  <a:pos x="70" y="28"/>
                </a:cxn>
                <a:cxn ang="0">
                  <a:pos x="65" y="27"/>
                </a:cxn>
                <a:cxn ang="0">
                  <a:pos x="62" y="25"/>
                </a:cxn>
                <a:cxn ang="0">
                  <a:pos x="59" y="22"/>
                </a:cxn>
                <a:cxn ang="0">
                  <a:pos x="56" y="30"/>
                </a:cxn>
                <a:cxn ang="0">
                  <a:pos x="45" y="29"/>
                </a:cxn>
                <a:cxn ang="0">
                  <a:pos x="0" y="29"/>
                </a:cxn>
                <a:cxn ang="0">
                  <a:pos x="0" y="65"/>
                </a:cxn>
              </a:cxnLst>
              <a:rect l="0" t="0" r="r" b="b"/>
              <a:pathLst>
                <a:path w="285" h="68">
                  <a:moveTo>
                    <a:pt x="0" y="65"/>
                  </a:moveTo>
                  <a:lnTo>
                    <a:pt x="285" y="68"/>
                  </a:lnTo>
                  <a:lnTo>
                    <a:pt x="285" y="32"/>
                  </a:lnTo>
                  <a:lnTo>
                    <a:pt x="277" y="32"/>
                  </a:lnTo>
                  <a:lnTo>
                    <a:pt x="99" y="30"/>
                  </a:lnTo>
                  <a:lnTo>
                    <a:pt x="102" y="15"/>
                  </a:lnTo>
                  <a:lnTo>
                    <a:pt x="102" y="10"/>
                  </a:lnTo>
                  <a:lnTo>
                    <a:pt x="98" y="5"/>
                  </a:lnTo>
                  <a:lnTo>
                    <a:pt x="91" y="1"/>
                  </a:lnTo>
                  <a:lnTo>
                    <a:pt x="82" y="0"/>
                  </a:lnTo>
                  <a:lnTo>
                    <a:pt x="79" y="0"/>
                  </a:lnTo>
                  <a:lnTo>
                    <a:pt x="73" y="1"/>
                  </a:lnTo>
                  <a:lnTo>
                    <a:pt x="68" y="2"/>
                  </a:lnTo>
                  <a:lnTo>
                    <a:pt x="63" y="5"/>
                  </a:lnTo>
                  <a:lnTo>
                    <a:pt x="71" y="3"/>
                  </a:lnTo>
                  <a:lnTo>
                    <a:pt x="76" y="3"/>
                  </a:lnTo>
                  <a:lnTo>
                    <a:pt x="82" y="4"/>
                  </a:lnTo>
                  <a:lnTo>
                    <a:pt x="87" y="6"/>
                  </a:lnTo>
                  <a:lnTo>
                    <a:pt x="91" y="8"/>
                  </a:lnTo>
                  <a:lnTo>
                    <a:pt x="94" y="12"/>
                  </a:lnTo>
                  <a:lnTo>
                    <a:pt x="94" y="20"/>
                  </a:lnTo>
                  <a:lnTo>
                    <a:pt x="91" y="23"/>
                  </a:lnTo>
                  <a:lnTo>
                    <a:pt x="87" y="26"/>
                  </a:lnTo>
                  <a:lnTo>
                    <a:pt x="82" y="28"/>
                  </a:lnTo>
                  <a:lnTo>
                    <a:pt x="70" y="28"/>
                  </a:lnTo>
                  <a:lnTo>
                    <a:pt x="65" y="27"/>
                  </a:lnTo>
                  <a:lnTo>
                    <a:pt x="62" y="25"/>
                  </a:lnTo>
                  <a:lnTo>
                    <a:pt x="59" y="22"/>
                  </a:lnTo>
                  <a:lnTo>
                    <a:pt x="56" y="30"/>
                  </a:lnTo>
                  <a:lnTo>
                    <a:pt x="45" y="29"/>
                  </a:lnTo>
                  <a:lnTo>
                    <a:pt x="0" y="29"/>
                  </a:lnTo>
                  <a:lnTo>
                    <a:pt x="0" y="65"/>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8" name="Freeform 118"/>
            <p:cNvSpPr>
              <a:spLocks/>
            </p:cNvSpPr>
            <p:nvPr/>
          </p:nvSpPr>
          <p:spPr bwMode="auto">
            <a:xfrm>
              <a:off x="2196" y="2491"/>
              <a:ext cx="139" cy="24"/>
            </a:xfrm>
            <a:custGeom>
              <a:avLst/>
              <a:gdLst/>
              <a:ahLst/>
              <a:cxnLst>
                <a:cxn ang="0">
                  <a:pos x="0" y="74"/>
                </a:cxn>
                <a:cxn ang="0">
                  <a:pos x="277" y="66"/>
                </a:cxn>
                <a:cxn ang="0">
                  <a:pos x="277" y="0"/>
                </a:cxn>
                <a:cxn ang="0">
                  <a:pos x="0" y="10"/>
                </a:cxn>
                <a:cxn ang="0">
                  <a:pos x="0" y="74"/>
                </a:cxn>
              </a:cxnLst>
              <a:rect l="0" t="0" r="r" b="b"/>
              <a:pathLst>
                <a:path w="277" h="74">
                  <a:moveTo>
                    <a:pt x="0" y="74"/>
                  </a:moveTo>
                  <a:lnTo>
                    <a:pt x="277" y="66"/>
                  </a:lnTo>
                  <a:lnTo>
                    <a:pt x="277" y="0"/>
                  </a:lnTo>
                  <a:lnTo>
                    <a:pt x="0" y="10"/>
                  </a:lnTo>
                  <a:lnTo>
                    <a:pt x="0" y="7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79" name="Freeform 119"/>
            <p:cNvSpPr>
              <a:spLocks/>
            </p:cNvSpPr>
            <p:nvPr/>
          </p:nvSpPr>
          <p:spPr bwMode="auto">
            <a:xfrm>
              <a:off x="2196" y="2535"/>
              <a:ext cx="139" cy="24"/>
            </a:xfrm>
            <a:custGeom>
              <a:avLst/>
              <a:gdLst/>
              <a:ahLst/>
              <a:cxnLst>
                <a:cxn ang="0">
                  <a:pos x="144" y="73"/>
                </a:cxn>
                <a:cxn ang="0">
                  <a:pos x="277" y="72"/>
                </a:cxn>
                <a:cxn ang="0">
                  <a:pos x="277" y="0"/>
                </a:cxn>
                <a:cxn ang="0">
                  <a:pos x="0" y="5"/>
                </a:cxn>
                <a:cxn ang="0">
                  <a:pos x="0" y="74"/>
                </a:cxn>
                <a:cxn ang="0">
                  <a:pos x="144" y="73"/>
                </a:cxn>
              </a:cxnLst>
              <a:rect l="0" t="0" r="r" b="b"/>
              <a:pathLst>
                <a:path w="277" h="74">
                  <a:moveTo>
                    <a:pt x="144" y="73"/>
                  </a:moveTo>
                  <a:lnTo>
                    <a:pt x="277" y="72"/>
                  </a:lnTo>
                  <a:lnTo>
                    <a:pt x="277" y="0"/>
                  </a:lnTo>
                  <a:lnTo>
                    <a:pt x="0" y="5"/>
                  </a:lnTo>
                  <a:lnTo>
                    <a:pt x="0" y="74"/>
                  </a:lnTo>
                  <a:lnTo>
                    <a:pt x="144" y="7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0" name="Freeform 120"/>
            <p:cNvSpPr>
              <a:spLocks/>
            </p:cNvSpPr>
            <p:nvPr/>
          </p:nvSpPr>
          <p:spPr bwMode="auto">
            <a:xfrm>
              <a:off x="2196" y="2513"/>
              <a:ext cx="139" cy="23"/>
            </a:xfrm>
            <a:custGeom>
              <a:avLst/>
              <a:gdLst/>
              <a:ahLst/>
              <a:cxnLst>
                <a:cxn ang="0">
                  <a:pos x="0" y="8"/>
                </a:cxn>
                <a:cxn ang="0">
                  <a:pos x="0" y="71"/>
                </a:cxn>
                <a:cxn ang="0">
                  <a:pos x="277" y="66"/>
                </a:cxn>
                <a:cxn ang="0">
                  <a:pos x="277" y="0"/>
                </a:cxn>
                <a:cxn ang="0">
                  <a:pos x="0" y="8"/>
                </a:cxn>
              </a:cxnLst>
              <a:rect l="0" t="0" r="r" b="b"/>
              <a:pathLst>
                <a:path w="277" h="71">
                  <a:moveTo>
                    <a:pt x="0" y="8"/>
                  </a:moveTo>
                  <a:lnTo>
                    <a:pt x="0" y="71"/>
                  </a:lnTo>
                  <a:lnTo>
                    <a:pt x="277" y="66"/>
                  </a:lnTo>
                  <a:lnTo>
                    <a:pt x="277" y="0"/>
                  </a:lnTo>
                  <a:lnTo>
                    <a:pt x="0" y="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1" name="Freeform 121"/>
            <p:cNvSpPr>
              <a:spLocks/>
            </p:cNvSpPr>
            <p:nvPr/>
          </p:nvSpPr>
          <p:spPr bwMode="auto">
            <a:xfrm>
              <a:off x="2196" y="2468"/>
              <a:ext cx="139" cy="26"/>
            </a:xfrm>
            <a:custGeom>
              <a:avLst/>
              <a:gdLst/>
              <a:ahLst/>
              <a:cxnLst>
                <a:cxn ang="0">
                  <a:pos x="0" y="13"/>
                </a:cxn>
                <a:cxn ang="0">
                  <a:pos x="0" y="77"/>
                </a:cxn>
                <a:cxn ang="0">
                  <a:pos x="277" y="67"/>
                </a:cxn>
                <a:cxn ang="0">
                  <a:pos x="277" y="0"/>
                </a:cxn>
                <a:cxn ang="0">
                  <a:pos x="0" y="13"/>
                </a:cxn>
              </a:cxnLst>
              <a:rect l="0" t="0" r="r" b="b"/>
              <a:pathLst>
                <a:path w="277" h="77">
                  <a:moveTo>
                    <a:pt x="0" y="13"/>
                  </a:moveTo>
                  <a:lnTo>
                    <a:pt x="0" y="77"/>
                  </a:lnTo>
                  <a:lnTo>
                    <a:pt x="277" y="67"/>
                  </a:lnTo>
                  <a:lnTo>
                    <a:pt x="277" y="0"/>
                  </a:lnTo>
                  <a:lnTo>
                    <a:pt x="0" y="13"/>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2" name="Freeform 122"/>
            <p:cNvSpPr>
              <a:spLocks/>
            </p:cNvSpPr>
            <p:nvPr/>
          </p:nvSpPr>
          <p:spPr bwMode="auto">
            <a:xfrm>
              <a:off x="2188" y="2559"/>
              <a:ext cx="80" cy="16"/>
            </a:xfrm>
            <a:custGeom>
              <a:avLst/>
              <a:gdLst/>
              <a:ahLst/>
              <a:cxnLst>
                <a:cxn ang="0">
                  <a:pos x="146" y="49"/>
                </a:cxn>
                <a:cxn ang="0">
                  <a:pos x="160" y="0"/>
                </a:cxn>
                <a:cxn ang="0">
                  <a:pos x="16" y="1"/>
                </a:cxn>
                <a:cxn ang="0">
                  <a:pos x="0" y="48"/>
                </a:cxn>
                <a:cxn ang="0">
                  <a:pos x="14" y="48"/>
                </a:cxn>
                <a:cxn ang="0">
                  <a:pos x="44" y="49"/>
                </a:cxn>
                <a:cxn ang="0">
                  <a:pos x="50" y="29"/>
                </a:cxn>
                <a:cxn ang="0">
                  <a:pos x="56" y="23"/>
                </a:cxn>
                <a:cxn ang="0">
                  <a:pos x="62" y="18"/>
                </a:cxn>
                <a:cxn ang="0">
                  <a:pos x="70" y="15"/>
                </a:cxn>
                <a:cxn ang="0">
                  <a:pos x="81" y="14"/>
                </a:cxn>
                <a:cxn ang="0">
                  <a:pos x="90" y="14"/>
                </a:cxn>
                <a:cxn ang="0">
                  <a:pos x="101" y="15"/>
                </a:cxn>
                <a:cxn ang="0">
                  <a:pos x="110" y="19"/>
                </a:cxn>
                <a:cxn ang="0">
                  <a:pos x="116" y="24"/>
                </a:cxn>
                <a:cxn ang="0">
                  <a:pos x="120" y="30"/>
                </a:cxn>
                <a:cxn ang="0">
                  <a:pos x="123" y="37"/>
                </a:cxn>
                <a:cxn ang="0">
                  <a:pos x="121" y="43"/>
                </a:cxn>
                <a:cxn ang="0">
                  <a:pos x="118" y="49"/>
                </a:cxn>
                <a:cxn ang="0">
                  <a:pos x="146" y="49"/>
                </a:cxn>
              </a:cxnLst>
              <a:rect l="0" t="0" r="r" b="b"/>
              <a:pathLst>
                <a:path w="160" h="49">
                  <a:moveTo>
                    <a:pt x="146" y="49"/>
                  </a:moveTo>
                  <a:lnTo>
                    <a:pt x="160" y="0"/>
                  </a:lnTo>
                  <a:lnTo>
                    <a:pt x="16" y="1"/>
                  </a:lnTo>
                  <a:lnTo>
                    <a:pt x="0" y="48"/>
                  </a:lnTo>
                  <a:lnTo>
                    <a:pt x="14" y="48"/>
                  </a:lnTo>
                  <a:lnTo>
                    <a:pt x="44" y="49"/>
                  </a:lnTo>
                  <a:lnTo>
                    <a:pt x="50" y="29"/>
                  </a:lnTo>
                  <a:lnTo>
                    <a:pt x="56" y="23"/>
                  </a:lnTo>
                  <a:lnTo>
                    <a:pt x="62" y="18"/>
                  </a:lnTo>
                  <a:lnTo>
                    <a:pt x="70" y="15"/>
                  </a:lnTo>
                  <a:lnTo>
                    <a:pt x="81" y="14"/>
                  </a:lnTo>
                  <a:lnTo>
                    <a:pt x="90" y="14"/>
                  </a:lnTo>
                  <a:lnTo>
                    <a:pt x="101" y="15"/>
                  </a:lnTo>
                  <a:lnTo>
                    <a:pt x="110" y="19"/>
                  </a:lnTo>
                  <a:lnTo>
                    <a:pt x="116" y="24"/>
                  </a:lnTo>
                  <a:lnTo>
                    <a:pt x="120" y="30"/>
                  </a:lnTo>
                  <a:lnTo>
                    <a:pt x="123" y="37"/>
                  </a:lnTo>
                  <a:lnTo>
                    <a:pt x="121" y="43"/>
                  </a:lnTo>
                  <a:lnTo>
                    <a:pt x="118" y="49"/>
                  </a:lnTo>
                  <a:lnTo>
                    <a:pt x="146" y="49"/>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3" name="Freeform 123"/>
            <p:cNvSpPr>
              <a:spLocks/>
            </p:cNvSpPr>
            <p:nvPr/>
          </p:nvSpPr>
          <p:spPr bwMode="auto">
            <a:xfrm>
              <a:off x="2261" y="2559"/>
              <a:ext cx="74" cy="16"/>
            </a:xfrm>
            <a:custGeom>
              <a:avLst/>
              <a:gdLst/>
              <a:ahLst/>
              <a:cxnLst>
                <a:cxn ang="0">
                  <a:pos x="68" y="21"/>
                </a:cxn>
                <a:cxn ang="0">
                  <a:pos x="73" y="10"/>
                </a:cxn>
                <a:cxn ang="0">
                  <a:pos x="104" y="10"/>
                </a:cxn>
                <a:cxn ang="0">
                  <a:pos x="101" y="29"/>
                </a:cxn>
                <a:cxn ang="0">
                  <a:pos x="99" y="35"/>
                </a:cxn>
                <a:cxn ang="0">
                  <a:pos x="96" y="50"/>
                </a:cxn>
                <a:cxn ang="0">
                  <a:pos x="136" y="50"/>
                </a:cxn>
                <a:cxn ang="0">
                  <a:pos x="147" y="0"/>
                </a:cxn>
                <a:cxn ang="0">
                  <a:pos x="14" y="1"/>
                </a:cxn>
                <a:cxn ang="0">
                  <a:pos x="0" y="50"/>
                </a:cxn>
                <a:cxn ang="0">
                  <a:pos x="60" y="50"/>
                </a:cxn>
                <a:cxn ang="0">
                  <a:pos x="68" y="21"/>
                </a:cxn>
              </a:cxnLst>
              <a:rect l="0" t="0" r="r" b="b"/>
              <a:pathLst>
                <a:path w="147" h="50">
                  <a:moveTo>
                    <a:pt x="68" y="21"/>
                  </a:moveTo>
                  <a:lnTo>
                    <a:pt x="73" y="10"/>
                  </a:lnTo>
                  <a:lnTo>
                    <a:pt x="104" y="10"/>
                  </a:lnTo>
                  <a:lnTo>
                    <a:pt x="101" y="29"/>
                  </a:lnTo>
                  <a:lnTo>
                    <a:pt x="99" y="35"/>
                  </a:lnTo>
                  <a:lnTo>
                    <a:pt x="96" y="50"/>
                  </a:lnTo>
                  <a:lnTo>
                    <a:pt x="136" y="50"/>
                  </a:lnTo>
                  <a:lnTo>
                    <a:pt x="147" y="0"/>
                  </a:lnTo>
                  <a:lnTo>
                    <a:pt x="14" y="1"/>
                  </a:lnTo>
                  <a:lnTo>
                    <a:pt x="0" y="50"/>
                  </a:lnTo>
                  <a:lnTo>
                    <a:pt x="60" y="50"/>
                  </a:lnTo>
                  <a:lnTo>
                    <a:pt x="68" y="21"/>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4" name="Freeform 124"/>
            <p:cNvSpPr>
              <a:spLocks/>
            </p:cNvSpPr>
            <p:nvPr/>
          </p:nvSpPr>
          <p:spPr bwMode="auto">
            <a:xfrm>
              <a:off x="2195" y="2564"/>
              <a:ext cx="72" cy="24"/>
            </a:xfrm>
            <a:custGeom>
              <a:avLst/>
              <a:gdLst/>
              <a:ahLst/>
              <a:cxnLst>
                <a:cxn ang="0">
                  <a:pos x="144" y="34"/>
                </a:cxn>
                <a:cxn ang="0">
                  <a:pos x="104" y="34"/>
                </a:cxn>
                <a:cxn ang="0">
                  <a:pos x="107" y="28"/>
                </a:cxn>
                <a:cxn ang="0">
                  <a:pos x="109" y="22"/>
                </a:cxn>
                <a:cxn ang="0">
                  <a:pos x="106" y="15"/>
                </a:cxn>
                <a:cxn ang="0">
                  <a:pos x="102" y="9"/>
                </a:cxn>
                <a:cxn ang="0">
                  <a:pos x="96" y="4"/>
                </a:cxn>
                <a:cxn ang="0">
                  <a:pos x="87" y="0"/>
                </a:cxn>
                <a:cxn ang="0">
                  <a:pos x="76" y="1"/>
                </a:cxn>
                <a:cxn ang="0">
                  <a:pos x="68" y="2"/>
                </a:cxn>
                <a:cxn ang="0">
                  <a:pos x="62" y="4"/>
                </a:cxn>
                <a:cxn ang="0">
                  <a:pos x="54" y="8"/>
                </a:cxn>
                <a:cxn ang="0">
                  <a:pos x="51" y="13"/>
                </a:cxn>
                <a:cxn ang="0">
                  <a:pos x="56" y="10"/>
                </a:cxn>
                <a:cxn ang="0">
                  <a:pos x="65" y="7"/>
                </a:cxn>
                <a:cxn ang="0">
                  <a:pos x="75" y="5"/>
                </a:cxn>
                <a:cxn ang="0">
                  <a:pos x="85" y="8"/>
                </a:cxn>
                <a:cxn ang="0">
                  <a:pos x="95" y="12"/>
                </a:cxn>
                <a:cxn ang="0">
                  <a:pos x="99" y="18"/>
                </a:cxn>
                <a:cxn ang="0">
                  <a:pos x="101" y="25"/>
                </a:cxn>
                <a:cxn ang="0">
                  <a:pos x="98" y="32"/>
                </a:cxn>
                <a:cxn ang="0">
                  <a:pos x="90" y="37"/>
                </a:cxn>
                <a:cxn ang="0">
                  <a:pos x="81" y="40"/>
                </a:cxn>
                <a:cxn ang="0">
                  <a:pos x="70" y="40"/>
                </a:cxn>
                <a:cxn ang="0">
                  <a:pos x="59" y="38"/>
                </a:cxn>
                <a:cxn ang="0">
                  <a:pos x="51" y="33"/>
                </a:cxn>
                <a:cxn ang="0">
                  <a:pos x="48" y="28"/>
                </a:cxn>
                <a:cxn ang="0">
                  <a:pos x="47" y="23"/>
                </a:cxn>
                <a:cxn ang="0">
                  <a:pos x="44" y="34"/>
                </a:cxn>
                <a:cxn ang="0">
                  <a:pos x="30" y="34"/>
                </a:cxn>
                <a:cxn ang="0">
                  <a:pos x="0" y="33"/>
                </a:cxn>
                <a:cxn ang="0">
                  <a:pos x="0" y="70"/>
                </a:cxn>
                <a:cxn ang="0">
                  <a:pos x="144" y="71"/>
                </a:cxn>
                <a:cxn ang="0">
                  <a:pos x="144" y="34"/>
                </a:cxn>
              </a:cxnLst>
              <a:rect l="0" t="0" r="r" b="b"/>
              <a:pathLst>
                <a:path w="144" h="71">
                  <a:moveTo>
                    <a:pt x="144" y="34"/>
                  </a:moveTo>
                  <a:lnTo>
                    <a:pt x="104" y="34"/>
                  </a:lnTo>
                  <a:lnTo>
                    <a:pt x="107" y="28"/>
                  </a:lnTo>
                  <a:lnTo>
                    <a:pt x="109" y="22"/>
                  </a:lnTo>
                  <a:lnTo>
                    <a:pt x="106" y="15"/>
                  </a:lnTo>
                  <a:lnTo>
                    <a:pt x="102" y="9"/>
                  </a:lnTo>
                  <a:lnTo>
                    <a:pt x="96" y="4"/>
                  </a:lnTo>
                  <a:lnTo>
                    <a:pt x="87" y="0"/>
                  </a:lnTo>
                  <a:lnTo>
                    <a:pt x="76" y="1"/>
                  </a:lnTo>
                  <a:lnTo>
                    <a:pt x="68" y="2"/>
                  </a:lnTo>
                  <a:lnTo>
                    <a:pt x="62" y="4"/>
                  </a:lnTo>
                  <a:lnTo>
                    <a:pt x="54" y="8"/>
                  </a:lnTo>
                  <a:lnTo>
                    <a:pt x="51" y="13"/>
                  </a:lnTo>
                  <a:lnTo>
                    <a:pt x="56" y="10"/>
                  </a:lnTo>
                  <a:lnTo>
                    <a:pt x="65" y="7"/>
                  </a:lnTo>
                  <a:lnTo>
                    <a:pt x="75" y="5"/>
                  </a:lnTo>
                  <a:lnTo>
                    <a:pt x="85" y="8"/>
                  </a:lnTo>
                  <a:lnTo>
                    <a:pt x="95" y="12"/>
                  </a:lnTo>
                  <a:lnTo>
                    <a:pt x="99" y="18"/>
                  </a:lnTo>
                  <a:lnTo>
                    <a:pt x="101" y="25"/>
                  </a:lnTo>
                  <a:lnTo>
                    <a:pt x="98" y="32"/>
                  </a:lnTo>
                  <a:lnTo>
                    <a:pt x="90" y="37"/>
                  </a:lnTo>
                  <a:lnTo>
                    <a:pt x="81" y="40"/>
                  </a:lnTo>
                  <a:lnTo>
                    <a:pt x="70" y="40"/>
                  </a:lnTo>
                  <a:lnTo>
                    <a:pt x="59" y="38"/>
                  </a:lnTo>
                  <a:lnTo>
                    <a:pt x="51" y="33"/>
                  </a:lnTo>
                  <a:lnTo>
                    <a:pt x="48" y="28"/>
                  </a:lnTo>
                  <a:lnTo>
                    <a:pt x="47" y="23"/>
                  </a:lnTo>
                  <a:lnTo>
                    <a:pt x="44" y="34"/>
                  </a:lnTo>
                  <a:lnTo>
                    <a:pt x="30" y="34"/>
                  </a:lnTo>
                  <a:lnTo>
                    <a:pt x="0" y="33"/>
                  </a:lnTo>
                  <a:lnTo>
                    <a:pt x="0" y="70"/>
                  </a:lnTo>
                  <a:lnTo>
                    <a:pt x="144" y="71"/>
                  </a:lnTo>
                  <a:lnTo>
                    <a:pt x="144" y="34"/>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5" name="Freeform 125"/>
            <p:cNvSpPr>
              <a:spLocks/>
            </p:cNvSpPr>
            <p:nvPr/>
          </p:nvSpPr>
          <p:spPr bwMode="auto">
            <a:xfrm>
              <a:off x="2267" y="2575"/>
              <a:ext cx="68" cy="13"/>
            </a:xfrm>
            <a:custGeom>
              <a:avLst/>
              <a:gdLst/>
              <a:ahLst/>
              <a:cxnLst>
                <a:cxn ang="0">
                  <a:pos x="135" y="38"/>
                </a:cxn>
                <a:cxn ang="0">
                  <a:pos x="135" y="0"/>
                </a:cxn>
                <a:cxn ang="0">
                  <a:pos x="0" y="0"/>
                </a:cxn>
                <a:cxn ang="0">
                  <a:pos x="0" y="37"/>
                </a:cxn>
                <a:cxn ang="0">
                  <a:pos x="135" y="38"/>
                </a:cxn>
              </a:cxnLst>
              <a:rect l="0" t="0" r="r" b="b"/>
              <a:pathLst>
                <a:path w="135" h="38">
                  <a:moveTo>
                    <a:pt x="135" y="38"/>
                  </a:moveTo>
                  <a:lnTo>
                    <a:pt x="135" y="0"/>
                  </a:lnTo>
                  <a:lnTo>
                    <a:pt x="0" y="0"/>
                  </a:lnTo>
                  <a:lnTo>
                    <a:pt x="0" y="37"/>
                  </a:lnTo>
                  <a:lnTo>
                    <a:pt x="135" y="38"/>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6" name="Freeform 126"/>
            <p:cNvSpPr>
              <a:spLocks/>
            </p:cNvSpPr>
            <p:nvPr/>
          </p:nvSpPr>
          <p:spPr bwMode="auto">
            <a:xfrm>
              <a:off x="2290" y="2608"/>
              <a:ext cx="35" cy="4"/>
            </a:xfrm>
            <a:custGeom>
              <a:avLst/>
              <a:gdLst/>
              <a:ahLst/>
              <a:cxnLst>
                <a:cxn ang="0">
                  <a:pos x="0" y="0"/>
                </a:cxn>
                <a:cxn ang="0">
                  <a:pos x="0" y="9"/>
                </a:cxn>
                <a:cxn ang="0">
                  <a:pos x="70" y="10"/>
                </a:cxn>
                <a:cxn ang="0">
                  <a:pos x="70" y="1"/>
                </a:cxn>
                <a:cxn ang="0">
                  <a:pos x="0" y="0"/>
                </a:cxn>
              </a:cxnLst>
              <a:rect l="0" t="0" r="r" b="b"/>
              <a:pathLst>
                <a:path w="70" h="10">
                  <a:moveTo>
                    <a:pt x="0" y="0"/>
                  </a:moveTo>
                  <a:lnTo>
                    <a:pt x="0" y="9"/>
                  </a:lnTo>
                  <a:lnTo>
                    <a:pt x="70" y="10"/>
                  </a:lnTo>
                  <a:lnTo>
                    <a:pt x="70" y="1"/>
                  </a:lnTo>
                  <a:lnTo>
                    <a:pt x="0" y="0"/>
                  </a:lnTo>
                  <a:close/>
                </a:path>
              </a:pathLst>
            </a:custGeom>
            <a:solidFill>
              <a:srgbClr val="0080FF"/>
            </a:solidFill>
            <a:ln w="0">
              <a:solidFill>
                <a:srgbClr val="000000"/>
              </a:solidFill>
              <a:prstDash val="solid"/>
              <a:round/>
              <a:headEnd/>
              <a:tailEnd/>
            </a:ln>
          </p:spPr>
          <p:txBody>
            <a:bodyPr>
              <a:prstTxWarp prst="textNoShape">
                <a:avLst/>
              </a:prstTxWarp>
            </a:bodyPr>
            <a:lstStyle/>
            <a:p>
              <a:endParaRPr lang="en-US"/>
            </a:p>
          </p:txBody>
        </p:sp>
        <p:sp>
          <p:nvSpPr>
            <p:cNvPr id="629887" name="Freeform 127"/>
            <p:cNvSpPr>
              <a:spLocks/>
            </p:cNvSpPr>
            <p:nvPr/>
          </p:nvSpPr>
          <p:spPr bwMode="auto">
            <a:xfrm>
              <a:off x="2252" y="2546"/>
              <a:ext cx="34" cy="1"/>
            </a:xfrm>
            <a:custGeom>
              <a:avLst/>
              <a:gdLst/>
              <a:ahLst/>
              <a:cxnLst>
                <a:cxn ang="0">
                  <a:pos x="0" y="2"/>
                </a:cxn>
                <a:cxn ang="0">
                  <a:pos x="0" y="4"/>
                </a:cxn>
                <a:cxn ang="0">
                  <a:pos x="67" y="3"/>
                </a:cxn>
                <a:cxn ang="0">
                  <a:pos x="67" y="0"/>
                </a:cxn>
                <a:cxn ang="0">
                  <a:pos x="0" y="2"/>
                </a:cxn>
              </a:cxnLst>
              <a:rect l="0" t="0" r="r" b="b"/>
              <a:pathLst>
                <a:path w="67" h="4">
                  <a:moveTo>
                    <a:pt x="0" y="2"/>
                  </a:moveTo>
                  <a:lnTo>
                    <a:pt x="0" y="4"/>
                  </a:lnTo>
                  <a:lnTo>
                    <a:pt x="67" y="3"/>
                  </a:lnTo>
                  <a:lnTo>
                    <a:pt x="67" y="0"/>
                  </a:lnTo>
                  <a:lnTo>
                    <a:pt x="0" y="2"/>
                  </a:lnTo>
                  <a:close/>
                </a:path>
              </a:pathLst>
            </a:custGeom>
            <a:solidFill>
              <a:srgbClr val="FFFFFF"/>
            </a:solidFill>
            <a:ln w="0">
              <a:solidFill>
                <a:srgbClr val="000000"/>
              </a:solidFill>
              <a:prstDash val="solid"/>
              <a:round/>
              <a:headEnd/>
              <a:tailEnd/>
            </a:ln>
          </p:spPr>
          <p:txBody>
            <a:bodyPr>
              <a:prstTxWarp prst="textNoShape">
                <a:avLst/>
              </a:prstTxWarp>
            </a:bodyPr>
            <a:lstStyle/>
            <a:p>
              <a:endParaRPr lang="en-US"/>
            </a:p>
          </p:txBody>
        </p:sp>
        <p:sp>
          <p:nvSpPr>
            <p:cNvPr id="629888" name="Freeform 128"/>
            <p:cNvSpPr>
              <a:spLocks/>
            </p:cNvSpPr>
            <p:nvPr/>
          </p:nvSpPr>
          <p:spPr bwMode="auto">
            <a:xfrm>
              <a:off x="2218" y="2567"/>
              <a:ext cx="24" cy="10"/>
            </a:xfrm>
            <a:custGeom>
              <a:avLst/>
              <a:gdLst/>
              <a:ahLst/>
              <a:cxnLst>
                <a:cxn ang="0">
                  <a:pos x="4" y="25"/>
                </a:cxn>
                <a:cxn ang="0">
                  <a:pos x="12" y="28"/>
                </a:cxn>
                <a:cxn ang="0">
                  <a:pos x="20" y="30"/>
                </a:cxn>
                <a:cxn ang="0">
                  <a:pos x="28" y="29"/>
                </a:cxn>
                <a:cxn ang="0">
                  <a:pos x="35" y="27"/>
                </a:cxn>
                <a:cxn ang="0">
                  <a:pos x="41" y="24"/>
                </a:cxn>
                <a:cxn ang="0">
                  <a:pos x="45" y="19"/>
                </a:cxn>
                <a:cxn ang="0">
                  <a:pos x="46" y="14"/>
                </a:cxn>
                <a:cxn ang="0">
                  <a:pos x="45" y="8"/>
                </a:cxn>
                <a:cxn ang="0">
                  <a:pos x="40" y="4"/>
                </a:cxn>
                <a:cxn ang="0">
                  <a:pos x="34" y="1"/>
                </a:cxn>
                <a:cxn ang="0">
                  <a:pos x="26" y="0"/>
                </a:cxn>
                <a:cxn ang="0">
                  <a:pos x="17" y="0"/>
                </a:cxn>
                <a:cxn ang="0">
                  <a:pos x="9" y="2"/>
                </a:cxn>
                <a:cxn ang="0">
                  <a:pos x="4" y="5"/>
                </a:cxn>
                <a:cxn ang="0">
                  <a:pos x="1" y="10"/>
                </a:cxn>
                <a:cxn ang="0">
                  <a:pos x="0" y="15"/>
                </a:cxn>
                <a:cxn ang="0">
                  <a:pos x="1" y="20"/>
                </a:cxn>
                <a:cxn ang="0">
                  <a:pos x="4" y="25"/>
                </a:cxn>
              </a:cxnLst>
              <a:rect l="0" t="0" r="r" b="b"/>
              <a:pathLst>
                <a:path w="46" h="30">
                  <a:moveTo>
                    <a:pt x="4" y="25"/>
                  </a:moveTo>
                  <a:lnTo>
                    <a:pt x="12" y="28"/>
                  </a:lnTo>
                  <a:lnTo>
                    <a:pt x="20" y="30"/>
                  </a:lnTo>
                  <a:lnTo>
                    <a:pt x="28" y="29"/>
                  </a:lnTo>
                  <a:lnTo>
                    <a:pt x="35" y="27"/>
                  </a:lnTo>
                  <a:lnTo>
                    <a:pt x="41" y="24"/>
                  </a:lnTo>
                  <a:lnTo>
                    <a:pt x="45" y="19"/>
                  </a:lnTo>
                  <a:lnTo>
                    <a:pt x="46" y="14"/>
                  </a:lnTo>
                  <a:lnTo>
                    <a:pt x="45" y="8"/>
                  </a:lnTo>
                  <a:lnTo>
                    <a:pt x="40" y="4"/>
                  </a:lnTo>
                  <a:lnTo>
                    <a:pt x="34" y="1"/>
                  </a:lnTo>
                  <a:lnTo>
                    <a:pt x="26" y="0"/>
                  </a:lnTo>
                  <a:lnTo>
                    <a:pt x="17" y="0"/>
                  </a:lnTo>
                  <a:lnTo>
                    <a:pt x="9" y="2"/>
                  </a:lnTo>
                  <a:lnTo>
                    <a:pt x="4" y="5"/>
                  </a:lnTo>
                  <a:lnTo>
                    <a:pt x="1" y="10"/>
                  </a:lnTo>
                  <a:lnTo>
                    <a:pt x="0" y="15"/>
                  </a:lnTo>
                  <a:lnTo>
                    <a:pt x="1" y="20"/>
                  </a:lnTo>
                  <a:lnTo>
                    <a:pt x="4" y="25"/>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29889" name="Freeform 129"/>
            <p:cNvSpPr>
              <a:spLocks/>
            </p:cNvSpPr>
            <p:nvPr/>
          </p:nvSpPr>
          <p:spPr bwMode="auto">
            <a:xfrm>
              <a:off x="2220" y="2595"/>
              <a:ext cx="17" cy="8"/>
            </a:xfrm>
            <a:custGeom>
              <a:avLst/>
              <a:gdLst/>
              <a:ahLst/>
              <a:cxnLst>
                <a:cxn ang="0">
                  <a:pos x="7" y="2"/>
                </a:cxn>
                <a:cxn ang="0">
                  <a:pos x="4" y="4"/>
                </a:cxn>
                <a:cxn ang="0">
                  <a:pos x="0" y="8"/>
                </a:cxn>
                <a:cxn ang="0">
                  <a:pos x="0" y="16"/>
                </a:cxn>
                <a:cxn ang="0">
                  <a:pos x="3" y="19"/>
                </a:cxn>
                <a:cxn ang="0">
                  <a:pos x="6" y="22"/>
                </a:cxn>
                <a:cxn ang="0">
                  <a:pos x="9" y="23"/>
                </a:cxn>
                <a:cxn ang="0">
                  <a:pos x="15" y="23"/>
                </a:cxn>
                <a:cxn ang="0">
                  <a:pos x="20" y="22"/>
                </a:cxn>
                <a:cxn ang="0">
                  <a:pos x="26" y="21"/>
                </a:cxn>
                <a:cxn ang="0">
                  <a:pos x="31" y="19"/>
                </a:cxn>
                <a:cxn ang="0">
                  <a:pos x="32" y="15"/>
                </a:cxn>
                <a:cxn ang="0">
                  <a:pos x="34" y="11"/>
                </a:cxn>
                <a:cxn ang="0">
                  <a:pos x="32" y="7"/>
                </a:cxn>
                <a:cxn ang="0">
                  <a:pos x="29" y="4"/>
                </a:cxn>
                <a:cxn ang="0">
                  <a:pos x="25" y="2"/>
                </a:cxn>
                <a:cxn ang="0">
                  <a:pos x="20" y="0"/>
                </a:cxn>
                <a:cxn ang="0">
                  <a:pos x="15" y="0"/>
                </a:cxn>
                <a:cxn ang="0">
                  <a:pos x="7" y="2"/>
                </a:cxn>
              </a:cxnLst>
              <a:rect l="0" t="0" r="r" b="b"/>
              <a:pathLst>
                <a:path w="34" h="23">
                  <a:moveTo>
                    <a:pt x="7" y="2"/>
                  </a:moveTo>
                  <a:lnTo>
                    <a:pt x="4" y="4"/>
                  </a:lnTo>
                  <a:lnTo>
                    <a:pt x="0" y="8"/>
                  </a:lnTo>
                  <a:lnTo>
                    <a:pt x="0" y="16"/>
                  </a:lnTo>
                  <a:lnTo>
                    <a:pt x="3" y="19"/>
                  </a:lnTo>
                  <a:lnTo>
                    <a:pt x="6" y="22"/>
                  </a:lnTo>
                  <a:lnTo>
                    <a:pt x="9" y="23"/>
                  </a:lnTo>
                  <a:lnTo>
                    <a:pt x="15" y="23"/>
                  </a:lnTo>
                  <a:lnTo>
                    <a:pt x="20" y="22"/>
                  </a:lnTo>
                  <a:lnTo>
                    <a:pt x="26" y="21"/>
                  </a:lnTo>
                  <a:lnTo>
                    <a:pt x="31" y="19"/>
                  </a:lnTo>
                  <a:lnTo>
                    <a:pt x="32" y="15"/>
                  </a:lnTo>
                  <a:lnTo>
                    <a:pt x="34" y="11"/>
                  </a:lnTo>
                  <a:lnTo>
                    <a:pt x="32" y="7"/>
                  </a:lnTo>
                  <a:lnTo>
                    <a:pt x="29" y="4"/>
                  </a:lnTo>
                  <a:lnTo>
                    <a:pt x="25" y="2"/>
                  </a:lnTo>
                  <a:lnTo>
                    <a:pt x="20" y="0"/>
                  </a:lnTo>
                  <a:lnTo>
                    <a:pt x="15" y="0"/>
                  </a:lnTo>
                  <a:lnTo>
                    <a:pt x="7" y="2"/>
                  </a:lnTo>
                  <a:close/>
                </a:path>
              </a:pathLst>
            </a:custGeom>
            <a:solidFill>
              <a:srgbClr val="80FFFF"/>
            </a:solidFill>
            <a:ln w="0">
              <a:solidFill>
                <a:srgbClr val="000000"/>
              </a:solidFill>
              <a:prstDash val="solid"/>
              <a:round/>
              <a:headEnd/>
              <a:tailEnd/>
            </a:ln>
          </p:spPr>
          <p:txBody>
            <a:bodyPr>
              <a:prstTxWarp prst="textNoShape">
                <a:avLst/>
              </a:prstTxWarp>
            </a:bodyPr>
            <a:lstStyle/>
            <a:p>
              <a:endParaRPr lang="en-US"/>
            </a:p>
          </p:txBody>
        </p:sp>
        <p:sp>
          <p:nvSpPr>
            <p:cNvPr id="629890" name="Freeform 130"/>
            <p:cNvSpPr>
              <a:spLocks/>
            </p:cNvSpPr>
            <p:nvPr/>
          </p:nvSpPr>
          <p:spPr bwMode="auto">
            <a:xfrm>
              <a:off x="2295" y="2566"/>
              <a:ext cx="16" cy="4"/>
            </a:xfrm>
            <a:custGeom>
              <a:avLst/>
              <a:gdLst/>
              <a:ahLst/>
              <a:cxnLst>
                <a:cxn ang="0">
                  <a:pos x="17" y="14"/>
                </a:cxn>
                <a:cxn ang="0">
                  <a:pos x="31" y="14"/>
                </a:cxn>
                <a:cxn ang="0">
                  <a:pos x="33" y="8"/>
                </a:cxn>
                <a:cxn ang="0">
                  <a:pos x="23" y="0"/>
                </a:cxn>
                <a:cxn ang="0">
                  <a:pos x="0" y="0"/>
                </a:cxn>
                <a:cxn ang="0">
                  <a:pos x="17" y="14"/>
                </a:cxn>
              </a:cxnLst>
              <a:rect l="0" t="0" r="r" b="b"/>
              <a:pathLst>
                <a:path w="33" h="14">
                  <a:moveTo>
                    <a:pt x="17" y="14"/>
                  </a:moveTo>
                  <a:lnTo>
                    <a:pt x="31" y="14"/>
                  </a:lnTo>
                  <a:lnTo>
                    <a:pt x="33" y="8"/>
                  </a:lnTo>
                  <a:lnTo>
                    <a:pt x="23" y="0"/>
                  </a:lnTo>
                  <a:lnTo>
                    <a:pt x="0" y="0"/>
                  </a:lnTo>
                  <a:lnTo>
                    <a:pt x="17" y="14"/>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29891" name="Freeform 131"/>
            <p:cNvSpPr>
              <a:spLocks/>
            </p:cNvSpPr>
            <p:nvPr/>
          </p:nvSpPr>
          <p:spPr bwMode="auto">
            <a:xfrm>
              <a:off x="2304" y="2570"/>
              <a:ext cx="7" cy="5"/>
            </a:xfrm>
            <a:custGeom>
              <a:avLst/>
              <a:gdLst/>
              <a:ahLst/>
              <a:cxnLst>
                <a:cxn ang="0">
                  <a:pos x="0" y="15"/>
                </a:cxn>
                <a:cxn ang="0">
                  <a:pos x="11" y="15"/>
                </a:cxn>
                <a:cxn ang="0">
                  <a:pos x="14" y="0"/>
                </a:cxn>
                <a:cxn ang="0">
                  <a:pos x="0" y="0"/>
                </a:cxn>
                <a:cxn ang="0">
                  <a:pos x="0" y="15"/>
                </a:cxn>
              </a:cxnLst>
              <a:rect l="0" t="0" r="r" b="b"/>
              <a:pathLst>
                <a:path w="14" h="15">
                  <a:moveTo>
                    <a:pt x="0" y="15"/>
                  </a:moveTo>
                  <a:lnTo>
                    <a:pt x="11" y="15"/>
                  </a:lnTo>
                  <a:lnTo>
                    <a:pt x="14" y="0"/>
                  </a:lnTo>
                  <a:lnTo>
                    <a:pt x="0" y="0"/>
                  </a:lnTo>
                  <a:lnTo>
                    <a:pt x="0" y="15"/>
                  </a:lnTo>
                  <a:close/>
                </a:path>
              </a:pathLst>
            </a:custGeom>
            <a:solidFill>
              <a:srgbClr val="FF7070"/>
            </a:solidFill>
            <a:ln w="0">
              <a:solidFill>
                <a:srgbClr val="000000"/>
              </a:solidFill>
              <a:prstDash val="solid"/>
              <a:round/>
              <a:headEnd/>
              <a:tailEnd/>
            </a:ln>
          </p:spPr>
          <p:txBody>
            <a:bodyPr>
              <a:prstTxWarp prst="textNoShape">
                <a:avLst/>
              </a:prstTxWarp>
            </a:bodyPr>
            <a:lstStyle/>
            <a:p>
              <a:endParaRPr lang="en-US"/>
            </a:p>
          </p:txBody>
        </p:sp>
        <p:sp>
          <p:nvSpPr>
            <p:cNvPr id="629892" name="Line 132"/>
            <p:cNvSpPr>
              <a:spLocks noChangeShapeType="1"/>
            </p:cNvSpPr>
            <p:nvPr/>
          </p:nvSpPr>
          <p:spPr bwMode="auto">
            <a:xfrm>
              <a:off x="2090"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3" name="Line 133"/>
            <p:cNvSpPr>
              <a:spLocks noChangeShapeType="1"/>
            </p:cNvSpPr>
            <p:nvPr/>
          </p:nvSpPr>
          <p:spPr bwMode="auto">
            <a:xfrm>
              <a:off x="2149"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4" name="Line 134"/>
            <p:cNvSpPr>
              <a:spLocks noChangeShapeType="1"/>
            </p:cNvSpPr>
            <p:nvPr/>
          </p:nvSpPr>
          <p:spPr bwMode="auto">
            <a:xfrm>
              <a:off x="2143"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5" name="Line 135"/>
            <p:cNvSpPr>
              <a:spLocks noChangeShapeType="1"/>
            </p:cNvSpPr>
            <p:nvPr/>
          </p:nvSpPr>
          <p:spPr bwMode="auto">
            <a:xfrm>
              <a:off x="2114"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6" name="Line 136"/>
            <p:cNvSpPr>
              <a:spLocks noChangeShapeType="1"/>
            </p:cNvSpPr>
            <p:nvPr/>
          </p:nvSpPr>
          <p:spPr bwMode="auto">
            <a:xfrm>
              <a:off x="2138"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7" name="Line 137"/>
            <p:cNvSpPr>
              <a:spLocks noChangeShapeType="1"/>
            </p:cNvSpPr>
            <p:nvPr/>
          </p:nvSpPr>
          <p:spPr bwMode="auto">
            <a:xfrm>
              <a:off x="2134" y="2560"/>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8" name="Line 138"/>
            <p:cNvSpPr>
              <a:spLocks noChangeShapeType="1"/>
            </p:cNvSpPr>
            <p:nvPr/>
          </p:nvSpPr>
          <p:spPr bwMode="auto">
            <a:xfrm>
              <a:off x="2129"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899" name="Line 139"/>
            <p:cNvSpPr>
              <a:spLocks noChangeShapeType="1"/>
            </p:cNvSpPr>
            <p:nvPr/>
          </p:nvSpPr>
          <p:spPr bwMode="auto">
            <a:xfrm>
              <a:off x="2109"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0" name="Line 140"/>
            <p:cNvSpPr>
              <a:spLocks noChangeShapeType="1"/>
            </p:cNvSpPr>
            <p:nvPr/>
          </p:nvSpPr>
          <p:spPr bwMode="auto">
            <a:xfrm>
              <a:off x="2100"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1" name="Line 141"/>
            <p:cNvSpPr>
              <a:spLocks noChangeShapeType="1"/>
            </p:cNvSpPr>
            <p:nvPr/>
          </p:nvSpPr>
          <p:spPr bwMode="auto">
            <a:xfrm>
              <a:off x="2105"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2" name="Line 142"/>
            <p:cNvSpPr>
              <a:spLocks noChangeShapeType="1"/>
            </p:cNvSpPr>
            <p:nvPr/>
          </p:nvSpPr>
          <p:spPr bwMode="auto">
            <a:xfrm>
              <a:off x="2095"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3" name="Line 143"/>
            <p:cNvSpPr>
              <a:spLocks noChangeShapeType="1"/>
            </p:cNvSpPr>
            <p:nvPr/>
          </p:nvSpPr>
          <p:spPr bwMode="auto">
            <a:xfrm>
              <a:off x="2114" y="2537"/>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4" name="Line 144"/>
            <p:cNvSpPr>
              <a:spLocks noChangeShapeType="1"/>
            </p:cNvSpPr>
            <p:nvPr/>
          </p:nvSpPr>
          <p:spPr bwMode="auto">
            <a:xfrm>
              <a:off x="2153" y="256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5" name="Line 145"/>
            <p:cNvSpPr>
              <a:spLocks noChangeShapeType="1"/>
            </p:cNvSpPr>
            <p:nvPr/>
          </p:nvSpPr>
          <p:spPr bwMode="auto">
            <a:xfrm>
              <a:off x="2056"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6" name="Line 146"/>
            <p:cNvSpPr>
              <a:spLocks noChangeShapeType="1"/>
            </p:cNvSpPr>
            <p:nvPr/>
          </p:nvSpPr>
          <p:spPr bwMode="auto">
            <a:xfrm>
              <a:off x="2062"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7" name="Line 147"/>
            <p:cNvSpPr>
              <a:spLocks noChangeShapeType="1"/>
            </p:cNvSpPr>
            <p:nvPr/>
          </p:nvSpPr>
          <p:spPr bwMode="auto">
            <a:xfrm>
              <a:off x="2090"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8" name="Line 148"/>
            <p:cNvSpPr>
              <a:spLocks noChangeShapeType="1"/>
            </p:cNvSpPr>
            <p:nvPr/>
          </p:nvSpPr>
          <p:spPr bwMode="auto">
            <a:xfrm>
              <a:off x="2071" y="249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09" name="Line 149"/>
            <p:cNvSpPr>
              <a:spLocks noChangeShapeType="1"/>
            </p:cNvSpPr>
            <p:nvPr/>
          </p:nvSpPr>
          <p:spPr bwMode="auto">
            <a:xfrm>
              <a:off x="2076"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0" name="Line 150"/>
            <p:cNvSpPr>
              <a:spLocks noChangeShapeType="1"/>
            </p:cNvSpPr>
            <p:nvPr/>
          </p:nvSpPr>
          <p:spPr bwMode="auto">
            <a:xfrm>
              <a:off x="2081"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1" name="Line 151"/>
            <p:cNvSpPr>
              <a:spLocks noChangeShapeType="1"/>
            </p:cNvSpPr>
            <p:nvPr/>
          </p:nvSpPr>
          <p:spPr bwMode="auto">
            <a:xfrm>
              <a:off x="2086" y="2561"/>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2" name="Line 152"/>
            <p:cNvSpPr>
              <a:spLocks noChangeShapeType="1"/>
            </p:cNvSpPr>
            <p:nvPr/>
          </p:nvSpPr>
          <p:spPr bwMode="auto">
            <a:xfrm>
              <a:off x="2090"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3" name="Line 153"/>
            <p:cNvSpPr>
              <a:spLocks noChangeShapeType="1"/>
            </p:cNvSpPr>
            <p:nvPr/>
          </p:nvSpPr>
          <p:spPr bwMode="auto">
            <a:xfrm>
              <a:off x="2095"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4" name="Line 154"/>
            <p:cNvSpPr>
              <a:spLocks noChangeShapeType="1"/>
            </p:cNvSpPr>
            <p:nvPr/>
          </p:nvSpPr>
          <p:spPr bwMode="auto">
            <a:xfrm>
              <a:off x="2081"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5" name="Line 155"/>
            <p:cNvSpPr>
              <a:spLocks noChangeShapeType="1"/>
            </p:cNvSpPr>
            <p:nvPr/>
          </p:nvSpPr>
          <p:spPr bwMode="auto">
            <a:xfrm>
              <a:off x="2076"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6" name="Line 156"/>
            <p:cNvSpPr>
              <a:spLocks noChangeShapeType="1"/>
            </p:cNvSpPr>
            <p:nvPr/>
          </p:nvSpPr>
          <p:spPr bwMode="auto">
            <a:xfrm>
              <a:off x="2109"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7" name="Line 157"/>
            <p:cNvSpPr>
              <a:spLocks noChangeShapeType="1"/>
            </p:cNvSpPr>
            <p:nvPr/>
          </p:nvSpPr>
          <p:spPr bwMode="auto">
            <a:xfrm>
              <a:off x="2114"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8" name="Line 158"/>
            <p:cNvSpPr>
              <a:spLocks noChangeShapeType="1"/>
            </p:cNvSpPr>
            <p:nvPr/>
          </p:nvSpPr>
          <p:spPr bwMode="auto">
            <a:xfrm>
              <a:off x="2066"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19" name="Line 159"/>
            <p:cNvSpPr>
              <a:spLocks noChangeShapeType="1"/>
            </p:cNvSpPr>
            <p:nvPr/>
          </p:nvSpPr>
          <p:spPr bwMode="auto">
            <a:xfrm>
              <a:off x="2125"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0" name="Line 160"/>
            <p:cNvSpPr>
              <a:spLocks noChangeShapeType="1"/>
            </p:cNvSpPr>
            <p:nvPr/>
          </p:nvSpPr>
          <p:spPr bwMode="auto">
            <a:xfrm>
              <a:off x="2129"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1" name="Line 161"/>
            <p:cNvSpPr>
              <a:spLocks noChangeShapeType="1"/>
            </p:cNvSpPr>
            <p:nvPr/>
          </p:nvSpPr>
          <p:spPr bwMode="auto">
            <a:xfrm>
              <a:off x="2134"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2" name="Line 162"/>
            <p:cNvSpPr>
              <a:spLocks noChangeShapeType="1"/>
            </p:cNvSpPr>
            <p:nvPr/>
          </p:nvSpPr>
          <p:spPr bwMode="auto">
            <a:xfrm>
              <a:off x="2062" y="2562"/>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3" name="Line 163"/>
            <p:cNvSpPr>
              <a:spLocks noChangeShapeType="1"/>
            </p:cNvSpPr>
            <p:nvPr/>
          </p:nvSpPr>
          <p:spPr bwMode="auto">
            <a:xfrm>
              <a:off x="2143"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4" name="Line 164"/>
            <p:cNvSpPr>
              <a:spLocks noChangeShapeType="1"/>
            </p:cNvSpPr>
            <p:nvPr/>
          </p:nvSpPr>
          <p:spPr bwMode="auto">
            <a:xfrm>
              <a:off x="2149"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5" name="Line 165"/>
            <p:cNvSpPr>
              <a:spLocks noChangeShapeType="1"/>
            </p:cNvSpPr>
            <p:nvPr/>
          </p:nvSpPr>
          <p:spPr bwMode="auto">
            <a:xfrm>
              <a:off x="2056" y="2562"/>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6" name="Line 166"/>
            <p:cNvSpPr>
              <a:spLocks noChangeShapeType="1"/>
            </p:cNvSpPr>
            <p:nvPr/>
          </p:nvSpPr>
          <p:spPr bwMode="auto">
            <a:xfrm>
              <a:off x="2056" y="2515"/>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7" name="Line 167"/>
            <p:cNvSpPr>
              <a:spLocks noChangeShapeType="1"/>
            </p:cNvSpPr>
            <p:nvPr/>
          </p:nvSpPr>
          <p:spPr bwMode="auto">
            <a:xfrm>
              <a:off x="2062"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8" name="Line 168"/>
            <p:cNvSpPr>
              <a:spLocks noChangeShapeType="1"/>
            </p:cNvSpPr>
            <p:nvPr/>
          </p:nvSpPr>
          <p:spPr bwMode="auto">
            <a:xfrm>
              <a:off x="206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29" name="Line 169"/>
            <p:cNvSpPr>
              <a:spLocks noChangeShapeType="1"/>
            </p:cNvSpPr>
            <p:nvPr/>
          </p:nvSpPr>
          <p:spPr bwMode="auto">
            <a:xfrm>
              <a:off x="2071"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0" name="Line 170"/>
            <p:cNvSpPr>
              <a:spLocks noChangeShapeType="1"/>
            </p:cNvSpPr>
            <p:nvPr/>
          </p:nvSpPr>
          <p:spPr bwMode="auto">
            <a:xfrm>
              <a:off x="207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1" name="Line 171"/>
            <p:cNvSpPr>
              <a:spLocks noChangeShapeType="1"/>
            </p:cNvSpPr>
            <p:nvPr/>
          </p:nvSpPr>
          <p:spPr bwMode="auto">
            <a:xfrm>
              <a:off x="2081"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2" name="Line 172"/>
            <p:cNvSpPr>
              <a:spLocks noChangeShapeType="1"/>
            </p:cNvSpPr>
            <p:nvPr/>
          </p:nvSpPr>
          <p:spPr bwMode="auto">
            <a:xfrm>
              <a:off x="2086"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3" name="Line 173"/>
            <p:cNvSpPr>
              <a:spLocks noChangeShapeType="1"/>
            </p:cNvSpPr>
            <p:nvPr/>
          </p:nvSpPr>
          <p:spPr bwMode="auto">
            <a:xfrm>
              <a:off x="2120"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4" name="Line 174"/>
            <p:cNvSpPr>
              <a:spLocks noChangeShapeType="1"/>
            </p:cNvSpPr>
            <p:nvPr/>
          </p:nvSpPr>
          <p:spPr bwMode="auto">
            <a:xfrm>
              <a:off x="2095" y="2515"/>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5" name="Line 175"/>
            <p:cNvSpPr>
              <a:spLocks noChangeShapeType="1"/>
            </p:cNvSpPr>
            <p:nvPr/>
          </p:nvSpPr>
          <p:spPr bwMode="auto">
            <a:xfrm>
              <a:off x="2100"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6" name="Line 176"/>
            <p:cNvSpPr>
              <a:spLocks noChangeShapeType="1"/>
            </p:cNvSpPr>
            <p:nvPr/>
          </p:nvSpPr>
          <p:spPr bwMode="auto">
            <a:xfrm>
              <a:off x="2105"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7" name="Line 177"/>
            <p:cNvSpPr>
              <a:spLocks noChangeShapeType="1"/>
            </p:cNvSpPr>
            <p:nvPr/>
          </p:nvSpPr>
          <p:spPr bwMode="auto">
            <a:xfrm>
              <a:off x="2109" y="2514"/>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8" name="Line 178"/>
            <p:cNvSpPr>
              <a:spLocks noChangeShapeType="1"/>
            </p:cNvSpPr>
            <p:nvPr/>
          </p:nvSpPr>
          <p:spPr bwMode="auto">
            <a:xfrm>
              <a:off x="2114"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39" name="Line 179"/>
            <p:cNvSpPr>
              <a:spLocks noChangeShapeType="1"/>
            </p:cNvSpPr>
            <p:nvPr/>
          </p:nvSpPr>
          <p:spPr bwMode="auto">
            <a:xfrm>
              <a:off x="2120"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0" name="Line 180"/>
            <p:cNvSpPr>
              <a:spLocks noChangeShapeType="1"/>
            </p:cNvSpPr>
            <p:nvPr/>
          </p:nvSpPr>
          <p:spPr bwMode="auto">
            <a:xfrm>
              <a:off x="2125"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1" name="Line 181"/>
            <p:cNvSpPr>
              <a:spLocks noChangeShapeType="1"/>
            </p:cNvSpPr>
            <p:nvPr/>
          </p:nvSpPr>
          <p:spPr bwMode="auto">
            <a:xfrm>
              <a:off x="2129" y="2514"/>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2" name="Line 182"/>
            <p:cNvSpPr>
              <a:spLocks noChangeShapeType="1"/>
            </p:cNvSpPr>
            <p:nvPr/>
          </p:nvSpPr>
          <p:spPr bwMode="auto">
            <a:xfrm>
              <a:off x="2134"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3" name="Line 183"/>
            <p:cNvSpPr>
              <a:spLocks noChangeShapeType="1"/>
            </p:cNvSpPr>
            <p:nvPr/>
          </p:nvSpPr>
          <p:spPr bwMode="auto">
            <a:xfrm>
              <a:off x="2138"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4" name="Line 184"/>
            <p:cNvSpPr>
              <a:spLocks noChangeShapeType="1"/>
            </p:cNvSpPr>
            <p:nvPr/>
          </p:nvSpPr>
          <p:spPr bwMode="auto">
            <a:xfrm>
              <a:off x="2143"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5" name="Line 185"/>
            <p:cNvSpPr>
              <a:spLocks noChangeShapeType="1"/>
            </p:cNvSpPr>
            <p:nvPr/>
          </p:nvSpPr>
          <p:spPr bwMode="auto">
            <a:xfrm>
              <a:off x="2149"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6" name="Line 186"/>
            <p:cNvSpPr>
              <a:spLocks noChangeShapeType="1"/>
            </p:cNvSpPr>
            <p:nvPr/>
          </p:nvSpPr>
          <p:spPr bwMode="auto">
            <a:xfrm>
              <a:off x="2153" y="2513"/>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7" name="Line 187"/>
            <p:cNvSpPr>
              <a:spLocks noChangeShapeType="1"/>
            </p:cNvSpPr>
            <p:nvPr/>
          </p:nvSpPr>
          <p:spPr bwMode="auto">
            <a:xfrm>
              <a:off x="2153"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8" name="Line 188"/>
            <p:cNvSpPr>
              <a:spLocks noChangeShapeType="1"/>
            </p:cNvSpPr>
            <p:nvPr/>
          </p:nvSpPr>
          <p:spPr bwMode="auto">
            <a:xfrm>
              <a:off x="2062"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49" name="Line 189"/>
            <p:cNvSpPr>
              <a:spLocks noChangeShapeType="1"/>
            </p:cNvSpPr>
            <p:nvPr/>
          </p:nvSpPr>
          <p:spPr bwMode="auto">
            <a:xfrm>
              <a:off x="206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0" name="Line 190"/>
            <p:cNvSpPr>
              <a:spLocks noChangeShapeType="1"/>
            </p:cNvSpPr>
            <p:nvPr/>
          </p:nvSpPr>
          <p:spPr bwMode="auto">
            <a:xfrm>
              <a:off x="2071"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1" name="Line 191"/>
            <p:cNvSpPr>
              <a:spLocks noChangeShapeType="1"/>
            </p:cNvSpPr>
            <p:nvPr/>
          </p:nvSpPr>
          <p:spPr bwMode="auto">
            <a:xfrm>
              <a:off x="2138"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2" name="Line 192"/>
            <p:cNvSpPr>
              <a:spLocks noChangeShapeType="1"/>
            </p:cNvSpPr>
            <p:nvPr/>
          </p:nvSpPr>
          <p:spPr bwMode="auto">
            <a:xfrm>
              <a:off x="2081"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3" name="Line 193"/>
            <p:cNvSpPr>
              <a:spLocks noChangeShapeType="1"/>
            </p:cNvSpPr>
            <p:nvPr/>
          </p:nvSpPr>
          <p:spPr bwMode="auto">
            <a:xfrm>
              <a:off x="2086"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4" name="Line 194"/>
            <p:cNvSpPr>
              <a:spLocks noChangeShapeType="1"/>
            </p:cNvSpPr>
            <p:nvPr/>
          </p:nvSpPr>
          <p:spPr bwMode="auto">
            <a:xfrm>
              <a:off x="2134"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5" name="Line 195"/>
            <p:cNvSpPr>
              <a:spLocks noChangeShapeType="1"/>
            </p:cNvSpPr>
            <p:nvPr/>
          </p:nvSpPr>
          <p:spPr bwMode="auto">
            <a:xfrm>
              <a:off x="2125"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6" name="Line 196"/>
            <p:cNvSpPr>
              <a:spLocks noChangeShapeType="1"/>
            </p:cNvSpPr>
            <p:nvPr/>
          </p:nvSpPr>
          <p:spPr bwMode="auto">
            <a:xfrm>
              <a:off x="2105"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7" name="Line 197"/>
            <p:cNvSpPr>
              <a:spLocks noChangeShapeType="1"/>
            </p:cNvSpPr>
            <p:nvPr/>
          </p:nvSpPr>
          <p:spPr bwMode="auto">
            <a:xfrm>
              <a:off x="2100"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8" name="Line 198"/>
            <p:cNvSpPr>
              <a:spLocks noChangeShapeType="1"/>
            </p:cNvSpPr>
            <p:nvPr/>
          </p:nvSpPr>
          <p:spPr bwMode="auto">
            <a:xfrm>
              <a:off x="2120" y="2537"/>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59" name="Line 199"/>
            <p:cNvSpPr>
              <a:spLocks noChangeShapeType="1"/>
            </p:cNvSpPr>
            <p:nvPr/>
          </p:nvSpPr>
          <p:spPr bwMode="auto">
            <a:xfrm>
              <a:off x="2125" y="256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0" name="Line 200"/>
            <p:cNvSpPr>
              <a:spLocks noChangeShapeType="1"/>
            </p:cNvSpPr>
            <p:nvPr/>
          </p:nvSpPr>
          <p:spPr bwMode="auto">
            <a:xfrm>
              <a:off x="2109"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1" name="Line 201"/>
            <p:cNvSpPr>
              <a:spLocks noChangeShapeType="1"/>
            </p:cNvSpPr>
            <p:nvPr/>
          </p:nvSpPr>
          <p:spPr bwMode="auto">
            <a:xfrm>
              <a:off x="2095"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2" name="Line 202"/>
            <p:cNvSpPr>
              <a:spLocks noChangeShapeType="1"/>
            </p:cNvSpPr>
            <p:nvPr/>
          </p:nvSpPr>
          <p:spPr bwMode="auto">
            <a:xfrm>
              <a:off x="2129"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3" name="Line 203"/>
            <p:cNvSpPr>
              <a:spLocks noChangeShapeType="1"/>
            </p:cNvSpPr>
            <p:nvPr/>
          </p:nvSpPr>
          <p:spPr bwMode="auto">
            <a:xfrm>
              <a:off x="2090" y="2538"/>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4" name="Line 204"/>
            <p:cNvSpPr>
              <a:spLocks noChangeShapeType="1"/>
            </p:cNvSpPr>
            <p:nvPr/>
          </p:nvSpPr>
          <p:spPr bwMode="auto">
            <a:xfrm>
              <a:off x="207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5" name="Line 205"/>
            <p:cNvSpPr>
              <a:spLocks noChangeShapeType="1"/>
            </p:cNvSpPr>
            <p:nvPr/>
          </p:nvSpPr>
          <p:spPr bwMode="auto">
            <a:xfrm>
              <a:off x="2143"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6" name="Line 206"/>
            <p:cNvSpPr>
              <a:spLocks noChangeShapeType="1"/>
            </p:cNvSpPr>
            <p:nvPr/>
          </p:nvSpPr>
          <p:spPr bwMode="auto">
            <a:xfrm>
              <a:off x="2149" y="2537"/>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7" name="Line 207"/>
            <p:cNvSpPr>
              <a:spLocks noChangeShapeType="1"/>
            </p:cNvSpPr>
            <p:nvPr/>
          </p:nvSpPr>
          <p:spPr bwMode="auto">
            <a:xfrm>
              <a:off x="2056" y="2538"/>
              <a:ext cx="1" cy="19"/>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8" name="Line 208"/>
            <p:cNvSpPr>
              <a:spLocks noChangeShapeType="1"/>
            </p:cNvSpPr>
            <p:nvPr/>
          </p:nvSpPr>
          <p:spPr bwMode="auto">
            <a:xfrm>
              <a:off x="2153"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69" name="Line 209"/>
            <p:cNvSpPr>
              <a:spLocks noChangeShapeType="1"/>
            </p:cNvSpPr>
            <p:nvPr/>
          </p:nvSpPr>
          <p:spPr bwMode="auto">
            <a:xfrm>
              <a:off x="2138" y="2490"/>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0" name="Line 210"/>
            <p:cNvSpPr>
              <a:spLocks noChangeShapeType="1"/>
            </p:cNvSpPr>
            <p:nvPr/>
          </p:nvSpPr>
          <p:spPr bwMode="auto">
            <a:xfrm>
              <a:off x="2120" y="2491"/>
              <a:ext cx="1" cy="17"/>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1" name="Line 211"/>
            <p:cNvSpPr>
              <a:spLocks noChangeShapeType="1"/>
            </p:cNvSpPr>
            <p:nvPr/>
          </p:nvSpPr>
          <p:spPr bwMode="auto">
            <a:xfrm>
              <a:off x="2071" y="256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2" name="Line 212"/>
            <p:cNvSpPr>
              <a:spLocks noChangeShapeType="1"/>
            </p:cNvSpPr>
            <p:nvPr/>
          </p:nvSpPr>
          <p:spPr bwMode="auto">
            <a:xfrm>
              <a:off x="2105"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3" name="Line 213"/>
            <p:cNvSpPr>
              <a:spLocks noChangeShapeType="1"/>
            </p:cNvSpPr>
            <p:nvPr/>
          </p:nvSpPr>
          <p:spPr bwMode="auto">
            <a:xfrm>
              <a:off x="2100"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4" name="Line 214"/>
            <p:cNvSpPr>
              <a:spLocks noChangeShapeType="1"/>
            </p:cNvSpPr>
            <p:nvPr/>
          </p:nvSpPr>
          <p:spPr bwMode="auto">
            <a:xfrm>
              <a:off x="2066" y="2492"/>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5" name="Line 215"/>
            <p:cNvSpPr>
              <a:spLocks noChangeShapeType="1"/>
            </p:cNvSpPr>
            <p:nvPr/>
          </p:nvSpPr>
          <p:spPr bwMode="auto">
            <a:xfrm>
              <a:off x="2086" y="2491"/>
              <a:ext cx="1" cy="18"/>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6" name="Line 216"/>
            <p:cNvSpPr>
              <a:spLocks noChangeShapeType="1"/>
            </p:cNvSpPr>
            <p:nvPr/>
          </p:nvSpPr>
          <p:spPr bwMode="auto">
            <a:xfrm flipV="1">
              <a:off x="2227" y="2562"/>
              <a:ext cx="11"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7" name="Line 217"/>
            <p:cNvSpPr>
              <a:spLocks noChangeShapeType="1"/>
            </p:cNvSpPr>
            <p:nvPr/>
          </p:nvSpPr>
          <p:spPr bwMode="auto">
            <a:xfrm>
              <a:off x="2245" y="2562"/>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8" name="Line 218"/>
            <p:cNvSpPr>
              <a:spLocks noChangeShapeType="1"/>
            </p:cNvSpPr>
            <p:nvPr/>
          </p:nvSpPr>
          <p:spPr bwMode="auto">
            <a:xfrm>
              <a:off x="2206" y="2562"/>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79" name="Line 219"/>
            <p:cNvSpPr>
              <a:spLocks noChangeShapeType="1"/>
            </p:cNvSpPr>
            <p:nvPr/>
          </p:nvSpPr>
          <p:spPr bwMode="auto">
            <a:xfrm>
              <a:off x="2227"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0" name="Line 220"/>
            <p:cNvSpPr>
              <a:spLocks noChangeShapeType="1"/>
            </p:cNvSpPr>
            <p:nvPr/>
          </p:nvSpPr>
          <p:spPr bwMode="auto">
            <a:xfrm>
              <a:off x="2206"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1" name="Line 221"/>
            <p:cNvSpPr>
              <a:spLocks noChangeShapeType="1"/>
            </p:cNvSpPr>
            <p:nvPr/>
          </p:nvSpPr>
          <p:spPr bwMode="auto">
            <a:xfrm>
              <a:off x="2245" y="2561"/>
              <a:ext cx="10"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2" name="Line 222"/>
            <p:cNvSpPr>
              <a:spLocks noChangeShapeType="1"/>
            </p:cNvSpPr>
            <p:nvPr/>
          </p:nvSpPr>
          <p:spPr bwMode="auto">
            <a:xfrm>
              <a:off x="2279" y="2565"/>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3" name="Line 223"/>
            <p:cNvSpPr>
              <a:spLocks noChangeShapeType="1"/>
            </p:cNvSpPr>
            <p:nvPr/>
          </p:nvSpPr>
          <p:spPr bwMode="auto">
            <a:xfrm>
              <a:off x="2279" y="2565"/>
              <a:ext cx="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4" name="Line 224"/>
            <p:cNvSpPr>
              <a:spLocks noChangeShapeType="1"/>
            </p:cNvSpPr>
            <p:nvPr/>
          </p:nvSpPr>
          <p:spPr bwMode="auto">
            <a:xfrm flipH="1">
              <a:off x="2286" y="2608"/>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5" name="Line 225"/>
            <p:cNvSpPr>
              <a:spLocks noChangeShapeType="1"/>
            </p:cNvSpPr>
            <p:nvPr/>
          </p:nvSpPr>
          <p:spPr bwMode="auto">
            <a:xfrm flipH="1">
              <a:off x="2286" y="2611"/>
              <a:ext cx="4" cy="1"/>
            </a:xfrm>
            <a:prstGeom prst="line">
              <a:avLst/>
            </a:prstGeom>
            <a:noFill/>
            <a:ln w="0">
              <a:solidFill>
                <a:srgbClr val="000000"/>
              </a:solidFill>
              <a:round/>
              <a:headEnd/>
              <a:tailEnd/>
            </a:ln>
          </p:spPr>
          <p:txBody>
            <a:bodyPr>
              <a:prstTxWarp prst="textNoShape">
                <a:avLst/>
              </a:prstTxWarp>
            </a:bodyPr>
            <a:lstStyle/>
            <a:p>
              <a:endParaRPr lang="en-US"/>
            </a:p>
          </p:txBody>
        </p:sp>
        <p:sp>
          <p:nvSpPr>
            <p:cNvPr id="629986" name="Freeform 226"/>
            <p:cNvSpPr>
              <a:spLocks/>
            </p:cNvSpPr>
            <p:nvPr/>
          </p:nvSpPr>
          <p:spPr bwMode="auto">
            <a:xfrm>
              <a:off x="2018" y="2461"/>
              <a:ext cx="587" cy="301"/>
            </a:xfrm>
            <a:custGeom>
              <a:avLst/>
              <a:gdLst/>
              <a:ahLst/>
              <a:cxnLst>
                <a:cxn ang="0">
                  <a:pos x="1174" y="775"/>
                </a:cxn>
                <a:cxn ang="0">
                  <a:pos x="1175" y="768"/>
                </a:cxn>
                <a:cxn ang="0">
                  <a:pos x="1175" y="759"/>
                </a:cxn>
                <a:cxn ang="0">
                  <a:pos x="1155" y="763"/>
                </a:cxn>
                <a:cxn ang="0">
                  <a:pos x="1154" y="769"/>
                </a:cxn>
                <a:cxn ang="0">
                  <a:pos x="1154" y="774"/>
                </a:cxn>
                <a:cxn ang="0">
                  <a:pos x="1149" y="779"/>
                </a:cxn>
                <a:cxn ang="0">
                  <a:pos x="1143" y="783"/>
                </a:cxn>
                <a:cxn ang="0">
                  <a:pos x="1133" y="786"/>
                </a:cxn>
                <a:cxn ang="0">
                  <a:pos x="699" y="885"/>
                </a:cxn>
                <a:cxn ang="0">
                  <a:pos x="679" y="890"/>
                </a:cxn>
                <a:cxn ang="0">
                  <a:pos x="70" y="846"/>
                </a:cxn>
                <a:cxn ang="0">
                  <a:pos x="70" y="827"/>
                </a:cxn>
                <a:cxn ang="0">
                  <a:pos x="20" y="824"/>
                </a:cxn>
                <a:cxn ang="0">
                  <a:pos x="20" y="13"/>
                </a:cxn>
                <a:cxn ang="0">
                  <a:pos x="0" y="0"/>
                </a:cxn>
                <a:cxn ang="0">
                  <a:pos x="0" y="835"/>
                </a:cxn>
                <a:cxn ang="0">
                  <a:pos x="48" y="839"/>
                </a:cxn>
                <a:cxn ang="0">
                  <a:pos x="48" y="858"/>
                </a:cxn>
                <a:cxn ang="0">
                  <a:pos x="679" y="903"/>
                </a:cxn>
                <a:cxn ang="0">
                  <a:pos x="1130" y="801"/>
                </a:cxn>
                <a:cxn ang="0">
                  <a:pos x="1149" y="797"/>
                </a:cxn>
                <a:cxn ang="0">
                  <a:pos x="1161" y="791"/>
                </a:cxn>
                <a:cxn ang="0">
                  <a:pos x="1169" y="783"/>
                </a:cxn>
                <a:cxn ang="0">
                  <a:pos x="1174" y="775"/>
                </a:cxn>
              </a:cxnLst>
              <a:rect l="0" t="0" r="r" b="b"/>
              <a:pathLst>
                <a:path w="1175" h="903">
                  <a:moveTo>
                    <a:pt x="1174" y="775"/>
                  </a:moveTo>
                  <a:lnTo>
                    <a:pt x="1175" y="768"/>
                  </a:lnTo>
                  <a:lnTo>
                    <a:pt x="1175" y="759"/>
                  </a:lnTo>
                  <a:lnTo>
                    <a:pt x="1155" y="763"/>
                  </a:lnTo>
                  <a:lnTo>
                    <a:pt x="1154" y="769"/>
                  </a:lnTo>
                  <a:lnTo>
                    <a:pt x="1154" y="774"/>
                  </a:lnTo>
                  <a:lnTo>
                    <a:pt x="1149" y="779"/>
                  </a:lnTo>
                  <a:lnTo>
                    <a:pt x="1143" y="783"/>
                  </a:lnTo>
                  <a:lnTo>
                    <a:pt x="1133" y="786"/>
                  </a:lnTo>
                  <a:lnTo>
                    <a:pt x="699" y="885"/>
                  </a:lnTo>
                  <a:lnTo>
                    <a:pt x="679" y="890"/>
                  </a:lnTo>
                  <a:lnTo>
                    <a:pt x="70" y="846"/>
                  </a:lnTo>
                  <a:lnTo>
                    <a:pt x="70" y="827"/>
                  </a:lnTo>
                  <a:lnTo>
                    <a:pt x="20" y="824"/>
                  </a:lnTo>
                  <a:lnTo>
                    <a:pt x="20" y="13"/>
                  </a:lnTo>
                  <a:lnTo>
                    <a:pt x="0" y="0"/>
                  </a:lnTo>
                  <a:lnTo>
                    <a:pt x="0" y="835"/>
                  </a:lnTo>
                  <a:lnTo>
                    <a:pt x="48" y="839"/>
                  </a:lnTo>
                  <a:lnTo>
                    <a:pt x="48" y="858"/>
                  </a:lnTo>
                  <a:lnTo>
                    <a:pt x="679" y="903"/>
                  </a:lnTo>
                  <a:lnTo>
                    <a:pt x="1130" y="801"/>
                  </a:lnTo>
                  <a:lnTo>
                    <a:pt x="1149" y="797"/>
                  </a:lnTo>
                  <a:lnTo>
                    <a:pt x="1161" y="791"/>
                  </a:lnTo>
                  <a:lnTo>
                    <a:pt x="1169" y="783"/>
                  </a:lnTo>
                  <a:lnTo>
                    <a:pt x="1174" y="77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87" name="Freeform 227"/>
            <p:cNvSpPr>
              <a:spLocks/>
            </p:cNvSpPr>
            <p:nvPr/>
          </p:nvSpPr>
          <p:spPr bwMode="auto">
            <a:xfrm>
              <a:off x="2017" y="2448"/>
              <a:ext cx="620" cy="271"/>
            </a:xfrm>
            <a:custGeom>
              <a:avLst/>
              <a:gdLst/>
              <a:ahLst/>
              <a:cxnLst>
                <a:cxn ang="0">
                  <a:pos x="1175" y="812"/>
                </a:cxn>
                <a:cxn ang="0">
                  <a:pos x="1240" y="797"/>
                </a:cxn>
                <a:cxn ang="0">
                  <a:pos x="1240" y="109"/>
                </a:cxn>
                <a:cxn ang="0">
                  <a:pos x="682" y="0"/>
                </a:cxn>
                <a:cxn ang="0">
                  <a:pos x="0" y="37"/>
                </a:cxn>
                <a:cxn ang="0">
                  <a:pos x="20" y="50"/>
                </a:cxn>
                <a:cxn ang="0">
                  <a:pos x="677" y="14"/>
                </a:cxn>
                <a:cxn ang="0">
                  <a:pos x="708" y="21"/>
                </a:cxn>
                <a:cxn ang="0">
                  <a:pos x="1203" y="118"/>
                </a:cxn>
                <a:cxn ang="0">
                  <a:pos x="1221" y="121"/>
                </a:cxn>
                <a:cxn ang="0">
                  <a:pos x="1221" y="787"/>
                </a:cxn>
                <a:cxn ang="0">
                  <a:pos x="1203" y="790"/>
                </a:cxn>
                <a:cxn ang="0">
                  <a:pos x="1175" y="796"/>
                </a:cxn>
                <a:cxn ang="0">
                  <a:pos x="1175" y="812"/>
                </a:cxn>
              </a:cxnLst>
              <a:rect l="0" t="0" r="r" b="b"/>
              <a:pathLst>
                <a:path w="1240" h="812">
                  <a:moveTo>
                    <a:pt x="1175" y="812"/>
                  </a:moveTo>
                  <a:lnTo>
                    <a:pt x="1240" y="797"/>
                  </a:lnTo>
                  <a:lnTo>
                    <a:pt x="1240" y="109"/>
                  </a:lnTo>
                  <a:lnTo>
                    <a:pt x="682" y="0"/>
                  </a:lnTo>
                  <a:lnTo>
                    <a:pt x="0" y="37"/>
                  </a:lnTo>
                  <a:lnTo>
                    <a:pt x="20" y="50"/>
                  </a:lnTo>
                  <a:lnTo>
                    <a:pt x="677" y="14"/>
                  </a:lnTo>
                  <a:lnTo>
                    <a:pt x="708" y="21"/>
                  </a:lnTo>
                  <a:lnTo>
                    <a:pt x="1203" y="118"/>
                  </a:lnTo>
                  <a:lnTo>
                    <a:pt x="1221" y="121"/>
                  </a:lnTo>
                  <a:lnTo>
                    <a:pt x="1221" y="787"/>
                  </a:lnTo>
                  <a:lnTo>
                    <a:pt x="1203" y="790"/>
                  </a:lnTo>
                  <a:lnTo>
                    <a:pt x="1175" y="796"/>
                  </a:lnTo>
                  <a:lnTo>
                    <a:pt x="1175" y="812"/>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88" name="Freeform 228"/>
            <p:cNvSpPr>
              <a:spLocks/>
            </p:cNvSpPr>
            <p:nvPr/>
          </p:nvSpPr>
          <p:spPr bwMode="auto">
            <a:xfrm>
              <a:off x="2227" y="2541"/>
              <a:ext cx="87" cy="5"/>
            </a:xfrm>
            <a:custGeom>
              <a:avLst/>
              <a:gdLst/>
              <a:ahLst/>
              <a:cxnLst>
                <a:cxn ang="0">
                  <a:pos x="51" y="15"/>
                </a:cxn>
                <a:cxn ang="0">
                  <a:pos x="118" y="13"/>
                </a:cxn>
                <a:cxn ang="0">
                  <a:pos x="118" y="12"/>
                </a:cxn>
                <a:cxn ang="0">
                  <a:pos x="175" y="12"/>
                </a:cxn>
                <a:cxn ang="0">
                  <a:pos x="175" y="0"/>
                </a:cxn>
                <a:cxn ang="0">
                  <a:pos x="0" y="3"/>
                </a:cxn>
                <a:cxn ang="0">
                  <a:pos x="0" y="13"/>
                </a:cxn>
                <a:cxn ang="0">
                  <a:pos x="51" y="13"/>
                </a:cxn>
                <a:cxn ang="0">
                  <a:pos x="51" y="15"/>
                </a:cxn>
              </a:cxnLst>
              <a:rect l="0" t="0" r="r" b="b"/>
              <a:pathLst>
                <a:path w="175" h="15">
                  <a:moveTo>
                    <a:pt x="51" y="15"/>
                  </a:moveTo>
                  <a:lnTo>
                    <a:pt x="118" y="13"/>
                  </a:lnTo>
                  <a:lnTo>
                    <a:pt x="118" y="12"/>
                  </a:lnTo>
                  <a:lnTo>
                    <a:pt x="175" y="12"/>
                  </a:lnTo>
                  <a:lnTo>
                    <a:pt x="175" y="0"/>
                  </a:lnTo>
                  <a:lnTo>
                    <a:pt x="0" y="3"/>
                  </a:lnTo>
                  <a:lnTo>
                    <a:pt x="0" y="13"/>
                  </a:lnTo>
                  <a:lnTo>
                    <a:pt x="51" y="13"/>
                  </a:lnTo>
                  <a:lnTo>
                    <a:pt x="51" y="15"/>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89" name="Freeform 229"/>
            <p:cNvSpPr>
              <a:spLocks/>
            </p:cNvSpPr>
            <p:nvPr/>
          </p:nvSpPr>
          <p:spPr bwMode="auto">
            <a:xfrm>
              <a:off x="2331" y="2588"/>
              <a:ext cx="4" cy="17"/>
            </a:xfrm>
            <a:custGeom>
              <a:avLst/>
              <a:gdLst/>
              <a:ahLst/>
              <a:cxnLst>
                <a:cxn ang="0">
                  <a:pos x="8" y="0"/>
                </a:cxn>
                <a:cxn ang="0">
                  <a:pos x="0" y="51"/>
                </a:cxn>
                <a:cxn ang="0">
                  <a:pos x="8" y="51"/>
                </a:cxn>
                <a:cxn ang="0">
                  <a:pos x="8" y="0"/>
                </a:cxn>
              </a:cxnLst>
              <a:rect l="0" t="0" r="r" b="b"/>
              <a:pathLst>
                <a:path w="8" h="51">
                  <a:moveTo>
                    <a:pt x="8" y="0"/>
                  </a:moveTo>
                  <a:lnTo>
                    <a:pt x="0" y="51"/>
                  </a:lnTo>
                  <a:lnTo>
                    <a:pt x="8" y="51"/>
                  </a:lnTo>
                  <a:lnTo>
                    <a:pt x="8" y="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0" name="Freeform 230"/>
            <p:cNvSpPr>
              <a:spLocks/>
            </p:cNvSpPr>
            <p:nvPr/>
          </p:nvSpPr>
          <p:spPr bwMode="auto">
            <a:xfrm>
              <a:off x="2329" y="2559"/>
              <a:ext cx="6" cy="16"/>
            </a:xfrm>
            <a:custGeom>
              <a:avLst/>
              <a:gdLst/>
              <a:ahLst/>
              <a:cxnLst>
                <a:cxn ang="0">
                  <a:pos x="0" y="50"/>
                </a:cxn>
                <a:cxn ang="0">
                  <a:pos x="11" y="50"/>
                </a:cxn>
                <a:cxn ang="0">
                  <a:pos x="11" y="0"/>
                </a:cxn>
                <a:cxn ang="0">
                  <a:pos x="0" y="50"/>
                </a:cxn>
              </a:cxnLst>
              <a:rect l="0" t="0" r="r" b="b"/>
              <a:pathLst>
                <a:path w="11" h="50">
                  <a:moveTo>
                    <a:pt x="0" y="50"/>
                  </a:moveTo>
                  <a:lnTo>
                    <a:pt x="11" y="50"/>
                  </a:lnTo>
                  <a:lnTo>
                    <a:pt x="11" y="0"/>
                  </a:lnTo>
                  <a:lnTo>
                    <a:pt x="0" y="50"/>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1" name="Freeform 231"/>
            <p:cNvSpPr>
              <a:spLocks/>
            </p:cNvSpPr>
            <p:nvPr/>
          </p:nvSpPr>
          <p:spPr bwMode="auto">
            <a:xfrm>
              <a:off x="2286" y="2593"/>
              <a:ext cx="29" cy="8"/>
            </a:xfrm>
            <a:custGeom>
              <a:avLst/>
              <a:gdLst/>
              <a:ahLst/>
              <a:cxnLst>
                <a:cxn ang="0">
                  <a:pos x="0" y="24"/>
                </a:cxn>
                <a:cxn ang="0">
                  <a:pos x="7" y="0"/>
                </a:cxn>
                <a:cxn ang="0">
                  <a:pos x="58" y="1"/>
                </a:cxn>
                <a:cxn ang="0">
                  <a:pos x="52" y="25"/>
                </a:cxn>
                <a:cxn ang="0">
                  <a:pos x="0" y="24"/>
                </a:cxn>
              </a:cxnLst>
              <a:rect l="0" t="0" r="r" b="b"/>
              <a:pathLst>
                <a:path w="58" h="25">
                  <a:moveTo>
                    <a:pt x="0" y="24"/>
                  </a:moveTo>
                  <a:lnTo>
                    <a:pt x="7" y="0"/>
                  </a:lnTo>
                  <a:lnTo>
                    <a:pt x="58" y="1"/>
                  </a:lnTo>
                  <a:lnTo>
                    <a:pt x="52" y="25"/>
                  </a:lnTo>
                  <a:lnTo>
                    <a:pt x="0" y="2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2" name="Freeform 232"/>
            <p:cNvSpPr>
              <a:spLocks/>
            </p:cNvSpPr>
            <p:nvPr/>
          </p:nvSpPr>
          <p:spPr bwMode="auto">
            <a:xfrm>
              <a:off x="2210" y="2564"/>
              <a:ext cx="28" cy="11"/>
            </a:xfrm>
            <a:custGeom>
              <a:avLst/>
              <a:gdLst/>
              <a:ahLst/>
              <a:cxnLst>
                <a:cxn ang="0">
                  <a:pos x="17" y="24"/>
                </a:cxn>
                <a:cxn ang="0">
                  <a:pos x="18" y="19"/>
                </a:cxn>
                <a:cxn ang="0">
                  <a:pos x="21" y="14"/>
                </a:cxn>
                <a:cxn ang="0">
                  <a:pos x="24" y="9"/>
                </a:cxn>
                <a:cxn ang="0">
                  <a:pos x="32" y="5"/>
                </a:cxn>
                <a:cxn ang="0">
                  <a:pos x="38" y="3"/>
                </a:cxn>
                <a:cxn ang="0">
                  <a:pos x="46" y="2"/>
                </a:cxn>
                <a:cxn ang="0">
                  <a:pos x="57" y="1"/>
                </a:cxn>
                <a:cxn ang="0">
                  <a:pos x="46" y="0"/>
                </a:cxn>
                <a:cxn ang="0">
                  <a:pos x="37" y="0"/>
                </a:cxn>
                <a:cxn ang="0">
                  <a:pos x="26" y="1"/>
                </a:cxn>
                <a:cxn ang="0">
                  <a:pos x="18" y="4"/>
                </a:cxn>
                <a:cxn ang="0">
                  <a:pos x="12" y="9"/>
                </a:cxn>
                <a:cxn ang="0">
                  <a:pos x="6" y="15"/>
                </a:cxn>
                <a:cxn ang="0">
                  <a:pos x="0" y="35"/>
                </a:cxn>
                <a:cxn ang="0">
                  <a:pos x="14" y="35"/>
                </a:cxn>
                <a:cxn ang="0">
                  <a:pos x="17" y="24"/>
                </a:cxn>
              </a:cxnLst>
              <a:rect l="0" t="0" r="r" b="b"/>
              <a:pathLst>
                <a:path w="57" h="35">
                  <a:moveTo>
                    <a:pt x="17" y="24"/>
                  </a:moveTo>
                  <a:lnTo>
                    <a:pt x="18" y="19"/>
                  </a:lnTo>
                  <a:lnTo>
                    <a:pt x="21" y="14"/>
                  </a:lnTo>
                  <a:lnTo>
                    <a:pt x="24" y="9"/>
                  </a:lnTo>
                  <a:lnTo>
                    <a:pt x="32" y="5"/>
                  </a:lnTo>
                  <a:lnTo>
                    <a:pt x="38" y="3"/>
                  </a:lnTo>
                  <a:lnTo>
                    <a:pt x="46" y="2"/>
                  </a:lnTo>
                  <a:lnTo>
                    <a:pt x="57" y="1"/>
                  </a:lnTo>
                  <a:lnTo>
                    <a:pt x="46" y="0"/>
                  </a:lnTo>
                  <a:lnTo>
                    <a:pt x="37" y="0"/>
                  </a:lnTo>
                  <a:lnTo>
                    <a:pt x="26" y="1"/>
                  </a:lnTo>
                  <a:lnTo>
                    <a:pt x="18" y="4"/>
                  </a:lnTo>
                  <a:lnTo>
                    <a:pt x="12" y="9"/>
                  </a:lnTo>
                  <a:lnTo>
                    <a:pt x="6" y="15"/>
                  </a:lnTo>
                  <a:lnTo>
                    <a:pt x="0" y="35"/>
                  </a:lnTo>
                  <a:lnTo>
                    <a:pt x="14" y="35"/>
                  </a:lnTo>
                  <a:lnTo>
                    <a:pt x="17" y="2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3" name="Freeform 233"/>
            <p:cNvSpPr>
              <a:spLocks/>
            </p:cNvSpPr>
            <p:nvPr/>
          </p:nvSpPr>
          <p:spPr bwMode="auto">
            <a:xfrm>
              <a:off x="2221" y="2566"/>
              <a:ext cx="24" cy="11"/>
            </a:xfrm>
            <a:custGeom>
              <a:avLst/>
              <a:gdLst/>
              <a:ahLst/>
              <a:cxnLst>
                <a:cxn ang="0">
                  <a:pos x="0" y="28"/>
                </a:cxn>
                <a:cxn ang="0">
                  <a:pos x="8" y="33"/>
                </a:cxn>
                <a:cxn ang="0">
                  <a:pos x="19" y="35"/>
                </a:cxn>
                <a:cxn ang="0">
                  <a:pos x="30" y="35"/>
                </a:cxn>
                <a:cxn ang="0">
                  <a:pos x="39" y="32"/>
                </a:cxn>
                <a:cxn ang="0">
                  <a:pos x="47" y="27"/>
                </a:cxn>
                <a:cxn ang="0">
                  <a:pos x="50" y="20"/>
                </a:cxn>
                <a:cxn ang="0">
                  <a:pos x="48" y="13"/>
                </a:cxn>
                <a:cxn ang="0">
                  <a:pos x="44" y="7"/>
                </a:cxn>
                <a:cxn ang="0">
                  <a:pos x="34" y="3"/>
                </a:cxn>
                <a:cxn ang="0">
                  <a:pos x="24" y="0"/>
                </a:cxn>
                <a:cxn ang="0">
                  <a:pos x="14" y="2"/>
                </a:cxn>
                <a:cxn ang="0">
                  <a:pos x="5" y="5"/>
                </a:cxn>
                <a:cxn ang="0">
                  <a:pos x="13" y="3"/>
                </a:cxn>
                <a:cxn ang="0">
                  <a:pos x="22" y="3"/>
                </a:cxn>
                <a:cxn ang="0">
                  <a:pos x="30" y="4"/>
                </a:cxn>
                <a:cxn ang="0">
                  <a:pos x="36" y="7"/>
                </a:cxn>
                <a:cxn ang="0">
                  <a:pos x="41" y="11"/>
                </a:cxn>
                <a:cxn ang="0">
                  <a:pos x="42" y="17"/>
                </a:cxn>
                <a:cxn ang="0">
                  <a:pos x="41" y="22"/>
                </a:cxn>
                <a:cxn ang="0">
                  <a:pos x="37" y="27"/>
                </a:cxn>
                <a:cxn ang="0">
                  <a:pos x="31" y="30"/>
                </a:cxn>
                <a:cxn ang="0">
                  <a:pos x="24" y="32"/>
                </a:cxn>
                <a:cxn ang="0">
                  <a:pos x="16" y="33"/>
                </a:cxn>
                <a:cxn ang="0">
                  <a:pos x="8" y="31"/>
                </a:cxn>
                <a:cxn ang="0">
                  <a:pos x="0" y="28"/>
                </a:cxn>
              </a:cxnLst>
              <a:rect l="0" t="0" r="r" b="b"/>
              <a:pathLst>
                <a:path w="50" h="35">
                  <a:moveTo>
                    <a:pt x="0" y="28"/>
                  </a:moveTo>
                  <a:lnTo>
                    <a:pt x="8" y="33"/>
                  </a:lnTo>
                  <a:lnTo>
                    <a:pt x="19" y="35"/>
                  </a:lnTo>
                  <a:lnTo>
                    <a:pt x="30" y="35"/>
                  </a:lnTo>
                  <a:lnTo>
                    <a:pt x="39" y="32"/>
                  </a:lnTo>
                  <a:lnTo>
                    <a:pt x="47" y="27"/>
                  </a:lnTo>
                  <a:lnTo>
                    <a:pt x="50" y="20"/>
                  </a:lnTo>
                  <a:lnTo>
                    <a:pt x="48" y="13"/>
                  </a:lnTo>
                  <a:lnTo>
                    <a:pt x="44" y="7"/>
                  </a:lnTo>
                  <a:lnTo>
                    <a:pt x="34" y="3"/>
                  </a:lnTo>
                  <a:lnTo>
                    <a:pt x="24" y="0"/>
                  </a:lnTo>
                  <a:lnTo>
                    <a:pt x="14" y="2"/>
                  </a:lnTo>
                  <a:lnTo>
                    <a:pt x="5" y="5"/>
                  </a:lnTo>
                  <a:lnTo>
                    <a:pt x="13" y="3"/>
                  </a:lnTo>
                  <a:lnTo>
                    <a:pt x="22" y="3"/>
                  </a:lnTo>
                  <a:lnTo>
                    <a:pt x="30" y="4"/>
                  </a:lnTo>
                  <a:lnTo>
                    <a:pt x="36" y="7"/>
                  </a:lnTo>
                  <a:lnTo>
                    <a:pt x="41" y="11"/>
                  </a:lnTo>
                  <a:lnTo>
                    <a:pt x="42" y="17"/>
                  </a:lnTo>
                  <a:lnTo>
                    <a:pt x="41" y="22"/>
                  </a:lnTo>
                  <a:lnTo>
                    <a:pt x="37" y="27"/>
                  </a:lnTo>
                  <a:lnTo>
                    <a:pt x="31" y="30"/>
                  </a:lnTo>
                  <a:lnTo>
                    <a:pt x="24" y="32"/>
                  </a:lnTo>
                  <a:lnTo>
                    <a:pt x="16" y="33"/>
                  </a:lnTo>
                  <a:lnTo>
                    <a:pt x="8" y="31"/>
                  </a:lnTo>
                  <a:lnTo>
                    <a:pt x="0" y="2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4" name="Freeform 234"/>
            <p:cNvSpPr>
              <a:spLocks/>
            </p:cNvSpPr>
            <p:nvPr/>
          </p:nvSpPr>
          <p:spPr bwMode="auto">
            <a:xfrm>
              <a:off x="2214" y="2594"/>
              <a:ext cx="24" cy="10"/>
            </a:xfrm>
            <a:custGeom>
              <a:avLst/>
              <a:gdLst/>
              <a:ahLst/>
              <a:cxnLst>
                <a:cxn ang="0">
                  <a:pos x="0" y="31"/>
                </a:cxn>
                <a:cxn ang="0">
                  <a:pos x="11" y="32"/>
                </a:cxn>
                <a:cxn ang="0">
                  <a:pos x="14" y="24"/>
                </a:cxn>
                <a:cxn ang="0">
                  <a:pos x="11" y="21"/>
                </a:cxn>
                <a:cxn ang="0">
                  <a:pos x="11" y="13"/>
                </a:cxn>
                <a:cxn ang="0">
                  <a:pos x="15" y="9"/>
                </a:cxn>
                <a:cxn ang="0">
                  <a:pos x="23" y="4"/>
                </a:cxn>
                <a:cxn ang="0">
                  <a:pos x="28" y="3"/>
                </a:cxn>
                <a:cxn ang="0">
                  <a:pos x="34" y="2"/>
                </a:cxn>
                <a:cxn ang="0">
                  <a:pos x="37" y="2"/>
                </a:cxn>
                <a:cxn ang="0">
                  <a:pos x="46" y="3"/>
                </a:cxn>
                <a:cxn ang="0">
                  <a:pos x="37" y="0"/>
                </a:cxn>
                <a:cxn ang="0">
                  <a:pos x="28" y="0"/>
                </a:cxn>
                <a:cxn ang="0">
                  <a:pos x="20" y="1"/>
                </a:cxn>
                <a:cxn ang="0">
                  <a:pos x="12" y="4"/>
                </a:cxn>
                <a:cxn ang="0">
                  <a:pos x="8" y="10"/>
                </a:cxn>
                <a:cxn ang="0">
                  <a:pos x="3" y="16"/>
                </a:cxn>
                <a:cxn ang="0">
                  <a:pos x="0" y="31"/>
                </a:cxn>
              </a:cxnLst>
              <a:rect l="0" t="0" r="r" b="b"/>
              <a:pathLst>
                <a:path w="46" h="32">
                  <a:moveTo>
                    <a:pt x="0" y="31"/>
                  </a:moveTo>
                  <a:lnTo>
                    <a:pt x="11" y="32"/>
                  </a:lnTo>
                  <a:lnTo>
                    <a:pt x="14" y="24"/>
                  </a:lnTo>
                  <a:lnTo>
                    <a:pt x="11" y="21"/>
                  </a:lnTo>
                  <a:lnTo>
                    <a:pt x="11" y="13"/>
                  </a:lnTo>
                  <a:lnTo>
                    <a:pt x="15" y="9"/>
                  </a:lnTo>
                  <a:lnTo>
                    <a:pt x="23" y="4"/>
                  </a:lnTo>
                  <a:lnTo>
                    <a:pt x="28" y="3"/>
                  </a:lnTo>
                  <a:lnTo>
                    <a:pt x="34" y="2"/>
                  </a:lnTo>
                  <a:lnTo>
                    <a:pt x="37" y="2"/>
                  </a:lnTo>
                  <a:lnTo>
                    <a:pt x="46" y="3"/>
                  </a:lnTo>
                  <a:lnTo>
                    <a:pt x="37" y="0"/>
                  </a:lnTo>
                  <a:lnTo>
                    <a:pt x="28" y="0"/>
                  </a:lnTo>
                  <a:lnTo>
                    <a:pt x="20" y="1"/>
                  </a:lnTo>
                  <a:lnTo>
                    <a:pt x="12" y="4"/>
                  </a:lnTo>
                  <a:lnTo>
                    <a:pt x="8" y="10"/>
                  </a:lnTo>
                  <a:lnTo>
                    <a:pt x="3" y="16"/>
                  </a:lnTo>
                  <a:lnTo>
                    <a:pt x="0" y="3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5" name="Freeform 235"/>
            <p:cNvSpPr>
              <a:spLocks/>
            </p:cNvSpPr>
            <p:nvPr/>
          </p:nvSpPr>
          <p:spPr bwMode="auto">
            <a:xfrm>
              <a:off x="2291" y="2566"/>
              <a:ext cx="13" cy="9"/>
            </a:xfrm>
            <a:custGeom>
              <a:avLst/>
              <a:gdLst/>
              <a:ahLst/>
              <a:cxnLst>
                <a:cxn ang="0">
                  <a:pos x="25" y="29"/>
                </a:cxn>
                <a:cxn ang="0">
                  <a:pos x="25" y="14"/>
                </a:cxn>
                <a:cxn ang="0">
                  <a:pos x="8" y="0"/>
                </a:cxn>
                <a:cxn ang="0">
                  <a:pos x="0" y="29"/>
                </a:cxn>
                <a:cxn ang="0">
                  <a:pos x="25" y="29"/>
                </a:cxn>
              </a:cxnLst>
              <a:rect l="0" t="0" r="r" b="b"/>
              <a:pathLst>
                <a:path w="25" h="29">
                  <a:moveTo>
                    <a:pt x="25" y="29"/>
                  </a:moveTo>
                  <a:lnTo>
                    <a:pt x="25" y="14"/>
                  </a:lnTo>
                  <a:lnTo>
                    <a:pt x="8" y="0"/>
                  </a:lnTo>
                  <a:lnTo>
                    <a:pt x="0" y="29"/>
                  </a:lnTo>
                  <a:lnTo>
                    <a:pt x="25" y="29"/>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6" name="Freeform 236"/>
            <p:cNvSpPr>
              <a:spLocks/>
            </p:cNvSpPr>
            <p:nvPr/>
          </p:nvSpPr>
          <p:spPr bwMode="auto">
            <a:xfrm>
              <a:off x="2295" y="2562"/>
              <a:ext cx="18" cy="6"/>
            </a:xfrm>
            <a:custGeom>
              <a:avLst/>
              <a:gdLst/>
              <a:ahLst/>
              <a:cxnLst>
                <a:cxn ang="0">
                  <a:pos x="0" y="11"/>
                </a:cxn>
                <a:cxn ang="0">
                  <a:pos x="23" y="11"/>
                </a:cxn>
                <a:cxn ang="0">
                  <a:pos x="33" y="19"/>
                </a:cxn>
                <a:cxn ang="0">
                  <a:pos x="36" y="0"/>
                </a:cxn>
                <a:cxn ang="0">
                  <a:pos x="5" y="0"/>
                </a:cxn>
                <a:cxn ang="0">
                  <a:pos x="0" y="11"/>
                </a:cxn>
              </a:cxnLst>
              <a:rect l="0" t="0" r="r" b="b"/>
              <a:pathLst>
                <a:path w="36" h="19">
                  <a:moveTo>
                    <a:pt x="0" y="11"/>
                  </a:moveTo>
                  <a:lnTo>
                    <a:pt x="23" y="11"/>
                  </a:lnTo>
                  <a:lnTo>
                    <a:pt x="33" y="19"/>
                  </a:lnTo>
                  <a:lnTo>
                    <a:pt x="36" y="0"/>
                  </a:lnTo>
                  <a:lnTo>
                    <a:pt x="5" y="0"/>
                  </a:lnTo>
                  <a:lnTo>
                    <a:pt x="0" y="11"/>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7" name="Freeform 237"/>
            <p:cNvSpPr>
              <a:spLocks/>
            </p:cNvSpPr>
            <p:nvPr/>
          </p:nvSpPr>
          <p:spPr bwMode="auto">
            <a:xfrm>
              <a:off x="2223" y="2595"/>
              <a:ext cx="16" cy="9"/>
            </a:xfrm>
            <a:custGeom>
              <a:avLst/>
              <a:gdLst/>
              <a:ahLst/>
              <a:cxnLst>
                <a:cxn ang="0">
                  <a:pos x="23" y="4"/>
                </a:cxn>
                <a:cxn ang="0">
                  <a:pos x="26" y="7"/>
                </a:cxn>
                <a:cxn ang="0">
                  <a:pos x="28" y="11"/>
                </a:cxn>
                <a:cxn ang="0">
                  <a:pos x="26" y="15"/>
                </a:cxn>
                <a:cxn ang="0">
                  <a:pos x="25" y="19"/>
                </a:cxn>
                <a:cxn ang="0">
                  <a:pos x="20" y="21"/>
                </a:cxn>
                <a:cxn ang="0">
                  <a:pos x="14" y="22"/>
                </a:cxn>
                <a:cxn ang="0">
                  <a:pos x="9" y="23"/>
                </a:cxn>
                <a:cxn ang="0">
                  <a:pos x="3" y="23"/>
                </a:cxn>
                <a:cxn ang="0">
                  <a:pos x="0" y="22"/>
                </a:cxn>
                <a:cxn ang="0">
                  <a:pos x="3" y="24"/>
                </a:cxn>
                <a:cxn ang="0">
                  <a:pos x="8" y="25"/>
                </a:cxn>
                <a:cxn ang="0">
                  <a:pos x="20" y="25"/>
                </a:cxn>
                <a:cxn ang="0">
                  <a:pos x="25" y="23"/>
                </a:cxn>
                <a:cxn ang="0">
                  <a:pos x="29" y="20"/>
                </a:cxn>
                <a:cxn ang="0">
                  <a:pos x="32" y="17"/>
                </a:cxn>
                <a:cxn ang="0">
                  <a:pos x="32" y="9"/>
                </a:cxn>
                <a:cxn ang="0">
                  <a:pos x="29" y="5"/>
                </a:cxn>
                <a:cxn ang="0">
                  <a:pos x="25" y="3"/>
                </a:cxn>
                <a:cxn ang="0">
                  <a:pos x="20" y="1"/>
                </a:cxn>
                <a:cxn ang="0">
                  <a:pos x="14" y="0"/>
                </a:cxn>
                <a:cxn ang="0">
                  <a:pos x="19" y="2"/>
                </a:cxn>
                <a:cxn ang="0">
                  <a:pos x="23" y="4"/>
                </a:cxn>
              </a:cxnLst>
              <a:rect l="0" t="0" r="r" b="b"/>
              <a:pathLst>
                <a:path w="32" h="25">
                  <a:moveTo>
                    <a:pt x="23" y="4"/>
                  </a:moveTo>
                  <a:lnTo>
                    <a:pt x="26" y="7"/>
                  </a:lnTo>
                  <a:lnTo>
                    <a:pt x="28" y="11"/>
                  </a:lnTo>
                  <a:lnTo>
                    <a:pt x="26" y="15"/>
                  </a:lnTo>
                  <a:lnTo>
                    <a:pt x="25" y="19"/>
                  </a:lnTo>
                  <a:lnTo>
                    <a:pt x="20" y="21"/>
                  </a:lnTo>
                  <a:lnTo>
                    <a:pt x="14" y="22"/>
                  </a:lnTo>
                  <a:lnTo>
                    <a:pt x="9" y="23"/>
                  </a:lnTo>
                  <a:lnTo>
                    <a:pt x="3" y="23"/>
                  </a:lnTo>
                  <a:lnTo>
                    <a:pt x="0" y="22"/>
                  </a:lnTo>
                  <a:lnTo>
                    <a:pt x="3" y="24"/>
                  </a:lnTo>
                  <a:lnTo>
                    <a:pt x="8" y="25"/>
                  </a:lnTo>
                  <a:lnTo>
                    <a:pt x="20" y="25"/>
                  </a:lnTo>
                  <a:lnTo>
                    <a:pt x="25" y="23"/>
                  </a:lnTo>
                  <a:lnTo>
                    <a:pt x="29" y="20"/>
                  </a:lnTo>
                  <a:lnTo>
                    <a:pt x="32" y="17"/>
                  </a:lnTo>
                  <a:lnTo>
                    <a:pt x="32" y="9"/>
                  </a:lnTo>
                  <a:lnTo>
                    <a:pt x="29" y="5"/>
                  </a:lnTo>
                  <a:lnTo>
                    <a:pt x="25" y="3"/>
                  </a:lnTo>
                  <a:lnTo>
                    <a:pt x="20" y="1"/>
                  </a:lnTo>
                  <a:lnTo>
                    <a:pt x="14" y="0"/>
                  </a:lnTo>
                  <a:lnTo>
                    <a:pt x="19" y="2"/>
                  </a:lnTo>
                  <a:lnTo>
                    <a:pt x="23" y="4"/>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8" name="Freeform 238"/>
            <p:cNvSpPr>
              <a:spLocks/>
            </p:cNvSpPr>
            <p:nvPr/>
          </p:nvSpPr>
          <p:spPr bwMode="auto">
            <a:xfrm>
              <a:off x="2293" y="2548"/>
              <a:ext cx="12" cy="2"/>
            </a:xfrm>
            <a:custGeom>
              <a:avLst/>
              <a:gdLst/>
              <a:ahLst/>
              <a:cxnLst>
                <a:cxn ang="0">
                  <a:pos x="0" y="8"/>
                </a:cxn>
                <a:cxn ang="0">
                  <a:pos x="25" y="7"/>
                </a:cxn>
                <a:cxn ang="0">
                  <a:pos x="25" y="0"/>
                </a:cxn>
                <a:cxn ang="0">
                  <a:pos x="0" y="0"/>
                </a:cxn>
                <a:cxn ang="0">
                  <a:pos x="0" y="8"/>
                </a:cxn>
              </a:cxnLst>
              <a:rect l="0" t="0" r="r" b="b"/>
              <a:pathLst>
                <a:path w="25" h="8">
                  <a:moveTo>
                    <a:pt x="0" y="8"/>
                  </a:moveTo>
                  <a:lnTo>
                    <a:pt x="25" y="7"/>
                  </a:lnTo>
                  <a:lnTo>
                    <a:pt x="25" y="0"/>
                  </a:lnTo>
                  <a:lnTo>
                    <a:pt x="0" y="0"/>
                  </a:lnTo>
                  <a:lnTo>
                    <a:pt x="0" y="8"/>
                  </a:lnTo>
                  <a:close/>
                </a:path>
              </a:pathLst>
            </a:custGeom>
            <a:solidFill>
              <a:srgbClr val="000000"/>
            </a:solidFill>
            <a:ln w="0">
              <a:solidFill>
                <a:srgbClr val="000000"/>
              </a:solidFill>
              <a:prstDash val="solid"/>
              <a:round/>
              <a:headEnd/>
              <a:tailEnd/>
            </a:ln>
          </p:spPr>
          <p:txBody>
            <a:bodyPr>
              <a:prstTxWarp prst="textNoShape">
                <a:avLst/>
              </a:prstTxWarp>
            </a:bodyPr>
            <a:lstStyle/>
            <a:p>
              <a:endParaRPr lang="en-US"/>
            </a:p>
          </p:txBody>
        </p:sp>
        <p:sp>
          <p:nvSpPr>
            <p:cNvPr id="629999" name="Rectangle 239"/>
            <p:cNvSpPr>
              <a:spLocks noChangeArrowheads="1"/>
            </p:cNvSpPr>
            <p:nvPr/>
          </p:nvSpPr>
          <p:spPr bwMode="auto">
            <a:xfrm>
              <a:off x="2235" y="2549"/>
              <a:ext cx="7" cy="1"/>
            </a:xfrm>
            <a:prstGeom prst="rect">
              <a:avLst/>
            </a:prstGeom>
            <a:solidFill>
              <a:srgbClr val="000000"/>
            </a:solidFill>
            <a:ln w="0">
              <a:solidFill>
                <a:srgbClr val="000000"/>
              </a:solidFill>
              <a:miter lim="800000"/>
              <a:headEnd/>
              <a:tailEnd/>
            </a:ln>
          </p:spPr>
          <p:txBody>
            <a:bodyPr>
              <a:prstTxWarp prst="textNoShape">
                <a:avLst/>
              </a:prstTxWarp>
            </a:bodyPr>
            <a:lstStyle/>
            <a:p>
              <a:endParaRPr lang="en-US"/>
            </a:p>
          </p:txBody>
        </p:sp>
      </p:grpSp>
      <p:sp>
        <p:nvSpPr>
          <p:cNvPr id="630000" name="Line 240"/>
          <p:cNvSpPr>
            <a:spLocks noChangeShapeType="1"/>
          </p:cNvSpPr>
          <p:nvPr/>
        </p:nvSpPr>
        <p:spPr bwMode="auto">
          <a:xfrm flipH="1">
            <a:off x="6858000" y="2743200"/>
            <a:ext cx="1524000" cy="914400"/>
          </a:xfrm>
          <a:prstGeom prst="line">
            <a:avLst/>
          </a:prstGeom>
          <a:noFill/>
          <a:ln w="12700">
            <a:solidFill>
              <a:schemeClr val="tx1"/>
            </a:solidFill>
            <a:round/>
            <a:headEnd/>
            <a:tailEnd/>
          </a:ln>
          <a:effectLst/>
        </p:spPr>
        <p:txBody>
          <a:bodyPr>
            <a:prstTxWarp prst="textNoShape">
              <a:avLst/>
            </a:prstTxWarp>
          </a:bodyPr>
          <a:lstStyle/>
          <a:p>
            <a:endParaRPr lang="en-US"/>
          </a:p>
        </p:txBody>
      </p:sp>
      <p:grpSp>
        <p:nvGrpSpPr>
          <p:cNvPr id="630001" name="Group 241"/>
          <p:cNvGrpSpPr>
            <a:grpSpLocks/>
          </p:cNvGrpSpPr>
          <p:nvPr/>
        </p:nvGrpSpPr>
        <p:grpSpPr bwMode="auto">
          <a:xfrm>
            <a:off x="5867400" y="3276600"/>
            <a:ext cx="1600200" cy="685800"/>
            <a:chOff x="3360" y="2544"/>
            <a:chExt cx="1008" cy="432"/>
          </a:xfrm>
        </p:grpSpPr>
        <p:grpSp>
          <p:nvGrpSpPr>
            <p:cNvPr id="630002" name="Group 242"/>
            <p:cNvGrpSpPr>
              <a:grpSpLocks/>
            </p:cNvGrpSpPr>
            <p:nvPr/>
          </p:nvGrpSpPr>
          <p:grpSpPr bwMode="auto">
            <a:xfrm>
              <a:off x="3360" y="2544"/>
              <a:ext cx="1008" cy="432"/>
              <a:chOff x="1776" y="1200"/>
              <a:chExt cx="1056" cy="809"/>
            </a:xfrm>
          </p:grpSpPr>
          <p:sp>
            <p:nvSpPr>
              <p:cNvPr id="630003" name="Freeform 243"/>
              <p:cNvSpPr>
                <a:spLocks/>
              </p:cNvSpPr>
              <p:nvPr/>
            </p:nvSpPr>
            <p:spPr bwMode="auto">
              <a:xfrm>
                <a:off x="1776" y="1200"/>
                <a:ext cx="1056" cy="809"/>
              </a:xfrm>
              <a:custGeom>
                <a:avLst/>
                <a:gdLst/>
                <a:ahLst/>
                <a:cxnLst>
                  <a:cxn ang="0">
                    <a:pos x="16" y="78"/>
                  </a:cxn>
                  <a:cxn ang="0">
                    <a:pos x="17" y="67"/>
                  </a:cxn>
                  <a:cxn ang="0">
                    <a:pos x="2" y="46"/>
                  </a:cxn>
                  <a:cxn ang="0">
                    <a:pos x="27" y="15"/>
                  </a:cxn>
                  <a:cxn ang="0">
                    <a:pos x="30" y="15"/>
                  </a:cxn>
                  <a:cxn ang="0">
                    <a:pos x="51" y="2"/>
                  </a:cxn>
                  <a:cxn ang="0">
                    <a:pos x="74" y="10"/>
                  </a:cxn>
                  <a:cxn ang="0">
                    <a:pos x="85" y="6"/>
                  </a:cxn>
                  <a:cxn ang="0">
                    <a:pos x="99" y="8"/>
                  </a:cxn>
                  <a:cxn ang="0">
                    <a:pos x="113" y="3"/>
                  </a:cxn>
                  <a:cxn ang="0">
                    <a:pos x="143" y="22"/>
                  </a:cxn>
                  <a:cxn ang="0">
                    <a:pos x="170" y="47"/>
                  </a:cxn>
                  <a:cxn ang="0">
                    <a:pos x="160" y="71"/>
                  </a:cxn>
                  <a:cxn ang="0">
                    <a:pos x="160" y="73"/>
                  </a:cxn>
                  <a:cxn ang="0">
                    <a:pos x="136" y="103"/>
                  </a:cxn>
                  <a:cxn ang="0">
                    <a:pos x="118" y="99"/>
                  </a:cxn>
                  <a:cxn ang="0">
                    <a:pos x="102" y="106"/>
                  </a:cxn>
                  <a:cxn ang="0">
                    <a:pos x="81" y="100"/>
                  </a:cxn>
                  <a:cxn ang="0">
                    <a:pos x="78" y="101"/>
                  </a:cxn>
                  <a:cxn ang="0">
                    <a:pos x="61" y="97"/>
                  </a:cxn>
                  <a:cxn ang="0">
                    <a:pos x="47" y="103"/>
                  </a:cxn>
                  <a:cxn ang="0">
                    <a:pos x="16" y="78"/>
                  </a:cxn>
                </a:cxnLst>
                <a:rect l="0" t="0" r="r" b="b"/>
                <a:pathLst>
                  <a:path w="171" h="107">
                    <a:moveTo>
                      <a:pt x="16" y="78"/>
                    </a:moveTo>
                    <a:cubicBezTo>
                      <a:pt x="16" y="74"/>
                      <a:pt x="16" y="71"/>
                      <a:pt x="17" y="67"/>
                    </a:cubicBezTo>
                    <a:cubicBezTo>
                      <a:pt x="9" y="63"/>
                      <a:pt x="3" y="55"/>
                      <a:pt x="2" y="46"/>
                    </a:cubicBezTo>
                    <a:cubicBezTo>
                      <a:pt x="0" y="31"/>
                      <a:pt x="11" y="17"/>
                      <a:pt x="27" y="15"/>
                    </a:cubicBezTo>
                    <a:cubicBezTo>
                      <a:pt x="28" y="15"/>
                      <a:pt x="29" y="15"/>
                      <a:pt x="30" y="15"/>
                    </a:cubicBezTo>
                    <a:cubicBezTo>
                      <a:pt x="34" y="8"/>
                      <a:pt x="42" y="3"/>
                      <a:pt x="51" y="2"/>
                    </a:cubicBezTo>
                    <a:cubicBezTo>
                      <a:pt x="60" y="0"/>
                      <a:pt x="68" y="4"/>
                      <a:pt x="74" y="10"/>
                    </a:cubicBezTo>
                    <a:cubicBezTo>
                      <a:pt x="77" y="8"/>
                      <a:pt x="81" y="6"/>
                      <a:pt x="85" y="6"/>
                    </a:cubicBezTo>
                    <a:cubicBezTo>
                      <a:pt x="90" y="5"/>
                      <a:pt x="95" y="6"/>
                      <a:pt x="99" y="8"/>
                    </a:cubicBezTo>
                    <a:cubicBezTo>
                      <a:pt x="103" y="5"/>
                      <a:pt x="108" y="3"/>
                      <a:pt x="113" y="3"/>
                    </a:cubicBezTo>
                    <a:cubicBezTo>
                      <a:pt x="126" y="1"/>
                      <a:pt x="139" y="10"/>
                      <a:pt x="143" y="22"/>
                    </a:cubicBezTo>
                    <a:cubicBezTo>
                      <a:pt x="156" y="22"/>
                      <a:pt x="168" y="33"/>
                      <a:pt x="170" y="47"/>
                    </a:cubicBezTo>
                    <a:cubicBezTo>
                      <a:pt x="171" y="56"/>
                      <a:pt x="167" y="65"/>
                      <a:pt x="160" y="71"/>
                    </a:cubicBezTo>
                    <a:cubicBezTo>
                      <a:pt x="160" y="72"/>
                      <a:pt x="160" y="72"/>
                      <a:pt x="160" y="73"/>
                    </a:cubicBezTo>
                    <a:cubicBezTo>
                      <a:pt x="162" y="88"/>
                      <a:pt x="151" y="102"/>
                      <a:pt x="136" y="103"/>
                    </a:cubicBezTo>
                    <a:cubicBezTo>
                      <a:pt x="129" y="104"/>
                      <a:pt x="123" y="102"/>
                      <a:pt x="118" y="99"/>
                    </a:cubicBezTo>
                    <a:cubicBezTo>
                      <a:pt x="114" y="103"/>
                      <a:pt x="108" y="106"/>
                      <a:pt x="102" y="106"/>
                    </a:cubicBezTo>
                    <a:cubicBezTo>
                      <a:pt x="94" y="107"/>
                      <a:pt x="87" y="105"/>
                      <a:pt x="81" y="100"/>
                    </a:cubicBezTo>
                    <a:cubicBezTo>
                      <a:pt x="80" y="101"/>
                      <a:pt x="79" y="101"/>
                      <a:pt x="78" y="101"/>
                    </a:cubicBezTo>
                    <a:cubicBezTo>
                      <a:pt x="72" y="102"/>
                      <a:pt x="66" y="100"/>
                      <a:pt x="61" y="97"/>
                    </a:cubicBezTo>
                    <a:cubicBezTo>
                      <a:pt x="57" y="100"/>
                      <a:pt x="52" y="102"/>
                      <a:pt x="47" y="103"/>
                    </a:cubicBezTo>
                    <a:cubicBezTo>
                      <a:pt x="32" y="104"/>
                      <a:pt x="18" y="93"/>
                      <a:pt x="16" y="78"/>
                    </a:cubicBezTo>
                    <a:close/>
                  </a:path>
                </a:pathLst>
              </a:custGeom>
              <a:solidFill>
                <a:srgbClr val="85ADCB"/>
              </a:solidFill>
              <a:ln w="9525">
                <a:noFill/>
                <a:round/>
                <a:headEnd/>
                <a:tailEnd/>
              </a:ln>
            </p:spPr>
            <p:txBody>
              <a:bodyPr>
                <a:prstTxWarp prst="textNoShape">
                  <a:avLst/>
                </a:prstTxWarp>
              </a:bodyPr>
              <a:lstStyle/>
              <a:p>
                <a:endParaRPr lang="en-US"/>
              </a:p>
            </p:txBody>
          </p:sp>
          <p:sp>
            <p:nvSpPr>
              <p:cNvPr id="630004" name="Freeform 244"/>
              <p:cNvSpPr>
                <a:spLocks/>
              </p:cNvSpPr>
              <p:nvPr/>
            </p:nvSpPr>
            <p:spPr bwMode="auto">
              <a:xfrm>
                <a:off x="1781" y="1210"/>
                <a:ext cx="1051"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70"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4"/>
                      <a:pt x="107" y="3"/>
                      <a:pt x="112" y="2"/>
                    </a:cubicBezTo>
                    <a:cubicBezTo>
                      <a:pt x="125" y="1"/>
                      <a:pt x="138" y="9"/>
                      <a:pt x="141" y="21"/>
                    </a:cubicBezTo>
                    <a:cubicBezTo>
                      <a:pt x="155" y="21"/>
                      <a:pt x="167" y="32"/>
                      <a:pt x="168" y="46"/>
                    </a:cubicBezTo>
                    <a:cubicBezTo>
                      <a:pt x="170" y="55"/>
                      <a:pt x="166" y="64"/>
                      <a:pt x="159" y="70"/>
                    </a:cubicBezTo>
                    <a:cubicBezTo>
                      <a:pt x="159" y="71"/>
                      <a:pt x="159" y="71"/>
                      <a:pt x="159" y="72"/>
                    </a:cubicBezTo>
                    <a:cubicBezTo>
                      <a:pt x="161" y="87"/>
                      <a:pt x="150" y="100"/>
                      <a:pt x="135" y="102"/>
                    </a:cubicBezTo>
                    <a:cubicBezTo>
                      <a:pt x="128" y="103"/>
                      <a:pt x="122" y="101"/>
                      <a:pt x="117" y="98"/>
                    </a:cubicBezTo>
                    <a:cubicBezTo>
                      <a:pt x="113" y="102"/>
                      <a:pt x="107" y="105"/>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7AFCD"/>
              </a:solidFill>
              <a:ln w="9525">
                <a:noFill/>
                <a:round/>
                <a:headEnd/>
                <a:tailEnd/>
              </a:ln>
            </p:spPr>
            <p:txBody>
              <a:bodyPr>
                <a:prstTxWarp prst="textNoShape">
                  <a:avLst/>
                </a:prstTxWarp>
              </a:bodyPr>
              <a:lstStyle/>
              <a:p>
                <a:endParaRPr lang="en-US"/>
              </a:p>
            </p:txBody>
          </p:sp>
          <p:sp>
            <p:nvSpPr>
              <p:cNvPr id="630005" name="Freeform 245"/>
              <p:cNvSpPr>
                <a:spLocks/>
              </p:cNvSpPr>
              <p:nvPr/>
            </p:nvSpPr>
            <p:spPr bwMode="auto">
              <a:xfrm>
                <a:off x="1781" y="1210"/>
                <a:ext cx="1046" cy="799"/>
              </a:xfrm>
              <a:custGeom>
                <a:avLst/>
                <a:gdLst/>
                <a:ahLst/>
                <a:cxnLst>
                  <a:cxn ang="0">
                    <a:pos x="15" y="77"/>
                  </a:cxn>
                  <a:cxn ang="0">
                    <a:pos x="16" y="66"/>
                  </a:cxn>
                  <a:cxn ang="0">
                    <a:pos x="2" y="45"/>
                  </a:cxn>
                  <a:cxn ang="0">
                    <a:pos x="26" y="14"/>
                  </a:cxn>
                  <a:cxn ang="0">
                    <a:pos x="29" y="14"/>
                  </a:cxn>
                  <a:cxn ang="0">
                    <a:pos x="50" y="1"/>
                  </a:cxn>
                  <a:cxn ang="0">
                    <a:pos x="73" y="9"/>
                  </a:cxn>
                  <a:cxn ang="0">
                    <a:pos x="84" y="5"/>
                  </a:cxn>
                  <a:cxn ang="0">
                    <a:pos x="98" y="7"/>
                  </a:cxn>
                  <a:cxn ang="0">
                    <a:pos x="112" y="2"/>
                  </a:cxn>
                  <a:cxn ang="0">
                    <a:pos x="141" y="21"/>
                  </a:cxn>
                  <a:cxn ang="0">
                    <a:pos x="168" y="46"/>
                  </a:cxn>
                  <a:cxn ang="0">
                    <a:pos x="159" y="70"/>
                  </a:cxn>
                  <a:cxn ang="0">
                    <a:pos x="159" y="72"/>
                  </a:cxn>
                  <a:cxn ang="0">
                    <a:pos x="135" y="102"/>
                  </a:cxn>
                  <a:cxn ang="0">
                    <a:pos x="117" y="98"/>
                  </a:cxn>
                  <a:cxn ang="0">
                    <a:pos x="101" y="105"/>
                  </a:cxn>
                  <a:cxn ang="0">
                    <a:pos x="81" y="99"/>
                  </a:cxn>
                  <a:cxn ang="0">
                    <a:pos x="77" y="100"/>
                  </a:cxn>
                  <a:cxn ang="0">
                    <a:pos x="60" y="96"/>
                  </a:cxn>
                  <a:cxn ang="0">
                    <a:pos x="46" y="101"/>
                  </a:cxn>
                  <a:cxn ang="0">
                    <a:pos x="15" y="77"/>
                  </a:cxn>
                </a:cxnLst>
                <a:rect l="0" t="0" r="r" b="b"/>
                <a:pathLst>
                  <a:path w="169" h="106">
                    <a:moveTo>
                      <a:pt x="15" y="77"/>
                    </a:moveTo>
                    <a:cubicBezTo>
                      <a:pt x="15" y="73"/>
                      <a:pt x="15" y="70"/>
                      <a:pt x="16" y="66"/>
                    </a:cubicBezTo>
                    <a:cubicBezTo>
                      <a:pt x="8" y="62"/>
                      <a:pt x="3" y="54"/>
                      <a:pt x="2" y="45"/>
                    </a:cubicBezTo>
                    <a:cubicBezTo>
                      <a:pt x="0" y="30"/>
                      <a:pt x="11" y="16"/>
                      <a:pt x="26" y="14"/>
                    </a:cubicBezTo>
                    <a:cubicBezTo>
                      <a:pt x="27" y="14"/>
                      <a:pt x="28" y="14"/>
                      <a:pt x="29" y="14"/>
                    </a:cubicBezTo>
                    <a:cubicBezTo>
                      <a:pt x="34" y="7"/>
                      <a:pt x="41" y="2"/>
                      <a:pt x="50" y="1"/>
                    </a:cubicBezTo>
                    <a:cubicBezTo>
                      <a:pt x="59" y="0"/>
                      <a:pt x="67" y="3"/>
                      <a:pt x="73" y="9"/>
                    </a:cubicBezTo>
                    <a:cubicBezTo>
                      <a:pt x="76" y="7"/>
                      <a:pt x="80" y="6"/>
                      <a:pt x="84" y="5"/>
                    </a:cubicBezTo>
                    <a:cubicBezTo>
                      <a:pt x="89" y="5"/>
                      <a:pt x="94" y="5"/>
                      <a:pt x="98" y="7"/>
                    </a:cubicBezTo>
                    <a:cubicBezTo>
                      <a:pt x="102" y="5"/>
                      <a:pt x="107" y="3"/>
                      <a:pt x="112" y="2"/>
                    </a:cubicBezTo>
                    <a:cubicBezTo>
                      <a:pt x="125" y="1"/>
                      <a:pt x="137" y="9"/>
                      <a:pt x="141" y="21"/>
                    </a:cubicBezTo>
                    <a:cubicBezTo>
                      <a:pt x="155" y="22"/>
                      <a:pt x="167" y="32"/>
                      <a:pt x="168" y="46"/>
                    </a:cubicBezTo>
                    <a:cubicBezTo>
                      <a:pt x="169" y="55"/>
                      <a:pt x="166" y="64"/>
                      <a:pt x="159" y="70"/>
                    </a:cubicBezTo>
                    <a:cubicBezTo>
                      <a:pt x="159" y="71"/>
                      <a:pt x="159" y="71"/>
                      <a:pt x="159" y="72"/>
                    </a:cubicBezTo>
                    <a:cubicBezTo>
                      <a:pt x="161" y="87"/>
                      <a:pt x="150" y="100"/>
                      <a:pt x="135" y="102"/>
                    </a:cubicBezTo>
                    <a:cubicBezTo>
                      <a:pt x="128" y="103"/>
                      <a:pt x="122" y="101"/>
                      <a:pt x="117" y="98"/>
                    </a:cubicBezTo>
                    <a:cubicBezTo>
                      <a:pt x="113" y="102"/>
                      <a:pt x="107" y="104"/>
                      <a:pt x="101" y="105"/>
                    </a:cubicBezTo>
                    <a:cubicBezTo>
                      <a:pt x="93" y="106"/>
                      <a:pt x="86" y="104"/>
                      <a:pt x="81" y="99"/>
                    </a:cubicBezTo>
                    <a:cubicBezTo>
                      <a:pt x="79" y="99"/>
                      <a:pt x="78" y="100"/>
                      <a:pt x="77" y="100"/>
                    </a:cubicBezTo>
                    <a:cubicBezTo>
                      <a:pt x="71" y="100"/>
                      <a:pt x="65" y="99"/>
                      <a:pt x="60" y="96"/>
                    </a:cubicBezTo>
                    <a:cubicBezTo>
                      <a:pt x="56" y="99"/>
                      <a:pt x="51" y="101"/>
                      <a:pt x="46" y="101"/>
                    </a:cubicBezTo>
                    <a:cubicBezTo>
                      <a:pt x="31" y="103"/>
                      <a:pt x="17" y="92"/>
                      <a:pt x="15" y="77"/>
                    </a:cubicBezTo>
                    <a:close/>
                  </a:path>
                </a:pathLst>
              </a:custGeom>
              <a:solidFill>
                <a:srgbClr val="88B0CD"/>
              </a:solidFill>
              <a:ln w="9525">
                <a:noFill/>
                <a:round/>
                <a:headEnd/>
                <a:tailEnd/>
              </a:ln>
            </p:spPr>
            <p:txBody>
              <a:bodyPr>
                <a:prstTxWarp prst="textNoShape">
                  <a:avLst/>
                </a:prstTxWarp>
              </a:bodyPr>
              <a:lstStyle/>
              <a:p>
                <a:endParaRPr lang="en-US"/>
              </a:p>
            </p:txBody>
          </p:sp>
          <p:sp>
            <p:nvSpPr>
              <p:cNvPr id="630006" name="Freeform 246"/>
              <p:cNvSpPr>
                <a:spLocks/>
              </p:cNvSpPr>
              <p:nvPr/>
            </p:nvSpPr>
            <p:spPr bwMode="auto">
              <a:xfrm>
                <a:off x="1794" y="1222"/>
                <a:ext cx="1028" cy="771"/>
              </a:xfrm>
              <a:custGeom>
                <a:avLst/>
                <a:gdLst/>
                <a:ahLst/>
                <a:cxnLst>
                  <a:cxn ang="0">
                    <a:pos x="15" y="74"/>
                  </a:cxn>
                  <a:cxn ang="0">
                    <a:pos x="16" y="64"/>
                  </a:cxn>
                  <a:cxn ang="0">
                    <a:pos x="1" y="43"/>
                  </a:cxn>
                  <a:cxn ang="0">
                    <a:pos x="25" y="14"/>
                  </a:cxn>
                  <a:cxn ang="0">
                    <a:pos x="29" y="13"/>
                  </a:cxn>
                  <a:cxn ang="0">
                    <a:pos x="49" y="1"/>
                  </a:cxn>
                  <a:cxn ang="0">
                    <a:pos x="71" y="9"/>
                  </a:cxn>
                  <a:cxn ang="0">
                    <a:pos x="82" y="5"/>
                  </a:cxn>
                  <a:cxn ang="0">
                    <a:pos x="96" y="7"/>
                  </a:cxn>
                  <a:cxn ang="0">
                    <a:pos x="109" y="2"/>
                  </a:cxn>
                  <a:cxn ang="0">
                    <a:pos x="138" y="20"/>
                  </a:cxn>
                  <a:cxn ang="0">
                    <a:pos x="165" y="44"/>
                  </a:cxn>
                  <a:cxn ang="0">
                    <a:pos x="155" y="68"/>
                  </a:cxn>
                  <a:cxn ang="0">
                    <a:pos x="155" y="69"/>
                  </a:cxn>
                  <a:cxn ang="0">
                    <a:pos x="131" y="99"/>
                  </a:cxn>
                  <a:cxn ang="0">
                    <a:pos x="114" y="94"/>
                  </a:cxn>
                  <a:cxn ang="0">
                    <a:pos x="99" y="101"/>
                  </a:cxn>
                  <a:cxn ang="0">
                    <a:pos x="79" y="96"/>
                  </a:cxn>
                  <a:cxn ang="0">
                    <a:pos x="75" y="96"/>
                  </a:cxn>
                  <a:cxn ang="0">
                    <a:pos x="58" y="92"/>
                  </a:cxn>
                  <a:cxn ang="0">
                    <a:pos x="45" y="98"/>
                  </a:cxn>
                  <a:cxn ang="0">
                    <a:pos x="15" y="74"/>
                  </a:cxn>
                </a:cxnLst>
                <a:rect l="0" t="0" r="r" b="b"/>
                <a:pathLst>
                  <a:path w="166" h="102">
                    <a:moveTo>
                      <a:pt x="15" y="74"/>
                    </a:moveTo>
                    <a:cubicBezTo>
                      <a:pt x="15" y="71"/>
                      <a:pt x="15" y="67"/>
                      <a:pt x="16" y="64"/>
                    </a:cubicBezTo>
                    <a:cubicBezTo>
                      <a:pt x="8" y="60"/>
                      <a:pt x="3" y="52"/>
                      <a:pt x="1" y="43"/>
                    </a:cubicBezTo>
                    <a:cubicBezTo>
                      <a:pt x="0" y="28"/>
                      <a:pt x="10" y="15"/>
                      <a:pt x="25" y="14"/>
                    </a:cubicBezTo>
                    <a:cubicBezTo>
                      <a:pt x="26" y="13"/>
                      <a:pt x="28" y="13"/>
                      <a:pt x="29" y="13"/>
                    </a:cubicBezTo>
                    <a:cubicBezTo>
                      <a:pt x="33" y="7"/>
                      <a:pt x="40" y="1"/>
                      <a:pt x="49" y="1"/>
                    </a:cubicBezTo>
                    <a:cubicBezTo>
                      <a:pt x="57" y="0"/>
                      <a:pt x="66" y="3"/>
                      <a:pt x="71" y="9"/>
                    </a:cubicBezTo>
                    <a:cubicBezTo>
                      <a:pt x="75" y="7"/>
                      <a:pt x="78" y="5"/>
                      <a:pt x="82" y="5"/>
                    </a:cubicBezTo>
                    <a:cubicBezTo>
                      <a:pt x="87" y="4"/>
                      <a:pt x="92" y="5"/>
                      <a:pt x="96" y="7"/>
                    </a:cubicBezTo>
                    <a:cubicBezTo>
                      <a:pt x="100" y="4"/>
                      <a:pt x="104" y="2"/>
                      <a:pt x="109" y="2"/>
                    </a:cubicBezTo>
                    <a:cubicBezTo>
                      <a:pt x="122" y="0"/>
                      <a:pt x="134" y="8"/>
                      <a:pt x="138" y="20"/>
                    </a:cubicBezTo>
                    <a:cubicBezTo>
                      <a:pt x="152" y="21"/>
                      <a:pt x="163" y="31"/>
                      <a:pt x="165" y="44"/>
                    </a:cubicBezTo>
                    <a:cubicBezTo>
                      <a:pt x="166" y="53"/>
                      <a:pt x="162" y="62"/>
                      <a:pt x="155" y="68"/>
                    </a:cubicBezTo>
                    <a:cubicBezTo>
                      <a:pt x="155" y="68"/>
                      <a:pt x="155" y="68"/>
                      <a:pt x="155" y="69"/>
                    </a:cubicBezTo>
                    <a:cubicBezTo>
                      <a:pt x="157" y="84"/>
                      <a:pt x="146" y="97"/>
                      <a:pt x="131" y="99"/>
                    </a:cubicBezTo>
                    <a:cubicBezTo>
                      <a:pt x="125" y="99"/>
                      <a:pt x="119" y="98"/>
                      <a:pt x="114" y="94"/>
                    </a:cubicBezTo>
                    <a:cubicBezTo>
                      <a:pt x="110" y="98"/>
                      <a:pt x="105" y="101"/>
                      <a:pt x="99" y="101"/>
                    </a:cubicBezTo>
                    <a:cubicBezTo>
                      <a:pt x="91" y="102"/>
                      <a:pt x="84" y="100"/>
                      <a:pt x="79" y="96"/>
                    </a:cubicBezTo>
                    <a:cubicBezTo>
                      <a:pt x="78" y="96"/>
                      <a:pt x="76" y="96"/>
                      <a:pt x="75" y="96"/>
                    </a:cubicBezTo>
                    <a:cubicBezTo>
                      <a:pt x="69" y="97"/>
                      <a:pt x="63" y="95"/>
                      <a:pt x="58" y="92"/>
                    </a:cubicBezTo>
                    <a:cubicBezTo>
                      <a:pt x="55" y="95"/>
                      <a:pt x="50" y="97"/>
                      <a:pt x="45" y="98"/>
                    </a:cubicBezTo>
                    <a:cubicBezTo>
                      <a:pt x="30" y="99"/>
                      <a:pt x="17" y="89"/>
                      <a:pt x="15" y="74"/>
                    </a:cubicBezTo>
                    <a:close/>
                  </a:path>
                </a:pathLst>
              </a:custGeom>
              <a:solidFill>
                <a:srgbClr val="96B8D2"/>
              </a:solidFill>
              <a:ln w="9525">
                <a:noFill/>
                <a:round/>
                <a:headEnd/>
                <a:tailEnd/>
              </a:ln>
            </p:spPr>
            <p:txBody>
              <a:bodyPr>
                <a:prstTxWarp prst="textNoShape">
                  <a:avLst/>
                </a:prstTxWarp>
              </a:bodyPr>
              <a:lstStyle/>
              <a:p>
                <a:endParaRPr lang="en-US"/>
              </a:p>
            </p:txBody>
          </p:sp>
          <p:sp>
            <p:nvSpPr>
              <p:cNvPr id="630007" name="Freeform 247"/>
              <p:cNvSpPr>
                <a:spLocks/>
              </p:cNvSpPr>
              <p:nvPr/>
            </p:nvSpPr>
            <p:spPr bwMode="auto">
              <a:xfrm>
                <a:off x="1800" y="1232"/>
                <a:ext cx="1008" cy="751"/>
              </a:xfrm>
              <a:custGeom>
                <a:avLst/>
                <a:gdLst/>
                <a:ahLst/>
                <a:cxnLst>
                  <a:cxn ang="0">
                    <a:pos x="15" y="73"/>
                  </a:cxn>
                  <a:cxn ang="0">
                    <a:pos x="16" y="63"/>
                  </a:cxn>
                  <a:cxn ang="0">
                    <a:pos x="2" y="42"/>
                  </a:cxn>
                  <a:cxn ang="0">
                    <a:pos x="25" y="13"/>
                  </a:cxn>
                  <a:cxn ang="0">
                    <a:pos x="28" y="13"/>
                  </a:cxn>
                  <a:cxn ang="0">
                    <a:pos x="48" y="1"/>
                  </a:cxn>
                  <a:cxn ang="0">
                    <a:pos x="70" y="8"/>
                  </a:cxn>
                  <a:cxn ang="0">
                    <a:pos x="81" y="5"/>
                  </a:cxn>
                  <a:cxn ang="0">
                    <a:pos x="95" y="7"/>
                  </a:cxn>
                  <a:cxn ang="0">
                    <a:pos x="108" y="2"/>
                  </a:cxn>
                  <a:cxn ang="0">
                    <a:pos x="136" y="20"/>
                  </a:cxn>
                  <a:cxn ang="0">
                    <a:pos x="162" y="43"/>
                  </a:cxn>
                  <a:cxn ang="0">
                    <a:pos x="153" y="66"/>
                  </a:cxn>
                  <a:cxn ang="0">
                    <a:pos x="153" y="68"/>
                  </a:cxn>
                  <a:cxn ang="0">
                    <a:pos x="130" y="97"/>
                  </a:cxn>
                  <a:cxn ang="0">
                    <a:pos x="113" y="93"/>
                  </a:cxn>
                  <a:cxn ang="0">
                    <a:pos x="98" y="99"/>
                  </a:cxn>
                  <a:cxn ang="0">
                    <a:pos x="78" y="94"/>
                  </a:cxn>
                  <a:cxn ang="0">
                    <a:pos x="74" y="94"/>
                  </a:cxn>
                  <a:cxn ang="0">
                    <a:pos x="58" y="91"/>
                  </a:cxn>
                  <a:cxn ang="0">
                    <a:pos x="44" y="96"/>
                  </a:cxn>
                  <a:cxn ang="0">
                    <a:pos x="15" y="73"/>
                  </a:cxn>
                </a:cxnLst>
                <a:rect l="0" t="0" r="r" b="b"/>
                <a:pathLst>
                  <a:path w="163" h="100">
                    <a:moveTo>
                      <a:pt x="15" y="73"/>
                    </a:moveTo>
                    <a:cubicBezTo>
                      <a:pt x="14" y="69"/>
                      <a:pt x="15" y="66"/>
                      <a:pt x="16" y="63"/>
                    </a:cubicBezTo>
                    <a:cubicBezTo>
                      <a:pt x="8" y="59"/>
                      <a:pt x="3" y="51"/>
                      <a:pt x="2" y="42"/>
                    </a:cubicBezTo>
                    <a:cubicBezTo>
                      <a:pt x="0" y="28"/>
                      <a:pt x="10" y="15"/>
                      <a:pt x="25" y="13"/>
                    </a:cubicBezTo>
                    <a:cubicBezTo>
                      <a:pt x="26" y="13"/>
                      <a:pt x="27" y="13"/>
                      <a:pt x="28" y="13"/>
                    </a:cubicBezTo>
                    <a:cubicBezTo>
                      <a:pt x="33" y="6"/>
                      <a:pt x="40" y="1"/>
                      <a:pt x="48" y="1"/>
                    </a:cubicBezTo>
                    <a:cubicBezTo>
                      <a:pt x="57" y="0"/>
                      <a:pt x="65" y="3"/>
                      <a:pt x="70" y="8"/>
                    </a:cubicBezTo>
                    <a:cubicBezTo>
                      <a:pt x="74" y="6"/>
                      <a:pt x="77" y="5"/>
                      <a:pt x="81" y="5"/>
                    </a:cubicBezTo>
                    <a:cubicBezTo>
                      <a:pt x="86" y="4"/>
                      <a:pt x="91" y="5"/>
                      <a:pt x="95" y="7"/>
                    </a:cubicBezTo>
                    <a:cubicBezTo>
                      <a:pt x="99" y="4"/>
                      <a:pt x="103" y="2"/>
                      <a:pt x="108" y="2"/>
                    </a:cubicBezTo>
                    <a:cubicBezTo>
                      <a:pt x="121" y="0"/>
                      <a:pt x="133" y="8"/>
                      <a:pt x="136" y="20"/>
                    </a:cubicBezTo>
                    <a:cubicBezTo>
                      <a:pt x="150" y="20"/>
                      <a:pt x="161" y="30"/>
                      <a:pt x="162" y="43"/>
                    </a:cubicBezTo>
                    <a:cubicBezTo>
                      <a:pt x="163" y="52"/>
                      <a:pt x="160" y="61"/>
                      <a:pt x="153" y="66"/>
                    </a:cubicBezTo>
                    <a:cubicBezTo>
                      <a:pt x="153" y="67"/>
                      <a:pt x="153" y="67"/>
                      <a:pt x="153" y="68"/>
                    </a:cubicBezTo>
                    <a:cubicBezTo>
                      <a:pt x="155" y="82"/>
                      <a:pt x="144" y="95"/>
                      <a:pt x="130" y="97"/>
                    </a:cubicBezTo>
                    <a:cubicBezTo>
                      <a:pt x="124" y="97"/>
                      <a:pt x="118" y="96"/>
                      <a:pt x="113" y="93"/>
                    </a:cubicBezTo>
                    <a:cubicBezTo>
                      <a:pt x="109" y="96"/>
                      <a:pt x="103" y="99"/>
                      <a:pt x="98" y="99"/>
                    </a:cubicBezTo>
                    <a:cubicBezTo>
                      <a:pt x="90" y="100"/>
                      <a:pt x="83" y="98"/>
                      <a:pt x="78" y="94"/>
                    </a:cubicBezTo>
                    <a:cubicBezTo>
                      <a:pt x="77" y="94"/>
                      <a:pt x="75" y="94"/>
                      <a:pt x="74" y="94"/>
                    </a:cubicBezTo>
                    <a:cubicBezTo>
                      <a:pt x="68" y="95"/>
                      <a:pt x="63" y="94"/>
                      <a:pt x="58" y="91"/>
                    </a:cubicBezTo>
                    <a:cubicBezTo>
                      <a:pt x="54" y="93"/>
                      <a:pt x="49" y="95"/>
                      <a:pt x="44" y="96"/>
                    </a:cubicBezTo>
                    <a:cubicBezTo>
                      <a:pt x="30" y="97"/>
                      <a:pt x="17" y="87"/>
                      <a:pt x="15" y="73"/>
                    </a:cubicBezTo>
                    <a:close/>
                  </a:path>
                </a:pathLst>
              </a:custGeom>
              <a:solidFill>
                <a:srgbClr val="9EBED6"/>
              </a:solidFill>
              <a:ln w="9525">
                <a:noFill/>
                <a:round/>
                <a:headEnd/>
                <a:tailEnd/>
              </a:ln>
            </p:spPr>
            <p:txBody>
              <a:bodyPr>
                <a:prstTxWarp prst="textNoShape">
                  <a:avLst/>
                </a:prstTxWarp>
              </a:bodyPr>
              <a:lstStyle/>
              <a:p>
                <a:endParaRPr lang="en-US"/>
              </a:p>
            </p:txBody>
          </p:sp>
          <p:sp>
            <p:nvSpPr>
              <p:cNvPr id="630008" name="Freeform 248"/>
              <p:cNvSpPr>
                <a:spLocks/>
              </p:cNvSpPr>
              <p:nvPr/>
            </p:nvSpPr>
            <p:spPr bwMode="auto">
              <a:xfrm>
                <a:off x="1813" y="1245"/>
                <a:ext cx="982" cy="725"/>
              </a:xfrm>
              <a:custGeom>
                <a:avLst/>
                <a:gdLst/>
                <a:ahLst/>
                <a:cxnLst>
                  <a:cxn ang="0">
                    <a:pos x="15" y="70"/>
                  </a:cxn>
                  <a:cxn ang="0">
                    <a:pos x="15" y="60"/>
                  </a:cxn>
                  <a:cxn ang="0">
                    <a:pos x="2" y="41"/>
                  </a:cxn>
                  <a:cxn ang="0">
                    <a:pos x="25" y="13"/>
                  </a:cxn>
                  <a:cxn ang="0">
                    <a:pos x="28" y="13"/>
                  </a:cxn>
                  <a:cxn ang="0">
                    <a:pos x="47" y="1"/>
                  </a:cxn>
                  <a:cxn ang="0">
                    <a:pos x="69" y="8"/>
                  </a:cxn>
                  <a:cxn ang="0">
                    <a:pos x="79" y="5"/>
                  </a:cxn>
                  <a:cxn ang="0">
                    <a:pos x="93" y="6"/>
                  </a:cxn>
                  <a:cxn ang="0">
                    <a:pos x="105" y="2"/>
                  </a:cxn>
                  <a:cxn ang="0">
                    <a:pos x="133" y="19"/>
                  </a:cxn>
                  <a:cxn ang="0">
                    <a:pos x="158" y="41"/>
                  </a:cxn>
                  <a:cxn ang="0">
                    <a:pos x="149" y="64"/>
                  </a:cxn>
                  <a:cxn ang="0">
                    <a:pos x="149" y="65"/>
                  </a:cxn>
                  <a:cxn ang="0">
                    <a:pos x="126" y="93"/>
                  </a:cxn>
                  <a:cxn ang="0">
                    <a:pos x="110" y="89"/>
                  </a:cxn>
                  <a:cxn ang="0">
                    <a:pos x="95" y="95"/>
                  </a:cxn>
                  <a:cxn ang="0">
                    <a:pos x="76" y="90"/>
                  </a:cxn>
                  <a:cxn ang="0">
                    <a:pos x="73" y="91"/>
                  </a:cxn>
                  <a:cxn ang="0">
                    <a:pos x="56" y="87"/>
                  </a:cxn>
                  <a:cxn ang="0">
                    <a:pos x="44" y="92"/>
                  </a:cxn>
                  <a:cxn ang="0">
                    <a:pos x="15" y="70"/>
                  </a:cxn>
                </a:cxnLst>
                <a:rect l="0" t="0" r="r" b="b"/>
                <a:pathLst>
                  <a:path w="159" h="96">
                    <a:moveTo>
                      <a:pt x="15" y="70"/>
                    </a:moveTo>
                    <a:cubicBezTo>
                      <a:pt x="14" y="66"/>
                      <a:pt x="15" y="63"/>
                      <a:pt x="15" y="60"/>
                    </a:cubicBezTo>
                    <a:cubicBezTo>
                      <a:pt x="8" y="56"/>
                      <a:pt x="3" y="49"/>
                      <a:pt x="2" y="41"/>
                    </a:cubicBezTo>
                    <a:cubicBezTo>
                      <a:pt x="0" y="27"/>
                      <a:pt x="10" y="14"/>
                      <a:pt x="25" y="13"/>
                    </a:cubicBezTo>
                    <a:cubicBezTo>
                      <a:pt x="26" y="13"/>
                      <a:pt x="27" y="13"/>
                      <a:pt x="28" y="13"/>
                    </a:cubicBezTo>
                    <a:cubicBezTo>
                      <a:pt x="32" y="6"/>
                      <a:pt x="39" y="1"/>
                      <a:pt x="47" y="1"/>
                    </a:cubicBezTo>
                    <a:cubicBezTo>
                      <a:pt x="55" y="0"/>
                      <a:pt x="63" y="3"/>
                      <a:pt x="69" y="8"/>
                    </a:cubicBezTo>
                    <a:cubicBezTo>
                      <a:pt x="72" y="6"/>
                      <a:pt x="75" y="5"/>
                      <a:pt x="79" y="5"/>
                    </a:cubicBezTo>
                    <a:cubicBezTo>
                      <a:pt x="84" y="4"/>
                      <a:pt x="89" y="5"/>
                      <a:pt x="93" y="6"/>
                    </a:cubicBezTo>
                    <a:cubicBezTo>
                      <a:pt x="96" y="4"/>
                      <a:pt x="100" y="2"/>
                      <a:pt x="105" y="2"/>
                    </a:cubicBezTo>
                    <a:cubicBezTo>
                      <a:pt x="118" y="0"/>
                      <a:pt x="129" y="8"/>
                      <a:pt x="133" y="19"/>
                    </a:cubicBezTo>
                    <a:cubicBezTo>
                      <a:pt x="146" y="19"/>
                      <a:pt x="157" y="29"/>
                      <a:pt x="158" y="41"/>
                    </a:cubicBezTo>
                    <a:cubicBezTo>
                      <a:pt x="159" y="50"/>
                      <a:pt x="156"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1"/>
                    </a:cubicBezTo>
                    <a:cubicBezTo>
                      <a:pt x="67" y="91"/>
                      <a:pt x="61" y="90"/>
                      <a:pt x="56" y="87"/>
                    </a:cubicBezTo>
                    <a:cubicBezTo>
                      <a:pt x="53" y="90"/>
                      <a:pt x="48" y="91"/>
                      <a:pt x="44" y="92"/>
                    </a:cubicBezTo>
                    <a:cubicBezTo>
                      <a:pt x="29" y="94"/>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30009" name="Freeform 249"/>
              <p:cNvSpPr>
                <a:spLocks/>
              </p:cNvSpPr>
              <p:nvPr/>
            </p:nvSpPr>
            <p:spPr bwMode="auto">
              <a:xfrm>
                <a:off x="1813" y="1245"/>
                <a:ext cx="982" cy="725"/>
              </a:xfrm>
              <a:custGeom>
                <a:avLst/>
                <a:gdLst/>
                <a:ahLst/>
                <a:cxnLst>
                  <a:cxn ang="0">
                    <a:pos x="15" y="70"/>
                  </a:cxn>
                  <a:cxn ang="0">
                    <a:pos x="16" y="60"/>
                  </a:cxn>
                  <a:cxn ang="0">
                    <a:pos x="2" y="41"/>
                  </a:cxn>
                  <a:cxn ang="0">
                    <a:pos x="25" y="13"/>
                  </a:cxn>
                  <a:cxn ang="0">
                    <a:pos x="28" y="13"/>
                  </a:cxn>
                  <a:cxn ang="0">
                    <a:pos x="47" y="1"/>
                  </a:cxn>
                  <a:cxn ang="0">
                    <a:pos x="69" y="8"/>
                  </a:cxn>
                  <a:cxn ang="0">
                    <a:pos x="79" y="5"/>
                  </a:cxn>
                  <a:cxn ang="0">
                    <a:pos x="93" y="7"/>
                  </a:cxn>
                  <a:cxn ang="0">
                    <a:pos x="105" y="2"/>
                  </a:cxn>
                  <a:cxn ang="0">
                    <a:pos x="133" y="19"/>
                  </a:cxn>
                  <a:cxn ang="0">
                    <a:pos x="158" y="42"/>
                  </a:cxn>
                  <a:cxn ang="0">
                    <a:pos x="149" y="64"/>
                  </a:cxn>
                  <a:cxn ang="0">
                    <a:pos x="149" y="65"/>
                  </a:cxn>
                  <a:cxn ang="0">
                    <a:pos x="126" y="93"/>
                  </a:cxn>
                  <a:cxn ang="0">
                    <a:pos x="110" y="89"/>
                  </a:cxn>
                  <a:cxn ang="0">
                    <a:pos x="95" y="95"/>
                  </a:cxn>
                  <a:cxn ang="0">
                    <a:pos x="76" y="90"/>
                  </a:cxn>
                  <a:cxn ang="0">
                    <a:pos x="73" y="90"/>
                  </a:cxn>
                  <a:cxn ang="0">
                    <a:pos x="56" y="87"/>
                  </a:cxn>
                  <a:cxn ang="0">
                    <a:pos x="44" y="92"/>
                  </a:cxn>
                  <a:cxn ang="0">
                    <a:pos x="15" y="70"/>
                  </a:cxn>
                </a:cxnLst>
                <a:rect l="0" t="0" r="r" b="b"/>
                <a:pathLst>
                  <a:path w="159" h="96">
                    <a:moveTo>
                      <a:pt x="15" y="70"/>
                    </a:moveTo>
                    <a:cubicBezTo>
                      <a:pt x="14" y="66"/>
                      <a:pt x="15" y="63"/>
                      <a:pt x="16" y="60"/>
                    </a:cubicBezTo>
                    <a:cubicBezTo>
                      <a:pt x="8" y="56"/>
                      <a:pt x="3" y="49"/>
                      <a:pt x="2" y="41"/>
                    </a:cubicBezTo>
                    <a:cubicBezTo>
                      <a:pt x="0" y="27"/>
                      <a:pt x="11" y="14"/>
                      <a:pt x="25" y="13"/>
                    </a:cubicBezTo>
                    <a:cubicBezTo>
                      <a:pt x="26" y="13"/>
                      <a:pt x="27" y="13"/>
                      <a:pt x="28" y="13"/>
                    </a:cubicBezTo>
                    <a:cubicBezTo>
                      <a:pt x="32" y="6"/>
                      <a:pt x="39" y="2"/>
                      <a:pt x="47" y="1"/>
                    </a:cubicBezTo>
                    <a:cubicBezTo>
                      <a:pt x="55" y="0"/>
                      <a:pt x="63" y="3"/>
                      <a:pt x="69" y="8"/>
                    </a:cubicBezTo>
                    <a:cubicBezTo>
                      <a:pt x="72" y="6"/>
                      <a:pt x="75" y="5"/>
                      <a:pt x="79" y="5"/>
                    </a:cubicBezTo>
                    <a:cubicBezTo>
                      <a:pt x="84" y="4"/>
                      <a:pt x="89" y="5"/>
                      <a:pt x="93" y="7"/>
                    </a:cubicBezTo>
                    <a:cubicBezTo>
                      <a:pt x="96" y="4"/>
                      <a:pt x="100" y="2"/>
                      <a:pt x="105" y="2"/>
                    </a:cubicBezTo>
                    <a:cubicBezTo>
                      <a:pt x="118" y="0"/>
                      <a:pt x="129" y="8"/>
                      <a:pt x="133" y="19"/>
                    </a:cubicBezTo>
                    <a:cubicBezTo>
                      <a:pt x="146" y="19"/>
                      <a:pt x="157" y="29"/>
                      <a:pt x="158" y="42"/>
                    </a:cubicBezTo>
                    <a:cubicBezTo>
                      <a:pt x="159" y="50"/>
                      <a:pt x="155" y="58"/>
                      <a:pt x="149" y="64"/>
                    </a:cubicBezTo>
                    <a:cubicBezTo>
                      <a:pt x="149" y="64"/>
                      <a:pt x="149" y="64"/>
                      <a:pt x="149" y="65"/>
                    </a:cubicBezTo>
                    <a:cubicBezTo>
                      <a:pt x="151" y="79"/>
                      <a:pt x="141" y="91"/>
                      <a:pt x="126" y="93"/>
                    </a:cubicBezTo>
                    <a:cubicBezTo>
                      <a:pt x="120" y="93"/>
                      <a:pt x="115" y="92"/>
                      <a:pt x="110" y="89"/>
                    </a:cubicBezTo>
                    <a:cubicBezTo>
                      <a:pt x="106" y="92"/>
                      <a:pt x="101" y="95"/>
                      <a:pt x="95" y="95"/>
                    </a:cubicBezTo>
                    <a:cubicBezTo>
                      <a:pt x="88" y="96"/>
                      <a:pt x="81" y="94"/>
                      <a:pt x="76" y="90"/>
                    </a:cubicBezTo>
                    <a:cubicBezTo>
                      <a:pt x="75" y="90"/>
                      <a:pt x="74" y="90"/>
                      <a:pt x="73" y="90"/>
                    </a:cubicBezTo>
                    <a:cubicBezTo>
                      <a:pt x="67" y="91"/>
                      <a:pt x="61" y="90"/>
                      <a:pt x="56" y="87"/>
                    </a:cubicBezTo>
                    <a:cubicBezTo>
                      <a:pt x="53" y="90"/>
                      <a:pt x="48" y="91"/>
                      <a:pt x="44" y="92"/>
                    </a:cubicBezTo>
                    <a:cubicBezTo>
                      <a:pt x="29" y="93"/>
                      <a:pt x="16" y="84"/>
                      <a:pt x="15" y="70"/>
                    </a:cubicBezTo>
                    <a:close/>
                  </a:path>
                </a:pathLst>
              </a:custGeom>
              <a:solidFill>
                <a:srgbClr val="AFC9DD"/>
              </a:solidFill>
              <a:ln w="9525">
                <a:noFill/>
                <a:round/>
                <a:headEnd/>
                <a:tailEnd/>
              </a:ln>
            </p:spPr>
            <p:txBody>
              <a:bodyPr>
                <a:prstTxWarp prst="textNoShape">
                  <a:avLst/>
                </a:prstTxWarp>
              </a:bodyPr>
              <a:lstStyle/>
              <a:p>
                <a:endParaRPr lang="en-US"/>
              </a:p>
            </p:txBody>
          </p:sp>
          <p:sp>
            <p:nvSpPr>
              <p:cNvPr id="630010" name="Freeform 250"/>
              <p:cNvSpPr>
                <a:spLocks/>
              </p:cNvSpPr>
              <p:nvPr/>
            </p:nvSpPr>
            <p:spPr bwMode="auto">
              <a:xfrm>
                <a:off x="1818" y="1254"/>
                <a:ext cx="972" cy="707"/>
              </a:xfrm>
              <a:custGeom>
                <a:avLst/>
                <a:gdLst/>
                <a:ahLst/>
                <a:cxnLst>
                  <a:cxn ang="0">
                    <a:pos x="15" y="68"/>
                  </a:cxn>
                  <a:cxn ang="0">
                    <a:pos x="15" y="59"/>
                  </a:cxn>
                  <a:cxn ang="0">
                    <a:pos x="2" y="40"/>
                  </a:cxn>
                  <a:cxn ang="0">
                    <a:pos x="24" y="13"/>
                  </a:cxn>
                  <a:cxn ang="0">
                    <a:pos x="28" y="12"/>
                  </a:cxn>
                  <a:cxn ang="0">
                    <a:pos x="47" y="1"/>
                  </a:cxn>
                  <a:cxn ang="0">
                    <a:pos x="68" y="8"/>
                  </a:cxn>
                  <a:cxn ang="0">
                    <a:pos x="78" y="4"/>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4" y="62"/>
                      <a:pt x="15" y="59"/>
                    </a:cubicBezTo>
                    <a:cubicBezTo>
                      <a:pt x="8" y="55"/>
                      <a:pt x="3" y="48"/>
                      <a:pt x="2" y="40"/>
                    </a:cubicBezTo>
                    <a:cubicBezTo>
                      <a:pt x="0" y="26"/>
                      <a:pt x="10" y="14"/>
                      <a:pt x="24" y="13"/>
                    </a:cubicBezTo>
                    <a:cubicBezTo>
                      <a:pt x="26" y="12"/>
                      <a:pt x="27" y="12"/>
                      <a:pt x="28" y="12"/>
                    </a:cubicBezTo>
                    <a:cubicBezTo>
                      <a:pt x="32" y="6"/>
                      <a:pt x="38" y="1"/>
                      <a:pt x="47" y="1"/>
                    </a:cubicBezTo>
                    <a:cubicBezTo>
                      <a:pt x="55" y="0"/>
                      <a:pt x="63" y="3"/>
                      <a:pt x="68" y="8"/>
                    </a:cubicBezTo>
                    <a:cubicBezTo>
                      <a:pt x="71" y="6"/>
                      <a:pt x="75" y="5"/>
                      <a:pt x="78" y="4"/>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90"/>
                      <a:pt x="43" y="90"/>
                    </a:cubicBezTo>
                    <a:cubicBezTo>
                      <a:pt x="29" y="92"/>
                      <a:pt x="16" y="82"/>
                      <a:pt x="15" y="68"/>
                    </a:cubicBezTo>
                    <a:close/>
                  </a:path>
                </a:pathLst>
              </a:custGeom>
              <a:solidFill>
                <a:srgbClr val="B8CEE0"/>
              </a:solidFill>
              <a:ln w="9525">
                <a:noFill/>
                <a:round/>
                <a:headEnd/>
                <a:tailEnd/>
              </a:ln>
            </p:spPr>
            <p:txBody>
              <a:bodyPr>
                <a:prstTxWarp prst="textNoShape">
                  <a:avLst/>
                </a:prstTxWarp>
              </a:bodyPr>
              <a:lstStyle/>
              <a:p>
                <a:endParaRPr lang="en-US"/>
              </a:p>
            </p:txBody>
          </p:sp>
          <p:sp>
            <p:nvSpPr>
              <p:cNvPr id="630011" name="Freeform 251"/>
              <p:cNvSpPr>
                <a:spLocks/>
              </p:cNvSpPr>
              <p:nvPr/>
            </p:nvSpPr>
            <p:spPr bwMode="auto">
              <a:xfrm>
                <a:off x="1818" y="1254"/>
                <a:ext cx="972" cy="707"/>
              </a:xfrm>
              <a:custGeom>
                <a:avLst/>
                <a:gdLst/>
                <a:ahLst/>
                <a:cxnLst>
                  <a:cxn ang="0">
                    <a:pos x="15" y="68"/>
                  </a:cxn>
                  <a:cxn ang="0">
                    <a:pos x="16" y="59"/>
                  </a:cxn>
                  <a:cxn ang="0">
                    <a:pos x="2" y="40"/>
                  </a:cxn>
                  <a:cxn ang="0">
                    <a:pos x="25" y="13"/>
                  </a:cxn>
                  <a:cxn ang="0">
                    <a:pos x="28" y="12"/>
                  </a:cxn>
                  <a:cxn ang="0">
                    <a:pos x="47" y="1"/>
                  </a:cxn>
                  <a:cxn ang="0">
                    <a:pos x="68" y="8"/>
                  </a:cxn>
                  <a:cxn ang="0">
                    <a:pos x="78" y="5"/>
                  </a:cxn>
                  <a:cxn ang="0">
                    <a:pos x="91" y="6"/>
                  </a:cxn>
                  <a:cxn ang="0">
                    <a:pos x="104" y="2"/>
                  </a:cxn>
                  <a:cxn ang="0">
                    <a:pos x="131" y="19"/>
                  </a:cxn>
                  <a:cxn ang="0">
                    <a:pos x="156" y="41"/>
                  </a:cxn>
                  <a:cxn ang="0">
                    <a:pos x="147" y="62"/>
                  </a:cxn>
                  <a:cxn ang="0">
                    <a:pos x="147" y="63"/>
                  </a:cxn>
                  <a:cxn ang="0">
                    <a:pos x="125" y="91"/>
                  </a:cxn>
                  <a:cxn ang="0">
                    <a:pos x="108" y="87"/>
                  </a:cxn>
                  <a:cxn ang="0">
                    <a:pos x="94" y="93"/>
                  </a:cxn>
                  <a:cxn ang="0">
                    <a:pos x="75" y="88"/>
                  </a:cxn>
                  <a:cxn ang="0">
                    <a:pos x="72" y="89"/>
                  </a:cxn>
                  <a:cxn ang="0">
                    <a:pos x="56" y="85"/>
                  </a:cxn>
                  <a:cxn ang="0">
                    <a:pos x="43" y="90"/>
                  </a:cxn>
                  <a:cxn ang="0">
                    <a:pos x="15" y="68"/>
                  </a:cxn>
                </a:cxnLst>
                <a:rect l="0" t="0" r="r" b="b"/>
                <a:pathLst>
                  <a:path w="157" h="94">
                    <a:moveTo>
                      <a:pt x="15" y="68"/>
                    </a:moveTo>
                    <a:cubicBezTo>
                      <a:pt x="14" y="65"/>
                      <a:pt x="15" y="62"/>
                      <a:pt x="16" y="59"/>
                    </a:cubicBezTo>
                    <a:cubicBezTo>
                      <a:pt x="8" y="55"/>
                      <a:pt x="3" y="48"/>
                      <a:pt x="2" y="40"/>
                    </a:cubicBezTo>
                    <a:cubicBezTo>
                      <a:pt x="0" y="26"/>
                      <a:pt x="11" y="14"/>
                      <a:pt x="25" y="13"/>
                    </a:cubicBezTo>
                    <a:cubicBezTo>
                      <a:pt x="26" y="13"/>
                      <a:pt x="27" y="12"/>
                      <a:pt x="28" y="12"/>
                    </a:cubicBezTo>
                    <a:cubicBezTo>
                      <a:pt x="32" y="6"/>
                      <a:pt x="38" y="2"/>
                      <a:pt x="47" y="1"/>
                    </a:cubicBezTo>
                    <a:cubicBezTo>
                      <a:pt x="55" y="0"/>
                      <a:pt x="63" y="3"/>
                      <a:pt x="68" y="8"/>
                    </a:cubicBezTo>
                    <a:cubicBezTo>
                      <a:pt x="71" y="6"/>
                      <a:pt x="75" y="5"/>
                      <a:pt x="78" y="5"/>
                    </a:cubicBezTo>
                    <a:cubicBezTo>
                      <a:pt x="83" y="4"/>
                      <a:pt x="87" y="5"/>
                      <a:pt x="91" y="6"/>
                    </a:cubicBezTo>
                    <a:cubicBezTo>
                      <a:pt x="95" y="4"/>
                      <a:pt x="99" y="2"/>
                      <a:pt x="104" y="2"/>
                    </a:cubicBezTo>
                    <a:cubicBezTo>
                      <a:pt x="116" y="0"/>
                      <a:pt x="127" y="8"/>
                      <a:pt x="131" y="19"/>
                    </a:cubicBezTo>
                    <a:cubicBezTo>
                      <a:pt x="144" y="19"/>
                      <a:pt x="155" y="28"/>
                      <a:pt x="156" y="41"/>
                    </a:cubicBezTo>
                    <a:cubicBezTo>
                      <a:pt x="157" y="49"/>
                      <a:pt x="153" y="57"/>
                      <a:pt x="147" y="62"/>
                    </a:cubicBezTo>
                    <a:cubicBezTo>
                      <a:pt x="147" y="63"/>
                      <a:pt x="147" y="63"/>
                      <a:pt x="147" y="63"/>
                    </a:cubicBezTo>
                    <a:cubicBezTo>
                      <a:pt x="149" y="77"/>
                      <a:pt x="139" y="89"/>
                      <a:pt x="125" y="91"/>
                    </a:cubicBezTo>
                    <a:cubicBezTo>
                      <a:pt x="119" y="91"/>
                      <a:pt x="113" y="90"/>
                      <a:pt x="108" y="87"/>
                    </a:cubicBezTo>
                    <a:cubicBezTo>
                      <a:pt x="105" y="90"/>
                      <a:pt x="100" y="93"/>
                      <a:pt x="94" y="93"/>
                    </a:cubicBezTo>
                    <a:cubicBezTo>
                      <a:pt x="87" y="94"/>
                      <a:pt x="80" y="92"/>
                      <a:pt x="75" y="88"/>
                    </a:cubicBezTo>
                    <a:cubicBezTo>
                      <a:pt x="74" y="88"/>
                      <a:pt x="73" y="88"/>
                      <a:pt x="72" y="89"/>
                    </a:cubicBezTo>
                    <a:cubicBezTo>
                      <a:pt x="66" y="89"/>
                      <a:pt x="60" y="88"/>
                      <a:pt x="56" y="85"/>
                    </a:cubicBezTo>
                    <a:cubicBezTo>
                      <a:pt x="52" y="88"/>
                      <a:pt x="48" y="89"/>
                      <a:pt x="43" y="90"/>
                    </a:cubicBezTo>
                    <a:cubicBezTo>
                      <a:pt x="29" y="91"/>
                      <a:pt x="16" y="82"/>
                      <a:pt x="15" y="68"/>
                    </a:cubicBezTo>
                    <a:close/>
                  </a:path>
                </a:pathLst>
              </a:custGeom>
              <a:solidFill>
                <a:srgbClr val="B9CEE0"/>
              </a:solidFill>
              <a:ln w="9525">
                <a:noFill/>
                <a:round/>
                <a:headEnd/>
                <a:tailEnd/>
              </a:ln>
            </p:spPr>
            <p:txBody>
              <a:bodyPr>
                <a:prstTxWarp prst="textNoShape">
                  <a:avLst/>
                </a:prstTxWarp>
              </a:bodyPr>
              <a:lstStyle/>
              <a:p>
                <a:endParaRPr lang="en-US"/>
              </a:p>
            </p:txBody>
          </p:sp>
          <p:sp>
            <p:nvSpPr>
              <p:cNvPr id="630012" name="Freeform 252"/>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7" y="18"/>
                  </a:cxn>
                  <a:cxn ang="0">
                    <a:pos x="151" y="39"/>
                  </a:cxn>
                  <a:cxn ang="0">
                    <a:pos x="142" y="60"/>
                  </a:cxn>
                  <a:cxn ang="0">
                    <a:pos x="142" y="61"/>
                  </a:cxn>
                  <a:cxn ang="0">
                    <a:pos x="120" y="87"/>
                  </a:cxn>
                  <a:cxn ang="0">
                    <a:pos x="105" y="83"/>
                  </a:cxn>
                  <a:cxn ang="0">
                    <a:pos x="90" y="89"/>
                  </a:cxn>
                  <a:cxn ang="0">
                    <a:pos x="72" y="84"/>
                  </a:cxn>
                  <a:cxn ang="0">
                    <a:pos x="69" y="85"/>
                  </a:cxn>
                  <a:cxn ang="0">
                    <a:pos x="53" y="82"/>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9"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4"/>
                      <a:pt x="88" y="6"/>
                    </a:cubicBezTo>
                    <a:cubicBezTo>
                      <a:pt x="91" y="4"/>
                      <a:pt x="96" y="2"/>
                      <a:pt x="100" y="2"/>
                    </a:cubicBezTo>
                    <a:cubicBezTo>
                      <a:pt x="112" y="0"/>
                      <a:pt x="123" y="7"/>
                      <a:pt x="127"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5"/>
                      <a:pt x="70" y="85"/>
                      <a:pt x="69" y="85"/>
                    </a:cubicBezTo>
                    <a:cubicBezTo>
                      <a:pt x="63" y="85"/>
                      <a:pt x="58" y="84"/>
                      <a:pt x="53" y="82"/>
                    </a:cubicBezTo>
                    <a:cubicBezTo>
                      <a:pt x="50" y="84"/>
                      <a:pt x="46" y="86"/>
                      <a:pt x="41" y="86"/>
                    </a:cubicBezTo>
                    <a:cubicBezTo>
                      <a:pt x="27" y="88"/>
                      <a:pt x="15" y="78"/>
                      <a:pt x="14" y="65"/>
                    </a:cubicBezTo>
                    <a:close/>
                  </a:path>
                </a:pathLst>
              </a:custGeom>
              <a:solidFill>
                <a:srgbClr val="C9DAE7"/>
              </a:solidFill>
              <a:ln w="9525">
                <a:noFill/>
                <a:round/>
                <a:headEnd/>
                <a:tailEnd/>
              </a:ln>
            </p:spPr>
            <p:txBody>
              <a:bodyPr>
                <a:prstTxWarp prst="textNoShape">
                  <a:avLst/>
                </a:prstTxWarp>
              </a:bodyPr>
              <a:lstStyle/>
              <a:p>
                <a:endParaRPr lang="en-US"/>
              </a:p>
            </p:txBody>
          </p:sp>
          <p:sp>
            <p:nvSpPr>
              <p:cNvPr id="630013" name="Freeform 253"/>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3" y="59"/>
                      <a:pt x="14" y="56"/>
                    </a:cubicBezTo>
                    <a:cubicBezTo>
                      <a:pt x="7" y="53"/>
                      <a:pt x="2" y="46"/>
                      <a:pt x="1" y="38"/>
                    </a:cubicBezTo>
                    <a:cubicBezTo>
                      <a:pt x="0" y="25"/>
                      <a:pt x="10" y="14"/>
                      <a:pt x="23" y="12"/>
                    </a:cubicBezTo>
                    <a:cubicBezTo>
                      <a:pt x="24" y="12"/>
                      <a:pt x="25" y="12"/>
                      <a:pt x="26" y="12"/>
                    </a:cubicBezTo>
                    <a:cubicBezTo>
                      <a:pt x="30" y="6"/>
                      <a:pt x="37" y="1"/>
                      <a:pt x="45" y="1"/>
                    </a:cubicBezTo>
                    <a:cubicBezTo>
                      <a:pt x="53" y="0"/>
                      <a:pt x="60" y="3"/>
                      <a:pt x="65" y="8"/>
                    </a:cubicBezTo>
                    <a:cubicBezTo>
                      <a:pt x="68" y="6"/>
                      <a:pt x="72" y="5"/>
                      <a:pt x="75" y="4"/>
                    </a:cubicBezTo>
                    <a:cubicBezTo>
                      <a:pt x="80" y="4"/>
                      <a:pt x="84" y="5"/>
                      <a:pt x="88" y="6"/>
                    </a:cubicBezTo>
                    <a:cubicBezTo>
                      <a:pt x="91" y="4"/>
                      <a:pt x="96" y="2"/>
                      <a:pt x="100" y="2"/>
                    </a:cubicBezTo>
                    <a:cubicBezTo>
                      <a:pt x="112" y="0"/>
                      <a:pt x="123" y="7"/>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7"/>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8"/>
                      <a:pt x="15" y="78"/>
                      <a:pt x="14" y="65"/>
                    </a:cubicBezTo>
                    <a:close/>
                  </a:path>
                </a:pathLst>
              </a:custGeom>
              <a:solidFill>
                <a:srgbClr val="CADAE8"/>
              </a:solidFill>
              <a:ln w="9525">
                <a:noFill/>
                <a:round/>
                <a:headEnd/>
                <a:tailEnd/>
              </a:ln>
            </p:spPr>
            <p:txBody>
              <a:bodyPr>
                <a:prstTxWarp prst="textNoShape">
                  <a:avLst/>
                </a:prstTxWarp>
              </a:bodyPr>
              <a:lstStyle/>
              <a:p>
                <a:endParaRPr lang="en-US"/>
              </a:p>
            </p:txBody>
          </p:sp>
          <p:sp>
            <p:nvSpPr>
              <p:cNvPr id="630014" name="Freeform 254"/>
              <p:cNvSpPr>
                <a:spLocks/>
              </p:cNvSpPr>
              <p:nvPr/>
            </p:nvSpPr>
            <p:spPr bwMode="auto">
              <a:xfrm>
                <a:off x="1836" y="1267"/>
                <a:ext cx="941" cy="681"/>
              </a:xfrm>
              <a:custGeom>
                <a:avLst/>
                <a:gdLst/>
                <a:ahLst/>
                <a:cxnLst>
                  <a:cxn ang="0">
                    <a:pos x="14" y="65"/>
                  </a:cxn>
                  <a:cxn ang="0">
                    <a:pos x="14" y="56"/>
                  </a:cxn>
                  <a:cxn ang="0">
                    <a:pos x="1" y="38"/>
                  </a:cxn>
                  <a:cxn ang="0">
                    <a:pos x="23" y="12"/>
                  </a:cxn>
                  <a:cxn ang="0">
                    <a:pos x="26" y="12"/>
                  </a:cxn>
                  <a:cxn ang="0">
                    <a:pos x="45" y="1"/>
                  </a:cxn>
                  <a:cxn ang="0">
                    <a:pos x="65" y="8"/>
                  </a:cxn>
                  <a:cxn ang="0">
                    <a:pos x="75" y="4"/>
                  </a:cxn>
                  <a:cxn ang="0">
                    <a:pos x="88" y="6"/>
                  </a:cxn>
                  <a:cxn ang="0">
                    <a:pos x="100" y="2"/>
                  </a:cxn>
                  <a:cxn ang="0">
                    <a:pos x="126" y="18"/>
                  </a:cxn>
                  <a:cxn ang="0">
                    <a:pos x="151" y="39"/>
                  </a:cxn>
                  <a:cxn ang="0">
                    <a:pos x="142" y="60"/>
                  </a:cxn>
                  <a:cxn ang="0">
                    <a:pos x="142" y="61"/>
                  </a:cxn>
                  <a:cxn ang="0">
                    <a:pos x="120" y="87"/>
                  </a:cxn>
                  <a:cxn ang="0">
                    <a:pos x="105" y="83"/>
                  </a:cxn>
                  <a:cxn ang="0">
                    <a:pos x="90" y="89"/>
                  </a:cxn>
                  <a:cxn ang="0">
                    <a:pos x="72" y="84"/>
                  </a:cxn>
                  <a:cxn ang="0">
                    <a:pos x="69" y="85"/>
                  </a:cxn>
                  <a:cxn ang="0">
                    <a:pos x="53" y="81"/>
                  </a:cxn>
                  <a:cxn ang="0">
                    <a:pos x="41" y="86"/>
                  </a:cxn>
                  <a:cxn ang="0">
                    <a:pos x="14" y="65"/>
                  </a:cxn>
                </a:cxnLst>
                <a:rect l="0" t="0" r="r" b="b"/>
                <a:pathLst>
                  <a:path w="152" h="90">
                    <a:moveTo>
                      <a:pt x="14" y="65"/>
                    </a:moveTo>
                    <a:cubicBezTo>
                      <a:pt x="13" y="62"/>
                      <a:pt x="14" y="59"/>
                      <a:pt x="14" y="56"/>
                    </a:cubicBezTo>
                    <a:cubicBezTo>
                      <a:pt x="7"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4"/>
                    </a:cubicBezTo>
                    <a:cubicBezTo>
                      <a:pt x="80" y="4"/>
                      <a:pt x="84" y="5"/>
                      <a:pt x="88" y="6"/>
                    </a:cubicBezTo>
                    <a:cubicBezTo>
                      <a:pt x="91" y="4"/>
                      <a:pt x="95" y="2"/>
                      <a:pt x="100" y="2"/>
                    </a:cubicBezTo>
                    <a:cubicBezTo>
                      <a:pt x="112" y="1"/>
                      <a:pt x="123" y="8"/>
                      <a:pt x="126" y="18"/>
                    </a:cubicBezTo>
                    <a:cubicBezTo>
                      <a:pt x="139" y="18"/>
                      <a:pt x="149" y="27"/>
                      <a:pt x="151" y="39"/>
                    </a:cubicBezTo>
                    <a:cubicBezTo>
                      <a:pt x="152" y="47"/>
                      <a:pt x="148" y="55"/>
                      <a:pt x="142" y="60"/>
                    </a:cubicBezTo>
                    <a:cubicBezTo>
                      <a:pt x="142" y="60"/>
                      <a:pt x="142" y="60"/>
                      <a:pt x="142" y="61"/>
                    </a:cubicBezTo>
                    <a:cubicBezTo>
                      <a:pt x="144" y="74"/>
                      <a:pt x="134" y="85"/>
                      <a:pt x="120" y="87"/>
                    </a:cubicBezTo>
                    <a:cubicBezTo>
                      <a:pt x="115" y="87"/>
                      <a:pt x="109" y="86"/>
                      <a:pt x="105" y="83"/>
                    </a:cubicBezTo>
                    <a:cubicBezTo>
                      <a:pt x="101" y="86"/>
                      <a:pt x="96" y="89"/>
                      <a:pt x="90" y="89"/>
                    </a:cubicBezTo>
                    <a:cubicBezTo>
                      <a:pt x="84" y="90"/>
                      <a:pt x="77" y="88"/>
                      <a:pt x="72" y="84"/>
                    </a:cubicBezTo>
                    <a:cubicBezTo>
                      <a:pt x="71" y="84"/>
                      <a:pt x="70" y="85"/>
                      <a:pt x="69" y="85"/>
                    </a:cubicBezTo>
                    <a:cubicBezTo>
                      <a:pt x="63" y="85"/>
                      <a:pt x="58" y="84"/>
                      <a:pt x="53" y="81"/>
                    </a:cubicBezTo>
                    <a:cubicBezTo>
                      <a:pt x="50" y="84"/>
                      <a:pt x="46" y="86"/>
                      <a:pt x="41" y="86"/>
                    </a:cubicBezTo>
                    <a:cubicBezTo>
                      <a:pt x="28" y="87"/>
                      <a:pt x="15" y="78"/>
                      <a:pt x="14" y="65"/>
                    </a:cubicBezTo>
                    <a:close/>
                  </a:path>
                </a:pathLst>
              </a:custGeom>
              <a:solidFill>
                <a:srgbClr val="CBDBE8"/>
              </a:solidFill>
              <a:ln w="9525">
                <a:noFill/>
                <a:round/>
                <a:headEnd/>
                <a:tailEnd/>
              </a:ln>
            </p:spPr>
            <p:txBody>
              <a:bodyPr>
                <a:prstTxWarp prst="textNoShape">
                  <a:avLst/>
                </a:prstTxWarp>
              </a:bodyPr>
              <a:lstStyle/>
              <a:p>
                <a:endParaRPr lang="en-US"/>
              </a:p>
            </p:txBody>
          </p:sp>
          <p:sp>
            <p:nvSpPr>
              <p:cNvPr id="630015" name="Freeform 255"/>
              <p:cNvSpPr>
                <a:spLocks/>
              </p:cNvSpPr>
              <p:nvPr/>
            </p:nvSpPr>
            <p:spPr bwMode="auto">
              <a:xfrm>
                <a:off x="1836" y="1267"/>
                <a:ext cx="936" cy="681"/>
              </a:xfrm>
              <a:custGeom>
                <a:avLst/>
                <a:gdLst/>
                <a:ahLst/>
                <a:cxnLst>
                  <a:cxn ang="0">
                    <a:pos x="14" y="65"/>
                  </a:cxn>
                  <a:cxn ang="0">
                    <a:pos x="15" y="56"/>
                  </a:cxn>
                  <a:cxn ang="0">
                    <a:pos x="1" y="38"/>
                  </a:cxn>
                  <a:cxn ang="0">
                    <a:pos x="23" y="12"/>
                  </a:cxn>
                  <a:cxn ang="0">
                    <a:pos x="26" y="12"/>
                  </a:cxn>
                  <a:cxn ang="0">
                    <a:pos x="45" y="1"/>
                  </a:cxn>
                  <a:cxn ang="0">
                    <a:pos x="65" y="8"/>
                  </a:cxn>
                  <a:cxn ang="0">
                    <a:pos x="75" y="5"/>
                  </a:cxn>
                  <a:cxn ang="0">
                    <a:pos x="88" y="6"/>
                  </a:cxn>
                  <a:cxn ang="0">
                    <a:pos x="100" y="2"/>
                  </a:cxn>
                  <a:cxn ang="0">
                    <a:pos x="126" y="18"/>
                  </a:cxn>
                  <a:cxn ang="0">
                    <a:pos x="151" y="39"/>
                  </a:cxn>
                  <a:cxn ang="0">
                    <a:pos x="142" y="60"/>
                  </a:cxn>
                  <a:cxn ang="0">
                    <a:pos x="142" y="61"/>
                  </a:cxn>
                  <a:cxn ang="0">
                    <a:pos x="120" y="87"/>
                  </a:cxn>
                  <a:cxn ang="0">
                    <a:pos x="104" y="83"/>
                  </a:cxn>
                  <a:cxn ang="0">
                    <a:pos x="90" y="89"/>
                  </a:cxn>
                  <a:cxn ang="0">
                    <a:pos x="72" y="84"/>
                  </a:cxn>
                  <a:cxn ang="0">
                    <a:pos x="69" y="85"/>
                  </a:cxn>
                  <a:cxn ang="0">
                    <a:pos x="53" y="81"/>
                  </a:cxn>
                  <a:cxn ang="0">
                    <a:pos x="41" y="86"/>
                  </a:cxn>
                  <a:cxn ang="0">
                    <a:pos x="14" y="65"/>
                  </a:cxn>
                </a:cxnLst>
                <a:rect l="0" t="0" r="r" b="b"/>
                <a:pathLst>
                  <a:path w="151" h="90">
                    <a:moveTo>
                      <a:pt x="14" y="65"/>
                    </a:moveTo>
                    <a:cubicBezTo>
                      <a:pt x="13" y="62"/>
                      <a:pt x="14" y="59"/>
                      <a:pt x="15" y="56"/>
                    </a:cubicBezTo>
                    <a:cubicBezTo>
                      <a:pt x="8" y="53"/>
                      <a:pt x="2" y="46"/>
                      <a:pt x="1" y="38"/>
                    </a:cubicBezTo>
                    <a:cubicBezTo>
                      <a:pt x="0" y="25"/>
                      <a:pt x="10" y="14"/>
                      <a:pt x="23" y="12"/>
                    </a:cubicBezTo>
                    <a:cubicBezTo>
                      <a:pt x="24" y="12"/>
                      <a:pt x="25" y="12"/>
                      <a:pt x="26" y="12"/>
                    </a:cubicBezTo>
                    <a:cubicBezTo>
                      <a:pt x="30" y="6"/>
                      <a:pt x="37" y="2"/>
                      <a:pt x="45" y="1"/>
                    </a:cubicBezTo>
                    <a:cubicBezTo>
                      <a:pt x="53" y="0"/>
                      <a:pt x="60" y="3"/>
                      <a:pt x="65" y="8"/>
                    </a:cubicBezTo>
                    <a:cubicBezTo>
                      <a:pt x="68" y="6"/>
                      <a:pt x="72" y="5"/>
                      <a:pt x="75" y="5"/>
                    </a:cubicBezTo>
                    <a:cubicBezTo>
                      <a:pt x="80" y="4"/>
                      <a:pt x="84" y="5"/>
                      <a:pt x="88" y="6"/>
                    </a:cubicBezTo>
                    <a:cubicBezTo>
                      <a:pt x="91" y="4"/>
                      <a:pt x="95" y="2"/>
                      <a:pt x="100" y="2"/>
                    </a:cubicBezTo>
                    <a:cubicBezTo>
                      <a:pt x="112" y="1"/>
                      <a:pt x="123" y="8"/>
                      <a:pt x="126" y="18"/>
                    </a:cubicBezTo>
                    <a:cubicBezTo>
                      <a:pt x="139" y="18"/>
                      <a:pt x="149" y="27"/>
                      <a:pt x="151" y="39"/>
                    </a:cubicBezTo>
                    <a:cubicBezTo>
                      <a:pt x="151" y="47"/>
                      <a:pt x="148" y="55"/>
                      <a:pt x="142" y="60"/>
                    </a:cubicBezTo>
                    <a:cubicBezTo>
                      <a:pt x="142" y="60"/>
                      <a:pt x="142" y="60"/>
                      <a:pt x="142" y="61"/>
                    </a:cubicBezTo>
                    <a:cubicBezTo>
                      <a:pt x="144" y="74"/>
                      <a:pt x="134" y="85"/>
                      <a:pt x="120" y="87"/>
                    </a:cubicBezTo>
                    <a:cubicBezTo>
                      <a:pt x="115" y="87"/>
                      <a:pt x="109" y="86"/>
                      <a:pt x="104" y="83"/>
                    </a:cubicBezTo>
                    <a:cubicBezTo>
                      <a:pt x="101" y="86"/>
                      <a:pt x="96" y="89"/>
                      <a:pt x="90" y="89"/>
                    </a:cubicBezTo>
                    <a:cubicBezTo>
                      <a:pt x="84" y="90"/>
                      <a:pt x="77" y="88"/>
                      <a:pt x="72" y="84"/>
                    </a:cubicBezTo>
                    <a:cubicBezTo>
                      <a:pt x="71" y="84"/>
                      <a:pt x="70" y="84"/>
                      <a:pt x="69" y="85"/>
                    </a:cubicBezTo>
                    <a:cubicBezTo>
                      <a:pt x="63" y="85"/>
                      <a:pt x="58" y="84"/>
                      <a:pt x="53" y="81"/>
                    </a:cubicBezTo>
                    <a:cubicBezTo>
                      <a:pt x="50" y="84"/>
                      <a:pt x="46" y="85"/>
                      <a:pt x="41" y="86"/>
                    </a:cubicBezTo>
                    <a:cubicBezTo>
                      <a:pt x="28" y="87"/>
                      <a:pt x="15" y="78"/>
                      <a:pt x="14" y="65"/>
                    </a:cubicBezTo>
                    <a:close/>
                  </a:path>
                </a:pathLst>
              </a:custGeom>
              <a:solidFill>
                <a:srgbClr val="CDDCE9"/>
              </a:solidFill>
              <a:ln w="9525">
                <a:noFill/>
                <a:round/>
                <a:headEnd/>
                <a:tailEnd/>
              </a:ln>
            </p:spPr>
            <p:txBody>
              <a:bodyPr>
                <a:prstTxWarp prst="textNoShape">
                  <a:avLst/>
                </a:prstTxWarp>
              </a:bodyPr>
              <a:lstStyle/>
              <a:p>
                <a:endParaRPr lang="en-US"/>
              </a:p>
            </p:txBody>
          </p:sp>
        </p:grpSp>
        <p:sp>
          <p:nvSpPr>
            <p:cNvPr id="630016" name="Text Box 256"/>
            <p:cNvSpPr txBox="1">
              <a:spLocks noChangeArrowheads="1"/>
            </p:cNvSpPr>
            <p:nvPr/>
          </p:nvSpPr>
          <p:spPr bwMode="auto">
            <a:xfrm>
              <a:off x="3638" y="2640"/>
              <a:ext cx="484" cy="288"/>
            </a:xfrm>
            <a:prstGeom prst="rect">
              <a:avLst/>
            </a:prstGeom>
            <a:noFill/>
            <a:ln w="12700">
              <a:noFill/>
              <a:miter lim="800000"/>
              <a:headEnd type="none" w="sm" len="sm"/>
              <a:tailEnd type="none" w="sm" len="sm"/>
            </a:ln>
            <a:effectLst/>
          </p:spPr>
          <p:txBody>
            <a:bodyPr wrap="none" lIns="92075" tIns="46038" rIns="92075" bIns="46038" anchor="ctr">
              <a:prstTxWarp prst="textNoShape">
                <a:avLst/>
              </a:prstTxWarp>
              <a:spAutoFit/>
            </a:bodyPr>
            <a:lstStyle/>
            <a:p>
              <a:pPr algn="ctr"/>
              <a:r>
                <a:rPr lang="en-US" sz="1200" b="1">
                  <a:latin typeface="Optima" charset="0"/>
                </a:rPr>
                <a:t>PSTN</a:t>
              </a:r>
            </a:p>
            <a:p>
              <a:pPr algn="ctr"/>
              <a:r>
                <a:rPr lang="en-US" sz="1200" b="1">
                  <a:latin typeface="Optima" charset="0"/>
                </a:rPr>
                <a:t>Network</a:t>
              </a:r>
            </a:p>
          </p:txBody>
        </p:sp>
      </p:grpSp>
      <p:grpSp>
        <p:nvGrpSpPr>
          <p:cNvPr id="630017" name="Group 257"/>
          <p:cNvGrpSpPr>
            <a:grpSpLocks/>
          </p:cNvGrpSpPr>
          <p:nvPr/>
        </p:nvGrpSpPr>
        <p:grpSpPr bwMode="auto">
          <a:xfrm>
            <a:off x="8178800" y="2447925"/>
            <a:ext cx="1355725" cy="514350"/>
            <a:chOff x="5152" y="1928"/>
            <a:chExt cx="854" cy="324"/>
          </a:xfrm>
        </p:grpSpPr>
        <p:sp>
          <p:nvSpPr>
            <p:cNvPr id="630018" name="Text Box 258"/>
            <p:cNvSpPr txBox="1">
              <a:spLocks noChangeArrowheads="1"/>
            </p:cNvSpPr>
            <p:nvPr/>
          </p:nvSpPr>
          <p:spPr bwMode="auto">
            <a:xfrm>
              <a:off x="5490" y="1928"/>
              <a:ext cx="516"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solidFill>
                    <a:srgbClr val="FFFFFF"/>
                  </a:solidFill>
                  <a:latin typeface="Optima" charset="0"/>
                </a:rPr>
                <a:t>HLR/</a:t>
              </a:r>
              <a:r>
                <a:rPr lang="en-US" sz="1200" b="1" dirty="0" err="1">
                  <a:solidFill>
                    <a:srgbClr val="FFFFFF"/>
                  </a:solidFill>
                  <a:latin typeface="Optima" charset="0"/>
                </a:rPr>
                <a:t>AuC</a:t>
              </a:r>
              <a:endParaRPr lang="en-US" sz="1200" b="1" dirty="0">
                <a:solidFill>
                  <a:srgbClr val="FFFFFF"/>
                </a:solidFill>
                <a:latin typeface="Optima" charset="0"/>
              </a:endParaRPr>
            </a:p>
          </p:txBody>
        </p:sp>
        <p:pic>
          <p:nvPicPr>
            <p:cNvPr id="630019" name="Picture 259" descr="j0249811"/>
            <p:cNvPicPr>
              <a:picLocks noChangeAspect="1" noChangeArrowheads="1"/>
            </p:cNvPicPr>
            <p:nvPr/>
          </p:nvPicPr>
          <p:blipFill>
            <a:blip r:embed="rId5"/>
            <a:srcRect/>
            <a:stretch>
              <a:fillRect/>
            </a:stretch>
          </p:blipFill>
          <p:spPr bwMode="auto">
            <a:xfrm>
              <a:off x="5152" y="1956"/>
              <a:ext cx="294" cy="296"/>
            </a:xfrm>
            <a:prstGeom prst="rect">
              <a:avLst/>
            </a:prstGeom>
            <a:noFill/>
          </p:spPr>
        </p:pic>
      </p:grpSp>
      <p:pic>
        <p:nvPicPr>
          <p:cNvPr id="630020" name="Picture 260" descr="j0249811"/>
          <p:cNvPicPr>
            <a:picLocks noChangeAspect="1" noChangeArrowheads="1"/>
          </p:cNvPicPr>
          <p:nvPr/>
        </p:nvPicPr>
        <p:blipFill>
          <a:blip r:embed="rId5"/>
          <a:srcRect/>
          <a:stretch>
            <a:fillRect/>
          </a:stretch>
        </p:blipFill>
        <p:spPr bwMode="auto">
          <a:xfrm>
            <a:off x="8261350" y="3121025"/>
            <a:ext cx="390525" cy="393700"/>
          </a:xfrm>
          <a:prstGeom prst="rect">
            <a:avLst/>
          </a:prstGeom>
          <a:noFill/>
        </p:spPr>
      </p:pic>
      <p:sp>
        <p:nvSpPr>
          <p:cNvPr id="262" name="Footer Placeholder 261"/>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4E389AA3-4E41-F543-A76E-014455EF4395}"/>
              </a:ext>
            </a:extLst>
          </p:cNvPr>
          <p:cNvSpPr>
            <a:spLocks noGrp="1"/>
          </p:cNvSpPr>
          <p:nvPr>
            <p:ph type="sldNum" sz="quarter" idx="4"/>
          </p:nvPr>
        </p:nvSpPr>
        <p:spPr/>
        <p:txBody>
          <a:bodyPr/>
          <a:lstStyle/>
          <a:p>
            <a:fld id="{B84B3C10-9994-8E41-AB6D-EA22F067525F}"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p:txBody>
          <a:bodyPr/>
          <a:lstStyle/>
          <a:p>
            <a:r>
              <a:rPr lang="en-US"/>
              <a:t>GSM: authentication protocol</a:t>
            </a:r>
          </a:p>
        </p:txBody>
      </p:sp>
      <p:sp>
        <p:nvSpPr>
          <p:cNvPr id="631811" name="Rectangle 3"/>
          <p:cNvSpPr>
            <a:spLocks noGrp="1" noChangeArrowheads="1"/>
          </p:cNvSpPr>
          <p:nvPr>
            <p:ph idx="1"/>
          </p:nvPr>
        </p:nvSpPr>
        <p:spPr/>
        <p:txBody>
          <a:bodyPr>
            <a:normAutofit/>
          </a:bodyPr>
          <a:lstStyle/>
          <a:p>
            <a:pPr>
              <a:lnSpc>
                <a:spcPct val="90000"/>
              </a:lnSpc>
            </a:pPr>
            <a:r>
              <a:rPr lang="en-US" sz="1800" dirty="0"/>
              <a:t>Goals</a:t>
            </a:r>
          </a:p>
          <a:p>
            <a:pPr lvl="1">
              <a:lnSpc>
                <a:spcPct val="90000"/>
              </a:lnSpc>
            </a:pPr>
            <a:r>
              <a:rPr lang="en-US" sz="1600" dirty="0"/>
              <a:t>Authentication is one-way: network authenticates user, not vice-versa</a:t>
            </a:r>
          </a:p>
          <a:p>
            <a:pPr lvl="1">
              <a:lnSpc>
                <a:spcPct val="90000"/>
              </a:lnSpc>
            </a:pPr>
            <a:r>
              <a:rPr lang="en-US" sz="1600" dirty="0"/>
              <a:t>Ephemeral keys derivation</a:t>
            </a:r>
          </a:p>
          <a:p>
            <a:pPr lvl="1">
              <a:lnSpc>
                <a:spcPct val="90000"/>
              </a:lnSpc>
            </a:pPr>
            <a:r>
              <a:rPr lang="en-US" sz="1600" dirty="0"/>
              <a:t>Keep MS’ identity hidden, when possible (see UMTS case)</a:t>
            </a:r>
          </a:p>
          <a:p>
            <a:pPr>
              <a:lnSpc>
                <a:spcPct val="90000"/>
              </a:lnSpc>
            </a:pPr>
            <a:r>
              <a:rPr lang="en-US" sz="1800" dirty="0"/>
              <a:t>Authentication credentials: </a:t>
            </a:r>
          </a:p>
          <a:p>
            <a:pPr lvl="1">
              <a:lnSpc>
                <a:spcPct val="90000"/>
              </a:lnSpc>
            </a:pPr>
            <a:r>
              <a:rPr lang="en-US" sz="1600" dirty="0"/>
              <a:t>IMSI (International Mobile Subscriber Identity), </a:t>
            </a:r>
            <a:r>
              <a:rPr lang="en-US" sz="1600" dirty="0" err="1"/>
              <a:t>Ki</a:t>
            </a:r>
            <a:endParaRPr lang="en-US" sz="1600" dirty="0"/>
          </a:p>
          <a:p>
            <a:pPr lvl="2">
              <a:lnSpc>
                <a:spcPct val="90000"/>
              </a:lnSpc>
            </a:pPr>
            <a:r>
              <a:rPr lang="en-US" sz="1400" dirty="0"/>
              <a:t>Stored in SIM</a:t>
            </a:r>
          </a:p>
          <a:p>
            <a:pPr lvl="2">
              <a:lnSpc>
                <a:spcPct val="90000"/>
              </a:lnSpc>
            </a:pPr>
            <a:r>
              <a:rPr lang="en-US" sz="1400" dirty="0"/>
              <a:t>There should be no APIs to read </a:t>
            </a:r>
            <a:r>
              <a:rPr lang="en-US" sz="1400" dirty="0" err="1"/>
              <a:t>Ki</a:t>
            </a:r>
            <a:r>
              <a:rPr lang="en-US" sz="1400" dirty="0"/>
              <a:t> from SIM</a:t>
            </a:r>
          </a:p>
          <a:p>
            <a:pPr lvl="1">
              <a:lnSpc>
                <a:spcPct val="90000"/>
              </a:lnSpc>
            </a:pPr>
            <a:r>
              <a:rPr lang="en-US" sz="1600" dirty="0"/>
              <a:t>IMEI (International Mobile Equipment Identity)</a:t>
            </a:r>
          </a:p>
          <a:p>
            <a:pPr lvl="2">
              <a:lnSpc>
                <a:spcPct val="90000"/>
              </a:lnSpc>
            </a:pPr>
            <a:r>
              <a:rPr lang="en-US" sz="1400" dirty="0"/>
              <a:t>Numeric ID of the terminal, not SIM</a:t>
            </a:r>
          </a:p>
          <a:p>
            <a:pPr>
              <a:lnSpc>
                <a:spcPct val="90000"/>
              </a:lnSpc>
            </a:pPr>
            <a:r>
              <a:rPr lang="en-US" sz="1800" dirty="0"/>
              <a:t>In addition, the SIM stores other data and algorithms used for authentication and security in GSM:</a:t>
            </a:r>
          </a:p>
          <a:p>
            <a:pPr lvl="1">
              <a:lnSpc>
                <a:spcPct val="90000"/>
              </a:lnSpc>
            </a:pPr>
            <a:r>
              <a:rPr lang="en-US" sz="1600" dirty="0"/>
              <a:t>A3: auth. algorithm</a:t>
            </a:r>
          </a:p>
          <a:p>
            <a:pPr lvl="1">
              <a:lnSpc>
                <a:spcPct val="90000"/>
              </a:lnSpc>
            </a:pPr>
            <a:r>
              <a:rPr lang="en-US" sz="1600" dirty="0"/>
              <a:t>A5: confidentiality</a:t>
            </a:r>
          </a:p>
          <a:p>
            <a:pPr lvl="1">
              <a:lnSpc>
                <a:spcPct val="90000"/>
              </a:lnSpc>
            </a:pPr>
            <a:r>
              <a:rPr lang="en-US" sz="1600" dirty="0"/>
              <a:t>A8: key-generation</a:t>
            </a:r>
          </a:p>
          <a:p>
            <a:pPr>
              <a:lnSpc>
                <a:spcPct val="90000"/>
              </a:lnSpc>
            </a:pPr>
            <a:r>
              <a:rPr lang="en-US" sz="1800" dirty="0"/>
              <a:t>In addition to cryptographic authentication, based on credentials stored in the SIM, GSM can check the </a:t>
            </a:r>
            <a:r>
              <a:rPr lang="en-US" sz="1800" b="1" i="1" dirty="0"/>
              <a:t>status</a:t>
            </a:r>
            <a:r>
              <a:rPr lang="en-US" sz="1800" dirty="0"/>
              <a:t> of a mobile terminal, identified by its IMEI</a:t>
            </a:r>
          </a:p>
          <a:p>
            <a:pPr lvl="1">
              <a:lnSpc>
                <a:spcPct val="90000"/>
              </a:lnSpc>
            </a:pPr>
            <a:r>
              <a:rPr lang="en-US" sz="1600" dirty="0"/>
              <a:t>EIR can identify a given IMEI as </a:t>
            </a:r>
            <a:r>
              <a:rPr lang="en-US" sz="1600" i="1" dirty="0"/>
              <a:t>white</a:t>
            </a:r>
            <a:r>
              <a:rPr lang="en-US" sz="1600" dirty="0"/>
              <a:t> (MS OK), </a:t>
            </a:r>
            <a:r>
              <a:rPr lang="en-US" sz="1600" i="1" dirty="0"/>
              <a:t>grey </a:t>
            </a:r>
            <a:r>
              <a:rPr lang="en-US" sz="1600" dirty="0"/>
              <a:t>(MS is “under observation”), </a:t>
            </a:r>
            <a:r>
              <a:rPr lang="en-US" sz="1600" i="1" dirty="0"/>
              <a:t>black</a:t>
            </a:r>
            <a:r>
              <a:rPr lang="en-US" sz="1600" dirty="0"/>
              <a:t> (e.g., stolen MS)</a:t>
            </a:r>
          </a:p>
        </p:txBody>
      </p:sp>
      <p:sp>
        <p:nvSpPr>
          <p:cNvPr id="5" name="Footer Placeholder 4"/>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EDE23290-B794-484B-9B56-9703D351BF49}"/>
              </a:ext>
            </a:extLst>
          </p:cNvPr>
          <p:cNvSpPr>
            <a:spLocks noGrp="1"/>
          </p:cNvSpPr>
          <p:nvPr>
            <p:ph type="sldNum" sz="quarter" idx="4"/>
          </p:nvPr>
        </p:nvSpPr>
        <p:spPr/>
        <p:txBody>
          <a:bodyPr/>
          <a:lstStyle/>
          <a:p>
            <a:fld id="{B84B3C10-9994-8E41-AB6D-EA22F067525F}"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r>
              <a:rPr lang="en-US"/>
              <a:t>GSM authentication protocol (simplified)</a:t>
            </a:r>
          </a:p>
        </p:txBody>
      </p:sp>
      <p:sp>
        <p:nvSpPr>
          <p:cNvPr id="633859" name="Rectangle 3"/>
          <p:cNvSpPr>
            <a:spLocks noGrp="1" noChangeArrowheads="1"/>
          </p:cNvSpPr>
          <p:nvPr>
            <p:ph idx="1"/>
          </p:nvPr>
        </p:nvSpPr>
        <p:spPr>
          <a:xfrm>
            <a:off x="5346700" y="1452563"/>
            <a:ext cx="4406900" cy="4872037"/>
          </a:xfrm>
        </p:spPr>
        <p:txBody>
          <a:bodyPr>
            <a:normAutofit/>
          </a:bodyPr>
          <a:lstStyle/>
          <a:p>
            <a:pPr>
              <a:lnSpc>
                <a:spcPct val="90000"/>
              </a:lnSpc>
              <a:spcAft>
                <a:spcPts val="1200"/>
              </a:spcAft>
            </a:pPr>
            <a:r>
              <a:rPr lang="en-US" sz="1800" dirty="0"/>
              <a:t>The </a:t>
            </a:r>
            <a:r>
              <a:rPr lang="en-US" sz="1800" i="1" dirty="0"/>
              <a:t>Authentication Vector </a:t>
            </a:r>
            <a:r>
              <a:rPr lang="en-US" sz="1800" dirty="0"/>
              <a:t>[AV] (message 2) includes </a:t>
            </a:r>
            <a:r>
              <a:rPr lang="en-US" sz="1800" i="1" dirty="0" err="1"/>
              <a:t>n</a:t>
            </a:r>
            <a:r>
              <a:rPr lang="en-US" sz="1800" dirty="0"/>
              <a:t> vectors: VLR can execute </a:t>
            </a:r>
            <a:r>
              <a:rPr lang="en-US" sz="1800" i="1" dirty="0" err="1"/>
              <a:t>n</a:t>
            </a:r>
            <a:r>
              <a:rPr lang="en-US" sz="1800" dirty="0"/>
              <a:t> different authentication runs with the client without re-connecting to the HLR</a:t>
            </a:r>
          </a:p>
          <a:p>
            <a:pPr lvl="1">
              <a:lnSpc>
                <a:spcPct val="90000"/>
              </a:lnSpc>
              <a:spcAft>
                <a:spcPts val="1200"/>
              </a:spcAft>
            </a:pPr>
            <a:r>
              <a:rPr lang="en-US" sz="1600" dirty="0"/>
              <a:t>Each </a:t>
            </a:r>
            <a:r>
              <a:rPr lang="en-US" sz="1600" i="1" dirty="0" err="1"/>
              <a:t>i</a:t>
            </a:r>
            <a:r>
              <a:rPr lang="en-US" sz="1600" dirty="0" err="1"/>
              <a:t>-th</a:t>
            </a:r>
            <a:r>
              <a:rPr lang="en-US" sz="1600" dirty="0"/>
              <a:t> vector includes</a:t>
            </a:r>
          </a:p>
          <a:p>
            <a:pPr lvl="2">
              <a:lnSpc>
                <a:spcPct val="90000"/>
              </a:lnSpc>
              <a:spcAft>
                <a:spcPts val="1200"/>
              </a:spcAft>
            </a:pPr>
            <a:r>
              <a:rPr lang="en-US" sz="1400" dirty="0"/>
              <a:t>RAND: challenge to the client</a:t>
            </a:r>
          </a:p>
          <a:p>
            <a:pPr lvl="2">
              <a:lnSpc>
                <a:spcPct val="90000"/>
              </a:lnSpc>
              <a:spcAft>
                <a:spcPts val="1200"/>
              </a:spcAft>
            </a:pPr>
            <a:r>
              <a:rPr lang="en-US" sz="1400" dirty="0"/>
              <a:t>SRES: expected response</a:t>
            </a:r>
          </a:p>
          <a:p>
            <a:pPr lvl="2">
              <a:lnSpc>
                <a:spcPct val="90000"/>
              </a:lnSpc>
              <a:spcAft>
                <a:spcPts val="1200"/>
              </a:spcAft>
            </a:pPr>
            <a:r>
              <a:rPr lang="en-US" sz="1400" dirty="0" err="1"/>
              <a:t>Kc</a:t>
            </a:r>
            <a:r>
              <a:rPr lang="en-US" sz="1400" dirty="0"/>
              <a:t>: ephemeral key, used by algorithm A5 to provide confidentiality over the air</a:t>
            </a:r>
          </a:p>
          <a:p>
            <a:pPr>
              <a:lnSpc>
                <a:spcPct val="90000"/>
              </a:lnSpc>
              <a:spcAft>
                <a:spcPts val="1200"/>
              </a:spcAft>
            </a:pPr>
            <a:r>
              <a:rPr lang="en-US" sz="1800" i="1" dirty="0"/>
              <a:t>RAND</a:t>
            </a:r>
            <a:r>
              <a:rPr lang="en-US" sz="1800" dirty="0"/>
              <a:t> (message 3) serves as the challenge from the network to the client</a:t>
            </a:r>
          </a:p>
          <a:p>
            <a:pPr>
              <a:lnSpc>
                <a:spcPct val="90000"/>
              </a:lnSpc>
              <a:spcAft>
                <a:spcPts val="1200"/>
              </a:spcAft>
            </a:pPr>
            <a:r>
              <a:rPr lang="en-US" sz="1800" dirty="0"/>
              <a:t>At step (C) the network authenticates the client: the client proves it (the SIM) knows </a:t>
            </a:r>
            <a:r>
              <a:rPr lang="en-US" sz="1800" dirty="0" err="1"/>
              <a:t>Ki</a:t>
            </a:r>
            <a:r>
              <a:rPr lang="en-US" sz="1800" dirty="0"/>
              <a:t>, by calculating the correct RES</a:t>
            </a:r>
          </a:p>
        </p:txBody>
      </p:sp>
      <p:grpSp>
        <p:nvGrpSpPr>
          <p:cNvPr id="633860" name="Group 4"/>
          <p:cNvGrpSpPr>
            <a:grpSpLocks/>
          </p:cNvGrpSpPr>
          <p:nvPr/>
        </p:nvGrpSpPr>
        <p:grpSpPr bwMode="auto">
          <a:xfrm>
            <a:off x="533400" y="1218899"/>
            <a:ext cx="458788" cy="759124"/>
            <a:chOff x="212" y="1368"/>
            <a:chExt cx="393" cy="665"/>
          </a:xfrm>
        </p:grpSpPr>
        <p:grpSp>
          <p:nvGrpSpPr>
            <p:cNvPr id="633861" name="Group 5"/>
            <p:cNvGrpSpPr>
              <a:grpSpLocks/>
            </p:cNvGrpSpPr>
            <p:nvPr/>
          </p:nvGrpSpPr>
          <p:grpSpPr bwMode="auto">
            <a:xfrm>
              <a:off x="212" y="1601"/>
              <a:ext cx="365" cy="288"/>
              <a:chOff x="1091" y="504"/>
              <a:chExt cx="337" cy="288"/>
            </a:xfrm>
          </p:grpSpPr>
          <p:sp>
            <p:nvSpPr>
              <p:cNvPr id="633862" name="Freeform 6"/>
              <p:cNvSpPr>
                <a:spLocks/>
              </p:cNvSpPr>
              <p:nvPr/>
            </p:nvSpPr>
            <p:spPr bwMode="auto">
              <a:xfrm>
                <a:off x="1091" y="776"/>
                <a:ext cx="236" cy="16"/>
              </a:xfrm>
              <a:custGeom>
                <a:avLst/>
                <a:gdLst/>
                <a:ahLst/>
                <a:cxnLst>
                  <a:cxn ang="0">
                    <a:pos x="0" y="16"/>
                  </a:cxn>
                  <a:cxn ang="0">
                    <a:pos x="236" y="16"/>
                  </a:cxn>
                  <a:cxn ang="0">
                    <a:pos x="236" y="0"/>
                  </a:cxn>
                  <a:cxn ang="0">
                    <a:pos x="0" y="0"/>
                  </a:cxn>
                  <a:cxn ang="0">
                    <a:pos x="0" y="16"/>
                  </a:cxn>
                  <a:cxn ang="0">
                    <a:pos x="0" y="16"/>
                  </a:cxn>
                </a:cxnLst>
                <a:rect l="0" t="0" r="r" b="b"/>
                <a:pathLst>
                  <a:path w="236" h="16">
                    <a:moveTo>
                      <a:pt x="0" y="16"/>
                    </a:moveTo>
                    <a:lnTo>
                      <a:pt x="236" y="16"/>
                    </a:lnTo>
                    <a:lnTo>
                      <a:pt x="236" y="0"/>
                    </a:lnTo>
                    <a:lnTo>
                      <a:pt x="0" y="0"/>
                    </a:lnTo>
                    <a:lnTo>
                      <a:pt x="0" y="16"/>
                    </a:lnTo>
                    <a:lnTo>
                      <a:pt x="0" y="16"/>
                    </a:lnTo>
                    <a:close/>
                  </a:path>
                </a:pathLst>
              </a:custGeom>
              <a:solidFill>
                <a:srgbClr val="AAD8D7"/>
              </a:solidFill>
              <a:ln w="9525">
                <a:noFill/>
                <a:round/>
                <a:headEnd/>
                <a:tailEnd/>
              </a:ln>
            </p:spPr>
            <p:txBody>
              <a:bodyPr>
                <a:prstTxWarp prst="textNoShape">
                  <a:avLst/>
                </a:prstTxWarp>
              </a:bodyPr>
              <a:lstStyle/>
              <a:p>
                <a:endParaRPr lang="en-US"/>
              </a:p>
            </p:txBody>
          </p:sp>
          <p:sp>
            <p:nvSpPr>
              <p:cNvPr id="633863" name="Freeform 7"/>
              <p:cNvSpPr>
                <a:spLocks/>
              </p:cNvSpPr>
              <p:nvPr/>
            </p:nvSpPr>
            <p:spPr bwMode="auto">
              <a:xfrm>
                <a:off x="1091" y="714"/>
                <a:ext cx="326" cy="62"/>
              </a:xfrm>
              <a:custGeom>
                <a:avLst/>
                <a:gdLst/>
                <a:ahLst/>
                <a:cxnLst>
                  <a:cxn ang="0">
                    <a:pos x="236" y="62"/>
                  </a:cxn>
                  <a:cxn ang="0">
                    <a:pos x="326" y="0"/>
                  </a:cxn>
                  <a:cxn ang="0">
                    <a:pos x="89" y="0"/>
                  </a:cxn>
                  <a:cxn ang="0">
                    <a:pos x="0" y="62"/>
                  </a:cxn>
                  <a:cxn ang="0">
                    <a:pos x="236" y="62"/>
                  </a:cxn>
                  <a:cxn ang="0">
                    <a:pos x="236" y="62"/>
                  </a:cxn>
                </a:cxnLst>
                <a:rect l="0" t="0" r="r" b="b"/>
                <a:pathLst>
                  <a:path w="326" h="62">
                    <a:moveTo>
                      <a:pt x="236" y="62"/>
                    </a:moveTo>
                    <a:lnTo>
                      <a:pt x="326" y="0"/>
                    </a:lnTo>
                    <a:lnTo>
                      <a:pt x="89" y="0"/>
                    </a:lnTo>
                    <a:lnTo>
                      <a:pt x="0" y="62"/>
                    </a:lnTo>
                    <a:lnTo>
                      <a:pt x="236" y="62"/>
                    </a:lnTo>
                    <a:lnTo>
                      <a:pt x="236" y="62"/>
                    </a:lnTo>
                    <a:close/>
                  </a:path>
                </a:pathLst>
              </a:custGeom>
              <a:solidFill>
                <a:srgbClr val="D3EBE9"/>
              </a:solidFill>
              <a:ln w="9525">
                <a:noFill/>
                <a:round/>
                <a:headEnd/>
                <a:tailEnd/>
              </a:ln>
            </p:spPr>
            <p:txBody>
              <a:bodyPr>
                <a:prstTxWarp prst="textNoShape">
                  <a:avLst/>
                </a:prstTxWarp>
              </a:bodyPr>
              <a:lstStyle/>
              <a:p>
                <a:endParaRPr lang="en-US"/>
              </a:p>
            </p:txBody>
          </p:sp>
          <p:sp>
            <p:nvSpPr>
              <p:cNvPr id="633864" name="Freeform 8"/>
              <p:cNvSpPr>
                <a:spLocks/>
              </p:cNvSpPr>
              <p:nvPr/>
            </p:nvSpPr>
            <p:spPr bwMode="auto">
              <a:xfrm>
                <a:off x="1180" y="511"/>
                <a:ext cx="237" cy="203"/>
              </a:xfrm>
              <a:custGeom>
                <a:avLst/>
                <a:gdLst/>
                <a:ahLst/>
                <a:cxnLst>
                  <a:cxn ang="0">
                    <a:pos x="0" y="0"/>
                  </a:cxn>
                  <a:cxn ang="0">
                    <a:pos x="237" y="0"/>
                  </a:cxn>
                  <a:cxn ang="0">
                    <a:pos x="237" y="203"/>
                  </a:cxn>
                  <a:cxn ang="0">
                    <a:pos x="0" y="203"/>
                  </a:cxn>
                  <a:cxn ang="0">
                    <a:pos x="0" y="0"/>
                  </a:cxn>
                  <a:cxn ang="0">
                    <a:pos x="0" y="0"/>
                  </a:cxn>
                </a:cxnLst>
                <a:rect l="0" t="0" r="r" b="b"/>
                <a:pathLst>
                  <a:path w="237" h="203">
                    <a:moveTo>
                      <a:pt x="0" y="0"/>
                    </a:moveTo>
                    <a:lnTo>
                      <a:pt x="237" y="0"/>
                    </a:lnTo>
                    <a:lnTo>
                      <a:pt x="237" y="203"/>
                    </a:lnTo>
                    <a:lnTo>
                      <a:pt x="0" y="203"/>
                    </a:lnTo>
                    <a:lnTo>
                      <a:pt x="0" y="0"/>
                    </a:lnTo>
                    <a:lnTo>
                      <a:pt x="0" y="0"/>
                    </a:lnTo>
                    <a:close/>
                  </a:path>
                </a:pathLst>
              </a:custGeom>
              <a:solidFill>
                <a:srgbClr val="AAD8D7"/>
              </a:solidFill>
              <a:ln w="9525">
                <a:noFill/>
                <a:round/>
                <a:headEnd/>
                <a:tailEnd/>
              </a:ln>
            </p:spPr>
            <p:txBody>
              <a:bodyPr>
                <a:prstTxWarp prst="textNoShape">
                  <a:avLst/>
                </a:prstTxWarp>
              </a:bodyPr>
              <a:lstStyle/>
              <a:p>
                <a:endParaRPr lang="en-US"/>
              </a:p>
            </p:txBody>
          </p:sp>
          <p:sp>
            <p:nvSpPr>
              <p:cNvPr id="633865" name="Freeform 9"/>
              <p:cNvSpPr>
                <a:spLocks/>
              </p:cNvSpPr>
              <p:nvPr/>
            </p:nvSpPr>
            <p:spPr bwMode="auto">
              <a:xfrm>
                <a:off x="1202" y="535"/>
                <a:ext cx="191" cy="158"/>
              </a:xfrm>
              <a:custGeom>
                <a:avLst/>
                <a:gdLst/>
                <a:ahLst/>
                <a:cxnLst>
                  <a:cxn ang="0">
                    <a:pos x="0" y="0"/>
                  </a:cxn>
                  <a:cxn ang="0">
                    <a:pos x="191" y="0"/>
                  </a:cxn>
                  <a:cxn ang="0">
                    <a:pos x="191" y="158"/>
                  </a:cxn>
                  <a:cxn ang="0">
                    <a:pos x="0" y="158"/>
                  </a:cxn>
                  <a:cxn ang="0">
                    <a:pos x="0" y="0"/>
                  </a:cxn>
                  <a:cxn ang="0">
                    <a:pos x="0" y="0"/>
                  </a:cxn>
                </a:cxnLst>
                <a:rect l="0" t="0" r="r" b="b"/>
                <a:pathLst>
                  <a:path w="191" h="158">
                    <a:moveTo>
                      <a:pt x="0" y="0"/>
                    </a:moveTo>
                    <a:lnTo>
                      <a:pt x="191" y="0"/>
                    </a:lnTo>
                    <a:lnTo>
                      <a:pt x="191" y="158"/>
                    </a:lnTo>
                    <a:lnTo>
                      <a:pt x="0" y="158"/>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33866" name="Freeform 10"/>
              <p:cNvSpPr>
                <a:spLocks/>
              </p:cNvSpPr>
              <p:nvPr/>
            </p:nvSpPr>
            <p:spPr bwMode="auto">
              <a:xfrm>
                <a:off x="1202" y="535"/>
                <a:ext cx="14" cy="158"/>
              </a:xfrm>
              <a:custGeom>
                <a:avLst/>
                <a:gdLst/>
                <a:ahLst/>
                <a:cxnLst>
                  <a:cxn ang="0">
                    <a:pos x="0" y="0"/>
                  </a:cxn>
                  <a:cxn ang="0">
                    <a:pos x="0" y="158"/>
                  </a:cxn>
                  <a:cxn ang="0">
                    <a:pos x="14" y="144"/>
                  </a:cxn>
                  <a:cxn ang="0">
                    <a:pos x="14" y="0"/>
                  </a:cxn>
                  <a:cxn ang="0">
                    <a:pos x="0" y="0"/>
                  </a:cxn>
                  <a:cxn ang="0">
                    <a:pos x="0" y="0"/>
                  </a:cxn>
                </a:cxnLst>
                <a:rect l="0" t="0" r="r" b="b"/>
                <a:pathLst>
                  <a:path w="14" h="158">
                    <a:moveTo>
                      <a:pt x="0" y="0"/>
                    </a:moveTo>
                    <a:lnTo>
                      <a:pt x="0" y="158"/>
                    </a:lnTo>
                    <a:lnTo>
                      <a:pt x="14" y="144"/>
                    </a:lnTo>
                    <a:lnTo>
                      <a:pt x="14" y="0"/>
                    </a:lnTo>
                    <a:lnTo>
                      <a:pt x="0" y="0"/>
                    </a:lnTo>
                    <a:lnTo>
                      <a:pt x="0" y="0"/>
                    </a:lnTo>
                    <a:close/>
                  </a:path>
                </a:pathLst>
              </a:custGeom>
              <a:solidFill>
                <a:srgbClr val="82C5C5"/>
              </a:solidFill>
              <a:ln w="9525">
                <a:noFill/>
                <a:round/>
                <a:headEnd/>
                <a:tailEnd/>
              </a:ln>
            </p:spPr>
            <p:txBody>
              <a:bodyPr>
                <a:prstTxWarp prst="textNoShape">
                  <a:avLst/>
                </a:prstTxWarp>
              </a:bodyPr>
              <a:lstStyle/>
              <a:p>
                <a:endParaRPr lang="en-US"/>
              </a:p>
            </p:txBody>
          </p:sp>
          <p:sp>
            <p:nvSpPr>
              <p:cNvPr id="633867" name="Freeform 11"/>
              <p:cNvSpPr>
                <a:spLocks/>
              </p:cNvSpPr>
              <p:nvPr/>
            </p:nvSpPr>
            <p:spPr bwMode="auto">
              <a:xfrm>
                <a:off x="1202" y="679"/>
                <a:ext cx="191" cy="14"/>
              </a:xfrm>
              <a:custGeom>
                <a:avLst/>
                <a:gdLst/>
                <a:ahLst/>
                <a:cxnLst>
                  <a:cxn ang="0">
                    <a:pos x="191" y="0"/>
                  </a:cxn>
                  <a:cxn ang="0">
                    <a:pos x="14" y="0"/>
                  </a:cxn>
                  <a:cxn ang="0">
                    <a:pos x="0" y="14"/>
                  </a:cxn>
                  <a:cxn ang="0">
                    <a:pos x="191" y="14"/>
                  </a:cxn>
                  <a:cxn ang="0">
                    <a:pos x="191" y="0"/>
                  </a:cxn>
                  <a:cxn ang="0">
                    <a:pos x="191" y="0"/>
                  </a:cxn>
                </a:cxnLst>
                <a:rect l="0" t="0" r="r" b="b"/>
                <a:pathLst>
                  <a:path w="191" h="14">
                    <a:moveTo>
                      <a:pt x="191" y="0"/>
                    </a:moveTo>
                    <a:lnTo>
                      <a:pt x="14" y="0"/>
                    </a:lnTo>
                    <a:lnTo>
                      <a:pt x="0" y="14"/>
                    </a:lnTo>
                    <a:lnTo>
                      <a:pt x="191" y="14"/>
                    </a:lnTo>
                    <a:lnTo>
                      <a:pt x="191" y="0"/>
                    </a:lnTo>
                    <a:lnTo>
                      <a:pt x="191" y="0"/>
                    </a:lnTo>
                    <a:close/>
                  </a:path>
                </a:pathLst>
              </a:custGeom>
              <a:solidFill>
                <a:srgbClr val="D3EBE9"/>
              </a:solidFill>
              <a:ln w="9525">
                <a:noFill/>
                <a:round/>
                <a:headEnd/>
                <a:tailEnd/>
              </a:ln>
            </p:spPr>
            <p:txBody>
              <a:bodyPr>
                <a:prstTxWarp prst="textNoShape">
                  <a:avLst/>
                </a:prstTxWarp>
              </a:bodyPr>
              <a:lstStyle/>
              <a:p>
                <a:endParaRPr lang="en-US"/>
              </a:p>
            </p:txBody>
          </p:sp>
          <p:sp>
            <p:nvSpPr>
              <p:cNvPr id="633868" name="Freeform 12"/>
              <p:cNvSpPr>
                <a:spLocks/>
              </p:cNvSpPr>
              <p:nvPr/>
            </p:nvSpPr>
            <p:spPr bwMode="auto">
              <a:xfrm>
                <a:off x="1180" y="504"/>
                <a:ext cx="248" cy="7"/>
              </a:xfrm>
              <a:custGeom>
                <a:avLst/>
                <a:gdLst/>
                <a:ahLst/>
                <a:cxnLst>
                  <a:cxn ang="0">
                    <a:pos x="237" y="7"/>
                  </a:cxn>
                  <a:cxn ang="0">
                    <a:pos x="248" y="0"/>
                  </a:cxn>
                  <a:cxn ang="0">
                    <a:pos x="12" y="0"/>
                  </a:cxn>
                  <a:cxn ang="0">
                    <a:pos x="0" y="7"/>
                  </a:cxn>
                  <a:cxn ang="0">
                    <a:pos x="237" y="7"/>
                  </a:cxn>
                  <a:cxn ang="0">
                    <a:pos x="237" y="7"/>
                  </a:cxn>
                </a:cxnLst>
                <a:rect l="0" t="0" r="r" b="b"/>
                <a:pathLst>
                  <a:path w="248" h="7">
                    <a:moveTo>
                      <a:pt x="237" y="7"/>
                    </a:moveTo>
                    <a:lnTo>
                      <a:pt x="248" y="0"/>
                    </a:lnTo>
                    <a:lnTo>
                      <a:pt x="12" y="0"/>
                    </a:lnTo>
                    <a:lnTo>
                      <a:pt x="0" y="7"/>
                    </a:lnTo>
                    <a:lnTo>
                      <a:pt x="237" y="7"/>
                    </a:lnTo>
                    <a:lnTo>
                      <a:pt x="237" y="7"/>
                    </a:lnTo>
                    <a:close/>
                  </a:path>
                </a:pathLst>
              </a:custGeom>
              <a:solidFill>
                <a:srgbClr val="D3EBE9"/>
              </a:solidFill>
              <a:ln w="9525">
                <a:noFill/>
                <a:round/>
                <a:headEnd/>
                <a:tailEnd/>
              </a:ln>
            </p:spPr>
            <p:txBody>
              <a:bodyPr>
                <a:prstTxWarp prst="textNoShape">
                  <a:avLst/>
                </a:prstTxWarp>
              </a:bodyPr>
              <a:lstStyle/>
              <a:p>
                <a:endParaRPr lang="en-US"/>
              </a:p>
            </p:txBody>
          </p:sp>
          <p:sp>
            <p:nvSpPr>
              <p:cNvPr id="633869" name="Freeform 13"/>
              <p:cNvSpPr>
                <a:spLocks/>
              </p:cNvSpPr>
              <p:nvPr/>
            </p:nvSpPr>
            <p:spPr bwMode="auto">
              <a:xfrm>
                <a:off x="1417" y="504"/>
                <a:ext cx="11" cy="210"/>
              </a:xfrm>
              <a:custGeom>
                <a:avLst/>
                <a:gdLst/>
                <a:ahLst/>
                <a:cxnLst>
                  <a:cxn ang="0">
                    <a:pos x="0" y="210"/>
                  </a:cxn>
                  <a:cxn ang="0">
                    <a:pos x="11" y="203"/>
                  </a:cxn>
                  <a:cxn ang="0">
                    <a:pos x="11" y="0"/>
                  </a:cxn>
                  <a:cxn ang="0">
                    <a:pos x="0" y="7"/>
                  </a:cxn>
                  <a:cxn ang="0">
                    <a:pos x="0" y="210"/>
                  </a:cxn>
                  <a:cxn ang="0">
                    <a:pos x="0" y="210"/>
                  </a:cxn>
                </a:cxnLst>
                <a:rect l="0" t="0" r="r" b="b"/>
                <a:pathLst>
                  <a:path w="11" h="210">
                    <a:moveTo>
                      <a:pt x="0" y="210"/>
                    </a:moveTo>
                    <a:lnTo>
                      <a:pt x="11" y="203"/>
                    </a:lnTo>
                    <a:lnTo>
                      <a:pt x="11" y="0"/>
                    </a:lnTo>
                    <a:lnTo>
                      <a:pt x="0" y="7"/>
                    </a:lnTo>
                    <a:lnTo>
                      <a:pt x="0" y="210"/>
                    </a:lnTo>
                    <a:lnTo>
                      <a:pt x="0" y="210"/>
                    </a:lnTo>
                    <a:close/>
                  </a:path>
                </a:pathLst>
              </a:custGeom>
              <a:solidFill>
                <a:srgbClr val="82C5C5"/>
              </a:solidFill>
              <a:ln w="9525">
                <a:noFill/>
                <a:round/>
                <a:headEnd/>
                <a:tailEnd/>
              </a:ln>
            </p:spPr>
            <p:txBody>
              <a:bodyPr>
                <a:prstTxWarp prst="textNoShape">
                  <a:avLst/>
                </a:prstTxWarp>
              </a:bodyPr>
              <a:lstStyle/>
              <a:p>
                <a:endParaRPr lang="en-US"/>
              </a:p>
            </p:txBody>
          </p:sp>
          <p:sp>
            <p:nvSpPr>
              <p:cNvPr id="633870" name="Freeform 14"/>
              <p:cNvSpPr>
                <a:spLocks/>
              </p:cNvSpPr>
              <p:nvPr/>
            </p:nvSpPr>
            <p:spPr bwMode="auto">
              <a:xfrm>
                <a:off x="1209" y="535"/>
                <a:ext cx="184" cy="151"/>
              </a:xfrm>
              <a:custGeom>
                <a:avLst/>
                <a:gdLst/>
                <a:ahLst/>
                <a:cxnLst>
                  <a:cxn ang="0">
                    <a:pos x="0" y="0"/>
                  </a:cxn>
                  <a:cxn ang="0">
                    <a:pos x="184" y="0"/>
                  </a:cxn>
                  <a:cxn ang="0">
                    <a:pos x="184" y="151"/>
                  </a:cxn>
                  <a:cxn ang="0">
                    <a:pos x="0" y="151"/>
                  </a:cxn>
                  <a:cxn ang="0">
                    <a:pos x="0" y="0"/>
                  </a:cxn>
                  <a:cxn ang="0">
                    <a:pos x="0" y="0"/>
                  </a:cxn>
                </a:cxnLst>
                <a:rect l="0" t="0" r="r" b="b"/>
                <a:pathLst>
                  <a:path w="184" h="151">
                    <a:moveTo>
                      <a:pt x="0" y="0"/>
                    </a:moveTo>
                    <a:lnTo>
                      <a:pt x="184" y="0"/>
                    </a:lnTo>
                    <a:lnTo>
                      <a:pt x="184" y="151"/>
                    </a:lnTo>
                    <a:lnTo>
                      <a:pt x="0" y="151"/>
                    </a:lnTo>
                    <a:lnTo>
                      <a:pt x="0" y="0"/>
                    </a:lnTo>
                    <a:lnTo>
                      <a:pt x="0" y="0"/>
                    </a:lnTo>
                    <a:close/>
                  </a:path>
                </a:pathLst>
              </a:custGeom>
              <a:solidFill>
                <a:srgbClr val="5CB3B5"/>
              </a:solidFill>
              <a:ln w="9525">
                <a:noFill/>
                <a:round/>
                <a:headEnd/>
                <a:tailEnd/>
              </a:ln>
            </p:spPr>
            <p:txBody>
              <a:bodyPr>
                <a:prstTxWarp prst="textNoShape">
                  <a:avLst/>
                </a:prstTxWarp>
              </a:bodyPr>
              <a:lstStyle/>
              <a:p>
                <a:endParaRPr lang="en-US"/>
              </a:p>
            </p:txBody>
          </p:sp>
          <p:sp>
            <p:nvSpPr>
              <p:cNvPr id="633871" name="Freeform 15"/>
              <p:cNvSpPr>
                <a:spLocks/>
              </p:cNvSpPr>
              <p:nvPr/>
            </p:nvSpPr>
            <p:spPr bwMode="auto">
              <a:xfrm>
                <a:off x="1327" y="714"/>
                <a:ext cx="90" cy="78"/>
              </a:xfrm>
              <a:custGeom>
                <a:avLst/>
                <a:gdLst/>
                <a:ahLst/>
                <a:cxnLst>
                  <a:cxn ang="0">
                    <a:pos x="0" y="78"/>
                  </a:cxn>
                  <a:cxn ang="0">
                    <a:pos x="90" y="17"/>
                  </a:cxn>
                  <a:cxn ang="0">
                    <a:pos x="90" y="0"/>
                  </a:cxn>
                  <a:cxn ang="0">
                    <a:pos x="0" y="62"/>
                  </a:cxn>
                  <a:cxn ang="0">
                    <a:pos x="0" y="78"/>
                  </a:cxn>
                  <a:cxn ang="0">
                    <a:pos x="0" y="78"/>
                  </a:cxn>
                </a:cxnLst>
                <a:rect l="0" t="0" r="r" b="b"/>
                <a:pathLst>
                  <a:path w="90" h="78">
                    <a:moveTo>
                      <a:pt x="0" y="78"/>
                    </a:moveTo>
                    <a:lnTo>
                      <a:pt x="90" y="17"/>
                    </a:lnTo>
                    <a:lnTo>
                      <a:pt x="90" y="0"/>
                    </a:lnTo>
                    <a:lnTo>
                      <a:pt x="0" y="62"/>
                    </a:lnTo>
                    <a:lnTo>
                      <a:pt x="0" y="78"/>
                    </a:lnTo>
                    <a:lnTo>
                      <a:pt x="0" y="78"/>
                    </a:lnTo>
                    <a:close/>
                  </a:path>
                </a:pathLst>
              </a:custGeom>
              <a:solidFill>
                <a:srgbClr val="82C5C5"/>
              </a:solidFill>
              <a:ln w="9525">
                <a:noFill/>
                <a:round/>
                <a:headEnd/>
                <a:tailEnd/>
              </a:ln>
            </p:spPr>
            <p:txBody>
              <a:bodyPr>
                <a:prstTxWarp prst="textNoShape">
                  <a:avLst/>
                </a:prstTxWarp>
              </a:bodyPr>
              <a:lstStyle/>
              <a:p>
                <a:endParaRPr lang="en-US"/>
              </a:p>
            </p:txBody>
          </p:sp>
          <p:sp>
            <p:nvSpPr>
              <p:cNvPr id="633872" name="Freeform 16"/>
              <p:cNvSpPr>
                <a:spLocks/>
              </p:cNvSpPr>
              <p:nvPr/>
            </p:nvSpPr>
            <p:spPr bwMode="auto">
              <a:xfrm>
                <a:off x="1126" y="757"/>
                <a:ext cx="206" cy="5"/>
              </a:xfrm>
              <a:custGeom>
                <a:avLst/>
                <a:gdLst/>
                <a:ahLst/>
                <a:cxnLst>
                  <a:cxn ang="0">
                    <a:pos x="201" y="5"/>
                  </a:cxn>
                  <a:cxn ang="0">
                    <a:pos x="206" y="0"/>
                  </a:cxn>
                  <a:cxn ang="0">
                    <a:pos x="7" y="0"/>
                  </a:cxn>
                  <a:cxn ang="0">
                    <a:pos x="0" y="5"/>
                  </a:cxn>
                  <a:cxn ang="0">
                    <a:pos x="201" y="5"/>
                  </a:cxn>
                  <a:cxn ang="0">
                    <a:pos x="201" y="5"/>
                  </a:cxn>
                </a:cxnLst>
                <a:rect l="0" t="0" r="r" b="b"/>
                <a:pathLst>
                  <a:path w="206" h="5">
                    <a:moveTo>
                      <a:pt x="201" y="5"/>
                    </a:moveTo>
                    <a:lnTo>
                      <a:pt x="206" y="0"/>
                    </a:lnTo>
                    <a:lnTo>
                      <a:pt x="7" y="0"/>
                    </a:lnTo>
                    <a:lnTo>
                      <a:pt x="0" y="5"/>
                    </a:lnTo>
                    <a:lnTo>
                      <a:pt x="201" y="5"/>
                    </a:lnTo>
                    <a:lnTo>
                      <a:pt x="201" y="5"/>
                    </a:lnTo>
                    <a:close/>
                  </a:path>
                </a:pathLst>
              </a:custGeom>
              <a:solidFill>
                <a:srgbClr val="AAD8D7"/>
              </a:solidFill>
              <a:ln w="9525">
                <a:noFill/>
                <a:round/>
                <a:headEnd/>
                <a:tailEnd/>
              </a:ln>
            </p:spPr>
            <p:txBody>
              <a:bodyPr>
                <a:prstTxWarp prst="textNoShape">
                  <a:avLst/>
                </a:prstTxWarp>
              </a:bodyPr>
              <a:lstStyle/>
              <a:p>
                <a:endParaRPr lang="en-US"/>
              </a:p>
            </p:txBody>
          </p:sp>
          <p:sp>
            <p:nvSpPr>
              <p:cNvPr id="633873" name="Freeform 17"/>
              <p:cNvSpPr>
                <a:spLocks/>
              </p:cNvSpPr>
              <p:nvPr/>
            </p:nvSpPr>
            <p:spPr bwMode="auto">
              <a:xfrm>
                <a:off x="1126" y="762"/>
                <a:ext cx="201" cy="4"/>
              </a:xfrm>
              <a:custGeom>
                <a:avLst/>
                <a:gdLst/>
                <a:ahLst/>
                <a:cxnLst>
                  <a:cxn ang="0">
                    <a:pos x="0" y="4"/>
                  </a:cxn>
                  <a:cxn ang="0">
                    <a:pos x="201" y="4"/>
                  </a:cxn>
                  <a:cxn ang="0">
                    <a:pos x="201" y="0"/>
                  </a:cxn>
                  <a:cxn ang="0">
                    <a:pos x="0" y="0"/>
                  </a:cxn>
                  <a:cxn ang="0">
                    <a:pos x="0" y="4"/>
                  </a:cxn>
                  <a:cxn ang="0">
                    <a:pos x="0" y="4"/>
                  </a:cxn>
                </a:cxnLst>
                <a:rect l="0" t="0" r="r" b="b"/>
                <a:pathLst>
                  <a:path w="201" h="4">
                    <a:moveTo>
                      <a:pt x="0" y="4"/>
                    </a:moveTo>
                    <a:lnTo>
                      <a:pt x="201" y="4"/>
                    </a:lnTo>
                    <a:lnTo>
                      <a:pt x="201" y="0"/>
                    </a:lnTo>
                    <a:lnTo>
                      <a:pt x="0" y="0"/>
                    </a:lnTo>
                    <a:lnTo>
                      <a:pt x="0" y="4"/>
                    </a:lnTo>
                    <a:lnTo>
                      <a:pt x="0" y="4"/>
                    </a:lnTo>
                    <a:close/>
                  </a:path>
                </a:pathLst>
              </a:custGeom>
              <a:solidFill>
                <a:srgbClr val="82C5C5"/>
              </a:solidFill>
              <a:ln w="9525">
                <a:noFill/>
                <a:round/>
                <a:headEnd/>
                <a:tailEnd/>
              </a:ln>
            </p:spPr>
            <p:txBody>
              <a:bodyPr>
                <a:prstTxWarp prst="textNoShape">
                  <a:avLst/>
                </a:prstTxWarp>
              </a:bodyPr>
              <a:lstStyle/>
              <a:p>
                <a:endParaRPr lang="en-US"/>
              </a:p>
            </p:txBody>
          </p:sp>
          <p:sp>
            <p:nvSpPr>
              <p:cNvPr id="633874" name="Freeform 18"/>
              <p:cNvSpPr>
                <a:spLocks/>
              </p:cNvSpPr>
              <p:nvPr/>
            </p:nvSpPr>
            <p:spPr bwMode="auto">
              <a:xfrm>
                <a:off x="1327" y="757"/>
                <a:ext cx="5" cy="9"/>
              </a:xfrm>
              <a:custGeom>
                <a:avLst/>
                <a:gdLst/>
                <a:ahLst/>
                <a:cxnLst>
                  <a:cxn ang="0">
                    <a:pos x="0" y="9"/>
                  </a:cxn>
                  <a:cxn ang="0">
                    <a:pos x="5" y="5"/>
                  </a:cxn>
                  <a:cxn ang="0">
                    <a:pos x="5" y="0"/>
                  </a:cxn>
                  <a:cxn ang="0">
                    <a:pos x="0" y="5"/>
                  </a:cxn>
                  <a:cxn ang="0">
                    <a:pos x="0" y="9"/>
                  </a:cxn>
                  <a:cxn ang="0">
                    <a:pos x="0" y="9"/>
                  </a:cxn>
                </a:cxnLst>
                <a:rect l="0" t="0" r="r" b="b"/>
                <a:pathLst>
                  <a:path w="5" h="9">
                    <a:moveTo>
                      <a:pt x="0" y="9"/>
                    </a:moveTo>
                    <a:lnTo>
                      <a:pt x="5" y="5"/>
                    </a:lnTo>
                    <a:lnTo>
                      <a:pt x="5" y="0"/>
                    </a:lnTo>
                    <a:lnTo>
                      <a:pt x="0" y="5"/>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sp>
            <p:nvSpPr>
              <p:cNvPr id="633875" name="Freeform 19"/>
              <p:cNvSpPr>
                <a:spLocks/>
              </p:cNvSpPr>
              <p:nvPr/>
            </p:nvSpPr>
            <p:spPr bwMode="auto">
              <a:xfrm>
                <a:off x="1138" y="750"/>
                <a:ext cx="205" cy="2"/>
              </a:xfrm>
              <a:custGeom>
                <a:avLst/>
                <a:gdLst/>
                <a:ahLst/>
                <a:cxnLst>
                  <a:cxn ang="0">
                    <a:pos x="201" y="2"/>
                  </a:cxn>
                  <a:cxn ang="0">
                    <a:pos x="205" y="0"/>
                  </a:cxn>
                  <a:cxn ang="0">
                    <a:pos x="7" y="0"/>
                  </a:cxn>
                  <a:cxn ang="0">
                    <a:pos x="0" y="2"/>
                  </a:cxn>
                  <a:cxn ang="0">
                    <a:pos x="201" y="2"/>
                  </a:cxn>
                  <a:cxn ang="0">
                    <a:pos x="201" y="2"/>
                  </a:cxn>
                </a:cxnLst>
                <a:rect l="0" t="0" r="r" b="b"/>
                <a:pathLst>
                  <a:path w="205" h="2">
                    <a:moveTo>
                      <a:pt x="201" y="2"/>
                    </a:moveTo>
                    <a:lnTo>
                      <a:pt x="205" y="0"/>
                    </a:lnTo>
                    <a:lnTo>
                      <a:pt x="7" y="0"/>
                    </a:lnTo>
                    <a:lnTo>
                      <a:pt x="0" y="2"/>
                    </a:lnTo>
                    <a:lnTo>
                      <a:pt x="201" y="2"/>
                    </a:lnTo>
                    <a:lnTo>
                      <a:pt x="201" y="2"/>
                    </a:lnTo>
                    <a:close/>
                  </a:path>
                </a:pathLst>
              </a:custGeom>
              <a:solidFill>
                <a:srgbClr val="AAD8D7"/>
              </a:solidFill>
              <a:ln w="9525">
                <a:noFill/>
                <a:round/>
                <a:headEnd/>
                <a:tailEnd/>
              </a:ln>
            </p:spPr>
            <p:txBody>
              <a:bodyPr>
                <a:prstTxWarp prst="textNoShape">
                  <a:avLst/>
                </a:prstTxWarp>
              </a:bodyPr>
              <a:lstStyle/>
              <a:p>
                <a:endParaRPr lang="en-US"/>
              </a:p>
            </p:txBody>
          </p:sp>
          <p:sp>
            <p:nvSpPr>
              <p:cNvPr id="633876" name="Freeform 20"/>
              <p:cNvSpPr>
                <a:spLocks/>
              </p:cNvSpPr>
              <p:nvPr/>
            </p:nvSpPr>
            <p:spPr bwMode="auto">
              <a:xfrm>
                <a:off x="1138" y="752"/>
                <a:ext cx="201" cy="5"/>
              </a:xfrm>
              <a:custGeom>
                <a:avLst/>
                <a:gdLst/>
                <a:ahLst/>
                <a:cxnLst>
                  <a:cxn ang="0">
                    <a:pos x="0" y="5"/>
                  </a:cxn>
                  <a:cxn ang="0">
                    <a:pos x="201" y="5"/>
                  </a:cxn>
                  <a:cxn ang="0">
                    <a:pos x="201" y="0"/>
                  </a:cxn>
                  <a:cxn ang="0">
                    <a:pos x="0" y="0"/>
                  </a:cxn>
                  <a:cxn ang="0">
                    <a:pos x="0" y="5"/>
                  </a:cxn>
                  <a:cxn ang="0">
                    <a:pos x="0" y="5"/>
                  </a:cxn>
                </a:cxnLst>
                <a:rect l="0" t="0" r="r" b="b"/>
                <a:pathLst>
                  <a:path w="201" h="5">
                    <a:moveTo>
                      <a:pt x="0" y="5"/>
                    </a:moveTo>
                    <a:lnTo>
                      <a:pt x="201" y="5"/>
                    </a:lnTo>
                    <a:lnTo>
                      <a:pt x="201"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33877" name="Freeform 21"/>
              <p:cNvSpPr>
                <a:spLocks/>
              </p:cNvSpPr>
              <p:nvPr/>
            </p:nvSpPr>
            <p:spPr bwMode="auto">
              <a:xfrm>
                <a:off x="1339" y="750"/>
                <a:ext cx="4" cy="7"/>
              </a:xfrm>
              <a:custGeom>
                <a:avLst/>
                <a:gdLst/>
                <a:ahLst/>
                <a:cxnLst>
                  <a:cxn ang="0">
                    <a:pos x="0" y="7"/>
                  </a:cxn>
                  <a:cxn ang="0">
                    <a:pos x="4" y="4"/>
                  </a:cxn>
                  <a:cxn ang="0">
                    <a:pos x="4" y="0"/>
                  </a:cxn>
                  <a:cxn ang="0">
                    <a:pos x="0" y="2"/>
                  </a:cxn>
                  <a:cxn ang="0">
                    <a:pos x="0" y="7"/>
                  </a:cxn>
                  <a:cxn ang="0">
                    <a:pos x="0" y="7"/>
                  </a:cxn>
                </a:cxnLst>
                <a:rect l="0" t="0" r="r" b="b"/>
                <a:pathLst>
                  <a:path w="4" h="7">
                    <a:moveTo>
                      <a:pt x="0" y="7"/>
                    </a:moveTo>
                    <a:lnTo>
                      <a:pt x="4" y="4"/>
                    </a:lnTo>
                    <a:lnTo>
                      <a:pt x="4"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33878" name="Freeform 22"/>
              <p:cNvSpPr>
                <a:spLocks/>
              </p:cNvSpPr>
              <p:nvPr/>
            </p:nvSpPr>
            <p:spPr bwMode="auto">
              <a:xfrm>
                <a:off x="1152" y="740"/>
                <a:ext cx="203" cy="5"/>
              </a:xfrm>
              <a:custGeom>
                <a:avLst/>
                <a:gdLst/>
                <a:ahLst/>
                <a:cxnLst>
                  <a:cxn ang="0">
                    <a:pos x="199" y="5"/>
                  </a:cxn>
                  <a:cxn ang="0">
                    <a:pos x="203" y="0"/>
                  </a:cxn>
                  <a:cxn ang="0">
                    <a:pos x="5" y="0"/>
                  </a:cxn>
                  <a:cxn ang="0">
                    <a:pos x="0" y="5"/>
                  </a:cxn>
                  <a:cxn ang="0">
                    <a:pos x="199" y="5"/>
                  </a:cxn>
                  <a:cxn ang="0">
                    <a:pos x="199" y="5"/>
                  </a:cxn>
                </a:cxnLst>
                <a:rect l="0" t="0" r="r" b="b"/>
                <a:pathLst>
                  <a:path w="203" h="5">
                    <a:moveTo>
                      <a:pt x="199" y="5"/>
                    </a:moveTo>
                    <a:lnTo>
                      <a:pt x="203" y="0"/>
                    </a:lnTo>
                    <a:lnTo>
                      <a:pt x="5" y="0"/>
                    </a:lnTo>
                    <a:lnTo>
                      <a:pt x="0" y="5"/>
                    </a:lnTo>
                    <a:lnTo>
                      <a:pt x="199" y="5"/>
                    </a:lnTo>
                    <a:lnTo>
                      <a:pt x="199" y="5"/>
                    </a:lnTo>
                    <a:close/>
                  </a:path>
                </a:pathLst>
              </a:custGeom>
              <a:solidFill>
                <a:srgbClr val="AAD8D7"/>
              </a:solidFill>
              <a:ln w="9525">
                <a:noFill/>
                <a:round/>
                <a:headEnd/>
                <a:tailEnd/>
              </a:ln>
            </p:spPr>
            <p:txBody>
              <a:bodyPr>
                <a:prstTxWarp prst="textNoShape">
                  <a:avLst/>
                </a:prstTxWarp>
              </a:bodyPr>
              <a:lstStyle/>
              <a:p>
                <a:endParaRPr lang="en-US"/>
              </a:p>
            </p:txBody>
          </p:sp>
          <p:sp>
            <p:nvSpPr>
              <p:cNvPr id="633879" name="Freeform 23"/>
              <p:cNvSpPr>
                <a:spLocks/>
              </p:cNvSpPr>
              <p:nvPr/>
            </p:nvSpPr>
            <p:spPr bwMode="auto">
              <a:xfrm>
                <a:off x="1152" y="745"/>
                <a:ext cx="199" cy="5"/>
              </a:xfrm>
              <a:custGeom>
                <a:avLst/>
                <a:gdLst/>
                <a:ahLst/>
                <a:cxnLst>
                  <a:cxn ang="0">
                    <a:pos x="0" y="5"/>
                  </a:cxn>
                  <a:cxn ang="0">
                    <a:pos x="199" y="5"/>
                  </a:cxn>
                  <a:cxn ang="0">
                    <a:pos x="199" y="0"/>
                  </a:cxn>
                  <a:cxn ang="0">
                    <a:pos x="0" y="0"/>
                  </a:cxn>
                  <a:cxn ang="0">
                    <a:pos x="0" y="5"/>
                  </a:cxn>
                  <a:cxn ang="0">
                    <a:pos x="0" y="5"/>
                  </a:cxn>
                </a:cxnLst>
                <a:rect l="0" t="0" r="r" b="b"/>
                <a:pathLst>
                  <a:path w="199" h="5">
                    <a:moveTo>
                      <a:pt x="0" y="5"/>
                    </a:moveTo>
                    <a:lnTo>
                      <a:pt x="199" y="5"/>
                    </a:lnTo>
                    <a:lnTo>
                      <a:pt x="199"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33880" name="Freeform 24"/>
              <p:cNvSpPr>
                <a:spLocks/>
              </p:cNvSpPr>
              <p:nvPr/>
            </p:nvSpPr>
            <p:spPr bwMode="auto">
              <a:xfrm>
                <a:off x="1351" y="740"/>
                <a:ext cx="4" cy="10"/>
              </a:xfrm>
              <a:custGeom>
                <a:avLst/>
                <a:gdLst/>
                <a:ahLst/>
                <a:cxnLst>
                  <a:cxn ang="0">
                    <a:pos x="0" y="10"/>
                  </a:cxn>
                  <a:cxn ang="0">
                    <a:pos x="4" y="5"/>
                  </a:cxn>
                  <a:cxn ang="0">
                    <a:pos x="4" y="0"/>
                  </a:cxn>
                  <a:cxn ang="0">
                    <a:pos x="0" y="5"/>
                  </a:cxn>
                  <a:cxn ang="0">
                    <a:pos x="0" y="10"/>
                  </a:cxn>
                  <a:cxn ang="0">
                    <a:pos x="0" y="10"/>
                  </a:cxn>
                </a:cxnLst>
                <a:rect l="0" t="0" r="r" b="b"/>
                <a:pathLst>
                  <a:path w="4" h="10">
                    <a:moveTo>
                      <a:pt x="0" y="10"/>
                    </a:moveTo>
                    <a:lnTo>
                      <a:pt x="4" y="5"/>
                    </a:lnTo>
                    <a:lnTo>
                      <a:pt x="4" y="0"/>
                    </a:lnTo>
                    <a:lnTo>
                      <a:pt x="0" y="5"/>
                    </a:lnTo>
                    <a:lnTo>
                      <a:pt x="0" y="10"/>
                    </a:lnTo>
                    <a:lnTo>
                      <a:pt x="0" y="10"/>
                    </a:lnTo>
                    <a:close/>
                  </a:path>
                </a:pathLst>
              </a:custGeom>
              <a:solidFill>
                <a:srgbClr val="5CB3B5"/>
              </a:solidFill>
              <a:ln w="9525">
                <a:noFill/>
                <a:round/>
                <a:headEnd/>
                <a:tailEnd/>
              </a:ln>
            </p:spPr>
            <p:txBody>
              <a:bodyPr>
                <a:prstTxWarp prst="textNoShape">
                  <a:avLst/>
                </a:prstTxWarp>
              </a:bodyPr>
              <a:lstStyle/>
              <a:p>
                <a:endParaRPr lang="en-US"/>
              </a:p>
            </p:txBody>
          </p:sp>
          <p:sp>
            <p:nvSpPr>
              <p:cNvPr id="633881" name="Freeform 25"/>
              <p:cNvSpPr>
                <a:spLocks/>
              </p:cNvSpPr>
              <p:nvPr/>
            </p:nvSpPr>
            <p:spPr bwMode="auto">
              <a:xfrm>
                <a:off x="1164" y="733"/>
                <a:ext cx="205" cy="2"/>
              </a:xfrm>
              <a:custGeom>
                <a:avLst/>
                <a:gdLst/>
                <a:ahLst/>
                <a:cxnLst>
                  <a:cxn ang="0">
                    <a:pos x="198" y="2"/>
                  </a:cxn>
                  <a:cxn ang="0">
                    <a:pos x="205" y="0"/>
                  </a:cxn>
                  <a:cxn ang="0">
                    <a:pos x="5" y="0"/>
                  </a:cxn>
                  <a:cxn ang="0">
                    <a:pos x="0" y="2"/>
                  </a:cxn>
                  <a:cxn ang="0">
                    <a:pos x="198" y="2"/>
                  </a:cxn>
                  <a:cxn ang="0">
                    <a:pos x="198" y="2"/>
                  </a:cxn>
                </a:cxnLst>
                <a:rect l="0" t="0" r="r" b="b"/>
                <a:pathLst>
                  <a:path w="205" h="2">
                    <a:moveTo>
                      <a:pt x="198" y="2"/>
                    </a:moveTo>
                    <a:lnTo>
                      <a:pt x="205" y="0"/>
                    </a:lnTo>
                    <a:lnTo>
                      <a:pt x="5" y="0"/>
                    </a:lnTo>
                    <a:lnTo>
                      <a:pt x="0" y="2"/>
                    </a:lnTo>
                    <a:lnTo>
                      <a:pt x="198" y="2"/>
                    </a:lnTo>
                    <a:lnTo>
                      <a:pt x="198" y="2"/>
                    </a:lnTo>
                    <a:close/>
                  </a:path>
                </a:pathLst>
              </a:custGeom>
              <a:solidFill>
                <a:srgbClr val="AAD8D7"/>
              </a:solidFill>
              <a:ln w="9525">
                <a:noFill/>
                <a:round/>
                <a:headEnd/>
                <a:tailEnd/>
              </a:ln>
            </p:spPr>
            <p:txBody>
              <a:bodyPr>
                <a:prstTxWarp prst="textNoShape">
                  <a:avLst/>
                </a:prstTxWarp>
              </a:bodyPr>
              <a:lstStyle/>
              <a:p>
                <a:endParaRPr lang="en-US"/>
              </a:p>
            </p:txBody>
          </p:sp>
          <p:sp>
            <p:nvSpPr>
              <p:cNvPr id="633882" name="Freeform 26"/>
              <p:cNvSpPr>
                <a:spLocks/>
              </p:cNvSpPr>
              <p:nvPr/>
            </p:nvSpPr>
            <p:spPr bwMode="auto">
              <a:xfrm>
                <a:off x="1164" y="735"/>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33883" name="Freeform 27"/>
              <p:cNvSpPr>
                <a:spLocks/>
              </p:cNvSpPr>
              <p:nvPr/>
            </p:nvSpPr>
            <p:spPr bwMode="auto">
              <a:xfrm>
                <a:off x="1362" y="733"/>
                <a:ext cx="7" cy="7"/>
              </a:xfrm>
              <a:custGeom>
                <a:avLst/>
                <a:gdLst/>
                <a:ahLst/>
                <a:cxnLst>
                  <a:cxn ang="0">
                    <a:pos x="0" y="7"/>
                  </a:cxn>
                  <a:cxn ang="0">
                    <a:pos x="7" y="5"/>
                  </a:cxn>
                  <a:cxn ang="0">
                    <a:pos x="7" y="0"/>
                  </a:cxn>
                  <a:cxn ang="0">
                    <a:pos x="0" y="2"/>
                  </a:cxn>
                  <a:cxn ang="0">
                    <a:pos x="0" y="7"/>
                  </a:cxn>
                  <a:cxn ang="0">
                    <a:pos x="0" y="7"/>
                  </a:cxn>
                </a:cxnLst>
                <a:rect l="0" t="0" r="r" b="b"/>
                <a:pathLst>
                  <a:path w="7" h="7">
                    <a:moveTo>
                      <a:pt x="0" y="7"/>
                    </a:moveTo>
                    <a:lnTo>
                      <a:pt x="7" y="5"/>
                    </a:lnTo>
                    <a:lnTo>
                      <a:pt x="7" y="0"/>
                    </a:lnTo>
                    <a:lnTo>
                      <a:pt x="0" y="2"/>
                    </a:lnTo>
                    <a:lnTo>
                      <a:pt x="0" y="7"/>
                    </a:lnTo>
                    <a:lnTo>
                      <a:pt x="0" y="7"/>
                    </a:lnTo>
                    <a:close/>
                  </a:path>
                </a:pathLst>
              </a:custGeom>
              <a:solidFill>
                <a:srgbClr val="5CB3B5"/>
              </a:solidFill>
              <a:ln w="9525">
                <a:noFill/>
                <a:round/>
                <a:headEnd/>
                <a:tailEnd/>
              </a:ln>
            </p:spPr>
            <p:txBody>
              <a:bodyPr>
                <a:prstTxWarp prst="textNoShape">
                  <a:avLst/>
                </a:prstTxWarp>
              </a:bodyPr>
              <a:lstStyle/>
              <a:p>
                <a:endParaRPr lang="en-US"/>
              </a:p>
            </p:txBody>
          </p:sp>
          <p:sp>
            <p:nvSpPr>
              <p:cNvPr id="633884" name="Freeform 28"/>
              <p:cNvSpPr>
                <a:spLocks/>
              </p:cNvSpPr>
              <p:nvPr/>
            </p:nvSpPr>
            <p:spPr bwMode="auto">
              <a:xfrm>
                <a:off x="1176" y="724"/>
                <a:ext cx="205" cy="4"/>
              </a:xfrm>
              <a:custGeom>
                <a:avLst/>
                <a:gdLst/>
                <a:ahLst/>
                <a:cxnLst>
                  <a:cxn ang="0">
                    <a:pos x="198" y="4"/>
                  </a:cxn>
                  <a:cxn ang="0">
                    <a:pos x="205" y="0"/>
                  </a:cxn>
                  <a:cxn ang="0">
                    <a:pos x="7" y="0"/>
                  </a:cxn>
                  <a:cxn ang="0">
                    <a:pos x="0" y="4"/>
                  </a:cxn>
                  <a:cxn ang="0">
                    <a:pos x="198" y="4"/>
                  </a:cxn>
                  <a:cxn ang="0">
                    <a:pos x="198" y="4"/>
                  </a:cxn>
                </a:cxnLst>
                <a:rect l="0" t="0" r="r" b="b"/>
                <a:pathLst>
                  <a:path w="205" h="4">
                    <a:moveTo>
                      <a:pt x="198" y="4"/>
                    </a:moveTo>
                    <a:lnTo>
                      <a:pt x="205" y="0"/>
                    </a:lnTo>
                    <a:lnTo>
                      <a:pt x="7" y="0"/>
                    </a:lnTo>
                    <a:lnTo>
                      <a:pt x="0" y="4"/>
                    </a:lnTo>
                    <a:lnTo>
                      <a:pt x="198" y="4"/>
                    </a:lnTo>
                    <a:lnTo>
                      <a:pt x="198" y="4"/>
                    </a:lnTo>
                    <a:close/>
                  </a:path>
                </a:pathLst>
              </a:custGeom>
              <a:solidFill>
                <a:srgbClr val="AAD8D7"/>
              </a:solidFill>
              <a:ln w="9525">
                <a:noFill/>
                <a:round/>
                <a:headEnd/>
                <a:tailEnd/>
              </a:ln>
            </p:spPr>
            <p:txBody>
              <a:bodyPr>
                <a:prstTxWarp prst="textNoShape">
                  <a:avLst/>
                </a:prstTxWarp>
              </a:bodyPr>
              <a:lstStyle/>
              <a:p>
                <a:endParaRPr lang="en-US"/>
              </a:p>
            </p:txBody>
          </p:sp>
          <p:sp>
            <p:nvSpPr>
              <p:cNvPr id="633885" name="Freeform 29"/>
              <p:cNvSpPr>
                <a:spLocks/>
              </p:cNvSpPr>
              <p:nvPr/>
            </p:nvSpPr>
            <p:spPr bwMode="auto">
              <a:xfrm>
                <a:off x="1176" y="728"/>
                <a:ext cx="198" cy="5"/>
              </a:xfrm>
              <a:custGeom>
                <a:avLst/>
                <a:gdLst/>
                <a:ahLst/>
                <a:cxnLst>
                  <a:cxn ang="0">
                    <a:pos x="0" y="5"/>
                  </a:cxn>
                  <a:cxn ang="0">
                    <a:pos x="198" y="5"/>
                  </a:cxn>
                  <a:cxn ang="0">
                    <a:pos x="198" y="0"/>
                  </a:cxn>
                  <a:cxn ang="0">
                    <a:pos x="0" y="0"/>
                  </a:cxn>
                  <a:cxn ang="0">
                    <a:pos x="0" y="5"/>
                  </a:cxn>
                  <a:cxn ang="0">
                    <a:pos x="0" y="5"/>
                  </a:cxn>
                </a:cxnLst>
                <a:rect l="0" t="0" r="r" b="b"/>
                <a:pathLst>
                  <a:path w="198" h="5">
                    <a:moveTo>
                      <a:pt x="0" y="5"/>
                    </a:moveTo>
                    <a:lnTo>
                      <a:pt x="198" y="5"/>
                    </a:lnTo>
                    <a:lnTo>
                      <a:pt x="198" y="0"/>
                    </a:lnTo>
                    <a:lnTo>
                      <a:pt x="0" y="0"/>
                    </a:lnTo>
                    <a:lnTo>
                      <a:pt x="0" y="5"/>
                    </a:lnTo>
                    <a:lnTo>
                      <a:pt x="0" y="5"/>
                    </a:lnTo>
                    <a:close/>
                  </a:path>
                </a:pathLst>
              </a:custGeom>
              <a:solidFill>
                <a:srgbClr val="82C5C5"/>
              </a:solidFill>
              <a:ln w="9525">
                <a:noFill/>
                <a:round/>
                <a:headEnd/>
                <a:tailEnd/>
              </a:ln>
            </p:spPr>
            <p:txBody>
              <a:bodyPr>
                <a:prstTxWarp prst="textNoShape">
                  <a:avLst/>
                </a:prstTxWarp>
              </a:bodyPr>
              <a:lstStyle/>
              <a:p>
                <a:endParaRPr lang="en-US"/>
              </a:p>
            </p:txBody>
          </p:sp>
          <p:sp>
            <p:nvSpPr>
              <p:cNvPr id="633886" name="Freeform 30"/>
              <p:cNvSpPr>
                <a:spLocks/>
              </p:cNvSpPr>
              <p:nvPr/>
            </p:nvSpPr>
            <p:spPr bwMode="auto">
              <a:xfrm>
                <a:off x="1374" y="724"/>
                <a:ext cx="7" cy="9"/>
              </a:xfrm>
              <a:custGeom>
                <a:avLst/>
                <a:gdLst/>
                <a:ahLst/>
                <a:cxnLst>
                  <a:cxn ang="0">
                    <a:pos x="0" y="9"/>
                  </a:cxn>
                  <a:cxn ang="0">
                    <a:pos x="7" y="4"/>
                  </a:cxn>
                  <a:cxn ang="0">
                    <a:pos x="7" y="0"/>
                  </a:cxn>
                  <a:cxn ang="0">
                    <a:pos x="0" y="4"/>
                  </a:cxn>
                  <a:cxn ang="0">
                    <a:pos x="0" y="9"/>
                  </a:cxn>
                  <a:cxn ang="0">
                    <a:pos x="0" y="9"/>
                  </a:cxn>
                </a:cxnLst>
                <a:rect l="0" t="0" r="r" b="b"/>
                <a:pathLst>
                  <a:path w="7" h="9">
                    <a:moveTo>
                      <a:pt x="0" y="9"/>
                    </a:moveTo>
                    <a:lnTo>
                      <a:pt x="7" y="4"/>
                    </a:lnTo>
                    <a:lnTo>
                      <a:pt x="7" y="0"/>
                    </a:lnTo>
                    <a:lnTo>
                      <a:pt x="0" y="4"/>
                    </a:lnTo>
                    <a:lnTo>
                      <a:pt x="0" y="9"/>
                    </a:lnTo>
                    <a:lnTo>
                      <a:pt x="0" y="9"/>
                    </a:lnTo>
                    <a:close/>
                  </a:path>
                </a:pathLst>
              </a:custGeom>
              <a:solidFill>
                <a:srgbClr val="5CB3B5"/>
              </a:solidFill>
              <a:ln w="9525">
                <a:noFill/>
                <a:round/>
                <a:headEnd/>
                <a:tailEnd/>
              </a:ln>
            </p:spPr>
            <p:txBody>
              <a:bodyPr>
                <a:prstTxWarp prst="textNoShape">
                  <a:avLst/>
                </a:prstTxWarp>
              </a:bodyPr>
              <a:lstStyle/>
              <a:p>
                <a:endParaRPr lang="en-US"/>
              </a:p>
            </p:txBody>
          </p:sp>
        </p:grpSp>
        <p:pic>
          <p:nvPicPr>
            <p:cNvPr id="633887" name="Picture 31" descr="cdmaphone"/>
            <p:cNvPicPr>
              <a:picLocks noChangeAspect="1" noChangeArrowheads="1"/>
            </p:cNvPicPr>
            <p:nvPr/>
          </p:nvPicPr>
          <p:blipFill>
            <a:blip r:embed="rId3"/>
            <a:srcRect/>
            <a:stretch>
              <a:fillRect/>
            </a:stretch>
          </p:blipFill>
          <p:spPr bwMode="auto">
            <a:xfrm>
              <a:off x="420" y="1649"/>
              <a:ext cx="151" cy="384"/>
            </a:xfrm>
            <a:prstGeom prst="rect">
              <a:avLst/>
            </a:prstGeom>
            <a:noFill/>
          </p:spPr>
        </p:pic>
        <p:sp>
          <p:nvSpPr>
            <p:cNvPr id="633888" name="Text Box 32"/>
            <p:cNvSpPr txBox="1">
              <a:spLocks noChangeArrowheads="1"/>
            </p:cNvSpPr>
            <p:nvPr/>
          </p:nvSpPr>
          <p:spPr bwMode="auto">
            <a:xfrm>
              <a:off x="266" y="1368"/>
              <a:ext cx="339" cy="241"/>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a:t>
              </a:r>
            </a:p>
          </p:txBody>
        </p:sp>
      </p:grpSp>
      <p:grpSp>
        <p:nvGrpSpPr>
          <p:cNvPr id="633889" name="Group 33"/>
          <p:cNvGrpSpPr>
            <a:grpSpLocks/>
          </p:cNvGrpSpPr>
          <p:nvPr/>
        </p:nvGrpSpPr>
        <p:grpSpPr bwMode="auto">
          <a:xfrm>
            <a:off x="2271713" y="1173163"/>
            <a:ext cx="827087" cy="884237"/>
            <a:chOff x="1177" y="2306"/>
            <a:chExt cx="521" cy="557"/>
          </a:xfrm>
        </p:grpSpPr>
        <p:pic>
          <p:nvPicPr>
            <p:cNvPr id="633890" name="Picture 34" descr="j0249811"/>
            <p:cNvPicPr>
              <a:picLocks noChangeAspect="1" noChangeArrowheads="1"/>
            </p:cNvPicPr>
            <p:nvPr/>
          </p:nvPicPr>
          <p:blipFill>
            <a:blip r:embed="rId4"/>
            <a:srcRect/>
            <a:stretch>
              <a:fillRect/>
            </a:stretch>
          </p:blipFill>
          <p:spPr bwMode="auto">
            <a:xfrm>
              <a:off x="1296" y="2496"/>
              <a:ext cx="259" cy="367"/>
            </a:xfrm>
            <a:prstGeom prst="rect">
              <a:avLst/>
            </a:prstGeom>
            <a:noFill/>
          </p:spPr>
        </p:pic>
        <p:sp>
          <p:nvSpPr>
            <p:cNvPr id="633891" name="Text Box 35"/>
            <p:cNvSpPr txBox="1">
              <a:spLocks noChangeArrowheads="1"/>
            </p:cNvSpPr>
            <p:nvPr/>
          </p:nvSpPr>
          <p:spPr bwMode="auto">
            <a:xfrm>
              <a:off x="1177" y="2306"/>
              <a:ext cx="521"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MSC/VLR</a:t>
              </a:r>
            </a:p>
          </p:txBody>
        </p:sp>
      </p:grpSp>
      <p:grpSp>
        <p:nvGrpSpPr>
          <p:cNvPr id="633892" name="Group 36"/>
          <p:cNvGrpSpPr>
            <a:grpSpLocks/>
          </p:cNvGrpSpPr>
          <p:nvPr/>
        </p:nvGrpSpPr>
        <p:grpSpPr bwMode="auto">
          <a:xfrm>
            <a:off x="4292600" y="1219203"/>
            <a:ext cx="819150" cy="779463"/>
            <a:chOff x="5036" y="1759"/>
            <a:chExt cx="516" cy="491"/>
          </a:xfrm>
        </p:grpSpPr>
        <p:pic>
          <p:nvPicPr>
            <p:cNvPr id="633893" name="Picture 37" descr="j0249811"/>
            <p:cNvPicPr>
              <a:picLocks noChangeAspect="1" noChangeArrowheads="1"/>
            </p:cNvPicPr>
            <p:nvPr/>
          </p:nvPicPr>
          <p:blipFill>
            <a:blip r:embed="rId4"/>
            <a:srcRect/>
            <a:stretch>
              <a:fillRect/>
            </a:stretch>
          </p:blipFill>
          <p:spPr bwMode="auto">
            <a:xfrm>
              <a:off x="5136" y="1954"/>
              <a:ext cx="294" cy="296"/>
            </a:xfrm>
            <a:prstGeom prst="rect">
              <a:avLst/>
            </a:prstGeom>
            <a:noFill/>
          </p:spPr>
        </p:pic>
        <p:sp>
          <p:nvSpPr>
            <p:cNvPr id="633894" name="Text Box 38"/>
            <p:cNvSpPr txBox="1">
              <a:spLocks noChangeArrowheads="1"/>
            </p:cNvSpPr>
            <p:nvPr/>
          </p:nvSpPr>
          <p:spPr bwMode="auto">
            <a:xfrm>
              <a:off x="5036" y="1759"/>
              <a:ext cx="516" cy="173"/>
            </a:xfrm>
            <a:prstGeom prst="rect">
              <a:avLst/>
            </a:prstGeom>
            <a:noFill/>
            <a:ln w="12700">
              <a:noFill/>
              <a:miter lim="800000"/>
              <a:headEnd/>
              <a:tailEnd/>
            </a:ln>
            <a:effectLst/>
          </p:spPr>
          <p:txBody>
            <a:bodyPr wrap="none">
              <a:prstTxWarp prst="textNoShape">
                <a:avLst/>
              </a:prstTxWarp>
              <a:spAutoFit/>
            </a:bodyPr>
            <a:lstStyle/>
            <a:p>
              <a:pPr algn="ctr"/>
              <a:r>
                <a:rPr lang="en-US" sz="1200" b="1" dirty="0">
                  <a:latin typeface="Optima" charset="0"/>
                </a:rPr>
                <a:t>HLR/</a:t>
              </a:r>
              <a:r>
                <a:rPr lang="en-US" sz="1200" b="1" dirty="0" err="1">
                  <a:latin typeface="Optima" charset="0"/>
                </a:rPr>
                <a:t>AuC</a:t>
              </a:r>
              <a:endParaRPr lang="en-US" sz="1200" b="1" dirty="0">
                <a:latin typeface="Optima" charset="0"/>
              </a:endParaRPr>
            </a:p>
          </p:txBody>
        </p:sp>
      </p:grpSp>
      <p:sp>
        <p:nvSpPr>
          <p:cNvPr id="633895" name="Line 39"/>
          <p:cNvSpPr>
            <a:spLocks noChangeShapeType="1"/>
          </p:cNvSpPr>
          <p:nvPr/>
        </p:nvSpPr>
        <p:spPr bwMode="auto">
          <a:xfrm>
            <a:off x="762000" y="21336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33896" name="Line 40"/>
          <p:cNvSpPr>
            <a:spLocks noChangeShapeType="1"/>
          </p:cNvSpPr>
          <p:nvPr/>
        </p:nvSpPr>
        <p:spPr bwMode="auto">
          <a:xfrm>
            <a:off x="2667000" y="21336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33897" name="Line 41"/>
          <p:cNvSpPr>
            <a:spLocks noChangeShapeType="1"/>
          </p:cNvSpPr>
          <p:nvPr/>
        </p:nvSpPr>
        <p:spPr bwMode="auto">
          <a:xfrm>
            <a:off x="4648200" y="2133600"/>
            <a:ext cx="0" cy="320040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n-US"/>
          </a:p>
        </p:txBody>
      </p:sp>
      <p:sp>
        <p:nvSpPr>
          <p:cNvPr id="633898" name="Line 42"/>
          <p:cNvSpPr>
            <a:spLocks noChangeShapeType="1"/>
          </p:cNvSpPr>
          <p:nvPr/>
        </p:nvSpPr>
        <p:spPr bwMode="auto">
          <a:xfrm>
            <a:off x="2667000" y="2324100"/>
            <a:ext cx="19050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33899" name="Rectangle 43"/>
          <p:cNvSpPr>
            <a:spLocks noChangeArrowheads="1"/>
          </p:cNvSpPr>
          <p:nvPr/>
        </p:nvSpPr>
        <p:spPr bwMode="auto">
          <a:xfrm>
            <a:off x="2743200" y="2209800"/>
            <a:ext cx="1447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latin typeface="Optima" charset="0"/>
              </a:rPr>
              <a:t>Sec. Information RQST</a:t>
            </a:r>
            <a:endParaRPr lang="it-IT" sz="1000" baseline="-25000">
              <a:latin typeface="Optima" charset="0"/>
            </a:endParaRPr>
          </a:p>
        </p:txBody>
      </p:sp>
      <p:sp>
        <p:nvSpPr>
          <p:cNvPr id="633900" name="Line 44"/>
          <p:cNvSpPr>
            <a:spLocks noChangeShapeType="1"/>
          </p:cNvSpPr>
          <p:nvPr/>
        </p:nvSpPr>
        <p:spPr bwMode="auto">
          <a:xfrm>
            <a:off x="2743200" y="3009900"/>
            <a:ext cx="19050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33901" name="Rectangle 45"/>
          <p:cNvSpPr>
            <a:spLocks noChangeArrowheads="1"/>
          </p:cNvSpPr>
          <p:nvPr/>
        </p:nvSpPr>
        <p:spPr bwMode="auto">
          <a:xfrm>
            <a:off x="3124200" y="2895600"/>
            <a:ext cx="14478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latin typeface="Optima" charset="0"/>
              </a:rPr>
              <a:t>Sec. Info. RESP (AV x n)</a:t>
            </a:r>
            <a:endParaRPr lang="it-IT" sz="1000" baseline="-25000">
              <a:latin typeface="Optima" charset="0"/>
            </a:endParaRPr>
          </a:p>
        </p:txBody>
      </p:sp>
      <p:sp>
        <p:nvSpPr>
          <p:cNvPr id="633902" name="Line 46"/>
          <p:cNvSpPr>
            <a:spLocks noChangeShapeType="1"/>
          </p:cNvSpPr>
          <p:nvPr/>
        </p:nvSpPr>
        <p:spPr bwMode="auto">
          <a:xfrm>
            <a:off x="838200" y="4152900"/>
            <a:ext cx="1828800" cy="0"/>
          </a:xfrm>
          <a:prstGeom prst="line">
            <a:avLst/>
          </a:prstGeom>
          <a:noFill/>
          <a:ln w="9525">
            <a:solidFill>
              <a:schemeClr val="tx1"/>
            </a:solidFill>
            <a:round/>
            <a:headEnd type="triangle" w="med" len="med"/>
            <a:tailEnd/>
          </a:ln>
          <a:effectLst/>
        </p:spPr>
        <p:txBody>
          <a:bodyPr wrap="none" anchor="ctr">
            <a:prstTxWarp prst="textNoShape">
              <a:avLst/>
            </a:prstTxWarp>
          </a:bodyPr>
          <a:lstStyle/>
          <a:p>
            <a:endParaRPr lang="en-US"/>
          </a:p>
        </p:txBody>
      </p:sp>
      <p:sp>
        <p:nvSpPr>
          <p:cNvPr id="633903" name="Rectangle 47"/>
          <p:cNvSpPr>
            <a:spLocks noChangeArrowheads="1"/>
          </p:cNvSpPr>
          <p:nvPr/>
        </p:nvSpPr>
        <p:spPr bwMode="auto">
          <a:xfrm>
            <a:off x="990600" y="4038600"/>
            <a:ext cx="16002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latin typeface="Optima" charset="0"/>
              </a:rPr>
              <a:t>Auth. RQST (RAND</a:t>
            </a:r>
            <a:r>
              <a:rPr lang="it-IT" sz="1000" baseline="-25000">
                <a:latin typeface="Optima" charset="0"/>
              </a:rPr>
              <a:t>i</a:t>
            </a:r>
            <a:r>
              <a:rPr lang="it-IT" sz="1000">
                <a:latin typeface="Optima" charset="0"/>
              </a:rPr>
              <a:t>)</a:t>
            </a:r>
            <a:endParaRPr lang="it-IT" sz="1000" baseline="-25000">
              <a:latin typeface="Optima" charset="0"/>
            </a:endParaRPr>
          </a:p>
        </p:txBody>
      </p:sp>
      <p:sp>
        <p:nvSpPr>
          <p:cNvPr id="633904" name="Line 48"/>
          <p:cNvSpPr>
            <a:spLocks noChangeShapeType="1"/>
          </p:cNvSpPr>
          <p:nvPr/>
        </p:nvSpPr>
        <p:spPr bwMode="auto">
          <a:xfrm>
            <a:off x="762000" y="4991100"/>
            <a:ext cx="1828800"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33905" name="Rectangle 49"/>
          <p:cNvSpPr>
            <a:spLocks noChangeArrowheads="1"/>
          </p:cNvSpPr>
          <p:nvPr/>
        </p:nvSpPr>
        <p:spPr bwMode="auto">
          <a:xfrm>
            <a:off x="838200" y="4876800"/>
            <a:ext cx="1295400" cy="228600"/>
          </a:xfrm>
          <a:prstGeom prst="rect">
            <a:avLst/>
          </a:prstGeom>
          <a:solidFill>
            <a:srgbClr val="E4FFB0"/>
          </a:solidFill>
          <a:ln w="9525">
            <a:solidFill>
              <a:schemeClr val="tx1"/>
            </a:solidFill>
            <a:miter lim="800000"/>
            <a:headEnd/>
            <a:tailEnd/>
          </a:ln>
          <a:effectLst/>
        </p:spPr>
        <p:txBody>
          <a:bodyPr lIns="3600" tIns="3600" rIns="3600" bIns="3600" anchor="ctr">
            <a:prstTxWarp prst="textNoShape">
              <a:avLst/>
            </a:prstTxWarp>
          </a:bodyPr>
          <a:lstStyle/>
          <a:p>
            <a:pPr algn="ctr"/>
            <a:r>
              <a:rPr lang="it-IT" sz="1000">
                <a:latin typeface="Optima" charset="0"/>
              </a:rPr>
              <a:t>Auth. RESP (RES)</a:t>
            </a:r>
            <a:endParaRPr lang="it-IT" sz="1000" baseline="-25000">
              <a:latin typeface="Optima" charset="0"/>
            </a:endParaRPr>
          </a:p>
        </p:txBody>
      </p:sp>
      <p:sp>
        <p:nvSpPr>
          <p:cNvPr id="633906" name="Oval 50"/>
          <p:cNvSpPr>
            <a:spLocks noChangeArrowheads="1"/>
          </p:cNvSpPr>
          <p:nvPr/>
        </p:nvSpPr>
        <p:spPr bwMode="auto">
          <a:xfrm>
            <a:off x="2362200" y="22098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latin typeface="Optima" charset="0"/>
              </a:rPr>
              <a:t>1</a:t>
            </a:r>
          </a:p>
        </p:txBody>
      </p:sp>
      <p:sp>
        <p:nvSpPr>
          <p:cNvPr id="633907" name="Rectangle 51"/>
          <p:cNvSpPr>
            <a:spLocks noChangeArrowheads="1"/>
          </p:cNvSpPr>
          <p:nvPr/>
        </p:nvSpPr>
        <p:spPr bwMode="auto">
          <a:xfrm>
            <a:off x="2133600" y="3276600"/>
            <a:ext cx="1371600" cy="4572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latin typeface="Optima" charset="0"/>
              </a:rPr>
              <a:t>Store AV</a:t>
            </a:r>
            <a:r>
              <a:rPr lang="it-IT" sz="1200" baseline="-25000">
                <a:latin typeface="Optima" charset="0"/>
              </a:rPr>
              <a:t>1</a:t>
            </a:r>
            <a:r>
              <a:rPr lang="it-IT" sz="1200">
                <a:latin typeface="Optima" charset="0"/>
              </a:rPr>
              <a:t>, …, AV</a:t>
            </a:r>
            <a:r>
              <a:rPr lang="it-IT" sz="1200" baseline="-25000">
                <a:latin typeface="Optima" charset="0"/>
              </a:rPr>
              <a:t>n</a:t>
            </a:r>
            <a:endParaRPr lang="it-IT" sz="1200">
              <a:latin typeface="Optima" charset="0"/>
            </a:endParaRPr>
          </a:p>
          <a:p>
            <a:pPr algn="ctr"/>
            <a:r>
              <a:rPr lang="it-IT" sz="1200">
                <a:latin typeface="Optima" charset="0"/>
              </a:rPr>
              <a:t>Select i</a:t>
            </a:r>
          </a:p>
        </p:txBody>
      </p:sp>
      <p:sp>
        <p:nvSpPr>
          <p:cNvPr id="633908" name="Oval 52"/>
          <p:cNvSpPr>
            <a:spLocks noChangeArrowheads="1"/>
          </p:cNvSpPr>
          <p:nvPr/>
        </p:nvSpPr>
        <p:spPr bwMode="auto">
          <a:xfrm>
            <a:off x="4724400" y="28956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latin typeface="Optima" charset="0"/>
              </a:rPr>
              <a:t>2</a:t>
            </a:r>
          </a:p>
        </p:txBody>
      </p:sp>
      <p:sp>
        <p:nvSpPr>
          <p:cNvPr id="633909" name="Oval 53"/>
          <p:cNvSpPr>
            <a:spLocks noChangeArrowheads="1"/>
          </p:cNvSpPr>
          <p:nvPr/>
        </p:nvSpPr>
        <p:spPr bwMode="auto">
          <a:xfrm>
            <a:off x="2743200" y="40386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latin typeface="Optima" charset="0"/>
              </a:rPr>
              <a:t>3</a:t>
            </a:r>
          </a:p>
        </p:txBody>
      </p:sp>
      <p:sp>
        <p:nvSpPr>
          <p:cNvPr id="633910" name="Oval 54"/>
          <p:cNvSpPr>
            <a:spLocks noChangeArrowheads="1"/>
          </p:cNvSpPr>
          <p:nvPr/>
        </p:nvSpPr>
        <p:spPr bwMode="auto">
          <a:xfrm>
            <a:off x="457200" y="4876800"/>
            <a:ext cx="228600" cy="228600"/>
          </a:xfrm>
          <a:prstGeom prst="ellipse">
            <a:avLst/>
          </a:prstGeom>
          <a:solidFill>
            <a:srgbClr val="2E4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solidFill>
                  <a:schemeClr val="bg1"/>
                </a:solidFill>
                <a:latin typeface="Optima" charset="0"/>
              </a:rPr>
              <a:t>4</a:t>
            </a:r>
          </a:p>
        </p:txBody>
      </p:sp>
      <p:sp>
        <p:nvSpPr>
          <p:cNvPr id="633911" name="Rectangle 55"/>
          <p:cNvSpPr>
            <a:spLocks noChangeArrowheads="1"/>
          </p:cNvSpPr>
          <p:nvPr/>
        </p:nvSpPr>
        <p:spPr bwMode="auto">
          <a:xfrm>
            <a:off x="228600" y="4419600"/>
            <a:ext cx="1676400" cy="2286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latin typeface="Optima" charset="0"/>
              </a:rPr>
              <a:t>Compute SRES, Kc</a:t>
            </a:r>
          </a:p>
        </p:txBody>
      </p:sp>
      <p:sp>
        <p:nvSpPr>
          <p:cNvPr id="633912" name="Rectangle 56"/>
          <p:cNvSpPr>
            <a:spLocks noChangeArrowheads="1"/>
          </p:cNvSpPr>
          <p:nvPr/>
        </p:nvSpPr>
        <p:spPr bwMode="auto">
          <a:xfrm>
            <a:off x="2057400" y="5257800"/>
            <a:ext cx="1676400" cy="3048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latin typeface="Optima" charset="0"/>
              </a:rPr>
              <a:t>Verify RES=SRES</a:t>
            </a:r>
            <a:r>
              <a:rPr lang="it-IT" sz="1200" baseline="-25000">
                <a:latin typeface="Optima" charset="0"/>
              </a:rPr>
              <a:t>i</a:t>
            </a:r>
            <a:endParaRPr lang="it-IT" sz="1200">
              <a:latin typeface="Optima" charset="0"/>
            </a:endParaRPr>
          </a:p>
        </p:txBody>
      </p:sp>
      <p:sp>
        <p:nvSpPr>
          <p:cNvPr id="633913" name="Rectangle 57"/>
          <p:cNvSpPr>
            <a:spLocks noChangeArrowheads="1"/>
          </p:cNvSpPr>
          <p:nvPr/>
        </p:nvSpPr>
        <p:spPr bwMode="auto">
          <a:xfrm>
            <a:off x="3886200" y="2514600"/>
            <a:ext cx="1371600" cy="228600"/>
          </a:xfrm>
          <a:prstGeom prst="rect">
            <a:avLst/>
          </a:prstGeom>
          <a:solidFill>
            <a:srgbClr val="CCFF66"/>
          </a:solidFill>
          <a:ln w="9525">
            <a:solidFill>
              <a:schemeClr val="tx1"/>
            </a:solidFill>
            <a:miter lim="800000"/>
            <a:headEnd/>
            <a:tailEnd/>
          </a:ln>
          <a:effectLst>
            <a:outerShdw blurRad="63500" dist="107763" dir="2700000" algn="ctr" rotWithShape="0">
              <a:schemeClr val="bg2">
                <a:alpha val="74998"/>
              </a:schemeClr>
            </a:outerShdw>
          </a:effectLst>
        </p:spPr>
        <p:txBody>
          <a:bodyPr lIns="3600" tIns="3600" rIns="3600" bIns="3600" anchor="ctr">
            <a:prstTxWarp prst="textNoShape">
              <a:avLst/>
            </a:prstTxWarp>
          </a:bodyPr>
          <a:lstStyle/>
          <a:p>
            <a:pPr algn="ctr"/>
            <a:r>
              <a:rPr lang="it-IT" sz="1200">
                <a:latin typeface="Optima" charset="0"/>
              </a:rPr>
              <a:t>Generate </a:t>
            </a:r>
            <a:r>
              <a:rPr lang="it-IT" sz="1200" i="1">
                <a:latin typeface="Optima" charset="0"/>
              </a:rPr>
              <a:t>n</a:t>
            </a:r>
            <a:r>
              <a:rPr lang="it-IT" sz="1200">
                <a:latin typeface="Optima" charset="0"/>
              </a:rPr>
              <a:t> AVs</a:t>
            </a:r>
          </a:p>
        </p:txBody>
      </p:sp>
      <p:sp>
        <p:nvSpPr>
          <p:cNvPr id="633914" name="Oval 58"/>
          <p:cNvSpPr>
            <a:spLocks noChangeArrowheads="1"/>
          </p:cNvSpPr>
          <p:nvPr/>
        </p:nvSpPr>
        <p:spPr bwMode="auto">
          <a:xfrm>
            <a:off x="3581400" y="2514600"/>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latin typeface="Optima" charset="0"/>
              </a:rPr>
              <a:t>A</a:t>
            </a:r>
          </a:p>
        </p:txBody>
      </p:sp>
      <p:sp>
        <p:nvSpPr>
          <p:cNvPr id="633915" name="Oval 59"/>
          <p:cNvSpPr>
            <a:spLocks noChangeArrowheads="1"/>
          </p:cNvSpPr>
          <p:nvPr/>
        </p:nvSpPr>
        <p:spPr bwMode="auto">
          <a:xfrm>
            <a:off x="2057400" y="4419600"/>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a:latin typeface="Optima" charset="0"/>
              </a:rPr>
              <a:t>B</a:t>
            </a:r>
          </a:p>
        </p:txBody>
      </p:sp>
      <p:sp>
        <p:nvSpPr>
          <p:cNvPr id="633916" name="Oval 60"/>
          <p:cNvSpPr>
            <a:spLocks noChangeArrowheads="1"/>
          </p:cNvSpPr>
          <p:nvPr/>
        </p:nvSpPr>
        <p:spPr bwMode="auto">
          <a:xfrm>
            <a:off x="3886200" y="5299444"/>
            <a:ext cx="228600" cy="228600"/>
          </a:xfrm>
          <a:prstGeom prst="ellipse">
            <a:avLst/>
          </a:prstGeom>
          <a:solidFill>
            <a:srgbClr val="CCFF66"/>
          </a:solidFill>
          <a:ln w="9525">
            <a:solidFill>
              <a:schemeClr val="tx1"/>
            </a:solidFill>
            <a:round/>
            <a:headEnd/>
            <a:tailEnd/>
          </a:ln>
          <a:effectLst/>
        </p:spPr>
        <p:txBody>
          <a:bodyPr wrap="none" lIns="0" tIns="0" rIns="0" bIns="0" anchor="ctr" anchorCtr="1">
            <a:prstTxWarp prst="textNoShape">
              <a:avLst/>
            </a:prstTxWarp>
          </a:bodyPr>
          <a:lstStyle/>
          <a:p>
            <a:pPr algn="ctr"/>
            <a:r>
              <a:rPr lang="it-IT" dirty="0" err="1">
                <a:latin typeface="Optima" charset="0"/>
              </a:rPr>
              <a:t>C</a:t>
            </a:r>
            <a:endParaRPr lang="it-IT" dirty="0">
              <a:latin typeface="Optima" charset="0"/>
            </a:endParaRPr>
          </a:p>
        </p:txBody>
      </p:sp>
      <p:sp>
        <p:nvSpPr>
          <p:cNvPr id="62" name="Footer Placeholder 61"/>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3030EA87-3432-C847-ACCA-E9DC510ED5F8}"/>
              </a:ext>
            </a:extLst>
          </p:cNvPr>
          <p:cNvSpPr>
            <a:spLocks noGrp="1"/>
          </p:cNvSpPr>
          <p:nvPr>
            <p:ph type="sldNum" sz="quarter" idx="4"/>
          </p:nvPr>
        </p:nvSpPr>
        <p:spPr/>
        <p:txBody>
          <a:bodyPr/>
          <a:lstStyle/>
          <a:p>
            <a:fld id="{B84B3C10-9994-8E41-AB6D-EA22F067525F}"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Line 2"/>
          <p:cNvSpPr>
            <a:spLocks noChangeShapeType="1"/>
          </p:cNvSpPr>
          <p:nvPr/>
        </p:nvSpPr>
        <p:spPr bwMode="auto">
          <a:xfrm>
            <a:off x="2166938" y="2474913"/>
            <a:ext cx="0" cy="6858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35907" name="Rectangle 3"/>
          <p:cNvSpPr>
            <a:spLocks noGrp="1" noChangeArrowheads="1"/>
          </p:cNvSpPr>
          <p:nvPr>
            <p:ph type="title"/>
          </p:nvPr>
        </p:nvSpPr>
        <p:spPr/>
        <p:txBody>
          <a:bodyPr/>
          <a:lstStyle/>
          <a:p>
            <a:r>
              <a:rPr lang="en-US"/>
              <a:t>GSM: AuC and MS, steps (A) and (B)</a:t>
            </a:r>
          </a:p>
        </p:txBody>
      </p:sp>
      <p:sp>
        <p:nvSpPr>
          <p:cNvPr id="635908" name="Rectangle 4"/>
          <p:cNvSpPr>
            <a:spLocks noGrp="1" noChangeArrowheads="1"/>
          </p:cNvSpPr>
          <p:nvPr>
            <p:ph idx="1"/>
          </p:nvPr>
        </p:nvSpPr>
        <p:spPr>
          <a:xfrm>
            <a:off x="4573588" y="1452563"/>
            <a:ext cx="5180012" cy="4872037"/>
          </a:xfrm>
        </p:spPr>
        <p:txBody>
          <a:bodyPr/>
          <a:lstStyle/>
          <a:p>
            <a:pPr>
              <a:lnSpc>
                <a:spcPct val="90000"/>
              </a:lnSpc>
              <a:spcAft>
                <a:spcPts val="600"/>
              </a:spcAft>
            </a:pPr>
            <a:r>
              <a:rPr lang="en-US" sz="2000" dirty="0" err="1"/>
              <a:t>AuC</a:t>
            </a:r>
            <a:r>
              <a:rPr lang="en-US" sz="2000" dirty="0"/>
              <a:t> keeps a database of all registered users, keyed by IMSI</a:t>
            </a:r>
          </a:p>
          <a:p>
            <a:pPr>
              <a:lnSpc>
                <a:spcPct val="90000"/>
              </a:lnSpc>
              <a:spcAft>
                <a:spcPts val="600"/>
              </a:spcAft>
            </a:pPr>
            <a:r>
              <a:rPr lang="en-US" sz="2000" dirty="0"/>
              <a:t>VLR includes MS’ IMSI in “security information RQST” (message 1) </a:t>
            </a:r>
          </a:p>
          <a:p>
            <a:pPr>
              <a:lnSpc>
                <a:spcPct val="90000"/>
              </a:lnSpc>
              <a:spcAft>
                <a:spcPts val="600"/>
              </a:spcAft>
            </a:pPr>
            <a:r>
              <a:rPr lang="en-US" sz="2000" dirty="0"/>
              <a:t>A3-A8: MAC algorithms, with </a:t>
            </a:r>
            <a:r>
              <a:rPr lang="en-US" sz="2000" dirty="0" err="1"/>
              <a:t>Ki</a:t>
            </a:r>
            <a:r>
              <a:rPr lang="en-US" sz="2000" dirty="0"/>
              <a:t> as key</a:t>
            </a:r>
          </a:p>
          <a:p>
            <a:pPr lvl="1">
              <a:lnSpc>
                <a:spcPct val="90000"/>
              </a:lnSpc>
              <a:spcAft>
                <a:spcPts val="600"/>
              </a:spcAft>
            </a:pPr>
            <a:r>
              <a:rPr lang="en-US" sz="1800" dirty="0"/>
              <a:t>The GSM consortium felt the need to “invent” their own </a:t>
            </a:r>
            <a:r>
              <a:rPr lang="en-US" sz="1800" dirty="0" err="1"/>
              <a:t>MACs</a:t>
            </a:r>
            <a:r>
              <a:rPr lang="en-US" sz="1800" dirty="0"/>
              <a:t>, so A3 and A8 are not (supposed to be) published, well-known algorithms (see later…)</a:t>
            </a:r>
          </a:p>
          <a:p>
            <a:pPr>
              <a:lnSpc>
                <a:spcPct val="90000"/>
              </a:lnSpc>
              <a:spcAft>
                <a:spcPts val="600"/>
              </a:spcAft>
            </a:pPr>
            <a:r>
              <a:rPr lang="en-US" sz="2000" dirty="0" err="1"/>
              <a:t>AuC</a:t>
            </a:r>
            <a:r>
              <a:rPr lang="en-US" sz="2000" dirty="0"/>
              <a:t> generates </a:t>
            </a:r>
            <a:r>
              <a:rPr lang="en-US" sz="2000" i="1" dirty="0" err="1"/>
              <a:t>n</a:t>
            </a:r>
            <a:r>
              <a:rPr lang="en-US" sz="2000" dirty="0"/>
              <a:t> vectors, composed by [</a:t>
            </a:r>
            <a:r>
              <a:rPr lang="en-US" sz="2000" dirty="0" err="1"/>
              <a:t>RAND,SRES,Kc]</a:t>
            </a:r>
            <a:r>
              <a:rPr lang="en-US" sz="2000" baseline="-25000" dirty="0" err="1"/>
              <a:t>i</a:t>
            </a:r>
            <a:r>
              <a:rPr lang="en-US" sz="2000" dirty="0"/>
              <a:t> </a:t>
            </a:r>
            <a:r>
              <a:rPr lang="en-US" sz="2000" dirty="0" err="1"/>
              <a:t>tuples</a:t>
            </a:r>
            <a:r>
              <a:rPr lang="en-US" sz="2000" dirty="0"/>
              <a:t>, 1≤i≤n, and sends them to VLR in message 2</a:t>
            </a:r>
          </a:p>
          <a:p>
            <a:pPr>
              <a:lnSpc>
                <a:spcPct val="90000"/>
              </a:lnSpc>
              <a:spcAft>
                <a:spcPts val="600"/>
              </a:spcAft>
            </a:pPr>
            <a:r>
              <a:rPr lang="en-US" sz="2000" dirty="0"/>
              <a:t>MS computes RES and </a:t>
            </a:r>
            <a:r>
              <a:rPr lang="en-US" sz="2000" dirty="0" err="1"/>
              <a:t>Kc</a:t>
            </a:r>
            <a:r>
              <a:rPr lang="en-US" sz="2000" dirty="0"/>
              <a:t> using the same methods, and sends RES to VLR in message 4</a:t>
            </a:r>
          </a:p>
        </p:txBody>
      </p:sp>
      <p:sp>
        <p:nvSpPr>
          <p:cNvPr id="635909" name="Rectangle 5"/>
          <p:cNvSpPr>
            <a:spLocks noChangeArrowheads="1"/>
          </p:cNvSpPr>
          <p:nvPr/>
        </p:nvSpPr>
        <p:spPr bwMode="auto">
          <a:xfrm>
            <a:off x="798513" y="2093913"/>
            <a:ext cx="28892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Generate Random Number (RAND)</a:t>
            </a:r>
          </a:p>
        </p:txBody>
      </p:sp>
      <p:sp>
        <p:nvSpPr>
          <p:cNvPr id="635910" name="Text Box 6"/>
          <p:cNvSpPr txBox="1">
            <a:spLocks noChangeArrowheads="1"/>
          </p:cNvSpPr>
          <p:nvPr/>
        </p:nvSpPr>
        <p:spPr bwMode="auto">
          <a:xfrm>
            <a:off x="2163763" y="2484438"/>
            <a:ext cx="650875" cy="274637"/>
          </a:xfrm>
          <a:prstGeom prst="rect">
            <a:avLst/>
          </a:prstGeom>
          <a:noFill/>
          <a:ln w="12700">
            <a:noFill/>
            <a:miter lim="800000"/>
            <a:headEnd/>
            <a:tailEnd/>
          </a:ln>
          <a:effectLst/>
        </p:spPr>
        <p:txBody>
          <a:bodyPr wrap="none">
            <a:prstTxWarp prst="textNoShape">
              <a:avLst/>
            </a:prstTxWarp>
            <a:spAutoFit/>
          </a:bodyPr>
          <a:lstStyle/>
          <a:p>
            <a:r>
              <a:rPr lang="en-US" sz="1200">
                <a:latin typeface="Optima" charset="0"/>
              </a:rPr>
              <a:t>128 bit</a:t>
            </a:r>
          </a:p>
        </p:txBody>
      </p:sp>
      <p:sp>
        <p:nvSpPr>
          <p:cNvPr id="635911" name="Text Box 7"/>
          <p:cNvSpPr txBox="1">
            <a:spLocks noChangeArrowheads="1"/>
          </p:cNvSpPr>
          <p:nvPr/>
        </p:nvSpPr>
        <p:spPr bwMode="auto">
          <a:xfrm>
            <a:off x="1463675" y="4352925"/>
            <a:ext cx="565150" cy="457200"/>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SRES</a:t>
            </a:r>
          </a:p>
          <a:p>
            <a:pPr algn="ctr"/>
            <a:r>
              <a:rPr lang="en-US" sz="1200">
                <a:latin typeface="Optima" charset="0"/>
              </a:rPr>
              <a:t>32 bit</a:t>
            </a:r>
          </a:p>
        </p:txBody>
      </p:sp>
      <p:sp>
        <p:nvSpPr>
          <p:cNvPr id="635912" name="Rectangle 8"/>
          <p:cNvSpPr>
            <a:spLocks noChangeArrowheads="1"/>
          </p:cNvSpPr>
          <p:nvPr/>
        </p:nvSpPr>
        <p:spPr bwMode="auto">
          <a:xfrm>
            <a:off x="1484313" y="3541713"/>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A3</a:t>
            </a:r>
          </a:p>
        </p:txBody>
      </p:sp>
      <p:sp>
        <p:nvSpPr>
          <p:cNvPr id="635913" name="Line 9"/>
          <p:cNvSpPr>
            <a:spLocks noChangeShapeType="1"/>
          </p:cNvSpPr>
          <p:nvPr/>
        </p:nvSpPr>
        <p:spPr bwMode="auto">
          <a:xfrm>
            <a:off x="1773238" y="3922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14" name="Line 10"/>
          <p:cNvSpPr>
            <a:spLocks noChangeShapeType="1"/>
          </p:cNvSpPr>
          <p:nvPr/>
        </p:nvSpPr>
        <p:spPr bwMode="auto">
          <a:xfrm>
            <a:off x="1627188" y="3160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15" name="Text Box 11"/>
          <p:cNvSpPr txBox="1">
            <a:spLocks noChangeArrowheads="1"/>
          </p:cNvSpPr>
          <p:nvPr/>
        </p:nvSpPr>
        <p:spPr bwMode="auto">
          <a:xfrm>
            <a:off x="2411413" y="4352925"/>
            <a:ext cx="565150" cy="457200"/>
          </a:xfrm>
          <a:prstGeom prst="rect">
            <a:avLst/>
          </a:prstGeom>
          <a:noFill/>
          <a:ln w="12700">
            <a:noFill/>
            <a:miter lim="800000"/>
            <a:headEnd/>
            <a:tailEnd/>
          </a:ln>
          <a:effectLst/>
        </p:spPr>
        <p:txBody>
          <a:bodyPr wrap="none">
            <a:prstTxWarp prst="textNoShape">
              <a:avLst/>
            </a:prstTxWarp>
            <a:spAutoFit/>
          </a:bodyPr>
          <a:lstStyle/>
          <a:p>
            <a:pPr algn="ctr"/>
            <a:r>
              <a:rPr lang="en-US" sz="1200">
                <a:latin typeface="Optima" charset="0"/>
              </a:rPr>
              <a:t>Kc</a:t>
            </a:r>
          </a:p>
          <a:p>
            <a:pPr algn="ctr"/>
            <a:r>
              <a:rPr lang="en-US" sz="1200">
                <a:latin typeface="Optima" charset="0"/>
              </a:rPr>
              <a:t>64 bit</a:t>
            </a:r>
          </a:p>
        </p:txBody>
      </p:sp>
      <p:sp>
        <p:nvSpPr>
          <p:cNvPr id="635916" name="Rectangle 12"/>
          <p:cNvSpPr>
            <a:spLocks noChangeArrowheads="1"/>
          </p:cNvSpPr>
          <p:nvPr/>
        </p:nvSpPr>
        <p:spPr bwMode="auto">
          <a:xfrm>
            <a:off x="2405063" y="3541713"/>
            <a:ext cx="577850" cy="381000"/>
          </a:xfrm>
          <a:prstGeom prst="rect">
            <a:avLst/>
          </a:prstGeom>
          <a:solidFill>
            <a:srgbClr val="2E4F66"/>
          </a:solidFill>
          <a:ln w="9525">
            <a:solidFill>
              <a:schemeClr val="tx1"/>
            </a:solidFill>
            <a:miter lim="800000"/>
            <a:headEnd/>
            <a:tailEnd/>
          </a:ln>
          <a:effectLst/>
        </p:spPr>
        <p:txBody>
          <a:bodyPr wrap="none" anchor="ctr">
            <a:prstTxWarp prst="textNoShape">
              <a:avLst/>
            </a:prstTxWarp>
          </a:bodyPr>
          <a:lstStyle/>
          <a:p>
            <a:pPr algn="ctr" eaLnBrk="1" hangingPunct="1"/>
            <a:r>
              <a:rPr lang="en-US" sz="1200" b="1">
                <a:solidFill>
                  <a:schemeClr val="bg1"/>
                </a:solidFill>
                <a:latin typeface="Optima" charset="0"/>
              </a:rPr>
              <a:t>A8</a:t>
            </a:r>
          </a:p>
        </p:txBody>
      </p:sp>
      <p:sp>
        <p:nvSpPr>
          <p:cNvPr id="635917" name="Line 13"/>
          <p:cNvSpPr>
            <a:spLocks noChangeShapeType="1"/>
          </p:cNvSpPr>
          <p:nvPr/>
        </p:nvSpPr>
        <p:spPr bwMode="auto">
          <a:xfrm>
            <a:off x="2693988" y="3922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18" name="Line 14"/>
          <p:cNvSpPr>
            <a:spLocks noChangeShapeType="1"/>
          </p:cNvSpPr>
          <p:nvPr/>
        </p:nvSpPr>
        <p:spPr bwMode="auto">
          <a:xfrm>
            <a:off x="2541588" y="3160713"/>
            <a:ext cx="0" cy="3810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19" name="Line 15"/>
          <p:cNvSpPr>
            <a:spLocks noChangeShapeType="1"/>
          </p:cNvSpPr>
          <p:nvPr/>
        </p:nvSpPr>
        <p:spPr bwMode="auto">
          <a:xfrm>
            <a:off x="1636713" y="3160713"/>
            <a:ext cx="914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35920" name="Line 16"/>
          <p:cNvSpPr>
            <a:spLocks noChangeShapeType="1"/>
          </p:cNvSpPr>
          <p:nvPr/>
        </p:nvSpPr>
        <p:spPr bwMode="auto">
          <a:xfrm>
            <a:off x="1855788" y="3236913"/>
            <a:ext cx="0" cy="304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21" name="Line 17"/>
          <p:cNvSpPr>
            <a:spLocks noChangeShapeType="1"/>
          </p:cNvSpPr>
          <p:nvPr/>
        </p:nvSpPr>
        <p:spPr bwMode="auto">
          <a:xfrm>
            <a:off x="2770188" y="3236913"/>
            <a:ext cx="0" cy="304800"/>
          </a:xfrm>
          <a:prstGeom prst="line">
            <a:avLst/>
          </a:prstGeom>
          <a:noFill/>
          <a:ln w="12700">
            <a:solidFill>
              <a:schemeClr val="tx1"/>
            </a:solidFill>
            <a:round/>
            <a:headEnd/>
            <a:tailEnd type="triangle" w="med" len="med"/>
          </a:ln>
          <a:effectLst/>
        </p:spPr>
        <p:txBody>
          <a:bodyPr>
            <a:prstTxWarp prst="textNoShape">
              <a:avLst/>
            </a:prstTxWarp>
          </a:bodyPr>
          <a:lstStyle/>
          <a:p>
            <a:endParaRPr lang="en-US"/>
          </a:p>
        </p:txBody>
      </p:sp>
      <p:sp>
        <p:nvSpPr>
          <p:cNvPr id="635922" name="Line 18"/>
          <p:cNvSpPr>
            <a:spLocks noChangeShapeType="1"/>
          </p:cNvSpPr>
          <p:nvPr/>
        </p:nvSpPr>
        <p:spPr bwMode="auto">
          <a:xfrm>
            <a:off x="1865313" y="3236913"/>
            <a:ext cx="1676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35923" name="Text Box 19"/>
          <p:cNvSpPr txBox="1">
            <a:spLocks noChangeArrowheads="1"/>
          </p:cNvSpPr>
          <p:nvPr/>
        </p:nvSpPr>
        <p:spPr bwMode="auto">
          <a:xfrm>
            <a:off x="3541713" y="3094038"/>
            <a:ext cx="828675" cy="274637"/>
          </a:xfrm>
          <a:prstGeom prst="rect">
            <a:avLst/>
          </a:prstGeom>
          <a:noFill/>
          <a:ln w="12700">
            <a:noFill/>
            <a:miter lim="800000"/>
            <a:headEnd/>
            <a:tailEnd/>
          </a:ln>
          <a:effectLst/>
        </p:spPr>
        <p:txBody>
          <a:bodyPr wrap="none">
            <a:prstTxWarp prst="textNoShape">
              <a:avLst/>
            </a:prstTxWarp>
            <a:spAutoFit/>
          </a:bodyPr>
          <a:lstStyle/>
          <a:p>
            <a:r>
              <a:rPr lang="en-US" sz="1200">
                <a:latin typeface="Optima" charset="0"/>
              </a:rPr>
              <a:t>Ki 128 bit</a:t>
            </a:r>
          </a:p>
        </p:txBody>
      </p:sp>
      <p:sp>
        <p:nvSpPr>
          <p:cNvPr id="21" name="Footer Placeholder 20"/>
          <p:cNvSpPr>
            <a:spLocks noGrp="1"/>
          </p:cNvSpPr>
          <p:nvPr>
            <p:ph type="ftr" sz="quarter" idx="3"/>
          </p:nvPr>
        </p:nvSpPr>
        <p:spPr/>
        <p:txBody>
          <a:bodyPr/>
          <a:lstStyle/>
          <a:p>
            <a:r>
              <a:rPr lang="en-US"/>
              <a:t>Copyright © 2022 Francesco Gringoli &lt;francesco.gringoli@unibs.it&gt; - All rights reserved</a:t>
            </a:r>
            <a:endParaRPr lang="en-US" dirty="0"/>
          </a:p>
        </p:txBody>
      </p:sp>
      <p:sp>
        <p:nvSpPr>
          <p:cNvPr id="2" name="Slide Number Placeholder 1">
            <a:extLst>
              <a:ext uri="{FF2B5EF4-FFF2-40B4-BE49-F238E27FC236}">
                <a16:creationId xmlns:a16="http://schemas.microsoft.com/office/drawing/2014/main" id="{AECACBA6-DECF-504C-BC44-ABE73D61B1F8}"/>
              </a:ext>
            </a:extLst>
          </p:cNvPr>
          <p:cNvSpPr>
            <a:spLocks noGrp="1"/>
          </p:cNvSpPr>
          <p:nvPr>
            <p:ph type="sldNum" sz="quarter" idx="4"/>
          </p:nvPr>
        </p:nvSpPr>
        <p:spPr/>
        <p:txBody>
          <a:bodyPr/>
          <a:lstStyle/>
          <a:p>
            <a:fld id="{B84B3C10-9994-8E41-AB6D-EA22F067525F}"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0-UniBS-didattica">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2010-UniBS-didattica.thmx</Template>
  <TotalTime>24304</TotalTime>
  <Words>4469</Words>
  <Application>Microsoft Macintosh PowerPoint</Application>
  <PresentationFormat>A4 Paper (210x297 mm)</PresentationFormat>
  <Paragraphs>630</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Georgia</vt:lpstr>
      <vt:lpstr>Optima</vt:lpstr>
      <vt:lpstr>Times</vt:lpstr>
      <vt:lpstr>Trebuchet MS</vt:lpstr>
      <vt:lpstr>Wingdings</vt:lpstr>
      <vt:lpstr>Wingdings 2</vt:lpstr>
      <vt:lpstr>2010-UniBS-didattica</vt:lpstr>
      <vt:lpstr>Network Security</vt:lpstr>
      <vt:lpstr>Security in wireless mobile networks</vt:lpstr>
      <vt:lpstr>Security (authentication) in 1G</vt:lpstr>
      <vt:lpstr>Security in 1G</vt:lpstr>
      <vt:lpstr>Security (authentication) in GSM/2G</vt:lpstr>
      <vt:lpstr>GSM: reference architecture (simplified)</vt:lpstr>
      <vt:lpstr>GSM: authentication protocol</vt:lpstr>
      <vt:lpstr>GSM authentication protocol (simplified)</vt:lpstr>
      <vt:lpstr>GSM: AuC and MS, steps (A) and (B)</vt:lpstr>
      <vt:lpstr>GSM: VLR, step (C)</vt:lpstr>
      <vt:lpstr>GSM: cryptographic algorithms</vt:lpstr>
      <vt:lpstr>Security in GSM networks: summary</vt:lpstr>
      <vt:lpstr>Authentication and security in UMTS/LTE</vt:lpstr>
      <vt:lpstr>UMTS: reference architecture (simplified) LTE: security very similar (check terms however)</vt:lpstr>
      <vt:lpstr>UMTS/LTE: Authentication and Key Agreement (AKA)</vt:lpstr>
      <vt:lpstr>Authentication in UMTS/LTE: main elements</vt:lpstr>
      <vt:lpstr>Authentication with AKA in UMTS/LTE</vt:lpstr>
      <vt:lpstr>AKA: AuC, step (A)</vt:lpstr>
      <vt:lpstr>AKA: AuC, step (A) - continued</vt:lpstr>
      <vt:lpstr>AKA: MS, step (B)</vt:lpstr>
      <vt:lpstr>AKA: VLR, step (C)</vt:lpstr>
      <vt:lpstr>UMTS: confidentiality, both for user data and signaling</vt:lpstr>
      <vt:lpstr>UMTS: integrity, both for user data and signaling</vt:lpstr>
      <vt:lpstr>UMTS: the Kasumi algorithm</vt:lpstr>
      <vt:lpstr>Security in UMTS/LTE</vt:lpstr>
      <vt:lpstr>Simple vulnerabilities in 2/3/4G and bug fixes with 5G</vt:lpstr>
      <vt:lpstr>Security in UMTS/LTE: problems with TMSI</vt:lpstr>
      <vt:lpstr>Security in UMTS/LTE: problems with TMSI</vt:lpstr>
      <vt:lpstr>IMSI catcher</vt:lpstr>
      <vt:lpstr>Can network self-protect against IMSI-C?</vt:lpstr>
      <vt:lpstr>What will happen with 5G</vt:lpstr>
      <vt:lpstr>What will happen with 5G/2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Architetture e protocolli per l’internetworking</dc:title>
  <dc:creator>Luca Salgarelli</dc:creator>
  <cp:keywords/>
  <cp:lastModifiedBy>Francesco Gringoli</cp:lastModifiedBy>
  <cp:revision>3371</cp:revision>
  <cp:lastPrinted>2022-05-18T16:10:53Z</cp:lastPrinted>
  <dcterms:created xsi:type="dcterms:W3CDTF">2016-12-05T12:38:09Z</dcterms:created>
  <dcterms:modified xsi:type="dcterms:W3CDTF">2022-05-18T16:15:13Z</dcterms:modified>
</cp:coreProperties>
</file>